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723" r:id="rId3"/>
    <p:sldMasterId id="2147483678" r:id="rId4"/>
    <p:sldMasterId id="2147483735" r:id="rId5"/>
    <p:sldMasterId id="2147483748" r:id="rId6"/>
    <p:sldMasterId id="2147483710" r:id="rId7"/>
    <p:sldMasterId id="2147483693" r:id="rId8"/>
  </p:sldMasterIdLst>
  <p:notesMasterIdLst>
    <p:notesMasterId r:id="rId101"/>
  </p:notesMasterIdLst>
  <p:handoutMasterIdLst>
    <p:handoutMasterId r:id="rId102"/>
  </p:handoutMasterIdLst>
  <p:sldIdLst>
    <p:sldId id="256" r:id="rId9"/>
    <p:sldId id="605" r:id="rId10"/>
    <p:sldId id="776" r:id="rId11"/>
    <p:sldId id="773" r:id="rId12"/>
    <p:sldId id="777" r:id="rId13"/>
    <p:sldId id="772" r:id="rId14"/>
    <p:sldId id="799" r:id="rId15"/>
    <p:sldId id="794" r:id="rId16"/>
    <p:sldId id="782" r:id="rId17"/>
    <p:sldId id="783" r:id="rId18"/>
    <p:sldId id="784" r:id="rId19"/>
    <p:sldId id="785" r:id="rId20"/>
    <p:sldId id="795" r:id="rId21"/>
    <p:sldId id="796" r:id="rId22"/>
    <p:sldId id="786" r:id="rId23"/>
    <p:sldId id="788" r:id="rId24"/>
    <p:sldId id="789" r:id="rId25"/>
    <p:sldId id="790" r:id="rId26"/>
    <p:sldId id="791" r:id="rId27"/>
    <p:sldId id="793" r:id="rId28"/>
    <p:sldId id="902" r:id="rId29"/>
    <p:sldId id="903" r:id="rId30"/>
    <p:sldId id="904" r:id="rId31"/>
    <p:sldId id="905" r:id="rId32"/>
    <p:sldId id="906" r:id="rId33"/>
    <p:sldId id="907" r:id="rId34"/>
    <p:sldId id="798" r:id="rId35"/>
    <p:sldId id="801" r:id="rId36"/>
    <p:sldId id="938" r:id="rId37"/>
    <p:sldId id="802" r:id="rId38"/>
    <p:sldId id="803" r:id="rId39"/>
    <p:sldId id="804" r:id="rId40"/>
    <p:sldId id="805" r:id="rId41"/>
    <p:sldId id="910" r:id="rId42"/>
    <p:sldId id="806" r:id="rId43"/>
    <p:sldId id="939" r:id="rId44"/>
    <p:sldId id="807" r:id="rId45"/>
    <p:sldId id="808" r:id="rId46"/>
    <p:sldId id="809" r:id="rId47"/>
    <p:sldId id="810" r:id="rId48"/>
    <p:sldId id="811" r:id="rId49"/>
    <p:sldId id="940" r:id="rId50"/>
    <p:sldId id="755" r:id="rId51"/>
    <p:sldId id="756" r:id="rId52"/>
    <p:sldId id="757" r:id="rId53"/>
    <p:sldId id="758" r:id="rId54"/>
    <p:sldId id="759" r:id="rId55"/>
    <p:sldId id="797" r:id="rId56"/>
    <p:sldId id="812" r:id="rId57"/>
    <p:sldId id="941" r:id="rId58"/>
    <p:sldId id="859" r:id="rId59"/>
    <p:sldId id="860" r:id="rId60"/>
    <p:sldId id="861" r:id="rId61"/>
    <p:sldId id="942" r:id="rId62"/>
    <p:sldId id="813" r:id="rId63"/>
    <p:sldId id="814" r:id="rId64"/>
    <p:sldId id="819" r:id="rId65"/>
    <p:sldId id="909" r:id="rId66"/>
    <p:sldId id="908" r:id="rId67"/>
    <p:sldId id="943" r:id="rId68"/>
    <p:sldId id="854" r:id="rId69"/>
    <p:sldId id="901" r:id="rId70"/>
    <p:sldId id="891" r:id="rId71"/>
    <p:sldId id="892" r:id="rId72"/>
    <p:sldId id="893" r:id="rId73"/>
    <p:sldId id="894" r:id="rId74"/>
    <p:sldId id="857" r:id="rId75"/>
    <p:sldId id="912" r:id="rId76"/>
    <p:sldId id="913" r:id="rId77"/>
    <p:sldId id="914" r:id="rId78"/>
    <p:sldId id="915" r:id="rId79"/>
    <p:sldId id="916" r:id="rId80"/>
    <p:sldId id="917" r:id="rId81"/>
    <p:sldId id="918" r:id="rId82"/>
    <p:sldId id="920" r:id="rId83"/>
    <p:sldId id="921" r:id="rId84"/>
    <p:sldId id="922" r:id="rId85"/>
    <p:sldId id="923" r:id="rId86"/>
    <p:sldId id="924" r:id="rId87"/>
    <p:sldId id="925" r:id="rId88"/>
    <p:sldId id="926" r:id="rId89"/>
    <p:sldId id="927" r:id="rId90"/>
    <p:sldId id="928" r:id="rId91"/>
    <p:sldId id="944" r:id="rId92"/>
    <p:sldId id="930" r:id="rId93"/>
    <p:sldId id="931" r:id="rId94"/>
    <p:sldId id="932" r:id="rId95"/>
    <p:sldId id="933" r:id="rId96"/>
    <p:sldId id="934" r:id="rId97"/>
    <p:sldId id="935" r:id="rId98"/>
    <p:sldId id="936" r:id="rId99"/>
    <p:sldId id="937" r:id="rId10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3EF"/>
    <a:srgbClr val="DEF038"/>
    <a:srgbClr val="006600"/>
    <a:srgbClr val="FF00FF"/>
    <a:srgbClr val="FC3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autoAdjust="0"/>
    <p:restoredTop sz="94849" autoAdjust="0"/>
  </p:normalViewPr>
  <p:slideViewPr>
    <p:cSldViewPr>
      <p:cViewPr>
        <p:scale>
          <a:sx n="77" d="100"/>
          <a:sy n="77" d="100"/>
        </p:scale>
        <p:origin x="-116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49" d="100"/>
          <a:sy n="49" d="100"/>
        </p:scale>
        <p:origin x="-2970"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&lt;14</c:v>
                </c:pt>
              </c:strCache>
            </c:strRef>
          </c:tx>
          <c:invertIfNegative val="0"/>
          <c:cat>
            <c:strRef>
              <c:f>Sheet1!$A$2:$A$8</c:f>
              <c:strCache>
                <c:ptCount val="7"/>
                <c:pt idx="0">
                  <c:v>APR</c:v>
                </c:pt>
                <c:pt idx="1">
                  <c:v>MAY</c:v>
                </c:pt>
                <c:pt idx="2">
                  <c:v>JUNE</c:v>
                </c:pt>
                <c:pt idx="3">
                  <c:v>JULY</c:v>
                </c:pt>
                <c:pt idx="4">
                  <c:v>AUG</c:v>
                </c:pt>
                <c:pt idx="5">
                  <c:v>SEPT</c:v>
                </c:pt>
                <c:pt idx="6">
                  <c:v>OCT</c:v>
                </c:pt>
              </c:strCache>
            </c:strRef>
          </c:cat>
          <c:val>
            <c:numRef>
              <c:f>Sheet1!$B$2:$B$8</c:f>
              <c:numCache>
                <c:formatCode>General</c:formatCode>
                <c:ptCount val="7"/>
                <c:pt idx="0">
                  <c:v>17.84</c:v>
                </c:pt>
                <c:pt idx="1">
                  <c:v>28.38</c:v>
                </c:pt>
                <c:pt idx="2">
                  <c:v>21.62</c:v>
                </c:pt>
                <c:pt idx="3">
                  <c:v>51.68</c:v>
                </c:pt>
                <c:pt idx="4">
                  <c:v>59.42</c:v>
                </c:pt>
                <c:pt idx="5">
                  <c:v>71.22</c:v>
                </c:pt>
                <c:pt idx="6">
                  <c:v>58.99</c:v>
                </c:pt>
              </c:numCache>
            </c:numRef>
          </c:val>
        </c:ser>
        <c:ser>
          <c:idx val="1"/>
          <c:order val="1"/>
          <c:tx>
            <c:strRef>
              <c:f>Sheet1!$C$1</c:f>
              <c:strCache>
                <c:ptCount val="1"/>
                <c:pt idx="0">
                  <c:v>15 - 30</c:v>
                </c:pt>
              </c:strCache>
            </c:strRef>
          </c:tx>
          <c:invertIfNegative val="0"/>
          <c:cat>
            <c:strRef>
              <c:f>Sheet1!$A$2:$A$8</c:f>
              <c:strCache>
                <c:ptCount val="7"/>
                <c:pt idx="0">
                  <c:v>APR</c:v>
                </c:pt>
                <c:pt idx="1">
                  <c:v>MAY</c:v>
                </c:pt>
                <c:pt idx="2">
                  <c:v>JUNE</c:v>
                </c:pt>
                <c:pt idx="3">
                  <c:v>JULY</c:v>
                </c:pt>
                <c:pt idx="4">
                  <c:v>AUG</c:v>
                </c:pt>
                <c:pt idx="5">
                  <c:v>SEPT</c:v>
                </c:pt>
                <c:pt idx="6">
                  <c:v>OCT</c:v>
                </c:pt>
              </c:strCache>
            </c:strRef>
          </c:cat>
          <c:val>
            <c:numRef>
              <c:f>Sheet1!$C$2:$C$8</c:f>
              <c:numCache>
                <c:formatCode>General</c:formatCode>
                <c:ptCount val="7"/>
                <c:pt idx="0">
                  <c:v>33.11</c:v>
                </c:pt>
                <c:pt idx="1">
                  <c:v>40.409999999999997</c:v>
                </c:pt>
                <c:pt idx="2">
                  <c:v>54</c:v>
                </c:pt>
                <c:pt idx="3">
                  <c:v>45.89</c:v>
                </c:pt>
                <c:pt idx="4">
                  <c:v>28.18</c:v>
                </c:pt>
                <c:pt idx="5">
                  <c:v>10.18</c:v>
                </c:pt>
                <c:pt idx="6">
                  <c:v>24.65</c:v>
                </c:pt>
              </c:numCache>
            </c:numRef>
          </c:val>
        </c:ser>
        <c:ser>
          <c:idx val="2"/>
          <c:order val="2"/>
          <c:tx>
            <c:strRef>
              <c:f>Sheet1!$D$1</c:f>
              <c:strCache>
                <c:ptCount val="1"/>
                <c:pt idx="0">
                  <c:v>&gt;31</c:v>
                </c:pt>
              </c:strCache>
            </c:strRef>
          </c:tx>
          <c:invertIfNegative val="0"/>
          <c:cat>
            <c:strRef>
              <c:f>Sheet1!$A$2:$A$8</c:f>
              <c:strCache>
                <c:ptCount val="7"/>
                <c:pt idx="0">
                  <c:v>APR</c:v>
                </c:pt>
                <c:pt idx="1">
                  <c:v>MAY</c:v>
                </c:pt>
                <c:pt idx="2">
                  <c:v>JUNE</c:v>
                </c:pt>
                <c:pt idx="3">
                  <c:v>JULY</c:v>
                </c:pt>
                <c:pt idx="4">
                  <c:v>AUG</c:v>
                </c:pt>
                <c:pt idx="5">
                  <c:v>SEPT</c:v>
                </c:pt>
                <c:pt idx="6">
                  <c:v>OCT</c:v>
                </c:pt>
              </c:strCache>
            </c:strRef>
          </c:cat>
          <c:val>
            <c:numRef>
              <c:f>Sheet1!$D$2:$D$8</c:f>
              <c:numCache>
                <c:formatCode>General</c:formatCode>
                <c:ptCount val="7"/>
                <c:pt idx="0">
                  <c:v>49.05</c:v>
                </c:pt>
                <c:pt idx="1">
                  <c:v>31.22</c:v>
                </c:pt>
                <c:pt idx="2">
                  <c:v>24.38</c:v>
                </c:pt>
                <c:pt idx="3">
                  <c:v>2.42</c:v>
                </c:pt>
                <c:pt idx="4">
                  <c:v>12.4</c:v>
                </c:pt>
                <c:pt idx="5">
                  <c:v>18.600000000000001</c:v>
                </c:pt>
                <c:pt idx="6">
                  <c:v>16.36</c:v>
                </c:pt>
              </c:numCache>
            </c:numRef>
          </c:val>
        </c:ser>
        <c:dLbls>
          <c:showLegendKey val="0"/>
          <c:showVal val="0"/>
          <c:showCatName val="0"/>
          <c:showSerName val="0"/>
          <c:showPercent val="0"/>
          <c:showBubbleSize val="0"/>
        </c:dLbls>
        <c:gapWidth val="150"/>
        <c:axId val="178120960"/>
        <c:axId val="177737728"/>
      </c:barChart>
      <c:catAx>
        <c:axId val="178120960"/>
        <c:scaling>
          <c:orientation val="minMax"/>
        </c:scaling>
        <c:delete val="0"/>
        <c:axPos val="b"/>
        <c:numFmt formatCode="General" sourceLinked="0"/>
        <c:majorTickMark val="out"/>
        <c:minorTickMark val="none"/>
        <c:tickLblPos val="nextTo"/>
        <c:crossAx val="177737728"/>
        <c:crosses val="autoZero"/>
        <c:auto val="1"/>
        <c:lblAlgn val="ctr"/>
        <c:lblOffset val="100"/>
        <c:noMultiLvlLbl val="0"/>
      </c:catAx>
      <c:valAx>
        <c:axId val="177737728"/>
        <c:scaling>
          <c:orientation val="minMax"/>
        </c:scaling>
        <c:delete val="0"/>
        <c:axPos val="l"/>
        <c:majorGridlines/>
        <c:numFmt formatCode="General" sourceLinked="1"/>
        <c:majorTickMark val="out"/>
        <c:minorTickMark val="none"/>
        <c:tickLblPos val="nextTo"/>
        <c:crossAx val="178120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53246-FE5A-470D-85A3-64F3EED0E290}" type="doc">
      <dgm:prSet loTypeId="urn:microsoft.com/office/officeart/2011/layout/HexagonRadial" loCatId="cycle" qsTypeId="urn:microsoft.com/office/officeart/2005/8/quickstyle/3d2" qsCatId="3D" csTypeId="urn:microsoft.com/office/officeart/2005/8/colors/colorful3" csCatId="colorful" phldr="1"/>
      <dgm:spPr/>
      <dgm:t>
        <a:bodyPr/>
        <a:lstStyle/>
        <a:p>
          <a:endParaRPr lang="en-MY"/>
        </a:p>
      </dgm:t>
    </dgm:pt>
    <dgm:pt modelId="{6E6B4552-968D-4847-80A8-E78B6FB4B9B8}">
      <dgm:prSet phldrT="[Text]" custT="1"/>
      <dgm:spPr/>
      <dgm:t>
        <a:bodyPr/>
        <a:lstStyle/>
        <a:p>
          <a:r>
            <a:rPr lang="en-US" sz="1600" dirty="0" smtClean="0"/>
            <a:t>Entitlement to claim input tax</a:t>
          </a:r>
          <a:endParaRPr lang="en-MY" sz="1600" dirty="0"/>
        </a:p>
      </dgm:t>
    </dgm:pt>
    <dgm:pt modelId="{FD57B10E-C8DF-4144-8EA2-C76375DC5957}" type="parTrans" cxnId="{5AC1CBA1-C4ED-4306-BF3F-D0E103170346}">
      <dgm:prSet/>
      <dgm:spPr/>
      <dgm:t>
        <a:bodyPr/>
        <a:lstStyle/>
        <a:p>
          <a:endParaRPr lang="en-MY" sz="1600"/>
        </a:p>
      </dgm:t>
    </dgm:pt>
    <dgm:pt modelId="{4FFECFA7-DD51-4CF6-82C3-DBAB8DD47B79}" type="sibTrans" cxnId="{5AC1CBA1-C4ED-4306-BF3F-D0E103170346}">
      <dgm:prSet/>
      <dgm:spPr/>
      <dgm:t>
        <a:bodyPr/>
        <a:lstStyle/>
        <a:p>
          <a:endParaRPr lang="en-MY" sz="1600"/>
        </a:p>
      </dgm:t>
    </dgm:pt>
    <dgm:pt modelId="{B9BE309E-5839-4032-8219-007D9B6CF483}">
      <dgm:prSet phldrT="[Text]" custT="1"/>
      <dgm:spPr/>
      <dgm:t>
        <a:bodyPr/>
        <a:lstStyle/>
        <a:p>
          <a:r>
            <a:rPr lang="en-US" sz="1600" dirty="0" smtClean="0"/>
            <a:t>Input tax has been incurred</a:t>
          </a:r>
          <a:endParaRPr lang="en-MY" sz="1600" dirty="0"/>
        </a:p>
      </dgm:t>
    </dgm:pt>
    <dgm:pt modelId="{A91DB440-2231-4C50-81BD-62639B7D1A84}" type="parTrans" cxnId="{94F686C1-307A-40EB-9EFE-55C582DD1F07}">
      <dgm:prSet/>
      <dgm:spPr/>
      <dgm:t>
        <a:bodyPr/>
        <a:lstStyle/>
        <a:p>
          <a:endParaRPr lang="en-MY" sz="1600"/>
        </a:p>
      </dgm:t>
    </dgm:pt>
    <dgm:pt modelId="{C652E2B7-6229-4FF8-A713-B805D46F6419}" type="sibTrans" cxnId="{94F686C1-307A-40EB-9EFE-55C582DD1F07}">
      <dgm:prSet/>
      <dgm:spPr/>
      <dgm:t>
        <a:bodyPr/>
        <a:lstStyle/>
        <a:p>
          <a:endParaRPr lang="en-MY" sz="1600"/>
        </a:p>
      </dgm:t>
    </dgm:pt>
    <dgm:pt modelId="{46E2DB33-F886-4ED9-AEA5-492C20853141}">
      <dgm:prSet phldrT="[Text]" custT="1"/>
      <dgm:spPr/>
      <dgm:t>
        <a:bodyPr/>
        <a:lstStyle/>
        <a:p>
          <a:r>
            <a:rPr lang="en-US" sz="1600" dirty="0" smtClean="0"/>
            <a:t>Input tax is allowable</a:t>
          </a:r>
          <a:endParaRPr lang="en-MY" sz="1600" dirty="0"/>
        </a:p>
      </dgm:t>
    </dgm:pt>
    <dgm:pt modelId="{3DF39F4A-40A1-4C3E-98BB-79E408AAC782}" type="parTrans" cxnId="{2BDE22D7-C7B6-4F70-BE7D-72C10A4FF9C1}">
      <dgm:prSet/>
      <dgm:spPr/>
      <dgm:t>
        <a:bodyPr/>
        <a:lstStyle/>
        <a:p>
          <a:endParaRPr lang="en-MY" sz="1600"/>
        </a:p>
      </dgm:t>
    </dgm:pt>
    <dgm:pt modelId="{119F9CC0-CB16-45DA-989F-00A5A60C3A40}" type="sibTrans" cxnId="{2BDE22D7-C7B6-4F70-BE7D-72C10A4FF9C1}">
      <dgm:prSet/>
      <dgm:spPr/>
      <dgm:t>
        <a:bodyPr/>
        <a:lstStyle/>
        <a:p>
          <a:endParaRPr lang="en-MY" sz="1600"/>
        </a:p>
      </dgm:t>
    </dgm:pt>
    <dgm:pt modelId="{1555F097-2A0D-4EBD-95BD-32B7AF23B3F7}">
      <dgm:prSet phldrT="[Text]" custT="1"/>
      <dgm:spPr/>
      <dgm:t>
        <a:bodyPr/>
        <a:lstStyle/>
        <a:p>
          <a:r>
            <a:rPr lang="en-US" sz="1600" dirty="0" smtClean="0"/>
            <a:t>Taxable person</a:t>
          </a:r>
        </a:p>
        <a:p>
          <a:r>
            <a:rPr lang="en-US" sz="1600" dirty="0" smtClean="0"/>
            <a:t>Good or services acquired in the furtherance of business</a:t>
          </a:r>
          <a:endParaRPr lang="en-MY" sz="1600" dirty="0"/>
        </a:p>
      </dgm:t>
    </dgm:pt>
    <dgm:pt modelId="{FBE26CAB-E206-437E-82D2-CE49FA3AF28F}" type="parTrans" cxnId="{791B09F5-B562-4D03-B0BB-A6CDDE5C023A}">
      <dgm:prSet/>
      <dgm:spPr/>
      <dgm:t>
        <a:bodyPr/>
        <a:lstStyle/>
        <a:p>
          <a:endParaRPr lang="en-MY" sz="1600"/>
        </a:p>
      </dgm:t>
    </dgm:pt>
    <dgm:pt modelId="{9E720EEF-BF47-48FC-87D1-239A806D11CE}" type="sibTrans" cxnId="{791B09F5-B562-4D03-B0BB-A6CDDE5C023A}">
      <dgm:prSet/>
      <dgm:spPr/>
      <dgm:t>
        <a:bodyPr/>
        <a:lstStyle/>
        <a:p>
          <a:endParaRPr lang="en-MY" sz="1600"/>
        </a:p>
      </dgm:t>
    </dgm:pt>
    <dgm:pt modelId="{6869763E-1D88-4616-807C-4A9558AA20CA}">
      <dgm:prSet phldrT="[Text]" custT="1"/>
      <dgm:spPr/>
      <dgm:t>
        <a:bodyPr/>
        <a:lstStyle/>
        <a:p>
          <a:r>
            <a:rPr lang="en-US" sz="1600" dirty="0" smtClean="0"/>
            <a:t>Good and services made in Malaysia or supply made outside Malaysia which would taxable supply if made in Malaysia</a:t>
          </a:r>
          <a:endParaRPr lang="en-MY" sz="1600" dirty="0"/>
        </a:p>
      </dgm:t>
    </dgm:pt>
    <dgm:pt modelId="{C1AE15C2-EF00-42DB-810A-18DC068A1D1E}" type="parTrans" cxnId="{421E8CEA-33A6-4B23-95A5-07C8C9E02944}">
      <dgm:prSet/>
      <dgm:spPr/>
      <dgm:t>
        <a:bodyPr/>
        <a:lstStyle/>
        <a:p>
          <a:endParaRPr lang="en-MY" sz="1600"/>
        </a:p>
      </dgm:t>
    </dgm:pt>
    <dgm:pt modelId="{6B935FE1-DC21-448D-B81D-05E93FFDEF94}" type="sibTrans" cxnId="{421E8CEA-33A6-4B23-95A5-07C8C9E02944}">
      <dgm:prSet/>
      <dgm:spPr/>
      <dgm:t>
        <a:bodyPr/>
        <a:lstStyle/>
        <a:p>
          <a:endParaRPr lang="en-MY" sz="1600"/>
        </a:p>
      </dgm:t>
    </dgm:pt>
    <dgm:pt modelId="{2A0EFC99-845D-4A87-B3C5-424FB1909A5C}" type="pres">
      <dgm:prSet presAssocID="{BA753246-FE5A-470D-85A3-64F3EED0E290}" presName="Name0" presStyleCnt="0">
        <dgm:presLayoutVars>
          <dgm:chMax val="1"/>
          <dgm:chPref val="1"/>
          <dgm:dir/>
          <dgm:animOne val="branch"/>
          <dgm:animLvl val="lvl"/>
        </dgm:presLayoutVars>
      </dgm:prSet>
      <dgm:spPr/>
      <dgm:t>
        <a:bodyPr/>
        <a:lstStyle/>
        <a:p>
          <a:endParaRPr lang="en-MY"/>
        </a:p>
      </dgm:t>
    </dgm:pt>
    <dgm:pt modelId="{A7EBA40A-4929-4E0A-8810-45EF3F008DCF}" type="pres">
      <dgm:prSet presAssocID="{6E6B4552-968D-4847-80A8-E78B6FB4B9B8}" presName="Parent" presStyleLbl="node0" presStyleIdx="0" presStyleCnt="1" custScaleX="131890" custScaleY="138013" custLinFactNeighborX="35640" custLinFactNeighborY="5078">
        <dgm:presLayoutVars>
          <dgm:chMax val="6"/>
          <dgm:chPref val="6"/>
        </dgm:presLayoutVars>
      </dgm:prSet>
      <dgm:spPr/>
      <dgm:t>
        <a:bodyPr/>
        <a:lstStyle/>
        <a:p>
          <a:endParaRPr lang="en-MY"/>
        </a:p>
      </dgm:t>
    </dgm:pt>
    <dgm:pt modelId="{32D8023F-7A7D-41D0-9B9D-C911E03CF4BF}" type="pres">
      <dgm:prSet presAssocID="{B9BE309E-5839-4032-8219-007D9B6CF483}" presName="Accent1" presStyleCnt="0"/>
      <dgm:spPr/>
    </dgm:pt>
    <dgm:pt modelId="{BD9D9D22-AA65-48BD-B760-2B720975CF16}" type="pres">
      <dgm:prSet presAssocID="{B9BE309E-5839-4032-8219-007D9B6CF483}" presName="Accent" presStyleLbl="bgShp" presStyleIdx="0" presStyleCnt="4"/>
      <dgm:spPr/>
    </dgm:pt>
    <dgm:pt modelId="{650709C4-2A7D-4AFA-AC6E-724C6B33035C}" type="pres">
      <dgm:prSet presAssocID="{B9BE309E-5839-4032-8219-007D9B6CF483}" presName="Child1" presStyleLbl="node1" presStyleIdx="0" presStyleCnt="4" custScaleX="152768" custScaleY="120179" custLinFactX="-3488" custLinFactNeighborX="-100000" custLinFactNeighborY="45553">
        <dgm:presLayoutVars>
          <dgm:chMax val="0"/>
          <dgm:chPref val="0"/>
          <dgm:bulletEnabled val="1"/>
        </dgm:presLayoutVars>
      </dgm:prSet>
      <dgm:spPr/>
      <dgm:t>
        <a:bodyPr/>
        <a:lstStyle/>
        <a:p>
          <a:endParaRPr lang="en-MY"/>
        </a:p>
      </dgm:t>
    </dgm:pt>
    <dgm:pt modelId="{39E1C422-A092-4676-A532-65C243BEB5A8}" type="pres">
      <dgm:prSet presAssocID="{46E2DB33-F886-4ED9-AEA5-492C20853141}" presName="Accent2" presStyleCnt="0"/>
      <dgm:spPr/>
    </dgm:pt>
    <dgm:pt modelId="{F45A8578-5D84-4F73-9769-65D7B977F027}" type="pres">
      <dgm:prSet presAssocID="{46E2DB33-F886-4ED9-AEA5-492C20853141}" presName="Accent" presStyleLbl="bgShp" presStyleIdx="1" presStyleCnt="4" custLinFactX="-100000" custLinFactY="3568" custLinFactNeighborX="-141342" custLinFactNeighborY="100000"/>
      <dgm:spPr/>
    </dgm:pt>
    <dgm:pt modelId="{E53C55AE-E05F-44CB-8FDF-7B6328A294FC}" type="pres">
      <dgm:prSet presAssocID="{46E2DB33-F886-4ED9-AEA5-492C20853141}" presName="Child2" presStyleLbl="node1" presStyleIdx="1" presStyleCnt="4" custScaleX="171814" custScaleY="119784" custLinFactX="2469" custLinFactNeighborX="100000" custLinFactNeighborY="-7476">
        <dgm:presLayoutVars>
          <dgm:chMax val="0"/>
          <dgm:chPref val="0"/>
          <dgm:bulletEnabled val="1"/>
        </dgm:presLayoutVars>
      </dgm:prSet>
      <dgm:spPr/>
      <dgm:t>
        <a:bodyPr/>
        <a:lstStyle/>
        <a:p>
          <a:endParaRPr lang="en-MY"/>
        </a:p>
      </dgm:t>
    </dgm:pt>
    <dgm:pt modelId="{2B4D9655-13E0-4D38-8A89-EC0177EA5BFC}" type="pres">
      <dgm:prSet presAssocID="{1555F097-2A0D-4EBD-95BD-32B7AF23B3F7}" presName="Accent3" presStyleCnt="0"/>
      <dgm:spPr/>
    </dgm:pt>
    <dgm:pt modelId="{F07DD472-0913-4478-A93F-DEB00DFDD7F3}" type="pres">
      <dgm:prSet presAssocID="{1555F097-2A0D-4EBD-95BD-32B7AF23B3F7}" presName="Accent" presStyleLbl="bgShp" presStyleIdx="2" presStyleCnt="4" custLinFactX="-158045" custLinFactY="29844" custLinFactNeighborX="-200000" custLinFactNeighborY="100000"/>
      <dgm:spPr/>
    </dgm:pt>
    <dgm:pt modelId="{4A56BA1A-777F-4558-866A-B7E79D2E0B4D}" type="pres">
      <dgm:prSet presAssocID="{1555F097-2A0D-4EBD-95BD-32B7AF23B3F7}" presName="Child3" presStyleLbl="node1" presStyleIdx="2" presStyleCnt="4" custScaleX="164514" custScaleY="138716" custLinFactX="10863" custLinFactNeighborX="100000" custLinFactNeighborY="21729">
        <dgm:presLayoutVars>
          <dgm:chMax val="0"/>
          <dgm:chPref val="0"/>
          <dgm:bulletEnabled val="1"/>
        </dgm:presLayoutVars>
      </dgm:prSet>
      <dgm:spPr/>
      <dgm:t>
        <a:bodyPr/>
        <a:lstStyle/>
        <a:p>
          <a:endParaRPr lang="en-MY"/>
        </a:p>
      </dgm:t>
    </dgm:pt>
    <dgm:pt modelId="{5ED70899-D67D-4F16-ACBD-6B7E668A6E97}" type="pres">
      <dgm:prSet presAssocID="{6869763E-1D88-4616-807C-4A9558AA20CA}" presName="Accent4" presStyleCnt="0"/>
      <dgm:spPr/>
    </dgm:pt>
    <dgm:pt modelId="{D57D3115-23E8-4427-BE38-BD30997356A7}" type="pres">
      <dgm:prSet presAssocID="{6869763E-1D88-4616-807C-4A9558AA20CA}" presName="Accent" presStyleLbl="bgShp" presStyleIdx="3" presStyleCnt="4" custLinFactX="-130757" custLinFactNeighborX="-200000" custLinFactNeighborY="88911"/>
      <dgm:spPr/>
    </dgm:pt>
    <dgm:pt modelId="{584D5116-8EBB-4482-80FE-012B874D1BA7}" type="pres">
      <dgm:prSet presAssocID="{6869763E-1D88-4616-807C-4A9558AA20CA}" presName="Child4" presStyleLbl="node1" presStyleIdx="3" presStyleCnt="4" custScaleX="177689" custScaleY="144616" custLinFactX="-4834" custLinFactNeighborX="-100000" custLinFactNeighborY="-41019">
        <dgm:presLayoutVars>
          <dgm:chMax val="0"/>
          <dgm:chPref val="0"/>
          <dgm:bulletEnabled val="1"/>
        </dgm:presLayoutVars>
      </dgm:prSet>
      <dgm:spPr/>
      <dgm:t>
        <a:bodyPr/>
        <a:lstStyle/>
        <a:p>
          <a:endParaRPr lang="en-MY"/>
        </a:p>
      </dgm:t>
    </dgm:pt>
  </dgm:ptLst>
  <dgm:cxnLst>
    <dgm:cxn modelId="{2BDE22D7-C7B6-4F70-BE7D-72C10A4FF9C1}" srcId="{6E6B4552-968D-4847-80A8-E78B6FB4B9B8}" destId="{46E2DB33-F886-4ED9-AEA5-492C20853141}" srcOrd="1" destOrd="0" parTransId="{3DF39F4A-40A1-4C3E-98BB-79E408AAC782}" sibTransId="{119F9CC0-CB16-45DA-989F-00A5A60C3A40}"/>
    <dgm:cxn modelId="{04EB11A4-CEE3-47A4-A52B-19E4B1341E3C}" type="presOf" srcId="{46E2DB33-F886-4ED9-AEA5-492C20853141}" destId="{E53C55AE-E05F-44CB-8FDF-7B6328A294FC}" srcOrd="0" destOrd="0" presId="urn:microsoft.com/office/officeart/2011/layout/HexagonRadial"/>
    <dgm:cxn modelId="{9F1BE2F8-5E97-45D3-A5E1-0A4BC375C508}" type="presOf" srcId="{B9BE309E-5839-4032-8219-007D9B6CF483}" destId="{650709C4-2A7D-4AFA-AC6E-724C6B33035C}" srcOrd="0" destOrd="0" presId="urn:microsoft.com/office/officeart/2011/layout/HexagonRadial"/>
    <dgm:cxn modelId="{791B09F5-B562-4D03-B0BB-A6CDDE5C023A}" srcId="{6E6B4552-968D-4847-80A8-E78B6FB4B9B8}" destId="{1555F097-2A0D-4EBD-95BD-32B7AF23B3F7}" srcOrd="2" destOrd="0" parTransId="{FBE26CAB-E206-437E-82D2-CE49FA3AF28F}" sibTransId="{9E720EEF-BF47-48FC-87D1-239A806D11CE}"/>
    <dgm:cxn modelId="{C0C15C93-252F-4952-9A49-EAC5AF9C65AB}" type="presOf" srcId="{1555F097-2A0D-4EBD-95BD-32B7AF23B3F7}" destId="{4A56BA1A-777F-4558-866A-B7E79D2E0B4D}" srcOrd="0" destOrd="0" presId="urn:microsoft.com/office/officeart/2011/layout/HexagonRadial"/>
    <dgm:cxn modelId="{421E8CEA-33A6-4B23-95A5-07C8C9E02944}" srcId="{6E6B4552-968D-4847-80A8-E78B6FB4B9B8}" destId="{6869763E-1D88-4616-807C-4A9558AA20CA}" srcOrd="3" destOrd="0" parTransId="{C1AE15C2-EF00-42DB-810A-18DC068A1D1E}" sibTransId="{6B935FE1-DC21-448D-B81D-05E93FFDEF94}"/>
    <dgm:cxn modelId="{E0F6491B-1C08-4708-B4CC-D52B8F4B807F}" type="presOf" srcId="{6E6B4552-968D-4847-80A8-E78B6FB4B9B8}" destId="{A7EBA40A-4929-4E0A-8810-45EF3F008DCF}" srcOrd="0" destOrd="0" presId="urn:microsoft.com/office/officeart/2011/layout/HexagonRadial"/>
    <dgm:cxn modelId="{B84E00C0-523F-4C6A-97CC-1D8F58651861}" type="presOf" srcId="{BA753246-FE5A-470D-85A3-64F3EED0E290}" destId="{2A0EFC99-845D-4A87-B3C5-424FB1909A5C}" srcOrd="0" destOrd="0" presId="urn:microsoft.com/office/officeart/2011/layout/HexagonRadial"/>
    <dgm:cxn modelId="{5AC1CBA1-C4ED-4306-BF3F-D0E103170346}" srcId="{BA753246-FE5A-470D-85A3-64F3EED0E290}" destId="{6E6B4552-968D-4847-80A8-E78B6FB4B9B8}" srcOrd="0" destOrd="0" parTransId="{FD57B10E-C8DF-4144-8EA2-C76375DC5957}" sibTransId="{4FFECFA7-DD51-4CF6-82C3-DBAB8DD47B79}"/>
    <dgm:cxn modelId="{94F686C1-307A-40EB-9EFE-55C582DD1F07}" srcId="{6E6B4552-968D-4847-80A8-E78B6FB4B9B8}" destId="{B9BE309E-5839-4032-8219-007D9B6CF483}" srcOrd="0" destOrd="0" parTransId="{A91DB440-2231-4C50-81BD-62639B7D1A84}" sibTransId="{C652E2B7-6229-4FF8-A713-B805D46F6419}"/>
    <dgm:cxn modelId="{9A0C71E9-A74F-4C31-B722-3F264C46AC4A}" type="presOf" srcId="{6869763E-1D88-4616-807C-4A9558AA20CA}" destId="{584D5116-8EBB-4482-80FE-012B874D1BA7}" srcOrd="0" destOrd="0" presId="urn:microsoft.com/office/officeart/2011/layout/HexagonRadial"/>
    <dgm:cxn modelId="{0A78A9C9-7FA0-401A-9575-E8B1E4C68B07}" type="presParOf" srcId="{2A0EFC99-845D-4A87-B3C5-424FB1909A5C}" destId="{A7EBA40A-4929-4E0A-8810-45EF3F008DCF}" srcOrd="0" destOrd="0" presId="urn:microsoft.com/office/officeart/2011/layout/HexagonRadial"/>
    <dgm:cxn modelId="{6BE89B75-CC2C-4BDF-A2A7-FA978C0930ED}" type="presParOf" srcId="{2A0EFC99-845D-4A87-B3C5-424FB1909A5C}" destId="{32D8023F-7A7D-41D0-9B9D-C911E03CF4BF}" srcOrd="1" destOrd="0" presId="urn:microsoft.com/office/officeart/2011/layout/HexagonRadial"/>
    <dgm:cxn modelId="{85BC2EEE-2A51-4FDA-B630-3A010C6C670B}" type="presParOf" srcId="{32D8023F-7A7D-41D0-9B9D-C911E03CF4BF}" destId="{BD9D9D22-AA65-48BD-B760-2B720975CF16}" srcOrd="0" destOrd="0" presId="urn:microsoft.com/office/officeart/2011/layout/HexagonRadial"/>
    <dgm:cxn modelId="{846F7B33-6029-42A6-B284-EB4CA3119B4F}" type="presParOf" srcId="{2A0EFC99-845D-4A87-B3C5-424FB1909A5C}" destId="{650709C4-2A7D-4AFA-AC6E-724C6B33035C}" srcOrd="2" destOrd="0" presId="urn:microsoft.com/office/officeart/2011/layout/HexagonRadial"/>
    <dgm:cxn modelId="{CE52086A-27A1-4F14-B434-158C0B8875A8}" type="presParOf" srcId="{2A0EFC99-845D-4A87-B3C5-424FB1909A5C}" destId="{39E1C422-A092-4676-A532-65C243BEB5A8}" srcOrd="3" destOrd="0" presId="urn:microsoft.com/office/officeart/2011/layout/HexagonRadial"/>
    <dgm:cxn modelId="{4BB31E0D-734D-4537-94F5-6BB21E1E99A7}" type="presParOf" srcId="{39E1C422-A092-4676-A532-65C243BEB5A8}" destId="{F45A8578-5D84-4F73-9769-65D7B977F027}" srcOrd="0" destOrd="0" presId="urn:microsoft.com/office/officeart/2011/layout/HexagonRadial"/>
    <dgm:cxn modelId="{726F6A4F-94F1-42F1-8009-CB5B53114749}" type="presParOf" srcId="{2A0EFC99-845D-4A87-B3C5-424FB1909A5C}" destId="{E53C55AE-E05F-44CB-8FDF-7B6328A294FC}" srcOrd="4" destOrd="0" presId="urn:microsoft.com/office/officeart/2011/layout/HexagonRadial"/>
    <dgm:cxn modelId="{B1B3CFD0-3124-4465-9FAA-47E3F65B8DC8}" type="presParOf" srcId="{2A0EFC99-845D-4A87-B3C5-424FB1909A5C}" destId="{2B4D9655-13E0-4D38-8A89-EC0177EA5BFC}" srcOrd="5" destOrd="0" presId="urn:microsoft.com/office/officeart/2011/layout/HexagonRadial"/>
    <dgm:cxn modelId="{021ADC3C-0A48-4294-841C-2C9679B68F32}" type="presParOf" srcId="{2B4D9655-13E0-4D38-8A89-EC0177EA5BFC}" destId="{F07DD472-0913-4478-A93F-DEB00DFDD7F3}" srcOrd="0" destOrd="0" presId="urn:microsoft.com/office/officeart/2011/layout/HexagonRadial"/>
    <dgm:cxn modelId="{3F7C4254-CA3F-4680-A6B7-156F515ADA04}" type="presParOf" srcId="{2A0EFC99-845D-4A87-B3C5-424FB1909A5C}" destId="{4A56BA1A-777F-4558-866A-B7E79D2E0B4D}" srcOrd="6" destOrd="0" presId="urn:microsoft.com/office/officeart/2011/layout/HexagonRadial"/>
    <dgm:cxn modelId="{68D73887-507D-434D-87AC-5808FFA65925}" type="presParOf" srcId="{2A0EFC99-845D-4A87-B3C5-424FB1909A5C}" destId="{5ED70899-D67D-4F16-ACBD-6B7E668A6E97}" srcOrd="7" destOrd="0" presId="urn:microsoft.com/office/officeart/2011/layout/HexagonRadial"/>
    <dgm:cxn modelId="{265DC5B1-1A68-41D4-A815-4F6C8C9FD121}" type="presParOf" srcId="{5ED70899-D67D-4F16-ACBD-6B7E668A6E97}" destId="{D57D3115-23E8-4427-BE38-BD30997356A7}" srcOrd="0" destOrd="0" presId="urn:microsoft.com/office/officeart/2011/layout/HexagonRadial"/>
    <dgm:cxn modelId="{94F38901-B994-43C3-827E-78A3E6E4DE4C}" type="presParOf" srcId="{2A0EFC99-845D-4A87-B3C5-424FB1909A5C}" destId="{584D5116-8EBB-4482-80FE-012B874D1BA7}"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BA40A-4929-4E0A-8810-45EF3F008DCF}">
      <dsp:nvSpPr>
        <dsp:cNvPr id="0" name=""/>
        <dsp:cNvSpPr/>
      </dsp:nvSpPr>
      <dsp:spPr>
        <a:xfrm>
          <a:off x="2725603" y="1258686"/>
          <a:ext cx="2665157" cy="2412218"/>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Entitlement to claim input tax</a:t>
          </a:r>
          <a:endParaRPr lang="en-MY" sz="1600" kern="1200" dirty="0"/>
        </a:p>
      </dsp:txBody>
      <dsp:txXfrm>
        <a:off x="3181237" y="1671077"/>
        <a:ext cx="1753889" cy="1587436"/>
      </dsp:txXfrm>
    </dsp:sp>
    <dsp:sp modelId="{F45A8578-5D84-4F73-9769-65D7B977F027}">
      <dsp:nvSpPr>
        <dsp:cNvPr id="0" name=""/>
        <dsp:cNvSpPr/>
      </dsp:nvSpPr>
      <dsp:spPr>
        <a:xfrm>
          <a:off x="1752598" y="1346203"/>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50709C4-2A7D-4AFA-AC6E-724C6B33035C}">
      <dsp:nvSpPr>
        <dsp:cNvPr id="0" name=""/>
        <dsp:cNvSpPr/>
      </dsp:nvSpPr>
      <dsp:spPr>
        <a:xfrm>
          <a:off x="363403" y="420485"/>
          <a:ext cx="2529500" cy="1721508"/>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Input tax has been incurred</a:t>
          </a:r>
          <a:endParaRPr lang="en-MY" sz="1600" kern="1200" dirty="0"/>
        </a:p>
      </dsp:txBody>
      <dsp:txXfrm>
        <a:off x="738140" y="675520"/>
        <a:ext cx="1780026" cy="1211438"/>
      </dsp:txXfrm>
    </dsp:sp>
    <dsp:sp modelId="{F07DD472-0913-4478-A93F-DEB00DFDD7F3}">
      <dsp:nvSpPr>
        <dsp:cNvPr id="0" name=""/>
        <dsp:cNvSpPr/>
      </dsp:nvSpPr>
      <dsp:spPr>
        <a:xfrm>
          <a:off x="1752601" y="2746754"/>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53C55AE-E05F-44CB-8FDF-7B6328A294FC}">
      <dsp:nvSpPr>
        <dsp:cNvPr id="0" name=""/>
        <dsp:cNvSpPr/>
      </dsp:nvSpPr>
      <dsp:spPr>
        <a:xfrm>
          <a:off x="5134582" y="544754"/>
          <a:ext cx="2844860" cy="1715849"/>
        </a:xfrm>
        <a:prstGeom prst="hexagon">
          <a:avLst>
            <a:gd name="adj" fmla="val 28570"/>
            <a:gd name="vf" fmla="val 11547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Input tax is allowable</a:t>
          </a:r>
          <a:endParaRPr lang="en-MY" sz="1600" kern="1200" dirty="0"/>
        </a:p>
      </dsp:txBody>
      <dsp:txXfrm>
        <a:off x="5535060" y="786298"/>
        <a:ext cx="2043904" cy="1232761"/>
      </dsp:txXfrm>
    </dsp:sp>
    <dsp:sp modelId="{D57D3115-23E8-4427-BE38-BD30997356A7}">
      <dsp:nvSpPr>
        <dsp:cNvPr id="0" name=""/>
        <dsp:cNvSpPr/>
      </dsp:nvSpPr>
      <dsp:spPr>
        <a:xfrm>
          <a:off x="1342325" y="3864020"/>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56BA1A-777F-4558-866A-B7E79D2E0B4D}">
      <dsp:nvSpPr>
        <dsp:cNvPr id="0" name=""/>
        <dsp:cNvSpPr/>
      </dsp:nvSpPr>
      <dsp:spPr>
        <a:xfrm>
          <a:off x="5334004" y="2559557"/>
          <a:ext cx="2723988" cy="1987041"/>
        </a:xfrm>
        <a:prstGeom prst="hexagon">
          <a:avLst>
            <a:gd name="adj" fmla="val 28570"/>
            <a:gd name="vf" fmla="val 11547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Taxable person</a:t>
          </a:r>
        </a:p>
        <a:p>
          <a:pPr lvl="0" algn="ctr" defTabSz="711200">
            <a:lnSpc>
              <a:spcPct val="90000"/>
            </a:lnSpc>
            <a:spcBef>
              <a:spcPct val="0"/>
            </a:spcBef>
            <a:spcAft>
              <a:spcPct val="35000"/>
            </a:spcAft>
          </a:pPr>
          <a:r>
            <a:rPr lang="en-US" sz="1600" kern="1200" dirty="0" smtClean="0"/>
            <a:t>Good or services acquired in the furtherance of business</a:t>
          </a:r>
          <a:endParaRPr lang="en-MY" sz="1600" kern="1200" dirty="0"/>
        </a:p>
      </dsp:txBody>
      <dsp:txXfrm>
        <a:off x="5750236" y="2863181"/>
        <a:ext cx="1891524" cy="1379793"/>
      </dsp:txXfrm>
    </dsp:sp>
    <dsp:sp modelId="{584D5116-8EBB-4482-80FE-012B874D1BA7}">
      <dsp:nvSpPr>
        <dsp:cNvPr id="0" name=""/>
        <dsp:cNvSpPr/>
      </dsp:nvSpPr>
      <dsp:spPr>
        <a:xfrm>
          <a:off x="134798" y="2500504"/>
          <a:ext cx="2942137" cy="2071556"/>
        </a:xfrm>
        <a:prstGeom prst="hexagon">
          <a:avLst>
            <a:gd name="adj" fmla="val 2857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Good and services made in Malaysia or supply made outside Malaysia which would taxable supply if made in Malaysia</a:t>
          </a:r>
          <a:endParaRPr lang="en-MY" sz="1600" kern="1200" dirty="0"/>
        </a:p>
      </dsp:txBody>
      <dsp:txXfrm>
        <a:off x="577257" y="2812039"/>
        <a:ext cx="2057219" cy="144848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045E89-2A78-44BD-B5B4-E8E5425675FB}" type="datetimeFigureOut">
              <a:rPr lang="en-MY" smtClean="0"/>
              <a:t>22/3/2016</a:t>
            </a:fld>
            <a:endParaRPr lang="en-MY"/>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6E8ACC6-AE89-47F1-8E34-49A4DF94DD02}" type="slidenum">
              <a:rPr lang="en-MY" smtClean="0"/>
              <a:t>‹#›</a:t>
            </a:fld>
            <a:endParaRPr lang="en-MY"/>
          </a:p>
        </p:txBody>
      </p:sp>
    </p:spTree>
    <p:extLst>
      <p:ext uri="{BB962C8B-B14F-4D97-AF65-F5344CB8AC3E}">
        <p14:creationId xmlns:p14="http://schemas.microsoft.com/office/powerpoint/2010/main" val="413910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11A229-B3E2-41B0-984A-465867A1C3DF}" type="datetimeFigureOut">
              <a:rPr lang="en-MY" smtClean="0"/>
              <a:t>22/3/2016</a:t>
            </a:fld>
            <a:endParaRPr lang="en-MY"/>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57FCF6B-F609-429A-8391-F904B72530AA}" type="slidenum">
              <a:rPr lang="en-MY" smtClean="0"/>
              <a:t>‹#›</a:t>
            </a:fld>
            <a:endParaRPr lang="en-MY"/>
          </a:p>
        </p:txBody>
      </p:sp>
    </p:spTree>
    <p:extLst>
      <p:ext uri="{BB962C8B-B14F-4D97-AF65-F5344CB8AC3E}">
        <p14:creationId xmlns:p14="http://schemas.microsoft.com/office/powerpoint/2010/main" val="293753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14</a:t>
            </a:fld>
            <a:endParaRPr lang="en-MY"/>
          </a:p>
        </p:txBody>
      </p:sp>
    </p:spTree>
    <p:extLst>
      <p:ext uri="{BB962C8B-B14F-4D97-AF65-F5344CB8AC3E}">
        <p14:creationId xmlns:p14="http://schemas.microsoft.com/office/powerpoint/2010/main" val="113011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05054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6290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6970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83356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89117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43</a:t>
            </a:fld>
            <a:endParaRPr lang="en-MY"/>
          </a:p>
        </p:txBody>
      </p:sp>
    </p:spTree>
    <p:extLst>
      <p:ext uri="{BB962C8B-B14F-4D97-AF65-F5344CB8AC3E}">
        <p14:creationId xmlns:p14="http://schemas.microsoft.com/office/powerpoint/2010/main" val="1205016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44</a:t>
            </a:fld>
            <a:endParaRPr lang="en-MY"/>
          </a:p>
        </p:txBody>
      </p:sp>
    </p:spTree>
    <p:extLst>
      <p:ext uri="{BB962C8B-B14F-4D97-AF65-F5344CB8AC3E}">
        <p14:creationId xmlns:p14="http://schemas.microsoft.com/office/powerpoint/2010/main" val="912088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45</a:t>
            </a:fld>
            <a:endParaRPr lang="en-MY"/>
          </a:p>
        </p:txBody>
      </p:sp>
    </p:spTree>
    <p:extLst>
      <p:ext uri="{BB962C8B-B14F-4D97-AF65-F5344CB8AC3E}">
        <p14:creationId xmlns:p14="http://schemas.microsoft.com/office/powerpoint/2010/main" val="4093130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46</a:t>
            </a:fld>
            <a:endParaRPr lang="en-MY"/>
          </a:p>
        </p:txBody>
      </p:sp>
    </p:spTree>
    <p:extLst>
      <p:ext uri="{BB962C8B-B14F-4D97-AF65-F5344CB8AC3E}">
        <p14:creationId xmlns:p14="http://schemas.microsoft.com/office/powerpoint/2010/main" val="4093130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47</a:t>
            </a:fld>
            <a:endParaRPr lang="en-MY"/>
          </a:p>
        </p:txBody>
      </p:sp>
    </p:spTree>
    <p:extLst>
      <p:ext uri="{BB962C8B-B14F-4D97-AF65-F5344CB8AC3E}">
        <p14:creationId xmlns:p14="http://schemas.microsoft.com/office/powerpoint/2010/main" val="4093130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88002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18394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16334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06832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63898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92756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416975C-262E-4524-AF8B-B555E091CEAF}" type="slidenum">
              <a:rPr lang="en-MY" smtClean="0"/>
              <a:t>70</a:t>
            </a:fld>
            <a:endParaRPr lang="en-MY"/>
          </a:p>
        </p:txBody>
      </p:sp>
    </p:spTree>
    <p:extLst>
      <p:ext uri="{BB962C8B-B14F-4D97-AF65-F5344CB8AC3E}">
        <p14:creationId xmlns:p14="http://schemas.microsoft.com/office/powerpoint/2010/main" val="4260491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416975C-262E-4524-AF8B-B555E091CEAF}" type="slidenum">
              <a:rPr lang="en-MY" smtClean="0"/>
              <a:t>71</a:t>
            </a:fld>
            <a:endParaRPr lang="en-MY"/>
          </a:p>
        </p:txBody>
      </p:sp>
    </p:spTree>
    <p:extLst>
      <p:ext uri="{BB962C8B-B14F-4D97-AF65-F5344CB8AC3E}">
        <p14:creationId xmlns:p14="http://schemas.microsoft.com/office/powerpoint/2010/main" val="3388822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56395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0307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19586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85036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17939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20F37E58-AD63-4AA1-B174-06A4B812271B}" type="slidenum">
              <a:rPr lang="ms-MY" smtClean="0"/>
              <a:t>84</a:t>
            </a:fld>
            <a:endParaRPr lang="ms-MY"/>
          </a:p>
        </p:txBody>
      </p:sp>
    </p:spTree>
    <p:extLst>
      <p:ext uri="{BB962C8B-B14F-4D97-AF65-F5344CB8AC3E}">
        <p14:creationId xmlns:p14="http://schemas.microsoft.com/office/powerpoint/2010/main" val="2804307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20F37E58-AD63-4AA1-B174-06A4B812271B}" type="slidenum">
              <a:rPr lang="ms-MY" smtClean="0"/>
              <a:t>85</a:t>
            </a:fld>
            <a:endParaRPr lang="ms-MY"/>
          </a:p>
        </p:txBody>
      </p:sp>
    </p:spTree>
    <p:extLst>
      <p:ext uri="{BB962C8B-B14F-4D97-AF65-F5344CB8AC3E}">
        <p14:creationId xmlns:p14="http://schemas.microsoft.com/office/powerpoint/2010/main" val="649154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7012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6209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416975C-262E-4524-AF8B-B555E091CEAF}" type="slidenum">
              <a:rPr lang="en-MY" smtClean="0"/>
              <a:t>8</a:t>
            </a:fld>
            <a:endParaRPr lang="en-MY"/>
          </a:p>
        </p:txBody>
      </p:sp>
    </p:spTree>
    <p:extLst>
      <p:ext uri="{BB962C8B-B14F-4D97-AF65-F5344CB8AC3E}">
        <p14:creationId xmlns:p14="http://schemas.microsoft.com/office/powerpoint/2010/main" val="421683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57FCF6B-F609-429A-8391-F904B72530AA}" type="slidenum">
              <a:rPr lang="en-MY" smtClean="0"/>
              <a:t>9</a:t>
            </a:fld>
            <a:endParaRPr lang="en-MY"/>
          </a:p>
        </p:txBody>
      </p:sp>
    </p:spTree>
    <p:extLst>
      <p:ext uri="{BB962C8B-B14F-4D97-AF65-F5344CB8AC3E}">
        <p14:creationId xmlns:p14="http://schemas.microsoft.com/office/powerpoint/2010/main" val="380445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13</a:t>
            </a:fld>
            <a:endParaRPr lang="en-MY"/>
          </a:p>
        </p:txBody>
      </p:sp>
    </p:spTree>
    <p:extLst>
      <p:ext uri="{BB962C8B-B14F-4D97-AF65-F5344CB8AC3E}">
        <p14:creationId xmlns:p14="http://schemas.microsoft.com/office/powerpoint/2010/main" val="323746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97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2AE77-B184-4D7B-83A7-F51D2B9545E1}" type="datetime1">
              <a:rPr lang="en-MY"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143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B5A6F-35A7-4F45-B440-F4F073234933}" type="datetime1">
              <a:rPr lang="en-MY" smtClean="0"/>
              <a:t>22/3/2016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E09A111-8F7B-4F20-8155-BCA0CA628CD3}" type="slidenum">
              <a:rPr lang="en-MY" smtClean="0"/>
              <a:pPr/>
              <a:t>‹#›</a:t>
            </a:fld>
            <a:endParaRPr lang="en-MY"/>
          </a:p>
        </p:txBody>
      </p:sp>
    </p:spTree>
    <p:extLst>
      <p:ext uri="{BB962C8B-B14F-4D97-AF65-F5344CB8AC3E}">
        <p14:creationId xmlns:p14="http://schemas.microsoft.com/office/powerpoint/2010/main" val="1201066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91ACD-D9F5-4CDD-91A4-1E0493C25683}" type="datetime1">
              <a:rPr lang="en-MY"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652194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01C8A-F628-4FA5-8885-39C7C43F119B}" type="datetime1">
              <a:rPr lang="en-MY"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147350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247DD-3F5E-4701-8411-DB55BCB59483}"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397893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F67EA-E134-4682-BCEA-69AA3FDD3AFE}"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82564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9FDDE-4765-4CB9-952C-88A33CF07FAA}" type="datetime1">
              <a:rPr lang="en-MY" smtClean="0"/>
              <a:t>22/3/2016</a:t>
            </a:fld>
            <a:endParaRPr lang="en-US"/>
          </a:p>
        </p:txBody>
      </p:sp>
      <p:sp>
        <p:nvSpPr>
          <p:cNvPr id="7" name="Slide Number Placeholder 5"/>
          <p:cNvSpPr>
            <a:spLocks noGrp="1"/>
          </p:cNvSpPr>
          <p:nvPr>
            <p:ph type="sldNum" sz="quarter" idx="12"/>
          </p:nvPr>
        </p:nvSpPr>
        <p:spPr>
          <a:xfrm>
            <a:off x="8507459" y="6407163"/>
            <a:ext cx="532557"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3" y="6405910"/>
            <a:ext cx="367789" cy="367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7" y="150552"/>
            <a:ext cx="1439762" cy="51251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48"/>
            <a:ext cx="2933422" cy="365125"/>
          </a:xfrm>
          <a:prstGeom prst="rect">
            <a:avLst/>
          </a:prstGeom>
        </p:spPr>
        <p:txBody>
          <a:bodyPr vert="horz" lIns="91433" tIns="45717" rIns="91433" bIns="45717"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©2013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2115184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95FB990E-B656-45FE-9D5D-523691AE1556}"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74798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D82C194-25BD-4E52-816E-4BC55E037F29}"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854801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7B43E-E982-4AB4-8F64-F5E31068C247}"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424672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fld id="{C9A52AA4-E32F-4998-A443-729CDF886AE4}" type="datetime1">
              <a:rPr lang="en-MY" smtClean="0"/>
              <a:t>22/3/2016</a:t>
            </a:fld>
            <a:endParaRPr lang="en-US"/>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6"/>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499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78F6B84-BF6D-489A-83E4-BBFB4C0CA5AE}"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262634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B6642FD1-81D6-4E52-BB84-CA2FD96549C4}" type="datetime1">
              <a:rPr lang="en-MY" smtClean="0"/>
              <a:t>22/3/2016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385465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6BD1729-386A-4BCC-9DE3-5FE9C443ADDC}" type="datetime1">
              <a:rPr lang="en-MY" smtClean="0"/>
              <a:t>22/3/2016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3904375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B032C-FA29-4FE9-8D67-CC73C6884FCB}" type="datetime1">
              <a:rPr lang="en-MY" smtClean="0"/>
              <a:t>22/3/2016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08543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535DE-B23F-48DF-9BD8-1544F1C40146}"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563518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8B891-22D8-4CC2-9AFF-93CFC179E693}"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93323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C975CC6-65EB-438E-822C-D31E3B23257B}"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267690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B4AE629-6B4F-4F48-A975-0B7B18A0C59E}"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81730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7EC76-AEB9-483D-B867-DBDE4818AB1D}"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2"/>
            <a:ext cx="9144000" cy="435835"/>
          </a:xfrm>
          <a:prstGeom prst="rect">
            <a:avLst/>
          </a:prstGeom>
        </p:spPr>
      </p:pic>
    </p:spTree>
    <p:extLst>
      <p:ext uri="{BB962C8B-B14F-4D97-AF65-F5344CB8AC3E}">
        <p14:creationId xmlns:p14="http://schemas.microsoft.com/office/powerpoint/2010/main" val="15653915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3115035-2CB6-4B2C-AB06-B0F0FAC88E96}"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10"/>
          <p:cNvSpPr>
            <a:spLocks noGrp="1"/>
          </p:cNvSpPr>
          <p:nvPr userDrawn="1"/>
        </p:nvSpPr>
        <p:spPr>
          <a:xfrm>
            <a:off x="5580112"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©2016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pic>
        <p:nvPicPr>
          <p:cNvPr id="9"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19200" cy="914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5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8394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E52EA-4740-4FAE-BA47-BD92FFEB451D}"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4824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DF4CC-2D36-4677-85D7-0C71D07261AA}" type="datetime1">
              <a:rPr lang="en-MY" smtClean="0">
                <a:solidFill>
                  <a:prstClr val="black">
                    <a:tint val="75000"/>
                  </a:prstClr>
                </a:solidFill>
              </a:rPr>
              <a:t>22/3/2016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680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6671B-63EE-426F-BF9B-021D59A74408}" type="datetime1">
              <a:rPr lang="en-MY" smtClean="0">
                <a:solidFill>
                  <a:prstClr val="black">
                    <a:tint val="75000"/>
                  </a:prstClr>
                </a:solidFill>
              </a:rPr>
              <a:t>22/3/2016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0500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BDC38-DB51-4DA9-8688-B72C1948D462}" type="datetime1">
              <a:rPr lang="en-MY" smtClean="0">
                <a:solidFill>
                  <a:prstClr val="black">
                    <a:tint val="75000"/>
                  </a:prstClr>
                </a:solidFill>
              </a:rPr>
              <a:t>22/3/2016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482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E6A48-7F1A-402D-9874-361D2CA64DAE}" type="datetime1">
              <a:rPr lang="en-MY" smtClean="0">
                <a:solidFill>
                  <a:prstClr val="black">
                    <a:tint val="75000"/>
                  </a:prstClr>
                </a:solidFill>
              </a:rPr>
              <a:t>22/3/2016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5"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19200" cy="914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11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4EC3B-6345-422E-97D6-2405591DA074}" type="datetime1">
              <a:rPr lang="en-MY" smtClean="0">
                <a:solidFill>
                  <a:prstClr val="black">
                    <a:tint val="75000"/>
                  </a:prstClr>
                </a:solidFill>
              </a:rPr>
              <a:t>22/3/2016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181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D801B-22F9-4F17-A94A-4F77D16486EE}" type="datetime1">
              <a:rPr lang="en-MY" smtClean="0">
                <a:solidFill>
                  <a:prstClr val="black">
                    <a:tint val="75000"/>
                  </a:prstClr>
                </a:solidFill>
              </a:rPr>
              <a:t>22/3/2016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738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F68BA-8F2C-4283-8EFD-905489F7091D}"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10"/>
          <p:cNvSpPr>
            <a:spLocks noGrp="1"/>
          </p:cNvSpPr>
          <p:nvPr userDrawn="1"/>
        </p:nvSpPr>
        <p:spPr>
          <a:xfrm>
            <a:off x="6384113" y="6272639"/>
            <a:ext cx="2707774" cy="337038"/>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a:solidFill>
                  <a:prstClr val="black"/>
                </a:solidFill>
              </a:rPr>
              <a:t>©</a:t>
            </a:r>
            <a:r>
              <a:rPr lang="en-US" sz="923" dirty="0" smtClean="0">
                <a:solidFill>
                  <a:prstClr val="black"/>
                </a:solidFill>
              </a:rPr>
              <a:t>2015</a:t>
            </a:r>
            <a:r>
              <a:rPr lang="en-US" sz="923" baseline="0" dirty="0" smtClean="0">
                <a:solidFill>
                  <a:prstClr val="black"/>
                </a:solidFill>
              </a:rPr>
              <a:t>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a:solidFill>
                  <a:prstClr val="black"/>
                </a:solidFill>
              </a:rPr>
              <a:t>GST Services. All Rights Reserved.</a:t>
            </a:r>
          </a:p>
        </p:txBody>
      </p:sp>
    </p:spTree>
    <p:extLst>
      <p:ext uri="{BB962C8B-B14F-4D97-AF65-F5344CB8AC3E}">
        <p14:creationId xmlns:p14="http://schemas.microsoft.com/office/powerpoint/2010/main" val="837674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F8F07-F8AA-4754-81D5-257BEDCC74EC}"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758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B9AAF4-1FE5-4BDE-8729-2B37703930B5}" type="datetime1">
              <a:rPr lang="en-MY" smtClean="0">
                <a:solidFill>
                  <a:prstClr val="black">
                    <a:tint val="75000"/>
                  </a:prstClr>
                </a:solidFill>
              </a:rPr>
              <a:t>22/3/2016</a:t>
            </a:fld>
            <a:endParaRPr lang="en-US">
              <a:solidFill>
                <a:prstClr val="black">
                  <a:tint val="75000"/>
                </a:prstClr>
              </a:solidFill>
            </a:endParaRPr>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785690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9DC33-4D85-48BE-BA4F-237263553EB8}"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9"/>
            <a:ext cx="9144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652" cy="6858000"/>
          </a:xfrm>
          <a:prstGeom prst="rect">
            <a:avLst/>
          </a:prstGeom>
        </p:spPr>
      </p:pic>
    </p:spTree>
    <p:extLst>
      <p:ext uri="{BB962C8B-B14F-4D97-AF65-F5344CB8AC3E}">
        <p14:creationId xmlns:p14="http://schemas.microsoft.com/office/powerpoint/2010/main" val="627791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DF5200-D31D-4C86-8D4C-BAC00CA85BF0}" type="datetime1">
              <a:rPr lang="en-MY" smtClean="0"/>
              <a:t>22/3/2016</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5"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7336" y="261192"/>
            <a:ext cx="1292168" cy="11104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ooter Placeholder 10"/>
          <p:cNvSpPr>
            <a:spLocks noGrp="1"/>
          </p:cNvSpPr>
          <p:nvPr userDrawn="1"/>
        </p:nvSpPr>
        <p:spPr>
          <a:xfrm>
            <a:off x="5580112"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©2016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584167901"/>
      </p:ext>
    </p:extLst>
  </p:cSld>
  <p:clrMapOvr>
    <a:masterClrMapping/>
  </p:clrMapOvr>
  <p:transition spd="slow">
    <p:pull/>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7E5BC502-D960-4234-ADB6-BCD970E1C7DC}"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44124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A3082E7-A192-47B0-A785-4DEC651961FC}"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303550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A64CF-7DC7-42AD-9B7F-476B3627177B}"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246019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08251BFE-CC12-445F-8538-3248F4FFAC16}"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124393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317D79EA-F33B-43A3-A78D-43611DC85C79}" type="datetime1">
              <a:rPr lang="en-MY" smtClean="0"/>
              <a:t>22/3/2016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804491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44E0494-2F8F-4AE7-97F5-2F3AF4C4D5AF}" type="datetime1">
              <a:rPr lang="en-MY" smtClean="0"/>
              <a:t>22/3/2016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145423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168D-B2C1-4537-BF4D-4E8CB785DFBD}" type="datetime1">
              <a:rPr lang="en-MY" smtClean="0"/>
              <a:t>22/3/2016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649612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CEADC-3FB4-4F69-86D4-C9999609E6A7}"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2797169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179AD-292C-4691-95D9-E175B3DED0B2}"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409227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776CB-A98C-4034-B62D-75B5D36B550D}"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198552" y="-2782"/>
            <a:ext cx="2966357"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97"/>
            <a:ext cx="9144000" cy="435835"/>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681725" y="188640"/>
            <a:ext cx="997034" cy="10801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54977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2F9FD64-7FA6-4362-9E77-7D6C9F0E1555}"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559736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C1864FF-248D-4657-822E-E3B5485316E8}"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539754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31EBEBD-B760-4196-8741-59DF71A741BC}" type="datetime1">
              <a:rPr lang="en-MY" smtClean="0"/>
              <a:t>22/3/2016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358389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B9CBD048-D1C3-4345-830E-CA54EF54A65C}"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2944454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FE642DE-48E1-439D-BB03-C4FFB66AF723}"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648833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1F034-25F9-4026-9D2F-44F426555A4A}"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363827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E39F5F06-7619-4BD7-BBFC-32B180CB7C4E}"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294350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37EAD75E-FD25-40E1-B5DD-9AD1F0193257}" type="datetime1">
              <a:rPr lang="en-MY" smtClean="0"/>
              <a:t>22/3/2016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4239117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3DAC7C01-7788-4F9A-ADA8-E2A08272E307}" type="datetime1">
              <a:rPr lang="en-MY" smtClean="0"/>
              <a:t>22/3/2016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36014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388FC-9D74-4C82-A169-ADC584770640}" type="datetime1">
              <a:rPr lang="en-MY" smtClean="0"/>
              <a:t>22/3/2016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5667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9DBFED80-DA2B-4F05-9704-8877841198EF}" type="datetime1">
              <a:rPr lang="en-MY"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19146468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08883-A2D4-4B53-9EE4-E7B6D5A94C4B}"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736754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2C41-BDCB-4CA9-955D-1068FDC00866}" type="datetime1">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225202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D83CAD4-8B60-423E-9AEA-37F09E61786E}"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20366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A1F9DDB-62A4-4985-A59B-40D4898D08E6}" type="datetime1">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939736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682F6-E67F-4BA8-8395-D470B1C9687F}"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80264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1DF46-CA29-4889-A8DB-8D3B648E40DF}"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4208156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00B94-F11F-4093-AEA1-4D70D3F3ACC4}"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978032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C26461-8490-4105-80F2-7DE6844DE5CC}" type="datetime1">
              <a:rPr lang="en-MY"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1731818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C2D35-C0F0-41E9-A382-79CE0A058434}" type="datetime1">
              <a:rPr lang="en-MY"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353651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11304-D37C-4395-B264-81E087ADBBA3}" type="datetime1">
              <a:rPr lang="en-MY"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38180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81535-1C72-4C23-842E-3625576E6648}"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34239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D1DE3-D56F-4F7B-BCB4-1C084F21F6A6}" type="datetime1">
              <a:rPr lang="en-MY"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53527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77C20-09B0-414D-BF0F-44A748C3A6EE}" type="datetime1">
              <a:rPr lang="en-MY"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241033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6492-FD52-4FF6-AE4F-62A6DA61A328}" type="datetime1">
              <a:rPr lang="en-MY"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159806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4DE25-1EE4-4B8D-A849-F8BFF4E437DC}"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4247623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CE788-41E8-4428-ADA3-60A0229BC00D}" type="datetime1">
              <a:rPr lang="en-MY"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515634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78BAE-8110-4763-977E-190D89FBA5DA}"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2"/>
            <a:ext cx="9144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2652" cy="6858000"/>
          </a:xfrm>
          <a:prstGeom prst="rect">
            <a:avLst/>
          </a:prstGeom>
        </p:spPr>
      </p:pic>
    </p:spTree>
    <p:extLst>
      <p:ext uri="{BB962C8B-B14F-4D97-AF65-F5344CB8AC3E}">
        <p14:creationId xmlns:p14="http://schemas.microsoft.com/office/powerpoint/2010/main" val="3400468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C15B66-2BBC-4234-B21A-5475D032F85E}"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198548" y="-2782"/>
            <a:ext cx="2966357"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90"/>
            <a:ext cx="9144000" cy="4358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77" y="381000"/>
            <a:ext cx="1266092" cy="1371600"/>
          </a:xfrm>
          <a:prstGeom prst="rect">
            <a:avLst/>
          </a:prstGeom>
          <a:noFill/>
          <a:ln>
            <a:noFill/>
          </a:ln>
        </p:spPr>
      </p:pic>
      <p:sp>
        <p:nvSpPr>
          <p:cNvPr id="10" name="Footer Placeholder 10"/>
          <p:cNvSpPr>
            <a:spLocks noGrp="1"/>
          </p:cNvSpPr>
          <p:nvPr userDrawn="1"/>
        </p:nvSpPr>
        <p:spPr>
          <a:xfrm>
            <a:off x="6384113" y="6272639"/>
            <a:ext cx="2707774" cy="337038"/>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a:solidFill>
                  <a:prstClr val="black"/>
                </a:solidFill>
              </a:rPr>
              <a:t>©</a:t>
            </a:r>
            <a:r>
              <a:rPr lang="en-US" sz="923" dirty="0" smtClean="0">
                <a:solidFill>
                  <a:prstClr val="black"/>
                </a:solidFill>
              </a:rPr>
              <a:t>2015 </a:t>
            </a:r>
            <a:r>
              <a:rPr lang="en-US" sz="923" dirty="0">
                <a:solidFill>
                  <a:srgbClr val="FF0000"/>
                </a:solidFill>
                <a:latin typeface="Neuropol" pitchFamily="34" charset="0"/>
              </a:rPr>
              <a:t>SALIHIN</a:t>
            </a:r>
            <a:r>
              <a:rPr lang="en-US" sz="923" dirty="0">
                <a:solidFill>
                  <a:srgbClr val="FF0000"/>
                </a:solidFill>
              </a:rPr>
              <a:t> </a:t>
            </a:r>
            <a:r>
              <a:rPr lang="en-US" sz="923" dirty="0">
                <a:solidFill>
                  <a:prstClr val="black"/>
                </a:solidFill>
              </a:rPr>
              <a:t>GST Services. All Rights Reserved.</a:t>
            </a:r>
          </a:p>
        </p:txBody>
      </p:sp>
    </p:spTree>
    <p:extLst>
      <p:ext uri="{BB962C8B-B14F-4D97-AF65-F5344CB8AC3E}">
        <p14:creationId xmlns:p14="http://schemas.microsoft.com/office/powerpoint/2010/main" val="3562814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13FE7-B9FE-4084-AA04-65F54A78F437}"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5854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AEB38-71C4-49CC-8A6B-60BD33307CF7}" type="datetime1">
              <a:rPr lang="en-MY" smtClean="0">
                <a:solidFill>
                  <a:prstClr val="black">
                    <a:tint val="75000"/>
                  </a:prstClr>
                </a:solidFill>
              </a:rPr>
              <a:t>22/3/2016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7175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7182CC-A282-4F2C-80B5-1BAFB13B1BC4}" type="datetime1">
              <a:rPr lang="en-MY" smtClean="0">
                <a:solidFill>
                  <a:prstClr val="black">
                    <a:tint val="75000"/>
                  </a:prstClr>
                </a:solidFill>
              </a:rPr>
              <a:t>22/3/2016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643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0BEA-0D8F-4485-9B86-8FDDB4AE2C5E}" type="datetime1">
              <a:rPr lang="en-MY"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112379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81EC4-DE79-432E-A066-8E85A17D8B4A}" type="datetime1">
              <a:rPr lang="en-MY" smtClean="0">
                <a:solidFill>
                  <a:prstClr val="black">
                    <a:tint val="75000"/>
                  </a:prstClr>
                </a:solidFill>
              </a:rPr>
              <a:t>22/3/2016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272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E228A-A3F4-4FE9-A84C-C93A3261EB38}" type="datetime1">
              <a:rPr lang="en-MY" smtClean="0">
                <a:solidFill>
                  <a:prstClr val="black">
                    <a:tint val="75000"/>
                  </a:prstClr>
                </a:solidFill>
              </a:rPr>
              <a:t>22/3/2016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7522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69BD0-F0B5-4D65-A31D-A6180EF3E418}" type="datetime1">
              <a:rPr lang="en-MY" smtClean="0">
                <a:solidFill>
                  <a:prstClr val="black">
                    <a:tint val="75000"/>
                  </a:prstClr>
                </a:solidFill>
              </a:rPr>
              <a:t>22/3/2016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4340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6AD87-524D-4558-AA97-00D3678F5478}" type="datetime1">
              <a:rPr lang="en-MY" smtClean="0">
                <a:solidFill>
                  <a:prstClr val="black">
                    <a:tint val="75000"/>
                  </a:prstClr>
                </a:solidFill>
              </a:rPr>
              <a:t>22/3/2016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8456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C2EEC-5E15-47EA-95F0-AC2D12D60DF5}"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7724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DBAEC-6006-4281-B5BB-5A26DCA50892}"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422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D6F98F-FD6C-4C9D-BDBC-0B1A8D40BD92}" type="datetime1">
              <a:rPr lang="en-MY" smtClean="0">
                <a:solidFill>
                  <a:prstClr val="black">
                    <a:tint val="75000"/>
                  </a:prstClr>
                </a:solidFill>
              </a:rPr>
              <a:t>22/3/2016</a:t>
            </a:fld>
            <a:endParaRPr lang="en-US">
              <a:solidFill>
                <a:prstClr val="black">
                  <a:tint val="75000"/>
                </a:prstClr>
              </a:solidFill>
            </a:endParaRPr>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smtClean="0">
                <a:solidFill>
                  <a:prstClr val="black"/>
                </a:solidFill>
              </a:rPr>
              <a:t>©2014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smtClean="0">
                <a:solidFill>
                  <a:prstClr val="black"/>
                </a:solidFill>
              </a:rPr>
              <a:t>GST Services. All Rights Reserved.</a:t>
            </a:r>
            <a:endParaRPr lang="en-US" sz="923" dirty="0">
              <a:solidFill>
                <a:prstClr val="black"/>
              </a:solidFill>
            </a:endParaRPr>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75987"/>
      </p:ext>
    </p:extLst>
  </p:cSld>
  <p:clrMapOvr>
    <a:masterClrMapping/>
  </p:clrMapOvr>
  <p:transition spd="slow">
    <p:pull/>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5DA696-1568-4E94-B438-BC8A2BAA0D79}" type="datetime1">
              <a:rPr lang="en-MY" smtClean="0">
                <a:solidFill>
                  <a:prstClr val="black">
                    <a:tint val="75000"/>
                  </a:prstClr>
                </a:solidFill>
              </a:rPr>
              <a:t>22/3/2016</a:t>
            </a:fld>
            <a:endParaRPr lang="en-US">
              <a:solidFill>
                <a:prstClr val="black">
                  <a:tint val="75000"/>
                </a:prstClr>
              </a:solidFill>
            </a:endParaRPr>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30567"/>
      </p:ext>
    </p:extLst>
  </p:cSld>
  <p:clrMapOvr>
    <a:masterClrMapping/>
  </p:clrMapOvr>
  <p:transition spd="slow">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15869E-E58B-48A7-8ACC-B83368D0142A}" type="datetime1">
              <a:rPr lang="en-MY" smtClean="0"/>
              <a:t>22/3/2016</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©2015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7627"/>
      </p:ext>
    </p:extLst>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F59D5-EC54-4693-8ECE-3595CF970179}" type="datetime1">
              <a:rPr lang="en-MY"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D2989-2F73-4C73-AB4B-4A0998447DEB}" type="slidenum">
              <a:rPr lang="en-US" smtClean="0"/>
              <a:t>‹#›</a:t>
            </a:fld>
            <a:endParaRPr lang="en-US"/>
          </a:p>
        </p:txBody>
      </p:sp>
      <p:pic>
        <p:nvPicPr>
          <p:cNvPr id="10"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96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8.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112883" y="6487452"/>
            <a:ext cx="4913145" cy="253916"/>
          </a:xfrm>
          <a:prstGeom prst="rect">
            <a:avLst/>
          </a:prstGeom>
          <a:noFill/>
        </p:spPr>
        <p:txBody>
          <a:bodyPr wrap="square" rtlCol="0">
            <a:spAutoFit/>
          </a:bodyPr>
          <a:lstStyle/>
          <a:p>
            <a:pPr algn="ctr"/>
            <a:r>
              <a:rPr lang="en-US" sz="1050" b="1" dirty="0" smtClean="0">
                <a:latin typeface="Century Gothic" pitchFamily="34" charset="0"/>
              </a:rPr>
              <a:t>The information contained</a:t>
            </a:r>
            <a:r>
              <a:rPr lang="en-US" sz="1050" b="1" baseline="0" dirty="0" smtClean="0">
                <a:latin typeface="Century Gothic" pitchFamily="34" charset="0"/>
              </a:rPr>
              <a:t> herein is s</a:t>
            </a:r>
            <a:r>
              <a:rPr lang="en-US" sz="1050" b="1" dirty="0" smtClean="0">
                <a:latin typeface="Century Gothic" pitchFamily="34" charset="0"/>
              </a:rPr>
              <a:t>trictly Private &amp; Confidential</a:t>
            </a:r>
            <a:endParaRPr lang="en-MY" sz="1050" b="1" dirty="0">
              <a:latin typeface="Century Gothic" pitchFamily="34" charset="0"/>
            </a:endParaRPr>
          </a:p>
        </p:txBody>
      </p:sp>
      <p:sp>
        <p:nvSpPr>
          <p:cNvPr id="14" name="TextBox 13"/>
          <p:cNvSpPr txBox="1"/>
          <p:nvPr/>
        </p:nvSpPr>
        <p:spPr>
          <a:xfrm>
            <a:off x="2661240" y="6058986"/>
            <a:ext cx="3816424" cy="43088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Neuropol" pitchFamily="34" charset="0"/>
              </a:rPr>
              <a:t>AUDIT &amp; ASSURANCE </a:t>
            </a:r>
            <a:r>
              <a:rPr lang="en-US" sz="1100" b="1" dirty="0" smtClean="0">
                <a:solidFill>
                  <a:srgbClr val="FF0000"/>
                </a:solidFill>
                <a:latin typeface="Neuropol" pitchFamily="34" charset="0"/>
              </a:rPr>
              <a:t>.</a:t>
            </a:r>
            <a:r>
              <a:rPr lang="en-US" sz="1100" b="0" dirty="0" smtClean="0">
                <a:latin typeface="Neuropol" pitchFamily="34" charset="0"/>
              </a:rPr>
              <a:t> TAXATION </a:t>
            </a:r>
            <a:r>
              <a:rPr lang="en-US" sz="1100" b="1" dirty="0" smtClean="0">
                <a:solidFill>
                  <a:srgbClr val="FF0000"/>
                </a:solidFill>
                <a:latin typeface="Neuropol" pitchFamily="34" charset="0"/>
              </a:rPr>
              <a:t>.</a:t>
            </a:r>
            <a:r>
              <a:rPr lang="en-US" sz="1100" b="0" dirty="0" smtClean="0">
                <a:latin typeface="Neuropol" pitchFamily="34" charset="0"/>
              </a:rPr>
              <a:t> ADVISORY</a:t>
            </a:r>
            <a:endParaRPr lang="en-MY" sz="1100" b="0" dirty="0" smtClean="0">
              <a:latin typeface="Neuropol" pitchFamily="34" charset="0"/>
            </a:endParaRPr>
          </a:p>
          <a:p>
            <a:pPr algn="ctr"/>
            <a:r>
              <a:rPr lang="en-US" sz="1100" b="0" u="none" dirty="0" smtClean="0">
                <a:solidFill>
                  <a:schemeClr val="tx1"/>
                </a:solidFill>
                <a:latin typeface="Neuropol" pitchFamily="34" charset="0"/>
              </a:rPr>
              <a:t>www.</a:t>
            </a:r>
            <a:r>
              <a:rPr lang="en-US" sz="1100" b="0" u="none" dirty="0" smtClean="0">
                <a:solidFill>
                  <a:srgbClr val="FF0000"/>
                </a:solidFill>
                <a:latin typeface="Neuropol" pitchFamily="34" charset="0"/>
              </a:rPr>
              <a:t>salihin</a:t>
            </a:r>
            <a:r>
              <a:rPr lang="en-US" sz="1100" b="0" u="none" dirty="0" smtClean="0">
                <a:solidFill>
                  <a:schemeClr val="tx1"/>
                </a:solidFill>
                <a:latin typeface="Neuropol" pitchFamily="34" charset="0"/>
              </a:rPr>
              <a:t>.com.my</a:t>
            </a:r>
            <a:r>
              <a:rPr lang="en-US" sz="1100" b="0" u="none" baseline="0" dirty="0" smtClean="0">
                <a:solidFill>
                  <a:schemeClr val="tx1"/>
                </a:solidFill>
                <a:latin typeface="Neuropol" pitchFamily="34" charset="0"/>
              </a:rPr>
              <a:t> </a:t>
            </a:r>
            <a:r>
              <a:rPr lang="en-US" sz="1100" b="0" u="none" baseline="0" dirty="0" smtClean="0">
                <a:solidFill>
                  <a:schemeClr val="tx1">
                    <a:lumMod val="65000"/>
                    <a:lumOff val="35000"/>
                  </a:schemeClr>
                </a:solidFill>
                <a:latin typeface="Neuropol" pitchFamily="34" charset="0"/>
              </a:rPr>
              <a:t> I </a:t>
            </a:r>
            <a:r>
              <a:rPr lang="en-US" sz="1100" b="0" dirty="0" smtClean="0">
                <a:latin typeface="Neuropol" pitchFamily="34" charset="0"/>
              </a:rPr>
              <a:t> www.my</a:t>
            </a:r>
            <a:r>
              <a:rPr lang="en-US" sz="1100" b="0" dirty="0" smtClean="0">
                <a:solidFill>
                  <a:srgbClr val="FF0000"/>
                </a:solidFill>
                <a:latin typeface="Neuropol" pitchFamily="34" charset="0"/>
              </a:rPr>
              <a:t>salihin</a:t>
            </a:r>
            <a:r>
              <a:rPr lang="en-US" sz="1100" b="0" dirty="0" smtClean="0">
                <a:latin typeface="Neuropol" pitchFamily="34" charset="0"/>
              </a:rPr>
              <a:t>.com</a:t>
            </a:r>
          </a:p>
        </p:txBody>
      </p:sp>
    </p:spTree>
    <p:extLst>
      <p:ext uri="{BB962C8B-B14F-4D97-AF65-F5344CB8AC3E}">
        <p14:creationId xmlns:p14="http://schemas.microsoft.com/office/powerpoint/2010/main" val="4408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034A9-1DB6-4C22-AC48-30A03DEF0875}" type="datetime1">
              <a:rPr lang="en-MY" smtClean="0"/>
              <a:t>22/3/2016</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D2989-2F73-4C73-AB4B-4A0998447DEB}" type="slidenum">
              <a:rPr lang="en-US" smtClean="0"/>
              <a:t>‹#›</a:t>
            </a:fld>
            <a:endParaRPr lang="en-US"/>
          </a:p>
        </p:txBody>
      </p:sp>
    </p:spTree>
    <p:extLst>
      <p:ext uri="{BB962C8B-B14F-4D97-AF65-F5344CB8AC3E}">
        <p14:creationId xmlns:p14="http://schemas.microsoft.com/office/powerpoint/2010/main" val="30172241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722"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BC749-CB4E-4677-8A56-D583DE7FA70C}" type="datetime1">
              <a:rPr lang="en-MY" smtClean="0"/>
              <a:t>22/3/2016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EE044-CA00-4C44-AFF8-5BBC935145A3}" type="slidenum">
              <a:rPr lang="en-MY" smtClean="0"/>
              <a:t>‹#›</a:t>
            </a:fld>
            <a:endParaRPr lang="en-MY"/>
          </a:p>
        </p:txBody>
      </p:sp>
    </p:spTree>
    <p:extLst>
      <p:ext uri="{BB962C8B-B14F-4D97-AF65-F5344CB8AC3E}">
        <p14:creationId xmlns:p14="http://schemas.microsoft.com/office/powerpoint/2010/main" val="21415116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F5D63CB-C346-4CCA-9FBC-E1AAC3BFF825}"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106761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760"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90A4-5CA6-4F92-B668-C69074CF4A1D}" type="datetime1">
              <a:rPr lang="en-MY" smtClean="0"/>
              <a:t>22/3/2016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3F4B-C885-426F-81FA-DF514E67AACE}" type="slidenum">
              <a:rPr lang="en-MY" smtClean="0"/>
              <a:t>‹#›</a:t>
            </a:fld>
            <a:endParaRPr lang="en-MY"/>
          </a:p>
        </p:txBody>
      </p:sp>
    </p:spTree>
    <p:extLst>
      <p:ext uri="{BB962C8B-B14F-4D97-AF65-F5344CB8AC3E}">
        <p14:creationId xmlns:p14="http://schemas.microsoft.com/office/powerpoint/2010/main" val="261373047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A7579-467D-4327-8898-40127917FF08}" type="datetime1">
              <a:rPr lang="en-MY" smtClean="0"/>
              <a:t>22/3/2016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B8746-CA50-44BB-A036-7F1D7DD44D4E}" type="slidenum">
              <a:rPr lang="en-MY" smtClean="0"/>
              <a:t>‹#›</a:t>
            </a:fld>
            <a:endParaRPr lang="en-MY"/>
          </a:p>
        </p:txBody>
      </p:sp>
    </p:spTree>
    <p:extLst>
      <p:ext uri="{BB962C8B-B14F-4D97-AF65-F5344CB8AC3E}">
        <p14:creationId xmlns:p14="http://schemas.microsoft.com/office/powerpoint/2010/main" val="155375252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10D97-58A2-48B0-A3B6-D5CBBA7749B1}" type="datetime1">
              <a:rPr lang="en-MY" smtClean="0"/>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3FD22-1631-470E-8AC6-7A024822943F}" type="slidenum">
              <a:rPr lang="en-US" smtClean="0"/>
              <a:t>‹#›</a:t>
            </a:fld>
            <a:endParaRPr lang="en-US"/>
          </a:p>
        </p:txBody>
      </p:sp>
    </p:spTree>
    <p:extLst>
      <p:ext uri="{BB962C8B-B14F-4D97-AF65-F5344CB8AC3E}">
        <p14:creationId xmlns:p14="http://schemas.microsoft.com/office/powerpoint/2010/main" val="159258693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90955638-ABA1-4C7C-A3C7-9B0A418E4EE9}" type="datetime1">
              <a:rPr lang="en-MY" smtClean="0">
                <a:solidFill>
                  <a:prstClr val="black">
                    <a:tint val="75000"/>
                  </a:prstClr>
                </a:solidFill>
              </a:rPr>
              <a:t>22/3/2016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014830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7.jpe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53.jpeg"/><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63.jpg"/><Relationship Id="rId4" Type="http://schemas.openxmlformats.org/officeDocument/2006/relationships/image" Target="../media/image62.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g"/><Relationship Id="rId7"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74.jpg"/></Relationships>
</file>

<file path=ppt/slides/_rels/slide4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6.xml"/><Relationship Id="rId1" Type="http://schemas.openxmlformats.org/officeDocument/2006/relationships/slideLayout" Target="../slideLayouts/slideLayout40.xml"/><Relationship Id="rId4" Type="http://schemas.openxmlformats.org/officeDocument/2006/relationships/image" Target="../media/image77.jpeg"/></Relationships>
</file>

<file path=ppt/slides/_rels/slide48.xml.rels><?xml version="1.0" encoding="UTF-8" standalone="yes"?>
<Relationships xmlns="http://schemas.openxmlformats.org/package/2006/relationships"><Relationship Id="rId8" Type="http://schemas.openxmlformats.org/officeDocument/2006/relationships/hyperlink" Target="http://gst.customs.gov.my/en/rg/Pages/rg_ig.aspx" TargetMode="External"/><Relationship Id="rId3" Type="http://schemas.openxmlformats.org/officeDocument/2006/relationships/hyperlink" Target="http://gst.customs.gov.my/en/rg/Pages/rg_bill.aspx" TargetMode="External"/><Relationship Id="rId7" Type="http://schemas.openxmlformats.org/officeDocument/2006/relationships/hyperlink" Target="http://gst.customs.gov.my/en/rg/Pages/rg_gg.aspx"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 Id="rId6" Type="http://schemas.openxmlformats.org/officeDocument/2006/relationships/hyperlink" Target="http://gst.customs.gov.my/en/rg/Pages/rg_rog.aspx" TargetMode="External"/><Relationship Id="rId5" Type="http://schemas.openxmlformats.org/officeDocument/2006/relationships/hyperlink" Target="http://gst.customs.gov.my/en/rg/Pages/rg_reg.aspx" TargetMode="External"/><Relationship Id="rId10" Type="http://schemas.openxmlformats.org/officeDocument/2006/relationships/image" Target="../media/image78.jpeg"/><Relationship Id="rId4" Type="http://schemas.openxmlformats.org/officeDocument/2006/relationships/hyperlink" Target="http://gst.customs.gov.my/en/rg/Pages/re_odr.aspx" TargetMode="External"/><Relationship Id="rId9" Type="http://schemas.openxmlformats.org/officeDocument/2006/relationships/hyperlink" Target="http://gst.customs.gov.my/en/rg/Pages/rg_sg.aspx"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0.xml"/><Relationship Id="rId4" Type="http://schemas.openxmlformats.org/officeDocument/2006/relationships/image" Target="../media/image88.jpeg"/></Relationships>
</file>

<file path=ppt/slides/_rels/slide6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7.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p:cNvSpPr/>
          <p:nvPr/>
        </p:nvSpPr>
        <p:spPr>
          <a:xfrm>
            <a:off x="838200" y="2362200"/>
            <a:ext cx="7739225" cy="1524000"/>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algn="ctr" defTabSz="457200"/>
            <a:r>
              <a:rPr lang="en-MY" sz="3600" b="1" dirty="0" smtClean="0">
                <a:solidFill>
                  <a:prstClr val="white"/>
                </a:solidFill>
              </a:rPr>
              <a:t>GOODS &amp; SERVICES TAX (GST) :</a:t>
            </a:r>
          </a:p>
          <a:p>
            <a:pPr algn="ctr" defTabSz="457200"/>
            <a:r>
              <a:rPr lang="en-MY" sz="3600" b="1" dirty="0" smtClean="0">
                <a:solidFill>
                  <a:prstClr val="white"/>
                </a:solidFill>
              </a:rPr>
              <a:t>REINVIGORATING UNDERSTANDING</a:t>
            </a:r>
            <a:endParaRPr lang="en-MY" sz="3600" b="1" dirty="0">
              <a:solidFill>
                <a:prstClr val="white"/>
              </a:solidFill>
            </a:endParaRPr>
          </a:p>
        </p:txBody>
      </p:sp>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pic>
        <p:nvPicPr>
          <p:cNvPr id="95" name="Picture 2" descr=" Goods &amp; Services Tax (GST) Malaysia"/>
          <p:cNvPicPr>
            <a:picLocks noChangeAspect="1" noChangeArrowheads="1"/>
          </p:cNvPicPr>
          <p:nvPr/>
        </p:nvPicPr>
        <p:blipFill>
          <a:blip r:embed="rId2" cstate="print"/>
          <a:srcRect/>
          <a:stretch>
            <a:fillRect/>
          </a:stretch>
        </p:blipFill>
        <p:spPr bwMode="auto">
          <a:xfrm>
            <a:off x="304800" y="137774"/>
            <a:ext cx="1498106" cy="1157626"/>
          </a:xfrm>
          <a:prstGeom prst="rect">
            <a:avLst/>
          </a:prstGeom>
          <a:noFill/>
          <a:effectLst>
            <a:outerShdw blurRad="50800" dist="38100" dir="5400000" algn="t" rotWithShape="0">
              <a:prstClr val="black">
                <a:alpha val="40000"/>
              </a:prstClr>
            </a:outerShdw>
          </a:effectLst>
        </p:spPr>
      </p:pic>
      <p:pic>
        <p:nvPicPr>
          <p:cNvPr id="1028" name="Picture 4" descr="http://www.salihin.com.my/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130" y="300923"/>
            <a:ext cx="2914526" cy="537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2 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906" y="5549337"/>
            <a:ext cx="2323245" cy="6621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763" y="4625096"/>
            <a:ext cx="2515585" cy="369332"/>
          </a:xfrm>
          <a:prstGeom prst="rect">
            <a:avLst/>
          </a:prstGeom>
          <a:noFill/>
        </p:spPr>
        <p:txBody>
          <a:bodyPr wrap="square" rtlCol="0">
            <a:spAutoFit/>
          </a:bodyPr>
          <a:lstStyle/>
          <a:p>
            <a:pPr algn="ctr"/>
            <a:r>
              <a:rPr lang="en-MY" b="1" dirty="0" smtClean="0"/>
              <a:t>In Collaboration with:</a:t>
            </a:r>
            <a:endParaRPr lang="en-MY" b="1" dirty="0"/>
          </a:p>
        </p:txBody>
      </p:sp>
      <p:sp>
        <p:nvSpPr>
          <p:cNvPr id="86" name="TextBox 85"/>
          <p:cNvSpPr txBox="1"/>
          <p:nvPr/>
        </p:nvSpPr>
        <p:spPr>
          <a:xfrm>
            <a:off x="5410200" y="6096000"/>
            <a:ext cx="4114800" cy="369332"/>
          </a:xfrm>
          <a:prstGeom prst="rect">
            <a:avLst/>
          </a:prstGeom>
          <a:noFill/>
        </p:spPr>
        <p:txBody>
          <a:bodyPr wrap="square" rtlCol="0">
            <a:spAutoFit/>
          </a:bodyPr>
          <a:lstStyle/>
          <a:p>
            <a:pPr algn="ctr"/>
            <a:r>
              <a:rPr lang="en-MY" b="1" dirty="0" smtClean="0"/>
              <a:t>23</a:t>
            </a:r>
            <a:r>
              <a:rPr lang="en-MY" b="1" baseline="30000" dirty="0" smtClean="0"/>
              <a:t>RD</a:t>
            </a:r>
            <a:r>
              <a:rPr lang="en-MY" b="1" dirty="0" smtClean="0"/>
              <a:t> MARCH 2016</a:t>
            </a:r>
            <a:endParaRPr lang="en-MY" b="1" dirty="0"/>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a:t>
            </a:fld>
            <a:endParaRPr lang="en-US" dirty="0">
              <a:solidFill>
                <a:prstClr val="black">
                  <a:tint val="75000"/>
                </a:prstClr>
              </a:solidFill>
            </a:endParaRPr>
          </a:p>
        </p:txBody>
      </p:sp>
      <p:pic>
        <p:nvPicPr>
          <p:cNvPr id="1026" name="Picture 2" descr="http://vectorise.net/logo/wp-content/uploads/2010/10/Logo-Persatuan-Akauntan-Sektor-Awam-Malaysia-PERASAM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204" y="5105400"/>
            <a:ext cx="1239934" cy="1239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img.rnudah.com/stores/logo_644806_csu.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118" y="4963860"/>
            <a:ext cx="1596788" cy="1425704"/>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3628379" y="4659868"/>
            <a:ext cx="2515585" cy="369332"/>
          </a:xfrm>
          <a:prstGeom prst="rect">
            <a:avLst/>
          </a:prstGeom>
          <a:noFill/>
        </p:spPr>
        <p:txBody>
          <a:bodyPr wrap="square" rtlCol="0">
            <a:spAutoFit/>
          </a:bodyPr>
          <a:lstStyle/>
          <a:p>
            <a:pPr algn="ctr"/>
            <a:r>
              <a:rPr lang="en-MY" b="1" dirty="0" smtClean="0"/>
              <a:t>Supported by:</a:t>
            </a:r>
            <a:endParaRPr lang="en-MY" b="1" dirty="0"/>
          </a:p>
        </p:txBody>
      </p:sp>
      <p:sp>
        <p:nvSpPr>
          <p:cNvPr id="84" name="TextBox 83"/>
          <p:cNvSpPr txBox="1"/>
          <p:nvPr/>
        </p:nvSpPr>
        <p:spPr>
          <a:xfrm>
            <a:off x="5410200" y="5029200"/>
            <a:ext cx="4038600" cy="923330"/>
          </a:xfrm>
          <a:prstGeom prst="rect">
            <a:avLst/>
          </a:prstGeom>
          <a:noFill/>
        </p:spPr>
        <p:txBody>
          <a:bodyPr wrap="square" rtlCol="0">
            <a:spAutoFit/>
          </a:bodyPr>
          <a:lstStyle/>
          <a:p>
            <a:pPr algn="ctr"/>
            <a:r>
              <a:rPr lang="en-MY" b="1" dirty="0" smtClean="0"/>
              <a:t>Presented by: </a:t>
            </a:r>
          </a:p>
          <a:p>
            <a:pPr algn="ctr"/>
            <a:r>
              <a:rPr lang="en-MY" b="1" dirty="0" err="1" smtClean="0"/>
              <a:t>En</a:t>
            </a:r>
            <a:r>
              <a:rPr lang="en-MY" b="1" dirty="0" smtClean="0"/>
              <a:t>  </a:t>
            </a:r>
            <a:r>
              <a:rPr lang="en-MY" b="1" dirty="0" err="1" smtClean="0"/>
              <a:t>Salihin</a:t>
            </a:r>
            <a:r>
              <a:rPr lang="en-MY" b="1" dirty="0" smtClean="0"/>
              <a:t> </a:t>
            </a:r>
            <a:r>
              <a:rPr lang="en-MY" b="1" dirty="0" err="1" smtClean="0"/>
              <a:t>Abang</a:t>
            </a:r>
            <a:endParaRPr lang="en-MY" b="1" dirty="0" smtClean="0"/>
          </a:p>
          <a:p>
            <a:pPr algn="ctr"/>
            <a:r>
              <a:rPr lang="en-MY" b="1" dirty="0" smtClean="0"/>
              <a:t>Managing Partner of SALIHIN</a:t>
            </a:r>
            <a:endParaRPr lang="en-MY" b="1" dirty="0"/>
          </a:p>
        </p:txBody>
      </p:sp>
      <p:sp>
        <p:nvSpPr>
          <p:cNvPr id="85" name="TextBox 84"/>
          <p:cNvSpPr txBox="1"/>
          <p:nvPr/>
        </p:nvSpPr>
        <p:spPr>
          <a:xfrm>
            <a:off x="762000" y="1219200"/>
            <a:ext cx="7848600" cy="1077218"/>
          </a:xfrm>
          <a:prstGeom prst="rect">
            <a:avLst/>
          </a:prstGeom>
          <a:noFill/>
        </p:spPr>
        <p:txBody>
          <a:bodyPr wrap="square" rtlCol="0">
            <a:spAutoFit/>
          </a:bodyPr>
          <a:lstStyle/>
          <a:p>
            <a:pPr algn="ctr"/>
            <a:r>
              <a:rPr lang="en-MY" sz="3200" b="1" dirty="0" smtClean="0"/>
              <a:t>GST SEMINAR </a:t>
            </a:r>
          </a:p>
          <a:p>
            <a:pPr algn="ctr"/>
            <a:r>
              <a:rPr lang="en-MY" sz="3200" b="1" dirty="0" smtClean="0"/>
              <a:t>FOR GOVERNMENT SECTOR</a:t>
            </a:r>
            <a:endParaRPr lang="en-MY" sz="3200" b="1" dirty="0"/>
          </a:p>
        </p:txBody>
      </p:sp>
    </p:spTree>
    <p:extLst>
      <p:ext uri="{BB962C8B-B14F-4D97-AF65-F5344CB8AC3E}">
        <p14:creationId xmlns:p14="http://schemas.microsoft.com/office/powerpoint/2010/main" val="4572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14961634"/>
              </p:ext>
            </p:extLst>
          </p:nvPr>
        </p:nvGraphicFramePr>
        <p:xfrm>
          <a:off x="457200" y="2151027"/>
          <a:ext cx="8229600" cy="148336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pPr algn="ctr"/>
                      <a:r>
                        <a:rPr lang="en-MY" sz="1400" dirty="0" smtClean="0"/>
                        <a:t>Manufacturing</a:t>
                      </a:r>
                      <a:endParaRPr lang="en-MY" sz="1400" dirty="0">
                        <a:solidFill>
                          <a:schemeClr val="tx1"/>
                        </a:solidFill>
                      </a:endParaRPr>
                    </a:p>
                  </a:txBody>
                  <a:tcPr anchor="ctr"/>
                </a:tc>
                <a:tc>
                  <a:txBody>
                    <a:bodyPr/>
                    <a:lstStyle/>
                    <a:p>
                      <a:pPr algn="ctr"/>
                      <a:r>
                        <a:rPr lang="en-MY" sz="1400" dirty="0" smtClean="0"/>
                        <a:t>Number of Registrants</a:t>
                      </a:r>
                      <a:endParaRPr lang="en-MY" sz="1400" dirty="0">
                        <a:solidFill>
                          <a:schemeClr val="tx1"/>
                        </a:solidFill>
                      </a:endParaRPr>
                    </a:p>
                  </a:txBody>
                  <a:tcPr anchor="ctr"/>
                </a:tc>
                <a:tc>
                  <a:txBody>
                    <a:bodyPr/>
                    <a:lstStyle/>
                    <a:p>
                      <a:pPr algn="ctr"/>
                      <a:r>
                        <a:rPr lang="en-MY" sz="1400" dirty="0" smtClean="0"/>
                        <a:t>Total</a:t>
                      </a:r>
                      <a:r>
                        <a:rPr lang="en-MY" sz="1400" baseline="0" dirty="0" smtClean="0"/>
                        <a:t> Registrants</a:t>
                      </a:r>
                      <a:endParaRPr lang="en-MY" sz="1400" dirty="0">
                        <a:solidFill>
                          <a:schemeClr val="tx1"/>
                        </a:solidFill>
                      </a:endParaRPr>
                    </a:p>
                  </a:txBody>
                  <a:tcPr anchor="ctr"/>
                </a:tc>
              </a:tr>
              <a:tr h="370840">
                <a:tc>
                  <a:txBody>
                    <a:bodyPr/>
                    <a:lstStyle/>
                    <a:p>
                      <a:pPr algn="ctr"/>
                      <a:r>
                        <a:rPr lang="en-MY" sz="1400" dirty="0" smtClean="0"/>
                        <a:t>Medium</a:t>
                      </a:r>
                      <a:r>
                        <a:rPr lang="en-MY" sz="1400" baseline="0" dirty="0" smtClean="0"/>
                        <a:t> </a:t>
                      </a:r>
                      <a:endParaRPr lang="en-MY" sz="1400" dirty="0"/>
                    </a:p>
                  </a:txBody>
                  <a:tcPr anchor="ctr"/>
                </a:tc>
                <a:tc>
                  <a:txBody>
                    <a:bodyPr/>
                    <a:lstStyle/>
                    <a:p>
                      <a:pPr algn="ctr"/>
                      <a:r>
                        <a:rPr lang="en-MY" sz="1400" dirty="0" smtClean="0"/>
                        <a:t>3,196</a:t>
                      </a:r>
                      <a:endParaRPr lang="en-MY" sz="1400" dirty="0"/>
                    </a:p>
                  </a:txBody>
                  <a:tcPr anchor="ctr"/>
                </a:tc>
                <a:tc rowSpan="3">
                  <a:txBody>
                    <a:bodyPr/>
                    <a:lstStyle/>
                    <a:p>
                      <a:pPr algn="ctr"/>
                      <a:r>
                        <a:rPr lang="en-MY" sz="1400" dirty="0" smtClean="0"/>
                        <a:t>47,187</a:t>
                      </a:r>
                      <a:endParaRPr lang="en-MY" sz="1400" dirty="0"/>
                    </a:p>
                  </a:txBody>
                  <a:tcPr anchor="ctr"/>
                </a:tc>
              </a:tr>
              <a:tr h="370840">
                <a:tc>
                  <a:txBody>
                    <a:bodyPr/>
                    <a:lstStyle/>
                    <a:p>
                      <a:pPr algn="ctr"/>
                      <a:r>
                        <a:rPr lang="en-MY" sz="1400" dirty="0" smtClean="0"/>
                        <a:t>Small</a:t>
                      </a:r>
                      <a:endParaRPr lang="en-MY" sz="1400" dirty="0"/>
                    </a:p>
                  </a:txBody>
                  <a:tcPr anchor="ctr"/>
                </a:tc>
                <a:tc>
                  <a:txBody>
                    <a:bodyPr/>
                    <a:lstStyle/>
                    <a:p>
                      <a:pPr algn="ctr"/>
                      <a:r>
                        <a:rPr lang="en-MY" sz="1400" dirty="0" smtClean="0"/>
                        <a:t>39,615</a:t>
                      </a:r>
                      <a:endParaRPr lang="en-MY" sz="1400" dirty="0"/>
                    </a:p>
                  </a:txBody>
                  <a:tcPr anchor="ctr"/>
                </a:tc>
                <a:tc vMerge="1">
                  <a:txBody>
                    <a:bodyPr/>
                    <a:lstStyle/>
                    <a:p>
                      <a:pPr algn="ctr"/>
                      <a:endParaRPr lang="en-MY" sz="1400" dirty="0"/>
                    </a:p>
                  </a:txBody>
                  <a:tcPr/>
                </a:tc>
              </a:tr>
              <a:tr h="370840">
                <a:tc>
                  <a:txBody>
                    <a:bodyPr/>
                    <a:lstStyle/>
                    <a:p>
                      <a:pPr algn="ctr"/>
                      <a:r>
                        <a:rPr lang="en-MY" sz="1400" dirty="0" smtClean="0"/>
                        <a:t>Macro</a:t>
                      </a:r>
                      <a:endParaRPr lang="en-MY" sz="1400" dirty="0"/>
                    </a:p>
                  </a:txBody>
                  <a:tcPr anchor="ctr"/>
                </a:tc>
                <a:tc>
                  <a:txBody>
                    <a:bodyPr/>
                    <a:lstStyle/>
                    <a:p>
                      <a:pPr algn="ctr"/>
                      <a:r>
                        <a:rPr lang="en-MY" sz="1400" dirty="0" smtClean="0"/>
                        <a:t>4,376</a:t>
                      </a:r>
                      <a:endParaRPr lang="en-MY" sz="1400" dirty="0"/>
                    </a:p>
                  </a:txBody>
                  <a:tcPr anchor="ctr"/>
                </a:tc>
                <a:tc vMerge="1">
                  <a:txBody>
                    <a:bodyPr/>
                    <a:lstStyle/>
                    <a:p>
                      <a:pPr algn="ctr"/>
                      <a:endParaRPr lang="en-MY" sz="1400" dirty="0"/>
                    </a:p>
                  </a:txBody>
                  <a:tcPr/>
                </a:tc>
              </a:tr>
            </a:tbl>
          </a:graphicData>
        </a:graphic>
      </p:graphicFrame>
      <p:sp>
        <p:nvSpPr>
          <p:cNvPr id="5" name="TextBox 4"/>
          <p:cNvSpPr txBox="1"/>
          <p:nvPr/>
        </p:nvSpPr>
        <p:spPr>
          <a:xfrm>
            <a:off x="457200" y="1789260"/>
            <a:ext cx="3429000" cy="369332"/>
          </a:xfrm>
          <a:prstGeom prst="rect">
            <a:avLst/>
          </a:prstGeom>
          <a:noFill/>
        </p:spPr>
        <p:txBody>
          <a:bodyPr wrap="square" rtlCol="0">
            <a:spAutoFit/>
          </a:bodyPr>
          <a:lstStyle/>
          <a:p>
            <a:r>
              <a:rPr lang="en-MY" b="1" dirty="0" smtClean="0"/>
              <a:t>TOTAL REGISTERED SMEs</a:t>
            </a:r>
            <a:endParaRPr lang="en-MY" b="1" dirty="0"/>
          </a:p>
        </p:txBody>
      </p:sp>
      <p:graphicFrame>
        <p:nvGraphicFramePr>
          <p:cNvPr id="8" name="Content Placeholder 6"/>
          <p:cNvGraphicFramePr>
            <a:graphicFrameLocks/>
          </p:cNvGraphicFramePr>
          <p:nvPr>
            <p:extLst>
              <p:ext uri="{D42A27DB-BD31-4B8C-83A1-F6EECF244321}">
                <p14:modId xmlns:p14="http://schemas.microsoft.com/office/powerpoint/2010/main" val="3174286674"/>
              </p:ext>
            </p:extLst>
          </p:nvPr>
        </p:nvGraphicFramePr>
        <p:xfrm>
          <a:off x="457200" y="3657600"/>
          <a:ext cx="8229600" cy="1811373"/>
        </p:xfrm>
        <a:graphic>
          <a:graphicData uri="http://schemas.openxmlformats.org/drawingml/2006/table">
            <a:tbl>
              <a:tblPr firstRow="1" bandRow="1">
                <a:tableStyleId>{F5AB1C69-6EDB-4FF4-983F-18BD219EF322}</a:tableStyleId>
              </a:tblPr>
              <a:tblGrid>
                <a:gridCol w="2743200"/>
                <a:gridCol w="2743200"/>
                <a:gridCol w="2743200"/>
              </a:tblGrid>
              <a:tr h="228600">
                <a:tc>
                  <a:txBody>
                    <a:bodyPr/>
                    <a:lstStyle/>
                    <a:p>
                      <a:pPr algn="ctr"/>
                      <a:r>
                        <a:rPr lang="en-MY" sz="1400" dirty="0" smtClean="0"/>
                        <a:t>Non-Manufacturing</a:t>
                      </a:r>
                      <a:endParaRPr lang="en-MY" sz="1400" dirty="0">
                        <a:solidFill>
                          <a:schemeClr val="tx1"/>
                        </a:solidFill>
                      </a:endParaRPr>
                    </a:p>
                  </a:txBody>
                  <a:tcPr anchor="ctr"/>
                </a:tc>
                <a:tc>
                  <a:txBody>
                    <a:bodyPr/>
                    <a:lstStyle/>
                    <a:p>
                      <a:pPr algn="ctr"/>
                      <a:r>
                        <a:rPr lang="en-MY" sz="1400" dirty="0" smtClean="0"/>
                        <a:t>Number</a:t>
                      </a:r>
                      <a:r>
                        <a:rPr lang="en-MY" sz="1400" baseline="0" dirty="0" smtClean="0"/>
                        <a:t> of Registrants</a:t>
                      </a:r>
                      <a:endParaRPr lang="en-MY" sz="1400" dirty="0">
                        <a:solidFill>
                          <a:schemeClr val="tx1"/>
                        </a:solidFill>
                      </a:endParaRPr>
                    </a:p>
                  </a:txBody>
                  <a:tcPr anchor="ctr"/>
                </a:tc>
                <a:tc>
                  <a:txBody>
                    <a:bodyPr/>
                    <a:lstStyle/>
                    <a:p>
                      <a:pPr algn="ctr"/>
                      <a:r>
                        <a:rPr lang="en-MY" sz="1400" dirty="0" smtClean="0"/>
                        <a:t>Total Registrants</a:t>
                      </a:r>
                      <a:endParaRPr lang="en-MY" sz="1400" dirty="0" smtClean="0">
                        <a:solidFill>
                          <a:schemeClr val="tx1"/>
                        </a:solidFill>
                      </a:endParaRPr>
                    </a:p>
                  </a:txBody>
                  <a:tcPr anchor="ctr"/>
                </a:tc>
              </a:tr>
              <a:tr h="432992">
                <a:tc>
                  <a:txBody>
                    <a:bodyPr/>
                    <a:lstStyle/>
                    <a:p>
                      <a:pPr algn="ctr"/>
                      <a:r>
                        <a:rPr lang="en-MY" sz="1400" dirty="0" smtClean="0"/>
                        <a:t>Medium</a:t>
                      </a:r>
                      <a:endParaRPr lang="en-MY" sz="1400" dirty="0"/>
                    </a:p>
                  </a:txBody>
                  <a:tcPr anchor="ctr"/>
                </a:tc>
                <a:tc>
                  <a:txBody>
                    <a:bodyPr/>
                    <a:lstStyle/>
                    <a:p>
                      <a:pPr algn="ctr"/>
                      <a:r>
                        <a:rPr lang="en-MY" sz="1400" dirty="0" smtClean="0"/>
                        <a:t>58,462</a:t>
                      </a:r>
                      <a:endParaRPr lang="en-MY" sz="1400" dirty="0"/>
                    </a:p>
                  </a:txBody>
                  <a:tcPr anchor="ctr"/>
                </a:tc>
                <a:tc rowSpan="3">
                  <a:txBody>
                    <a:bodyPr/>
                    <a:lstStyle/>
                    <a:p>
                      <a:pPr algn="ctr"/>
                      <a:r>
                        <a:rPr lang="en-MY" sz="1400" dirty="0" smtClean="0"/>
                        <a:t>329,852</a:t>
                      </a:r>
                      <a:endParaRPr lang="en-MY" sz="1400" dirty="0"/>
                    </a:p>
                  </a:txBody>
                  <a:tcPr anchor="ctr"/>
                </a:tc>
              </a:tr>
              <a:tr h="379609">
                <a:tc>
                  <a:txBody>
                    <a:bodyPr/>
                    <a:lstStyle/>
                    <a:p>
                      <a:pPr algn="ctr"/>
                      <a:r>
                        <a:rPr lang="en-MY" sz="1400" dirty="0" smtClean="0"/>
                        <a:t>Small</a:t>
                      </a:r>
                      <a:endParaRPr lang="en-MY" sz="1400" dirty="0"/>
                    </a:p>
                  </a:txBody>
                  <a:tcPr anchor="ctr"/>
                </a:tc>
                <a:tc>
                  <a:txBody>
                    <a:bodyPr/>
                    <a:lstStyle/>
                    <a:p>
                      <a:pPr algn="ctr"/>
                      <a:r>
                        <a:rPr lang="en-MY" sz="1400" dirty="0" smtClean="0"/>
                        <a:t>239,547</a:t>
                      </a:r>
                      <a:endParaRPr lang="en-MY" sz="1400" dirty="0"/>
                    </a:p>
                  </a:txBody>
                  <a:tcPr anchor="ctr"/>
                </a:tc>
                <a:tc vMerge="1">
                  <a:txBody>
                    <a:bodyPr/>
                    <a:lstStyle/>
                    <a:p>
                      <a:pPr algn="ctr"/>
                      <a:endParaRPr lang="en-MY" sz="1400" dirty="0"/>
                    </a:p>
                  </a:txBody>
                  <a:tcPr/>
                </a:tc>
              </a:tr>
              <a:tr h="346986">
                <a:tc>
                  <a:txBody>
                    <a:bodyPr/>
                    <a:lstStyle/>
                    <a:p>
                      <a:pPr algn="ctr"/>
                      <a:r>
                        <a:rPr lang="en-MY" sz="1400" dirty="0" smtClean="0"/>
                        <a:t>Macro</a:t>
                      </a:r>
                    </a:p>
                  </a:txBody>
                  <a:tcPr anchor="ctr"/>
                </a:tc>
                <a:tc>
                  <a:txBody>
                    <a:bodyPr/>
                    <a:lstStyle/>
                    <a:p>
                      <a:pPr algn="ctr"/>
                      <a:r>
                        <a:rPr lang="en-MY" sz="1400" dirty="0" smtClean="0"/>
                        <a:t>31,843</a:t>
                      </a:r>
                      <a:endParaRPr lang="en-MY" sz="1400" dirty="0"/>
                    </a:p>
                  </a:txBody>
                  <a:tcPr anchor="ctr"/>
                </a:tc>
                <a:tc vMerge="1">
                  <a:txBody>
                    <a:bodyPr/>
                    <a:lstStyle/>
                    <a:p>
                      <a:pPr algn="ctr"/>
                      <a:endParaRPr lang="en-MY" sz="1400" dirty="0"/>
                    </a:p>
                  </a:txBody>
                  <a:tcPr/>
                </a:tc>
              </a:tr>
              <a:tr h="346986">
                <a:tc>
                  <a:txBody>
                    <a:bodyPr/>
                    <a:lstStyle/>
                    <a:p>
                      <a:pPr algn="ctr"/>
                      <a:r>
                        <a:rPr lang="en-MY" sz="1400" b="1" dirty="0" smtClean="0"/>
                        <a:t>Total</a:t>
                      </a:r>
                      <a:r>
                        <a:rPr lang="en-MY" sz="1400" b="1" baseline="0" dirty="0" smtClean="0"/>
                        <a:t>  SME</a:t>
                      </a:r>
                      <a:endParaRPr lang="en-MY" sz="1400" b="1" dirty="0" smtClean="0"/>
                    </a:p>
                  </a:txBody>
                  <a:tcPr anchor="ctr"/>
                </a:tc>
                <a:tc>
                  <a:txBody>
                    <a:bodyPr/>
                    <a:lstStyle/>
                    <a:p>
                      <a:pPr algn="ctr"/>
                      <a:endParaRPr lang="en-MY" sz="1400" b="1" dirty="0"/>
                    </a:p>
                  </a:txBody>
                  <a:tcPr anchor="ctr"/>
                </a:tc>
                <a:tc>
                  <a:txBody>
                    <a:bodyPr/>
                    <a:lstStyle/>
                    <a:p>
                      <a:pPr algn="ctr"/>
                      <a:r>
                        <a:rPr lang="en-MY" sz="1400" b="1" dirty="0" smtClean="0"/>
                        <a:t>377,039</a:t>
                      </a:r>
                      <a:endParaRPr lang="en-MY" sz="1400" b="1" dirty="0"/>
                    </a:p>
                  </a:txBody>
                  <a:tcPr anchor="ctr"/>
                </a:tc>
              </a:tr>
            </a:tbl>
          </a:graphicData>
        </a:graphic>
      </p:graphicFrame>
      <p:sp>
        <p:nvSpPr>
          <p:cNvPr id="10" name="Rectangle 9"/>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039412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323260"/>
            <a:ext cx="4800600" cy="369332"/>
          </a:xfrm>
          <a:prstGeom prst="rect">
            <a:avLst/>
          </a:prstGeom>
          <a:noFill/>
        </p:spPr>
        <p:txBody>
          <a:bodyPr wrap="square" rtlCol="0">
            <a:spAutoFit/>
          </a:bodyPr>
          <a:lstStyle/>
          <a:p>
            <a:r>
              <a:rPr lang="en-MY" b="1" dirty="0" smtClean="0"/>
              <a:t>GST REGISTRANTS BY TYPE OF ENTITIES</a:t>
            </a:r>
            <a:endParaRPr lang="en-MY"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53376865"/>
              </p:ext>
            </p:extLst>
          </p:nvPr>
        </p:nvGraphicFramePr>
        <p:xfrm>
          <a:off x="762000" y="1706880"/>
          <a:ext cx="7467600" cy="4358640"/>
        </p:xfrm>
        <a:graphic>
          <a:graphicData uri="http://schemas.openxmlformats.org/drawingml/2006/table">
            <a:tbl>
              <a:tblPr firstRow="1" bandRow="1">
                <a:tableStyleId>{21E4AEA4-8DFA-4A89-87EB-49C32662AFE0}</a:tableStyleId>
              </a:tblPr>
              <a:tblGrid>
                <a:gridCol w="878541"/>
                <a:gridCol w="4379259"/>
                <a:gridCol w="2209800"/>
              </a:tblGrid>
              <a:tr h="288902">
                <a:tc>
                  <a:txBody>
                    <a:bodyPr/>
                    <a:lstStyle/>
                    <a:p>
                      <a:pPr algn="ctr"/>
                      <a:r>
                        <a:rPr lang="en-MY" sz="1600" dirty="0" smtClean="0">
                          <a:solidFill>
                            <a:schemeClr val="bg1"/>
                          </a:solidFill>
                        </a:rPr>
                        <a:t>BIL</a:t>
                      </a:r>
                      <a:endParaRPr lang="en-MY" sz="1600" dirty="0">
                        <a:solidFill>
                          <a:schemeClr val="bg1"/>
                        </a:solidFill>
                      </a:endParaRPr>
                    </a:p>
                  </a:txBody>
                  <a:tcPr/>
                </a:tc>
                <a:tc>
                  <a:txBody>
                    <a:bodyPr/>
                    <a:lstStyle/>
                    <a:p>
                      <a:pPr algn="ctr"/>
                      <a:r>
                        <a:rPr lang="en-MY" sz="1600" dirty="0" smtClean="0">
                          <a:solidFill>
                            <a:schemeClr val="bg1"/>
                          </a:solidFill>
                        </a:rPr>
                        <a:t>Type of Entities</a:t>
                      </a:r>
                      <a:endParaRPr lang="en-MY" sz="1600" dirty="0">
                        <a:solidFill>
                          <a:schemeClr val="bg1"/>
                        </a:solidFill>
                      </a:endParaRPr>
                    </a:p>
                  </a:txBody>
                  <a:tcPr/>
                </a:tc>
                <a:tc>
                  <a:txBody>
                    <a:bodyPr/>
                    <a:lstStyle/>
                    <a:p>
                      <a:pPr algn="ctr"/>
                      <a:r>
                        <a:rPr lang="en-MY" sz="1600" baseline="0" dirty="0" smtClean="0">
                          <a:solidFill>
                            <a:schemeClr val="bg1"/>
                          </a:solidFill>
                        </a:rPr>
                        <a:t>Total</a:t>
                      </a:r>
                      <a:endParaRPr lang="en-MY" sz="1600" baseline="0" dirty="0">
                        <a:solidFill>
                          <a:schemeClr val="bg1"/>
                        </a:solidFill>
                      </a:endParaRPr>
                    </a:p>
                  </a:txBody>
                  <a:tcPr/>
                </a:tc>
              </a:tr>
              <a:tr h="296310">
                <a:tc>
                  <a:txBody>
                    <a:bodyPr/>
                    <a:lstStyle/>
                    <a:p>
                      <a:pPr algn="ctr"/>
                      <a:r>
                        <a:rPr lang="en-MY" sz="1600" dirty="0" smtClean="0"/>
                        <a:t>1</a:t>
                      </a:r>
                      <a:endParaRPr lang="en-MY" sz="1600" dirty="0"/>
                    </a:p>
                  </a:txBody>
                  <a:tcPr/>
                </a:tc>
                <a:tc>
                  <a:txBody>
                    <a:bodyPr/>
                    <a:lstStyle/>
                    <a:p>
                      <a:pPr algn="ctr"/>
                      <a:r>
                        <a:rPr lang="en-MY" sz="1600" dirty="0" smtClean="0"/>
                        <a:t>Company</a:t>
                      </a:r>
                      <a:endParaRPr lang="en-MY" sz="1600" dirty="0"/>
                    </a:p>
                  </a:txBody>
                  <a:tcPr/>
                </a:tc>
                <a:tc>
                  <a:txBody>
                    <a:bodyPr/>
                    <a:lstStyle/>
                    <a:p>
                      <a:pPr algn="ctr"/>
                      <a:r>
                        <a:rPr lang="en-MY" sz="1600" dirty="0" smtClean="0"/>
                        <a:t>222,882</a:t>
                      </a:r>
                      <a:endParaRPr lang="en-MY" sz="1600" dirty="0"/>
                    </a:p>
                  </a:txBody>
                  <a:tcPr/>
                </a:tc>
              </a:tr>
              <a:tr h="296310">
                <a:tc>
                  <a:txBody>
                    <a:bodyPr/>
                    <a:lstStyle/>
                    <a:p>
                      <a:pPr algn="ctr"/>
                      <a:r>
                        <a:rPr lang="en-MY" sz="1600" dirty="0" smtClean="0"/>
                        <a:t>2</a:t>
                      </a:r>
                      <a:endParaRPr lang="en-MY" sz="1600" dirty="0"/>
                    </a:p>
                  </a:txBody>
                  <a:tcPr/>
                </a:tc>
                <a:tc>
                  <a:txBody>
                    <a:bodyPr/>
                    <a:lstStyle/>
                    <a:p>
                      <a:pPr algn="ctr"/>
                      <a:r>
                        <a:rPr lang="en-MY" sz="1600" dirty="0" smtClean="0"/>
                        <a:t>Sole Proprietor</a:t>
                      </a:r>
                      <a:endParaRPr lang="en-MY" sz="1600" dirty="0"/>
                    </a:p>
                  </a:txBody>
                  <a:tcPr/>
                </a:tc>
                <a:tc>
                  <a:txBody>
                    <a:bodyPr/>
                    <a:lstStyle/>
                    <a:p>
                      <a:pPr algn="ctr"/>
                      <a:r>
                        <a:rPr lang="en-MY" sz="1600" dirty="0" smtClean="0"/>
                        <a:t>104,639</a:t>
                      </a:r>
                      <a:endParaRPr lang="en-MY" sz="1600" dirty="0"/>
                    </a:p>
                  </a:txBody>
                  <a:tcPr/>
                </a:tc>
              </a:tr>
              <a:tr h="288902">
                <a:tc>
                  <a:txBody>
                    <a:bodyPr/>
                    <a:lstStyle/>
                    <a:p>
                      <a:pPr algn="ctr"/>
                      <a:r>
                        <a:rPr lang="en-MY" sz="1600" dirty="0" smtClean="0"/>
                        <a:t>3</a:t>
                      </a:r>
                      <a:endParaRPr lang="en-MY" sz="1600" dirty="0"/>
                    </a:p>
                  </a:txBody>
                  <a:tcPr/>
                </a:tc>
                <a:tc>
                  <a:txBody>
                    <a:bodyPr/>
                    <a:lstStyle/>
                    <a:p>
                      <a:pPr algn="ctr"/>
                      <a:r>
                        <a:rPr lang="en-MY" sz="1600" dirty="0" smtClean="0"/>
                        <a:t>Partnership</a:t>
                      </a:r>
                      <a:endParaRPr lang="en-MY" sz="1600" dirty="0"/>
                    </a:p>
                  </a:txBody>
                  <a:tcPr/>
                </a:tc>
                <a:tc>
                  <a:txBody>
                    <a:bodyPr/>
                    <a:lstStyle/>
                    <a:p>
                      <a:pPr algn="ctr"/>
                      <a:r>
                        <a:rPr lang="en-MY" sz="1600" dirty="0" smtClean="0"/>
                        <a:t>56,915</a:t>
                      </a:r>
                      <a:endParaRPr lang="en-MY" sz="1600" dirty="0"/>
                    </a:p>
                  </a:txBody>
                  <a:tcPr/>
                </a:tc>
              </a:tr>
              <a:tr h="296310">
                <a:tc>
                  <a:txBody>
                    <a:bodyPr/>
                    <a:lstStyle/>
                    <a:p>
                      <a:pPr algn="ctr"/>
                      <a:r>
                        <a:rPr lang="en-MY" sz="1600" dirty="0" smtClean="0"/>
                        <a:t>4</a:t>
                      </a:r>
                      <a:endParaRPr lang="en-MY" sz="1600" dirty="0"/>
                    </a:p>
                  </a:txBody>
                  <a:tcPr/>
                </a:tc>
                <a:tc>
                  <a:txBody>
                    <a:bodyPr/>
                    <a:lstStyle/>
                    <a:p>
                      <a:pPr algn="ctr"/>
                      <a:r>
                        <a:rPr lang="en-MY" sz="1600" dirty="0" smtClean="0"/>
                        <a:t>Professional</a:t>
                      </a:r>
                      <a:endParaRPr lang="en-MY" sz="1600" dirty="0"/>
                    </a:p>
                  </a:txBody>
                  <a:tcPr/>
                </a:tc>
                <a:tc>
                  <a:txBody>
                    <a:bodyPr/>
                    <a:lstStyle/>
                    <a:p>
                      <a:pPr algn="ctr"/>
                      <a:r>
                        <a:rPr lang="en-MY" sz="1600" dirty="0" smtClean="0"/>
                        <a:t>6,785</a:t>
                      </a:r>
                      <a:endParaRPr lang="en-MY" sz="1600" dirty="0"/>
                    </a:p>
                  </a:txBody>
                  <a:tcPr/>
                </a:tc>
              </a:tr>
              <a:tr h="296310">
                <a:tc>
                  <a:txBody>
                    <a:bodyPr/>
                    <a:lstStyle/>
                    <a:p>
                      <a:pPr algn="ctr"/>
                      <a:r>
                        <a:rPr lang="en-MY" sz="1600" dirty="0" smtClean="0"/>
                        <a:t>5</a:t>
                      </a:r>
                      <a:endParaRPr lang="en-MY" sz="1600" dirty="0"/>
                    </a:p>
                  </a:txBody>
                  <a:tcPr/>
                </a:tc>
                <a:tc>
                  <a:txBody>
                    <a:bodyPr/>
                    <a:lstStyle/>
                    <a:p>
                      <a:pPr algn="ctr"/>
                      <a:r>
                        <a:rPr lang="en-MY" sz="1600" dirty="0" smtClean="0"/>
                        <a:t>Individual</a:t>
                      </a:r>
                      <a:endParaRPr lang="en-MY" sz="1600" dirty="0"/>
                    </a:p>
                  </a:txBody>
                  <a:tcPr/>
                </a:tc>
                <a:tc>
                  <a:txBody>
                    <a:bodyPr/>
                    <a:lstStyle/>
                    <a:p>
                      <a:pPr algn="ctr"/>
                      <a:r>
                        <a:rPr lang="en-MY" sz="1600" dirty="0" smtClean="0"/>
                        <a:t>4,005</a:t>
                      </a:r>
                      <a:endParaRPr lang="en-MY" sz="1600" dirty="0"/>
                    </a:p>
                  </a:txBody>
                  <a:tcPr/>
                </a:tc>
              </a:tr>
              <a:tr h="296310">
                <a:tc>
                  <a:txBody>
                    <a:bodyPr/>
                    <a:lstStyle/>
                    <a:p>
                      <a:pPr algn="ctr"/>
                      <a:r>
                        <a:rPr lang="en-MY" sz="1600" dirty="0" smtClean="0"/>
                        <a:t>6</a:t>
                      </a:r>
                      <a:endParaRPr lang="en-MY" sz="1600" dirty="0"/>
                    </a:p>
                  </a:txBody>
                  <a:tcPr/>
                </a:tc>
                <a:tc>
                  <a:txBody>
                    <a:bodyPr/>
                    <a:lstStyle/>
                    <a:p>
                      <a:pPr algn="ctr"/>
                      <a:r>
                        <a:rPr lang="en-MY" sz="1600" dirty="0" smtClean="0"/>
                        <a:t>Association</a:t>
                      </a:r>
                      <a:endParaRPr lang="en-MY" sz="1600" dirty="0"/>
                    </a:p>
                  </a:txBody>
                  <a:tcPr/>
                </a:tc>
                <a:tc>
                  <a:txBody>
                    <a:bodyPr/>
                    <a:lstStyle/>
                    <a:p>
                      <a:pPr algn="ctr"/>
                      <a:r>
                        <a:rPr lang="en-MY" sz="1600" dirty="0" smtClean="0"/>
                        <a:t>2,108</a:t>
                      </a:r>
                      <a:endParaRPr lang="en-MY" sz="1600" dirty="0"/>
                    </a:p>
                  </a:txBody>
                  <a:tcPr/>
                </a:tc>
              </a:tr>
              <a:tr h="296310">
                <a:tc>
                  <a:txBody>
                    <a:bodyPr/>
                    <a:lstStyle/>
                    <a:p>
                      <a:pPr algn="ctr"/>
                      <a:r>
                        <a:rPr lang="en-MY" sz="1600" dirty="0" smtClean="0"/>
                        <a:t>7</a:t>
                      </a:r>
                      <a:endParaRPr lang="en-MY" sz="1600" dirty="0"/>
                    </a:p>
                  </a:txBody>
                  <a:tcPr/>
                </a:tc>
                <a:tc>
                  <a:txBody>
                    <a:bodyPr/>
                    <a:lstStyle/>
                    <a:p>
                      <a:pPr algn="ctr"/>
                      <a:r>
                        <a:rPr lang="en-MY" sz="1600" dirty="0" smtClean="0"/>
                        <a:t>Limited Liability</a:t>
                      </a:r>
                      <a:r>
                        <a:rPr lang="en-MY" sz="1600" baseline="0" dirty="0" smtClean="0"/>
                        <a:t> Partnership</a:t>
                      </a:r>
                      <a:endParaRPr lang="en-MY" sz="1600" dirty="0"/>
                    </a:p>
                  </a:txBody>
                  <a:tcPr/>
                </a:tc>
                <a:tc>
                  <a:txBody>
                    <a:bodyPr/>
                    <a:lstStyle/>
                    <a:p>
                      <a:pPr algn="ctr"/>
                      <a:r>
                        <a:rPr lang="en-MY" sz="1600" dirty="0" smtClean="0"/>
                        <a:t>1,650</a:t>
                      </a:r>
                      <a:endParaRPr lang="en-MY" sz="1600" dirty="0"/>
                    </a:p>
                  </a:txBody>
                  <a:tcPr/>
                </a:tc>
              </a:tr>
              <a:tr h="296310">
                <a:tc>
                  <a:txBody>
                    <a:bodyPr/>
                    <a:lstStyle/>
                    <a:p>
                      <a:pPr algn="ctr"/>
                      <a:r>
                        <a:rPr lang="en-MY" sz="1600" dirty="0" smtClean="0"/>
                        <a:t>8</a:t>
                      </a:r>
                      <a:endParaRPr lang="en-MY" sz="1600" dirty="0"/>
                    </a:p>
                  </a:txBody>
                  <a:tcPr/>
                </a:tc>
                <a:tc>
                  <a:txBody>
                    <a:bodyPr/>
                    <a:lstStyle/>
                    <a:p>
                      <a:pPr algn="ctr"/>
                      <a:r>
                        <a:rPr lang="en-MY" sz="1600" dirty="0" smtClean="0"/>
                        <a:t>Other Entity</a:t>
                      </a:r>
                      <a:endParaRPr lang="en-MY" sz="1600" dirty="0"/>
                    </a:p>
                  </a:txBody>
                  <a:tcPr/>
                </a:tc>
                <a:tc>
                  <a:txBody>
                    <a:bodyPr/>
                    <a:lstStyle/>
                    <a:p>
                      <a:pPr algn="ctr"/>
                      <a:r>
                        <a:rPr lang="en-MY" sz="1600" dirty="0" smtClean="0"/>
                        <a:t>1,218</a:t>
                      </a:r>
                      <a:endParaRPr lang="en-MY" sz="1600" dirty="0"/>
                    </a:p>
                  </a:txBody>
                  <a:tcPr/>
                </a:tc>
              </a:tr>
              <a:tr h="296310">
                <a:tc>
                  <a:txBody>
                    <a:bodyPr/>
                    <a:lstStyle/>
                    <a:p>
                      <a:pPr algn="ctr"/>
                      <a:r>
                        <a:rPr lang="en-MY" sz="1600" dirty="0" smtClean="0"/>
                        <a:t>9</a:t>
                      </a:r>
                      <a:endParaRPr lang="en-MY" sz="1600" dirty="0"/>
                    </a:p>
                  </a:txBody>
                  <a:tcPr/>
                </a:tc>
                <a:tc>
                  <a:txBody>
                    <a:bodyPr/>
                    <a:lstStyle/>
                    <a:p>
                      <a:pPr algn="ctr"/>
                      <a:r>
                        <a:rPr lang="en-MY" sz="1600" dirty="0" smtClean="0"/>
                        <a:t>Statutory</a:t>
                      </a:r>
                      <a:r>
                        <a:rPr lang="en-MY" sz="1600" baseline="0" dirty="0" smtClean="0"/>
                        <a:t> Body</a:t>
                      </a:r>
                      <a:endParaRPr lang="en-MY" sz="1600" dirty="0"/>
                    </a:p>
                  </a:txBody>
                  <a:tcPr/>
                </a:tc>
                <a:tc>
                  <a:txBody>
                    <a:bodyPr/>
                    <a:lstStyle/>
                    <a:p>
                      <a:pPr algn="ctr"/>
                      <a:r>
                        <a:rPr lang="en-MY" sz="1600" dirty="0" smtClean="0"/>
                        <a:t>387</a:t>
                      </a:r>
                      <a:endParaRPr lang="en-MY" sz="1600" dirty="0"/>
                    </a:p>
                  </a:txBody>
                  <a:tcPr/>
                </a:tc>
              </a:tr>
              <a:tr h="296310">
                <a:tc>
                  <a:txBody>
                    <a:bodyPr/>
                    <a:lstStyle/>
                    <a:p>
                      <a:pPr algn="ctr"/>
                      <a:r>
                        <a:rPr lang="en-MY" sz="1600" dirty="0" smtClean="0"/>
                        <a:t>10</a:t>
                      </a:r>
                      <a:endParaRPr lang="en-MY" sz="1600" dirty="0"/>
                    </a:p>
                  </a:txBody>
                  <a:tcPr/>
                </a:tc>
                <a:tc>
                  <a:txBody>
                    <a:bodyPr/>
                    <a:lstStyle/>
                    <a:p>
                      <a:pPr algn="ctr"/>
                      <a:r>
                        <a:rPr lang="en-MY" sz="1600" dirty="0" smtClean="0"/>
                        <a:t>Local</a:t>
                      </a:r>
                      <a:r>
                        <a:rPr lang="en-MY" sz="1600" baseline="0" dirty="0" smtClean="0"/>
                        <a:t> Authority</a:t>
                      </a:r>
                      <a:endParaRPr lang="en-MY" sz="1600" dirty="0"/>
                    </a:p>
                  </a:txBody>
                  <a:tcPr/>
                </a:tc>
                <a:tc>
                  <a:txBody>
                    <a:bodyPr/>
                    <a:lstStyle/>
                    <a:p>
                      <a:pPr algn="ctr"/>
                      <a:r>
                        <a:rPr lang="en-MY" sz="1600" dirty="0" smtClean="0"/>
                        <a:t>201</a:t>
                      </a:r>
                      <a:endParaRPr lang="en-MY" sz="1600" dirty="0"/>
                    </a:p>
                  </a:txBody>
                  <a:tcPr/>
                </a:tc>
              </a:tr>
              <a:tr h="296310">
                <a:tc>
                  <a:txBody>
                    <a:bodyPr/>
                    <a:lstStyle/>
                    <a:p>
                      <a:pPr algn="ctr"/>
                      <a:r>
                        <a:rPr lang="en-MY" sz="1600" dirty="0" smtClean="0"/>
                        <a:t>11</a:t>
                      </a:r>
                      <a:endParaRPr lang="en-MY" sz="1600" dirty="0"/>
                    </a:p>
                  </a:txBody>
                  <a:tcPr/>
                </a:tc>
                <a:tc>
                  <a:txBody>
                    <a:bodyPr/>
                    <a:lstStyle/>
                    <a:p>
                      <a:pPr algn="ctr"/>
                      <a:r>
                        <a:rPr lang="en-MY" sz="1600" dirty="0" smtClean="0"/>
                        <a:t>Public</a:t>
                      </a:r>
                      <a:r>
                        <a:rPr lang="en-MY" sz="1600" baseline="0" dirty="0" smtClean="0"/>
                        <a:t> Authority</a:t>
                      </a:r>
                      <a:endParaRPr lang="en-MY" sz="1600" dirty="0"/>
                    </a:p>
                  </a:txBody>
                  <a:tcPr/>
                </a:tc>
                <a:tc>
                  <a:txBody>
                    <a:bodyPr/>
                    <a:lstStyle/>
                    <a:p>
                      <a:pPr algn="ctr"/>
                      <a:r>
                        <a:rPr lang="en-MY" sz="1600" dirty="0" smtClean="0"/>
                        <a:t>80</a:t>
                      </a:r>
                      <a:endParaRPr lang="en-MY" sz="1600" dirty="0"/>
                    </a:p>
                  </a:txBody>
                  <a:tcPr/>
                </a:tc>
              </a:tr>
              <a:tr h="296310">
                <a:tc>
                  <a:txBody>
                    <a:bodyPr/>
                    <a:lstStyle/>
                    <a:p>
                      <a:pPr algn="ctr"/>
                      <a:endParaRPr lang="en-MY" sz="1600" dirty="0"/>
                    </a:p>
                  </a:txBody>
                  <a:tcPr/>
                </a:tc>
                <a:tc>
                  <a:txBody>
                    <a:bodyPr/>
                    <a:lstStyle/>
                    <a:p>
                      <a:pPr algn="ctr"/>
                      <a:r>
                        <a:rPr lang="en-MY" sz="1600" dirty="0" smtClean="0"/>
                        <a:t>JUMLAH</a:t>
                      </a:r>
                      <a:endParaRPr lang="en-MY" sz="1600" dirty="0"/>
                    </a:p>
                  </a:txBody>
                  <a:tcPr/>
                </a:tc>
                <a:tc>
                  <a:txBody>
                    <a:bodyPr/>
                    <a:lstStyle/>
                    <a:p>
                      <a:pPr algn="ctr"/>
                      <a:r>
                        <a:rPr lang="en-MY" sz="1600" dirty="0" smtClean="0"/>
                        <a:t>400,870</a:t>
                      </a:r>
                      <a:endParaRPr lang="en-MY" sz="1600" dirty="0"/>
                    </a:p>
                  </a:txBody>
                  <a:tcPr/>
                </a:tc>
              </a:tr>
            </a:tbl>
          </a:graphicData>
        </a:graphic>
      </p:graphicFrame>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648205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52936989"/>
              </p:ext>
            </p:extLst>
          </p:nvPr>
        </p:nvGraphicFramePr>
        <p:xfrm>
          <a:off x="685800" y="792398"/>
          <a:ext cx="7086600" cy="5684602"/>
        </p:xfrm>
        <a:graphic>
          <a:graphicData uri="http://schemas.openxmlformats.org/drawingml/2006/table">
            <a:tbl>
              <a:tblPr firstRow="1" bandRow="1">
                <a:tableStyleId>{21E4AEA4-8DFA-4A89-87EB-49C32662AFE0}</a:tableStyleId>
              </a:tblPr>
              <a:tblGrid>
                <a:gridCol w="833718"/>
                <a:gridCol w="4304068"/>
                <a:gridCol w="1948814"/>
              </a:tblGrid>
              <a:tr h="291146">
                <a:tc>
                  <a:txBody>
                    <a:bodyPr/>
                    <a:lstStyle/>
                    <a:p>
                      <a:pPr algn="ctr"/>
                      <a:r>
                        <a:rPr lang="en-MY" sz="1000" dirty="0" smtClean="0">
                          <a:solidFill>
                            <a:schemeClr val="bg1"/>
                          </a:solidFill>
                        </a:rPr>
                        <a:t>BIL</a:t>
                      </a:r>
                      <a:endParaRPr lang="en-MY" sz="1000" dirty="0">
                        <a:solidFill>
                          <a:schemeClr val="bg1"/>
                        </a:solidFill>
                      </a:endParaRPr>
                    </a:p>
                  </a:txBody>
                  <a:tcPr/>
                </a:tc>
                <a:tc>
                  <a:txBody>
                    <a:bodyPr/>
                    <a:lstStyle/>
                    <a:p>
                      <a:pPr algn="ctr"/>
                      <a:r>
                        <a:rPr lang="en-MY" sz="1000" dirty="0" smtClean="0">
                          <a:solidFill>
                            <a:schemeClr val="bg1"/>
                          </a:solidFill>
                        </a:rPr>
                        <a:t>SECTOR</a:t>
                      </a:r>
                      <a:endParaRPr lang="en-MY" sz="1000" dirty="0">
                        <a:solidFill>
                          <a:schemeClr val="bg1"/>
                        </a:solidFill>
                      </a:endParaRPr>
                    </a:p>
                  </a:txBody>
                  <a:tcPr/>
                </a:tc>
                <a:tc>
                  <a:txBody>
                    <a:bodyPr/>
                    <a:lstStyle/>
                    <a:p>
                      <a:pPr algn="ctr"/>
                      <a:r>
                        <a:rPr lang="en-MY" sz="1000" baseline="0" dirty="0" smtClean="0">
                          <a:solidFill>
                            <a:schemeClr val="bg1"/>
                          </a:solidFill>
                        </a:rPr>
                        <a:t>Total Registration</a:t>
                      </a:r>
                      <a:endParaRPr lang="en-MY" sz="1000" baseline="0" dirty="0">
                        <a:solidFill>
                          <a:schemeClr val="bg1"/>
                        </a:solidFill>
                      </a:endParaRPr>
                    </a:p>
                  </a:txBody>
                  <a:tcPr/>
                </a:tc>
              </a:tr>
              <a:tr h="254524">
                <a:tc>
                  <a:txBody>
                    <a:bodyPr/>
                    <a:lstStyle/>
                    <a:p>
                      <a:pPr algn="ctr"/>
                      <a:r>
                        <a:rPr lang="en-MY" sz="1000" dirty="0" smtClean="0"/>
                        <a:t>1</a:t>
                      </a:r>
                      <a:endParaRPr lang="en-MY" sz="1000" dirty="0"/>
                    </a:p>
                  </a:txBody>
                  <a:tcPr/>
                </a:tc>
                <a:tc>
                  <a:txBody>
                    <a:bodyPr/>
                    <a:lstStyle/>
                    <a:p>
                      <a:pPr algn="ctr"/>
                      <a:r>
                        <a:rPr lang="en-MY" sz="1000" dirty="0" smtClean="0"/>
                        <a:t>Wholesale, Retail Trade, Repair Motor Vehicles &amp; Motorcycles</a:t>
                      </a:r>
                      <a:endParaRPr lang="en-MY" sz="1000" dirty="0"/>
                    </a:p>
                  </a:txBody>
                  <a:tcPr/>
                </a:tc>
                <a:tc>
                  <a:txBody>
                    <a:bodyPr/>
                    <a:lstStyle/>
                    <a:p>
                      <a:pPr algn="ctr"/>
                      <a:r>
                        <a:rPr lang="en-MY" sz="1000" dirty="0" smtClean="0"/>
                        <a:t>141,860</a:t>
                      </a:r>
                      <a:endParaRPr lang="en-MY" sz="1000" dirty="0"/>
                    </a:p>
                  </a:txBody>
                  <a:tcPr/>
                </a:tc>
              </a:tr>
              <a:tr h="254524">
                <a:tc>
                  <a:txBody>
                    <a:bodyPr/>
                    <a:lstStyle/>
                    <a:p>
                      <a:pPr algn="ctr"/>
                      <a:r>
                        <a:rPr lang="en-MY" sz="1000" dirty="0" smtClean="0"/>
                        <a:t>2</a:t>
                      </a:r>
                      <a:endParaRPr lang="en-MY" sz="1000" dirty="0"/>
                    </a:p>
                  </a:txBody>
                  <a:tcPr/>
                </a:tc>
                <a:tc>
                  <a:txBody>
                    <a:bodyPr/>
                    <a:lstStyle/>
                    <a:p>
                      <a:pPr algn="ctr"/>
                      <a:r>
                        <a:rPr lang="en-MY" sz="1000" dirty="0" smtClean="0"/>
                        <a:t>Construction</a:t>
                      </a:r>
                      <a:endParaRPr lang="en-MY" sz="1000" dirty="0"/>
                    </a:p>
                  </a:txBody>
                  <a:tcPr/>
                </a:tc>
                <a:tc>
                  <a:txBody>
                    <a:bodyPr/>
                    <a:lstStyle/>
                    <a:p>
                      <a:pPr algn="ctr"/>
                      <a:r>
                        <a:rPr lang="en-MY" sz="1000" dirty="0" smtClean="0"/>
                        <a:t>71,786</a:t>
                      </a:r>
                      <a:endParaRPr lang="en-MY" sz="1000" dirty="0"/>
                    </a:p>
                  </a:txBody>
                  <a:tcPr/>
                </a:tc>
              </a:tr>
              <a:tr h="254524">
                <a:tc>
                  <a:txBody>
                    <a:bodyPr/>
                    <a:lstStyle/>
                    <a:p>
                      <a:pPr algn="ctr"/>
                      <a:r>
                        <a:rPr lang="en-MY" sz="1000" dirty="0" smtClean="0"/>
                        <a:t>3</a:t>
                      </a:r>
                      <a:endParaRPr lang="en-MY" sz="1000" dirty="0"/>
                    </a:p>
                  </a:txBody>
                  <a:tcPr/>
                </a:tc>
                <a:tc>
                  <a:txBody>
                    <a:bodyPr/>
                    <a:lstStyle/>
                    <a:p>
                      <a:pPr algn="ctr"/>
                      <a:r>
                        <a:rPr lang="en-MY" sz="1000" dirty="0" smtClean="0"/>
                        <a:t>Manufacturing</a:t>
                      </a:r>
                      <a:endParaRPr lang="en-MY" sz="1000" dirty="0"/>
                    </a:p>
                  </a:txBody>
                  <a:tcPr/>
                </a:tc>
                <a:tc>
                  <a:txBody>
                    <a:bodyPr/>
                    <a:lstStyle/>
                    <a:p>
                      <a:pPr algn="ctr"/>
                      <a:r>
                        <a:rPr lang="en-MY" sz="1000" dirty="0" smtClean="0"/>
                        <a:t>45,764</a:t>
                      </a:r>
                      <a:endParaRPr lang="en-MY" sz="1000" dirty="0"/>
                    </a:p>
                  </a:txBody>
                  <a:tcPr/>
                </a:tc>
              </a:tr>
              <a:tr h="254524">
                <a:tc>
                  <a:txBody>
                    <a:bodyPr/>
                    <a:lstStyle/>
                    <a:p>
                      <a:pPr algn="ctr"/>
                      <a:r>
                        <a:rPr lang="en-MY" sz="1000" dirty="0" smtClean="0"/>
                        <a:t>4</a:t>
                      </a:r>
                      <a:endParaRPr lang="en-MY" sz="1000" dirty="0"/>
                    </a:p>
                  </a:txBody>
                  <a:tcPr/>
                </a:tc>
                <a:tc>
                  <a:txBody>
                    <a:bodyPr/>
                    <a:lstStyle/>
                    <a:p>
                      <a:pPr algn="ctr"/>
                      <a:r>
                        <a:rPr lang="en-MY" sz="1000" dirty="0" smtClean="0"/>
                        <a:t>Professional, Scientific</a:t>
                      </a:r>
                      <a:r>
                        <a:rPr lang="en-MY" sz="1000" baseline="0" dirty="0" smtClean="0"/>
                        <a:t> and Technical Activities</a:t>
                      </a:r>
                      <a:endParaRPr lang="en-MY" sz="1000" dirty="0"/>
                    </a:p>
                  </a:txBody>
                  <a:tcPr/>
                </a:tc>
                <a:tc>
                  <a:txBody>
                    <a:bodyPr/>
                    <a:lstStyle/>
                    <a:p>
                      <a:pPr algn="ctr"/>
                      <a:r>
                        <a:rPr lang="en-MY" sz="1000" dirty="0" smtClean="0"/>
                        <a:t>25,115</a:t>
                      </a:r>
                      <a:endParaRPr lang="en-MY" sz="1000" dirty="0"/>
                    </a:p>
                  </a:txBody>
                  <a:tcPr/>
                </a:tc>
              </a:tr>
              <a:tr h="254524">
                <a:tc>
                  <a:txBody>
                    <a:bodyPr/>
                    <a:lstStyle/>
                    <a:p>
                      <a:pPr algn="ctr"/>
                      <a:r>
                        <a:rPr lang="en-MY" sz="1000" dirty="0" smtClean="0"/>
                        <a:t>5</a:t>
                      </a:r>
                      <a:endParaRPr lang="en-MY" sz="1000" dirty="0"/>
                    </a:p>
                  </a:txBody>
                  <a:tcPr/>
                </a:tc>
                <a:tc>
                  <a:txBody>
                    <a:bodyPr/>
                    <a:lstStyle/>
                    <a:p>
                      <a:pPr algn="ctr"/>
                      <a:r>
                        <a:rPr lang="en-MY" sz="1000" dirty="0" smtClean="0"/>
                        <a:t>Administrative</a:t>
                      </a:r>
                      <a:r>
                        <a:rPr lang="en-MY" sz="1000" baseline="0" dirty="0" smtClean="0"/>
                        <a:t> and Support Service Activities</a:t>
                      </a:r>
                      <a:endParaRPr lang="en-MY" sz="1000" dirty="0"/>
                    </a:p>
                  </a:txBody>
                  <a:tcPr/>
                </a:tc>
                <a:tc>
                  <a:txBody>
                    <a:bodyPr/>
                    <a:lstStyle/>
                    <a:p>
                      <a:pPr algn="ctr"/>
                      <a:r>
                        <a:rPr lang="en-MY" sz="1000" dirty="0" smtClean="0"/>
                        <a:t>16,805</a:t>
                      </a:r>
                      <a:endParaRPr lang="en-MY" sz="1000" dirty="0"/>
                    </a:p>
                  </a:txBody>
                  <a:tcPr/>
                </a:tc>
              </a:tr>
              <a:tr h="254524">
                <a:tc>
                  <a:txBody>
                    <a:bodyPr/>
                    <a:lstStyle/>
                    <a:p>
                      <a:pPr algn="ctr"/>
                      <a:r>
                        <a:rPr lang="en-MY" sz="1000" dirty="0" smtClean="0"/>
                        <a:t>6</a:t>
                      </a:r>
                      <a:endParaRPr lang="en-MY" sz="1000" dirty="0"/>
                    </a:p>
                  </a:txBody>
                  <a:tcPr/>
                </a:tc>
                <a:tc>
                  <a:txBody>
                    <a:bodyPr/>
                    <a:lstStyle/>
                    <a:p>
                      <a:pPr algn="ctr"/>
                      <a:r>
                        <a:rPr lang="en-MY" sz="1000" dirty="0" smtClean="0"/>
                        <a:t>Accommodation and Support Service Activities</a:t>
                      </a:r>
                      <a:endParaRPr lang="en-MY" sz="1000" dirty="0"/>
                    </a:p>
                  </a:txBody>
                  <a:tcPr/>
                </a:tc>
                <a:tc>
                  <a:txBody>
                    <a:bodyPr/>
                    <a:lstStyle/>
                    <a:p>
                      <a:pPr algn="ctr"/>
                      <a:r>
                        <a:rPr lang="en-MY" sz="1000" dirty="0" smtClean="0"/>
                        <a:t>16,763</a:t>
                      </a:r>
                      <a:endParaRPr lang="en-MY" sz="1000" dirty="0"/>
                    </a:p>
                  </a:txBody>
                  <a:tcPr/>
                </a:tc>
              </a:tr>
              <a:tr h="254524">
                <a:tc>
                  <a:txBody>
                    <a:bodyPr/>
                    <a:lstStyle/>
                    <a:p>
                      <a:pPr algn="ctr"/>
                      <a:r>
                        <a:rPr lang="en-MY" sz="1000" dirty="0" smtClean="0"/>
                        <a:t>7</a:t>
                      </a:r>
                      <a:endParaRPr lang="en-MY" sz="1000" dirty="0"/>
                    </a:p>
                  </a:txBody>
                  <a:tcPr/>
                </a:tc>
                <a:tc>
                  <a:txBody>
                    <a:bodyPr/>
                    <a:lstStyle/>
                    <a:p>
                      <a:pPr algn="ctr"/>
                      <a:r>
                        <a:rPr lang="en-MY" sz="1000" dirty="0" smtClean="0"/>
                        <a:t>Transportation and</a:t>
                      </a:r>
                      <a:r>
                        <a:rPr lang="en-MY" sz="1000" baseline="0" dirty="0" smtClean="0"/>
                        <a:t> Storage</a:t>
                      </a:r>
                      <a:endParaRPr lang="en-MY" sz="1000" dirty="0"/>
                    </a:p>
                  </a:txBody>
                  <a:tcPr/>
                </a:tc>
                <a:tc>
                  <a:txBody>
                    <a:bodyPr/>
                    <a:lstStyle/>
                    <a:p>
                      <a:pPr algn="ctr"/>
                      <a:r>
                        <a:rPr lang="en-MY" sz="1000" dirty="0" smtClean="0"/>
                        <a:t>14,380</a:t>
                      </a:r>
                      <a:endParaRPr lang="en-MY" sz="1000" dirty="0"/>
                    </a:p>
                  </a:txBody>
                  <a:tcPr/>
                </a:tc>
              </a:tr>
              <a:tr h="254524">
                <a:tc>
                  <a:txBody>
                    <a:bodyPr/>
                    <a:lstStyle/>
                    <a:p>
                      <a:pPr algn="ctr"/>
                      <a:r>
                        <a:rPr lang="en-MY" sz="1000" dirty="0" smtClean="0"/>
                        <a:t>8</a:t>
                      </a:r>
                      <a:endParaRPr lang="en-MY" sz="1000" dirty="0"/>
                    </a:p>
                  </a:txBody>
                  <a:tcPr/>
                </a:tc>
                <a:tc>
                  <a:txBody>
                    <a:bodyPr/>
                    <a:lstStyle/>
                    <a:p>
                      <a:pPr algn="ctr"/>
                      <a:r>
                        <a:rPr lang="en-MY" sz="1000" dirty="0" smtClean="0"/>
                        <a:t>Information and Communication</a:t>
                      </a:r>
                      <a:endParaRPr lang="en-MY" sz="1000" dirty="0"/>
                    </a:p>
                  </a:txBody>
                  <a:tcPr/>
                </a:tc>
                <a:tc>
                  <a:txBody>
                    <a:bodyPr/>
                    <a:lstStyle/>
                    <a:p>
                      <a:pPr algn="ctr"/>
                      <a:r>
                        <a:rPr lang="en-MY" sz="1000" dirty="0" smtClean="0"/>
                        <a:t>11,933</a:t>
                      </a:r>
                      <a:endParaRPr lang="en-MY" sz="1000" dirty="0"/>
                    </a:p>
                  </a:txBody>
                  <a:tcPr/>
                </a:tc>
              </a:tr>
              <a:tr h="254524">
                <a:tc>
                  <a:txBody>
                    <a:bodyPr/>
                    <a:lstStyle/>
                    <a:p>
                      <a:pPr algn="ctr"/>
                      <a:r>
                        <a:rPr lang="en-MY" sz="1000" dirty="0" smtClean="0"/>
                        <a:t>9</a:t>
                      </a:r>
                      <a:endParaRPr lang="en-MY" sz="1000" dirty="0"/>
                    </a:p>
                  </a:txBody>
                  <a:tcPr/>
                </a:tc>
                <a:tc>
                  <a:txBody>
                    <a:bodyPr/>
                    <a:lstStyle/>
                    <a:p>
                      <a:pPr algn="ctr"/>
                      <a:r>
                        <a:rPr lang="en-MY" sz="1000" dirty="0" smtClean="0"/>
                        <a:t>Agriculture</a:t>
                      </a:r>
                      <a:r>
                        <a:rPr lang="en-MY" sz="1000" baseline="0" dirty="0" smtClean="0"/>
                        <a:t>, Forestry and Fishing</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11,800</a:t>
                      </a:r>
                    </a:p>
                  </a:txBody>
                  <a:tcPr/>
                </a:tc>
              </a:tr>
              <a:tr h="254524">
                <a:tc>
                  <a:txBody>
                    <a:bodyPr/>
                    <a:lstStyle/>
                    <a:p>
                      <a:pPr algn="ctr"/>
                      <a:r>
                        <a:rPr lang="en-MY" sz="1000" dirty="0" smtClean="0"/>
                        <a:t>10</a:t>
                      </a:r>
                      <a:endParaRPr lang="en-MY" sz="1000" dirty="0"/>
                    </a:p>
                  </a:txBody>
                  <a:tcPr/>
                </a:tc>
                <a:tc>
                  <a:txBody>
                    <a:bodyPr/>
                    <a:lstStyle/>
                    <a:p>
                      <a:pPr algn="ctr"/>
                      <a:r>
                        <a:rPr lang="en-MY" sz="1000" dirty="0" smtClean="0"/>
                        <a:t>Real Estate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10,333</a:t>
                      </a:r>
                    </a:p>
                  </a:txBody>
                  <a:tcPr/>
                </a:tc>
              </a:tr>
              <a:tr h="254524">
                <a:tc>
                  <a:txBody>
                    <a:bodyPr/>
                    <a:lstStyle/>
                    <a:p>
                      <a:pPr algn="ctr"/>
                      <a:r>
                        <a:rPr lang="en-MY" sz="1000" dirty="0" smtClean="0"/>
                        <a:t>11</a:t>
                      </a:r>
                      <a:endParaRPr lang="en-MY" sz="1000" dirty="0"/>
                    </a:p>
                  </a:txBody>
                  <a:tcPr/>
                </a:tc>
                <a:tc>
                  <a:txBody>
                    <a:bodyPr/>
                    <a:lstStyle/>
                    <a:p>
                      <a:pPr algn="ctr"/>
                      <a:r>
                        <a:rPr lang="en-MY" sz="1000" dirty="0" smtClean="0"/>
                        <a:t>Other Service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7,583</a:t>
                      </a:r>
                    </a:p>
                  </a:txBody>
                  <a:tcPr/>
                </a:tc>
              </a:tr>
              <a:tr h="254524">
                <a:tc>
                  <a:txBody>
                    <a:bodyPr/>
                    <a:lstStyle/>
                    <a:p>
                      <a:pPr algn="ctr"/>
                      <a:r>
                        <a:rPr lang="en-MY" sz="1000" dirty="0" smtClean="0"/>
                        <a:t>12</a:t>
                      </a:r>
                      <a:endParaRPr lang="en-MY" sz="1000" dirty="0"/>
                    </a:p>
                  </a:txBody>
                  <a:tcPr/>
                </a:tc>
                <a:tc>
                  <a:txBody>
                    <a:bodyPr/>
                    <a:lstStyle/>
                    <a:p>
                      <a:pPr algn="ctr"/>
                      <a:r>
                        <a:rPr lang="en-MY" sz="1000" dirty="0" smtClean="0"/>
                        <a:t>Financial and Insurance/</a:t>
                      </a:r>
                      <a:r>
                        <a:rPr lang="en-MY" sz="1000" baseline="0" dirty="0" smtClean="0"/>
                        <a:t> Takaful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4,839</a:t>
                      </a:r>
                    </a:p>
                  </a:txBody>
                  <a:tcPr/>
                </a:tc>
              </a:tr>
              <a:tr h="254524">
                <a:tc>
                  <a:txBody>
                    <a:bodyPr/>
                    <a:lstStyle/>
                    <a:p>
                      <a:pPr algn="ctr"/>
                      <a:r>
                        <a:rPr lang="en-MY" sz="1000" dirty="0" smtClean="0"/>
                        <a:t>13</a:t>
                      </a:r>
                      <a:endParaRPr lang="en-MY" sz="1000" dirty="0"/>
                    </a:p>
                  </a:txBody>
                  <a:tcPr/>
                </a:tc>
                <a:tc>
                  <a:txBody>
                    <a:bodyPr/>
                    <a:lstStyle/>
                    <a:p>
                      <a:pPr algn="ctr"/>
                      <a:r>
                        <a:rPr lang="en-MY" sz="1000" dirty="0" smtClean="0"/>
                        <a:t>Human</a:t>
                      </a:r>
                      <a:r>
                        <a:rPr lang="en-MY" sz="1000" baseline="0" dirty="0" smtClean="0"/>
                        <a:t> Health and Social Work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3,472</a:t>
                      </a:r>
                    </a:p>
                  </a:txBody>
                  <a:tcPr/>
                </a:tc>
              </a:tr>
              <a:tr h="254524">
                <a:tc>
                  <a:txBody>
                    <a:bodyPr/>
                    <a:lstStyle/>
                    <a:p>
                      <a:pPr algn="ctr"/>
                      <a:r>
                        <a:rPr lang="en-MY" sz="1000" dirty="0" smtClean="0"/>
                        <a:t>14</a:t>
                      </a:r>
                      <a:endParaRPr lang="en-MY" sz="1000" dirty="0"/>
                    </a:p>
                  </a:txBody>
                  <a:tcPr/>
                </a:tc>
                <a:tc>
                  <a:txBody>
                    <a:bodyPr/>
                    <a:lstStyle/>
                    <a:p>
                      <a:pPr algn="ctr"/>
                      <a:r>
                        <a:rPr lang="en-MY" sz="1000" dirty="0" smtClean="0"/>
                        <a:t>Water Supply, Sewerage</a:t>
                      </a:r>
                      <a:r>
                        <a:rPr lang="en-MY" sz="1000" baseline="0" dirty="0" smtClean="0"/>
                        <a:t> Waste Management and Remediation</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2,683</a:t>
                      </a:r>
                    </a:p>
                  </a:txBody>
                  <a:tcPr/>
                </a:tc>
              </a:tr>
              <a:tr h="254524">
                <a:tc>
                  <a:txBody>
                    <a:bodyPr/>
                    <a:lstStyle/>
                    <a:p>
                      <a:pPr algn="ctr"/>
                      <a:r>
                        <a:rPr lang="en-MY" sz="1000" dirty="0" smtClean="0"/>
                        <a:t>15</a:t>
                      </a:r>
                      <a:endParaRPr lang="en-MY" sz="1000" dirty="0"/>
                    </a:p>
                  </a:txBody>
                  <a:tcPr/>
                </a:tc>
                <a:tc>
                  <a:txBody>
                    <a:bodyPr/>
                    <a:lstStyle/>
                    <a:p>
                      <a:pPr algn="ctr"/>
                      <a:r>
                        <a:rPr lang="en-MY" sz="1000" dirty="0" smtClean="0"/>
                        <a:t>Mining</a:t>
                      </a:r>
                      <a:r>
                        <a:rPr lang="en-MY" sz="1000" baseline="0" dirty="0" smtClean="0"/>
                        <a:t> and Quarrying</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2,587</a:t>
                      </a:r>
                    </a:p>
                  </a:txBody>
                  <a:tcPr/>
                </a:tc>
              </a:tr>
              <a:tr h="254524">
                <a:tc>
                  <a:txBody>
                    <a:bodyPr/>
                    <a:lstStyle/>
                    <a:p>
                      <a:pPr algn="ctr"/>
                      <a:r>
                        <a:rPr lang="en-MY" sz="1000" dirty="0" smtClean="0"/>
                        <a:t>16</a:t>
                      </a:r>
                      <a:endParaRPr lang="en-MY" sz="1000" dirty="0"/>
                    </a:p>
                  </a:txBody>
                  <a:tcPr/>
                </a:tc>
                <a:tc>
                  <a:txBody>
                    <a:bodyPr/>
                    <a:lstStyle/>
                    <a:p>
                      <a:pPr algn="ctr"/>
                      <a:r>
                        <a:rPr lang="en-MY" sz="1000" dirty="0" smtClean="0"/>
                        <a:t>Education</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2,451</a:t>
                      </a:r>
                    </a:p>
                  </a:txBody>
                  <a:tcPr/>
                </a:tc>
              </a:tr>
              <a:tr h="254524">
                <a:tc>
                  <a:txBody>
                    <a:bodyPr/>
                    <a:lstStyle/>
                    <a:p>
                      <a:pPr algn="ctr"/>
                      <a:r>
                        <a:rPr lang="en-MY" sz="1000" dirty="0" smtClean="0"/>
                        <a:t>17.</a:t>
                      </a:r>
                      <a:endParaRPr lang="en-MY" sz="1000" dirty="0"/>
                    </a:p>
                  </a:txBody>
                  <a:tcPr/>
                </a:tc>
                <a:tc>
                  <a:txBody>
                    <a:bodyPr/>
                    <a:lstStyle/>
                    <a:p>
                      <a:pPr algn="ctr"/>
                      <a:r>
                        <a:rPr lang="en-MY" sz="1000" dirty="0" smtClean="0"/>
                        <a:t>Public Administration and Defence, Compulsory</a:t>
                      </a:r>
                      <a:r>
                        <a:rPr lang="en-MY" sz="1000" baseline="0" dirty="0" smtClean="0"/>
                        <a:t> Social Security</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1,867</a:t>
                      </a:r>
                    </a:p>
                  </a:txBody>
                  <a:tcPr/>
                </a:tc>
              </a:tr>
              <a:tr h="274236">
                <a:tc>
                  <a:txBody>
                    <a:bodyPr/>
                    <a:lstStyle/>
                    <a:p>
                      <a:pPr algn="ctr"/>
                      <a:r>
                        <a:rPr lang="en-MY" sz="1000" dirty="0" smtClean="0"/>
                        <a:t>18.</a:t>
                      </a:r>
                      <a:endParaRPr lang="en-MY" sz="1000" dirty="0"/>
                    </a:p>
                  </a:txBody>
                  <a:tcPr/>
                </a:tc>
                <a:tc>
                  <a:txBody>
                    <a:bodyPr/>
                    <a:lstStyle/>
                    <a:p>
                      <a:pPr algn="ctr"/>
                      <a:r>
                        <a:rPr lang="en-MY" sz="1000" dirty="0" smtClean="0"/>
                        <a:t>Arts, Entertainment and Recreation</a:t>
                      </a:r>
                      <a:endParaRPr lang="en-MY" sz="1000" dirty="0"/>
                    </a:p>
                  </a:txBody>
                  <a:tcPr/>
                </a:tc>
                <a:tc>
                  <a:txBody>
                    <a:bodyPr/>
                    <a:lstStyle/>
                    <a:p>
                      <a:pPr algn="ctr"/>
                      <a:r>
                        <a:rPr lang="en-MY" sz="1000" dirty="0" smtClean="0"/>
                        <a:t>1,338</a:t>
                      </a:r>
                    </a:p>
                  </a:txBody>
                  <a:tcPr/>
                </a:tc>
              </a:tr>
              <a:tr h="274236">
                <a:tc>
                  <a:txBody>
                    <a:bodyPr/>
                    <a:lstStyle/>
                    <a:p>
                      <a:pPr algn="ctr"/>
                      <a:r>
                        <a:rPr lang="en-MY" sz="1000" dirty="0" smtClean="0"/>
                        <a:t>19.</a:t>
                      </a:r>
                      <a:endParaRPr lang="en-MY" sz="1000" dirty="0"/>
                    </a:p>
                  </a:txBody>
                  <a:tcPr/>
                </a:tc>
                <a:tc>
                  <a:txBody>
                    <a:bodyPr/>
                    <a:lstStyle/>
                    <a:p>
                      <a:pPr algn="ctr"/>
                      <a:r>
                        <a:rPr lang="en-MY" sz="1000" dirty="0" smtClean="0"/>
                        <a:t>Electricity</a:t>
                      </a:r>
                      <a:r>
                        <a:rPr lang="en-MY" sz="1000" baseline="0" dirty="0" smtClean="0"/>
                        <a:t>, Gas, Steam and Air Conditioning Supply</a:t>
                      </a:r>
                      <a:endParaRPr lang="en-MY" sz="1000" dirty="0"/>
                    </a:p>
                  </a:txBody>
                  <a:tcPr/>
                </a:tc>
                <a:tc>
                  <a:txBody>
                    <a:bodyPr/>
                    <a:lstStyle/>
                    <a:p>
                      <a:pPr algn="ctr"/>
                      <a:r>
                        <a:rPr lang="en-MY" sz="1000" dirty="0" smtClean="0"/>
                        <a:t>1,151</a:t>
                      </a:r>
                    </a:p>
                  </a:txBody>
                  <a:tcPr/>
                </a:tc>
              </a:tr>
              <a:tr h="167474">
                <a:tc>
                  <a:txBody>
                    <a:bodyPr/>
                    <a:lstStyle/>
                    <a:p>
                      <a:pPr algn="ctr"/>
                      <a:r>
                        <a:rPr lang="en-MY" sz="1000" dirty="0" smtClean="0"/>
                        <a:t>20.</a:t>
                      </a:r>
                      <a:endParaRPr lang="en-MY" sz="1000" dirty="0"/>
                    </a:p>
                  </a:txBody>
                  <a:tcPr/>
                </a:tc>
                <a:tc>
                  <a:txBody>
                    <a:bodyPr/>
                    <a:lstStyle/>
                    <a:p>
                      <a:pPr algn="ctr"/>
                      <a:r>
                        <a:rPr lang="en-MY" sz="1000" dirty="0" smtClean="0"/>
                        <a:t>Others</a:t>
                      </a:r>
                      <a:endParaRPr lang="en-MY" sz="1000" dirty="0"/>
                    </a:p>
                  </a:txBody>
                  <a:tcPr/>
                </a:tc>
                <a:tc>
                  <a:txBody>
                    <a:bodyPr/>
                    <a:lstStyle/>
                    <a:p>
                      <a:pPr algn="ctr"/>
                      <a:r>
                        <a:rPr lang="en-MY" sz="1000" dirty="0" smtClean="0"/>
                        <a:t>190</a:t>
                      </a:r>
                    </a:p>
                  </a:txBody>
                  <a:tcPr/>
                </a:tc>
              </a:tr>
              <a:tr h="274236">
                <a:tc>
                  <a:txBody>
                    <a:bodyPr/>
                    <a:lstStyle/>
                    <a:p>
                      <a:pPr algn="ctr"/>
                      <a:endParaRPr lang="en-MY" sz="1000" dirty="0"/>
                    </a:p>
                  </a:txBody>
                  <a:tcPr/>
                </a:tc>
                <a:tc>
                  <a:txBody>
                    <a:bodyPr/>
                    <a:lstStyle/>
                    <a:p>
                      <a:pPr algn="ctr"/>
                      <a:r>
                        <a:rPr lang="en-MY" sz="1000" dirty="0" smtClean="0"/>
                        <a:t>JUMLAH</a:t>
                      </a:r>
                      <a:endParaRPr lang="en-MY" sz="1000" dirty="0"/>
                    </a:p>
                  </a:txBody>
                  <a:tcPr/>
                </a:tc>
                <a:tc>
                  <a:txBody>
                    <a:bodyPr/>
                    <a:lstStyle/>
                    <a:p>
                      <a:pPr algn="ctr"/>
                      <a:r>
                        <a:rPr lang="en-MY" sz="1000" dirty="0" smtClean="0"/>
                        <a:t>400,870</a:t>
                      </a:r>
                    </a:p>
                  </a:txBody>
                  <a:tcPr/>
                </a:tc>
              </a:tr>
            </a:tbl>
          </a:graphicData>
        </a:graphic>
      </p:graphicFrame>
      <p:sp>
        <p:nvSpPr>
          <p:cNvPr id="8" name="Rectangle 7"/>
          <p:cNvSpPr/>
          <p:nvPr/>
        </p:nvSpPr>
        <p:spPr>
          <a:xfrm>
            <a:off x="-228600" y="0"/>
            <a:ext cx="6477000" cy="691525"/>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019074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050" y="6249057"/>
            <a:ext cx="5703700" cy="523220"/>
          </a:xfrm>
          <a:prstGeom prst="rect">
            <a:avLst/>
          </a:prstGeom>
          <a:noFill/>
        </p:spPr>
        <p:txBody>
          <a:bodyPr wrap="square" rtlCol="0">
            <a:spAutoFit/>
          </a:bodyPr>
          <a:lstStyle/>
          <a:p>
            <a:r>
              <a:rPr lang="en-MY" sz="1400" dirty="0"/>
              <a:t>Sources : http://www.thestar.com.my/business/business-news/2015/10/31/budget-2016-journey-continues-for-gst-compliance/</a:t>
            </a:r>
          </a:p>
        </p:txBody>
      </p:sp>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a:solidFill>
                  <a:schemeClr val="bg1"/>
                </a:solidFill>
                <a:latin typeface="Calibri" pitchFamily="34" charset="0"/>
                <a:cs typeface="Mongolian Baiti" pitchFamily="66" charset="0"/>
              </a:rPr>
              <a:t>LATEST GST UPDATES</a:t>
            </a:r>
            <a:endParaRPr lang="en-US" sz="2800" b="1" dirty="0" smtClean="0">
              <a:solidFill>
                <a:schemeClr val="bg1"/>
              </a:solidFill>
              <a:latin typeface="Calibri" pitchFamily="34" charset="0"/>
              <a:cs typeface="Mongolian Baiti" pitchFamily="66" charset="0"/>
            </a:endParaRPr>
          </a:p>
          <a:p>
            <a:pPr lvl="1"/>
            <a:r>
              <a:rPr lang="en-US" sz="2000" dirty="0" smtClean="0"/>
              <a:t>GST COMPLIANCE RATE</a:t>
            </a:r>
            <a:endParaRPr lang="en-US" sz="2000" dirty="0"/>
          </a:p>
        </p:txBody>
      </p:sp>
      <p:pic>
        <p:nvPicPr>
          <p:cNvPr id="2050" name="Picture 2" descr="http://cdn.mysitemyway.com/etc-mysitemyway/icons/legacy-previews/icons/green-grunge-clipart-icons-symbols-shapes/019141-green-grunge-clipart-icon-symbols-shapes-comment-bubble2.png"/>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38400" y="1079878"/>
            <a:ext cx="4558920" cy="4558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1868031"/>
            <a:ext cx="3271482" cy="2123658"/>
          </a:xfrm>
          <a:prstGeom prst="rect">
            <a:avLst/>
          </a:prstGeom>
        </p:spPr>
        <p:txBody>
          <a:bodyPr wrap="square">
            <a:spAutoFit/>
          </a:bodyPr>
          <a:lstStyle/>
          <a:p>
            <a:pPr algn="ctr"/>
            <a:r>
              <a:rPr lang="en-MY" sz="2400" b="1" dirty="0"/>
              <a:t>A</a:t>
            </a:r>
            <a:r>
              <a:rPr lang="en-MY" sz="2400" b="1" dirty="0" smtClean="0"/>
              <a:t>verage </a:t>
            </a:r>
            <a:r>
              <a:rPr lang="en-MY" sz="2400" b="1" dirty="0"/>
              <a:t>GST returns submission </a:t>
            </a:r>
            <a:r>
              <a:rPr lang="en-MY" sz="2400" b="1" dirty="0" smtClean="0"/>
              <a:t>rate as at 2015</a:t>
            </a:r>
            <a:r>
              <a:rPr lang="en-MY" sz="2000" dirty="0" smtClean="0"/>
              <a:t> </a:t>
            </a:r>
          </a:p>
          <a:p>
            <a:pPr algn="ctr"/>
            <a:r>
              <a:rPr lang="en-MY" sz="6000" b="1" dirty="0" smtClean="0">
                <a:solidFill>
                  <a:srgbClr val="FF0000"/>
                </a:solidFill>
              </a:rPr>
              <a:t>90%</a:t>
            </a:r>
            <a:r>
              <a:rPr lang="en-MY" sz="3600" dirty="0" smtClean="0"/>
              <a:t> </a:t>
            </a:r>
            <a:endParaRPr lang="en-MY" sz="5400" dirty="0"/>
          </a:p>
        </p:txBody>
      </p:sp>
      <p:pic>
        <p:nvPicPr>
          <p:cNvPr id="2054" name="Picture 6" descr="http://images.clipartlogo.com/files/images/44/446313/policeman-clip-art_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35566"/>
            <a:ext cx="1516912" cy="24479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ourierbest.com/images/goo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057399"/>
            <a:ext cx="2857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96108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500" y="6096000"/>
            <a:ext cx="5017900" cy="738664"/>
          </a:xfrm>
          <a:prstGeom prst="rect">
            <a:avLst/>
          </a:prstGeom>
          <a:noFill/>
        </p:spPr>
        <p:txBody>
          <a:bodyPr wrap="square" rtlCol="0">
            <a:spAutoFit/>
          </a:bodyPr>
          <a:lstStyle/>
          <a:p>
            <a:r>
              <a:rPr lang="en-MY" sz="1400" dirty="0"/>
              <a:t>Sources : </a:t>
            </a:r>
            <a:r>
              <a:rPr lang="en-MY" sz="1400" dirty="0" smtClean="0"/>
              <a:t>Edge Insider. January 7 </a:t>
            </a:r>
            <a:r>
              <a:rPr lang="en-MY" sz="1400" dirty="0"/>
              <a:t>2016. http://www.freemalaysiatoday.com/category/nation/2016/01/07/customs-aims-to-collect-rm39bil-in-gst-this-year/</a:t>
            </a:r>
          </a:p>
        </p:txBody>
      </p:sp>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a:solidFill>
                  <a:schemeClr val="bg1"/>
                </a:solidFill>
                <a:latin typeface="Calibri" pitchFamily="34" charset="0"/>
                <a:cs typeface="Mongolian Baiti" pitchFamily="66" charset="0"/>
              </a:rPr>
              <a:t>LATEST GST UPDATES</a:t>
            </a:r>
            <a:endParaRPr lang="en-US" sz="2800" b="1" dirty="0" smtClean="0">
              <a:solidFill>
                <a:schemeClr val="bg1"/>
              </a:solidFill>
              <a:latin typeface="Calibri" pitchFamily="34" charset="0"/>
              <a:cs typeface="Mongolian Baiti" pitchFamily="66" charset="0"/>
            </a:endParaRPr>
          </a:p>
          <a:p>
            <a:pPr lvl="1"/>
            <a:r>
              <a:rPr lang="en-US" sz="2000" dirty="0" smtClean="0"/>
              <a:t>GST COLLECTION</a:t>
            </a:r>
            <a:endParaRPr lang="en-US" sz="2000" dirty="0"/>
          </a:p>
        </p:txBody>
      </p:sp>
      <p:sp>
        <p:nvSpPr>
          <p:cNvPr id="3" name="Rectangle 2"/>
          <p:cNvSpPr/>
          <p:nvPr/>
        </p:nvSpPr>
        <p:spPr>
          <a:xfrm>
            <a:off x="457201" y="2078782"/>
            <a:ext cx="4724399" cy="15081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MY" sz="6000" b="1" dirty="0" smtClean="0">
                <a:solidFill>
                  <a:srgbClr val="FF0000"/>
                </a:solidFill>
              </a:rPr>
              <a:t>RM30 </a:t>
            </a:r>
            <a:r>
              <a:rPr lang="en-MY" sz="6000" b="1" dirty="0">
                <a:solidFill>
                  <a:srgbClr val="FF0000"/>
                </a:solidFill>
              </a:rPr>
              <a:t>billion </a:t>
            </a:r>
            <a:r>
              <a:rPr lang="en-MY" sz="3200" b="1" dirty="0" smtClean="0"/>
              <a:t>April 2015 – October 2015</a:t>
            </a:r>
            <a:endParaRPr lang="en-MY" sz="3200" b="1" dirty="0"/>
          </a:p>
        </p:txBody>
      </p:sp>
      <p:pic>
        <p:nvPicPr>
          <p:cNvPr id="1026" name="Picture 2" descr="http://www.valldaro.com/wp-content/uploads/2014/10/1402653578_2015horoscope.jpg"/>
          <p:cNvPicPr>
            <a:picLocks noChangeAspect="1" noChangeArrowheads="1"/>
          </p:cNvPicPr>
          <p:nvPr/>
        </p:nvPicPr>
        <p:blipFill>
          <a:blip r:embed="rId3">
            <a:clrChange>
              <a:clrFrom>
                <a:srgbClr val="F8FAF7"/>
              </a:clrFrom>
              <a:clrTo>
                <a:srgbClr val="F8FAF7">
                  <a:alpha val="0"/>
                </a:srgbClr>
              </a:clrTo>
            </a:clrChange>
            <a:extLst>
              <a:ext uri="{28A0092B-C50C-407E-A947-70E740481C1C}">
                <a14:useLocalDpi xmlns:a14="http://schemas.microsoft.com/office/drawing/2010/main" val="0"/>
              </a:ext>
            </a:extLst>
          </a:blip>
          <a:srcRect/>
          <a:stretch>
            <a:fillRect/>
          </a:stretch>
        </p:blipFill>
        <p:spPr bwMode="auto">
          <a:xfrm>
            <a:off x="381000" y="1050878"/>
            <a:ext cx="1727682" cy="967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al-blog.s3.amazonaws.com/2016/01/2015_16.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4114800"/>
            <a:ext cx="2353606" cy="1920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76179" y="4556174"/>
            <a:ext cx="4410682" cy="15081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MY" sz="6000" b="1" dirty="0" smtClean="0">
                <a:solidFill>
                  <a:srgbClr val="0E03EF"/>
                </a:solidFill>
              </a:rPr>
              <a:t>RM39 </a:t>
            </a:r>
            <a:r>
              <a:rPr lang="en-MY" sz="6000" b="1" dirty="0">
                <a:solidFill>
                  <a:srgbClr val="0E03EF"/>
                </a:solidFill>
              </a:rPr>
              <a:t>billion </a:t>
            </a:r>
            <a:r>
              <a:rPr lang="en-MY" sz="3200" b="1" dirty="0"/>
              <a:t>Forecast </a:t>
            </a:r>
            <a:r>
              <a:rPr lang="en-MY" sz="3200" b="1" dirty="0" smtClean="0"/>
              <a:t>for 2016</a:t>
            </a:r>
            <a:endParaRPr lang="en-MY" sz="3200" b="1" dirty="0"/>
          </a:p>
        </p:txBody>
      </p:sp>
      <p:sp>
        <p:nvSpPr>
          <p:cNvPr id="8" name="Right Arrow 7"/>
          <p:cNvSpPr/>
          <p:nvPr/>
        </p:nvSpPr>
        <p:spPr>
          <a:xfrm>
            <a:off x="3009900" y="4495800"/>
            <a:ext cx="1181100" cy="83820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32" name="Picture 8" descr="https://www.cloud-book.co.uk/wp-content/uploads/2013/09/Cartoon_Character-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920" y="1066800"/>
            <a:ext cx="2743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74946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17691383"/>
              </p:ext>
            </p:extLst>
          </p:nvPr>
        </p:nvGraphicFramePr>
        <p:xfrm>
          <a:off x="257176" y="1600200"/>
          <a:ext cx="8610600" cy="4800600"/>
        </p:xfrm>
        <a:graphic>
          <a:graphicData uri="http://schemas.openxmlformats.org/drawingml/2006/table">
            <a:tbl>
              <a:tblPr firstRow="1" bandRow="1">
                <a:tableStyleId>{00A15C55-8517-42AA-B614-E9B94910E393}</a:tableStyleId>
              </a:tblPr>
              <a:tblGrid>
                <a:gridCol w="1781503"/>
                <a:gridCol w="2004192"/>
                <a:gridCol w="2301108"/>
                <a:gridCol w="2523797"/>
              </a:tblGrid>
              <a:tr h="609600">
                <a:tc>
                  <a:txBody>
                    <a:bodyPr/>
                    <a:lstStyle/>
                    <a:p>
                      <a:pPr algn="ctr"/>
                      <a:r>
                        <a:rPr lang="en-MY" dirty="0" smtClean="0"/>
                        <a:t>TAXABLE</a:t>
                      </a:r>
                      <a:r>
                        <a:rPr lang="en-MY" baseline="0" dirty="0" smtClean="0"/>
                        <a:t> PERIOD</a:t>
                      </a:r>
                      <a:endParaRPr lang="en-MY" dirty="0">
                        <a:solidFill>
                          <a:schemeClr val="tx1"/>
                        </a:solidFill>
                      </a:endParaRPr>
                    </a:p>
                  </a:txBody>
                  <a:tcPr/>
                </a:tc>
                <a:tc>
                  <a:txBody>
                    <a:bodyPr/>
                    <a:lstStyle/>
                    <a:p>
                      <a:pPr algn="ctr"/>
                      <a:r>
                        <a:rPr lang="en-MY" dirty="0" smtClean="0"/>
                        <a:t>SUPPOSED</a:t>
                      </a:r>
                      <a:r>
                        <a:rPr lang="en-MY" baseline="0" dirty="0" smtClean="0"/>
                        <a:t> TO RECEIVE</a:t>
                      </a:r>
                    </a:p>
                    <a:p>
                      <a:pPr algn="ctr"/>
                      <a:endParaRPr lang="en-MY" baseline="0" dirty="0" smtClean="0"/>
                    </a:p>
                    <a:p>
                      <a:pPr algn="ctr"/>
                      <a:r>
                        <a:rPr lang="en-MY" baseline="0" dirty="0" smtClean="0"/>
                        <a:t>TOTAL</a:t>
                      </a:r>
                      <a:endParaRPr lang="en-MY" dirty="0">
                        <a:solidFill>
                          <a:schemeClr val="tx1"/>
                        </a:solidFill>
                      </a:endParaRPr>
                    </a:p>
                  </a:txBody>
                  <a:tcPr/>
                </a:tc>
                <a:tc>
                  <a:txBody>
                    <a:bodyPr/>
                    <a:lstStyle/>
                    <a:p>
                      <a:pPr algn="ctr"/>
                      <a:r>
                        <a:rPr lang="en-MY" dirty="0" smtClean="0"/>
                        <a:t>RECEIVED</a:t>
                      </a:r>
                    </a:p>
                    <a:p>
                      <a:pPr algn="ctr"/>
                      <a:endParaRPr lang="en-MY" dirty="0" smtClean="0"/>
                    </a:p>
                    <a:p>
                      <a:pPr algn="l"/>
                      <a:r>
                        <a:rPr lang="en-MY" dirty="0" smtClean="0"/>
                        <a:t>TOTAL                 PERCENTAGE</a:t>
                      </a:r>
                      <a:endParaRPr lang="en-MY" dirty="0">
                        <a:solidFill>
                          <a:schemeClr val="tx1"/>
                        </a:solidFill>
                      </a:endParaRPr>
                    </a:p>
                  </a:txBody>
                  <a:tcPr/>
                </a:tc>
                <a:tc>
                  <a:txBody>
                    <a:bodyPr/>
                    <a:lstStyle/>
                    <a:p>
                      <a:pPr algn="ctr"/>
                      <a:r>
                        <a:rPr lang="en-MY" dirty="0" smtClean="0"/>
                        <a:t>NOT RECEIVED</a:t>
                      </a:r>
                    </a:p>
                    <a:p>
                      <a:pPr algn="ctr"/>
                      <a:endParaRPr lang="en-MY" dirty="0" smtClean="0"/>
                    </a:p>
                    <a:p>
                      <a:pPr algn="l"/>
                      <a:r>
                        <a:rPr lang="en-MY" dirty="0" smtClean="0"/>
                        <a:t>TOTAL                 PERCENTAGE</a:t>
                      </a:r>
                      <a:endParaRPr lang="en-MY" dirty="0">
                        <a:solidFill>
                          <a:schemeClr val="tx1"/>
                        </a:solidFill>
                      </a:endParaRPr>
                    </a:p>
                  </a:txBody>
                  <a:tcPr/>
                </a:tc>
              </a:tr>
              <a:tr h="370840">
                <a:tc>
                  <a:txBody>
                    <a:bodyPr/>
                    <a:lstStyle/>
                    <a:p>
                      <a:r>
                        <a:rPr lang="en-MY" dirty="0" smtClean="0"/>
                        <a:t>APRIL</a:t>
                      </a:r>
                      <a:endParaRPr lang="en-MY" dirty="0">
                        <a:solidFill>
                          <a:schemeClr val="tx1"/>
                        </a:solidFill>
                      </a:endParaRPr>
                    </a:p>
                  </a:txBody>
                  <a:tcPr/>
                </a:tc>
                <a:tc>
                  <a:txBody>
                    <a:bodyPr/>
                    <a:lstStyle/>
                    <a:p>
                      <a:pPr algn="ctr"/>
                      <a:r>
                        <a:rPr lang="en-MY" dirty="0" smtClean="0"/>
                        <a:t>72,593</a:t>
                      </a:r>
                      <a:endParaRPr lang="en-MY" dirty="0">
                        <a:solidFill>
                          <a:schemeClr val="tx1"/>
                        </a:solidFill>
                      </a:endParaRPr>
                    </a:p>
                  </a:txBody>
                  <a:tcPr/>
                </a:tc>
                <a:tc>
                  <a:txBody>
                    <a:bodyPr/>
                    <a:lstStyle/>
                    <a:p>
                      <a:pPr algn="l"/>
                      <a:r>
                        <a:rPr lang="en-MY" dirty="0" smtClean="0"/>
                        <a:t>72,074                      99.29%</a:t>
                      </a:r>
                      <a:endParaRPr lang="en-MY" dirty="0">
                        <a:solidFill>
                          <a:schemeClr val="tx1"/>
                        </a:solidFill>
                      </a:endParaRPr>
                    </a:p>
                  </a:txBody>
                  <a:tcPr/>
                </a:tc>
                <a:tc>
                  <a:txBody>
                    <a:bodyPr/>
                    <a:lstStyle/>
                    <a:p>
                      <a:r>
                        <a:rPr lang="en-MY" dirty="0" smtClean="0"/>
                        <a:t>519                           0.71%</a:t>
                      </a:r>
                      <a:endParaRPr lang="en-MY" dirty="0">
                        <a:solidFill>
                          <a:schemeClr val="tx1"/>
                        </a:solidFill>
                      </a:endParaRPr>
                    </a:p>
                  </a:txBody>
                  <a:tcPr/>
                </a:tc>
              </a:tr>
              <a:tr h="370840">
                <a:tc>
                  <a:txBody>
                    <a:bodyPr/>
                    <a:lstStyle/>
                    <a:p>
                      <a:r>
                        <a:rPr lang="en-MY" dirty="0" smtClean="0"/>
                        <a:t>MAY</a:t>
                      </a:r>
                      <a:endParaRPr lang="en-MY" dirty="0">
                        <a:solidFill>
                          <a:schemeClr val="tx1"/>
                        </a:solidFill>
                      </a:endParaRPr>
                    </a:p>
                  </a:txBody>
                  <a:tcPr/>
                </a:tc>
                <a:tc>
                  <a:txBody>
                    <a:bodyPr/>
                    <a:lstStyle/>
                    <a:p>
                      <a:pPr algn="ctr"/>
                      <a:r>
                        <a:rPr lang="en-MY" dirty="0" smtClean="0"/>
                        <a:t>71,580</a:t>
                      </a:r>
                      <a:endParaRPr lang="en-MY" dirty="0">
                        <a:solidFill>
                          <a:schemeClr val="tx1"/>
                        </a:solidFill>
                      </a:endParaRPr>
                    </a:p>
                  </a:txBody>
                  <a:tcPr/>
                </a:tc>
                <a:tc>
                  <a:txBody>
                    <a:bodyPr/>
                    <a:lstStyle/>
                    <a:p>
                      <a:r>
                        <a:rPr lang="en-MY" dirty="0" smtClean="0"/>
                        <a:t>71,076                      99.30%</a:t>
                      </a:r>
                      <a:endParaRPr lang="en-MY" dirty="0">
                        <a:solidFill>
                          <a:schemeClr val="tx1"/>
                        </a:solidFill>
                      </a:endParaRPr>
                    </a:p>
                  </a:txBody>
                  <a:tcPr/>
                </a:tc>
                <a:tc>
                  <a:txBody>
                    <a:bodyPr/>
                    <a:lstStyle/>
                    <a:p>
                      <a:r>
                        <a:rPr lang="en-MY" dirty="0" smtClean="0"/>
                        <a:t>504                           0.70%</a:t>
                      </a:r>
                      <a:endParaRPr lang="en-MY" dirty="0">
                        <a:solidFill>
                          <a:schemeClr val="tx1"/>
                        </a:solidFill>
                      </a:endParaRPr>
                    </a:p>
                  </a:txBody>
                  <a:tcPr/>
                </a:tc>
              </a:tr>
              <a:tr h="370840">
                <a:tc>
                  <a:txBody>
                    <a:bodyPr/>
                    <a:lstStyle/>
                    <a:p>
                      <a:r>
                        <a:rPr lang="en-MY" dirty="0" smtClean="0"/>
                        <a:t>JUNE</a:t>
                      </a:r>
                      <a:endParaRPr lang="en-MY" dirty="0">
                        <a:solidFill>
                          <a:schemeClr val="tx1"/>
                        </a:solidFill>
                      </a:endParaRPr>
                    </a:p>
                  </a:txBody>
                  <a:tcPr/>
                </a:tc>
                <a:tc>
                  <a:txBody>
                    <a:bodyPr/>
                    <a:lstStyle/>
                    <a:p>
                      <a:pPr algn="ctr"/>
                      <a:r>
                        <a:rPr lang="en-MY" dirty="0" smtClean="0"/>
                        <a:t>58,050</a:t>
                      </a:r>
                      <a:endParaRPr lang="en-MY" dirty="0">
                        <a:solidFill>
                          <a:schemeClr val="tx1"/>
                        </a:solidFill>
                      </a:endParaRPr>
                    </a:p>
                  </a:txBody>
                  <a:tcPr/>
                </a:tc>
                <a:tc>
                  <a:txBody>
                    <a:bodyPr/>
                    <a:lstStyle/>
                    <a:p>
                      <a:r>
                        <a:rPr lang="en-MY" dirty="0" smtClean="0"/>
                        <a:t>57,727                      99.44%</a:t>
                      </a:r>
                      <a:endParaRPr lang="en-MY" dirty="0">
                        <a:solidFill>
                          <a:schemeClr val="tx1"/>
                        </a:solidFill>
                      </a:endParaRPr>
                    </a:p>
                  </a:txBody>
                  <a:tcPr/>
                </a:tc>
                <a:tc>
                  <a:txBody>
                    <a:bodyPr/>
                    <a:lstStyle/>
                    <a:p>
                      <a:r>
                        <a:rPr lang="en-MY" dirty="0" smtClean="0"/>
                        <a:t>323                           0.56%</a:t>
                      </a:r>
                      <a:endParaRPr lang="en-MY" dirty="0">
                        <a:solidFill>
                          <a:schemeClr val="tx1"/>
                        </a:solidFill>
                      </a:endParaRPr>
                    </a:p>
                  </a:txBody>
                  <a:tcPr/>
                </a:tc>
              </a:tr>
              <a:tr h="370840">
                <a:tc>
                  <a:txBody>
                    <a:bodyPr/>
                    <a:lstStyle/>
                    <a:p>
                      <a:r>
                        <a:rPr lang="en-MY" dirty="0" smtClean="0"/>
                        <a:t>*APRIL-JUNE</a:t>
                      </a:r>
                      <a:endParaRPr lang="en-MY" dirty="0">
                        <a:solidFill>
                          <a:schemeClr val="tx1"/>
                        </a:solidFill>
                      </a:endParaRPr>
                    </a:p>
                  </a:txBody>
                  <a:tcPr/>
                </a:tc>
                <a:tc>
                  <a:txBody>
                    <a:bodyPr/>
                    <a:lstStyle/>
                    <a:p>
                      <a:pPr algn="ctr"/>
                      <a:r>
                        <a:rPr lang="en-MY" dirty="0" smtClean="0"/>
                        <a:t>282,712</a:t>
                      </a:r>
                      <a:endParaRPr lang="en-MY" dirty="0">
                        <a:solidFill>
                          <a:schemeClr val="tx1"/>
                        </a:solidFill>
                      </a:endParaRPr>
                    </a:p>
                  </a:txBody>
                  <a:tcPr/>
                </a:tc>
                <a:tc>
                  <a:txBody>
                    <a:bodyPr/>
                    <a:lstStyle/>
                    <a:p>
                      <a:r>
                        <a:rPr lang="en-MY" dirty="0" smtClean="0"/>
                        <a:t>272,404                    96.35%</a:t>
                      </a:r>
                      <a:endParaRPr lang="en-MY" dirty="0">
                        <a:solidFill>
                          <a:schemeClr val="tx1"/>
                        </a:solidFill>
                      </a:endParaRPr>
                    </a:p>
                  </a:txBody>
                  <a:tcPr/>
                </a:tc>
                <a:tc>
                  <a:txBody>
                    <a:bodyPr/>
                    <a:lstStyle/>
                    <a:p>
                      <a:r>
                        <a:rPr lang="en-MY" dirty="0" smtClean="0"/>
                        <a:t>10,308                     3.65%</a:t>
                      </a:r>
                      <a:endParaRPr lang="en-MY" dirty="0">
                        <a:solidFill>
                          <a:schemeClr val="tx1"/>
                        </a:solidFill>
                      </a:endParaRPr>
                    </a:p>
                  </a:txBody>
                  <a:tcPr/>
                </a:tc>
              </a:tr>
              <a:tr h="370840">
                <a:tc>
                  <a:txBody>
                    <a:bodyPr/>
                    <a:lstStyle/>
                    <a:p>
                      <a:r>
                        <a:rPr lang="en-MY" dirty="0" smtClean="0"/>
                        <a:t>JULY</a:t>
                      </a:r>
                      <a:endParaRPr lang="en-MY" dirty="0">
                        <a:solidFill>
                          <a:schemeClr val="tx1"/>
                        </a:solidFill>
                      </a:endParaRPr>
                    </a:p>
                  </a:txBody>
                  <a:tcPr/>
                </a:tc>
                <a:tc>
                  <a:txBody>
                    <a:bodyPr/>
                    <a:lstStyle/>
                    <a:p>
                      <a:pPr algn="ctr"/>
                      <a:r>
                        <a:rPr lang="en-MY" dirty="0" smtClean="0"/>
                        <a:t>73,152</a:t>
                      </a:r>
                      <a:endParaRPr lang="en-MY" dirty="0">
                        <a:solidFill>
                          <a:schemeClr val="tx1"/>
                        </a:solidFill>
                      </a:endParaRPr>
                    </a:p>
                  </a:txBody>
                  <a:tcPr/>
                </a:tc>
                <a:tc>
                  <a:txBody>
                    <a:bodyPr/>
                    <a:lstStyle/>
                    <a:p>
                      <a:r>
                        <a:rPr lang="en-MY" dirty="0" smtClean="0"/>
                        <a:t>72,200                      98.70%</a:t>
                      </a:r>
                      <a:endParaRPr lang="en-MY" dirty="0">
                        <a:solidFill>
                          <a:schemeClr val="tx1"/>
                        </a:solidFill>
                      </a:endParaRPr>
                    </a:p>
                  </a:txBody>
                  <a:tcPr/>
                </a:tc>
                <a:tc>
                  <a:txBody>
                    <a:bodyPr/>
                    <a:lstStyle/>
                    <a:p>
                      <a:r>
                        <a:rPr lang="en-MY" dirty="0" smtClean="0"/>
                        <a:t>952                           1.30%</a:t>
                      </a:r>
                      <a:endParaRPr lang="en-MY" dirty="0">
                        <a:solidFill>
                          <a:schemeClr val="tx1"/>
                        </a:solidFill>
                      </a:endParaRPr>
                    </a:p>
                  </a:txBody>
                  <a:tcPr/>
                </a:tc>
              </a:tr>
              <a:tr h="370840">
                <a:tc>
                  <a:txBody>
                    <a:bodyPr/>
                    <a:lstStyle/>
                    <a:p>
                      <a:r>
                        <a:rPr lang="en-MY" dirty="0" smtClean="0"/>
                        <a:t>AUGUST</a:t>
                      </a:r>
                      <a:endParaRPr lang="en-MY" dirty="0">
                        <a:solidFill>
                          <a:schemeClr val="tx1"/>
                        </a:solidFill>
                      </a:endParaRPr>
                    </a:p>
                  </a:txBody>
                  <a:tcPr/>
                </a:tc>
                <a:tc>
                  <a:txBody>
                    <a:bodyPr/>
                    <a:lstStyle/>
                    <a:p>
                      <a:pPr algn="ctr"/>
                      <a:r>
                        <a:rPr lang="en-MY" dirty="0" smtClean="0"/>
                        <a:t>72,143</a:t>
                      </a:r>
                      <a:endParaRPr lang="en-MY" dirty="0">
                        <a:solidFill>
                          <a:schemeClr val="tx1"/>
                        </a:solidFill>
                      </a:endParaRPr>
                    </a:p>
                  </a:txBody>
                  <a:tcPr/>
                </a:tc>
                <a:tc>
                  <a:txBody>
                    <a:bodyPr/>
                    <a:lstStyle/>
                    <a:p>
                      <a:r>
                        <a:rPr lang="en-MY" dirty="0" smtClean="0"/>
                        <a:t>71,160                      98.64%</a:t>
                      </a:r>
                      <a:endParaRPr lang="en-MY" dirty="0">
                        <a:solidFill>
                          <a:schemeClr val="tx1"/>
                        </a:solidFill>
                      </a:endParaRPr>
                    </a:p>
                  </a:txBody>
                  <a:tcPr/>
                </a:tc>
                <a:tc>
                  <a:txBody>
                    <a:bodyPr/>
                    <a:lstStyle/>
                    <a:p>
                      <a:r>
                        <a:rPr lang="en-MY" dirty="0" smtClean="0"/>
                        <a:t>983                           1.36%</a:t>
                      </a:r>
                      <a:endParaRPr lang="en-MY" dirty="0">
                        <a:solidFill>
                          <a:schemeClr val="tx1"/>
                        </a:solidFill>
                      </a:endParaRPr>
                    </a:p>
                  </a:txBody>
                  <a:tcPr/>
                </a:tc>
              </a:tr>
              <a:tr h="370840">
                <a:tc>
                  <a:txBody>
                    <a:bodyPr/>
                    <a:lstStyle/>
                    <a:p>
                      <a:r>
                        <a:rPr lang="en-MY" dirty="0" smtClean="0"/>
                        <a:t>SEPTEMBER</a:t>
                      </a:r>
                      <a:endParaRPr lang="en-MY" dirty="0">
                        <a:solidFill>
                          <a:schemeClr val="tx1"/>
                        </a:solidFill>
                      </a:endParaRPr>
                    </a:p>
                  </a:txBody>
                  <a:tcPr/>
                </a:tc>
                <a:tc>
                  <a:txBody>
                    <a:bodyPr/>
                    <a:lstStyle/>
                    <a:p>
                      <a:pPr algn="ctr"/>
                      <a:r>
                        <a:rPr lang="en-MY" dirty="0" smtClean="0"/>
                        <a:t>57,402</a:t>
                      </a:r>
                      <a:endParaRPr lang="en-MY" dirty="0">
                        <a:solidFill>
                          <a:schemeClr val="tx1"/>
                        </a:solidFill>
                      </a:endParaRPr>
                    </a:p>
                  </a:txBody>
                  <a:tcPr/>
                </a:tc>
                <a:tc>
                  <a:txBody>
                    <a:bodyPr/>
                    <a:lstStyle/>
                    <a:p>
                      <a:r>
                        <a:rPr lang="en-MY" dirty="0" smtClean="0"/>
                        <a:t>56,791                      98.94%</a:t>
                      </a:r>
                      <a:endParaRPr lang="en-MY" dirty="0">
                        <a:solidFill>
                          <a:schemeClr val="tx1"/>
                        </a:solidFill>
                      </a:endParaRPr>
                    </a:p>
                  </a:txBody>
                  <a:tcPr/>
                </a:tc>
                <a:tc>
                  <a:txBody>
                    <a:bodyPr/>
                    <a:lstStyle/>
                    <a:p>
                      <a:r>
                        <a:rPr lang="en-MY" dirty="0" smtClean="0"/>
                        <a:t>611                           1.06%</a:t>
                      </a:r>
                      <a:endParaRPr lang="en-MY" dirty="0">
                        <a:solidFill>
                          <a:schemeClr val="tx1"/>
                        </a:solidFill>
                      </a:endParaRPr>
                    </a:p>
                  </a:txBody>
                  <a:tcPr/>
                </a:tc>
              </a:tr>
              <a:tr h="370840">
                <a:tc>
                  <a:txBody>
                    <a:bodyPr/>
                    <a:lstStyle/>
                    <a:p>
                      <a:r>
                        <a:rPr lang="en-MY" dirty="0" smtClean="0"/>
                        <a:t>*JULY-SEPTEMBER</a:t>
                      </a:r>
                      <a:endParaRPr lang="en-MY" dirty="0">
                        <a:solidFill>
                          <a:schemeClr val="tx1"/>
                        </a:solidFill>
                      </a:endParaRPr>
                    </a:p>
                  </a:txBody>
                  <a:tcPr/>
                </a:tc>
                <a:tc>
                  <a:txBody>
                    <a:bodyPr/>
                    <a:lstStyle/>
                    <a:p>
                      <a:pPr algn="ctr"/>
                      <a:r>
                        <a:rPr lang="en-MY" dirty="0" smtClean="0"/>
                        <a:t>288,240</a:t>
                      </a:r>
                      <a:endParaRPr lang="en-MY" dirty="0">
                        <a:solidFill>
                          <a:schemeClr val="tx1"/>
                        </a:solidFill>
                      </a:endParaRPr>
                    </a:p>
                  </a:txBody>
                  <a:tcPr/>
                </a:tc>
                <a:tc>
                  <a:txBody>
                    <a:bodyPr/>
                    <a:lstStyle/>
                    <a:p>
                      <a:r>
                        <a:rPr lang="en-MY" dirty="0" smtClean="0"/>
                        <a:t>271,171                    94.08%</a:t>
                      </a:r>
                      <a:endParaRPr lang="en-MY" dirty="0">
                        <a:solidFill>
                          <a:schemeClr val="tx1"/>
                        </a:solidFill>
                      </a:endParaRPr>
                    </a:p>
                  </a:txBody>
                  <a:tcPr/>
                </a:tc>
                <a:tc>
                  <a:txBody>
                    <a:bodyPr/>
                    <a:lstStyle/>
                    <a:p>
                      <a:r>
                        <a:rPr lang="en-MY" dirty="0" smtClean="0"/>
                        <a:t>17,069                      5.92%</a:t>
                      </a:r>
                      <a:endParaRPr lang="en-MY" dirty="0">
                        <a:solidFill>
                          <a:schemeClr val="tx1"/>
                        </a:solidFill>
                      </a:endParaRPr>
                    </a:p>
                  </a:txBody>
                  <a:tcPr/>
                </a:tc>
              </a:tr>
              <a:tr h="370840">
                <a:tc>
                  <a:txBody>
                    <a:bodyPr/>
                    <a:lstStyle/>
                    <a:p>
                      <a:r>
                        <a:rPr lang="en-MY" dirty="0" smtClean="0"/>
                        <a:t>OCTOBER</a:t>
                      </a:r>
                      <a:endParaRPr lang="en-MY" dirty="0">
                        <a:solidFill>
                          <a:schemeClr val="tx1"/>
                        </a:solidFill>
                      </a:endParaRPr>
                    </a:p>
                  </a:txBody>
                  <a:tcPr/>
                </a:tc>
                <a:tc>
                  <a:txBody>
                    <a:bodyPr/>
                    <a:lstStyle/>
                    <a:p>
                      <a:pPr algn="ctr"/>
                      <a:r>
                        <a:rPr lang="en-MY" dirty="0" smtClean="0"/>
                        <a:t>73,915</a:t>
                      </a:r>
                      <a:endParaRPr lang="en-MY" dirty="0">
                        <a:solidFill>
                          <a:schemeClr val="tx1"/>
                        </a:solidFill>
                      </a:endParaRPr>
                    </a:p>
                  </a:txBody>
                  <a:tcPr/>
                </a:tc>
                <a:tc>
                  <a:txBody>
                    <a:bodyPr/>
                    <a:lstStyle/>
                    <a:p>
                      <a:r>
                        <a:rPr lang="en-MY" dirty="0" smtClean="0"/>
                        <a:t>71,561                      96.28%</a:t>
                      </a:r>
                      <a:endParaRPr lang="en-MY" dirty="0">
                        <a:solidFill>
                          <a:schemeClr val="tx1"/>
                        </a:solidFill>
                      </a:endParaRPr>
                    </a:p>
                  </a:txBody>
                  <a:tcPr/>
                </a:tc>
                <a:tc>
                  <a:txBody>
                    <a:bodyPr/>
                    <a:lstStyle/>
                    <a:p>
                      <a:r>
                        <a:rPr lang="en-MY" dirty="0" smtClean="0"/>
                        <a:t>2,354                        3.18%</a:t>
                      </a:r>
                      <a:endParaRPr lang="en-MY" dirty="0">
                        <a:solidFill>
                          <a:schemeClr val="tx1"/>
                        </a:solidFill>
                      </a:endParaRPr>
                    </a:p>
                  </a:txBody>
                  <a:tcPr/>
                </a:tc>
              </a:tr>
              <a:tr h="370840">
                <a:tc>
                  <a:txBody>
                    <a:bodyPr/>
                    <a:lstStyle/>
                    <a:p>
                      <a:r>
                        <a:rPr lang="en-MY" dirty="0" smtClean="0"/>
                        <a:t>NOVEMBER </a:t>
                      </a:r>
                      <a:endParaRPr lang="en-MY" dirty="0">
                        <a:solidFill>
                          <a:schemeClr val="tx1"/>
                        </a:solidFill>
                      </a:endParaRPr>
                    </a:p>
                  </a:txBody>
                  <a:tcPr/>
                </a:tc>
                <a:tc>
                  <a:txBody>
                    <a:bodyPr/>
                    <a:lstStyle/>
                    <a:p>
                      <a:pPr algn="ctr"/>
                      <a:r>
                        <a:rPr lang="en-MY" dirty="0" smtClean="0"/>
                        <a:t>72,811</a:t>
                      </a:r>
                      <a:endParaRPr lang="en-MY" dirty="0">
                        <a:solidFill>
                          <a:schemeClr val="tx1"/>
                        </a:solidFill>
                      </a:endParaRPr>
                    </a:p>
                  </a:txBody>
                  <a:tcPr/>
                </a:tc>
                <a:tc>
                  <a:txBody>
                    <a:bodyPr/>
                    <a:lstStyle/>
                    <a:p>
                      <a:r>
                        <a:rPr lang="en-MY" dirty="0" smtClean="0"/>
                        <a:t>68,727                      94.39%</a:t>
                      </a:r>
                      <a:endParaRPr lang="en-MY" dirty="0">
                        <a:solidFill>
                          <a:schemeClr val="tx1"/>
                        </a:solidFill>
                      </a:endParaRPr>
                    </a:p>
                  </a:txBody>
                  <a:tcPr/>
                </a:tc>
                <a:tc>
                  <a:txBody>
                    <a:bodyPr/>
                    <a:lstStyle/>
                    <a:p>
                      <a:r>
                        <a:rPr lang="en-MY" dirty="0" smtClean="0"/>
                        <a:t>4,084                        5.61%</a:t>
                      </a:r>
                      <a:endParaRPr lang="en-MY" dirty="0">
                        <a:solidFill>
                          <a:schemeClr val="tx1"/>
                        </a:solidFill>
                      </a:endParaRPr>
                    </a:p>
                  </a:txBody>
                  <a:tcPr/>
                </a:tc>
              </a:tr>
              <a:tr h="383540">
                <a:tc>
                  <a:txBody>
                    <a:bodyPr/>
                    <a:lstStyle/>
                    <a:p>
                      <a:r>
                        <a:rPr lang="en-MY" dirty="0" smtClean="0"/>
                        <a:t>DECEMBER</a:t>
                      </a:r>
                      <a:endParaRPr lang="en-MY" dirty="0">
                        <a:solidFill>
                          <a:schemeClr val="tx1"/>
                        </a:solidFill>
                      </a:endParaRPr>
                    </a:p>
                  </a:txBody>
                  <a:tcPr/>
                </a:tc>
                <a:tc>
                  <a:txBody>
                    <a:bodyPr/>
                    <a:lstStyle/>
                    <a:p>
                      <a:pPr algn="ctr"/>
                      <a:r>
                        <a:rPr lang="en-MY" dirty="0" smtClean="0"/>
                        <a:t>349,330</a:t>
                      </a:r>
                      <a:endParaRPr lang="en-MY" dirty="0">
                        <a:solidFill>
                          <a:schemeClr val="tx1"/>
                        </a:solidFill>
                      </a:endParaRPr>
                    </a:p>
                  </a:txBody>
                  <a:tcPr/>
                </a:tc>
                <a:tc>
                  <a:txBody>
                    <a:bodyPr/>
                    <a:lstStyle/>
                    <a:p>
                      <a:r>
                        <a:rPr lang="en-MY" dirty="0" smtClean="0"/>
                        <a:t>3,678                         1.05%</a:t>
                      </a:r>
                      <a:endParaRPr lang="en-MY" dirty="0">
                        <a:solidFill>
                          <a:schemeClr val="tx1"/>
                        </a:solidFill>
                      </a:endParaRPr>
                    </a:p>
                  </a:txBody>
                  <a:tcPr/>
                </a:tc>
                <a:tc>
                  <a:txBody>
                    <a:bodyPr/>
                    <a:lstStyle/>
                    <a:p>
                      <a:r>
                        <a:rPr lang="en-MY" dirty="0" smtClean="0"/>
                        <a:t>345,652                  98.95%</a:t>
                      </a:r>
                      <a:endParaRPr lang="en-MY" dirty="0">
                        <a:solidFill>
                          <a:schemeClr val="tx1"/>
                        </a:solidFill>
                      </a:endParaRPr>
                    </a:p>
                  </a:txBody>
                  <a:tcPr/>
                </a:tc>
              </a:tr>
            </a:tbl>
          </a:graphicData>
        </a:graphic>
      </p:graphicFrame>
      <p:sp>
        <p:nvSpPr>
          <p:cNvPr id="6" name="TextBox 5"/>
          <p:cNvSpPr txBox="1"/>
          <p:nvPr/>
        </p:nvSpPr>
        <p:spPr>
          <a:xfrm>
            <a:off x="2276476" y="1230867"/>
            <a:ext cx="4572000" cy="369332"/>
          </a:xfrm>
          <a:prstGeom prst="rect">
            <a:avLst/>
          </a:prstGeom>
          <a:noFill/>
        </p:spPr>
        <p:txBody>
          <a:bodyPr wrap="square" rtlCol="0">
            <a:spAutoFit/>
          </a:bodyPr>
          <a:lstStyle/>
          <a:p>
            <a:pPr algn="ctr"/>
            <a:r>
              <a:rPr lang="en-MY" dirty="0" smtClean="0"/>
              <a:t>As at 5</a:t>
            </a:r>
            <a:r>
              <a:rPr lang="en-MY" baseline="30000" dirty="0" smtClean="0"/>
              <a:t>th</a:t>
            </a:r>
            <a:r>
              <a:rPr lang="en-MY" dirty="0" smtClean="0"/>
              <a:t> JAN 2016</a:t>
            </a:r>
            <a:endParaRPr lang="en-MY" dirty="0"/>
          </a:p>
        </p:txBody>
      </p:sp>
      <p:sp>
        <p:nvSpPr>
          <p:cNvPr id="14" name="Rectangle 1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RETURNS</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579200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547664" y="4005064"/>
          <a:ext cx="612068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nvPr>
        </p:nvGraphicFramePr>
        <p:xfrm>
          <a:off x="467544" y="1645735"/>
          <a:ext cx="8229600" cy="2160240"/>
        </p:xfrm>
        <a:graphic>
          <a:graphicData uri="http://schemas.openxmlformats.org/drawingml/2006/table">
            <a:tbl>
              <a:tblPr/>
              <a:tblGrid>
                <a:gridCol w="548640"/>
                <a:gridCol w="548640"/>
                <a:gridCol w="548640"/>
                <a:gridCol w="548640"/>
                <a:gridCol w="548640"/>
                <a:gridCol w="548640"/>
                <a:gridCol w="548640"/>
                <a:gridCol w="548640"/>
                <a:gridCol w="548640"/>
                <a:gridCol w="548640"/>
                <a:gridCol w="548640"/>
                <a:gridCol w="548640"/>
                <a:gridCol w="548640"/>
                <a:gridCol w="548640"/>
                <a:gridCol w="548640"/>
              </a:tblGrid>
              <a:tr h="360040">
                <a:tc rowSpan="2">
                  <a:txBody>
                    <a:bodyPr/>
                    <a:lstStyle/>
                    <a:p>
                      <a:pPr algn="ctr" fontAlgn="b"/>
                      <a:r>
                        <a:rPr lang="en-MY" sz="1400" b="0" i="0" u="none" strike="noStrike" dirty="0">
                          <a:solidFill>
                            <a:srgbClr val="000000"/>
                          </a:solidFill>
                          <a:effectLst/>
                          <a:latin typeface="Calibri"/>
                        </a:rPr>
                        <a:t>Days</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MY" sz="1400" b="0" i="0" u="none" strike="noStrike">
                          <a:solidFill>
                            <a:srgbClr val="000000"/>
                          </a:solidFill>
                          <a:effectLst/>
                          <a:latin typeface="Calibri"/>
                        </a:rPr>
                        <a:t>APRIL</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MAY</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JUNE</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JULY</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AUGUST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SEPTEMBER</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OCTOBER</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r>
              <a:tr h="360040">
                <a:tc vMerge="1">
                  <a:txBody>
                    <a:bodyPr/>
                    <a:lstStyle/>
                    <a:p>
                      <a:endParaRPr lang="en-MY"/>
                    </a:p>
                  </a:txBody>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dirty="0">
                          <a:solidFill>
                            <a:srgbClr val="000000"/>
                          </a:solidFill>
                          <a:effectLst/>
                          <a:latin typeface="Calibri"/>
                        </a:rPr>
                        <a:t>&lt;14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3,313</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8.99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4,703</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28.38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9,736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21.62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5,243</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51.68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a:solidFill>
                            <a:srgbClr val="000000"/>
                          </a:solidFill>
                          <a:effectLst/>
                          <a:latin typeface="Calibri"/>
                        </a:rPr>
                        <a:t>15,428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a:solidFill>
                            <a:srgbClr val="000000"/>
                          </a:solidFill>
                          <a:effectLst/>
                          <a:latin typeface="Calibri"/>
                        </a:rPr>
                        <a:t>59.42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29,016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71.22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8,152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58.99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dirty="0">
                          <a:solidFill>
                            <a:srgbClr val="000000"/>
                          </a:solidFill>
                          <a:effectLst/>
                          <a:latin typeface="Calibri"/>
                        </a:rPr>
                        <a:t>15-30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6,148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33.11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6,697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40.41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24,322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54.00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4,656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45.89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a:solidFill>
                            <a:srgbClr val="000000"/>
                          </a:solidFill>
                          <a:effectLst/>
                          <a:latin typeface="Calibri"/>
                        </a:rPr>
                        <a:t>7,317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a:solidFill>
                            <a:srgbClr val="000000"/>
                          </a:solidFill>
                          <a:effectLst/>
                          <a:latin typeface="Calibri"/>
                        </a:rPr>
                        <a:t>28.18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4,148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10.18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3,407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24.65</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a:solidFill>
                            <a:srgbClr val="000000"/>
                          </a:solidFill>
                          <a:effectLst/>
                          <a:latin typeface="Calibri"/>
                        </a:rPr>
                        <a:t>&gt;31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9,107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49.05</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5,174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31.22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10,980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24.38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246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2.42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a:solidFill>
                            <a:srgbClr val="000000"/>
                          </a:solidFill>
                          <a:effectLst/>
                          <a:latin typeface="Calibri"/>
                        </a:rPr>
                        <a:t>3,219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a:solidFill>
                            <a:srgbClr val="000000"/>
                          </a:solidFill>
                          <a:effectLst/>
                          <a:latin typeface="Calibri"/>
                        </a:rPr>
                        <a:t>12.40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7,578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18.60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2,261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16.36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a:solidFill>
                            <a:srgbClr val="000000"/>
                          </a:solidFill>
                          <a:effectLst/>
                          <a:latin typeface="Calibri"/>
                        </a:rPr>
                        <a:t>Total</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18,568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16,574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45,038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10,145</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dirty="0">
                          <a:solidFill>
                            <a:srgbClr val="000000"/>
                          </a:solidFill>
                          <a:effectLst/>
                          <a:latin typeface="Calibri"/>
                        </a:rPr>
                        <a:t>25,964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40,742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13,820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bl>
          </a:graphicData>
        </a:graphic>
      </p:graphicFrame>
      <p:sp>
        <p:nvSpPr>
          <p:cNvPr id="12" name="Rectangle 11"/>
          <p:cNvSpPr/>
          <p:nvPr/>
        </p:nvSpPr>
        <p:spPr>
          <a:xfrm>
            <a:off x="3131840" y="3789040"/>
            <a:ext cx="23042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rPr>
              <a:t>REFUND</a:t>
            </a:r>
          </a:p>
        </p:txBody>
      </p:sp>
      <p:sp>
        <p:nvSpPr>
          <p:cNvPr id="13" name="Rectangle 12"/>
          <p:cNvSpPr/>
          <p:nvPr/>
        </p:nvSpPr>
        <p:spPr>
          <a:xfrm>
            <a:off x="2051720" y="1219200"/>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rPr>
              <a:t>(AS AT 6</a:t>
            </a:r>
            <a:r>
              <a:rPr lang="en-MY" baseline="30000" dirty="0" smtClean="0">
                <a:solidFill>
                  <a:schemeClr val="tx1"/>
                </a:solidFill>
              </a:rPr>
              <a:t>th</a:t>
            </a:r>
            <a:r>
              <a:rPr lang="en-MY" dirty="0" smtClean="0">
                <a:solidFill>
                  <a:schemeClr val="tx1"/>
                </a:solidFill>
              </a:rPr>
              <a:t> January 2016 )</a:t>
            </a:r>
            <a:endParaRPr lang="en-MY" dirty="0">
              <a:solidFill>
                <a:schemeClr val="tx1"/>
              </a:solidFill>
            </a:endParaRPr>
          </a:p>
        </p:txBody>
      </p:sp>
      <p:sp>
        <p:nvSpPr>
          <p:cNvPr id="7" name="Rectangle 6"/>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REFUND</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05296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1396752"/>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rPr>
              <a:t>(AS AT 6</a:t>
            </a:r>
            <a:r>
              <a:rPr lang="en-MY" baseline="30000" dirty="0" smtClean="0">
                <a:solidFill>
                  <a:schemeClr val="tx1"/>
                </a:solidFill>
              </a:rPr>
              <a:t>th</a:t>
            </a:r>
            <a:r>
              <a:rPr lang="en-MY" dirty="0" smtClean="0">
                <a:solidFill>
                  <a:schemeClr val="tx1"/>
                </a:solidFill>
              </a:rPr>
              <a:t> JANUARY 2016 )</a:t>
            </a:r>
            <a:endParaRPr lang="en-MY" dirty="0">
              <a:solidFill>
                <a:schemeClr val="tx1"/>
              </a:solidFill>
            </a:endParaRPr>
          </a:p>
        </p:txBody>
      </p:sp>
      <p:graphicFrame>
        <p:nvGraphicFramePr>
          <p:cNvPr id="6" name="Table 5"/>
          <p:cNvGraphicFramePr>
            <a:graphicFrameLocks noGrp="1"/>
          </p:cNvGraphicFramePr>
          <p:nvPr>
            <p:extLst/>
          </p:nvPr>
        </p:nvGraphicFramePr>
        <p:xfrm>
          <a:off x="251520" y="1844824"/>
          <a:ext cx="8712968" cy="2562860"/>
        </p:xfrm>
        <a:graphic>
          <a:graphicData uri="http://schemas.openxmlformats.org/drawingml/2006/table">
            <a:tbl>
              <a:tblPr firstRow="1" bandRow="1">
                <a:tableStyleId>{5C22544A-7EE6-4342-B048-85BDC9FD1C3A}</a:tableStyleId>
              </a:tblPr>
              <a:tblGrid>
                <a:gridCol w="1296144"/>
                <a:gridCol w="936104"/>
                <a:gridCol w="936104"/>
                <a:gridCol w="1008112"/>
                <a:gridCol w="936104"/>
                <a:gridCol w="1152128"/>
                <a:gridCol w="1359151"/>
                <a:gridCol w="1089121"/>
              </a:tblGrid>
              <a:tr h="370840">
                <a:tc>
                  <a:txBody>
                    <a:bodyPr/>
                    <a:lstStyle/>
                    <a:p>
                      <a:pPr algn="ctr"/>
                      <a:r>
                        <a:rPr lang="en-MY" dirty="0" smtClean="0"/>
                        <a:t>MONTH</a:t>
                      </a:r>
                      <a:endParaRPr lang="en-MY" dirty="0"/>
                    </a:p>
                  </a:txBody>
                  <a:tcPr anchor="ctr"/>
                </a:tc>
                <a:tc>
                  <a:txBody>
                    <a:bodyPr/>
                    <a:lstStyle/>
                    <a:p>
                      <a:pPr algn="ctr"/>
                      <a:r>
                        <a:rPr lang="en-MY" dirty="0" smtClean="0"/>
                        <a:t>APRIL </a:t>
                      </a:r>
                      <a:endParaRPr lang="en-MY" dirty="0"/>
                    </a:p>
                  </a:txBody>
                  <a:tcPr anchor="ctr"/>
                </a:tc>
                <a:tc>
                  <a:txBody>
                    <a:bodyPr/>
                    <a:lstStyle/>
                    <a:p>
                      <a:pPr algn="ctr"/>
                      <a:r>
                        <a:rPr lang="en-MY" dirty="0" smtClean="0"/>
                        <a:t>MAY</a:t>
                      </a:r>
                      <a:endParaRPr lang="en-MY" dirty="0"/>
                    </a:p>
                  </a:txBody>
                  <a:tcPr anchor="ctr"/>
                </a:tc>
                <a:tc>
                  <a:txBody>
                    <a:bodyPr/>
                    <a:lstStyle/>
                    <a:p>
                      <a:pPr algn="ctr"/>
                      <a:r>
                        <a:rPr lang="en-MY" dirty="0" smtClean="0"/>
                        <a:t>JUNE</a:t>
                      </a:r>
                      <a:endParaRPr lang="en-MY" dirty="0"/>
                    </a:p>
                  </a:txBody>
                  <a:tcPr anchor="ctr"/>
                </a:tc>
                <a:tc>
                  <a:txBody>
                    <a:bodyPr/>
                    <a:lstStyle/>
                    <a:p>
                      <a:pPr algn="ctr"/>
                      <a:r>
                        <a:rPr lang="en-MY" dirty="0" smtClean="0"/>
                        <a:t>JULY</a:t>
                      </a:r>
                      <a:endParaRPr lang="en-MY" dirty="0"/>
                    </a:p>
                  </a:txBody>
                  <a:tcPr anchor="ctr"/>
                </a:tc>
                <a:tc>
                  <a:txBody>
                    <a:bodyPr/>
                    <a:lstStyle/>
                    <a:p>
                      <a:pPr algn="ctr"/>
                      <a:r>
                        <a:rPr lang="en-MY" dirty="0" smtClean="0"/>
                        <a:t>AUGUST</a:t>
                      </a:r>
                      <a:endParaRPr lang="en-MY" dirty="0"/>
                    </a:p>
                  </a:txBody>
                  <a:tcPr anchor="ctr"/>
                </a:tc>
                <a:tc>
                  <a:txBody>
                    <a:bodyPr/>
                    <a:lstStyle/>
                    <a:p>
                      <a:pPr algn="ctr"/>
                      <a:r>
                        <a:rPr lang="en-MY" dirty="0" smtClean="0"/>
                        <a:t>SEPTEMBER</a:t>
                      </a:r>
                      <a:endParaRPr lang="en-MY" dirty="0"/>
                    </a:p>
                  </a:txBody>
                  <a:tcPr anchor="ctr"/>
                </a:tc>
                <a:tc>
                  <a:txBody>
                    <a:bodyPr/>
                    <a:lstStyle/>
                    <a:p>
                      <a:pPr algn="ctr"/>
                      <a:r>
                        <a:rPr lang="en-MY" dirty="0" smtClean="0"/>
                        <a:t>TOTAL</a:t>
                      </a:r>
                      <a:endParaRPr lang="en-MY" dirty="0"/>
                    </a:p>
                  </a:txBody>
                  <a:tcPr anchor="ctr"/>
                </a:tc>
              </a:tr>
              <a:tr h="370840">
                <a:tc>
                  <a:txBody>
                    <a:bodyPr/>
                    <a:lstStyle/>
                    <a:p>
                      <a:pPr algn="ctr"/>
                      <a:r>
                        <a:rPr lang="en-MY" dirty="0" smtClean="0"/>
                        <a:t>Application</a:t>
                      </a:r>
                      <a:endParaRPr lang="en-MY" dirty="0"/>
                    </a:p>
                  </a:txBody>
                  <a:tcPr anchor="ctr"/>
                </a:tc>
                <a:tc>
                  <a:txBody>
                    <a:bodyPr/>
                    <a:lstStyle/>
                    <a:p>
                      <a:pPr algn="ctr"/>
                      <a:r>
                        <a:rPr lang="en-MY" dirty="0" smtClean="0"/>
                        <a:t>17</a:t>
                      </a:r>
                      <a:endParaRPr lang="en-MY" dirty="0"/>
                    </a:p>
                  </a:txBody>
                  <a:tcPr anchor="ctr"/>
                </a:tc>
                <a:tc>
                  <a:txBody>
                    <a:bodyPr/>
                    <a:lstStyle/>
                    <a:p>
                      <a:pPr algn="ctr"/>
                      <a:r>
                        <a:rPr lang="en-MY" dirty="0" smtClean="0"/>
                        <a:t>62</a:t>
                      </a:r>
                      <a:endParaRPr lang="en-MY" dirty="0"/>
                    </a:p>
                  </a:txBody>
                  <a:tcPr anchor="ctr"/>
                </a:tc>
                <a:tc>
                  <a:txBody>
                    <a:bodyPr/>
                    <a:lstStyle/>
                    <a:p>
                      <a:pPr algn="ctr"/>
                      <a:r>
                        <a:rPr lang="en-MY" dirty="0" smtClean="0"/>
                        <a:t>79</a:t>
                      </a:r>
                      <a:endParaRPr lang="en-MY" dirty="0"/>
                    </a:p>
                  </a:txBody>
                  <a:tcPr anchor="ctr"/>
                </a:tc>
                <a:tc>
                  <a:txBody>
                    <a:bodyPr/>
                    <a:lstStyle/>
                    <a:p>
                      <a:pPr algn="ctr"/>
                      <a:r>
                        <a:rPr lang="en-MY" dirty="0" smtClean="0"/>
                        <a:t>101</a:t>
                      </a:r>
                      <a:endParaRPr lang="en-MY" dirty="0"/>
                    </a:p>
                  </a:txBody>
                  <a:tcPr anchor="ctr"/>
                </a:tc>
                <a:tc>
                  <a:txBody>
                    <a:bodyPr/>
                    <a:lstStyle/>
                    <a:p>
                      <a:pPr algn="ctr"/>
                      <a:r>
                        <a:rPr lang="en-MY" dirty="0" smtClean="0"/>
                        <a:t>159</a:t>
                      </a:r>
                      <a:endParaRPr lang="en-MY" dirty="0"/>
                    </a:p>
                  </a:txBody>
                  <a:tcPr anchor="ctr"/>
                </a:tc>
                <a:tc>
                  <a:txBody>
                    <a:bodyPr/>
                    <a:lstStyle/>
                    <a:p>
                      <a:pPr algn="ctr"/>
                      <a:r>
                        <a:rPr lang="en-MY" dirty="0" smtClean="0"/>
                        <a:t>2,093</a:t>
                      </a:r>
                      <a:endParaRPr lang="en-MY" dirty="0"/>
                    </a:p>
                  </a:txBody>
                  <a:tcPr anchor="ctr"/>
                </a:tc>
                <a:tc>
                  <a:txBody>
                    <a:bodyPr/>
                    <a:lstStyle/>
                    <a:p>
                      <a:pPr algn="ctr"/>
                      <a:r>
                        <a:rPr lang="en-MY" dirty="0" smtClean="0"/>
                        <a:t>2,511</a:t>
                      </a:r>
                      <a:endParaRPr lang="en-MY" dirty="0"/>
                    </a:p>
                  </a:txBody>
                  <a:tcPr anchor="ctr"/>
                </a:tc>
              </a:tr>
              <a:tr h="370840">
                <a:tc>
                  <a:txBody>
                    <a:bodyPr/>
                    <a:lstStyle/>
                    <a:p>
                      <a:pPr algn="ctr"/>
                      <a:r>
                        <a:rPr lang="en-MY" dirty="0" smtClean="0"/>
                        <a:t>Approved</a:t>
                      </a:r>
                      <a:endParaRPr lang="en-MY" dirty="0"/>
                    </a:p>
                  </a:txBody>
                  <a:tcPr anchor="ctr"/>
                </a:tc>
                <a:tc>
                  <a:txBody>
                    <a:bodyPr/>
                    <a:lstStyle/>
                    <a:p>
                      <a:pPr algn="ctr"/>
                      <a:r>
                        <a:rPr lang="en-MY" dirty="0" smtClean="0"/>
                        <a:t>14</a:t>
                      </a:r>
                      <a:endParaRPr lang="en-MY" dirty="0"/>
                    </a:p>
                  </a:txBody>
                  <a:tcPr anchor="ctr"/>
                </a:tc>
                <a:tc>
                  <a:txBody>
                    <a:bodyPr/>
                    <a:lstStyle/>
                    <a:p>
                      <a:pPr algn="ctr"/>
                      <a:r>
                        <a:rPr lang="en-MY" dirty="0" smtClean="0"/>
                        <a:t>44</a:t>
                      </a:r>
                      <a:endParaRPr lang="en-MY" dirty="0"/>
                    </a:p>
                  </a:txBody>
                  <a:tcPr anchor="ctr"/>
                </a:tc>
                <a:tc>
                  <a:txBody>
                    <a:bodyPr/>
                    <a:lstStyle/>
                    <a:p>
                      <a:pPr algn="ctr"/>
                      <a:r>
                        <a:rPr lang="en-MY" dirty="0" smtClean="0"/>
                        <a:t>68</a:t>
                      </a:r>
                      <a:endParaRPr lang="en-MY" dirty="0"/>
                    </a:p>
                  </a:txBody>
                  <a:tcPr anchor="ctr"/>
                </a:tc>
                <a:tc>
                  <a:txBody>
                    <a:bodyPr/>
                    <a:lstStyle/>
                    <a:p>
                      <a:pPr algn="ctr"/>
                      <a:r>
                        <a:rPr lang="en-MY" dirty="0" smtClean="0"/>
                        <a:t>76</a:t>
                      </a:r>
                      <a:endParaRPr lang="en-MY" dirty="0"/>
                    </a:p>
                  </a:txBody>
                  <a:tcPr anchor="ctr"/>
                </a:tc>
                <a:tc>
                  <a:txBody>
                    <a:bodyPr/>
                    <a:lstStyle/>
                    <a:p>
                      <a:pPr algn="ctr"/>
                      <a:r>
                        <a:rPr lang="en-MY" dirty="0" smtClean="0"/>
                        <a:t>112</a:t>
                      </a:r>
                      <a:endParaRPr lang="en-MY" dirty="0"/>
                    </a:p>
                  </a:txBody>
                  <a:tcPr anchor="ctr"/>
                </a:tc>
                <a:tc>
                  <a:txBody>
                    <a:bodyPr/>
                    <a:lstStyle/>
                    <a:p>
                      <a:pPr algn="ctr"/>
                      <a:r>
                        <a:rPr lang="en-MY" dirty="0" smtClean="0"/>
                        <a:t>396</a:t>
                      </a:r>
                      <a:endParaRPr lang="en-MY" dirty="0"/>
                    </a:p>
                  </a:txBody>
                  <a:tcPr anchor="ctr"/>
                </a:tc>
                <a:tc>
                  <a:txBody>
                    <a:bodyPr/>
                    <a:lstStyle/>
                    <a:p>
                      <a:pPr algn="ctr"/>
                      <a:r>
                        <a:rPr lang="en-MY" dirty="0" smtClean="0"/>
                        <a:t>710</a:t>
                      </a:r>
                      <a:endParaRPr lang="en-MY" dirty="0"/>
                    </a:p>
                  </a:txBody>
                  <a:tcPr anchor="ctr"/>
                </a:tc>
              </a:tr>
              <a:tr h="370840">
                <a:tc>
                  <a:txBody>
                    <a:bodyPr/>
                    <a:lstStyle/>
                    <a:p>
                      <a:pPr algn="ctr"/>
                      <a:r>
                        <a:rPr lang="en-MY" dirty="0" smtClean="0"/>
                        <a:t>Rejected</a:t>
                      </a:r>
                      <a:endParaRPr lang="en-MY" dirty="0"/>
                    </a:p>
                  </a:txBody>
                  <a:tcPr anchor="ctr"/>
                </a:tc>
                <a:tc>
                  <a:txBody>
                    <a:bodyPr/>
                    <a:lstStyle/>
                    <a:p>
                      <a:pPr algn="ctr"/>
                      <a:r>
                        <a:rPr lang="en-MY" dirty="0" smtClean="0"/>
                        <a:t>3</a:t>
                      </a:r>
                      <a:endParaRPr lang="en-MY" dirty="0"/>
                    </a:p>
                  </a:txBody>
                  <a:tcPr anchor="ctr"/>
                </a:tc>
                <a:tc>
                  <a:txBody>
                    <a:bodyPr/>
                    <a:lstStyle/>
                    <a:p>
                      <a:pPr algn="ctr"/>
                      <a:r>
                        <a:rPr lang="en-MY" dirty="0" smtClean="0"/>
                        <a:t>18</a:t>
                      </a:r>
                      <a:endParaRPr lang="en-MY" dirty="0"/>
                    </a:p>
                  </a:txBody>
                  <a:tcPr anchor="ctr"/>
                </a:tc>
                <a:tc>
                  <a:txBody>
                    <a:bodyPr/>
                    <a:lstStyle/>
                    <a:p>
                      <a:pPr algn="ctr"/>
                      <a:r>
                        <a:rPr lang="en-MY" dirty="0" smtClean="0"/>
                        <a:t>10</a:t>
                      </a:r>
                      <a:endParaRPr lang="en-MY" dirty="0"/>
                    </a:p>
                  </a:txBody>
                  <a:tcPr anchor="ctr"/>
                </a:tc>
                <a:tc>
                  <a:txBody>
                    <a:bodyPr/>
                    <a:lstStyle/>
                    <a:p>
                      <a:pPr algn="ctr"/>
                      <a:r>
                        <a:rPr lang="en-MY" dirty="0" smtClean="0"/>
                        <a:t>14</a:t>
                      </a:r>
                      <a:endParaRPr lang="en-MY" dirty="0"/>
                    </a:p>
                  </a:txBody>
                  <a:tcPr anchor="ctr"/>
                </a:tc>
                <a:tc>
                  <a:txBody>
                    <a:bodyPr/>
                    <a:lstStyle/>
                    <a:p>
                      <a:pPr algn="ctr"/>
                      <a:r>
                        <a:rPr lang="en-MY" dirty="0" smtClean="0"/>
                        <a:t>21</a:t>
                      </a:r>
                      <a:endParaRPr lang="en-MY" dirty="0"/>
                    </a:p>
                  </a:txBody>
                  <a:tcPr anchor="ctr"/>
                </a:tc>
                <a:tc>
                  <a:txBody>
                    <a:bodyPr/>
                    <a:lstStyle/>
                    <a:p>
                      <a:pPr algn="ctr"/>
                      <a:r>
                        <a:rPr lang="en-MY" dirty="0" smtClean="0"/>
                        <a:t>102</a:t>
                      </a:r>
                      <a:endParaRPr lang="en-MY" dirty="0"/>
                    </a:p>
                  </a:txBody>
                  <a:tcPr anchor="ctr"/>
                </a:tc>
                <a:tc>
                  <a:txBody>
                    <a:bodyPr/>
                    <a:lstStyle/>
                    <a:p>
                      <a:pPr algn="ctr"/>
                      <a:r>
                        <a:rPr lang="en-MY" dirty="0" smtClean="0"/>
                        <a:t>168</a:t>
                      </a:r>
                      <a:endParaRPr lang="en-MY" dirty="0"/>
                    </a:p>
                  </a:txBody>
                  <a:tcPr anchor="ctr"/>
                </a:tc>
              </a:tr>
              <a:tr h="370840">
                <a:tc>
                  <a:txBody>
                    <a:bodyPr/>
                    <a:lstStyle/>
                    <a:p>
                      <a:pPr algn="ctr"/>
                      <a:r>
                        <a:rPr lang="en-MY" dirty="0" smtClean="0"/>
                        <a:t>Reviewed</a:t>
                      </a:r>
                      <a:endParaRPr lang="en-MY" dirty="0"/>
                    </a:p>
                  </a:txBody>
                  <a:tcPr anchor="ctr"/>
                </a:tc>
                <a:tc>
                  <a:txBody>
                    <a:bodyPr/>
                    <a:lstStyle/>
                    <a:p>
                      <a:pPr algn="ctr"/>
                      <a:r>
                        <a:rPr lang="en-MY" dirty="0" smtClean="0"/>
                        <a:t>0</a:t>
                      </a:r>
                      <a:endParaRPr lang="en-MY" dirty="0"/>
                    </a:p>
                  </a:txBody>
                  <a:tcPr anchor="ctr"/>
                </a:tc>
                <a:tc>
                  <a:txBody>
                    <a:bodyPr/>
                    <a:lstStyle/>
                    <a:p>
                      <a:pPr algn="ctr"/>
                      <a:r>
                        <a:rPr lang="en-MY" dirty="0" smtClean="0"/>
                        <a:t>0</a:t>
                      </a:r>
                      <a:endParaRPr lang="en-MY" dirty="0"/>
                    </a:p>
                  </a:txBody>
                  <a:tcPr anchor="ctr"/>
                </a:tc>
                <a:tc>
                  <a:txBody>
                    <a:bodyPr/>
                    <a:lstStyle/>
                    <a:p>
                      <a:pPr algn="ctr"/>
                      <a:r>
                        <a:rPr lang="en-MY" dirty="0" smtClean="0"/>
                        <a:t>1</a:t>
                      </a:r>
                      <a:endParaRPr lang="en-MY" dirty="0"/>
                    </a:p>
                  </a:txBody>
                  <a:tcPr anchor="ctr"/>
                </a:tc>
                <a:tc>
                  <a:txBody>
                    <a:bodyPr/>
                    <a:lstStyle/>
                    <a:p>
                      <a:pPr algn="ctr"/>
                      <a:r>
                        <a:rPr lang="en-MY" dirty="0" smtClean="0"/>
                        <a:t>11</a:t>
                      </a:r>
                      <a:endParaRPr lang="en-MY" dirty="0"/>
                    </a:p>
                  </a:txBody>
                  <a:tcPr anchor="ctr"/>
                </a:tc>
                <a:tc>
                  <a:txBody>
                    <a:bodyPr/>
                    <a:lstStyle/>
                    <a:p>
                      <a:pPr algn="ctr"/>
                      <a:r>
                        <a:rPr lang="en-MY" dirty="0" smtClean="0"/>
                        <a:t>26</a:t>
                      </a:r>
                      <a:endParaRPr lang="en-MY" dirty="0"/>
                    </a:p>
                  </a:txBody>
                  <a:tcPr anchor="ctr"/>
                </a:tc>
                <a:tc>
                  <a:txBody>
                    <a:bodyPr/>
                    <a:lstStyle/>
                    <a:p>
                      <a:pPr algn="ctr"/>
                      <a:r>
                        <a:rPr lang="en-MY" dirty="0" smtClean="0"/>
                        <a:t>1,595</a:t>
                      </a:r>
                      <a:endParaRPr lang="en-MY" dirty="0"/>
                    </a:p>
                  </a:txBody>
                  <a:tcPr anchor="ctr"/>
                </a:tc>
                <a:tc>
                  <a:txBody>
                    <a:bodyPr/>
                    <a:lstStyle/>
                    <a:p>
                      <a:pPr algn="ctr"/>
                      <a:r>
                        <a:rPr lang="en-MY" dirty="0" smtClean="0"/>
                        <a:t>1,633</a:t>
                      </a:r>
                      <a:endParaRPr lang="en-MY" dirty="0"/>
                    </a:p>
                  </a:txBody>
                  <a:tcPr anchor="ctr"/>
                </a:tc>
              </a:tr>
              <a:tr h="370840">
                <a:tc>
                  <a:txBody>
                    <a:bodyPr/>
                    <a:lstStyle/>
                    <a:p>
                      <a:pPr algn="ctr"/>
                      <a:r>
                        <a:rPr lang="en-MY" dirty="0" smtClean="0"/>
                        <a:t>Percentage</a:t>
                      </a:r>
                    </a:p>
                    <a:p>
                      <a:pPr algn="ctr"/>
                      <a:r>
                        <a:rPr lang="en-MY" dirty="0" smtClean="0"/>
                        <a:t>(Approved + Rejected)</a:t>
                      </a:r>
                      <a:endParaRPr lang="en-MY" dirty="0"/>
                    </a:p>
                  </a:txBody>
                  <a:tcPr anchor="ctr"/>
                </a:tc>
                <a:tc>
                  <a:txBody>
                    <a:bodyPr/>
                    <a:lstStyle/>
                    <a:p>
                      <a:pPr algn="ctr"/>
                      <a:r>
                        <a:rPr lang="en-MY" dirty="0" smtClean="0"/>
                        <a:t>100%</a:t>
                      </a:r>
                      <a:endParaRPr lang="en-MY" dirty="0"/>
                    </a:p>
                  </a:txBody>
                  <a:tcPr anchor="ctr"/>
                </a:tc>
                <a:tc>
                  <a:txBody>
                    <a:bodyPr/>
                    <a:lstStyle/>
                    <a:p>
                      <a:pPr algn="ctr"/>
                      <a:r>
                        <a:rPr lang="en-MY" dirty="0" smtClean="0"/>
                        <a:t>100%</a:t>
                      </a:r>
                      <a:endParaRPr lang="en-MY" dirty="0"/>
                    </a:p>
                  </a:txBody>
                  <a:tcPr anchor="ctr"/>
                </a:tc>
                <a:tc>
                  <a:txBody>
                    <a:bodyPr/>
                    <a:lstStyle/>
                    <a:p>
                      <a:pPr algn="ctr"/>
                      <a:r>
                        <a:rPr lang="en-MY" dirty="0" smtClean="0"/>
                        <a:t>98.73%</a:t>
                      </a:r>
                      <a:endParaRPr lang="en-MY" dirty="0"/>
                    </a:p>
                  </a:txBody>
                  <a:tcPr anchor="ctr"/>
                </a:tc>
                <a:tc>
                  <a:txBody>
                    <a:bodyPr/>
                    <a:lstStyle/>
                    <a:p>
                      <a:pPr algn="ctr"/>
                      <a:r>
                        <a:rPr lang="en-MY" dirty="0" smtClean="0"/>
                        <a:t>89.11%</a:t>
                      </a:r>
                      <a:endParaRPr lang="en-MY" dirty="0"/>
                    </a:p>
                  </a:txBody>
                  <a:tcPr anchor="ctr"/>
                </a:tc>
                <a:tc>
                  <a:txBody>
                    <a:bodyPr/>
                    <a:lstStyle/>
                    <a:p>
                      <a:pPr algn="ctr"/>
                      <a:r>
                        <a:rPr lang="en-MY" dirty="0" smtClean="0"/>
                        <a:t>83.65%</a:t>
                      </a:r>
                      <a:endParaRPr lang="en-MY" dirty="0"/>
                    </a:p>
                  </a:txBody>
                  <a:tcPr anchor="ctr"/>
                </a:tc>
                <a:tc>
                  <a:txBody>
                    <a:bodyPr/>
                    <a:lstStyle/>
                    <a:p>
                      <a:pPr algn="ctr"/>
                      <a:r>
                        <a:rPr lang="en-MY" dirty="0" smtClean="0"/>
                        <a:t>23.79%</a:t>
                      </a:r>
                      <a:endParaRPr lang="en-MY" dirty="0"/>
                    </a:p>
                  </a:txBody>
                  <a:tcPr anchor="ctr"/>
                </a:tc>
                <a:tc>
                  <a:txBody>
                    <a:bodyPr/>
                    <a:lstStyle/>
                    <a:p>
                      <a:pPr algn="ctr"/>
                      <a:r>
                        <a:rPr lang="en-MY" dirty="0" smtClean="0"/>
                        <a:t>34.97%</a:t>
                      </a:r>
                      <a:endParaRPr lang="en-MY" dirty="0"/>
                    </a:p>
                  </a:txBody>
                  <a:tcPr anchor="ctr"/>
                </a:tc>
              </a:tr>
            </a:tbl>
          </a:graphicData>
        </a:graphic>
      </p:graphicFrame>
      <p:sp>
        <p:nvSpPr>
          <p:cNvPr id="7" name="Rectangle 6"/>
          <p:cNvSpPr/>
          <p:nvPr/>
        </p:nvSpPr>
        <p:spPr>
          <a:xfrm>
            <a:off x="1070903" y="5028253"/>
            <a:ext cx="73448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smtClean="0">
                <a:solidFill>
                  <a:srgbClr val="FF0000"/>
                </a:solidFill>
              </a:rPr>
              <a:t>DUE DATE FOR SPECIAL REFUND SUBMISSION : 30 SEPTEMBER 2015</a:t>
            </a:r>
            <a:endParaRPr lang="en-MY" b="1" dirty="0">
              <a:solidFill>
                <a:srgbClr val="FF0000"/>
              </a:solidFill>
            </a:endParaRPr>
          </a:p>
        </p:txBody>
      </p:sp>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SPECIAL REFUND</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408062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733" y="1357033"/>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(AS AT 06 JANUARI 2016 )</a:t>
            </a:r>
            <a:endParaRPr lang="en-MY" sz="1600" dirty="0">
              <a:solidFill>
                <a:schemeClr val="tx1"/>
              </a:solidFill>
            </a:endParaRPr>
          </a:p>
        </p:txBody>
      </p:sp>
      <p:graphicFrame>
        <p:nvGraphicFramePr>
          <p:cNvPr id="6" name="Table 5"/>
          <p:cNvGraphicFramePr>
            <a:graphicFrameLocks noGrp="1"/>
          </p:cNvGraphicFramePr>
          <p:nvPr>
            <p:extLst/>
          </p:nvPr>
        </p:nvGraphicFramePr>
        <p:xfrm>
          <a:off x="251520" y="1916832"/>
          <a:ext cx="8568955" cy="4287520"/>
        </p:xfrm>
        <a:graphic>
          <a:graphicData uri="http://schemas.openxmlformats.org/drawingml/2006/table">
            <a:tbl>
              <a:tblPr firstRow="1" bandRow="1">
                <a:tableStyleId>{21E4AEA4-8DFA-4A89-87EB-49C32662AFE0}</a:tableStyleId>
              </a:tblPr>
              <a:tblGrid>
                <a:gridCol w="1713791"/>
                <a:gridCol w="1713791"/>
                <a:gridCol w="1713791"/>
                <a:gridCol w="1713791"/>
                <a:gridCol w="1713791"/>
              </a:tblGrid>
              <a:tr h="370840">
                <a:tc>
                  <a:txBody>
                    <a:bodyPr/>
                    <a:lstStyle/>
                    <a:p>
                      <a:pPr algn="ctr"/>
                      <a:r>
                        <a:rPr lang="en-MY" sz="1600" dirty="0" smtClean="0"/>
                        <a:t>Filing Period</a:t>
                      </a:r>
                      <a:endParaRPr lang="en-MY" sz="1600" dirty="0"/>
                    </a:p>
                  </a:txBody>
                  <a:tcPr anchor="ctr">
                    <a:cell3D prstMaterial="dkEdge">
                      <a:bevel prst="artDeco"/>
                      <a:lightRig rig="flood" dir="t"/>
                    </a:cell3D>
                  </a:tcPr>
                </a:tc>
                <a:tc>
                  <a:txBody>
                    <a:bodyPr/>
                    <a:lstStyle/>
                    <a:p>
                      <a:pPr algn="ctr"/>
                      <a:r>
                        <a:rPr lang="en-MY" sz="1600" dirty="0" smtClean="0"/>
                        <a:t>No. of Tourist Refund</a:t>
                      </a:r>
                      <a:endParaRPr lang="en-MY" sz="1600" dirty="0"/>
                    </a:p>
                  </a:txBody>
                  <a:tcPr anchor="ctr">
                    <a:cell3D prstMaterial="dkEdge">
                      <a:bevel prst="artDeco"/>
                      <a:lightRig rig="flood" dir="t"/>
                    </a:cell3D>
                  </a:tcPr>
                </a:tc>
                <a:tc>
                  <a:txBody>
                    <a:bodyPr/>
                    <a:lstStyle/>
                    <a:p>
                      <a:pPr algn="ctr"/>
                      <a:r>
                        <a:rPr lang="en-MY" sz="1600" dirty="0" smtClean="0"/>
                        <a:t>Tourist Refund Amount</a:t>
                      </a:r>
                      <a:endParaRPr lang="en-MY" sz="1600" dirty="0"/>
                    </a:p>
                  </a:txBody>
                  <a:tcPr anchor="ctr">
                    <a:cell3D prstMaterial="dkEdge">
                      <a:bevel prst="artDeco"/>
                      <a:lightRig rig="flood" dir="t"/>
                    </a:cell3D>
                  </a:tcPr>
                </a:tc>
                <a:tc>
                  <a:txBody>
                    <a:bodyPr/>
                    <a:lstStyle/>
                    <a:p>
                      <a:pPr algn="ctr"/>
                      <a:r>
                        <a:rPr lang="en-MY" sz="1600" dirty="0" smtClean="0"/>
                        <a:t>Refund Fee</a:t>
                      </a:r>
                    </a:p>
                  </a:txBody>
                  <a:tcPr anchor="ctr">
                    <a:cell3D prstMaterial="dkEdge">
                      <a:bevel prst="artDeco"/>
                      <a:lightRig rig="flood" dir="t"/>
                    </a:cell3D>
                  </a:tcPr>
                </a:tc>
                <a:tc>
                  <a:txBody>
                    <a:bodyPr/>
                    <a:lstStyle/>
                    <a:p>
                      <a:pPr algn="ctr"/>
                      <a:r>
                        <a:rPr lang="en-MY" sz="1600" dirty="0" smtClean="0"/>
                        <a:t>Total</a:t>
                      </a:r>
                      <a:r>
                        <a:rPr lang="en-MY" sz="1600" baseline="0" dirty="0" smtClean="0"/>
                        <a:t> Claim Amount</a:t>
                      </a:r>
                      <a:endParaRPr lang="en-MY" sz="1600" dirty="0"/>
                    </a:p>
                  </a:txBody>
                  <a:tcPr anchor="ctr">
                    <a:cell3D prstMaterial="dkEdge">
                      <a:bevel prst="artDeco"/>
                      <a:lightRig rig="flood" dir="t"/>
                    </a:cell3D>
                  </a:tcPr>
                </a:tc>
              </a:tr>
              <a:tr h="370840">
                <a:tc>
                  <a:txBody>
                    <a:bodyPr/>
                    <a:lstStyle/>
                    <a:p>
                      <a:pPr algn="ctr"/>
                      <a:r>
                        <a:rPr lang="en-MY" sz="1400" dirty="0" smtClean="0"/>
                        <a:t>30-Apr-2015</a:t>
                      </a:r>
                    </a:p>
                  </a:txBody>
                  <a:tcPr anchor="ctr"/>
                </a:tc>
                <a:tc>
                  <a:txBody>
                    <a:bodyPr/>
                    <a:lstStyle/>
                    <a:p>
                      <a:pPr algn="ctr"/>
                      <a:r>
                        <a:rPr lang="en-MY" sz="1400" dirty="0" smtClean="0"/>
                        <a:t>2,416</a:t>
                      </a:r>
                      <a:endParaRPr lang="en-MY" sz="1400" dirty="0"/>
                    </a:p>
                  </a:txBody>
                  <a:tcPr anchor="ctr"/>
                </a:tc>
                <a:tc>
                  <a:txBody>
                    <a:bodyPr/>
                    <a:lstStyle/>
                    <a:p>
                      <a:pPr algn="ctr"/>
                      <a:r>
                        <a:rPr lang="en-MY" sz="1400" dirty="0" smtClean="0"/>
                        <a:t>472,401.50</a:t>
                      </a:r>
                      <a:endParaRPr lang="en-MY" sz="1400" dirty="0"/>
                    </a:p>
                  </a:txBody>
                  <a:tcPr anchor="ctr"/>
                </a:tc>
                <a:tc>
                  <a:txBody>
                    <a:bodyPr/>
                    <a:lstStyle/>
                    <a:p>
                      <a:pPr algn="ctr"/>
                      <a:r>
                        <a:rPr lang="en-MY" sz="1400" dirty="0" smtClean="0"/>
                        <a:t>83,363.88</a:t>
                      </a:r>
                      <a:endParaRPr lang="en-MY" sz="1400" dirty="0"/>
                    </a:p>
                  </a:txBody>
                  <a:tcPr anchor="ctr"/>
                </a:tc>
                <a:tc>
                  <a:txBody>
                    <a:bodyPr/>
                    <a:lstStyle/>
                    <a:p>
                      <a:pPr algn="ctr"/>
                      <a:r>
                        <a:rPr lang="en-MY" sz="1400" dirty="0" smtClean="0"/>
                        <a:t>555,765.38</a:t>
                      </a:r>
                      <a:endParaRPr lang="en-MY" sz="1400" dirty="0"/>
                    </a:p>
                  </a:txBody>
                  <a:tcPr anchor="ctr"/>
                </a:tc>
              </a:tr>
              <a:tr h="370840">
                <a:tc>
                  <a:txBody>
                    <a:bodyPr/>
                    <a:lstStyle/>
                    <a:p>
                      <a:pPr algn="ctr"/>
                      <a:r>
                        <a:rPr lang="en-MY" sz="1400" dirty="0" smtClean="0"/>
                        <a:t>31-May-2015</a:t>
                      </a:r>
                      <a:endParaRPr lang="en-MY" sz="1400" dirty="0"/>
                    </a:p>
                  </a:txBody>
                  <a:tcPr anchor="ctr"/>
                </a:tc>
                <a:tc>
                  <a:txBody>
                    <a:bodyPr/>
                    <a:lstStyle/>
                    <a:p>
                      <a:pPr algn="ctr"/>
                      <a:r>
                        <a:rPr lang="en-MY" sz="1400" dirty="0" smtClean="0"/>
                        <a:t>12,340</a:t>
                      </a:r>
                      <a:endParaRPr lang="en-MY" sz="1400" dirty="0"/>
                    </a:p>
                  </a:txBody>
                  <a:tcPr anchor="ctr"/>
                </a:tc>
                <a:tc>
                  <a:txBody>
                    <a:bodyPr/>
                    <a:lstStyle/>
                    <a:p>
                      <a:pPr algn="ctr"/>
                      <a:r>
                        <a:rPr lang="en-MY" sz="1400" dirty="0" smtClean="0"/>
                        <a:t>1,764,014.70</a:t>
                      </a:r>
                      <a:endParaRPr lang="en-MY" sz="1400" dirty="0"/>
                    </a:p>
                  </a:txBody>
                  <a:tcPr anchor="ctr"/>
                </a:tc>
                <a:tc>
                  <a:txBody>
                    <a:bodyPr/>
                    <a:lstStyle/>
                    <a:p>
                      <a:pPr algn="ctr"/>
                      <a:r>
                        <a:rPr lang="en-MY" sz="1400" dirty="0" smtClean="0"/>
                        <a:t>311,292.11</a:t>
                      </a:r>
                      <a:endParaRPr lang="en-MY" sz="1400" dirty="0"/>
                    </a:p>
                  </a:txBody>
                  <a:tcPr anchor="ctr"/>
                </a:tc>
                <a:tc>
                  <a:txBody>
                    <a:bodyPr/>
                    <a:lstStyle/>
                    <a:p>
                      <a:pPr algn="ctr"/>
                      <a:r>
                        <a:rPr lang="en-MY" sz="1400" dirty="0" smtClean="0"/>
                        <a:t>2,075,306.81</a:t>
                      </a:r>
                      <a:endParaRPr lang="en-MY" sz="1400" dirty="0"/>
                    </a:p>
                  </a:txBody>
                  <a:tcPr anchor="ctr"/>
                </a:tc>
              </a:tr>
              <a:tr h="370840">
                <a:tc>
                  <a:txBody>
                    <a:bodyPr/>
                    <a:lstStyle/>
                    <a:p>
                      <a:pPr algn="ctr"/>
                      <a:r>
                        <a:rPr lang="en-MY" sz="1400" dirty="0" smtClean="0"/>
                        <a:t>30-Jun-2015</a:t>
                      </a:r>
                      <a:endParaRPr lang="en-MY" sz="1400" dirty="0"/>
                    </a:p>
                  </a:txBody>
                  <a:tcPr anchor="ctr"/>
                </a:tc>
                <a:tc>
                  <a:txBody>
                    <a:bodyPr/>
                    <a:lstStyle/>
                    <a:p>
                      <a:pPr algn="ctr"/>
                      <a:r>
                        <a:rPr lang="en-MY" sz="1400" dirty="0" smtClean="0"/>
                        <a:t>7,001</a:t>
                      </a:r>
                      <a:endParaRPr lang="en-MY" sz="1400" dirty="0"/>
                    </a:p>
                  </a:txBody>
                  <a:tcPr anchor="ctr"/>
                </a:tc>
                <a:tc>
                  <a:txBody>
                    <a:bodyPr/>
                    <a:lstStyle/>
                    <a:p>
                      <a:pPr algn="ctr"/>
                      <a:r>
                        <a:rPr lang="en-MY" sz="1400" dirty="0" smtClean="0"/>
                        <a:t>810,542.50</a:t>
                      </a:r>
                      <a:endParaRPr lang="en-MY" sz="1400" dirty="0"/>
                    </a:p>
                  </a:txBody>
                  <a:tcPr anchor="ctr"/>
                </a:tc>
                <a:tc>
                  <a:txBody>
                    <a:bodyPr/>
                    <a:lstStyle/>
                    <a:p>
                      <a:pPr algn="ctr"/>
                      <a:r>
                        <a:rPr lang="en-MY" sz="1400" dirty="0" smtClean="0"/>
                        <a:t>143,040.18</a:t>
                      </a:r>
                      <a:endParaRPr lang="en-MY" sz="1400" dirty="0"/>
                    </a:p>
                  </a:txBody>
                  <a:tcPr anchor="ctr"/>
                </a:tc>
                <a:tc>
                  <a:txBody>
                    <a:bodyPr/>
                    <a:lstStyle/>
                    <a:p>
                      <a:pPr algn="ctr"/>
                      <a:r>
                        <a:rPr lang="en-MY" sz="1400" dirty="0" smtClean="0"/>
                        <a:t>953,582.68</a:t>
                      </a:r>
                      <a:endParaRPr lang="en-MY" sz="1400" dirty="0"/>
                    </a:p>
                  </a:txBody>
                  <a:tcPr anchor="ctr"/>
                </a:tc>
              </a:tr>
              <a:tr h="370840">
                <a:tc>
                  <a:txBody>
                    <a:bodyPr/>
                    <a:lstStyle/>
                    <a:p>
                      <a:pPr algn="ctr"/>
                      <a:r>
                        <a:rPr lang="en-MY" sz="1400" dirty="0" smtClean="0"/>
                        <a:t>31-Jul-2015</a:t>
                      </a:r>
                      <a:endParaRPr lang="en-MY" sz="1400" dirty="0"/>
                    </a:p>
                  </a:txBody>
                  <a:tcPr anchor="ctr"/>
                </a:tc>
                <a:tc>
                  <a:txBody>
                    <a:bodyPr/>
                    <a:lstStyle/>
                    <a:p>
                      <a:pPr algn="ctr"/>
                      <a:r>
                        <a:rPr lang="en-MY" sz="1400" dirty="0" smtClean="0"/>
                        <a:t>19,377</a:t>
                      </a:r>
                      <a:endParaRPr lang="en-MY" sz="1400" dirty="0"/>
                    </a:p>
                  </a:txBody>
                  <a:tcPr anchor="ctr"/>
                </a:tc>
                <a:tc>
                  <a:txBody>
                    <a:bodyPr/>
                    <a:lstStyle/>
                    <a:p>
                      <a:pPr algn="ctr"/>
                      <a:r>
                        <a:rPr lang="en-MY" sz="1400" dirty="0" smtClean="0"/>
                        <a:t>2,223,802.00</a:t>
                      </a:r>
                      <a:endParaRPr lang="en-MY" sz="1400" dirty="0"/>
                    </a:p>
                  </a:txBody>
                  <a:tcPr anchor="ctr"/>
                </a:tc>
                <a:tc>
                  <a:txBody>
                    <a:bodyPr/>
                    <a:lstStyle/>
                    <a:p>
                      <a:pPr algn="ctr"/>
                      <a:r>
                        <a:rPr lang="en-MY" sz="1400" dirty="0" smtClean="0"/>
                        <a:t>392,434.92</a:t>
                      </a:r>
                      <a:endParaRPr lang="en-MY" sz="1400" dirty="0"/>
                    </a:p>
                  </a:txBody>
                  <a:tcPr anchor="ctr"/>
                </a:tc>
                <a:tc>
                  <a:txBody>
                    <a:bodyPr/>
                    <a:lstStyle/>
                    <a:p>
                      <a:pPr algn="ctr"/>
                      <a:r>
                        <a:rPr lang="en-MY" sz="1400" dirty="0" smtClean="0"/>
                        <a:t>2,616,236.92</a:t>
                      </a:r>
                      <a:endParaRPr lang="en-MY" sz="1400" dirty="0"/>
                    </a:p>
                  </a:txBody>
                  <a:tcPr anchor="ctr"/>
                </a:tc>
              </a:tr>
              <a:tr h="370840">
                <a:tc>
                  <a:txBody>
                    <a:bodyPr/>
                    <a:lstStyle/>
                    <a:p>
                      <a:pPr algn="ctr"/>
                      <a:r>
                        <a:rPr lang="en-MY" sz="1400" dirty="0" smtClean="0"/>
                        <a:t>31-Aug-2015</a:t>
                      </a:r>
                      <a:endParaRPr lang="en-MY" sz="1400" dirty="0"/>
                    </a:p>
                  </a:txBody>
                  <a:tcPr anchor="ctr"/>
                </a:tc>
                <a:tc>
                  <a:txBody>
                    <a:bodyPr/>
                    <a:lstStyle/>
                    <a:p>
                      <a:pPr algn="ctr"/>
                      <a:r>
                        <a:rPr lang="en-MY" sz="1400" dirty="0" smtClean="0"/>
                        <a:t>49,116</a:t>
                      </a:r>
                      <a:endParaRPr lang="en-MY" sz="1400" dirty="0"/>
                    </a:p>
                  </a:txBody>
                  <a:tcPr anchor="ctr"/>
                </a:tc>
                <a:tc>
                  <a:txBody>
                    <a:bodyPr/>
                    <a:lstStyle/>
                    <a:p>
                      <a:pPr algn="ctr"/>
                      <a:r>
                        <a:rPr lang="en-MY" sz="1400" dirty="0" smtClean="0"/>
                        <a:t>5,386,838.90</a:t>
                      </a:r>
                      <a:endParaRPr lang="en-MY" sz="1400" dirty="0"/>
                    </a:p>
                  </a:txBody>
                  <a:tcPr anchor="ctr"/>
                </a:tc>
                <a:tc>
                  <a:txBody>
                    <a:bodyPr/>
                    <a:lstStyle/>
                    <a:p>
                      <a:pPr algn="ctr"/>
                      <a:r>
                        <a:rPr lang="en-MY" sz="1400" dirty="0" smtClean="0"/>
                        <a:t>950,607.02</a:t>
                      </a:r>
                      <a:endParaRPr lang="en-MY" sz="1400" dirty="0"/>
                    </a:p>
                  </a:txBody>
                  <a:tcPr anchor="ctr"/>
                </a:tc>
                <a:tc>
                  <a:txBody>
                    <a:bodyPr/>
                    <a:lstStyle/>
                    <a:p>
                      <a:pPr algn="ctr"/>
                      <a:r>
                        <a:rPr lang="en-MY" sz="1400" dirty="0" smtClean="0"/>
                        <a:t>6,337,445.92</a:t>
                      </a:r>
                      <a:endParaRPr lang="en-MY" sz="1400" dirty="0"/>
                    </a:p>
                  </a:txBody>
                  <a:tcPr anchor="ctr"/>
                </a:tc>
              </a:tr>
              <a:tr h="370840">
                <a:tc>
                  <a:txBody>
                    <a:bodyPr/>
                    <a:lstStyle/>
                    <a:p>
                      <a:pPr algn="ctr"/>
                      <a:r>
                        <a:rPr lang="en-MY" sz="1400" dirty="0" smtClean="0"/>
                        <a:t>30-Sept-2015</a:t>
                      </a:r>
                      <a:endParaRPr lang="en-MY" sz="1400" dirty="0"/>
                    </a:p>
                  </a:txBody>
                  <a:tcPr anchor="ctr"/>
                </a:tc>
                <a:tc>
                  <a:txBody>
                    <a:bodyPr/>
                    <a:lstStyle/>
                    <a:p>
                      <a:pPr algn="ctr"/>
                      <a:r>
                        <a:rPr lang="en-MY" sz="1400" dirty="0" smtClean="0"/>
                        <a:t>18,617</a:t>
                      </a:r>
                      <a:endParaRPr lang="en-MY" sz="1400" dirty="0"/>
                    </a:p>
                  </a:txBody>
                  <a:tcPr anchor="ctr"/>
                </a:tc>
                <a:tc>
                  <a:txBody>
                    <a:bodyPr/>
                    <a:lstStyle/>
                    <a:p>
                      <a:pPr algn="ctr"/>
                      <a:r>
                        <a:rPr lang="en-MY" sz="1400" dirty="0" smtClean="0"/>
                        <a:t>2,468,562.70</a:t>
                      </a:r>
                      <a:endParaRPr lang="en-MY" sz="1400" dirty="0"/>
                    </a:p>
                  </a:txBody>
                  <a:tcPr anchor="ctr"/>
                </a:tc>
                <a:tc>
                  <a:txBody>
                    <a:bodyPr/>
                    <a:lstStyle/>
                    <a:p>
                      <a:pPr algn="ctr"/>
                      <a:r>
                        <a:rPr lang="en-MY" sz="1400" dirty="0" smtClean="0"/>
                        <a:t>435,629.07</a:t>
                      </a:r>
                      <a:endParaRPr lang="en-MY" sz="1400" dirty="0"/>
                    </a:p>
                  </a:txBody>
                  <a:tcPr anchor="ctr"/>
                </a:tc>
                <a:tc>
                  <a:txBody>
                    <a:bodyPr/>
                    <a:lstStyle/>
                    <a:p>
                      <a:pPr algn="ctr"/>
                      <a:r>
                        <a:rPr lang="en-MY" sz="1400" dirty="0" smtClean="0"/>
                        <a:t>2,904,191.77</a:t>
                      </a:r>
                      <a:endParaRPr lang="en-MY" sz="1400" dirty="0"/>
                    </a:p>
                  </a:txBody>
                  <a:tcPr anchor="ctr"/>
                </a:tc>
              </a:tr>
              <a:tr h="370840">
                <a:tc>
                  <a:txBody>
                    <a:bodyPr/>
                    <a:lstStyle/>
                    <a:p>
                      <a:pPr algn="ctr"/>
                      <a:r>
                        <a:rPr lang="en-MY" sz="1400" dirty="0" smtClean="0"/>
                        <a:t>31-Oct-2015</a:t>
                      </a:r>
                      <a:endParaRPr lang="en-MY" sz="1400" dirty="0"/>
                    </a:p>
                  </a:txBody>
                  <a:tcPr anchor="ctr"/>
                </a:tc>
                <a:tc>
                  <a:txBody>
                    <a:bodyPr/>
                    <a:lstStyle/>
                    <a:p>
                      <a:pPr algn="ctr"/>
                      <a:r>
                        <a:rPr lang="en-MY" sz="1400" dirty="0" smtClean="0"/>
                        <a:t>49,620</a:t>
                      </a:r>
                      <a:endParaRPr lang="en-MY" sz="1400" dirty="0"/>
                    </a:p>
                  </a:txBody>
                  <a:tcPr anchor="ctr"/>
                </a:tc>
                <a:tc>
                  <a:txBody>
                    <a:bodyPr/>
                    <a:lstStyle/>
                    <a:p>
                      <a:pPr algn="ctr"/>
                      <a:r>
                        <a:rPr lang="en-MY" sz="1400" dirty="0" smtClean="0"/>
                        <a:t>5,287,583.50</a:t>
                      </a:r>
                      <a:endParaRPr lang="en-MY" sz="1400" dirty="0"/>
                    </a:p>
                  </a:txBody>
                  <a:tcPr anchor="ctr"/>
                </a:tc>
                <a:tc>
                  <a:txBody>
                    <a:bodyPr/>
                    <a:lstStyle/>
                    <a:p>
                      <a:pPr algn="ctr"/>
                      <a:r>
                        <a:rPr lang="en-MY" sz="1400" dirty="0" smtClean="0"/>
                        <a:t>933,091.27</a:t>
                      </a:r>
                      <a:endParaRPr lang="en-MY" sz="1400" dirty="0"/>
                    </a:p>
                  </a:txBody>
                  <a:tcPr anchor="ctr"/>
                </a:tc>
                <a:tc>
                  <a:txBody>
                    <a:bodyPr/>
                    <a:lstStyle/>
                    <a:p>
                      <a:pPr algn="ctr"/>
                      <a:r>
                        <a:rPr lang="en-MY" sz="1400" dirty="0" smtClean="0"/>
                        <a:t>6,220,674.77</a:t>
                      </a:r>
                      <a:endParaRPr lang="en-MY" sz="1400" dirty="0"/>
                    </a:p>
                  </a:txBody>
                  <a:tcPr anchor="ctr"/>
                </a:tc>
              </a:tr>
              <a:tr h="370840">
                <a:tc>
                  <a:txBody>
                    <a:bodyPr/>
                    <a:lstStyle/>
                    <a:p>
                      <a:pPr algn="ctr"/>
                      <a:r>
                        <a:rPr lang="en-MY" sz="1400" dirty="0" smtClean="0"/>
                        <a:t>30-Nov-2015</a:t>
                      </a:r>
                      <a:endParaRPr lang="en-MY" sz="1400" dirty="0"/>
                    </a:p>
                  </a:txBody>
                  <a:tcPr anchor="ctr"/>
                </a:tc>
                <a:tc>
                  <a:txBody>
                    <a:bodyPr/>
                    <a:lstStyle/>
                    <a:p>
                      <a:pPr algn="ctr"/>
                      <a:r>
                        <a:rPr lang="en-MY" sz="1400" dirty="0" smtClean="0"/>
                        <a:t>35,434</a:t>
                      </a:r>
                      <a:endParaRPr lang="en-MY" sz="1400" dirty="0"/>
                    </a:p>
                  </a:txBody>
                  <a:tcPr anchor="ctr"/>
                </a:tc>
                <a:tc>
                  <a:txBody>
                    <a:bodyPr/>
                    <a:lstStyle/>
                    <a:p>
                      <a:pPr algn="ctr"/>
                      <a:r>
                        <a:rPr lang="en-MY" sz="1400" dirty="0" smtClean="0"/>
                        <a:t>4,257,230.40</a:t>
                      </a:r>
                      <a:endParaRPr lang="en-MY" sz="1400" dirty="0"/>
                    </a:p>
                  </a:txBody>
                  <a:tcPr anchor="ctr"/>
                </a:tc>
                <a:tc>
                  <a:txBody>
                    <a:bodyPr/>
                    <a:lstStyle/>
                    <a:p>
                      <a:pPr algn="ctr"/>
                      <a:r>
                        <a:rPr lang="en-MY" sz="1400" dirty="0" smtClean="0"/>
                        <a:t>751,273.87</a:t>
                      </a:r>
                      <a:endParaRPr lang="en-MY" sz="1400" dirty="0"/>
                    </a:p>
                  </a:txBody>
                  <a:tcPr anchor="ctr"/>
                </a:tc>
                <a:tc>
                  <a:txBody>
                    <a:bodyPr/>
                    <a:lstStyle/>
                    <a:p>
                      <a:pPr algn="ctr"/>
                      <a:r>
                        <a:rPr lang="en-MY" sz="1400" dirty="0" smtClean="0"/>
                        <a:t>5,008,504.27</a:t>
                      </a:r>
                      <a:endParaRPr lang="en-MY" sz="1400" dirty="0"/>
                    </a:p>
                  </a:txBody>
                  <a:tcPr anchor="ctr"/>
                </a:tc>
              </a:tr>
              <a:tr h="370840">
                <a:tc>
                  <a:txBody>
                    <a:bodyPr/>
                    <a:lstStyle/>
                    <a:p>
                      <a:pPr algn="ctr"/>
                      <a:r>
                        <a:rPr lang="en-MY" sz="1400" dirty="0" smtClean="0"/>
                        <a:t>31-Dis-2015</a:t>
                      </a:r>
                      <a:endParaRPr lang="en-MY" sz="1400" dirty="0"/>
                    </a:p>
                  </a:txBody>
                  <a:tcPr anchor="ctr"/>
                </a:tc>
                <a:tc>
                  <a:txBody>
                    <a:bodyPr/>
                    <a:lstStyle/>
                    <a:p>
                      <a:pPr algn="ctr"/>
                      <a:r>
                        <a:rPr lang="en-MY" sz="1400" dirty="0" smtClean="0"/>
                        <a:t>18,589</a:t>
                      </a:r>
                      <a:endParaRPr lang="en-MY" sz="1400" dirty="0"/>
                    </a:p>
                  </a:txBody>
                  <a:tcPr anchor="ctr"/>
                </a:tc>
                <a:tc>
                  <a:txBody>
                    <a:bodyPr/>
                    <a:lstStyle/>
                    <a:p>
                      <a:pPr algn="ctr"/>
                      <a:r>
                        <a:rPr lang="en-MY" sz="1400" dirty="0" smtClean="0"/>
                        <a:t>2,487,635.30</a:t>
                      </a:r>
                      <a:endParaRPr lang="en-MY" sz="1400" dirty="0"/>
                    </a:p>
                  </a:txBody>
                  <a:tcPr anchor="ctr"/>
                </a:tc>
                <a:tc>
                  <a:txBody>
                    <a:bodyPr/>
                    <a:lstStyle/>
                    <a:p>
                      <a:pPr algn="ctr"/>
                      <a:r>
                        <a:rPr lang="en-MY" sz="1400" dirty="0" smtClean="0"/>
                        <a:t>438,995.05</a:t>
                      </a:r>
                      <a:endParaRPr lang="en-MY" sz="1400" dirty="0"/>
                    </a:p>
                  </a:txBody>
                  <a:tcPr anchor="ctr"/>
                </a:tc>
                <a:tc>
                  <a:txBody>
                    <a:bodyPr/>
                    <a:lstStyle/>
                    <a:p>
                      <a:pPr algn="ctr"/>
                      <a:r>
                        <a:rPr lang="en-MY" sz="1400" dirty="0" smtClean="0"/>
                        <a:t>2,926,630.35</a:t>
                      </a:r>
                      <a:endParaRPr lang="en-MY" sz="1400" dirty="0"/>
                    </a:p>
                  </a:txBody>
                  <a:tcPr anchor="ctr"/>
                </a:tc>
              </a:tr>
              <a:tr h="370840">
                <a:tc>
                  <a:txBody>
                    <a:bodyPr/>
                    <a:lstStyle/>
                    <a:p>
                      <a:pPr algn="ctr"/>
                      <a:r>
                        <a:rPr lang="en-MY" sz="1400" dirty="0" smtClean="0"/>
                        <a:t>TOTAL</a:t>
                      </a:r>
                      <a:endParaRPr lang="en-MY" sz="1400" dirty="0"/>
                    </a:p>
                  </a:txBody>
                  <a:tcPr anchor="ctr"/>
                </a:tc>
                <a:tc>
                  <a:txBody>
                    <a:bodyPr/>
                    <a:lstStyle/>
                    <a:p>
                      <a:pPr algn="ctr"/>
                      <a:r>
                        <a:rPr lang="en-MY" sz="1400" dirty="0" smtClean="0"/>
                        <a:t>212,510</a:t>
                      </a:r>
                      <a:endParaRPr lang="en-MY" sz="1400" dirty="0"/>
                    </a:p>
                  </a:txBody>
                  <a:tcPr anchor="ctr"/>
                </a:tc>
                <a:tc>
                  <a:txBody>
                    <a:bodyPr/>
                    <a:lstStyle/>
                    <a:p>
                      <a:pPr algn="ctr"/>
                      <a:r>
                        <a:rPr lang="en-MY" sz="1400" dirty="0" smtClean="0"/>
                        <a:t>25,158,611.50</a:t>
                      </a:r>
                      <a:endParaRPr lang="en-MY" sz="1400" dirty="0"/>
                    </a:p>
                  </a:txBody>
                  <a:tcPr anchor="ctr"/>
                </a:tc>
                <a:tc>
                  <a:txBody>
                    <a:bodyPr/>
                    <a:lstStyle/>
                    <a:p>
                      <a:pPr algn="ctr"/>
                      <a:r>
                        <a:rPr lang="en-MY" sz="1400" dirty="0" smtClean="0"/>
                        <a:t>4,439,727.37</a:t>
                      </a:r>
                      <a:endParaRPr lang="en-MY" sz="1400" dirty="0"/>
                    </a:p>
                  </a:txBody>
                  <a:tcPr anchor="ctr"/>
                </a:tc>
                <a:tc>
                  <a:txBody>
                    <a:bodyPr/>
                    <a:lstStyle/>
                    <a:p>
                      <a:pPr algn="ctr"/>
                      <a:r>
                        <a:rPr lang="en-MY" sz="1400" dirty="0" smtClean="0"/>
                        <a:t>29,598,338.87</a:t>
                      </a:r>
                      <a:endParaRPr lang="en-MY" sz="1400" dirty="0"/>
                    </a:p>
                  </a:txBody>
                  <a:tcPr anchor="ctr"/>
                </a:tc>
              </a:tr>
            </a:tbl>
          </a:graphicData>
        </a:graphic>
      </p:graphicFrame>
      <p:sp>
        <p:nvSpPr>
          <p:cNvPr id="7" name="Rectangle 6"/>
          <p:cNvSpPr/>
          <p:nvPr/>
        </p:nvSpPr>
        <p:spPr>
          <a:xfrm>
            <a:off x="5543600" y="6289916"/>
            <a:ext cx="36004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Approved outlet by RMCD = 4,911</a:t>
            </a:r>
            <a:endParaRPr lang="en-MY" sz="1600" dirty="0">
              <a:solidFill>
                <a:schemeClr val="tx1"/>
              </a:solidFill>
            </a:endParaRPr>
          </a:p>
        </p:txBody>
      </p:sp>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a:t>TOURIST REFUND SCHEME</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6945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1219200"/>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(AS AT 06 JANUARI 2016 )</a:t>
            </a:r>
            <a:endParaRPr lang="en-MY" sz="1600" dirty="0">
              <a:solidFill>
                <a:schemeClr val="tx1"/>
              </a:solidFill>
            </a:endParaRPr>
          </a:p>
        </p:txBody>
      </p:sp>
      <p:graphicFrame>
        <p:nvGraphicFramePr>
          <p:cNvPr id="6" name="Table 5"/>
          <p:cNvGraphicFramePr>
            <a:graphicFrameLocks noGrp="1"/>
          </p:cNvGraphicFramePr>
          <p:nvPr>
            <p:extLst/>
          </p:nvPr>
        </p:nvGraphicFramePr>
        <p:xfrm>
          <a:off x="179512" y="1651248"/>
          <a:ext cx="8856984" cy="4646992"/>
        </p:xfrm>
        <a:graphic>
          <a:graphicData uri="http://schemas.openxmlformats.org/drawingml/2006/table">
            <a:tbl>
              <a:tblPr firstRow="1" bandRow="1">
                <a:tableStyleId>{21E4AEA4-8DFA-4A89-87EB-49C32662AFE0}</a:tableStyleId>
              </a:tblPr>
              <a:tblGrid>
                <a:gridCol w="2026599"/>
                <a:gridCol w="1516194"/>
                <a:gridCol w="1771397"/>
                <a:gridCol w="1771397"/>
                <a:gridCol w="1771397"/>
              </a:tblGrid>
              <a:tr h="581603">
                <a:tc>
                  <a:txBody>
                    <a:bodyPr/>
                    <a:lstStyle/>
                    <a:p>
                      <a:pPr algn="ctr"/>
                      <a:r>
                        <a:rPr lang="en-MY" sz="1600" dirty="0" smtClean="0"/>
                        <a:t>Refund Location </a:t>
                      </a:r>
                      <a:endParaRPr lang="en-MY" sz="1600" dirty="0"/>
                    </a:p>
                  </a:txBody>
                  <a:tcPr>
                    <a:cell3D prstMaterial="dkEdge">
                      <a:bevel prst="artDeco"/>
                      <a:lightRig rig="flood" dir="t"/>
                    </a:cell3D>
                  </a:tcPr>
                </a:tc>
                <a:tc>
                  <a:txBody>
                    <a:bodyPr/>
                    <a:lstStyle/>
                    <a:p>
                      <a:pPr algn="ctr"/>
                      <a:r>
                        <a:rPr lang="en-MY" sz="1600" dirty="0" smtClean="0"/>
                        <a:t>No. of Tourist Refund</a:t>
                      </a:r>
                      <a:endParaRPr lang="en-MY" sz="1600" dirty="0"/>
                    </a:p>
                  </a:txBody>
                  <a:tcPr>
                    <a:cell3D prstMaterial="dkEdge">
                      <a:bevel prst="artDeco"/>
                      <a:lightRig rig="flood" dir="t"/>
                    </a:cell3D>
                  </a:tcPr>
                </a:tc>
                <a:tc>
                  <a:txBody>
                    <a:bodyPr/>
                    <a:lstStyle/>
                    <a:p>
                      <a:pPr algn="ctr"/>
                      <a:r>
                        <a:rPr lang="en-MY" sz="1600" dirty="0" smtClean="0"/>
                        <a:t>Tourist Refund Amount</a:t>
                      </a:r>
                      <a:endParaRPr lang="en-MY" sz="1600" dirty="0"/>
                    </a:p>
                  </a:txBody>
                  <a:tcPr>
                    <a:cell3D prstMaterial="dkEdge">
                      <a:bevel prst="artDeco"/>
                      <a:lightRig rig="flood" dir="t"/>
                    </a:cell3D>
                  </a:tcPr>
                </a:tc>
                <a:tc>
                  <a:txBody>
                    <a:bodyPr/>
                    <a:lstStyle/>
                    <a:p>
                      <a:pPr algn="ctr"/>
                      <a:r>
                        <a:rPr lang="en-MY" sz="1600" dirty="0" smtClean="0"/>
                        <a:t>Refund Fee</a:t>
                      </a:r>
                      <a:endParaRPr lang="en-MY" sz="1600" dirty="0"/>
                    </a:p>
                  </a:txBody>
                  <a:tcPr>
                    <a:cell3D prstMaterial="dkEdge">
                      <a:bevel prst="artDeco"/>
                      <a:lightRig rig="flood" dir="t"/>
                    </a:cell3D>
                  </a:tcPr>
                </a:tc>
                <a:tc>
                  <a:txBody>
                    <a:bodyPr/>
                    <a:lstStyle/>
                    <a:p>
                      <a:pPr algn="ctr"/>
                      <a:r>
                        <a:rPr lang="en-MY" sz="1600" dirty="0" smtClean="0"/>
                        <a:t>Total Claim Amount</a:t>
                      </a:r>
                      <a:endParaRPr lang="en-MY" sz="1600" dirty="0"/>
                    </a:p>
                  </a:txBody>
                  <a:tcPr>
                    <a:cell3D prstMaterial="dkEdge">
                      <a:bevel prst="artDeco"/>
                      <a:lightRig rig="flood" dir="t"/>
                    </a:cell3D>
                  </a:tcPr>
                </a:tc>
              </a:tr>
              <a:tr h="332344">
                <a:tc>
                  <a:txBody>
                    <a:bodyPr/>
                    <a:lstStyle/>
                    <a:p>
                      <a:pPr algn="ctr"/>
                      <a:r>
                        <a:rPr lang="en-MY" sz="1400" dirty="0" smtClean="0"/>
                        <a:t>KLIA 2 AIRSIDE</a:t>
                      </a:r>
                      <a:endParaRPr lang="en-MY" sz="1400" dirty="0"/>
                    </a:p>
                  </a:txBody>
                  <a:tcPr anchor="ctr"/>
                </a:tc>
                <a:tc>
                  <a:txBody>
                    <a:bodyPr/>
                    <a:lstStyle/>
                    <a:p>
                      <a:pPr algn="ctr"/>
                      <a:r>
                        <a:rPr lang="en-MY" sz="1400" dirty="0" smtClean="0"/>
                        <a:t>50,859</a:t>
                      </a:r>
                      <a:endParaRPr lang="en-MY" sz="1400" dirty="0"/>
                    </a:p>
                  </a:txBody>
                  <a:tcPr anchor="ctr"/>
                </a:tc>
                <a:tc>
                  <a:txBody>
                    <a:bodyPr/>
                    <a:lstStyle/>
                    <a:p>
                      <a:pPr algn="ctr"/>
                      <a:r>
                        <a:rPr lang="en-MY" sz="1400" dirty="0" smtClean="0"/>
                        <a:t>3,113,642.10</a:t>
                      </a:r>
                      <a:endParaRPr lang="en-MY" sz="1400" dirty="0"/>
                    </a:p>
                  </a:txBody>
                  <a:tcPr anchor="ctr"/>
                </a:tc>
                <a:tc>
                  <a:txBody>
                    <a:bodyPr/>
                    <a:lstStyle/>
                    <a:p>
                      <a:pPr algn="ctr"/>
                      <a:r>
                        <a:rPr lang="en-MY" sz="1400" dirty="0" smtClean="0"/>
                        <a:t>549,444.07</a:t>
                      </a:r>
                      <a:endParaRPr lang="en-MY" sz="1400" dirty="0"/>
                    </a:p>
                  </a:txBody>
                  <a:tcPr anchor="ctr"/>
                </a:tc>
                <a:tc>
                  <a:txBody>
                    <a:bodyPr/>
                    <a:lstStyle/>
                    <a:p>
                      <a:pPr algn="ctr"/>
                      <a:r>
                        <a:rPr lang="en-MY" sz="1400" dirty="0" smtClean="0"/>
                        <a:t>3,663,086.17</a:t>
                      </a:r>
                      <a:endParaRPr lang="en-MY" sz="1400" dirty="0"/>
                    </a:p>
                  </a:txBody>
                  <a:tcPr anchor="ctr"/>
                </a:tc>
              </a:tr>
              <a:tr h="526212">
                <a:tc>
                  <a:txBody>
                    <a:bodyPr/>
                    <a:lstStyle/>
                    <a:p>
                      <a:pPr algn="ctr"/>
                      <a:r>
                        <a:rPr lang="en-MY" sz="1400" dirty="0" smtClean="0"/>
                        <a:t>KLIA C1</a:t>
                      </a:r>
                      <a:r>
                        <a:rPr lang="en-MY" sz="1400" baseline="0" dirty="0" smtClean="0"/>
                        <a:t> SATELLITE TERMINAL</a:t>
                      </a:r>
                      <a:endParaRPr lang="en-MY" sz="1400" dirty="0"/>
                    </a:p>
                  </a:txBody>
                  <a:tcPr anchor="ctr"/>
                </a:tc>
                <a:tc>
                  <a:txBody>
                    <a:bodyPr/>
                    <a:lstStyle/>
                    <a:p>
                      <a:pPr algn="ctr"/>
                      <a:r>
                        <a:rPr lang="en-MY" sz="1400" dirty="0" smtClean="0"/>
                        <a:t>32,672</a:t>
                      </a:r>
                      <a:endParaRPr lang="en-MY" sz="1400" dirty="0"/>
                    </a:p>
                  </a:txBody>
                  <a:tcPr anchor="ctr"/>
                </a:tc>
                <a:tc>
                  <a:txBody>
                    <a:bodyPr/>
                    <a:lstStyle/>
                    <a:p>
                      <a:pPr algn="ctr"/>
                      <a:r>
                        <a:rPr lang="en-MY" sz="1400" dirty="0" smtClean="0"/>
                        <a:t>2,165,478.90</a:t>
                      </a:r>
                      <a:endParaRPr lang="en-MY" sz="1400" dirty="0"/>
                    </a:p>
                  </a:txBody>
                  <a:tcPr anchor="ctr"/>
                </a:tc>
                <a:tc>
                  <a:txBody>
                    <a:bodyPr/>
                    <a:lstStyle/>
                    <a:p>
                      <a:pPr algn="ctr"/>
                      <a:r>
                        <a:rPr lang="en-MY" sz="1400" dirty="0" smtClean="0"/>
                        <a:t>382,126.90</a:t>
                      </a:r>
                      <a:endParaRPr lang="en-MY" sz="1400" dirty="0"/>
                    </a:p>
                  </a:txBody>
                  <a:tcPr anchor="ctr"/>
                </a:tc>
                <a:tc>
                  <a:txBody>
                    <a:bodyPr/>
                    <a:lstStyle/>
                    <a:p>
                      <a:pPr algn="ctr"/>
                      <a:r>
                        <a:rPr lang="en-MY" sz="1400" dirty="0" smtClean="0"/>
                        <a:t>2,547,605.80</a:t>
                      </a:r>
                      <a:endParaRPr lang="en-MY" sz="1400" dirty="0"/>
                    </a:p>
                  </a:txBody>
                  <a:tcPr anchor="ctr"/>
                </a:tc>
              </a:tr>
              <a:tr h="417730">
                <a:tc>
                  <a:txBody>
                    <a:bodyPr/>
                    <a:lstStyle/>
                    <a:p>
                      <a:pPr algn="ctr"/>
                      <a:r>
                        <a:rPr lang="en-MY" sz="1400" dirty="0" smtClean="0"/>
                        <a:t>KLIA CP TERMINAL</a:t>
                      </a:r>
                      <a:endParaRPr lang="en-MY" sz="1400" dirty="0"/>
                    </a:p>
                  </a:txBody>
                  <a:tcPr anchor="ctr"/>
                </a:tc>
                <a:tc>
                  <a:txBody>
                    <a:bodyPr/>
                    <a:lstStyle/>
                    <a:p>
                      <a:pPr algn="ctr"/>
                      <a:r>
                        <a:rPr lang="en-MY" sz="1400" dirty="0" smtClean="0"/>
                        <a:t>26,047</a:t>
                      </a:r>
                      <a:endParaRPr lang="en-MY" sz="1400" dirty="0"/>
                    </a:p>
                  </a:txBody>
                  <a:tcPr anchor="ctr"/>
                </a:tc>
                <a:tc>
                  <a:txBody>
                    <a:bodyPr/>
                    <a:lstStyle/>
                    <a:p>
                      <a:pPr algn="ctr"/>
                      <a:r>
                        <a:rPr lang="en-MY" sz="1400" dirty="0" smtClean="0"/>
                        <a:t>1,562,537.90</a:t>
                      </a:r>
                      <a:endParaRPr lang="en-MY" sz="1400" dirty="0"/>
                    </a:p>
                  </a:txBody>
                  <a:tcPr anchor="ctr"/>
                </a:tc>
                <a:tc>
                  <a:txBody>
                    <a:bodyPr/>
                    <a:lstStyle/>
                    <a:p>
                      <a:pPr algn="ctr"/>
                      <a:r>
                        <a:rPr lang="en-MY" sz="1400" dirty="0" smtClean="0"/>
                        <a:t>275,724.16</a:t>
                      </a:r>
                      <a:endParaRPr lang="en-MY" sz="1400" dirty="0"/>
                    </a:p>
                  </a:txBody>
                  <a:tcPr anchor="ctr"/>
                </a:tc>
                <a:tc>
                  <a:txBody>
                    <a:bodyPr/>
                    <a:lstStyle/>
                    <a:p>
                      <a:pPr algn="ctr"/>
                      <a:r>
                        <a:rPr lang="en-MY" sz="1400" dirty="0" smtClean="0"/>
                        <a:t>1,838,262.06</a:t>
                      </a:r>
                      <a:endParaRPr lang="en-MY" sz="1400" dirty="0"/>
                    </a:p>
                  </a:txBody>
                  <a:tcPr anchor="ctr"/>
                </a:tc>
              </a:tr>
              <a:tr h="526212">
                <a:tc>
                  <a:txBody>
                    <a:bodyPr/>
                    <a:lstStyle/>
                    <a:p>
                      <a:pPr algn="ctr"/>
                      <a:r>
                        <a:rPr lang="en-MY" sz="1400" dirty="0" smtClean="0"/>
                        <a:t>KOTA KINABALU T1</a:t>
                      </a:r>
                      <a:r>
                        <a:rPr lang="en-MY" sz="1400" baseline="0" dirty="0" smtClean="0"/>
                        <a:t> INTL AIRPORT</a:t>
                      </a:r>
                      <a:endParaRPr lang="en-MY" sz="1400" dirty="0"/>
                    </a:p>
                  </a:txBody>
                  <a:tcPr anchor="ctr"/>
                </a:tc>
                <a:tc>
                  <a:txBody>
                    <a:bodyPr/>
                    <a:lstStyle/>
                    <a:p>
                      <a:pPr algn="ctr"/>
                      <a:r>
                        <a:rPr lang="en-MY" sz="1400" dirty="0" smtClean="0"/>
                        <a:t>1,603</a:t>
                      </a:r>
                      <a:endParaRPr lang="en-MY" sz="1400" dirty="0"/>
                    </a:p>
                  </a:txBody>
                  <a:tcPr anchor="ctr"/>
                </a:tc>
                <a:tc>
                  <a:txBody>
                    <a:bodyPr/>
                    <a:lstStyle/>
                    <a:p>
                      <a:pPr algn="ctr"/>
                      <a:r>
                        <a:rPr lang="en-MY" sz="1400" dirty="0" smtClean="0"/>
                        <a:t>90,720.40</a:t>
                      </a:r>
                      <a:endParaRPr lang="en-MY" sz="1400" dirty="0"/>
                    </a:p>
                  </a:txBody>
                  <a:tcPr anchor="ctr"/>
                </a:tc>
                <a:tc>
                  <a:txBody>
                    <a:bodyPr/>
                    <a:lstStyle/>
                    <a:p>
                      <a:pPr algn="ctr"/>
                      <a:r>
                        <a:rPr lang="en-MY" sz="1400" dirty="0" smtClean="0"/>
                        <a:t>16,009.18</a:t>
                      </a:r>
                      <a:endParaRPr lang="en-MY" sz="1400" dirty="0"/>
                    </a:p>
                  </a:txBody>
                  <a:tcPr anchor="ctr"/>
                </a:tc>
                <a:tc>
                  <a:txBody>
                    <a:bodyPr/>
                    <a:lstStyle/>
                    <a:p>
                      <a:pPr algn="ctr"/>
                      <a:r>
                        <a:rPr lang="en-MY" sz="1400" dirty="0" smtClean="0"/>
                        <a:t>106,729.58</a:t>
                      </a:r>
                      <a:endParaRPr lang="en-MY" sz="1400" dirty="0"/>
                    </a:p>
                  </a:txBody>
                  <a:tcPr anchor="ctr"/>
                </a:tc>
              </a:tr>
              <a:tr h="526212">
                <a:tc>
                  <a:txBody>
                    <a:bodyPr/>
                    <a:lstStyle/>
                    <a:p>
                      <a:pPr algn="ctr"/>
                      <a:r>
                        <a:rPr lang="en-MY" sz="1400" dirty="0" smtClean="0"/>
                        <a:t>KUCHING INTL AIRPORT</a:t>
                      </a:r>
                      <a:endParaRPr lang="en-MY" sz="1400" dirty="0"/>
                    </a:p>
                  </a:txBody>
                  <a:tcPr anchor="ctr"/>
                </a:tc>
                <a:tc>
                  <a:txBody>
                    <a:bodyPr/>
                    <a:lstStyle/>
                    <a:p>
                      <a:pPr algn="ctr"/>
                      <a:r>
                        <a:rPr lang="en-MY" sz="1400" dirty="0" smtClean="0"/>
                        <a:t>209</a:t>
                      </a:r>
                      <a:endParaRPr lang="en-MY" sz="1400" dirty="0"/>
                    </a:p>
                  </a:txBody>
                  <a:tcPr anchor="ctr"/>
                </a:tc>
                <a:tc>
                  <a:txBody>
                    <a:bodyPr/>
                    <a:lstStyle/>
                    <a:p>
                      <a:pPr algn="ctr"/>
                      <a:r>
                        <a:rPr lang="en-MY" sz="1400" dirty="0" smtClean="0"/>
                        <a:t>12,863.90</a:t>
                      </a:r>
                      <a:endParaRPr lang="en-MY" sz="1400" dirty="0"/>
                    </a:p>
                  </a:txBody>
                  <a:tcPr anchor="ctr"/>
                </a:tc>
                <a:tc>
                  <a:txBody>
                    <a:bodyPr/>
                    <a:lstStyle/>
                    <a:p>
                      <a:pPr algn="ctr"/>
                      <a:r>
                        <a:rPr lang="en-MY" sz="1400" dirty="0" smtClean="0"/>
                        <a:t>2,270.56</a:t>
                      </a:r>
                      <a:endParaRPr lang="en-MY" sz="1400" dirty="0"/>
                    </a:p>
                  </a:txBody>
                  <a:tcPr anchor="ctr"/>
                </a:tc>
                <a:tc>
                  <a:txBody>
                    <a:bodyPr/>
                    <a:lstStyle/>
                    <a:p>
                      <a:pPr algn="ctr"/>
                      <a:r>
                        <a:rPr lang="en-MY" sz="1400" dirty="0" smtClean="0"/>
                        <a:t>15,134.46</a:t>
                      </a:r>
                      <a:endParaRPr lang="en-MY" sz="1400" dirty="0"/>
                    </a:p>
                  </a:txBody>
                  <a:tcPr anchor="ctr"/>
                </a:tc>
              </a:tr>
              <a:tr h="332344">
                <a:tc>
                  <a:txBody>
                    <a:bodyPr/>
                    <a:lstStyle/>
                    <a:p>
                      <a:pPr algn="ctr"/>
                      <a:r>
                        <a:rPr lang="en-MY" sz="1400" dirty="0" smtClean="0"/>
                        <a:t>non-cash</a:t>
                      </a:r>
                      <a:endParaRPr lang="en-MY" sz="1400" dirty="0"/>
                    </a:p>
                  </a:txBody>
                  <a:tcPr anchor="ctr"/>
                </a:tc>
                <a:tc>
                  <a:txBody>
                    <a:bodyPr/>
                    <a:lstStyle/>
                    <a:p>
                      <a:pPr algn="ctr"/>
                      <a:r>
                        <a:rPr lang="en-MY" sz="1400" dirty="0" smtClean="0"/>
                        <a:t>66,960</a:t>
                      </a:r>
                      <a:endParaRPr lang="en-MY" sz="1400" dirty="0"/>
                    </a:p>
                  </a:txBody>
                  <a:tcPr anchor="ctr"/>
                </a:tc>
                <a:tc>
                  <a:txBody>
                    <a:bodyPr/>
                    <a:lstStyle/>
                    <a:p>
                      <a:pPr algn="ctr"/>
                      <a:r>
                        <a:rPr lang="en-MY" sz="1400" dirty="0" smtClean="0"/>
                        <a:t>16,494,014.90</a:t>
                      </a:r>
                      <a:endParaRPr lang="en-MY" sz="1400" dirty="0"/>
                    </a:p>
                  </a:txBody>
                  <a:tcPr anchor="ctr"/>
                </a:tc>
                <a:tc>
                  <a:txBody>
                    <a:bodyPr/>
                    <a:lstStyle/>
                    <a:p>
                      <a:pPr algn="ctr"/>
                      <a:r>
                        <a:rPr lang="en-MY" sz="1400" dirty="0" smtClean="0"/>
                        <a:t>2,910,739.39</a:t>
                      </a:r>
                      <a:endParaRPr lang="en-MY" sz="1400" dirty="0"/>
                    </a:p>
                  </a:txBody>
                  <a:tcPr anchor="ctr"/>
                </a:tc>
                <a:tc>
                  <a:txBody>
                    <a:bodyPr/>
                    <a:lstStyle/>
                    <a:p>
                      <a:pPr algn="ctr"/>
                      <a:r>
                        <a:rPr lang="en-MY" sz="1400" dirty="0" smtClean="0"/>
                        <a:t>19,404,754.29</a:t>
                      </a:r>
                    </a:p>
                  </a:txBody>
                  <a:tcPr anchor="ctr"/>
                </a:tc>
              </a:tr>
              <a:tr h="407303">
                <a:tc>
                  <a:txBody>
                    <a:bodyPr/>
                    <a:lstStyle/>
                    <a:p>
                      <a:pPr algn="ctr"/>
                      <a:r>
                        <a:rPr lang="en-MY" sz="1400" dirty="0" smtClean="0"/>
                        <a:t>PENANG</a:t>
                      </a:r>
                      <a:r>
                        <a:rPr lang="en-MY" sz="1400" baseline="0" dirty="0" smtClean="0"/>
                        <a:t> INTL AIRPORT</a:t>
                      </a:r>
                    </a:p>
                  </a:txBody>
                  <a:tcPr anchor="ctr"/>
                </a:tc>
                <a:tc>
                  <a:txBody>
                    <a:bodyPr/>
                    <a:lstStyle/>
                    <a:p>
                      <a:pPr algn="ctr"/>
                      <a:r>
                        <a:rPr lang="en-MY" sz="1400" dirty="0" smtClean="0"/>
                        <a:t>33,898</a:t>
                      </a:r>
                      <a:endParaRPr lang="en-MY" sz="1400" dirty="0"/>
                    </a:p>
                  </a:txBody>
                  <a:tcPr anchor="ctr"/>
                </a:tc>
                <a:tc>
                  <a:txBody>
                    <a:bodyPr/>
                    <a:lstStyle/>
                    <a:p>
                      <a:pPr algn="ctr"/>
                      <a:r>
                        <a:rPr lang="en-MY" sz="1400" dirty="0" smtClean="0"/>
                        <a:t>1,702,876.40</a:t>
                      </a:r>
                      <a:endParaRPr lang="en-MY" sz="1400" dirty="0"/>
                    </a:p>
                  </a:txBody>
                  <a:tcPr anchor="ctr"/>
                </a:tc>
                <a:tc>
                  <a:txBody>
                    <a:bodyPr/>
                    <a:lstStyle/>
                    <a:p>
                      <a:pPr algn="ctr"/>
                      <a:r>
                        <a:rPr lang="en-MY" sz="1400" dirty="0" smtClean="0"/>
                        <a:t>300,505.01</a:t>
                      </a:r>
                      <a:endParaRPr lang="en-MY" sz="1400" dirty="0"/>
                    </a:p>
                  </a:txBody>
                  <a:tcPr anchor="ctr"/>
                </a:tc>
                <a:tc>
                  <a:txBody>
                    <a:bodyPr/>
                    <a:lstStyle/>
                    <a:p>
                      <a:pPr algn="ctr"/>
                      <a:r>
                        <a:rPr lang="en-MY" sz="1400" dirty="0" smtClean="0"/>
                        <a:t>2,003,381.41</a:t>
                      </a:r>
                      <a:endParaRPr lang="en-MY" sz="1400" dirty="0"/>
                    </a:p>
                  </a:txBody>
                  <a:tcPr anchor="ctr"/>
                </a:tc>
              </a:tr>
              <a:tr h="332344">
                <a:tc>
                  <a:txBody>
                    <a:bodyPr/>
                    <a:lstStyle/>
                    <a:p>
                      <a:pPr algn="ctr"/>
                      <a:r>
                        <a:rPr lang="en-MY" sz="1400" dirty="0" smtClean="0"/>
                        <a:t>SENAI INTL AIRPORT</a:t>
                      </a:r>
                      <a:endParaRPr lang="en-MY" sz="1400" dirty="0"/>
                    </a:p>
                  </a:txBody>
                  <a:tcPr anchor="ctr"/>
                </a:tc>
                <a:tc>
                  <a:txBody>
                    <a:bodyPr/>
                    <a:lstStyle/>
                    <a:p>
                      <a:pPr algn="ctr"/>
                      <a:r>
                        <a:rPr lang="en-MY" sz="1400" dirty="0" smtClean="0"/>
                        <a:t>86</a:t>
                      </a:r>
                      <a:endParaRPr lang="en-MY" sz="1400" dirty="0"/>
                    </a:p>
                  </a:txBody>
                  <a:tcPr anchor="ctr"/>
                </a:tc>
                <a:tc>
                  <a:txBody>
                    <a:bodyPr/>
                    <a:lstStyle/>
                    <a:p>
                      <a:pPr algn="ctr"/>
                      <a:r>
                        <a:rPr lang="en-MY" sz="1400" dirty="0" smtClean="0"/>
                        <a:t>4,938.50</a:t>
                      </a:r>
                      <a:endParaRPr lang="en-MY" sz="1400" dirty="0"/>
                    </a:p>
                  </a:txBody>
                  <a:tcPr anchor="ctr"/>
                </a:tc>
                <a:tc>
                  <a:txBody>
                    <a:bodyPr/>
                    <a:lstStyle/>
                    <a:p>
                      <a:pPr algn="ctr"/>
                      <a:r>
                        <a:rPr lang="en-MY" sz="1400" dirty="0" smtClean="0"/>
                        <a:t>871.68</a:t>
                      </a:r>
                      <a:endParaRPr lang="en-MY" sz="1400" dirty="0"/>
                    </a:p>
                  </a:txBody>
                  <a:tcPr anchor="ctr"/>
                </a:tc>
                <a:tc>
                  <a:txBody>
                    <a:bodyPr/>
                    <a:lstStyle/>
                    <a:p>
                      <a:pPr algn="ctr"/>
                      <a:r>
                        <a:rPr lang="en-MY" sz="1400" dirty="0" smtClean="0"/>
                        <a:t>5,810.18</a:t>
                      </a:r>
                      <a:endParaRPr lang="en-MY" sz="1400" dirty="0"/>
                    </a:p>
                  </a:txBody>
                  <a:tcPr anchor="ctr"/>
                </a:tc>
              </a:tr>
              <a:tr h="332344">
                <a:tc>
                  <a:txBody>
                    <a:bodyPr/>
                    <a:lstStyle/>
                    <a:p>
                      <a:pPr algn="ctr"/>
                      <a:r>
                        <a:rPr lang="en-MY" sz="1400" dirty="0" smtClean="0"/>
                        <a:t>SUBANG INTL AIRPORT</a:t>
                      </a:r>
                      <a:endParaRPr lang="en-MY" sz="1400" dirty="0"/>
                    </a:p>
                  </a:txBody>
                  <a:tcPr anchor="ctr"/>
                </a:tc>
                <a:tc>
                  <a:txBody>
                    <a:bodyPr/>
                    <a:lstStyle/>
                    <a:p>
                      <a:pPr algn="ctr"/>
                      <a:r>
                        <a:rPr lang="en-MY" sz="1400" dirty="0" smtClean="0"/>
                        <a:t>176</a:t>
                      </a:r>
                      <a:endParaRPr lang="en-MY" sz="1400" dirty="0"/>
                    </a:p>
                  </a:txBody>
                  <a:tcPr anchor="ctr"/>
                </a:tc>
                <a:tc>
                  <a:txBody>
                    <a:bodyPr/>
                    <a:lstStyle/>
                    <a:p>
                      <a:pPr algn="ctr"/>
                      <a:r>
                        <a:rPr lang="en-MY" sz="1400" dirty="0" smtClean="0"/>
                        <a:t>11,538.50</a:t>
                      </a:r>
                      <a:endParaRPr lang="en-MY" sz="1400" dirty="0"/>
                    </a:p>
                  </a:txBody>
                  <a:tcPr anchor="ctr"/>
                </a:tc>
                <a:tc>
                  <a:txBody>
                    <a:bodyPr/>
                    <a:lstStyle/>
                    <a:p>
                      <a:pPr algn="ctr"/>
                      <a:r>
                        <a:rPr lang="en-MY" sz="1400" dirty="0" smtClean="0"/>
                        <a:t>2,036.42</a:t>
                      </a:r>
                      <a:endParaRPr lang="en-MY" sz="1400" dirty="0"/>
                    </a:p>
                  </a:txBody>
                  <a:tcPr anchor="ctr"/>
                </a:tc>
                <a:tc>
                  <a:txBody>
                    <a:bodyPr/>
                    <a:lstStyle/>
                    <a:p>
                      <a:pPr algn="ctr"/>
                      <a:r>
                        <a:rPr lang="en-MY" sz="1400" dirty="0" smtClean="0"/>
                        <a:t>13,574.92</a:t>
                      </a:r>
                      <a:endParaRPr lang="en-MY" sz="1400" dirty="0"/>
                    </a:p>
                  </a:txBody>
                  <a:tcPr anchor="ctr"/>
                </a:tc>
              </a:tr>
              <a:tr h="332344">
                <a:tc>
                  <a:txBody>
                    <a:bodyPr/>
                    <a:lstStyle/>
                    <a:p>
                      <a:pPr algn="ctr"/>
                      <a:endParaRPr lang="en-MY" sz="1400" dirty="0" smtClean="0"/>
                    </a:p>
                  </a:txBody>
                  <a:tcPr anchor="ctr"/>
                </a:tc>
                <a:tc>
                  <a:txBody>
                    <a:bodyPr/>
                    <a:lstStyle/>
                    <a:p>
                      <a:pPr algn="ctr"/>
                      <a:r>
                        <a:rPr lang="en-MY" sz="1400" dirty="0" smtClean="0"/>
                        <a:t>212,510</a:t>
                      </a:r>
                      <a:endParaRPr lang="en-MY" sz="1400" dirty="0"/>
                    </a:p>
                  </a:txBody>
                  <a:tcPr anchor="ctr"/>
                </a:tc>
                <a:tc>
                  <a:txBody>
                    <a:bodyPr/>
                    <a:lstStyle/>
                    <a:p>
                      <a:pPr algn="ctr"/>
                      <a:r>
                        <a:rPr lang="en-MY" sz="1400" dirty="0" smtClean="0"/>
                        <a:t>25,158,611.50</a:t>
                      </a:r>
                      <a:endParaRPr lang="en-MY" sz="1400" dirty="0"/>
                    </a:p>
                  </a:txBody>
                  <a:tcPr anchor="ctr"/>
                </a:tc>
                <a:tc>
                  <a:txBody>
                    <a:bodyPr/>
                    <a:lstStyle/>
                    <a:p>
                      <a:pPr algn="ctr"/>
                      <a:r>
                        <a:rPr lang="en-MY" sz="1400" dirty="0" smtClean="0"/>
                        <a:t>4,439,727.37</a:t>
                      </a:r>
                      <a:endParaRPr lang="en-MY" sz="1400" dirty="0"/>
                    </a:p>
                  </a:txBody>
                  <a:tcPr anchor="ctr"/>
                </a:tc>
                <a:tc>
                  <a:txBody>
                    <a:bodyPr/>
                    <a:lstStyle/>
                    <a:p>
                      <a:pPr algn="ctr"/>
                      <a:r>
                        <a:rPr lang="en-MY" sz="1400" dirty="0" smtClean="0"/>
                        <a:t>29,598,338.87</a:t>
                      </a:r>
                    </a:p>
                  </a:txBody>
                  <a:tcPr anchor="ctr"/>
                </a:tc>
              </a:tr>
            </a:tbl>
          </a:graphicData>
        </a:graphic>
      </p:graphicFrame>
      <p:sp>
        <p:nvSpPr>
          <p:cNvPr id="7" name="Rectangle 6"/>
          <p:cNvSpPr/>
          <p:nvPr/>
        </p:nvSpPr>
        <p:spPr>
          <a:xfrm>
            <a:off x="4427984" y="6381328"/>
            <a:ext cx="36004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Approved outlet by RMCD = 4,911</a:t>
            </a:r>
            <a:endParaRPr lang="en-MY" sz="1600" dirty="0">
              <a:solidFill>
                <a:schemeClr val="tx1"/>
              </a:solidFill>
            </a:endParaRPr>
          </a:p>
        </p:txBody>
      </p:sp>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a:t>TOURIST REFUND SCHEME</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85066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84" y="1348294"/>
            <a:ext cx="7128792" cy="5482247"/>
          </a:xfrm>
          <a:prstGeom prst="rect">
            <a:avLst/>
          </a:prstGeom>
        </p:spPr>
      </p:pic>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r>
              <a:rPr lang="en-MY" sz="1846" dirty="0">
                <a:latin typeface="Calibri" pitchFamily="34" charset="0"/>
                <a:cs typeface="Calibri" pitchFamily="34" charset="0"/>
              </a:rPr>
              <a:t>SALIHIN EXPERIENCE IN GST TRAINING AND EDUCATION </a:t>
            </a: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71798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RISING PRICES AND PROFITEERING</a:t>
            </a:r>
          </a:p>
        </p:txBody>
      </p:sp>
      <p:sp>
        <p:nvSpPr>
          <p:cNvPr id="7" name="Rectangle 6"/>
          <p:cNvSpPr/>
          <p:nvPr/>
        </p:nvSpPr>
        <p:spPr>
          <a:xfrm>
            <a:off x="228600" y="1451992"/>
            <a:ext cx="8686800" cy="2281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q"/>
            </a:pPr>
            <a:r>
              <a:rPr lang="en-MY" dirty="0" smtClean="0">
                <a:solidFill>
                  <a:schemeClr val="tx1"/>
                </a:solidFill>
              </a:rPr>
              <a:t>Although traders can claim special refund to eliminate double taxation but not many have done so.</a:t>
            </a:r>
          </a:p>
          <a:p>
            <a:pPr marL="285750" indent="-285750" algn="just">
              <a:lnSpc>
                <a:spcPct val="150000"/>
              </a:lnSpc>
              <a:buFont typeface="Wingdings" panose="05000000000000000000" pitchFamily="2" charset="2"/>
              <a:buChar char="q"/>
            </a:pPr>
            <a:r>
              <a:rPr lang="en-MY" dirty="0" smtClean="0">
                <a:solidFill>
                  <a:schemeClr val="tx1"/>
                </a:solidFill>
              </a:rPr>
              <a:t>If special refund is not claimed, GST 6% will be charged on selling price with embedded sales tax until the old stock last.</a:t>
            </a:r>
          </a:p>
          <a:p>
            <a:pPr marL="285750" indent="-285750" algn="just">
              <a:lnSpc>
                <a:spcPct val="150000"/>
              </a:lnSpc>
              <a:buFont typeface="Wingdings" panose="05000000000000000000" pitchFamily="2" charset="2"/>
              <a:buChar char="q"/>
            </a:pPr>
            <a:r>
              <a:rPr lang="en-MY" dirty="0" smtClean="0">
                <a:solidFill>
                  <a:schemeClr val="tx1"/>
                </a:solidFill>
              </a:rPr>
              <a:t>RMCD is working with KPDNKK to avoid traders from taking advantage to continue charging the same price on new stock of goods</a:t>
            </a:r>
          </a:p>
          <a:p>
            <a:pPr marL="285750" indent="-285750" algn="just">
              <a:lnSpc>
                <a:spcPct val="150000"/>
              </a:lnSpc>
              <a:buFont typeface="Wingdings" panose="05000000000000000000" pitchFamily="2" charset="2"/>
              <a:buChar char="q"/>
            </a:pPr>
            <a:r>
              <a:rPr lang="en-MY" dirty="0" smtClean="0">
                <a:solidFill>
                  <a:schemeClr val="tx1"/>
                </a:solidFill>
              </a:rPr>
              <a:t>Due date for Special Refund application was 30 September 2015</a:t>
            </a:r>
            <a:endParaRPr lang="en-MY"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84097977"/>
              </p:ext>
            </p:extLst>
          </p:nvPr>
        </p:nvGraphicFramePr>
        <p:xfrm>
          <a:off x="143506" y="4038600"/>
          <a:ext cx="8856987" cy="2463160"/>
        </p:xfrm>
        <a:graphic>
          <a:graphicData uri="http://schemas.openxmlformats.org/drawingml/2006/table">
            <a:tbl>
              <a:tblPr firstRow="1" bandRow="1">
                <a:tableStyleId>{21E4AEA4-8DFA-4A89-87EB-49C32662AFE0}</a:tableStyleId>
              </a:tblPr>
              <a:tblGrid>
                <a:gridCol w="1296146"/>
                <a:gridCol w="936104"/>
                <a:gridCol w="925459"/>
                <a:gridCol w="1001224"/>
                <a:gridCol w="1061649"/>
                <a:gridCol w="1224136"/>
                <a:gridCol w="1305145"/>
                <a:gridCol w="1107124"/>
              </a:tblGrid>
              <a:tr h="360040">
                <a:tc>
                  <a:txBody>
                    <a:bodyPr/>
                    <a:lstStyle/>
                    <a:p>
                      <a:pPr algn="ctr"/>
                      <a:r>
                        <a:rPr lang="en-MY" sz="1600" dirty="0" smtClean="0"/>
                        <a:t>MONTH</a:t>
                      </a:r>
                      <a:endParaRPr lang="en-MY" sz="1600" dirty="0"/>
                    </a:p>
                  </a:txBody>
                  <a:tcPr/>
                </a:tc>
                <a:tc>
                  <a:txBody>
                    <a:bodyPr/>
                    <a:lstStyle/>
                    <a:p>
                      <a:pPr algn="ctr"/>
                      <a:r>
                        <a:rPr lang="en-MY" sz="1600" dirty="0" smtClean="0"/>
                        <a:t>APRIL</a:t>
                      </a:r>
                      <a:endParaRPr lang="en-MY" sz="1600" dirty="0"/>
                    </a:p>
                  </a:txBody>
                  <a:tcPr/>
                </a:tc>
                <a:tc>
                  <a:txBody>
                    <a:bodyPr/>
                    <a:lstStyle/>
                    <a:p>
                      <a:pPr algn="ctr"/>
                      <a:r>
                        <a:rPr lang="en-MY" sz="1600" dirty="0" smtClean="0"/>
                        <a:t>MAY</a:t>
                      </a:r>
                      <a:endParaRPr lang="en-MY" sz="1600" dirty="0"/>
                    </a:p>
                  </a:txBody>
                  <a:tcPr/>
                </a:tc>
                <a:tc>
                  <a:txBody>
                    <a:bodyPr/>
                    <a:lstStyle/>
                    <a:p>
                      <a:pPr algn="ctr"/>
                      <a:r>
                        <a:rPr lang="en-MY" sz="1600" dirty="0" smtClean="0"/>
                        <a:t>JUNE</a:t>
                      </a:r>
                      <a:endParaRPr lang="en-MY" sz="1600" dirty="0"/>
                    </a:p>
                  </a:txBody>
                  <a:tcPr/>
                </a:tc>
                <a:tc>
                  <a:txBody>
                    <a:bodyPr/>
                    <a:lstStyle/>
                    <a:p>
                      <a:pPr algn="ctr"/>
                      <a:r>
                        <a:rPr lang="en-MY" sz="1600" dirty="0" smtClean="0"/>
                        <a:t>JULY</a:t>
                      </a:r>
                      <a:endParaRPr lang="en-MY" sz="1600" dirty="0"/>
                    </a:p>
                  </a:txBody>
                  <a:tcPr/>
                </a:tc>
                <a:tc>
                  <a:txBody>
                    <a:bodyPr/>
                    <a:lstStyle/>
                    <a:p>
                      <a:pPr algn="ctr"/>
                      <a:r>
                        <a:rPr lang="en-MY" sz="1600" dirty="0" smtClean="0"/>
                        <a:t>AUGUST</a:t>
                      </a:r>
                      <a:endParaRPr lang="en-MY" sz="1600" dirty="0"/>
                    </a:p>
                  </a:txBody>
                  <a:tcPr/>
                </a:tc>
                <a:tc>
                  <a:txBody>
                    <a:bodyPr/>
                    <a:lstStyle/>
                    <a:p>
                      <a:pPr algn="ctr"/>
                      <a:r>
                        <a:rPr lang="en-MY" sz="1600" dirty="0" smtClean="0"/>
                        <a:t>SEPTEMBER</a:t>
                      </a:r>
                      <a:endParaRPr lang="en-MY" sz="1600" dirty="0"/>
                    </a:p>
                  </a:txBody>
                  <a:tcPr/>
                </a:tc>
                <a:tc>
                  <a:txBody>
                    <a:bodyPr/>
                    <a:lstStyle/>
                    <a:p>
                      <a:pPr algn="ctr"/>
                      <a:r>
                        <a:rPr lang="en-MY" sz="1600" dirty="0" smtClean="0"/>
                        <a:t>TOTAL</a:t>
                      </a:r>
                    </a:p>
                  </a:txBody>
                  <a:tcPr/>
                </a:tc>
              </a:tr>
              <a:tr h="272008">
                <a:tc>
                  <a:txBody>
                    <a:bodyPr/>
                    <a:lstStyle/>
                    <a:p>
                      <a:pPr algn="ctr"/>
                      <a:r>
                        <a:rPr lang="en-MY" sz="1600" dirty="0" smtClean="0"/>
                        <a:t>Application </a:t>
                      </a:r>
                      <a:endParaRPr lang="en-MY" sz="1600" dirty="0"/>
                    </a:p>
                  </a:txBody>
                  <a:tcPr anchor="ctr"/>
                </a:tc>
                <a:tc>
                  <a:txBody>
                    <a:bodyPr/>
                    <a:lstStyle/>
                    <a:p>
                      <a:pPr algn="ctr"/>
                      <a:r>
                        <a:rPr lang="en-MY" sz="1600" dirty="0" smtClean="0"/>
                        <a:t>17</a:t>
                      </a:r>
                      <a:endParaRPr lang="en-MY" sz="1600" dirty="0"/>
                    </a:p>
                  </a:txBody>
                  <a:tcPr anchor="ctr"/>
                </a:tc>
                <a:tc>
                  <a:txBody>
                    <a:bodyPr/>
                    <a:lstStyle/>
                    <a:p>
                      <a:pPr algn="ctr"/>
                      <a:r>
                        <a:rPr lang="en-MY" sz="1600" dirty="0" smtClean="0"/>
                        <a:t>62</a:t>
                      </a:r>
                      <a:endParaRPr lang="en-MY" sz="1600" dirty="0"/>
                    </a:p>
                  </a:txBody>
                  <a:tcPr anchor="ctr"/>
                </a:tc>
                <a:tc>
                  <a:txBody>
                    <a:bodyPr/>
                    <a:lstStyle/>
                    <a:p>
                      <a:pPr algn="ctr"/>
                      <a:r>
                        <a:rPr lang="en-MY" sz="1600" dirty="0" smtClean="0"/>
                        <a:t>79</a:t>
                      </a:r>
                      <a:endParaRPr lang="en-MY" sz="1600" dirty="0"/>
                    </a:p>
                  </a:txBody>
                  <a:tcPr anchor="ctr"/>
                </a:tc>
                <a:tc>
                  <a:txBody>
                    <a:bodyPr/>
                    <a:lstStyle/>
                    <a:p>
                      <a:pPr algn="ctr"/>
                      <a:r>
                        <a:rPr lang="en-MY" sz="1600" dirty="0" smtClean="0"/>
                        <a:t>101</a:t>
                      </a:r>
                      <a:endParaRPr lang="en-MY" sz="1600" dirty="0"/>
                    </a:p>
                  </a:txBody>
                  <a:tcPr anchor="ctr"/>
                </a:tc>
                <a:tc>
                  <a:txBody>
                    <a:bodyPr/>
                    <a:lstStyle/>
                    <a:p>
                      <a:pPr algn="ctr"/>
                      <a:r>
                        <a:rPr lang="en-MY" sz="1600" dirty="0" smtClean="0"/>
                        <a:t>159</a:t>
                      </a:r>
                      <a:endParaRPr lang="en-MY" sz="1600" dirty="0"/>
                    </a:p>
                  </a:txBody>
                  <a:tcPr anchor="ctr"/>
                </a:tc>
                <a:tc>
                  <a:txBody>
                    <a:bodyPr/>
                    <a:lstStyle/>
                    <a:p>
                      <a:pPr algn="ctr"/>
                      <a:r>
                        <a:rPr lang="en-MY" sz="1600" dirty="0" smtClean="0"/>
                        <a:t>2093</a:t>
                      </a:r>
                      <a:endParaRPr lang="en-MY" sz="1600" dirty="0"/>
                    </a:p>
                  </a:txBody>
                  <a:tcPr anchor="ctr"/>
                </a:tc>
                <a:tc>
                  <a:txBody>
                    <a:bodyPr/>
                    <a:lstStyle/>
                    <a:p>
                      <a:pPr algn="ctr"/>
                      <a:r>
                        <a:rPr lang="en-MY" sz="1600" dirty="0" smtClean="0"/>
                        <a:t>2511</a:t>
                      </a:r>
                      <a:endParaRPr lang="en-MY" sz="1600" dirty="0"/>
                    </a:p>
                  </a:txBody>
                  <a:tcPr anchor="ctr"/>
                </a:tc>
              </a:tr>
              <a:tr h="124949">
                <a:tc>
                  <a:txBody>
                    <a:bodyPr/>
                    <a:lstStyle/>
                    <a:p>
                      <a:pPr algn="ctr"/>
                      <a:r>
                        <a:rPr lang="en-MY" sz="1600" dirty="0" smtClean="0"/>
                        <a:t>Approved</a:t>
                      </a:r>
                      <a:endParaRPr lang="en-MY" sz="1600" dirty="0"/>
                    </a:p>
                  </a:txBody>
                  <a:tcPr anchor="ctr"/>
                </a:tc>
                <a:tc>
                  <a:txBody>
                    <a:bodyPr/>
                    <a:lstStyle/>
                    <a:p>
                      <a:pPr algn="ctr"/>
                      <a:r>
                        <a:rPr lang="en-MY" sz="1600" dirty="0" smtClean="0"/>
                        <a:t>14</a:t>
                      </a:r>
                      <a:endParaRPr lang="en-MY" sz="1600" dirty="0"/>
                    </a:p>
                  </a:txBody>
                  <a:tcPr anchor="ctr"/>
                </a:tc>
                <a:tc>
                  <a:txBody>
                    <a:bodyPr/>
                    <a:lstStyle/>
                    <a:p>
                      <a:pPr algn="ctr"/>
                      <a:r>
                        <a:rPr lang="en-MY" sz="1600" dirty="0" smtClean="0"/>
                        <a:t>44</a:t>
                      </a:r>
                      <a:endParaRPr lang="en-MY" sz="1600" dirty="0"/>
                    </a:p>
                  </a:txBody>
                  <a:tcPr anchor="ctr"/>
                </a:tc>
                <a:tc>
                  <a:txBody>
                    <a:bodyPr/>
                    <a:lstStyle/>
                    <a:p>
                      <a:pPr algn="ctr"/>
                      <a:r>
                        <a:rPr lang="en-MY" sz="1600" dirty="0" smtClean="0"/>
                        <a:t>68</a:t>
                      </a:r>
                      <a:endParaRPr lang="en-MY" sz="1600" dirty="0"/>
                    </a:p>
                  </a:txBody>
                  <a:tcPr anchor="ctr"/>
                </a:tc>
                <a:tc>
                  <a:txBody>
                    <a:bodyPr/>
                    <a:lstStyle/>
                    <a:p>
                      <a:pPr algn="ctr"/>
                      <a:r>
                        <a:rPr lang="en-MY" sz="1600" dirty="0" smtClean="0"/>
                        <a:t>76</a:t>
                      </a:r>
                      <a:endParaRPr lang="en-MY" sz="1600" dirty="0"/>
                    </a:p>
                  </a:txBody>
                  <a:tcPr anchor="ctr"/>
                </a:tc>
                <a:tc>
                  <a:txBody>
                    <a:bodyPr/>
                    <a:lstStyle/>
                    <a:p>
                      <a:pPr algn="ctr"/>
                      <a:r>
                        <a:rPr lang="en-MY" sz="1600" dirty="0" smtClean="0"/>
                        <a:t>112</a:t>
                      </a:r>
                      <a:endParaRPr lang="en-MY" sz="1600" dirty="0"/>
                    </a:p>
                  </a:txBody>
                  <a:tcPr anchor="ctr"/>
                </a:tc>
                <a:tc>
                  <a:txBody>
                    <a:bodyPr/>
                    <a:lstStyle/>
                    <a:p>
                      <a:pPr algn="ctr"/>
                      <a:r>
                        <a:rPr lang="en-MY" sz="1600" dirty="0" smtClean="0"/>
                        <a:t>396</a:t>
                      </a:r>
                      <a:endParaRPr lang="en-MY" sz="1600" dirty="0"/>
                    </a:p>
                  </a:txBody>
                  <a:tcPr anchor="ctr"/>
                </a:tc>
                <a:tc>
                  <a:txBody>
                    <a:bodyPr/>
                    <a:lstStyle/>
                    <a:p>
                      <a:pPr algn="ctr"/>
                      <a:r>
                        <a:rPr lang="en-MY" sz="1600" dirty="0" smtClean="0"/>
                        <a:t>710</a:t>
                      </a:r>
                      <a:endParaRPr lang="en-MY" sz="1600" dirty="0"/>
                    </a:p>
                  </a:txBody>
                  <a:tcPr anchor="ctr"/>
                </a:tc>
              </a:tr>
              <a:tr h="206490">
                <a:tc>
                  <a:txBody>
                    <a:bodyPr/>
                    <a:lstStyle/>
                    <a:p>
                      <a:pPr algn="ctr"/>
                      <a:r>
                        <a:rPr lang="en-MY" sz="1600" dirty="0" smtClean="0"/>
                        <a:t>Rejected</a:t>
                      </a:r>
                      <a:endParaRPr lang="en-MY" sz="1600" dirty="0"/>
                    </a:p>
                  </a:txBody>
                  <a:tcPr anchor="ctr"/>
                </a:tc>
                <a:tc>
                  <a:txBody>
                    <a:bodyPr/>
                    <a:lstStyle/>
                    <a:p>
                      <a:pPr algn="ctr"/>
                      <a:r>
                        <a:rPr lang="en-MY" sz="1600" dirty="0" smtClean="0"/>
                        <a:t>3</a:t>
                      </a:r>
                      <a:endParaRPr lang="en-MY" sz="1600" dirty="0"/>
                    </a:p>
                  </a:txBody>
                  <a:tcPr anchor="ctr"/>
                </a:tc>
                <a:tc>
                  <a:txBody>
                    <a:bodyPr/>
                    <a:lstStyle/>
                    <a:p>
                      <a:pPr algn="ctr"/>
                      <a:r>
                        <a:rPr lang="en-MY" sz="1600" dirty="0" smtClean="0"/>
                        <a:t>18</a:t>
                      </a:r>
                    </a:p>
                  </a:txBody>
                  <a:tcPr anchor="ctr"/>
                </a:tc>
                <a:tc>
                  <a:txBody>
                    <a:bodyPr/>
                    <a:lstStyle/>
                    <a:p>
                      <a:pPr algn="ctr"/>
                      <a:r>
                        <a:rPr lang="en-MY" sz="1600" dirty="0" smtClean="0"/>
                        <a:t>10</a:t>
                      </a:r>
                      <a:endParaRPr lang="en-MY" sz="1600" dirty="0"/>
                    </a:p>
                  </a:txBody>
                  <a:tcPr anchor="ctr"/>
                </a:tc>
                <a:tc>
                  <a:txBody>
                    <a:bodyPr/>
                    <a:lstStyle/>
                    <a:p>
                      <a:pPr algn="ctr"/>
                      <a:r>
                        <a:rPr lang="en-MY" sz="1600" dirty="0" smtClean="0"/>
                        <a:t>14</a:t>
                      </a:r>
                      <a:endParaRPr lang="en-MY" sz="1600" dirty="0"/>
                    </a:p>
                  </a:txBody>
                  <a:tcPr anchor="ctr"/>
                </a:tc>
                <a:tc>
                  <a:txBody>
                    <a:bodyPr/>
                    <a:lstStyle/>
                    <a:p>
                      <a:pPr algn="ctr"/>
                      <a:r>
                        <a:rPr lang="en-MY" sz="1600" dirty="0" smtClean="0"/>
                        <a:t>21</a:t>
                      </a:r>
                      <a:endParaRPr lang="en-MY" sz="1600" dirty="0"/>
                    </a:p>
                  </a:txBody>
                  <a:tcPr anchor="ctr"/>
                </a:tc>
                <a:tc>
                  <a:txBody>
                    <a:bodyPr/>
                    <a:lstStyle/>
                    <a:p>
                      <a:pPr algn="ctr"/>
                      <a:r>
                        <a:rPr lang="en-MY" sz="1600" dirty="0" smtClean="0"/>
                        <a:t>102</a:t>
                      </a:r>
                      <a:endParaRPr lang="en-MY" sz="1600" dirty="0"/>
                    </a:p>
                  </a:txBody>
                  <a:tcPr anchor="ctr"/>
                </a:tc>
                <a:tc>
                  <a:txBody>
                    <a:bodyPr/>
                    <a:lstStyle/>
                    <a:p>
                      <a:pPr algn="ctr"/>
                      <a:r>
                        <a:rPr lang="en-MY" sz="1600" dirty="0" smtClean="0"/>
                        <a:t>168</a:t>
                      </a:r>
                      <a:endParaRPr lang="en-MY" sz="1600" dirty="0"/>
                    </a:p>
                  </a:txBody>
                  <a:tcPr anchor="ctr"/>
                </a:tc>
              </a:tr>
              <a:tr h="140189">
                <a:tc>
                  <a:txBody>
                    <a:bodyPr/>
                    <a:lstStyle/>
                    <a:p>
                      <a:pPr algn="ctr"/>
                      <a:r>
                        <a:rPr lang="en-MY" sz="1600" dirty="0" smtClean="0"/>
                        <a:t>Review</a:t>
                      </a:r>
                      <a:endParaRPr lang="en-MY" sz="1600" dirty="0"/>
                    </a:p>
                  </a:txBody>
                  <a:tcPr anchor="ctr"/>
                </a:tc>
                <a:tc>
                  <a:txBody>
                    <a:bodyPr/>
                    <a:lstStyle/>
                    <a:p>
                      <a:pPr algn="ctr"/>
                      <a:r>
                        <a:rPr lang="en-MY" sz="1600" dirty="0" smtClean="0"/>
                        <a:t>0</a:t>
                      </a:r>
                      <a:endParaRPr lang="en-MY" sz="1600" dirty="0"/>
                    </a:p>
                  </a:txBody>
                  <a:tcPr anchor="ctr"/>
                </a:tc>
                <a:tc>
                  <a:txBody>
                    <a:bodyPr/>
                    <a:lstStyle/>
                    <a:p>
                      <a:pPr algn="ctr"/>
                      <a:r>
                        <a:rPr lang="en-MY" sz="1600" dirty="0" smtClean="0"/>
                        <a:t>0</a:t>
                      </a:r>
                      <a:endParaRPr lang="en-MY" sz="1600" dirty="0"/>
                    </a:p>
                  </a:txBody>
                  <a:tcPr anchor="ctr"/>
                </a:tc>
                <a:tc>
                  <a:txBody>
                    <a:bodyPr/>
                    <a:lstStyle/>
                    <a:p>
                      <a:pPr algn="ctr"/>
                      <a:r>
                        <a:rPr lang="en-MY" sz="1600" dirty="0" smtClean="0"/>
                        <a:t>1</a:t>
                      </a:r>
                      <a:endParaRPr lang="en-MY" sz="1600" dirty="0"/>
                    </a:p>
                  </a:txBody>
                  <a:tcPr anchor="ctr"/>
                </a:tc>
                <a:tc>
                  <a:txBody>
                    <a:bodyPr/>
                    <a:lstStyle/>
                    <a:p>
                      <a:pPr algn="ctr"/>
                      <a:r>
                        <a:rPr lang="en-MY" sz="1600" dirty="0" smtClean="0"/>
                        <a:t>11</a:t>
                      </a:r>
                      <a:endParaRPr lang="en-MY" sz="1600" dirty="0"/>
                    </a:p>
                  </a:txBody>
                  <a:tcPr anchor="ctr"/>
                </a:tc>
                <a:tc>
                  <a:txBody>
                    <a:bodyPr/>
                    <a:lstStyle/>
                    <a:p>
                      <a:pPr algn="ctr"/>
                      <a:r>
                        <a:rPr lang="en-MY" sz="1600" dirty="0" smtClean="0"/>
                        <a:t>26</a:t>
                      </a:r>
                      <a:endParaRPr lang="en-MY" sz="1600" dirty="0"/>
                    </a:p>
                  </a:txBody>
                  <a:tcPr anchor="ctr"/>
                </a:tc>
                <a:tc>
                  <a:txBody>
                    <a:bodyPr/>
                    <a:lstStyle/>
                    <a:p>
                      <a:pPr algn="ctr"/>
                      <a:r>
                        <a:rPr lang="en-MY" sz="1600" dirty="0" smtClean="0"/>
                        <a:t>1595</a:t>
                      </a:r>
                      <a:endParaRPr lang="en-MY" sz="1600" dirty="0"/>
                    </a:p>
                  </a:txBody>
                  <a:tcPr anchor="ctr"/>
                </a:tc>
                <a:tc>
                  <a:txBody>
                    <a:bodyPr/>
                    <a:lstStyle/>
                    <a:p>
                      <a:pPr algn="ctr"/>
                      <a:r>
                        <a:rPr lang="en-MY" sz="1600" dirty="0" smtClean="0"/>
                        <a:t>1633</a:t>
                      </a:r>
                      <a:endParaRPr lang="en-MY" sz="1600" dirty="0"/>
                    </a:p>
                  </a:txBody>
                  <a:tcPr anchor="ctr"/>
                </a:tc>
              </a:tr>
              <a:tr h="744081">
                <a:tc>
                  <a:txBody>
                    <a:bodyPr/>
                    <a:lstStyle/>
                    <a:p>
                      <a:pPr algn="ctr"/>
                      <a:r>
                        <a:rPr lang="en-MY" sz="1600" dirty="0" smtClean="0"/>
                        <a:t>Percentage</a:t>
                      </a:r>
                    </a:p>
                    <a:p>
                      <a:pPr algn="ctr"/>
                      <a:r>
                        <a:rPr lang="en-MY" sz="1400" dirty="0" smtClean="0"/>
                        <a:t>(Approved</a:t>
                      </a:r>
                      <a:r>
                        <a:rPr lang="en-MY" sz="1400" baseline="0" dirty="0" smtClean="0"/>
                        <a:t> + Rejected)</a:t>
                      </a:r>
                      <a:endParaRPr lang="en-MY" sz="1400" dirty="0" smtClean="0"/>
                    </a:p>
                  </a:txBody>
                  <a:tcPr anchor="ctr"/>
                </a:tc>
                <a:tc>
                  <a:txBody>
                    <a:bodyPr/>
                    <a:lstStyle/>
                    <a:p>
                      <a:pPr algn="ctr"/>
                      <a:r>
                        <a:rPr lang="en-MY" sz="1600" dirty="0" smtClean="0"/>
                        <a:t>100%</a:t>
                      </a:r>
                      <a:endParaRPr lang="en-MY" sz="1600" dirty="0"/>
                    </a:p>
                  </a:txBody>
                  <a:tcPr anchor="ctr"/>
                </a:tc>
                <a:tc>
                  <a:txBody>
                    <a:bodyPr/>
                    <a:lstStyle/>
                    <a:p>
                      <a:pPr algn="ctr"/>
                      <a:r>
                        <a:rPr lang="en-MY" sz="1600" dirty="0" smtClean="0"/>
                        <a:t>100%</a:t>
                      </a:r>
                      <a:endParaRPr lang="en-MY" sz="1600" dirty="0"/>
                    </a:p>
                  </a:txBody>
                  <a:tcPr anchor="ctr"/>
                </a:tc>
                <a:tc>
                  <a:txBody>
                    <a:bodyPr/>
                    <a:lstStyle/>
                    <a:p>
                      <a:pPr algn="ctr"/>
                      <a:r>
                        <a:rPr lang="en-MY" sz="1600" dirty="0" smtClean="0"/>
                        <a:t>98.73%</a:t>
                      </a:r>
                      <a:endParaRPr lang="en-MY" sz="1600" dirty="0"/>
                    </a:p>
                  </a:txBody>
                  <a:tcPr anchor="ctr"/>
                </a:tc>
                <a:tc>
                  <a:txBody>
                    <a:bodyPr/>
                    <a:lstStyle/>
                    <a:p>
                      <a:pPr algn="ctr"/>
                      <a:r>
                        <a:rPr lang="en-MY" sz="1600" dirty="0" smtClean="0"/>
                        <a:t>89.11%</a:t>
                      </a:r>
                      <a:endParaRPr lang="en-MY" sz="1600" dirty="0"/>
                    </a:p>
                  </a:txBody>
                  <a:tcPr anchor="ctr"/>
                </a:tc>
                <a:tc>
                  <a:txBody>
                    <a:bodyPr/>
                    <a:lstStyle/>
                    <a:p>
                      <a:pPr algn="ctr"/>
                      <a:r>
                        <a:rPr lang="en-MY" sz="1600" dirty="0" smtClean="0"/>
                        <a:t>83.65%</a:t>
                      </a:r>
                      <a:endParaRPr lang="en-MY" sz="1600" dirty="0"/>
                    </a:p>
                  </a:txBody>
                  <a:tcPr anchor="ctr"/>
                </a:tc>
                <a:tc>
                  <a:txBody>
                    <a:bodyPr/>
                    <a:lstStyle/>
                    <a:p>
                      <a:pPr algn="ctr"/>
                      <a:r>
                        <a:rPr lang="en-MY" sz="1600" dirty="0" smtClean="0"/>
                        <a:t>23.79%</a:t>
                      </a:r>
                      <a:endParaRPr lang="en-MY" sz="1600" dirty="0"/>
                    </a:p>
                  </a:txBody>
                  <a:tcPr anchor="ctr"/>
                </a:tc>
                <a:tc>
                  <a:txBody>
                    <a:bodyPr/>
                    <a:lstStyle/>
                    <a:p>
                      <a:pPr algn="ctr"/>
                      <a:r>
                        <a:rPr lang="en-MY" sz="1600" dirty="0" smtClean="0"/>
                        <a:t>34.97%</a:t>
                      </a:r>
                      <a:endParaRPr lang="en-MY" sz="1600" dirty="0"/>
                    </a:p>
                  </a:txBody>
                  <a:tcPr anchor="ctr"/>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181875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3511" y="4267200"/>
            <a:ext cx="6129489" cy="1077218"/>
          </a:xfrm>
          <a:prstGeom prst="rect">
            <a:avLst/>
          </a:prstGeom>
          <a:noFill/>
        </p:spPr>
        <p:txBody>
          <a:bodyPr wrap="square" rtlCol="0">
            <a:spAutoFit/>
          </a:bodyPr>
          <a:lstStyle/>
          <a:p>
            <a:r>
              <a:rPr lang="en-US" sz="3200" dirty="0" smtClean="0">
                <a:latin typeface="Calibri" pitchFamily="34" charset="0"/>
              </a:rPr>
              <a:t>2016 MALAYSIAN BUDGET HIGHLIGHTS ON GST</a:t>
            </a:r>
            <a:endParaRPr lang="en-MY" sz="32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355125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ZERO-RATED FOOD PRODUCTS</a:t>
            </a:r>
            <a:endParaRPr lang="en-US" sz="2000" dirty="0"/>
          </a:p>
        </p:txBody>
      </p:sp>
      <p:graphicFrame>
        <p:nvGraphicFramePr>
          <p:cNvPr id="16" name="Table 15"/>
          <p:cNvGraphicFramePr>
            <a:graphicFrameLocks noGrp="1"/>
          </p:cNvGraphicFramePr>
          <p:nvPr>
            <p:extLst>
              <p:ext uri="{D42A27DB-BD31-4B8C-83A1-F6EECF244321}">
                <p14:modId xmlns:p14="http://schemas.microsoft.com/office/powerpoint/2010/main" val="3504349640"/>
              </p:ext>
            </p:extLst>
          </p:nvPr>
        </p:nvGraphicFramePr>
        <p:xfrm>
          <a:off x="1295400" y="1377810"/>
          <a:ext cx="6858000" cy="5099190"/>
        </p:xfrm>
        <a:graphic>
          <a:graphicData uri="http://schemas.openxmlformats.org/drawingml/2006/table">
            <a:tbl>
              <a:tblPr firstRow="1" bandRow="1">
                <a:tableStyleId>{5C22544A-7EE6-4342-B048-85BDC9FD1C3A}</a:tableStyleId>
              </a:tblPr>
              <a:tblGrid>
                <a:gridCol w="3008280"/>
                <a:gridCol w="3849720"/>
              </a:tblGrid>
              <a:tr h="429400">
                <a:tc gridSpan="2">
                  <a:txBody>
                    <a:bodyPr/>
                    <a:lstStyle/>
                    <a:p>
                      <a:pPr algn="ctr"/>
                      <a:r>
                        <a:rPr lang="en-MY" sz="1800" b="1" dirty="0" smtClean="0">
                          <a:solidFill>
                            <a:schemeClr val="bg1"/>
                          </a:solidFill>
                        </a:rPr>
                        <a:t>Streamlining of Zero-Rated Food Products</a:t>
                      </a:r>
                      <a:endParaRPr lang="en-MY" sz="1800" b="1" dirty="0">
                        <a:solidFill>
                          <a:schemeClr val="bg1"/>
                        </a:solidFill>
                      </a:endParaRPr>
                    </a:p>
                  </a:txBody>
                  <a:tcPr>
                    <a:solidFill>
                      <a:srgbClr val="0E03EF"/>
                    </a:solidFill>
                  </a:tcPr>
                </a:tc>
                <a:tc hMerge="1">
                  <a:txBody>
                    <a:bodyPr/>
                    <a:lstStyle/>
                    <a:p>
                      <a:endParaRPr lang="en-MY" dirty="0"/>
                    </a:p>
                  </a:txBody>
                  <a:tcPr/>
                </a:tc>
              </a:tr>
              <a:tr h="166977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1) </a:t>
                      </a:r>
                      <a:r>
                        <a:rPr lang="en-MY" sz="1600" b="1" dirty="0" smtClean="0"/>
                        <a:t>Organic</a:t>
                      </a:r>
                      <a:r>
                        <a:rPr lang="en-MY" sz="1600" dirty="0" smtClean="0"/>
                        <a:t> and </a:t>
                      </a:r>
                      <a:r>
                        <a:rPr lang="en-MY" sz="1600" b="1" dirty="0" smtClean="0"/>
                        <a:t>soy base milk </a:t>
                      </a:r>
                      <a:r>
                        <a:rPr lang="en-MY" sz="1600" dirty="0" smtClean="0"/>
                        <a:t>in powder form for feeding infant and young children (up to 36 months) which comply the requirement specified in the food regulation 1985 [P.U. (A) 437/1985] and put up in the form of packaging for retail sale only.</a:t>
                      </a:r>
                    </a:p>
                    <a:p>
                      <a:endParaRPr lang="en-MY" sz="1400" dirty="0"/>
                    </a:p>
                  </a:txBody>
                  <a:tcPr/>
                </a:tc>
                <a:tc>
                  <a:txBody>
                    <a:bodyPr/>
                    <a:lstStyle/>
                    <a:p>
                      <a:endParaRPr lang="en-MY" dirty="0"/>
                    </a:p>
                  </a:txBody>
                  <a:tcPr/>
                </a:tc>
              </a:tr>
              <a:tr h="1118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2) To include </a:t>
                      </a:r>
                      <a:r>
                        <a:rPr lang="en-MY" sz="1600" b="1" dirty="0" smtClean="0"/>
                        <a:t>all types of dhal </a:t>
                      </a:r>
                      <a:r>
                        <a:rPr lang="en-MY" sz="1600" dirty="0" smtClean="0"/>
                        <a:t>(pigeon peas, chickpeas garbanzos, </a:t>
                      </a:r>
                      <a:r>
                        <a:rPr lang="en-MY" sz="1600" dirty="0" err="1" smtClean="0"/>
                        <a:t>vigna</a:t>
                      </a:r>
                      <a:r>
                        <a:rPr lang="en-MY" sz="1600" dirty="0" smtClean="0"/>
                        <a:t> </a:t>
                      </a:r>
                      <a:r>
                        <a:rPr lang="en-MY" sz="1600" dirty="0" err="1" smtClean="0"/>
                        <a:t>mungol</a:t>
                      </a:r>
                      <a:r>
                        <a:rPr lang="en-MY" sz="1600" dirty="0" smtClean="0"/>
                        <a:t>, </a:t>
                      </a:r>
                      <a:r>
                        <a:rPr lang="en-MY" sz="1600" dirty="0" err="1" smtClean="0"/>
                        <a:t>hepper</a:t>
                      </a:r>
                      <a:r>
                        <a:rPr lang="en-MY" sz="1600" dirty="0" smtClean="0"/>
                        <a:t>/</a:t>
                      </a:r>
                      <a:r>
                        <a:rPr lang="en-MY" sz="1600" dirty="0" err="1" smtClean="0"/>
                        <a:t>vigna</a:t>
                      </a:r>
                      <a:r>
                        <a:rPr lang="en-MY" sz="1600" dirty="0" smtClean="0"/>
                        <a:t> radiate &amp; </a:t>
                      </a:r>
                      <a:r>
                        <a:rPr lang="en-MY" sz="1600" dirty="0" err="1" smtClean="0"/>
                        <a:t>lenthils</a:t>
                      </a:r>
                      <a:r>
                        <a:rPr lang="en-MY" sz="1600" dirty="0" smtClean="0"/>
                        <a:t>)</a:t>
                      </a:r>
                    </a:p>
                    <a:p>
                      <a:endParaRPr lang="en-MY" sz="1400" dirty="0"/>
                    </a:p>
                  </a:txBody>
                  <a:tcPr/>
                </a:tc>
                <a:tc>
                  <a:txBody>
                    <a:bodyPr/>
                    <a:lstStyle/>
                    <a:p>
                      <a:endParaRPr lang="en-MY" dirty="0"/>
                    </a:p>
                  </a:txBody>
                  <a:tcPr/>
                </a:tc>
              </a:tr>
              <a:tr h="11341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3) </a:t>
                      </a:r>
                      <a:r>
                        <a:rPr lang="en-MY" sz="1600" b="1" dirty="0" smtClean="0"/>
                        <a:t>Lotus roots and water chestnut</a:t>
                      </a:r>
                    </a:p>
                    <a:p>
                      <a:endParaRPr lang="en-MY" sz="1400" dirty="0"/>
                    </a:p>
                  </a:txBody>
                  <a:tcPr/>
                </a:tc>
                <a:tc>
                  <a:txBody>
                    <a:bodyPr/>
                    <a:lstStyle/>
                    <a:p>
                      <a:endParaRPr lang="en-MY" dirty="0"/>
                    </a:p>
                  </a:txBody>
                  <a:tcPr/>
                </a:tc>
              </a:tr>
            </a:tbl>
          </a:graphicData>
        </a:graphic>
      </p:graphicFrame>
      <p:pic>
        <p:nvPicPr>
          <p:cNvPr id="23" name="Picture 2" descr="http://www.youbeli.com/images/screenshots/331673_77019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2169007"/>
            <a:ext cx="1571124" cy="15711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i5.walmartimages.com/dfw/dce07b8c-d347/k2-_ac7eb1a2-ad2b-4672-a6e3-d439996b136f.v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540" y="4219424"/>
            <a:ext cx="796222" cy="7962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medicalnewstoday.com/content/images/articles/297/297638/groups-of-lentil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2091" y="3914335"/>
            <a:ext cx="2112618" cy="140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friedas.com/wp-content/uploads/2012/05/LotusRoot_03.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9959" y="5451373"/>
            <a:ext cx="1636042" cy="822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4" descr="http://cloud.foodista.com/content/images/1a5e4bd13cf430159d4c93c4a1d5abd660bbd531_607x400.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540" y="5451373"/>
            <a:ext cx="1192090" cy="785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3837599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ZERO-RATED FOOD PRODUCTS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147597348"/>
              </p:ext>
            </p:extLst>
          </p:nvPr>
        </p:nvGraphicFramePr>
        <p:xfrm>
          <a:off x="1066800" y="1567312"/>
          <a:ext cx="6858000" cy="4833488"/>
        </p:xfrm>
        <a:graphic>
          <a:graphicData uri="http://schemas.openxmlformats.org/drawingml/2006/table">
            <a:tbl>
              <a:tblPr firstRow="1" bandRow="1">
                <a:tableStyleId>{5C22544A-7EE6-4342-B048-85BDC9FD1C3A}</a:tableStyleId>
              </a:tblPr>
              <a:tblGrid>
                <a:gridCol w="3008280"/>
                <a:gridCol w="3849720"/>
              </a:tblGrid>
              <a:tr h="429400">
                <a:tc gridSpan="2">
                  <a:txBody>
                    <a:bodyPr/>
                    <a:lstStyle/>
                    <a:p>
                      <a:pPr algn="ctr"/>
                      <a:r>
                        <a:rPr lang="en-MY" sz="1800" b="1" dirty="0" smtClean="0">
                          <a:solidFill>
                            <a:schemeClr val="bg1"/>
                          </a:solidFill>
                        </a:rPr>
                        <a:t>Streamlining of Zero-Rated Food Products</a:t>
                      </a:r>
                      <a:endParaRPr lang="en-MY" sz="1800" b="1" dirty="0">
                        <a:solidFill>
                          <a:schemeClr val="bg1"/>
                        </a:solidFill>
                      </a:endParaRPr>
                    </a:p>
                  </a:txBody>
                  <a:tcPr>
                    <a:solidFill>
                      <a:srgbClr val="0E03EF"/>
                    </a:solidFill>
                  </a:tcPr>
                </a:tc>
                <a:tc hMerge="1">
                  <a:txBody>
                    <a:bodyPr/>
                    <a:lstStyle/>
                    <a:p>
                      <a:endParaRPr lang="en-MY" dirty="0"/>
                    </a:p>
                  </a:txBody>
                  <a:tcPr/>
                </a:tc>
              </a:tr>
              <a:tr h="166977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4) </a:t>
                      </a:r>
                      <a:r>
                        <a:rPr lang="en-MY" sz="1600" b="1" dirty="0" smtClean="0"/>
                        <a:t>Mustard seeds</a:t>
                      </a:r>
                    </a:p>
                    <a:p>
                      <a:endParaRPr lang="en-MY" sz="1400" dirty="0"/>
                    </a:p>
                  </a:txBody>
                  <a:tcPr/>
                </a:tc>
                <a:tc>
                  <a:txBody>
                    <a:bodyPr/>
                    <a:lstStyle/>
                    <a:p>
                      <a:endParaRPr lang="en-MY" dirty="0"/>
                    </a:p>
                  </a:txBody>
                  <a:tcPr/>
                </a:tc>
              </a:tr>
              <a:tr h="12192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5) </a:t>
                      </a:r>
                      <a:r>
                        <a:rPr lang="en-MY" sz="1600" b="1" dirty="0" err="1" smtClean="0"/>
                        <a:t>Jaggery</a:t>
                      </a:r>
                      <a:r>
                        <a:rPr lang="en-MY" sz="1600" b="1" dirty="0" smtClean="0"/>
                        <a:t> Powder</a:t>
                      </a:r>
                    </a:p>
                    <a:p>
                      <a:endParaRPr lang="en-MY" sz="1400" dirty="0"/>
                    </a:p>
                  </a:txBody>
                  <a:tcPr/>
                </a:tc>
                <a:tc>
                  <a:txBody>
                    <a:bodyPr/>
                    <a:lstStyle/>
                    <a:p>
                      <a:endParaRPr lang="en-MY" dirty="0"/>
                    </a:p>
                  </a:txBody>
                  <a:tcPr/>
                </a:tc>
              </a:tr>
              <a:tr h="15151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6) </a:t>
                      </a:r>
                      <a:r>
                        <a:rPr lang="en-MY" sz="1600" b="1" dirty="0" smtClean="0"/>
                        <a:t>Noodles</a:t>
                      </a:r>
                      <a:r>
                        <a:rPr lang="en-MY" sz="1600" dirty="0" smtClean="0"/>
                        <a:t> (wet yellow </a:t>
                      </a:r>
                      <a:r>
                        <a:rPr lang="en-MY" sz="1600" dirty="0" err="1" smtClean="0"/>
                        <a:t>mee</a:t>
                      </a:r>
                      <a:r>
                        <a:rPr lang="en-MY" sz="1600" dirty="0" smtClean="0"/>
                        <a:t>/mi </a:t>
                      </a:r>
                      <a:r>
                        <a:rPr lang="en-MY" sz="1600" dirty="0" err="1" smtClean="0"/>
                        <a:t>kolok</a:t>
                      </a:r>
                      <a:r>
                        <a:rPr lang="en-MY" sz="1600" dirty="0" smtClean="0"/>
                        <a:t> dried) –1902.19.400</a:t>
                      </a:r>
                    </a:p>
                    <a:p>
                      <a:endParaRPr lang="en-MY" sz="1400" dirty="0"/>
                    </a:p>
                  </a:txBody>
                  <a:tcPr/>
                </a:tc>
                <a:tc>
                  <a:txBody>
                    <a:bodyPr/>
                    <a:lstStyle/>
                    <a:p>
                      <a:endParaRPr lang="en-MY" dirty="0"/>
                    </a:p>
                  </a:txBody>
                  <a:tcPr/>
                </a:tc>
              </a:tr>
            </a:tbl>
          </a:graphicData>
        </a:graphic>
      </p:graphicFrame>
      <p:pic>
        <p:nvPicPr>
          <p:cNvPr id="20" name="Picture 6" descr="http://www.iopepc.org/admin/public/media/images/1424416257-Mustard-seed-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4155" y="2284616"/>
            <a:ext cx="1907302" cy="1144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8" descr="http://ancientmillets.com/image/Jaggery/Jaggery-Powder-Nattu-Sakarra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766" y="3657600"/>
            <a:ext cx="1314080" cy="131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0" descr="http://www.yeahilike.com/wp-content/uploads/2015/02/Prawn-Noodle-Recipe-Wheat-Flour-Nood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8614" y="5119048"/>
            <a:ext cx="1369786" cy="1113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118821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370" y="1674178"/>
            <a:ext cx="8001000" cy="222885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MY" b="1" u="sng" dirty="0"/>
              <a:t>Expansion of Scope of Zero-Rated Medicines </a:t>
            </a:r>
            <a:endParaRPr lang="en-MY" b="1" u="sng" dirty="0" smtClean="0"/>
          </a:p>
          <a:p>
            <a:endParaRPr lang="en-MY" dirty="0"/>
          </a:p>
          <a:p>
            <a:pPr marL="342900" indent="-342900">
              <a:buAutoNum type="alphaLcParenBoth"/>
            </a:pPr>
            <a:r>
              <a:rPr lang="en-MY" dirty="0" smtClean="0"/>
              <a:t>all </a:t>
            </a:r>
            <a:r>
              <a:rPr lang="en-MY" dirty="0"/>
              <a:t>types of controlled drugs in the Poisons Groups A, B, C, and D of the Poisons Act 1952; </a:t>
            </a:r>
            <a:endParaRPr lang="en-MY" dirty="0" smtClean="0"/>
          </a:p>
          <a:p>
            <a:pPr marL="342900" indent="-342900">
              <a:buAutoNum type="alphaLcParenBoth"/>
            </a:pPr>
            <a:r>
              <a:rPr lang="en-MY" dirty="0" smtClean="0"/>
              <a:t>over-the-counter </a:t>
            </a:r>
            <a:r>
              <a:rPr lang="en-MY" dirty="0"/>
              <a:t>medicines registered by the Drug Control Authority; </a:t>
            </a:r>
            <a:r>
              <a:rPr lang="en-MY" dirty="0" smtClean="0"/>
              <a:t>and</a:t>
            </a:r>
          </a:p>
          <a:p>
            <a:pPr marL="342900" indent="-342900">
              <a:buAutoNum type="alphaLcParenBoth"/>
            </a:pPr>
            <a:r>
              <a:rPr lang="en-MY" dirty="0" smtClean="0"/>
              <a:t>drugs </a:t>
            </a:r>
            <a:r>
              <a:rPr lang="en-MY" dirty="0"/>
              <a:t>classified as medical devices under the National Essential Medicines List. </a:t>
            </a:r>
          </a:p>
        </p:txBody>
      </p:sp>
      <p:pic>
        <p:nvPicPr>
          <p:cNvPr id="13314" name="Picture 2" descr="http://www.theantdaily.com/Documents/Article/29099/All-medicines-and-medical-goods-should-be-zero-rated-1024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85644"/>
            <a:ext cx="4442252" cy="2498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Rectangle 1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EXPANSION OF SCOPE ZERO-RATED MEDICINES</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46969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5370" y="1320294"/>
            <a:ext cx="4526460" cy="3676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MY" b="1" u="sng" dirty="0" smtClean="0"/>
              <a:t>GST (Exempt Supply)Order 2014 </a:t>
            </a:r>
            <a:endParaRPr lang="en-MY" b="1" u="sng" dirty="0"/>
          </a:p>
        </p:txBody>
      </p:sp>
      <p:sp>
        <p:nvSpPr>
          <p:cNvPr id="4" name="Rectangle 3"/>
          <p:cNvSpPr/>
          <p:nvPr/>
        </p:nvSpPr>
        <p:spPr>
          <a:xfrm>
            <a:off x="1741819" y="2286000"/>
            <a:ext cx="5715000" cy="1600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MY" b="1" u="sng" dirty="0"/>
              <a:t>Exemption for Air Transportation Services in Sabah and Sarawak</a:t>
            </a:r>
          </a:p>
          <a:p>
            <a:pPr algn="ctr"/>
            <a:r>
              <a:rPr lang="en-MY" dirty="0" smtClean="0"/>
              <a:t>Air passenger transport services for </a:t>
            </a:r>
            <a:r>
              <a:rPr lang="en-MY" b="1" dirty="0" smtClean="0">
                <a:solidFill>
                  <a:srgbClr val="FF0000"/>
                </a:solidFill>
              </a:rPr>
              <a:t>economy class </a:t>
            </a:r>
            <a:r>
              <a:rPr lang="en-MY" dirty="0" smtClean="0"/>
              <a:t>on </a:t>
            </a:r>
            <a:r>
              <a:rPr lang="en-MY" b="1" dirty="0" smtClean="0">
                <a:solidFill>
                  <a:srgbClr val="FF0000"/>
                </a:solidFill>
              </a:rPr>
              <a:t>domestic flight </a:t>
            </a:r>
            <a:r>
              <a:rPr lang="en-MY" dirty="0" smtClean="0"/>
              <a:t>within and between Sabah, Sarawak and Labuan</a:t>
            </a:r>
            <a:endParaRPr lang="en-MY" dirty="0"/>
          </a:p>
        </p:txBody>
      </p:sp>
      <p:pic>
        <p:nvPicPr>
          <p:cNvPr id="10246" name="Picture 6" descr="http://www.ch-aviation.com/portal/stock/2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57651"/>
            <a:ext cx="5362748" cy="185737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go2travelmalaysia.com/tour_malaysia/images/sarawak_map.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00600" y="3733800"/>
            <a:ext cx="3343275" cy="250507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EXEMPTION FOR AIR TRANSPORTATION SERVICES IN SABAH AND SARAWAK</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967278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200870"/>
            <a:ext cx="8610600" cy="1200329"/>
          </a:xfrm>
          <a:prstGeom prst="rect">
            <a:avLst/>
          </a:prstGeom>
        </p:spPr>
        <p:txBody>
          <a:bodyPr wrap="square">
            <a:spAutoFit/>
          </a:bodyPr>
          <a:lstStyle/>
          <a:p>
            <a:pPr algn="ctr"/>
            <a:r>
              <a:rPr lang="en-MY" b="1" u="sng" dirty="0"/>
              <a:t>Prepaid Telecommunication Services or Prepaid Cards</a:t>
            </a:r>
          </a:p>
          <a:p>
            <a:r>
              <a:rPr lang="en-MY" dirty="0" smtClean="0"/>
              <a:t>It </a:t>
            </a:r>
            <a:r>
              <a:rPr lang="en-MY" dirty="0"/>
              <a:t>is proposed that Malaysian users of prepaid telecommunication services or prepaid cards will be </a:t>
            </a:r>
            <a:r>
              <a:rPr lang="en-MY" b="1" dirty="0">
                <a:solidFill>
                  <a:srgbClr val="FF0000"/>
                </a:solidFill>
              </a:rPr>
              <a:t>given rebates </a:t>
            </a:r>
            <a:r>
              <a:rPr lang="en-MY" dirty="0"/>
              <a:t>which are equivalent to the amount of GST paid. The proposal is effective from </a:t>
            </a:r>
            <a:r>
              <a:rPr lang="en-MY" b="1" dirty="0">
                <a:solidFill>
                  <a:srgbClr val="FF0000"/>
                </a:solidFill>
              </a:rPr>
              <a:t>1 January 2016 to 31 December 2016.</a:t>
            </a:r>
          </a:p>
        </p:txBody>
      </p:sp>
      <p:pic>
        <p:nvPicPr>
          <p:cNvPr id="12290" name="Picture 2" descr="http://cms2.mobile88.com/news/wp-content/uploads/2015/12/sim-card-prepai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9994" y="3505200"/>
            <a:ext cx="3998406" cy="26773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PREPAID TELECOMMUNICATION SERVICES OR PREPAID CARDS</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169644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4749225"/>
            <a:ext cx="6181663" cy="584775"/>
          </a:xfrm>
          <a:prstGeom prst="rect">
            <a:avLst/>
          </a:prstGeom>
          <a:noFill/>
        </p:spPr>
        <p:txBody>
          <a:bodyPr wrap="square" rtlCol="0">
            <a:spAutoFit/>
          </a:bodyPr>
          <a:lstStyle/>
          <a:p>
            <a:r>
              <a:rPr lang="en-US" sz="3200" dirty="0" smtClean="0">
                <a:latin typeface="Calibri" pitchFamily="34" charset="0"/>
              </a:rPr>
              <a:t>OVERVIEW OF GST IN MALAYSIA</a:t>
            </a:r>
            <a:endParaRPr lang="en-MY" sz="32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916958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2" name="Rectangle 1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INTRODUCTION</a:t>
            </a:r>
          </a:p>
        </p:txBody>
      </p:sp>
      <p:sp>
        <p:nvSpPr>
          <p:cNvPr id="7" name="Text Box 2"/>
          <p:cNvSpPr txBox="1">
            <a:spLocks noChangeArrowheads="1"/>
          </p:cNvSpPr>
          <p:nvPr/>
        </p:nvSpPr>
        <p:spPr bwMode="auto">
          <a:xfrm>
            <a:off x="450927" y="1412776"/>
            <a:ext cx="531789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Font typeface="Wingdings" panose="05000000000000000000" pitchFamily="2" charset="2"/>
              <a:buChar char="q"/>
            </a:pPr>
            <a:r>
              <a:rPr lang="en-US" sz="2400" dirty="0" smtClean="0">
                <a:latin typeface="Calibri" pitchFamily="34" charset="0"/>
              </a:rPr>
              <a:t>A </a:t>
            </a:r>
            <a:r>
              <a:rPr lang="en-US" sz="2400" b="1" u="sng" dirty="0" smtClean="0">
                <a:solidFill>
                  <a:schemeClr val="tx2"/>
                </a:solidFill>
                <a:latin typeface="Calibri" pitchFamily="34" charset="0"/>
              </a:rPr>
              <a:t>BROAD-BASED</a:t>
            </a:r>
            <a:r>
              <a:rPr lang="en-US" sz="2400" dirty="0" smtClean="0">
                <a:latin typeface="Calibri" pitchFamily="34" charset="0"/>
              </a:rPr>
              <a:t> consumption tax in the form of value added tax</a:t>
            </a:r>
          </a:p>
          <a:p>
            <a:pPr marL="342900" lvl="1" indent="-342900" algn="l">
              <a:spcBef>
                <a:spcPts val="600"/>
              </a:spcBef>
              <a:buFont typeface="Wingdings" panose="05000000000000000000" pitchFamily="2" charset="2"/>
              <a:buChar char="q"/>
            </a:pPr>
            <a:r>
              <a:rPr lang="en-US" sz="2400" b="1" u="sng" dirty="0" smtClean="0">
                <a:solidFill>
                  <a:schemeClr val="tx2"/>
                </a:solidFill>
                <a:latin typeface="Calibri" pitchFamily="34" charset="0"/>
              </a:rPr>
              <a:t>MULTI STAGE TAX </a:t>
            </a:r>
            <a:r>
              <a:rPr lang="en-US" sz="2400" dirty="0" smtClean="0">
                <a:latin typeface="Calibri" pitchFamily="34" charset="0"/>
              </a:rPr>
              <a:t>based on net value at each stage of business transaction up to the retail stage of distribution</a:t>
            </a:r>
          </a:p>
          <a:p>
            <a:pPr marL="342900" lvl="1" indent="-342900" algn="l">
              <a:spcBef>
                <a:spcPts val="600"/>
              </a:spcBef>
              <a:buFont typeface="Wingdings" panose="05000000000000000000" pitchFamily="2" charset="2"/>
              <a:buChar char="q"/>
            </a:pPr>
            <a:r>
              <a:rPr lang="en-US" sz="2400" dirty="0" smtClean="0">
                <a:latin typeface="Calibri" pitchFamily="34" charset="0"/>
              </a:rPr>
              <a:t>Also known as </a:t>
            </a:r>
            <a:r>
              <a:rPr lang="en-US" sz="2400" b="1" u="sng" dirty="0" smtClean="0">
                <a:solidFill>
                  <a:schemeClr val="tx2"/>
                </a:solidFill>
                <a:latin typeface="Calibri" pitchFamily="34" charset="0"/>
              </a:rPr>
              <a:t>VALUE ADDED TAX (VAT) </a:t>
            </a:r>
            <a:r>
              <a:rPr lang="en-US" sz="2400" dirty="0" smtClean="0">
                <a:latin typeface="Calibri" pitchFamily="34" charset="0"/>
              </a:rPr>
              <a:t>in certain countries</a:t>
            </a:r>
          </a:p>
          <a:p>
            <a:pPr marL="342900" lvl="1" indent="-342900" algn="l">
              <a:spcBef>
                <a:spcPts val="600"/>
              </a:spcBef>
              <a:buFont typeface="Wingdings" panose="05000000000000000000" pitchFamily="2" charset="2"/>
              <a:buChar char="q"/>
            </a:pPr>
            <a:r>
              <a:rPr lang="en-US" sz="2400" dirty="0" smtClean="0">
                <a:latin typeface="Calibri" pitchFamily="34" charset="0"/>
              </a:rPr>
              <a:t>Tax on final consumption – </a:t>
            </a:r>
            <a:r>
              <a:rPr lang="en-US" sz="2400" b="1" dirty="0" smtClean="0">
                <a:solidFill>
                  <a:schemeClr val="tx2"/>
                </a:solidFill>
                <a:latin typeface="Calibri" pitchFamily="34" charset="0"/>
              </a:rPr>
              <a:t>THE CONSUMER</a:t>
            </a:r>
          </a:p>
          <a:p>
            <a:pPr marL="342900" lvl="1" indent="-342900">
              <a:spcBef>
                <a:spcPts val="600"/>
              </a:spcBef>
              <a:buFont typeface="Wingdings" panose="05000000000000000000" pitchFamily="2" charset="2"/>
              <a:buChar char="q"/>
            </a:pPr>
            <a:r>
              <a:rPr lang="en-US" sz="2400" dirty="0" smtClean="0">
                <a:latin typeface="Calibri" pitchFamily="34" charset="0"/>
              </a:rPr>
              <a:t>GST incurred on inputs is allowed as a credit to the registrant </a:t>
            </a:r>
            <a:r>
              <a:rPr lang="en-US" sz="2400" dirty="0" smtClean="0">
                <a:solidFill>
                  <a:schemeClr val="tx2"/>
                </a:solidFill>
                <a:latin typeface="Calibri" pitchFamily="34" charset="0"/>
              </a:rPr>
              <a:t>- </a:t>
            </a:r>
            <a:r>
              <a:rPr lang="en-US" sz="2400" b="1" u="sng" dirty="0" smtClean="0">
                <a:solidFill>
                  <a:schemeClr val="tx2"/>
                </a:solidFill>
                <a:latin typeface="Calibri" pitchFamily="34" charset="0"/>
              </a:rPr>
              <a:t>OFFSET AGAINST OUTPUT TAX</a:t>
            </a:r>
            <a:endParaRPr lang="en-US" sz="2400" b="1" u="sng" dirty="0">
              <a:solidFill>
                <a:schemeClr val="tx2"/>
              </a:solidFill>
              <a:latin typeface="Calibri" pitchFamily="34" charset="0"/>
            </a:endParaRPr>
          </a:p>
        </p:txBody>
      </p:sp>
      <p:pic>
        <p:nvPicPr>
          <p:cNvPr id="7170" name="Picture 2" descr="http://ctl.utexas.edu/sites/default/files/styles/lecture-with-audi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373" y="4114800"/>
            <a:ext cx="2781868" cy="2258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45573" y="4204141"/>
            <a:ext cx="990600" cy="646331"/>
          </a:xfrm>
          <a:prstGeom prst="rect">
            <a:avLst/>
          </a:prstGeom>
          <a:noFill/>
        </p:spPr>
        <p:txBody>
          <a:bodyPr wrap="square" rtlCol="0">
            <a:spAutoFit/>
          </a:bodyPr>
          <a:lstStyle/>
          <a:p>
            <a:pPr algn="ctr"/>
            <a:r>
              <a:rPr lang="en-MY" b="1" dirty="0" smtClean="0">
                <a:solidFill>
                  <a:srgbClr val="0E03EF"/>
                </a:solidFill>
              </a:rPr>
              <a:t>WHAT IS GST?</a:t>
            </a:r>
            <a:endParaRPr lang="en-MY" b="1" dirty="0">
              <a:solidFill>
                <a:srgbClr val="0E03E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649448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29</a:t>
            </a:fld>
            <a:endParaRPr lang="en-US" dirty="0">
              <a:solidFill>
                <a:prstClr val="black">
                  <a:tint val="75000"/>
                </a:prstClr>
              </a:solidFill>
            </a:endParaRPr>
          </a:p>
        </p:txBody>
      </p:sp>
      <p:sp>
        <p:nvSpPr>
          <p:cNvPr id="21" name="Rounded Rectangle 20"/>
          <p:cNvSpPr/>
          <p:nvPr/>
        </p:nvSpPr>
        <p:spPr>
          <a:xfrm>
            <a:off x="1371600" y="2743200"/>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SCOPE OF GST</a:t>
            </a:r>
            <a:endParaRPr lang="en-US" sz="2800" b="1" dirty="0">
              <a:latin typeface="Calibri" pitchFamily="34" charset="0"/>
              <a:cs typeface="Calibri" pitchFamily="34" charset="0"/>
            </a:endParaRPr>
          </a:p>
        </p:txBody>
      </p:sp>
      <p:pic>
        <p:nvPicPr>
          <p:cNvPr id="22" name="Picture 2" descr="http://www.pdu4pm.com/pmpblog/wp-content/uploads/2013/03/figures_with_dart_800_wht_9407.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2286000"/>
            <a:ext cx="3011605" cy="225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69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endParaRPr lang="en-US" sz="1600" b="1" dirty="0" smtClean="0">
              <a:latin typeface="Calibri" pitchFamily="34" charset="0"/>
              <a:cs typeface="Calibri" pitchFamily="34" charset="0"/>
            </a:endParaRPr>
          </a:p>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endParaRPr lang="en-MY" sz="1846" dirty="0">
              <a:latin typeface="Calibri" pitchFamily="34" charset="0"/>
              <a:cs typeface="Calibri" pitchFamily="34" charset="0"/>
            </a:endParaRPr>
          </a:p>
        </p:txBody>
      </p:sp>
      <p:sp>
        <p:nvSpPr>
          <p:cNvPr id="6" name="Rounded Rectangle 5"/>
          <p:cNvSpPr/>
          <p:nvPr/>
        </p:nvSpPr>
        <p:spPr>
          <a:xfrm>
            <a:off x="1043608" y="1567870"/>
            <a:ext cx="7239000" cy="2001258"/>
          </a:xfrm>
          <a:prstGeom prst="roundRect">
            <a:avLst>
              <a:gd name="adj" fmla="val 7002"/>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62"/>
          </a:p>
        </p:txBody>
      </p:sp>
      <p:sp>
        <p:nvSpPr>
          <p:cNvPr id="7" name="Rounded Rectangle 6"/>
          <p:cNvSpPr/>
          <p:nvPr/>
        </p:nvSpPr>
        <p:spPr>
          <a:xfrm>
            <a:off x="1043608" y="3694876"/>
            <a:ext cx="7239000" cy="2363727"/>
          </a:xfrm>
          <a:prstGeom prst="roundRect">
            <a:avLst>
              <a:gd name="adj" fmla="val 7002"/>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62"/>
          </a:p>
        </p:txBody>
      </p:sp>
      <p:sp>
        <p:nvSpPr>
          <p:cNvPr id="8" name="Rectangle 7"/>
          <p:cNvSpPr/>
          <p:nvPr/>
        </p:nvSpPr>
        <p:spPr>
          <a:xfrm>
            <a:off x="1362714" y="1833746"/>
            <a:ext cx="3615637" cy="1484189"/>
          </a:xfrm>
          <a:prstGeom prst="rect">
            <a:avLst/>
          </a:prstGeom>
        </p:spPr>
        <p:txBody>
          <a:bodyPr wrap="square">
            <a:spAutoFit/>
          </a:bodyPr>
          <a:lstStyle/>
          <a:p>
            <a:pPr indent="2931" algn="just"/>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memulakan</a:t>
            </a:r>
            <a:r>
              <a:rPr lang="en-MY" sz="1292" dirty="0">
                <a:solidFill>
                  <a:schemeClr val="bg1"/>
                </a:solidFill>
                <a:cs typeface="Calibri"/>
              </a:rPr>
              <a:t> </a:t>
            </a:r>
            <a:r>
              <a:rPr lang="en-MY" sz="1292" dirty="0" err="1">
                <a:solidFill>
                  <a:schemeClr val="bg1"/>
                </a:solidFill>
                <a:cs typeface="Calibri"/>
              </a:rPr>
              <a:t>langkah</a:t>
            </a:r>
            <a:r>
              <a:rPr lang="en-MY" sz="1292" dirty="0">
                <a:solidFill>
                  <a:schemeClr val="bg1"/>
                </a:solidFill>
                <a:cs typeface="Calibri"/>
              </a:rPr>
              <a:t> </a:t>
            </a:r>
            <a:r>
              <a:rPr lang="en-MY" sz="1292" dirty="0" err="1">
                <a:solidFill>
                  <a:schemeClr val="bg1"/>
                </a:solidFill>
                <a:cs typeface="Calibri"/>
              </a:rPr>
              <a:t>pertamanya</a:t>
            </a:r>
            <a:r>
              <a:rPr lang="en-MY" sz="1292" dirty="0">
                <a:solidFill>
                  <a:schemeClr val="bg1"/>
                </a:solidFill>
                <a:cs typeface="Calibri"/>
              </a:rPr>
              <a:t> di </a:t>
            </a:r>
            <a:r>
              <a:rPr lang="en-MY" sz="1292" dirty="0" err="1">
                <a:solidFill>
                  <a:schemeClr val="bg1"/>
                </a:solidFill>
                <a:cs typeface="Calibri"/>
              </a:rPr>
              <a:t>dalam</a:t>
            </a:r>
            <a:r>
              <a:rPr lang="en-MY" sz="1292" dirty="0">
                <a:solidFill>
                  <a:schemeClr val="bg1"/>
                </a:solidFill>
                <a:cs typeface="Calibri"/>
              </a:rPr>
              <a:t> </a:t>
            </a:r>
            <a:r>
              <a:rPr lang="en-MY" sz="1292" dirty="0" err="1">
                <a:solidFill>
                  <a:schemeClr val="bg1"/>
                </a:solidFill>
                <a:cs typeface="Calibri"/>
              </a:rPr>
              <a:t>sektor</a:t>
            </a:r>
            <a:r>
              <a:rPr lang="en-MY" sz="1292" dirty="0">
                <a:solidFill>
                  <a:schemeClr val="bg1"/>
                </a:solidFill>
                <a:cs typeface="Calibri"/>
              </a:rPr>
              <a:t> </a:t>
            </a:r>
            <a:r>
              <a:rPr lang="en-MY" sz="1292" dirty="0" err="1">
                <a:solidFill>
                  <a:schemeClr val="bg1"/>
                </a:solidFill>
                <a:cs typeface="Calibri"/>
              </a:rPr>
              <a:t>perkhidmatan</a:t>
            </a:r>
            <a:r>
              <a:rPr lang="en-MY" sz="1292" dirty="0">
                <a:solidFill>
                  <a:schemeClr val="bg1"/>
                </a:solidFill>
                <a:cs typeface="Calibri"/>
              </a:rPr>
              <a:t> </a:t>
            </a:r>
            <a:r>
              <a:rPr lang="en-MY" sz="1292" dirty="0" err="1">
                <a:solidFill>
                  <a:schemeClr val="bg1"/>
                </a:solidFill>
                <a:cs typeface="Calibri"/>
              </a:rPr>
              <a:t>profesional</a:t>
            </a:r>
            <a:r>
              <a:rPr lang="en-MY" sz="1292" dirty="0">
                <a:solidFill>
                  <a:schemeClr val="bg1"/>
                </a:solidFill>
                <a:cs typeface="Calibri"/>
              </a:rPr>
              <a:t> </a:t>
            </a:r>
            <a:r>
              <a:rPr lang="en-MY" sz="1292" dirty="0" err="1">
                <a:solidFill>
                  <a:schemeClr val="bg1"/>
                </a:solidFill>
                <a:cs typeface="Calibri"/>
              </a:rPr>
              <a:t>negara</a:t>
            </a:r>
            <a:r>
              <a:rPr lang="en-MY" sz="1292" dirty="0">
                <a:solidFill>
                  <a:schemeClr val="bg1"/>
                </a:solidFill>
                <a:cs typeface="Calibri"/>
              </a:rPr>
              <a:t> </a:t>
            </a:r>
            <a:r>
              <a:rPr lang="en-MY" sz="1292" dirty="0" err="1">
                <a:solidFill>
                  <a:schemeClr val="bg1"/>
                </a:solidFill>
                <a:cs typeface="Calibri"/>
              </a:rPr>
              <a:t>pada</a:t>
            </a:r>
            <a:r>
              <a:rPr lang="en-MY" sz="1292" dirty="0">
                <a:solidFill>
                  <a:schemeClr val="bg1"/>
                </a:solidFill>
                <a:cs typeface="Calibri"/>
              </a:rPr>
              <a:t> </a:t>
            </a:r>
            <a:r>
              <a:rPr lang="en-MY" sz="1292" dirty="0" err="1">
                <a:solidFill>
                  <a:schemeClr val="bg1"/>
                </a:solidFill>
                <a:cs typeface="Calibri"/>
              </a:rPr>
              <a:t>Januari</a:t>
            </a:r>
            <a:r>
              <a:rPr lang="en-MY" sz="1292" dirty="0">
                <a:solidFill>
                  <a:schemeClr val="bg1"/>
                </a:solidFill>
                <a:cs typeface="Calibri"/>
              </a:rPr>
              <a:t> 2002. </a:t>
            </a:r>
            <a:r>
              <a:rPr lang="en-MY" sz="1292" dirty="0" err="1">
                <a:solidFill>
                  <a:schemeClr val="bg1"/>
                </a:solidFill>
                <a:cs typeface="Calibri"/>
              </a:rPr>
              <a:t>Tempoh</a:t>
            </a:r>
            <a:r>
              <a:rPr lang="en-MY" sz="1292" dirty="0">
                <a:solidFill>
                  <a:schemeClr val="bg1"/>
                </a:solidFill>
                <a:cs typeface="Calibri"/>
              </a:rPr>
              <a:t> 10 </a:t>
            </a:r>
            <a:r>
              <a:rPr lang="en-MY" sz="1292" dirty="0" err="1">
                <a:solidFill>
                  <a:schemeClr val="bg1"/>
                </a:solidFill>
                <a:cs typeface="Calibri"/>
              </a:rPr>
              <a:t>tahun</a:t>
            </a:r>
            <a:r>
              <a:rPr lang="en-MY" sz="1292" dirty="0">
                <a:solidFill>
                  <a:schemeClr val="bg1"/>
                </a:solidFill>
                <a:cs typeface="Calibri"/>
              </a:rPr>
              <a:t> di </a:t>
            </a:r>
            <a:r>
              <a:rPr lang="en-MY" sz="1292" dirty="0" err="1">
                <a:solidFill>
                  <a:schemeClr val="bg1"/>
                </a:solidFill>
                <a:cs typeface="Calibri"/>
              </a:rPr>
              <a:t>dalam</a:t>
            </a:r>
            <a:r>
              <a:rPr lang="en-MY" sz="1292" dirty="0">
                <a:solidFill>
                  <a:schemeClr val="bg1"/>
                </a:solidFill>
                <a:cs typeface="Calibri"/>
              </a:rPr>
              <a:t> </a:t>
            </a:r>
            <a:r>
              <a:rPr lang="en-MY" sz="1292" dirty="0" err="1">
                <a:solidFill>
                  <a:schemeClr val="bg1"/>
                </a:solidFill>
                <a:cs typeface="Calibri"/>
              </a:rPr>
              <a:t>industri</a:t>
            </a:r>
            <a:r>
              <a:rPr lang="en-MY" sz="1292" dirty="0">
                <a:solidFill>
                  <a:schemeClr val="bg1"/>
                </a:solidFill>
                <a:cs typeface="Calibri"/>
              </a:rPr>
              <a:t> </a:t>
            </a:r>
            <a:r>
              <a:rPr lang="en-MY" sz="1292" dirty="0" err="1">
                <a:solidFill>
                  <a:schemeClr val="bg1"/>
                </a:solidFill>
                <a:cs typeface="Calibri"/>
              </a:rPr>
              <a:t>ini</a:t>
            </a:r>
            <a:r>
              <a:rPr lang="en-MY" sz="1292" dirty="0">
                <a:solidFill>
                  <a:schemeClr val="bg1"/>
                </a:solidFill>
                <a:cs typeface="Calibri"/>
              </a:rPr>
              <a:t> </a:t>
            </a:r>
            <a:r>
              <a:rPr lang="en-MY" sz="1292" dirty="0" err="1">
                <a:solidFill>
                  <a:schemeClr val="bg1"/>
                </a:solidFill>
                <a:cs typeface="Calibri"/>
              </a:rPr>
              <a:t>telah</a:t>
            </a:r>
            <a:r>
              <a:rPr lang="en-MY" sz="1292" dirty="0">
                <a:solidFill>
                  <a:schemeClr val="bg1"/>
                </a:solidFill>
                <a:cs typeface="Calibri"/>
              </a:rPr>
              <a:t> </a:t>
            </a:r>
            <a:r>
              <a:rPr lang="en-MY" sz="1292" dirty="0" err="1">
                <a:solidFill>
                  <a:schemeClr val="bg1"/>
                </a:solidFill>
                <a:cs typeface="Calibri"/>
              </a:rPr>
              <a:t>berjaya</a:t>
            </a:r>
            <a:r>
              <a:rPr lang="en-MY" sz="1292" dirty="0">
                <a:solidFill>
                  <a:schemeClr val="bg1"/>
                </a:solidFill>
                <a:cs typeface="Calibri"/>
              </a:rPr>
              <a:t> </a:t>
            </a:r>
            <a:r>
              <a:rPr lang="en-MY" sz="1292" dirty="0" err="1">
                <a:solidFill>
                  <a:schemeClr val="bg1"/>
                </a:solidFill>
                <a:cs typeface="Calibri"/>
              </a:rPr>
              <a:t>mematangkan</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meletakkan</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di </a:t>
            </a:r>
            <a:r>
              <a:rPr lang="en-MY" sz="1292" dirty="0" err="1">
                <a:solidFill>
                  <a:schemeClr val="bg1"/>
                </a:solidFill>
                <a:cs typeface="Calibri"/>
              </a:rPr>
              <a:t>suatu</a:t>
            </a:r>
            <a:r>
              <a:rPr lang="en-MY" sz="1292" dirty="0">
                <a:solidFill>
                  <a:schemeClr val="bg1"/>
                </a:solidFill>
                <a:cs typeface="Calibri"/>
              </a:rPr>
              <a:t> </a:t>
            </a:r>
            <a:r>
              <a:rPr lang="en-MY" sz="1292" dirty="0" err="1">
                <a:solidFill>
                  <a:schemeClr val="bg1"/>
                </a:solidFill>
                <a:cs typeface="Calibri"/>
              </a:rPr>
              <a:t>kedudukan</a:t>
            </a:r>
            <a:r>
              <a:rPr lang="en-MY" sz="1292" dirty="0">
                <a:solidFill>
                  <a:schemeClr val="bg1"/>
                </a:solidFill>
                <a:cs typeface="Calibri"/>
              </a:rPr>
              <a:t> yang </a:t>
            </a:r>
            <a:r>
              <a:rPr lang="en-MY" sz="1292" dirty="0" err="1">
                <a:solidFill>
                  <a:schemeClr val="bg1"/>
                </a:solidFill>
                <a:cs typeface="Calibri"/>
              </a:rPr>
              <a:t>luar</a:t>
            </a:r>
            <a:r>
              <a:rPr lang="en-MY" sz="1292" dirty="0">
                <a:solidFill>
                  <a:schemeClr val="bg1"/>
                </a:solidFill>
                <a:cs typeface="Calibri"/>
              </a:rPr>
              <a:t> </a:t>
            </a:r>
            <a:r>
              <a:rPr lang="en-MY" sz="1292" dirty="0" err="1">
                <a:solidFill>
                  <a:schemeClr val="bg1"/>
                </a:solidFill>
                <a:cs typeface="Calibri"/>
              </a:rPr>
              <a:t>biasa</a:t>
            </a:r>
            <a:r>
              <a:rPr lang="en-MY" sz="1292" dirty="0">
                <a:solidFill>
                  <a:schemeClr val="bg1"/>
                </a:solidFill>
                <a:cs typeface="Calibri"/>
              </a:rPr>
              <a:t> </a:t>
            </a:r>
            <a:r>
              <a:rPr lang="en-MY" sz="1292" dirty="0" err="1">
                <a:solidFill>
                  <a:schemeClr val="bg1"/>
                </a:solidFill>
                <a:cs typeface="Calibri"/>
              </a:rPr>
              <a:t>berbanding</a:t>
            </a:r>
            <a:r>
              <a:rPr lang="en-MY" sz="1292" dirty="0">
                <a:solidFill>
                  <a:schemeClr val="bg1"/>
                </a:solidFill>
                <a:cs typeface="Calibri"/>
              </a:rPr>
              <a:t> </a:t>
            </a:r>
            <a:r>
              <a:rPr lang="en-MY" sz="1292" dirty="0" err="1">
                <a:solidFill>
                  <a:schemeClr val="bg1"/>
                </a:solidFill>
                <a:cs typeface="Calibri"/>
              </a:rPr>
              <a:t>para</a:t>
            </a:r>
            <a:r>
              <a:rPr lang="en-MY" sz="1292" dirty="0">
                <a:solidFill>
                  <a:schemeClr val="bg1"/>
                </a:solidFill>
                <a:cs typeface="Calibri"/>
              </a:rPr>
              <a:t> </a:t>
            </a:r>
            <a:r>
              <a:rPr lang="en-MY" sz="1292" dirty="0" err="1">
                <a:solidFill>
                  <a:schemeClr val="bg1"/>
                </a:solidFill>
                <a:cs typeface="Calibri"/>
              </a:rPr>
              <a:t>pesaing</a:t>
            </a:r>
            <a:r>
              <a:rPr lang="en-MY" sz="1292" dirty="0">
                <a:solidFill>
                  <a:schemeClr val="bg1"/>
                </a:solidFill>
                <a:cs typeface="Calibri"/>
              </a:rPr>
              <a:t> yang </a:t>
            </a:r>
            <a:r>
              <a:rPr lang="en-MY" sz="1292" dirty="0" err="1">
                <a:solidFill>
                  <a:schemeClr val="bg1"/>
                </a:solidFill>
                <a:cs typeface="Calibri"/>
              </a:rPr>
              <a:t>seangkatan</a:t>
            </a:r>
            <a:r>
              <a:rPr lang="en-MY" sz="1292" dirty="0">
                <a:solidFill>
                  <a:schemeClr val="bg1"/>
                </a:solidFill>
                <a:cs typeface="Calibri"/>
              </a:rPr>
              <a:t> </a:t>
            </a:r>
            <a:r>
              <a:rPr lang="en-MY" sz="1292" dirty="0" err="1">
                <a:solidFill>
                  <a:schemeClr val="bg1"/>
                </a:solidFill>
                <a:cs typeface="Calibri"/>
              </a:rPr>
              <a:t>dengannya</a:t>
            </a:r>
            <a:r>
              <a:rPr lang="en-MY" sz="1292" dirty="0">
                <a:solidFill>
                  <a:schemeClr val="bg1"/>
                </a:solidFill>
                <a:cs typeface="Calibri"/>
              </a:rPr>
              <a:t>. </a:t>
            </a:r>
          </a:p>
        </p:txBody>
      </p:sp>
      <p:pic>
        <p:nvPicPr>
          <p:cNvPr id="12" name="Picture 11" descr="Q:\Slide Presentations\UiTM\Gambar event SALIHIN\DSC_014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64088" y="1845937"/>
            <a:ext cx="2451100" cy="1502020"/>
          </a:xfrm>
          <a:prstGeom prst="roundRect">
            <a:avLst>
              <a:gd name="adj" fmla="val 8594"/>
            </a:avLst>
          </a:prstGeom>
          <a:solidFill>
            <a:srgbClr val="FFFFFF">
              <a:shade val="85000"/>
            </a:srgbClr>
          </a:solidFill>
          <a:ln>
            <a:noFill/>
          </a:ln>
          <a:effectLst/>
          <a:extLst/>
        </p:spPr>
      </p:pic>
      <p:sp>
        <p:nvSpPr>
          <p:cNvPr id="13" name="Rectangle 12"/>
          <p:cNvSpPr/>
          <p:nvPr/>
        </p:nvSpPr>
        <p:spPr>
          <a:xfrm>
            <a:off x="4211960" y="3832227"/>
            <a:ext cx="3888432" cy="1881862"/>
          </a:xfrm>
          <a:prstGeom prst="rect">
            <a:avLst/>
          </a:prstGeom>
        </p:spPr>
        <p:txBody>
          <a:bodyPr wrap="square">
            <a:spAutoFit/>
          </a:bodyPr>
          <a:lstStyle/>
          <a:p>
            <a:pPr algn="just"/>
            <a:r>
              <a:rPr lang="en-MY" sz="1292" dirty="0" err="1">
                <a:solidFill>
                  <a:schemeClr val="bg1"/>
                </a:solidFill>
                <a:cs typeface="Calibri"/>
              </a:rPr>
              <a:t>Pencapaian</a:t>
            </a:r>
            <a:r>
              <a:rPr lang="en-MY" sz="1292" dirty="0">
                <a:solidFill>
                  <a:schemeClr val="bg1"/>
                </a:solidFill>
                <a:cs typeface="Calibri"/>
              </a:rPr>
              <a:t> </a:t>
            </a:r>
            <a:r>
              <a:rPr lang="en-MY" sz="1292" dirty="0" err="1">
                <a:solidFill>
                  <a:schemeClr val="bg1"/>
                </a:solidFill>
                <a:cs typeface="Calibri"/>
              </a:rPr>
              <a:t>serta</a:t>
            </a:r>
            <a:r>
              <a:rPr lang="en-MY" sz="1292" dirty="0">
                <a:solidFill>
                  <a:schemeClr val="bg1"/>
                </a:solidFill>
                <a:cs typeface="Calibri"/>
              </a:rPr>
              <a:t> </a:t>
            </a:r>
            <a:r>
              <a:rPr lang="en-MY" sz="1292" dirty="0" err="1">
                <a:solidFill>
                  <a:schemeClr val="bg1"/>
                </a:solidFill>
                <a:cs typeface="Calibri"/>
              </a:rPr>
              <a:t>pengiktirafan</a:t>
            </a:r>
            <a:r>
              <a:rPr lang="en-MY" sz="1292" dirty="0">
                <a:solidFill>
                  <a:schemeClr val="bg1"/>
                </a:solidFill>
                <a:cs typeface="Calibri"/>
              </a:rPr>
              <a:t> </a:t>
            </a:r>
            <a:r>
              <a:rPr lang="en-MY" sz="1292" dirty="0" err="1">
                <a:solidFill>
                  <a:schemeClr val="bg1"/>
                </a:solidFill>
                <a:cs typeface="Calibri"/>
              </a:rPr>
              <a:t>kualiti</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kecemerlangan</a:t>
            </a:r>
            <a:r>
              <a:rPr lang="en-MY" sz="1292" dirty="0">
                <a:solidFill>
                  <a:schemeClr val="bg1"/>
                </a:solidFill>
                <a:cs typeface="Calibri"/>
              </a:rPr>
              <a:t> yang </a:t>
            </a:r>
            <a:r>
              <a:rPr lang="en-MY" sz="1292" dirty="0" err="1">
                <a:solidFill>
                  <a:schemeClr val="bg1"/>
                </a:solidFill>
                <a:cs typeface="Calibri"/>
              </a:rPr>
              <a:t>diterima</a:t>
            </a:r>
            <a:r>
              <a:rPr lang="en-MY" sz="1292" dirty="0">
                <a:solidFill>
                  <a:schemeClr val="bg1"/>
                </a:solidFill>
                <a:cs typeface="Calibri"/>
              </a:rPr>
              <a:t> </a:t>
            </a:r>
            <a:r>
              <a:rPr lang="en-MY" sz="1292" dirty="0" err="1">
                <a:solidFill>
                  <a:schemeClr val="bg1"/>
                </a:solidFill>
                <a:cs typeface="Calibri"/>
              </a:rPr>
              <a:t>oleh</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adalah</a:t>
            </a:r>
            <a:r>
              <a:rPr lang="en-MY" sz="1292" dirty="0">
                <a:solidFill>
                  <a:schemeClr val="bg1"/>
                </a:solidFill>
                <a:cs typeface="Calibri"/>
              </a:rPr>
              <a:t> </a:t>
            </a:r>
            <a:r>
              <a:rPr lang="en-MY" sz="1292" dirty="0" err="1">
                <a:solidFill>
                  <a:schemeClr val="bg1"/>
                </a:solidFill>
                <a:cs typeface="Calibri"/>
              </a:rPr>
              <a:t>bukti</a:t>
            </a:r>
            <a:r>
              <a:rPr lang="en-MY" sz="1292" dirty="0">
                <a:solidFill>
                  <a:schemeClr val="bg1"/>
                </a:solidFill>
                <a:cs typeface="Calibri"/>
              </a:rPr>
              <a:t> </a:t>
            </a:r>
            <a:r>
              <a:rPr lang="en-MY" sz="1292" dirty="0" err="1">
                <a:solidFill>
                  <a:schemeClr val="bg1"/>
                </a:solidFill>
                <a:cs typeface="Calibri"/>
              </a:rPr>
              <a:t>bahawa</a:t>
            </a:r>
            <a:r>
              <a:rPr lang="en-MY" sz="1292" dirty="0">
                <a:solidFill>
                  <a:schemeClr val="bg1"/>
                </a:solidFill>
                <a:cs typeface="Calibri"/>
              </a:rPr>
              <a:t> </a:t>
            </a:r>
            <a:r>
              <a:rPr lang="en-MY" sz="1292" dirty="0" err="1">
                <a:solidFill>
                  <a:schemeClr val="bg1"/>
                </a:solidFill>
                <a:cs typeface="Calibri"/>
              </a:rPr>
              <a:t>aspirasi</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untuk</a:t>
            </a:r>
            <a:r>
              <a:rPr lang="en-MY" sz="1292" dirty="0">
                <a:solidFill>
                  <a:schemeClr val="bg1"/>
                </a:solidFill>
                <a:cs typeface="Calibri"/>
              </a:rPr>
              <a:t> </a:t>
            </a:r>
            <a:r>
              <a:rPr lang="en-MY" sz="1292" dirty="0" err="1">
                <a:solidFill>
                  <a:schemeClr val="bg1"/>
                </a:solidFill>
                <a:cs typeface="Calibri"/>
              </a:rPr>
              <a:t>meletakkan</a:t>
            </a:r>
            <a:r>
              <a:rPr lang="en-MY" sz="1292" dirty="0">
                <a:solidFill>
                  <a:schemeClr val="bg1"/>
                </a:solidFill>
                <a:cs typeface="Calibri"/>
              </a:rPr>
              <a:t> </a:t>
            </a:r>
            <a:r>
              <a:rPr lang="en-MY" sz="1292" dirty="0" err="1">
                <a:solidFill>
                  <a:schemeClr val="bg1"/>
                </a:solidFill>
                <a:cs typeface="Calibri"/>
              </a:rPr>
              <a:t>diri</a:t>
            </a:r>
            <a:r>
              <a:rPr lang="en-MY" sz="1292" dirty="0">
                <a:solidFill>
                  <a:schemeClr val="bg1"/>
                </a:solidFill>
                <a:cs typeface="Calibri"/>
              </a:rPr>
              <a:t> </a:t>
            </a:r>
            <a:r>
              <a:rPr lang="en-MY" sz="1292" dirty="0" err="1">
                <a:solidFill>
                  <a:schemeClr val="bg1"/>
                </a:solidFill>
                <a:cs typeface="Calibri"/>
              </a:rPr>
              <a:t>sebagai</a:t>
            </a:r>
            <a:r>
              <a:rPr lang="en-MY" sz="1292" dirty="0">
                <a:solidFill>
                  <a:schemeClr val="bg1"/>
                </a:solidFill>
                <a:cs typeface="Calibri"/>
              </a:rPr>
              <a:t> </a:t>
            </a:r>
            <a:r>
              <a:rPr lang="en-MY" sz="1292" dirty="0" err="1">
                <a:solidFill>
                  <a:schemeClr val="bg1"/>
                </a:solidFill>
                <a:cs typeface="Calibri"/>
              </a:rPr>
              <a:t>sebuah</a:t>
            </a:r>
            <a:r>
              <a:rPr lang="en-MY" sz="1292" dirty="0">
                <a:solidFill>
                  <a:schemeClr val="bg1"/>
                </a:solidFill>
                <a:cs typeface="Calibri"/>
              </a:rPr>
              <a:t> firma </a:t>
            </a:r>
            <a:r>
              <a:rPr lang="en-MY" sz="1292" dirty="0" err="1">
                <a:solidFill>
                  <a:schemeClr val="bg1"/>
                </a:solidFill>
                <a:cs typeface="Calibri"/>
              </a:rPr>
              <a:t>profesional</a:t>
            </a:r>
            <a:r>
              <a:rPr lang="en-MY" sz="1292" dirty="0">
                <a:solidFill>
                  <a:schemeClr val="bg1"/>
                </a:solidFill>
                <a:cs typeface="Calibri"/>
              </a:rPr>
              <a:t> </a:t>
            </a:r>
            <a:r>
              <a:rPr lang="en-MY" sz="1292" dirty="0" err="1">
                <a:solidFill>
                  <a:schemeClr val="bg1"/>
                </a:solidFill>
                <a:cs typeface="Calibri"/>
              </a:rPr>
              <a:t>Nasional</a:t>
            </a:r>
            <a:r>
              <a:rPr lang="en-MY" sz="1292" dirty="0">
                <a:solidFill>
                  <a:schemeClr val="bg1"/>
                </a:solidFill>
                <a:cs typeface="Calibri"/>
              </a:rPr>
              <a:t> </a:t>
            </a:r>
            <a:r>
              <a:rPr lang="en-MY" sz="1292" dirty="0" err="1">
                <a:solidFill>
                  <a:schemeClr val="bg1"/>
                </a:solidFill>
                <a:cs typeface="Calibri"/>
              </a:rPr>
              <a:t>bertaraf</a:t>
            </a:r>
            <a:r>
              <a:rPr lang="en-MY" sz="1292" dirty="0">
                <a:solidFill>
                  <a:schemeClr val="bg1"/>
                </a:solidFill>
                <a:cs typeface="Calibri"/>
              </a:rPr>
              <a:t> </a:t>
            </a:r>
            <a:r>
              <a:rPr lang="en-MY" sz="1292" dirty="0" err="1">
                <a:solidFill>
                  <a:schemeClr val="bg1"/>
                </a:solidFill>
                <a:cs typeface="Calibri"/>
              </a:rPr>
              <a:t>antarabangsa</a:t>
            </a:r>
            <a:r>
              <a:rPr lang="en-MY" sz="1292" dirty="0">
                <a:solidFill>
                  <a:schemeClr val="bg1"/>
                </a:solidFill>
                <a:cs typeface="Calibri"/>
              </a:rPr>
              <a:t>, </a:t>
            </a:r>
            <a:r>
              <a:rPr lang="en-MY" sz="1292" dirty="0" err="1">
                <a:solidFill>
                  <a:schemeClr val="bg1"/>
                </a:solidFill>
                <a:cs typeface="Calibri"/>
              </a:rPr>
              <a:t>telah</a:t>
            </a:r>
            <a:r>
              <a:rPr lang="en-MY" sz="1292" dirty="0">
                <a:solidFill>
                  <a:schemeClr val="bg1"/>
                </a:solidFill>
                <a:cs typeface="Calibri"/>
              </a:rPr>
              <a:t> </a:t>
            </a:r>
            <a:r>
              <a:rPr lang="en-MY" sz="1292" dirty="0" err="1">
                <a:solidFill>
                  <a:schemeClr val="bg1"/>
                </a:solidFill>
                <a:cs typeface="Calibri"/>
              </a:rPr>
              <a:t>berada</a:t>
            </a:r>
            <a:r>
              <a:rPr lang="en-MY" sz="1292" dirty="0">
                <a:solidFill>
                  <a:schemeClr val="bg1"/>
                </a:solidFill>
                <a:cs typeface="Calibri"/>
              </a:rPr>
              <a:t> di </a:t>
            </a:r>
            <a:r>
              <a:rPr lang="en-MY" sz="1292" dirty="0" err="1">
                <a:solidFill>
                  <a:schemeClr val="bg1"/>
                </a:solidFill>
                <a:cs typeface="Calibri"/>
              </a:rPr>
              <a:t>landasan</a:t>
            </a:r>
            <a:r>
              <a:rPr lang="en-MY" sz="1292" dirty="0">
                <a:solidFill>
                  <a:schemeClr val="bg1"/>
                </a:solidFill>
                <a:cs typeface="Calibri"/>
              </a:rPr>
              <a:t> yang </a:t>
            </a:r>
            <a:r>
              <a:rPr lang="en-MY" sz="1292" dirty="0" err="1">
                <a:solidFill>
                  <a:schemeClr val="bg1"/>
                </a:solidFill>
                <a:cs typeface="Calibri"/>
              </a:rPr>
              <a:t>betul</a:t>
            </a:r>
            <a:r>
              <a:rPr lang="en-MY" sz="1292" dirty="0">
                <a:solidFill>
                  <a:schemeClr val="bg1"/>
                </a:solidFill>
                <a:cs typeface="Calibri"/>
              </a:rPr>
              <a:t>. </a:t>
            </a:r>
            <a:r>
              <a:rPr lang="en-MY" sz="1292" dirty="0" err="1">
                <a:solidFill>
                  <a:schemeClr val="bg1"/>
                </a:solidFill>
                <a:cs typeface="Calibri"/>
              </a:rPr>
              <a:t>Ini</a:t>
            </a:r>
            <a:r>
              <a:rPr lang="en-MY" sz="1292" dirty="0">
                <a:solidFill>
                  <a:schemeClr val="bg1"/>
                </a:solidFill>
                <a:cs typeface="Calibri"/>
              </a:rPr>
              <a:t> </a:t>
            </a:r>
            <a:r>
              <a:rPr lang="en-MY" sz="1292" dirty="0" err="1">
                <a:solidFill>
                  <a:schemeClr val="bg1"/>
                </a:solidFill>
                <a:cs typeface="Calibri"/>
              </a:rPr>
              <a:t>ditambah</a:t>
            </a:r>
            <a:r>
              <a:rPr lang="en-MY" sz="1292" dirty="0">
                <a:solidFill>
                  <a:schemeClr val="bg1"/>
                </a:solidFill>
                <a:cs typeface="Calibri"/>
              </a:rPr>
              <a:t> </a:t>
            </a:r>
            <a:r>
              <a:rPr lang="en-MY" sz="1292" dirty="0" err="1">
                <a:solidFill>
                  <a:schemeClr val="bg1"/>
                </a:solidFill>
                <a:cs typeface="Calibri"/>
              </a:rPr>
              <a:t>lagi</a:t>
            </a:r>
            <a:r>
              <a:rPr lang="en-MY" sz="1292" dirty="0">
                <a:solidFill>
                  <a:schemeClr val="bg1"/>
                </a:solidFill>
                <a:cs typeface="Calibri"/>
              </a:rPr>
              <a:t> </a:t>
            </a:r>
            <a:r>
              <a:rPr lang="en-MY" sz="1292" dirty="0" err="1">
                <a:solidFill>
                  <a:schemeClr val="bg1"/>
                </a:solidFill>
                <a:cs typeface="Calibri"/>
              </a:rPr>
              <a:t>oleh</a:t>
            </a:r>
            <a:r>
              <a:rPr lang="en-MY" sz="1292" dirty="0">
                <a:solidFill>
                  <a:schemeClr val="bg1"/>
                </a:solidFill>
                <a:cs typeface="Calibri"/>
              </a:rPr>
              <a:t> </a:t>
            </a:r>
            <a:r>
              <a:rPr lang="en-MY" sz="1292" dirty="0" err="1">
                <a:solidFill>
                  <a:schemeClr val="bg1"/>
                </a:solidFill>
                <a:cs typeface="Calibri"/>
              </a:rPr>
              <a:t>sokongan</a:t>
            </a:r>
            <a:r>
              <a:rPr lang="en-MY" sz="1292" dirty="0">
                <a:solidFill>
                  <a:schemeClr val="bg1"/>
                </a:solidFill>
                <a:cs typeface="Calibri"/>
              </a:rPr>
              <a:t> </a:t>
            </a:r>
            <a:r>
              <a:rPr lang="en-MY" sz="1292" dirty="0" err="1">
                <a:solidFill>
                  <a:schemeClr val="bg1"/>
                </a:solidFill>
                <a:cs typeface="Calibri"/>
              </a:rPr>
              <a:t>padu</a:t>
            </a:r>
            <a:r>
              <a:rPr lang="en-MY" sz="1292" dirty="0">
                <a:solidFill>
                  <a:schemeClr val="bg1"/>
                </a:solidFill>
                <a:cs typeface="Calibri"/>
              </a:rPr>
              <a:t> </a:t>
            </a:r>
            <a:r>
              <a:rPr lang="en-MY" sz="1292" dirty="0" err="1">
                <a:solidFill>
                  <a:schemeClr val="bg1"/>
                </a:solidFill>
                <a:cs typeface="Calibri"/>
              </a:rPr>
              <a:t>daripada</a:t>
            </a:r>
            <a:r>
              <a:rPr lang="en-MY" sz="1292" dirty="0">
                <a:solidFill>
                  <a:schemeClr val="bg1"/>
                </a:solidFill>
                <a:cs typeface="Calibri"/>
              </a:rPr>
              <a:t> </a:t>
            </a:r>
            <a:r>
              <a:rPr lang="en-MY" sz="1292" dirty="0" err="1">
                <a:solidFill>
                  <a:schemeClr val="bg1"/>
                </a:solidFill>
                <a:cs typeface="Calibri"/>
              </a:rPr>
              <a:t>para</a:t>
            </a:r>
            <a:r>
              <a:rPr lang="en-MY" sz="1292" dirty="0">
                <a:solidFill>
                  <a:schemeClr val="bg1"/>
                </a:solidFill>
                <a:cs typeface="Calibri"/>
              </a:rPr>
              <a:t> </a:t>
            </a:r>
            <a:r>
              <a:rPr lang="en-MY" sz="1292" dirty="0" err="1">
                <a:solidFill>
                  <a:schemeClr val="bg1"/>
                </a:solidFill>
                <a:cs typeface="Calibri"/>
              </a:rPr>
              <a:t>pelanggan</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kakitangan</a:t>
            </a:r>
            <a:r>
              <a:rPr lang="en-MY" sz="1292" dirty="0">
                <a:solidFill>
                  <a:schemeClr val="bg1"/>
                </a:solidFill>
                <a:cs typeface="Calibri"/>
              </a:rPr>
              <a:t> yang </a:t>
            </a:r>
            <a:r>
              <a:rPr lang="en-MY" sz="1292" dirty="0" err="1">
                <a:solidFill>
                  <a:schemeClr val="bg1"/>
                </a:solidFill>
                <a:cs typeface="Calibri"/>
              </a:rPr>
              <a:t>bermotivasi</a:t>
            </a:r>
            <a:r>
              <a:rPr lang="en-MY" sz="1292" dirty="0">
                <a:solidFill>
                  <a:schemeClr val="bg1"/>
                </a:solidFill>
                <a:cs typeface="Calibri"/>
              </a:rPr>
              <a:t> </a:t>
            </a:r>
            <a:r>
              <a:rPr lang="en-MY" sz="1292" dirty="0" err="1">
                <a:solidFill>
                  <a:schemeClr val="bg1"/>
                </a:solidFill>
                <a:cs typeface="Calibri"/>
              </a:rPr>
              <a:t>tinggi</a:t>
            </a:r>
            <a:r>
              <a:rPr lang="en-MY" sz="1292" dirty="0">
                <a:solidFill>
                  <a:schemeClr val="bg1"/>
                </a:solidFill>
                <a:cs typeface="Calibri"/>
              </a:rPr>
              <a:t> yang </a:t>
            </a:r>
            <a:r>
              <a:rPr lang="en-MY" sz="1292" dirty="0" err="1">
                <a:solidFill>
                  <a:schemeClr val="bg1"/>
                </a:solidFill>
                <a:cs typeface="Calibri"/>
              </a:rPr>
              <a:t>bersedia</a:t>
            </a:r>
            <a:r>
              <a:rPr lang="en-MY" sz="1292" dirty="0">
                <a:solidFill>
                  <a:schemeClr val="bg1"/>
                </a:solidFill>
                <a:cs typeface="Calibri"/>
              </a:rPr>
              <a:t> </a:t>
            </a:r>
            <a:r>
              <a:rPr lang="en-MY" sz="1292" dirty="0" err="1">
                <a:solidFill>
                  <a:schemeClr val="bg1"/>
                </a:solidFill>
                <a:cs typeface="Calibri"/>
              </a:rPr>
              <a:t>mentransformasikan</a:t>
            </a:r>
            <a:r>
              <a:rPr lang="en-MY" sz="1292" dirty="0">
                <a:solidFill>
                  <a:schemeClr val="bg1"/>
                </a:solidFill>
                <a:cs typeface="Calibri"/>
              </a:rPr>
              <a:t> </a:t>
            </a:r>
            <a:r>
              <a:rPr lang="en-MY" sz="1292" dirty="0" err="1">
                <a:solidFill>
                  <a:schemeClr val="bg1"/>
                </a:solidFill>
                <a:cs typeface="Calibri"/>
              </a:rPr>
              <a:t>diri</a:t>
            </a:r>
            <a:r>
              <a:rPr lang="en-MY" sz="1292" dirty="0">
                <a:solidFill>
                  <a:schemeClr val="bg1"/>
                </a:solidFill>
                <a:cs typeface="Calibri"/>
              </a:rPr>
              <a:t> </a:t>
            </a:r>
            <a:r>
              <a:rPr lang="en-MY" sz="1292" dirty="0" err="1">
                <a:solidFill>
                  <a:schemeClr val="bg1"/>
                </a:solidFill>
                <a:cs typeface="Calibri"/>
              </a:rPr>
              <a:t>bersama-sama</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untuk</a:t>
            </a:r>
            <a:r>
              <a:rPr lang="en-MY" sz="1292" dirty="0">
                <a:solidFill>
                  <a:schemeClr val="bg1"/>
                </a:solidFill>
                <a:cs typeface="Calibri"/>
              </a:rPr>
              <a:t> </a:t>
            </a:r>
            <a:r>
              <a:rPr lang="en-MY" sz="1292" dirty="0" err="1">
                <a:solidFill>
                  <a:schemeClr val="bg1"/>
                </a:solidFill>
                <a:cs typeface="Calibri"/>
              </a:rPr>
              <a:t>ke</a:t>
            </a:r>
            <a:r>
              <a:rPr lang="en-MY" sz="1292" dirty="0">
                <a:solidFill>
                  <a:schemeClr val="bg1"/>
                </a:solidFill>
                <a:cs typeface="Calibri"/>
              </a:rPr>
              <a:t> </a:t>
            </a:r>
            <a:r>
              <a:rPr lang="en-MY" sz="1292" dirty="0" err="1">
                <a:solidFill>
                  <a:schemeClr val="bg1"/>
                </a:solidFill>
                <a:cs typeface="Calibri"/>
              </a:rPr>
              <a:t>fasa</a:t>
            </a:r>
            <a:r>
              <a:rPr lang="en-MY" sz="1292" dirty="0">
                <a:solidFill>
                  <a:schemeClr val="bg1"/>
                </a:solidFill>
                <a:cs typeface="Calibri"/>
              </a:rPr>
              <a:t> </a:t>
            </a:r>
            <a:r>
              <a:rPr lang="en-MY" sz="1292" dirty="0" err="1">
                <a:solidFill>
                  <a:schemeClr val="bg1"/>
                </a:solidFill>
                <a:cs typeface="Calibri"/>
              </a:rPr>
              <a:t>kejayaan</a:t>
            </a:r>
            <a:r>
              <a:rPr lang="en-MY" sz="1292" dirty="0">
                <a:solidFill>
                  <a:schemeClr val="bg1"/>
                </a:solidFill>
                <a:cs typeface="Calibri"/>
              </a:rPr>
              <a:t> </a:t>
            </a:r>
            <a:r>
              <a:rPr lang="en-MY" sz="1292" dirty="0" err="1">
                <a:solidFill>
                  <a:schemeClr val="bg1"/>
                </a:solidFill>
                <a:cs typeface="Calibri"/>
              </a:rPr>
              <a:t>seterusnya</a:t>
            </a:r>
            <a:r>
              <a:rPr lang="en-MY" sz="1292" dirty="0">
                <a:solidFill>
                  <a:schemeClr val="bg1"/>
                </a:solidFill>
                <a:cs typeface="Calibri"/>
              </a:rPr>
              <a:t>.</a:t>
            </a:r>
            <a:endParaRPr lang="en-SG" sz="1292" dirty="0">
              <a:solidFill>
                <a:schemeClr val="bg1"/>
              </a:solidFill>
            </a:endParaRPr>
          </a:p>
        </p:txBody>
      </p:sp>
      <p:pic>
        <p:nvPicPr>
          <p:cNvPr id="14" name="Picture 7" descr="Q:\Slide Presentations\UiTM\Gambar event SALIHIN\_DSC0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3208" y="4118187"/>
            <a:ext cx="2450004" cy="1502019"/>
          </a:xfrm>
          <a:prstGeom prst="roundRect">
            <a:avLst>
              <a:gd name="adj" fmla="val 8594"/>
            </a:avLst>
          </a:prstGeom>
          <a:solidFill>
            <a:srgbClr val="FFFFFF">
              <a:shade val="85000"/>
            </a:srgbClr>
          </a:solidFill>
          <a:ln>
            <a:noFill/>
          </a:ln>
          <a:effectLs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43823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TYPE OF SUPPLY</a:t>
            </a:r>
            <a:endParaRPr lang="en-US" sz="2000" dirty="0"/>
          </a:p>
        </p:txBody>
      </p:sp>
      <p:grpSp>
        <p:nvGrpSpPr>
          <p:cNvPr id="57" name="Group 56"/>
          <p:cNvGrpSpPr/>
          <p:nvPr/>
        </p:nvGrpSpPr>
        <p:grpSpPr>
          <a:xfrm>
            <a:off x="1199831" y="1717163"/>
            <a:ext cx="6724969" cy="4378837"/>
            <a:chOff x="1199831" y="1717163"/>
            <a:chExt cx="6724969" cy="4378837"/>
          </a:xfrm>
        </p:grpSpPr>
        <p:sp>
          <p:nvSpPr>
            <p:cNvPr id="23" name="Freeform 22"/>
            <p:cNvSpPr/>
            <p:nvPr/>
          </p:nvSpPr>
          <p:spPr>
            <a:xfrm>
              <a:off x="1199831" y="171716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a:t>Standard Rated Supply</a:t>
              </a:r>
            </a:p>
            <a:p>
              <a:pPr marL="285750" lvl="1" indent="-285750" algn="l" defTabSz="2266950">
                <a:lnSpc>
                  <a:spcPct val="90000"/>
                </a:lnSpc>
                <a:spcBef>
                  <a:spcPct val="0"/>
                </a:spcBef>
                <a:spcAft>
                  <a:spcPct val="15000"/>
                </a:spcAft>
                <a:buChar char="••"/>
              </a:pPr>
              <a:endParaRPr lang="en-MY" sz="2800" kern="1200" dirty="0"/>
            </a:p>
          </p:txBody>
        </p:sp>
        <p:sp>
          <p:nvSpPr>
            <p:cNvPr id="24" name="Freeform 23"/>
            <p:cNvSpPr/>
            <p:nvPr/>
          </p:nvSpPr>
          <p:spPr>
            <a:xfrm>
              <a:off x="5983626" y="1717163"/>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6%</a:t>
              </a:r>
              <a:endParaRPr lang="en-MY" sz="5300" kern="1200" dirty="0"/>
            </a:p>
          </p:txBody>
        </p:sp>
        <p:sp>
          <p:nvSpPr>
            <p:cNvPr id="25" name="Freeform 24"/>
            <p:cNvSpPr/>
            <p:nvPr/>
          </p:nvSpPr>
          <p:spPr>
            <a:xfrm>
              <a:off x="1199831" y="26181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360000" tIns="132433" rIns="396028" bIns="132433" numCol="1" spcCol="1270" anchor="t" anchorCtr="0">
              <a:noAutofit/>
            </a:bodyPr>
            <a:lstStyle/>
            <a:p>
              <a:pPr marL="0" lvl="1" defTabSz="44450">
                <a:lnSpc>
                  <a:spcPct val="90000"/>
                </a:lnSpc>
                <a:spcBef>
                  <a:spcPct val="0"/>
                </a:spcBef>
                <a:spcAft>
                  <a:spcPct val="15000"/>
                </a:spcAft>
              </a:pPr>
              <a:r>
                <a:rPr lang="en-US" sz="2800" b="1" dirty="0"/>
                <a:t>Zero Rated </a:t>
              </a:r>
              <a:r>
                <a:rPr lang="en-US" sz="2800" b="1" dirty="0" smtClean="0"/>
                <a:t>Supply</a:t>
              </a:r>
              <a:endParaRPr lang="en-US" sz="2800" b="1" dirty="0"/>
            </a:p>
          </p:txBody>
        </p:sp>
        <p:sp>
          <p:nvSpPr>
            <p:cNvPr id="26" name="Freeform 25"/>
            <p:cNvSpPr/>
            <p:nvPr/>
          </p:nvSpPr>
          <p:spPr>
            <a:xfrm>
              <a:off x="5983626" y="2618183"/>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0%</a:t>
              </a:r>
              <a:endParaRPr lang="en-MY" sz="5300" kern="1200" dirty="0"/>
            </a:p>
          </p:txBody>
        </p:sp>
        <p:sp>
          <p:nvSpPr>
            <p:cNvPr id="28" name="Freeform 27"/>
            <p:cNvSpPr/>
            <p:nvPr/>
          </p:nvSpPr>
          <p:spPr>
            <a:xfrm>
              <a:off x="5983626" y="35325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sp>
          <p:nvSpPr>
            <p:cNvPr id="29" name="Freeform 28"/>
            <p:cNvSpPr/>
            <p:nvPr/>
          </p:nvSpPr>
          <p:spPr>
            <a:xfrm>
              <a:off x="1199831" y="44469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a:t>Out of Scope </a:t>
              </a:r>
            </a:p>
            <a:p>
              <a:pPr marL="285750" lvl="1" indent="-285750" algn="l" defTabSz="2266950">
                <a:lnSpc>
                  <a:spcPct val="90000"/>
                </a:lnSpc>
                <a:spcBef>
                  <a:spcPct val="0"/>
                </a:spcBef>
                <a:spcAft>
                  <a:spcPct val="15000"/>
                </a:spcAft>
                <a:buChar char="••"/>
              </a:pPr>
              <a:endParaRPr lang="en-MY" sz="2800" kern="1200" dirty="0"/>
            </a:p>
          </p:txBody>
        </p:sp>
        <p:sp>
          <p:nvSpPr>
            <p:cNvPr id="30" name="Freeform 29"/>
            <p:cNvSpPr/>
            <p:nvPr/>
          </p:nvSpPr>
          <p:spPr>
            <a:xfrm>
              <a:off x="5983626" y="44469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cxnSp>
          <p:nvCxnSpPr>
            <p:cNvPr id="7" name="Straight Connector 6"/>
            <p:cNvCxnSpPr>
              <a:stCxn id="28" idx="1"/>
              <a:endCxn id="28" idx="5"/>
            </p:cNvCxnSpPr>
            <p:nvPr/>
          </p:nvCxnSpPr>
          <p:spPr>
            <a:xfrm>
              <a:off x="6142012" y="3532582"/>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8" idx="2"/>
              <a:endCxn id="28" idx="6"/>
            </p:cNvCxnSpPr>
            <p:nvPr/>
          </p:nvCxnSpPr>
          <p:spPr>
            <a:xfrm flipH="1">
              <a:off x="6142012" y="3532582"/>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1199831" y="35325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olidFill>
              <a:srgbClr val="DEF038">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360000" tIns="132433" rIns="396028" bIns="132433" numCol="1" spcCol="1270" anchor="t" anchorCtr="0">
              <a:noAutofit/>
            </a:bodyPr>
            <a:lstStyle/>
            <a:p>
              <a:pPr marL="0" lvl="1" defTabSz="44450">
                <a:lnSpc>
                  <a:spcPct val="90000"/>
                </a:lnSpc>
                <a:spcBef>
                  <a:spcPct val="0"/>
                </a:spcBef>
                <a:spcAft>
                  <a:spcPct val="15000"/>
                </a:spcAft>
              </a:pPr>
              <a:r>
                <a:rPr lang="en-US" sz="2800" b="1" dirty="0"/>
                <a:t>Exempt </a:t>
              </a:r>
              <a:r>
                <a:rPr lang="en-US" sz="2800" b="1" dirty="0" smtClean="0"/>
                <a:t>Supply</a:t>
              </a:r>
              <a:endParaRPr lang="en-US" sz="2800" b="1" dirty="0"/>
            </a:p>
          </p:txBody>
        </p:sp>
        <p:sp>
          <p:nvSpPr>
            <p:cNvPr id="38" name="Freeform 37"/>
            <p:cNvSpPr/>
            <p:nvPr/>
          </p:nvSpPr>
          <p:spPr>
            <a:xfrm>
              <a:off x="1199831" y="53613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olidFill>
              <a:srgbClr val="FF00FF">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smtClean="0"/>
                <a:t>Relief</a:t>
              </a:r>
              <a:endParaRPr lang="en-US" sz="2800" b="1" dirty="0"/>
            </a:p>
            <a:p>
              <a:pPr marL="285750" lvl="1" indent="-285750" algn="l" defTabSz="2266950">
                <a:lnSpc>
                  <a:spcPct val="90000"/>
                </a:lnSpc>
                <a:spcBef>
                  <a:spcPct val="0"/>
                </a:spcBef>
                <a:spcAft>
                  <a:spcPct val="15000"/>
                </a:spcAft>
                <a:buChar char="••"/>
              </a:pPr>
              <a:endParaRPr lang="en-MY" sz="2800" kern="1200" dirty="0"/>
            </a:p>
          </p:txBody>
        </p:sp>
        <p:sp>
          <p:nvSpPr>
            <p:cNvPr id="40" name="Freeform 39"/>
            <p:cNvSpPr/>
            <p:nvPr/>
          </p:nvSpPr>
          <p:spPr>
            <a:xfrm>
              <a:off x="5983626" y="53613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cxnSp>
          <p:nvCxnSpPr>
            <p:cNvPr id="53" name="Straight Connector 52"/>
            <p:cNvCxnSpPr/>
            <p:nvPr/>
          </p:nvCxnSpPr>
          <p:spPr>
            <a:xfrm>
              <a:off x="6142012" y="4446982"/>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42012" y="4446982"/>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142012" y="5361381"/>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142012" y="5361381"/>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972416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TEST OF GST</a:t>
            </a:r>
            <a:endParaRPr lang="en-US" sz="2000" dirty="0"/>
          </a:p>
        </p:txBody>
      </p:sp>
      <p:sp>
        <p:nvSpPr>
          <p:cNvPr id="21" name="Text Box 2"/>
          <p:cNvSpPr txBox="1">
            <a:spLocks noChangeArrowheads="1"/>
          </p:cNvSpPr>
          <p:nvPr/>
        </p:nvSpPr>
        <p:spPr bwMode="auto">
          <a:xfrm>
            <a:off x="1230406" y="1863389"/>
            <a:ext cx="8158163" cy="3908762"/>
          </a:xfrm>
          <a:prstGeom prst="rect">
            <a:avLst/>
          </a:prstGeom>
          <a:noFill/>
          <a:ln w="9525">
            <a:noFill/>
            <a:miter lim="800000"/>
            <a:headEnd/>
            <a:tailEnd/>
          </a:ln>
        </p:spPr>
        <p:txBody>
          <a:bodyPr wrap="square">
            <a:spAutoFit/>
          </a:bodyPr>
          <a:lstStyle/>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a:t>
            </a:r>
            <a:r>
              <a:rPr lang="en-US" sz="2800" dirty="0" smtClean="0"/>
              <a:t>on :</a:t>
            </a:r>
            <a:endParaRPr lang="en-US" sz="2800" dirty="0"/>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The </a:t>
            </a:r>
            <a:r>
              <a:rPr lang="en-US" sz="2800" b="1" dirty="0" smtClean="0">
                <a:solidFill>
                  <a:srgbClr val="FF0000"/>
                </a:solidFill>
              </a:rPr>
              <a:t>taxable supply </a:t>
            </a:r>
            <a:r>
              <a:rPr lang="en-US" sz="2800" dirty="0" smtClean="0"/>
              <a:t>of goods and services</a:t>
            </a:r>
            <a:endParaRPr lang="en-US" sz="2800" dirty="0"/>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Made by a </a:t>
            </a:r>
            <a:r>
              <a:rPr lang="en-US" sz="2800" b="1" dirty="0" smtClean="0">
                <a:solidFill>
                  <a:srgbClr val="FF0000"/>
                </a:solidFill>
              </a:rPr>
              <a:t>taxable person</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the course or </a:t>
            </a:r>
            <a:r>
              <a:rPr lang="en-US" sz="2800" b="1" dirty="0" smtClean="0">
                <a:solidFill>
                  <a:srgbClr val="FF0000"/>
                </a:solidFill>
              </a:rPr>
              <a:t>furtherance of business</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a:t>
            </a:r>
            <a:r>
              <a:rPr lang="en-US" sz="2800" b="1" dirty="0">
                <a:solidFill>
                  <a:srgbClr val="FF0000"/>
                </a:solidFill>
              </a:rPr>
              <a:t>M</a:t>
            </a:r>
            <a:r>
              <a:rPr lang="en-US" sz="2800" b="1" dirty="0" smtClean="0">
                <a:solidFill>
                  <a:srgbClr val="FF0000"/>
                </a:solidFill>
              </a:rPr>
              <a:t>alaysia</a:t>
            </a:r>
          </a:p>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on imported </a:t>
            </a:r>
            <a:r>
              <a:rPr lang="en-US" sz="2800" dirty="0" smtClean="0"/>
              <a:t>goods and services</a:t>
            </a:r>
            <a:endParaRPr lang="en-US" sz="2000" dirty="0"/>
          </a:p>
          <a:p>
            <a:pPr marL="465138" lvl="1" indent="-290513" algn="l" defTabSz="798513" eaLnBrk="0" hangingPunct="0">
              <a:spcBef>
                <a:spcPct val="20000"/>
              </a:spcBef>
              <a:buClr>
                <a:srgbClr val="0000CC"/>
              </a:buClr>
              <a:buFont typeface="Wingdings" pitchFamily="2" charset="2"/>
              <a:buChar char="ü"/>
              <a:tabLst>
                <a:tab pos="1712913" algn="l"/>
              </a:tabLst>
              <a:defRPr/>
            </a:pPr>
            <a:endParaRPr lang="en-US" sz="2000" b="1" dirty="0"/>
          </a:p>
        </p:txBody>
      </p:sp>
      <p:pic>
        <p:nvPicPr>
          <p:cNvPr id="22" name="Picture 6" descr="http://independence.cherrycreekschools.org/PublishingImages/Announcements%20_Important_Reminders/Important_information_lo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06" y="2312894"/>
            <a:ext cx="2557572" cy="23146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www.epicamera.com/newsletter/201401/image/0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8826" y="5295902"/>
            <a:ext cx="2301874" cy="15874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137387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a:t>
            </a:r>
            <a:endParaRPr lang="en-US" sz="2000" dirty="0"/>
          </a:p>
        </p:txBody>
      </p:sp>
      <p:grpSp>
        <p:nvGrpSpPr>
          <p:cNvPr id="16" name="Group 15"/>
          <p:cNvGrpSpPr/>
          <p:nvPr/>
        </p:nvGrpSpPr>
        <p:grpSpPr>
          <a:xfrm>
            <a:off x="1190162" y="1962060"/>
            <a:ext cx="6895444" cy="3988135"/>
            <a:chOff x="1856656" y="1052736"/>
            <a:chExt cx="6336704" cy="4320480"/>
          </a:xfrm>
        </p:grpSpPr>
        <p:cxnSp>
          <p:nvCxnSpPr>
            <p:cNvPr id="17" name="Straight Connector 16"/>
            <p:cNvCxnSpPr/>
            <p:nvPr/>
          </p:nvCxnSpPr>
          <p:spPr>
            <a:xfrm>
              <a:off x="4844988" y="1052736"/>
              <a:ext cx="0" cy="432048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56656" y="2373774"/>
              <a:ext cx="6336704" cy="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6656" y="1628800"/>
              <a:ext cx="2736304" cy="566822"/>
            </a:xfrm>
            <a:prstGeom prst="rect">
              <a:avLst/>
            </a:prstGeom>
            <a:solidFill>
              <a:srgbClr val="0000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t>INPUT TAX</a:t>
              </a:r>
              <a:endParaRPr lang="en-SG" sz="2800" b="1" dirty="0"/>
            </a:p>
          </p:txBody>
        </p:sp>
        <p:sp>
          <p:nvSpPr>
            <p:cNvPr id="20" name="TextBox 19"/>
            <p:cNvSpPr txBox="1"/>
            <p:nvPr/>
          </p:nvSpPr>
          <p:spPr>
            <a:xfrm>
              <a:off x="5169024" y="1628800"/>
              <a:ext cx="2736304" cy="566822"/>
            </a:xfrm>
            <a:prstGeom prst="rect">
              <a:avLst/>
            </a:prstGeom>
            <a:solidFill>
              <a:srgbClr val="CCCC0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t>OUTPUT TAX</a:t>
              </a:r>
              <a:endParaRPr lang="en-SG" sz="2800" b="1" dirty="0"/>
            </a:p>
          </p:txBody>
        </p:sp>
        <p:sp>
          <p:nvSpPr>
            <p:cNvPr id="21" name="TextBox 20"/>
            <p:cNvSpPr txBox="1"/>
            <p:nvPr/>
          </p:nvSpPr>
          <p:spPr>
            <a:xfrm>
              <a:off x="1856656" y="2733814"/>
              <a:ext cx="2736304" cy="500137"/>
            </a:xfrm>
            <a:prstGeom prst="rect">
              <a:avLst/>
            </a:prstGeom>
            <a:noFill/>
          </p:spPr>
          <p:txBody>
            <a:bodyPr wrap="square" rtlCol="0">
              <a:spAutoFit/>
            </a:bodyPr>
            <a:lstStyle/>
            <a:p>
              <a:pPr algn="ctr"/>
              <a:r>
                <a:rPr lang="en-US" sz="2400" b="1" dirty="0"/>
                <a:t>ACQUISITION</a:t>
              </a:r>
              <a:endParaRPr lang="en-SG" sz="2400" b="1" dirty="0"/>
            </a:p>
          </p:txBody>
        </p:sp>
        <p:sp>
          <p:nvSpPr>
            <p:cNvPr id="22" name="TextBox 21"/>
            <p:cNvSpPr txBox="1"/>
            <p:nvPr/>
          </p:nvSpPr>
          <p:spPr>
            <a:xfrm>
              <a:off x="5169024" y="2733814"/>
              <a:ext cx="2736304" cy="500137"/>
            </a:xfrm>
            <a:prstGeom prst="rect">
              <a:avLst/>
            </a:prstGeom>
            <a:noFill/>
          </p:spPr>
          <p:txBody>
            <a:bodyPr wrap="square" rtlCol="0">
              <a:spAutoFit/>
            </a:bodyPr>
            <a:lstStyle/>
            <a:p>
              <a:pPr algn="ctr"/>
              <a:r>
                <a:rPr lang="en-US" sz="2400" b="1" dirty="0"/>
                <a:t>SUPPLY</a:t>
              </a:r>
              <a:endParaRPr lang="en-SG" sz="2400" b="1" dirty="0"/>
            </a:p>
          </p:txBody>
        </p:sp>
        <p:sp>
          <p:nvSpPr>
            <p:cNvPr id="23" name="TextBox 22"/>
            <p:cNvSpPr txBox="1"/>
            <p:nvPr/>
          </p:nvSpPr>
          <p:spPr>
            <a:xfrm>
              <a:off x="1856656" y="3500826"/>
              <a:ext cx="2736304" cy="500137"/>
            </a:xfrm>
            <a:prstGeom prst="rect">
              <a:avLst/>
            </a:prstGeom>
            <a:noFill/>
          </p:spPr>
          <p:txBody>
            <a:bodyPr wrap="square" rtlCol="0">
              <a:spAutoFit/>
            </a:bodyPr>
            <a:lstStyle/>
            <a:p>
              <a:pPr algn="ctr"/>
              <a:r>
                <a:rPr lang="en-US" sz="2400" b="1" dirty="0"/>
                <a:t>PURCHASES</a:t>
              </a:r>
              <a:endParaRPr lang="en-SG" sz="2400" b="1" dirty="0"/>
            </a:p>
          </p:txBody>
        </p:sp>
        <p:sp>
          <p:nvSpPr>
            <p:cNvPr id="24" name="TextBox 23"/>
            <p:cNvSpPr txBox="1"/>
            <p:nvPr/>
          </p:nvSpPr>
          <p:spPr>
            <a:xfrm>
              <a:off x="5169024" y="3500826"/>
              <a:ext cx="2736304" cy="500137"/>
            </a:xfrm>
            <a:prstGeom prst="rect">
              <a:avLst/>
            </a:prstGeom>
            <a:noFill/>
          </p:spPr>
          <p:txBody>
            <a:bodyPr wrap="square" rtlCol="0">
              <a:spAutoFit/>
            </a:bodyPr>
            <a:lstStyle/>
            <a:p>
              <a:pPr algn="ctr"/>
              <a:r>
                <a:rPr lang="en-US" sz="2400" b="1" dirty="0"/>
                <a:t>SALES</a:t>
              </a:r>
              <a:endParaRPr lang="en-SG" sz="2400" b="1" dirty="0"/>
            </a:p>
          </p:txBody>
        </p:sp>
        <p:sp>
          <p:nvSpPr>
            <p:cNvPr id="25" name="TextBox 24"/>
            <p:cNvSpPr txBox="1"/>
            <p:nvPr/>
          </p:nvSpPr>
          <p:spPr>
            <a:xfrm>
              <a:off x="1856656" y="4365104"/>
              <a:ext cx="2736304" cy="500137"/>
            </a:xfrm>
            <a:prstGeom prst="rect">
              <a:avLst/>
            </a:prstGeom>
            <a:noFill/>
          </p:spPr>
          <p:txBody>
            <a:bodyPr wrap="square" rtlCol="0">
              <a:spAutoFit/>
            </a:bodyPr>
            <a:lstStyle/>
            <a:p>
              <a:pPr algn="ctr"/>
              <a:r>
                <a:rPr lang="en-US" sz="2400" b="1" dirty="0"/>
                <a:t>PAYMENT</a:t>
              </a:r>
              <a:endParaRPr lang="en-SG" sz="2400" b="1" dirty="0"/>
            </a:p>
          </p:txBody>
        </p:sp>
        <p:sp>
          <p:nvSpPr>
            <p:cNvPr id="26" name="TextBox 25"/>
            <p:cNvSpPr txBox="1"/>
            <p:nvPr/>
          </p:nvSpPr>
          <p:spPr>
            <a:xfrm>
              <a:off x="5169024" y="4365104"/>
              <a:ext cx="2736304" cy="500137"/>
            </a:xfrm>
            <a:prstGeom prst="rect">
              <a:avLst/>
            </a:prstGeom>
            <a:noFill/>
          </p:spPr>
          <p:txBody>
            <a:bodyPr wrap="square" rtlCol="0">
              <a:spAutoFit/>
            </a:bodyPr>
            <a:lstStyle/>
            <a:p>
              <a:pPr algn="ctr"/>
              <a:r>
                <a:rPr lang="en-US" sz="2400" b="1" dirty="0"/>
                <a:t>INCOME</a:t>
              </a:r>
              <a:endParaRPr lang="en-SG" sz="2400" b="1" dirty="0"/>
            </a:p>
          </p:txBody>
        </p:sp>
      </p:gr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594651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2172" y="1836049"/>
            <a:ext cx="8743556" cy="3825517"/>
            <a:chOff x="271369" y="1702929"/>
            <a:chExt cx="9472186" cy="4144315"/>
          </a:xfrm>
        </p:grpSpPr>
        <p:sp>
          <p:nvSpPr>
            <p:cNvPr id="4" name="Rounded Rectangle 3"/>
            <p:cNvSpPr/>
            <p:nvPr/>
          </p:nvSpPr>
          <p:spPr>
            <a:xfrm>
              <a:off x="7425799" y="3473506"/>
              <a:ext cx="1966512" cy="1057629"/>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Services</a:t>
              </a:r>
            </a:p>
          </p:txBody>
        </p:sp>
        <p:sp>
          <p:nvSpPr>
            <p:cNvPr id="5" name="Rounded Rectangle 4"/>
            <p:cNvSpPr/>
            <p:nvPr/>
          </p:nvSpPr>
          <p:spPr>
            <a:xfrm>
              <a:off x="7425799" y="2333214"/>
              <a:ext cx="1966512" cy="1026334"/>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Goods</a:t>
              </a:r>
              <a:endParaRPr lang="en-SG" sz="2400" dirty="0">
                <a:solidFill>
                  <a:schemeClr val="tx1"/>
                </a:solidFill>
              </a:endParaRPr>
            </a:p>
          </p:txBody>
        </p:sp>
        <p:sp>
          <p:nvSpPr>
            <p:cNvPr id="6" name="Rectangle 3"/>
            <p:cNvSpPr>
              <a:spLocks noChangeArrowheads="1"/>
            </p:cNvSpPr>
            <p:nvPr/>
          </p:nvSpPr>
          <p:spPr bwMode="auto">
            <a:xfrm>
              <a:off x="3584848" y="2771775"/>
              <a:ext cx="2422525" cy="1320800"/>
            </a:xfrm>
            <a:prstGeom prst="roundRect">
              <a:avLst>
                <a:gd name="adj" fmla="val 12271"/>
              </a:avLst>
            </a:prstGeom>
            <a:solidFill>
              <a:srgbClr val="0000FF"/>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nchor="ctr" anchorCtr="1"/>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3200" b="1" dirty="0">
                  <a:solidFill>
                    <a:schemeClr val="bg1"/>
                  </a:solidFill>
                  <a:latin typeface="+mn-lt"/>
                </a:rPr>
                <a:t>Seller</a:t>
              </a:r>
            </a:p>
          </p:txBody>
        </p:sp>
        <p:sp>
          <p:nvSpPr>
            <p:cNvPr id="7" name="Right Arrow 5"/>
            <p:cNvSpPr>
              <a:spLocks noChangeArrowheads="1"/>
            </p:cNvSpPr>
            <p:nvPr/>
          </p:nvSpPr>
          <p:spPr bwMode="auto">
            <a:xfrm>
              <a:off x="2601314" y="3228775"/>
              <a:ext cx="815305" cy="406799"/>
            </a:xfrm>
            <a:prstGeom prst="rightArrow">
              <a:avLst>
                <a:gd name="adj1" fmla="val 50000"/>
                <a:gd name="adj2" fmla="val 49942"/>
              </a:avLst>
            </a:prstGeom>
            <a:solidFill>
              <a:srgbClr val="FF3399"/>
            </a:solidFill>
            <a:ln w="12700" algn="ctr">
              <a:noFill/>
              <a:round/>
              <a:headEnd type="none" w="sm" len="sm"/>
              <a:tailEnd type="none" w="sm" len="sm"/>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grpSp>
          <p:nvGrpSpPr>
            <p:cNvPr id="8" name="Group 7"/>
            <p:cNvGrpSpPr/>
            <p:nvPr/>
          </p:nvGrpSpPr>
          <p:grpSpPr>
            <a:xfrm>
              <a:off x="785650" y="2333214"/>
              <a:ext cx="1752770" cy="2197923"/>
              <a:chOff x="233459" y="2158760"/>
              <a:chExt cx="1752770" cy="2197923"/>
            </a:xfrm>
            <a:solidFill>
              <a:srgbClr val="CCCC00"/>
            </a:solidFill>
          </p:grpSpPr>
          <p:sp>
            <p:nvSpPr>
              <p:cNvPr id="18" name="Rounded Rectangle 17"/>
              <p:cNvSpPr/>
              <p:nvPr/>
            </p:nvSpPr>
            <p:spPr>
              <a:xfrm>
                <a:off x="233460" y="2158760"/>
                <a:ext cx="1752769" cy="2197923"/>
              </a:xfrm>
              <a:prstGeom prst="roundRect">
                <a:avLst>
                  <a:gd name="adj" fmla="val 10139"/>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TextBox 7"/>
              <p:cNvSpPr txBox="1">
                <a:spLocks noChangeArrowheads="1"/>
              </p:cNvSpPr>
              <p:nvPr/>
            </p:nvSpPr>
            <p:spPr bwMode="auto">
              <a:xfrm>
                <a:off x="233460" y="2319287"/>
                <a:ext cx="1752768" cy="90024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Raw Materials</a:t>
                </a:r>
              </a:p>
            </p:txBody>
          </p:sp>
          <p:sp>
            <p:nvSpPr>
              <p:cNvPr id="20" name="TextBox 8"/>
              <p:cNvSpPr txBox="1">
                <a:spLocks noChangeArrowheads="1"/>
              </p:cNvSpPr>
              <p:nvPr/>
            </p:nvSpPr>
            <p:spPr bwMode="auto">
              <a:xfrm>
                <a:off x="233460" y="3166381"/>
                <a:ext cx="1752768"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Rental</a:t>
                </a:r>
              </a:p>
            </p:txBody>
          </p:sp>
          <p:sp>
            <p:nvSpPr>
              <p:cNvPr id="21" name="TextBox 9"/>
              <p:cNvSpPr txBox="1">
                <a:spLocks noChangeArrowheads="1"/>
              </p:cNvSpPr>
              <p:nvPr/>
            </p:nvSpPr>
            <p:spPr bwMode="auto">
              <a:xfrm>
                <a:off x="233459" y="3678746"/>
                <a:ext cx="1752770"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Telephone</a:t>
                </a:r>
              </a:p>
            </p:txBody>
          </p:sp>
        </p:grpSp>
        <p:sp>
          <p:nvSpPr>
            <p:cNvPr id="9" name="Right Arrow 10"/>
            <p:cNvSpPr>
              <a:spLocks noChangeArrowheads="1"/>
            </p:cNvSpPr>
            <p:nvPr/>
          </p:nvSpPr>
          <p:spPr bwMode="auto">
            <a:xfrm rot="955928">
              <a:off x="6204939" y="3485862"/>
              <a:ext cx="1122035" cy="412097"/>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10" name="Right Arrow 12"/>
            <p:cNvSpPr>
              <a:spLocks noChangeArrowheads="1"/>
            </p:cNvSpPr>
            <p:nvPr/>
          </p:nvSpPr>
          <p:spPr bwMode="auto">
            <a:xfrm rot="20615824">
              <a:off x="6224462" y="2881093"/>
              <a:ext cx="1104005" cy="396499"/>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11" name="TextBox 16"/>
            <p:cNvSpPr txBox="1">
              <a:spLocks noChangeArrowheads="1"/>
            </p:cNvSpPr>
            <p:nvPr/>
          </p:nvSpPr>
          <p:spPr bwMode="auto">
            <a:xfrm>
              <a:off x="1066264" y="1702929"/>
              <a:ext cx="1214222"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INPUT</a:t>
              </a:r>
            </a:p>
          </p:txBody>
        </p:sp>
        <p:sp>
          <p:nvSpPr>
            <p:cNvPr id="12" name="TextBox 17"/>
            <p:cNvSpPr txBox="1">
              <a:spLocks noChangeArrowheads="1"/>
            </p:cNvSpPr>
            <p:nvPr/>
          </p:nvSpPr>
          <p:spPr bwMode="auto">
            <a:xfrm>
              <a:off x="7688345" y="1702929"/>
              <a:ext cx="1561538"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OUTPUT</a:t>
              </a:r>
            </a:p>
          </p:txBody>
        </p:sp>
        <p:sp>
          <p:nvSpPr>
            <p:cNvPr id="13" name="TextBox 18"/>
            <p:cNvSpPr txBox="1">
              <a:spLocks noChangeArrowheads="1"/>
            </p:cNvSpPr>
            <p:nvPr/>
          </p:nvSpPr>
          <p:spPr bwMode="auto">
            <a:xfrm>
              <a:off x="271369" y="4946997"/>
              <a:ext cx="2710607"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Input</a:t>
              </a:r>
              <a:r>
                <a:rPr lang="en-US" altLang="en-US" sz="2400" b="1" dirty="0">
                  <a:latin typeface="+mn-lt"/>
                </a:rPr>
                <a:t> </a:t>
              </a:r>
            </a:p>
            <a:p>
              <a:pPr algn="ctr" eaLnBrk="1" hangingPunct="1"/>
              <a:r>
                <a:rPr lang="en-US" altLang="en-US" sz="2400" b="1" dirty="0">
                  <a:solidFill>
                    <a:srgbClr val="0000FF"/>
                  </a:solidFill>
                  <a:latin typeface="+mn-lt"/>
                </a:rPr>
                <a:t>= Input Tax</a:t>
              </a:r>
            </a:p>
          </p:txBody>
        </p:sp>
        <p:sp>
          <p:nvSpPr>
            <p:cNvPr id="14" name="TextBox 19"/>
            <p:cNvSpPr txBox="1">
              <a:spLocks noChangeArrowheads="1"/>
            </p:cNvSpPr>
            <p:nvPr/>
          </p:nvSpPr>
          <p:spPr bwMode="auto">
            <a:xfrm>
              <a:off x="7074554" y="4946996"/>
              <a:ext cx="2669001"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Output</a:t>
              </a:r>
            </a:p>
            <a:p>
              <a:pPr algn="ctr" eaLnBrk="1" hangingPunct="1"/>
              <a:r>
                <a:rPr lang="en-US" altLang="en-US" sz="2400" b="1" dirty="0">
                  <a:solidFill>
                    <a:srgbClr val="0000FF"/>
                  </a:solidFill>
                  <a:latin typeface="+mn-lt"/>
                </a:rPr>
                <a:t>= Output Tax</a:t>
              </a:r>
            </a:p>
          </p:txBody>
        </p:sp>
        <p:sp>
          <p:nvSpPr>
            <p:cNvPr id="16" name="AutoShape 20"/>
            <p:cNvSpPr>
              <a:spLocks noChangeArrowheads="1"/>
            </p:cNvSpPr>
            <p:nvPr/>
          </p:nvSpPr>
          <p:spPr bwMode="auto">
            <a:xfrm rot="5400000">
              <a:off x="4555867" y="4255027"/>
              <a:ext cx="480481"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type="none" w="sm" len="sm"/>
              <a:tailEnd type="none" w="sm" len="sm"/>
            </a:ln>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eaLnBrk="1" hangingPunct="1"/>
              <a:endParaRPr lang="en-MY" altLang="en-US">
                <a:latin typeface="+mn-lt"/>
              </a:endParaRPr>
            </a:p>
          </p:txBody>
        </p:sp>
        <p:sp>
          <p:nvSpPr>
            <p:cNvPr id="17" name="Rectangle 21"/>
            <p:cNvSpPr>
              <a:spLocks noChangeArrowheads="1"/>
            </p:cNvSpPr>
            <p:nvPr/>
          </p:nvSpPr>
          <p:spPr bwMode="auto">
            <a:xfrm>
              <a:off x="3693589" y="4810163"/>
              <a:ext cx="2205037" cy="914400"/>
            </a:xfrm>
            <a:prstGeom prst="roundRect">
              <a:avLst/>
            </a:prstGeom>
            <a:solidFill>
              <a:srgbClr val="FF0000"/>
            </a:solidFill>
            <a:ln w="12700">
              <a:noFill/>
              <a:miter lim="800000"/>
              <a:headEnd type="none" w="sm" len="sm"/>
              <a:tailEnd type="none" w="sm" len="sm"/>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chemeClr val="bg1"/>
                  </a:solidFill>
                  <a:latin typeface="+mn-lt"/>
                </a:rPr>
                <a:t>Claim</a:t>
              </a:r>
            </a:p>
            <a:p>
              <a:pPr algn="ctr" eaLnBrk="1" hangingPunct="1"/>
              <a:r>
                <a:rPr lang="en-US" altLang="en-US" sz="2400" b="1" dirty="0">
                  <a:solidFill>
                    <a:schemeClr val="bg1"/>
                  </a:solidFill>
                  <a:latin typeface="+mn-lt"/>
                </a:rPr>
                <a:t>Input Tax</a:t>
              </a:r>
            </a:p>
          </p:txBody>
        </p:sp>
      </p:grpSp>
      <p:sp>
        <p:nvSpPr>
          <p:cNvPr id="22" name="Rectangle 2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 (CONTD.)</a:t>
            </a:r>
            <a:endParaRPr lang="en-US" sz="2000" dirty="0"/>
          </a:p>
        </p:txBody>
      </p:sp>
      <p:sp>
        <p:nvSpPr>
          <p:cNvPr id="15" name="Slide Number Placeholder 14"/>
          <p:cNvSpPr>
            <a:spLocks noGrp="1"/>
          </p:cNvSpPr>
          <p:nvPr>
            <p:ph type="sldNum" sz="quarter" idx="12"/>
          </p:nvPr>
        </p:nvSpPr>
        <p:spPr/>
        <p:txBody>
          <a:bodyPr/>
          <a:lstStyle/>
          <a:p>
            <a:fld id="{4FAB73BC-B049-4115-A692-8D63A059BFB8}"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31858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7EFFE4-A6F1-4B80-9437-6C7D93D89671}" type="slidenum">
              <a:rPr lang="en-US" smtClean="0">
                <a:solidFill>
                  <a:prstClr val="black"/>
                </a:solidFill>
              </a:rPr>
              <a:pPr fontAlgn="base">
                <a:spcBef>
                  <a:spcPct val="0"/>
                </a:spcBef>
                <a:spcAft>
                  <a:spcPct val="0"/>
                </a:spcAft>
                <a:defRPr/>
              </a:pPr>
              <a:t>34</a:t>
            </a:fld>
            <a:endParaRPr lang="en-US" dirty="0" smtClean="0">
              <a:solidFill>
                <a:prstClr val="black"/>
              </a:solidFill>
            </a:endParaRPr>
          </a:p>
        </p:txBody>
      </p:sp>
      <p:sp>
        <p:nvSpPr>
          <p:cNvPr id="7" name="Round Diagonal Corner Rectangle 6"/>
          <p:cNvSpPr/>
          <p:nvPr/>
        </p:nvSpPr>
        <p:spPr bwMode="auto">
          <a:xfrm>
            <a:off x="304800" y="1576388"/>
            <a:ext cx="3733800" cy="404812"/>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hangingPunct="0">
              <a:lnSpc>
                <a:spcPct val="90000"/>
              </a:lnSpc>
              <a:spcBef>
                <a:spcPct val="20000"/>
              </a:spcBef>
              <a:buClr>
                <a:srgbClr val="0000CC"/>
              </a:buClr>
              <a:defRPr/>
            </a:pPr>
            <a:r>
              <a:rPr lang="en-GB" sz="2000" dirty="0">
                <a:solidFill>
                  <a:prstClr val="white"/>
                </a:solidFill>
                <a:cs typeface="Times New Roman" charset="0"/>
              </a:rPr>
              <a:t>Standard-rated Supply</a:t>
            </a:r>
          </a:p>
        </p:txBody>
      </p:sp>
      <p:sp>
        <p:nvSpPr>
          <p:cNvPr id="14342" name="TextBox 7"/>
          <p:cNvSpPr txBox="1">
            <a:spLocks noChangeArrowheads="1"/>
          </p:cNvSpPr>
          <p:nvPr/>
        </p:nvSpPr>
        <p:spPr bwMode="auto">
          <a:xfrm>
            <a:off x="838200" y="208915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dirty="0">
                <a:solidFill>
                  <a:prstClr val="black"/>
                </a:solidFill>
              </a:rPr>
              <a:t>Illustration of tax computation on standard-rated supply</a:t>
            </a:r>
          </a:p>
        </p:txBody>
      </p:sp>
      <p:graphicFrame>
        <p:nvGraphicFramePr>
          <p:cNvPr id="9" name="Table 8"/>
          <p:cNvGraphicFramePr>
            <a:graphicFrameLocks noGrp="1"/>
          </p:cNvGraphicFramePr>
          <p:nvPr>
            <p:extLst/>
          </p:nvPr>
        </p:nvGraphicFramePr>
        <p:xfrm>
          <a:off x="941388" y="2590800"/>
          <a:ext cx="7467600" cy="2560638"/>
        </p:xfrm>
        <a:graphic>
          <a:graphicData uri="http://schemas.openxmlformats.org/drawingml/2006/table">
            <a:tbl>
              <a:tblPr firstRow="1" firstCol="1" bandRow="1">
                <a:tableStyleId>{5C22544A-7EE6-4342-B048-85BDC9FD1C3A}</a:tableStyleId>
              </a:tblPr>
              <a:tblGrid>
                <a:gridCol w="1981200"/>
                <a:gridCol w="1371600"/>
                <a:gridCol w="1371600"/>
                <a:gridCol w="1371600"/>
                <a:gridCol w="1371600"/>
              </a:tblGrid>
              <a:tr h="889485">
                <a:tc>
                  <a:txBody>
                    <a:bodyPr/>
                    <a:lstStyle/>
                    <a:p>
                      <a:pPr algn="ctr">
                        <a:spcAft>
                          <a:spcPts val="0"/>
                        </a:spcAft>
                      </a:pPr>
                      <a:r>
                        <a:rPr lang="en-MY" sz="1600" b="0" dirty="0">
                          <a:solidFill>
                            <a:schemeClr val="bg1"/>
                          </a:solidFill>
                          <a:effectLst/>
                        </a:rPr>
                        <a:t>Business</a:t>
                      </a:r>
                    </a:p>
                    <a:p>
                      <a:pPr algn="ctr">
                        <a:spcAft>
                          <a:spcPts val="0"/>
                        </a:spcAft>
                      </a:pPr>
                      <a:r>
                        <a:rPr lang="en-MY" sz="1600" b="0" dirty="0">
                          <a:solidFill>
                            <a:schemeClr val="bg1"/>
                          </a:solidFill>
                          <a:effectLst/>
                        </a:rPr>
                        <a:t>Entity</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chemeClr val="bg1"/>
                          </a:solidFill>
                          <a:effectLst/>
                        </a:rPr>
                        <a:t>Cost of</a:t>
                      </a:r>
                    </a:p>
                    <a:p>
                      <a:pPr algn="ctr">
                        <a:spcAft>
                          <a:spcPts val="0"/>
                        </a:spcAft>
                      </a:pPr>
                      <a:r>
                        <a:rPr lang="en-MY" sz="1600" b="0" dirty="0">
                          <a:solidFill>
                            <a:schemeClr val="bg1"/>
                          </a:solidFill>
                          <a:effectLst/>
                        </a:rPr>
                        <a:t>Sales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chemeClr val="bg1"/>
                          </a:solidFill>
                          <a:effectLst/>
                        </a:rPr>
                        <a:t>6</a:t>
                      </a:r>
                      <a:r>
                        <a:rPr lang="en-MY" sz="1600" b="0" dirty="0" smtClean="0">
                          <a:solidFill>
                            <a:schemeClr val="bg1"/>
                          </a:solidFill>
                          <a:effectLst/>
                        </a:rPr>
                        <a:t>% </a:t>
                      </a:r>
                      <a:r>
                        <a:rPr lang="en-MY" sz="1600" b="0" dirty="0">
                          <a:solidFill>
                            <a:schemeClr val="bg1"/>
                          </a:solidFill>
                          <a:effectLst/>
                        </a:rPr>
                        <a:t>Output</a:t>
                      </a:r>
                    </a:p>
                    <a:p>
                      <a:pPr algn="ctr">
                        <a:spcAft>
                          <a:spcPts val="0"/>
                        </a:spcAft>
                      </a:pPr>
                      <a:r>
                        <a:rPr lang="en-MY" sz="1600" b="0" dirty="0">
                          <a:solidFill>
                            <a:schemeClr val="bg1"/>
                          </a:solidFill>
                          <a:effectLst/>
                        </a:rPr>
                        <a:t>Tax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ysClr val="windowText" lastClr="000000"/>
                          </a:solidFill>
                          <a:effectLst/>
                        </a:rPr>
                        <a:t>6</a:t>
                      </a:r>
                      <a:r>
                        <a:rPr lang="en-MY" sz="1600" b="0" dirty="0" smtClean="0">
                          <a:solidFill>
                            <a:sysClr val="windowText" lastClr="000000"/>
                          </a:solidFill>
                          <a:effectLst/>
                        </a:rPr>
                        <a:t>% </a:t>
                      </a:r>
                      <a:r>
                        <a:rPr lang="en-MY" sz="1600" b="0" dirty="0">
                          <a:solidFill>
                            <a:sysClr val="windowText" lastClr="000000"/>
                          </a:solidFill>
                          <a:effectLst/>
                        </a:rPr>
                        <a:t>Input Tax (RM)</a:t>
                      </a:r>
                      <a:endParaRPr lang="en-MY" sz="1600" b="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MY" sz="1600" b="0" dirty="0">
                          <a:solidFill>
                            <a:schemeClr val="bg1"/>
                          </a:solidFill>
                          <a:effectLst/>
                        </a:rPr>
                        <a:t>Net </a:t>
                      </a:r>
                      <a:r>
                        <a:rPr lang="en-MY" sz="1600" b="0" dirty="0" smtClean="0">
                          <a:solidFill>
                            <a:schemeClr val="bg1"/>
                          </a:solidFill>
                          <a:effectLst/>
                        </a:rPr>
                        <a:t>Tax </a:t>
                      </a:r>
                      <a:r>
                        <a:rPr lang="en-MY" sz="1600" b="0" dirty="0">
                          <a:solidFill>
                            <a:schemeClr val="bg1"/>
                          </a:solidFill>
                          <a:effectLst/>
                        </a:rPr>
                        <a:t>Paid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458220">
                <a:tc>
                  <a:txBody>
                    <a:bodyPr/>
                    <a:lstStyle/>
                    <a:p>
                      <a:pPr algn="just">
                        <a:spcAft>
                          <a:spcPts val="0"/>
                        </a:spcAft>
                      </a:pPr>
                      <a:r>
                        <a:rPr lang="en-MY" sz="1600" b="0" dirty="0">
                          <a:solidFill>
                            <a:schemeClr val="tx1"/>
                          </a:solidFill>
                          <a:effectLst/>
                        </a:rPr>
                        <a:t>Suppliers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10.00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Manufacturers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50.00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3</a:t>
                      </a:r>
                      <a:r>
                        <a:rPr lang="en-MY" sz="1600" b="0" dirty="0" smtClean="0">
                          <a:solidFill>
                            <a:schemeClr val="tx1"/>
                          </a:solidFill>
                          <a:effectLst/>
                        </a:rPr>
                        <a:t>.00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2.40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Wholesalers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70.00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4.20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3</a:t>
                      </a:r>
                      <a:r>
                        <a:rPr lang="en-MY" sz="1600" b="0" dirty="0" smtClean="0">
                          <a:solidFill>
                            <a:schemeClr val="tx1"/>
                          </a:solidFill>
                          <a:effectLst/>
                        </a:rPr>
                        <a:t>.00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1.20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Retailers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100.00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6.00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4.20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1.80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pic>
        <p:nvPicPr>
          <p:cNvPr id="10"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549275" y="2143125"/>
            <a:ext cx="315913" cy="24606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Up Arrow 10"/>
          <p:cNvSpPr/>
          <p:nvPr/>
        </p:nvSpPr>
        <p:spPr>
          <a:xfrm>
            <a:off x="6248400" y="5222875"/>
            <a:ext cx="228600" cy="304800"/>
          </a:xfrm>
          <a:prstGeom prs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solidFill>
                <a:prstClr val="white"/>
              </a:solidFill>
            </a:endParaRPr>
          </a:p>
        </p:txBody>
      </p:sp>
      <p:sp>
        <p:nvSpPr>
          <p:cNvPr id="14383" name="TextBox 11"/>
          <p:cNvSpPr txBox="1">
            <a:spLocks noChangeArrowheads="1"/>
          </p:cNvSpPr>
          <p:nvPr/>
        </p:nvSpPr>
        <p:spPr bwMode="auto">
          <a:xfrm>
            <a:off x="5143500" y="5611813"/>
            <a:ext cx="2438400" cy="738187"/>
          </a:xfrm>
          <a:prstGeom prst="rect">
            <a:avLst/>
          </a:prstGeom>
          <a:solidFill>
            <a:schemeClr val="bg1"/>
          </a:solidFill>
          <a:ln w="9525">
            <a:solidFill>
              <a:schemeClr val="tx2"/>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altLang="en-US" sz="1400" dirty="0">
                <a:solidFill>
                  <a:prstClr val="black"/>
                </a:solidFill>
              </a:rPr>
              <a:t>GST paid on Input Tax is refundable at each level of supply</a:t>
            </a:r>
            <a:endParaRPr lang="en-MY" altLang="en-US" sz="1400" dirty="0">
              <a:solidFill>
                <a:prstClr val="black"/>
              </a:solidFill>
            </a:endParaRPr>
          </a:p>
        </p:txBody>
      </p:sp>
      <p:cxnSp>
        <p:nvCxnSpPr>
          <p:cNvPr id="3" name="Straight Arrow Connector 2"/>
          <p:cNvCxnSpPr/>
          <p:nvPr/>
        </p:nvCxnSpPr>
        <p:spPr>
          <a:xfrm>
            <a:off x="5531344" y="3789040"/>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5520652" y="4113040"/>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520652" y="4581128"/>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b="1" dirty="0">
                <a:solidFill>
                  <a:schemeClr val="bg1"/>
                </a:solidFill>
                <a:latin typeface="Calibri" pitchFamily="34" charset="0"/>
                <a:cs typeface="Mongolian Baiti" pitchFamily="66" charset="0"/>
              </a:rPr>
              <a:t>ELEMENT &amp; SCOPE OF GST</a:t>
            </a:r>
          </a:p>
          <a:p>
            <a:pPr lvl="1"/>
            <a:r>
              <a:rPr lang="en-MY" sz="2000" dirty="0" smtClean="0"/>
              <a:t>HOW GST WORKS?</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32400955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 (CONTD.)</a:t>
            </a:r>
            <a:endParaRPr lang="en-US" sz="2000" dirty="0"/>
          </a:p>
        </p:txBody>
      </p:sp>
      <p:sp>
        <p:nvSpPr>
          <p:cNvPr id="25" name="Rectangle 24"/>
          <p:cNvSpPr/>
          <p:nvPr/>
        </p:nvSpPr>
        <p:spPr>
          <a:xfrm>
            <a:off x="723331" y="1624084"/>
            <a:ext cx="2183642" cy="1487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6" name="Rectangle 25"/>
          <p:cNvSpPr/>
          <p:nvPr/>
        </p:nvSpPr>
        <p:spPr>
          <a:xfrm>
            <a:off x="5775277" y="1624084"/>
            <a:ext cx="2183642" cy="1487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Rectangle 26"/>
          <p:cNvSpPr/>
          <p:nvPr/>
        </p:nvSpPr>
        <p:spPr>
          <a:xfrm>
            <a:off x="3318680" y="3916907"/>
            <a:ext cx="2183642" cy="46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8" name="Rectangle 27"/>
          <p:cNvSpPr/>
          <p:nvPr/>
        </p:nvSpPr>
        <p:spPr>
          <a:xfrm>
            <a:off x="855292" y="5472270"/>
            <a:ext cx="2479311" cy="723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9" name="Rectangle 28"/>
          <p:cNvSpPr/>
          <p:nvPr/>
        </p:nvSpPr>
        <p:spPr>
          <a:xfrm>
            <a:off x="5720686" y="5472270"/>
            <a:ext cx="2595349" cy="693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30" name="Rectangle 29"/>
          <p:cNvSpPr/>
          <p:nvPr/>
        </p:nvSpPr>
        <p:spPr>
          <a:xfrm>
            <a:off x="4034619" y="2341110"/>
            <a:ext cx="554440" cy="142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31" name="TextBox 30"/>
          <p:cNvSpPr txBox="1"/>
          <p:nvPr/>
        </p:nvSpPr>
        <p:spPr>
          <a:xfrm>
            <a:off x="962166" y="1795742"/>
            <a:ext cx="1705970" cy="1200329"/>
          </a:xfrm>
          <a:prstGeom prst="rect">
            <a:avLst/>
          </a:prstGeom>
          <a:noFill/>
        </p:spPr>
        <p:txBody>
          <a:bodyPr wrap="square" rtlCol="0">
            <a:spAutoFit/>
          </a:bodyPr>
          <a:lstStyle/>
          <a:p>
            <a:pPr algn="ctr"/>
            <a:r>
              <a:rPr lang="en-MY" dirty="0" smtClean="0"/>
              <a:t>GST ON SUPPLY OF GOODS AND SERVICES </a:t>
            </a:r>
            <a:endParaRPr lang="en-MY" b="1" dirty="0"/>
          </a:p>
          <a:p>
            <a:pPr algn="ctr"/>
            <a:r>
              <a:rPr lang="en-MY" b="1" dirty="0" smtClean="0"/>
              <a:t>[OUTPUT TAX]</a:t>
            </a:r>
            <a:endParaRPr lang="en-MY" b="1" dirty="0"/>
          </a:p>
        </p:txBody>
      </p:sp>
      <p:sp>
        <p:nvSpPr>
          <p:cNvPr id="32" name="TextBox 31"/>
          <p:cNvSpPr txBox="1"/>
          <p:nvPr/>
        </p:nvSpPr>
        <p:spPr>
          <a:xfrm>
            <a:off x="5990230" y="1828800"/>
            <a:ext cx="1705970" cy="1200329"/>
          </a:xfrm>
          <a:prstGeom prst="rect">
            <a:avLst/>
          </a:prstGeom>
          <a:noFill/>
        </p:spPr>
        <p:txBody>
          <a:bodyPr wrap="square" rtlCol="0">
            <a:spAutoFit/>
          </a:bodyPr>
          <a:lstStyle/>
          <a:p>
            <a:pPr algn="ctr"/>
            <a:r>
              <a:rPr lang="en-MY" dirty="0" smtClean="0"/>
              <a:t>GST INCURRED IN BUSINESS PURCHASES</a:t>
            </a:r>
            <a:endParaRPr lang="en-MY" b="1" dirty="0"/>
          </a:p>
          <a:p>
            <a:pPr algn="ctr"/>
            <a:r>
              <a:rPr lang="en-MY" b="1" dirty="0" smtClean="0"/>
              <a:t>[INPUT TAX]</a:t>
            </a:r>
            <a:endParaRPr lang="en-MY" b="1" dirty="0"/>
          </a:p>
        </p:txBody>
      </p:sp>
      <p:sp>
        <p:nvSpPr>
          <p:cNvPr id="33" name="TextBox 32"/>
          <p:cNvSpPr txBox="1"/>
          <p:nvPr/>
        </p:nvSpPr>
        <p:spPr>
          <a:xfrm>
            <a:off x="3891886" y="3990045"/>
            <a:ext cx="1610436" cy="307777"/>
          </a:xfrm>
          <a:prstGeom prst="rect">
            <a:avLst/>
          </a:prstGeom>
          <a:noFill/>
        </p:spPr>
        <p:txBody>
          <a:bodyPr wrap="square" rtlCol="0">
            <a:spAutoFit/>
          </a:bodyPr>
          <a:lstStyle/>
          <a:p>
            <a:r>
              <a:rPr lang="en-MY" dirty="0" smtClean="0"/>
              <a:t>NET GST</a:t>
            </a:r>
            <a:endParaRPr lang="en-MY" dirty="0"/>
          </a:p>
        </p:txBody>
      </p:sp>
      <p:sp>
        <p:nvSpPr>
          <p:cNvPr id="34" name="TextBox 33"/>
          <p:cNvSpPr txBox="1"/>
          <p:nvPr/>
        </p:nvSpPr>
        <p:spPr>
          <a:xfrm>
            <a:off x="1080447" y="5680288"/>
            <a:ext cx="2365612" cy="307777"/>
          </a:xfrm>
          <a:prstGeom prst="rect">
            <a:avLst/>
          </a:prstGeom>
          <a:noFill/>
        </p:spPr>
        <p:txBody>
          <a:bodyPr wrap="square" rtlCol="0">
            <a:spAutoFit/>
          </a:bodyPr>
          <a:lstStyle/>
          <a:p>
            <a:r>
              <a:rPr lang="en-MY" dirty="0" smtClean="0"/>
              <a:t>PAYABLE TO RMCD</a:t>
            </a:r>
            <a:endParaRPr lang="en-MY" dirty="0"/>
          </a:p>
        </p:txBody>
      </p:sp>
      <p:sp>
        <p:nvSpPr>
          <p:cNvPr id="35" name="TextBox 34"/>
          <p:cNvSpPr txBox="1"/>
          <p:nvPr/>
        </p:nvSpPr>
        <p:spPr>
          <a:xfrm>
            <a:off x="5950423" y="5572567"/>
            <a:ext cx="2365612" cy="523220"/>
          </a:xfrm>
          <a:prstGeom prst="rect">
            <a:avLst/>
          </a:prstGeom>
          <a:noFill/>
        </p:spPr>
        <p:txBody>
          <a:bodyPr wrap="square" rtlCol="0">
            <a:spAutoFit/>
          </a:bodyPr>
          <a:lstStyle/>
          <a:p>
            <a:r>
              <a:rPr lang="en-MY" dirty="0" smtClean="0"/>
              <a:t>REFUNDABLE FROM RMCD</a:t>
            </a:r>
            <a:endParaRPr lang="en-MY" dirty="0"/>
          </a:p>
        </p:txBody>
      </p:sp>
      <p:sp>
        <p:nvSpPr>
          <p:cNvPr id="36" name="Plus 35"/>
          <p:cNvSpPr/>
          <p:nvPr/>
        </p:nvSpPr>
        <p:spPr>
          <a:xfrm>
            <a:off x="2412372" y="4153296"/>
            <a:ext cx="518615" cy="4776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Minus 36"/>
          <p:cNvSpPr/>
          <p:nvPr/>
        </p:nvSpPr>
        <p:spPr>
          <a:xfrm>
            <a:off x="6255256" y="4127067"/>
            <a:ext cx="664192" cy="57534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38" name="Elbow Connector 37"/>
          <p:cNvCxnSpPr/>
          <p:nvPr/>
        </p:nvCxnSpPr>
        <p:spPr>
          <a:xfrm rot="16200000" flipH="1">
            <a:off x="5322926" y="3535608"/>
            <a:ext cx="1259542" cy="2722728"/>
          </a:xfrm>
          <a:prstGeom prst="bentConnector3">
            <a:avLst>
              <a:gd name="adj1" fmla="val 434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a:off x="2534444" y="3772826"/>
            <a:ext cx="1089064" cy="2315553"/>
          </a:xfrm>
          <a:prstGeom prst="bentConnector3">
            <a:avLst>
              <a:gd name="adj1" fmla="val 3496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Equal 39"/>
          <p:cNvSpPr/>
          <p:nvPr/>
        </p:nvSpPr>
        <p:spPr>
          <a:xfrm>
            <a:off x="535674" y="3844115"/>
            <a:ext cx="852985" cy="614150"/>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66620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36</a:t>
            </a:fld>
            <a:endParaRPr lang="en-US" dirty="0">
              <a:solidFill>
                <a:prstClr val="black">
                  <a:tint val="75000"/>
                </a:prstClr>
              </a:solidFill>
            </a:endParaRPr>
          </a:p>
        </p:txBody>
      </p:sp>
      <p:sp>
        <p:nvSpPr>
          <p:cNvPr id="21" name="Rounded Rectangle 20"/>
          <p:cNvSpPr/>
          <p:nvPr/>
        </p:nvSpPr>
        <p:spPr>
          <a:xfrm>
            <a:off x="1447961" y="2764311"/>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TYPE OF SUPPLY</a:t>
            </a:r>
            <a:endParaRPr lang="en-US" sz="2800" b="1" dirty="0">
              <a:latin typeface="Calibri" pitchFamily="34" charset="0"/>
              <a:cs typeface="Calibri" pitchFamily="34" charset="0"/>
            </a:endParaRPr>
          </a:p>
        </p:txBody>
      </p:sp>
      <p:pic>
        <p:nvPicPr>
          <p:cNvPr id="22" name="Picture 2" descr="http://static1.squarespace.com/static/514b12f3e4b0896b3636cd3c/t/514c7a0fe4b0c1f18080c576/1363966484077/Distribution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1198" y="1981889"/>
            <a:ext cx="2717733" cy="277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68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STANDARD RATED AND GST RELIEF</a:t>
            </a:r>
            <a:endParaRPr lang="en-US" sz="2000" dirty="0"/>
          </a:p>
        </p:txBody>
      </p:sp>
      <p:sp>
        <p:nvSpPr>
          <p:cNvPr id="2" name="TextBox 1"/>
          <p:cNvSpPr txBox="1"/>
          <p:nvPr/>
        </p:nvSpPr>
        <p:spPr>
          <a:xfrm>
            <a:off x="3048000" y="3272117"/>
            <a:ext cx="32004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MY" sz="2800" b="1" dirty="0" smtClean="0"/>
              <a:t>GST RELIEF</a:t>
            </a:r>
            <a:endParaRPr lang="en-MY" sz="2800" b="1" dirty="0"/>
          </a:p>
        </p:txBody>
      </p:sp>
      <p:sp>
        <p:nvSpPr>
          <p:cNvPr id="3" name="TextBox 2"/>
          <p:cNvSpPr txBox="1"/>
          <p:nvPr/>
        </p:nvSpPr>
        <p:spPr>
          <a:xfrm>
            <a:off x="599804" y="3768603"/>
            <a:ext cx="8224040" cy="1200329"/>
          </a:xfrm>
          <a:prstGeom prst="rect">
            <a:avLst/>
          </a:prstGeom>
          <a:noFill/>
        </p:spPr>
        <p:txBody>
          <a:bodyPr wrap="square" rtlCol="0">
            <a:spAutoFit/>
          </a:bodyPr>
          <a:lstStyle/>
          <a:p>
            <a:pPr algn="ctr"/>
            <a:r>
              <a:rPr lang="en-MY" sz="2400" u="sng" dirty="0" smtClean="0"/>
              <a:t>Petroleum products </a:t>
            </a:r>
          </a:p>
          <a:p>
            <a:pPr marL="285750" indent="-285750" algn="ctr">
              <a:buFont typeface="Wingdings" pitchFamily="2" charset="2"/>
              <a:buChar char="ü"/>
            </a:pPr>
            <a:r>
              <a:rPr lang="en-MY" sz="2400" dirty="0" smtClean="0"/>
              <a:t>Retail sales  of Petrol RO95, diesel and RPG are granted relief from GST to consumers.</a:t>
            </a:r>
            <a:endParaRPr lang="en-MY" sz="2400" dirty="0"/>
          </a:p>
        </p:txBody>
      </p:sp>
      <p:sp>
        <p:nvSpPr>
          <p:cNvPr id="4" name="AutoShape 2"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6"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50" y="4926015"/>
            <a:ext cx="2219874" cy="1423194"/>
          </a:xfrm>
          <a:prstGeom prst="rect">
            <a:avLst/>
          </a:prstGeom>
        </p:spPr>
      </p:pic>
      <p:pic>
        <p:nvPicPr>
          <p:cNvPr id="1036" name="Picture 12" descr="http://www.markpg.com/uploads/1/8/6/6/18666118/9889745_orig.jpg"/>
          <p:cNvPicPr>
            <a:picLocks noChangeAspect="1" noChangeArrowheads="1"/>
          </p:cNvPicPr>
          <p:nvPr/>
        </p:nvPicPr>
        <p:blipFill>
          <a:blip r:embed="rId4">
            <a:clrChange>
              <a:clrFrom>
                <a:srgbClr val="FBFFFE"/>
              </a:clrFrom>
              <a:clrTo>
                <a:srgbClr val="FBFFFE">
                  <a:alpha val="0"/>
                </a:srgbClr>
              </a:clrTo>
            </a:clrChange>
            <a:extLst>
              <a:ext uri="{28A0092B-C50C-407E-A947-70E740481C1C}">
                <a14:useLocalDpi xmlns:a14="http://schemas.microsoft.com/office/drawing/2010/main" val="0"/>
              </a:ext>
            </a:extLst>
          </a:blip>
          <a:srcRect/>
          <a:stretch>
            <a:fillRect/>
          </a:stretch>
        </p:blipFill>
        <p:spPr bwMode="auto">
          <a:xfrm>
            <a:off x="5082750" y="5011003"/>
            <a:ext cx="1469602" cy="14696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howsingpteltd.com/images/products/items/mid_81365650912LPG%2012K.jpg"/>
          <p:cNvPicPr>
            <a:picLocks noChangeAspect="1" noChangeArrowheads="1"/>
          </p:cNvPicPr>
          <p:nvPr/>
        </p:nvPicPr>
        <p:blipFill>
          <a:blip r:embed="rId5">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4420514" y="4931555"/>
            <a:ext cx="959110" cy="180993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24841" y="1599835"/>
            <a:ext cx="464671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MY" sz="2800" b="1" dirty="0" smtClean="0"/>
              <a:t>STANDARD RATED SUPPLIES</a:t>
            </a:r>
            <a:endParaRPr lang="en-MY" sz="2800" b="1" dirty="0"/>
          </a:p>
        </p:txBody>
      </p:sp>
      <p:sp>
        <p:nvSpPr>
          <p:cNvPr id="21" name="TextBox 20"/>
          <p:cNvSpPr txBox="1"/>
          <p:nvPr/>
        </p:nvSpPr>
        <p:spPr>
          <a:xfrm>
            <a:off x="1371600" y="2177534"/>
            <a:ext cx="6553200" cy="830997"/>
          </a:xfrm>
          <a:prstGeom prst="rect">
            <a:avLst/>
          </a:prstGeom>
          <a:noFill/>
        </p:spPr>
        <p:txBody>
          <a:bodyPr wrap="square" rtlCol="0">
            <a:spAutoFit/>
          </a:bodyPr>
          <a:lstStyle/>
          <a:p>
            <a:pPr marL="285750" indent="-285750" algn="ctr">
              <a:buFont typeface="Arial" pitchFamily="34" charset="0"/>
              <a:buChar char="•"/>
            </a:pPr>
            <a:r>
              <a:rPr lang="en-MY" sz="2400" dirty="0" smtClean="0"/>
              <a:t>For items that are not listed as GST Exempt or Zero-Rated Supplies </a:t>
            </a:r>
            <a:endParaRPr lang="en-MY" sz="2400" dirty="0"/>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644472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ZERO RATED SUPPLIES</a:t>
            </a:r>
            <a:endParaRPr lang="en-US" sz="2000" dirty="0"/>
          </a:p>
        </p:txBody>
      </p:sp>
      <p:sp>
        <p:nvSpPr>
          <p:cNvPr id="2" name="TextBox 1"/>
          <p:cNvSpPr txBox="1"/>
          <p:nvPr/>
        </p:nvSpPr>
        <p:spPr>
          <a:xfrm>
            <a:off x="762000" y="1524000"/>
            <a:ext cx="5486400" cy="369332"/>
          </a:xfrm>
          <a:prstGeom prst="rect">
            <a:avLst/>
          </a:prstGeom>
          <a:noFill/>
        </p:spPr>
        <p:txBody>
          <a:bodyPr wrap="square" rtlCol="0">
            <a:spAutoFit/>
          </a:bodyPr>
          <a:lstStyle/>
          <a:p>
            <a:endParaRPr lang="en-MY" dirty="0"/>
          </a:p>
        </p:txBody>
      </p:sp>
      <p:sp>
        <p:nvSpPr>
          <p:cNvPr id="4" name="Rectangle 34"/>
          <p:cNvSpPr>
            <a:spLocks noChangeArrowheads="1"/>
          </p:cNvSpPr>
          <p:nvPr/>
        </p:nvSpPr>
        <p:spPr bwMode="auto">
          <a:xfrm>
            <a:off x="233150" y="1105756"/>
            <a:ext cx="1371600" cy="9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pPr algn="ctr"/>
            <a:r>
              <a:rPr lang="en-GB" sz="6600" b="1" dirty="0">
                <a:solidFill>
                  <a:srgbClr val="FF0000"/>
                </a:solidFill>
                <a:latin typeface="Arial Narrow" charset="0"/>
              </a:rPr>
              <a:t>0%</a:t>
            </a:r>
          </a:p>
        </p:txBody>
      </p:sp>
      <p:sp>
        <p:nvSpPr>
          <p:cNvPr id="3" name="TextBox 2"/>
          <p:cNvSpPr txBox="1"/>
          <p:nvPr/>
        </p:nvSpPr>
        <p:spPr>
          <a:xfrm>
            <a:off x="1316076" y="1370112"/>
            <a:ext cx="3580662" cy="523220"/>
          </a:xfrm>
          <a:prstGeom prst="rect">
            <a:avLst/>
          </a:prstGeom>
          <a:noFill/>
        </p:spPr>
        <p:txBody>
          <a:bodyPr wrap="square" rtlCol="0">
            <a:spAutoFit/>
          </a:bodyPr>
          <a:lstStyle/>
          <a:p>
            <a:r>
              <a:rPr lang="en-MY" sz="2800" b="1" dirty="0" smtClean="0"/>
              <a:t>ZERO RATED SUPPLIES</a:t>
            </a:r>
            <a:endParaRPr lang="en-MY" sz="2800" b="1" dirty="0"/>
          </a:p>
        </p:txBody>
      </p:sp>
      <p:sp>
        <p:nvSpPr>
          <p:cNvPr id="6" name="TextBox 5"/>
          <p:cNvSpPr txBox="1"/>
          <p:nvPr/>
        </p:nvSpPr>
        <p:spPr>
          <a:xfrm>
            <a:off x="304800" y="2720876"/>
            <a:ext cx="4153031" cy="2308324"/>
          </a:xfrm>
          <a:prstGeom prst="rect">
            <a:avLst/>
          </a:prstGeom>
          <a:noFill/>
        </p:spPr>
        <p:txBody>
          <a:bodyPr wrap="square" rtlCol="0">
            <a:spAutoFit/>
          </a:bodyPr>
          <a:lstStyle/>
          <a:p>
            <a:pPr marL="285750" indent="-285750">
              <a:buFont typeface="Arial" pitchFamily="34" charset="0"/>
              <a:buChar char="•"/>
            </a:pPr>
            <a:r>
              <a:rPr lang="en-MY" sz="1600" dirty="0" smtClean="0"/>
              <a:t>Rice, </a:t>
            </a:r>
            <a:r>
              <a:rPr lang="en-MY" sz="1600" dirty="0" err="1" smtClean="0"/>
              <a:t>flour,sago</a:t>
            </a:r>
            <a:r>
              <a:rPr lang="en-MY" sz="1600" dirty="0" smtClean="0"/>
              <a:t> and </a:t>
            </a:r>
            <a:r>
              <a:rPr lang="en-MY" sz="1600" dirty="0" err="1" smtClean="0"/>
              <a:t>kacang</a:t>
            </a:r>
            <a:r>
              <a:rPr lang="en-MY" sz="1600" dirty="0" smtClean="0"/>
              <a:t> dhal</a:t>
            </a:r>
          </a:p>
          <a:p>
            <a:pPr marL="285750" indent="-285750">
              <a:buFont typeface="Arial" pitchFamily="34" charset="0"/>
              <a:buChar char="•"/>
            </a:pPr>
            <a:r>
              <a:rPr lang="en-MY" sz="1600" dirty="0" smtClean="0"/>
              <a:t>Sugar and salt</a:t>
            </a:r>
          </a:p>
          <a:p>
            <a:pPr marL="285750" indent="-285750">
              <a:buFont typeface="Arial" pitchFamily="34" charset="0"/>
              <a:buChar char="•"/>
            </a:pPr>
            <a:r>
              <a:rPr lang="en-MY" sz="1600" dirty="0" smtClean="0"/>
              <a:t>Cooking oils (palm, coconut and peanuts)</a:t>
            </a:r>
          </a:p>
          <a:p>
            <a:pPr marL="285750" indent="-285750">
              <a:buFont typeface="Arial" pitchFamily="34" charset="0"/>
              <a:buChar char="•"/>
            </a:pPr>
            <a:r>
              <a:rPr lang="en-MY" sz="1600" dirty="0"/>
              <a:t>White bread and wholemeal bread</a:t>
            </a:r>
          </a:p>
          <a:p>
            <a:pPr marL="285750" indent="-285750">
              <a:buFont typeface="Arial" pitchFamily="34" charset="0"/>
              <a:buChar char="•"/>
            </a:pPr>
            <a:r>
              <a:rPr lang="en-MY" sz="1600" dirty="0"/>
              <a:t>Coffee powder, tea dust and cocoa powder</a:t>
            </a:r>
          </a:p>
          <a:p>
            <a:pPr marL="285750" indent="-285750">
              <a:buFont typeface="Arial" pitchFamily="34" charset="0"/>
              <a:buChar char="•"/>
            </a:pPr>
            <a:r>
              <a:rPr lang="en-MY" sz="1600" dirty="0"/>
              <a:t>Yellow </a:t>
            </a:r>
            <a:r>
              <a:rPr lang="en-MY" sz="1600" dirty="0" err="1"/>
              <a:t>mee</a:t>
            </a:r>
            <a:r>
              <a:rPr lang="en-MY" sz="1600" dirty="0"/>
              <a:t>, </a:t>
            </a:r>
            <a:r>
              <a:rPr lang="en-MY" sz="1600" dirty="0" err="1"/>
              <a:t>kuey</a:t>
            </a:r>
            <a:r>
              <a:rPr lang="en-MY" sz="1600" dirty="0"/>
              <a:t> </a:t>
            </a:r>
            <a:r>
              <a:rPr lang="en-MY" sz="1600" dirty="0" err="1"/>
              <a:t>teow</a:t>
            </a:r>
            <a:r>
              <a:rPr lang="en-MY" sz="1600" dirty="0"/>
              <a:t>, </a:t>
            </a:r>
            <a:r>
              <a:rPr lang="en-MY" sz="1600" dirty="0" err="1"/>
              <a:t>laksa</a:t>
            </a:r>
            <a:r>
              <a:rPr lang="en-MY" sz="1600" dirty="0"/>
              <a:t> and </a:t>
            </a:r>
            <a:r>
              <a:rPr lang="en-MY" sz="1600" dirty="0" err="1"/>
              <a:t>meehoon</a:t>
            </a:r>
            <a:endParaRPr lang="en-MY" sz="1600" dirty="0"/>
          </a:p>
          <a:p>
            <a:pPr marL="285750" indent="-285750">
              <a:buFont typeface="Arial" pitchFamily="34" charset="0"/>
              <a:buChar char="•"/>
            </a:pPr>
            <a:r>
              <a:rPr lang="en-MY" sz="1600" dirty="0" smtClean="0"/>
              <a:t>Spices</a:t>
            </a:r>
          </a:p>
          <a:p>
            <a:pPr marL="285750" indent="-285750">
              <a:buFont typeface="Arial" pitchFamily="34" charset="0"/>
              <a:buChar char="•"/>
            </a:pPr>
            <a:r>
              <a:rPr lang="en-MY" sz="1600" dirty="0" smtClean="0"/>
              <a:t>Infant formula</a:t>
            </a:r>
          </a:p>
          <a:p>
            <a:pPr marL="285750" indent="-285750">
              <a:buFont typeface="Arial" pitchFamily="34" charset="0"/>
              <a:buChar char="•"/>
            </a:pPr>
            <a:r>
              <a:rPr lang="en-MY" sz="1600" dirty="0" smtClean="0"/>
              <a:t>Seafood</a:t>
            </a:r>
            <a:endParaRPr lang="en-MY" sz="1600" dirty="0"/>
          </a:p>
        </p:txBody>
      </p:sp>
      <p:sp>
        <p:nvSpPr>
          <p:cNvPr id="9" name="TextBox 8"/>
          <p:cNvSpPr txBox="1"/>
          <p:nvPr/>
        </p:nvSpPr>
        <p:spPr>
          <a:xfrm>
            <a:off x="291152" y="5810490"/>
            <a:ext cx="3348400" cy="861774"/>
          </a:xfrm>
          <a:prstGeom prst="rect">
            <a:avLst/>
          </a:prstGeom>
          <a:noFill/>
        </p:spPr>
        <p:txBody>
          <a:bodyPr wrap="square" rtlCol="0">
            <a:spAutoFit/>
          </a:bodyPr>
          <a:lstStyle/>
          <a:p>
            <a:pPr marL="285750" indent="-285750">
              <a:buFont typeface="Arial" pitchFamily="34" charset="0"/>
              <a:buChar char="•"/>
            </a:pPr>
            <a:r>
              <a:rPr lang="en-MY" sz="1600" dirty="0" smtClean="0"/>
              <a:t>Paddy</a:t>
            </a:r>
          </a:p>
          <a:p>
            <a:pPr marL="285750" indent="-285750">
              <a:buFont typeface="Arial" pitchFamily="34" charset="0"/>
              <a:buChar char="•"/>
            </a:pPr>
            <a:r>
              <a:rPr lang="en-MY" sz="1600" dirty="0" smtClean="0"/>
              <a:t>Fresh Vegetables and salads</a:t>
            </a:r>
          </a:p>
          <a:p>
            <a:pPr marL="285750" indent="-285750">
              <a:buFont typeface="Arial" pitchFamily="34" charset="0"/>
              <a:buChar char="•"/>
            </a:pPr>
            <a:r>
              <a:rPr lang="en-MY" sz="1600" dirty="0" smtClean="0"/>
              <a:t>Fruits</a:t>
            </a:r>
            <a:endParaRPr lang="en-MY" sz="1600" dirty="0"/>
          </a:p>
        </p:txBody>
      </p:sp>
      <p:sp>
        <p:nvSpPr>
          <p:cNvPr id="10" name="TextBox 9"/>
          <p:cNvSpPr txBox="1"/>
          <p:nvPr/>
        </p:nvSpPr>
        <p:spPr>
          <a:xfrm>
            <a:off x="4979578" y="1909097"/>
            <a:ext cx="4038599"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en-MY" sz="1600" dirty="0" smtClean="0"/>
              <a:t>Cows, goats, buffalo, poultry (including eggs of chicken and duck)</a:t>
            </a:r>
          </a:p>
        </p:txBody>
      </p:sp>
      <p:sp>
        <p:nvSpPr>
          <p:cNvPr id="11" name="TextBox 10"/>
          <p:cNvSpPr txBox="1"/>
          <p:nvPr/>
        </p:nvSpPr>
        <p:spPr>
          <a:xfrm>
            <a:off x="5013246" y="2996266"/>
            <a:ext cx="3673554" cy="830997"/>
          </a:xfrm>
          <a:prstGeom prst="rect">
            <a:avLst/>
          </a:prstGeom>
          <a:noFill/>
        </p:spPr>
        <p:txBody>
          <a:bodyPr wrap="square" rtlCol="0">
            <a:spAutoFit/>
          </a:bodyPr>
          <a:lstStyle/>
          <a:p>
            <a:pPr marL="285750" indent="-285750">
              <a:buFont typeface="Arial" pitchFamily="34" charset="0"/>
              <a:buChar char="•"/>
            </a:pPr>
            <a:r>
              <a:rPr lang="en-MY" sz="1600" dirty="0" smtClean="0"/>
              <a:t>Water supply (domestic)</a:t>
            </a:r>
          </a:p>
          <a:p>
            <a:pPr marL="285750" indent="-285750">
              <a:buFont typeface="Arial" pitchFamily="34" charset="0"/>
              <a:buChar char="•"/>
            </a:pPr>
            <a:r>
              <a:rPr lang="en-MY" sz="1600" dirty="0" smtClean="0"/>
              <a:t>Electricity supply for the first 300 unit (domestic)</a:t>
            </a:r>
            <a:endParaRPr lang="en-MY" sz="1600" dirty="0"/>
          </a:p>
        </p:txBody>
      </p:sp>
      <p:sp>
        <p:nvSpPr>
          <p:cNvPr id="12" name="TextBox 11"/>
          <p:cNvSpPr txBox="1"/>
          <p:nvPr/>
        </p:nvSpPr>
        <p:spPr>
          <a:xfrm>
            <a:off x="4977277" y="4267693"/>
            <a:ext cx="3690377" cy="338554"/>
          </a:xfrm>
          <a:prstGeom prst="rect">
            <a:avLst/>
          </a:prstGeom>
          <a:noFill/>
        </p:spPr>
        <p:txBody>
          <a:bodyPr wrap="square" rtlCol="0">
            <a:spAutoFit/>
          </a:bodyPr>
          <a:lstStyle/>
          <a:p>
            <a:pPr marL="285750" indent="-285750">
              <a:buFont typeface="Arial" pitchFamily="34" charset="0"/>
              <a:buChar char="•"/>
            </a:pPr>
            <a:r>
              <a:rPr lang="en-MY" sz="1600" dirty="0" smtClean="0"/>
              <a:t>Goods and services exported</a:t>
            </a:r>
            <a:endParaRPr lang="en-MY" sz="1600" dirty="0"/>
          </a:p>
        </p:txBody>
      </p:sp>
      <p:sp>
        <p:nvSpPr>
          <p:cNvPr id="13" name="Rectangle 12"/>
          <p:cNvSpPr/>
          <p:nvPr/>
        </p:nvSpPr>
        <p:spPr>
          <a:xfrm>
            <a:off x="4968178" y="1388954"/>
            <a:ext cx="2488052"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Livestock </a:t>
            </a:r>
            <a:r>
              <a:rPr lang="en-US" sz="1662" dirty="0" smtClean="0"/>
              <a:t>supplies      (Fresh, chilled or frozen)</a:t>
            </a:r>
            <a:endParaRPr lang="en-MY" sz="1662" dirty="0"/>
          </a:p>
        </p:txBody>
      </p:sp>
      <p:pic>
        <p:nvPicPr>
          <p:cNvPr id="14" name="Picture 3" descr="C:\Users\GSTUser\Desktop\133788287516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7348793" y="1345909"/>
            <a:ext cx="799847" cy="608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968178" y="2510833"/>
            <a:ext cx="2497124" cy="457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MY" sz="1662" dirty="0"/>
              <a:t>Water </a:t>
            </a:r>
            <a:r>
              <a:rPr lang="en-MY" sz="1662" dirty="0" smtClean="0"/>
              <a:t>and electricity</a:t>
            </a:r>
            <a:endParaRPr lang="en-MY" sz="1662" dirty="0"/>
          </a:p>
        </p:txBody>
      </p:sp>
      <p:sp>
        <p:nvSpPr>
          <p:cNvPr id="20" name="Rectangle 19"/>
          <p:cNvSpPr/>
          <p:nvPr/>
        </p:nvSpPr>
        <p:spPr>
          <a:xfrm>
            <a:off x="918950" y="5167693"/>
            <a:ext cx="2208977"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Agriculture Product</a:t>
            </a:r>
            <a:endParaRPr lang="en-MY" sz="1662" dirty="0"/>
          </a:p>
        </p:txBody>
      </p:sp>
      <p:pic>
        <p:nvPicPr>
          <p:cNvPr id="21" name="Picture 2" descr="C:\Users\GSTUser\Desktop\vegetab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5090" y="4995864"/>
            <a:ext cx="837677" cy="74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358665" y="2146547"/>
            <a:ext cx="2208977"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Rice, Flour, Salt, etc.</a:t>
            </a:r>
            <a:endParaRPr lang="en-MY" sz="1662" dirty="0"/>
          </a:p>
        </p:txBody>
      </p:sp>
      <p:pic>
        <p:nvPicPr>
          <p:cNvPr id="23" name="Picture 11" descr="C:\Users\GSTUser\Desktop\icon_Sal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513" y="1932149"/>
            <a:ext cx="1394287" cy="970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2840" y="5189216"/>
            <a:ext cx="5199318" cy="1323439"/>
          </a:xfrm>
          <a:prstGeom prst="rect">
            <a:avLst/>
          </a:prstGeom>
          <a:noFill/>
        </p:spPr>
        <p:txBody>
          <a:bodyPr wrap="square" rtlCol="0">
            <a:spAutoFit/>
          </a:bodyPr>
          <a:lstStyle/>
          <a:p>
            <a:pPr marL="285750" indent="-285750">
              <a:buFont typeface="Arial" panose="020B0604020202020204" pitchFamily="34" charset="0"/>
              <a:buChar char="•"/>
            </a:pPr>
            <a:r>
              <a:rPr lang="en-MY" sz="1600" dirty="0"/>
              <a:t>Exercise books and printed books</a:t>
            </a:r>
          </a:p>
          <a:p>
            <a:pPr marL="285750" indent="-285750">
              <a:buFont typeface="Arial" panose="020B0604020202020204" pitchFamily="34" charset="0"/>
              <a:buChar char="•"/>
            </a:pPr>
            <a:r>
              <a:rPr lang="en-MY" sz="1600" dirty="0"/>
              <a:t>Dictionaries and </a:t>
            </a:r>
            <a:r>
              <a:rPr lang="en-MY" sz="1600" dirty="0" smtClean="0"/>
              <a:t>encyclopaedia, text </a:t>
            </a:r>
            <a:r>
              <a:rPr lang="en-MY" sz="1600" dirty="0"/>
              <a:t>books</a:t>
            </a:r>
          </a:p>
          <a:p>
            <a:pPr marL="285750" indent="-285750">
              <a:buFont typeface="Arial" panose="020B0604020202020204" pitchFamily="34" charset="0"/>
              <a:buChar char="•"/>
            </a:pPr>
            <a:r>
              <a:rPr lang="en-MY" sz="1600" dirty="0"/>
              <a:t>Reference books, religious text only</a:t>
            </a:r>
          </a:p>
          <a:p>
            <a:pPr marL="285750" indent="-285750">
              <a:buFont typeface="Arial" panose="020B0604020202020204" pitchFamily="34" charset="0"/>
              <a:buChar char="•"/>
            </a:pPr>
            <a:r>
              <a:rPr lang="en-MY" sz="1600" dirty="0"/>
              <a:t>Newspaper (appearing at least four times a week)</a:t>
            </a:r>
          </a:p>
          <a:p>
            <a:pPr marL="285750" indent="-285750">
              <a:buFont typeface="Arial" panose="020B0604020202020204" pitchFamily="34" charset="0"/>
              <a:buChar char="•"/>
            </a:pPr>
            <a:r>
              <a:rPr lang="en-MY" sz="1600" dirty="0"/>
              <a:t>Children picture, drawing and colouring books </a:t>
            </a:r>
          </a:p>
        </p:txBody>
      </p:sp>
      <p:sp>
        <p:nvSpPr>
          <p:cNvPr id="28" name="Rectangle 27"/>
          <p:cNvSpPr/>
          <p:nvPr/>
        </p:nvSpPr>
        <p:spPr>
          <a:xfrm>
            <a:off x="3652840" y="4667248"/>
            <a:ext cx="2709480"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smtClean="0"/>
              <a:t>Reading materials</a:t>
            </a:r>
            <a:endParaRPr lang="en-MY" sz="1662" dirty="0"/>
          </a:p>
        </p:txBody>
      </p:sp>
      <p:pic>
        <p:nvPicPr>
          <p:cNvPr id="29" name="Picture 2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9840" y="4593051"/>
            <a:ext cx="627763" cy="627761"/>
          </a:xfrm>
          <a:prstGeom prst="rect">
            <a:avLst/>
          </a:prstGeom>
        </p:spPr>
      </p:pic>
      <p:pic>
        <p:nvPicPr>
          <p:cNvPr id="30" name="Picture 6" descr="C:\Users\GSTUser\Desktop\Logo Syaba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7993" y="2420853"/>
            <a:ext cx="560079" cy="637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7" descr="C:\Users\GSTUser\Desktop\thunder-bolt-plain-m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424" y="2493871"/>
            <a:ext cx="299816" cy="56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 name="Rectangle 31"/>
          <p:cNvSpPr/>
          <p:nvPr/>
        </p:nvSpPr>
        <p:spPr>
          <a:xfrm>
            <a:off x="4968177" y="3854587"/>
            <a:ext cx="2258323" cy="438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smtClean="0"/>
              <a:t>Export</a:t>
            </a:r>
            <a:endParaRPr lang="en-MY" sz="1662" dirty="0"/>
          </a:p>
        </p:txBody>
      </p:sp>
      <p:pic>
        <p:nvPicPr>
          <p:cNvPr id="33" name="Picture 10" descr="C:\Users\GSTUser\Desktop\Buatan Malaysi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8626" y="3752039"/>
            <a:ext cx="698593" cy="539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54441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EXEMPT SUPPLIES</a:t>
            </a:r>
            <a:endParaRPr lang="en-US" sz="2000" dirty="0"/>
          </a:p>
        </p:txBody>
      </p:sp>
      <p:sp>
        <p:nvSpPr>
          <p:cNvPr id="3" name="TextBox 2"/>
          <p:cNvSpPr txBox="1"/>
          <p:nvPr/>
        </p:nvSpPr>
        <p:spPr>
          <a:xfrm>
            <a:off x="161827" y="1301661"/>
            <a:ext cx="8879876" cy="646203"/>
          </a:xfrm>
          <a:prstGeom prst="rect">
            <a:avLst/>
          </a:prstGeom>
          <a:noFill/>
        </p:spPr>
        <p:txBody>
          <a:bodyPr wrap="square" rtlCol="0">
            <a:spAutoFit/>
          </a:bodyPr>
          <a:lstStyle/>
          <a:p>
            <a:pPr algn="ctr"/>
            <a:r>
              <a:rPr lang="en-MY" sz="2800" dirty="0"/>
              <a:t>SUPPLY OF </a:t>
            </a:r>
            <a:r>
              <a:rPr lang="en-MY" sz="3599" b="1" dirty="0">
                <a:solidFill>
                  <a:srgbClr val="2E0FE7"/>
                </a:solidFill>
              </a:rPr>
              <a:t>GOODS</a:t>
            </a:r>
            <a:r>
              <a:rPr lang="en-MY" sz="2800" dirty="0"/>
              <a:t> DETERMINED AS AN EXEMPT SUPPLY</a:t>
            </a:r>
          </a:p>
        </p:txBody>
      </p:sp>
      <p:sp>
        <p:nvSpPr>
          <p:cNvPr id="9" name="Rounded Rectangle 8"/>
          <p:cNvSpPr/>
          <p:nvPr/>
        </p:nvSpPr>
        <p:spPr>
          <a:xfrm>
            <a:off x="417989" y="1947864"/>
            <a:ext cx="2608463" cy="1073031"/>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1000" b="-1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417988" y="3027437"/>
            <a:ext cx="2608464" cy="2057400"/>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5" tIns="106681" rIns="174694" bIns="174694" numCol="1" spcCol="1270" anchor="t" anchorCtr="0">
            <a:noAutofit/>
          </a:bodyPr>
          <a:lstStyle/>
          <a:p>
            <a:pPr lvl="0" algn="l" defTabSz="666750">
              <a:lnSpc>
                <a:spcPct val="90000"/>
              </a:lnSpc>
              <a:spcBef>
                <a:spcPct val="0"/>
              </a:spcBef>
              <a:spcAft>
                <a:spcPct val="35000"/>
              </a:spcAft>
            </a:pPr>
            <a:r>
              <a:rPr lang="en-MY" sz="1500" kern="1200" dirty="0" smtClean="0"/>
              <a:t>Any land intended to be used for residential or agricultural or general use </a:t>
            </a:r>
          </a:p>
          <a:p>
            <a:pPr lvl="0" algn="l" defTabSz="666750">
              <a:lnSpc>
                <a:spcPct val="90000"/>
              </a:lnSpc>
              <a:spcBef>
                <a:spcPct val="0"/>
              </a:spcBef>
              <a:spcAft>
                <a:spcPct val="35000"/>
              </a:spcAft>
            </a:pPr>
            <a:r>
              <a:rPr lang="en-MY" sz="1500" kern="1200" dirty="0" smtClean="0"/>
              <a:t>- including parking facilities</a:t>
            </a:r>
          </a:p>
          <a:p>
            <a:pPr lvl="0" algn="l" defTabSz="666750">
              <a:lnSpc>
                <a:spcPct val="90000"/>
              </a:lnSpc>
              <a:spcBef>
                <a:spcPct val="0"/>
              </a:spcBef>
              <a:spcAft>
                <a:spcPct val="35000"/>
              </a:spcAft>
            </a:pPr>
            <a:r>
              <a:rPr lang="en-MY" sz="1500" kern="1200" dirty="0" smtClean="0"/>
              <a:t>- agriculture – does not include land for hunting and fishing activities.</a:t>
            </a:r>
          </a:p>
        </p:txBody>
      </p:sp>
      <p:sp>
        <p:nvSpPr>
          <p:cNvPr id="11" name="Rounded Rectangle 10"/>
          <p:cNvSpPr/>
          <p:nvPr/>
        </p:nvSpPr>
        <p:spPr>
          <a:xfrm>
            <a:off x="3287299" y="1947864"/>
            <a:ext cx="2608463" cy="1073031"/>
          </a:xfrm>
          <a:prstGeom prst="roundRect">
            <a:avLst>
              <a:gd name="adj" fmla="val 10000"/>
            </a:avLst>
          </a:prstGeom>
          <a:blipFill>
            <a:blip r:embed="rId4">
              <a:extLst>
                <a:ext uri="{28A0092B-C50C-407E-A947-70E740481C1C}">
                  <a14:useLocalDpi xmlns:a14="http://schemas.microsoft.com/office/drawing/2010/main" val="0"/>
                </a:ext>
              </a:extLst>
            </a:blip>
            <a:srcRect/>
            <a:stretch>
              <a:fillRect t="-11000" b="-1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3287299" y="3027437"/>
            <a:ext cx="2608463" cy="2057400"/>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4" tIns="106681" rIns="174694" bIns="174694" numCol="1" spcCol="1270" anchor="t" anchorCtr="0">
            <a:noAutofit/>
          </a:bodyPr>
          <a:lstStyle/>
          <a:p>
            <a:pPr lvl="0" algn="l" defTabSz="666750">
              <a:lnSpc>
                <a:spcPct val="90000"/>
              </a:lnSpc>
              <a:spcBef>
                <a:spcPct val="0"/>
              </a:spcBef>
              <a:spcAft>
                <a:spcPct val="35000"/>
              </a:spcAft>
            </a:pPr>
            <a:r>
              <a:rPr lang="en-US" sz="1500" kern="1200" dirty="0" smtClean="0"/>
              <a:t>Any building or premises being used for residential purposed, designed or adapted for use or intended to be used as dwelling (excluding hotel, inn, boarding house or similar establishment sleeping accommodation)</a:t>
            </a:r>
            <a:endParaRPr lang="en-MY" sz="1500" kern="1200" dirty="0"/>
          </a:p>
        </p:txBody>
      </p:sp>
      <p:sp>
        <p:nvSpPr>
          <p:cNvPr id="13" name="Rounded Rectangle 12"/>
          <p:cNvSpPr/>
          <p:nvPr/>
        </p:nvSpPr>
        <p:spPr>
          <a:xfrm>
            <a:off x="6156609" y="1947864"/>
            <a:ext cx="2608463" cy="1073031"/>
          </a:xfrm>
          <a:prstGeom prst="roundRect">
            <a:avLst>
              <a:gd name="adj" fmla="val 10000"/>
            </a:avLst>
          </a:prstGeom>
          <a:blipFill>
            <a:blip r:embed="rId5">
              <a:extLst>
                <a:ext uri="{28A0092B-C50C-407E-A947-70E740481C1C}">
                  <a14:useLocalDpi xmlns:a14="http://schemas.microsoft.com/office/drawing/2010/main" val="0"/>
                </a:ext>
              </a:extLst>
            </a:blip>
            <a:srcRect/>
            <a:stretch>
              <a:fillRect t="-20000" b="-20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172200" y="3027437"/>
            <a:ext cx="2608463" cy="2057399"/>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4" tIns="106680" rIns="174694" bIns="174694" numCol="1" spcCol="1270" anchor="t" anchorCtr="0">
            <a:noAutofit/>
          </a:bodyPr>
          <a:lstStyle/>
          <a:p>
            <a:pPr lvl="0" algn="l" defTabSz="666750">
              <a:lnSpc>
                <a:spcPct val="90000"/>
              </a:lnSpc>
              <a:spcBef>
                <a:spcPct val="0"/>
              </a:spcBef>
              <a:spcAft>
                <a:spcPct val="35000"/>
              </a:spcAft>
            </a:pPr>
            <a:r>
              <a:rPr lang="en-US" sz="1500" kern="1200" dirty="0" smtClean="0"/>
              <a:t>Any supply of investment precious metal.                                               </a:t>
            </a:r>
          </a:p>
          <a:p>
            <a:pPr lvl="0" algn="l" defTabSz="666750">
              <a:lnSpc>
                <a:spcPct val="90000"/>
              </a:lnSpc>
              <a:spcBef>
                <a:spcPct val="0"/>
              </a:spcBef>
              <a:spcAft>
                <a:spcPct val="35000"/>
              </a:spcAft>
            </a:pPr>
            <a:r>
              <a:rPr lang="en-US" sz="1500" kern="1200" dirty="0" err="1" smtClean="0"/>
              <a:t>Eg</a:t>
            </a:r>
            <a:r>
              <a:rPr lang="en-US" sz="1500" kern="1200" dirty="0" smtClean="0"/>
              <a:t>: gold, silver, platinum, gold coin, silver coin                              (excluding collector coin)                                                     </a:t>
            </a:r>
            <a:endParaRPr lang="en-MY" sz="1500" kern="1200" dirty="0"/>
          </a:p>
        </p:txBody>
      </p:sp>
      <p:sp>
        <p:nvSpPr>
          <p:cNvPr id="5" name="TextBox 4"/>
          <p:cNvSpPr txBox="1"/>
          <p:nvPr/>
        </p:nvSpPr>
        <p:spPr>
          <a:xfrm>
            <a:off x="456120" y="5147452"/>
            <a:ext cx="2517177" cy="523220"/>
          </a:xfrm>
          <a:prstGeom prst="rect">
            <a:avLst/>
          </a:prstGeom>
          <a:noFill/>
        </p:spPr>
        <p:txBody>
          <a:bodyPr wrap="square" rtlCol="0">
            <a:spAutoFit/>
          </a:bodyPr>
          <a:lstStyle/>
          <a:p>
            <a:r>
              <a:rPr lang="en-MY" sz="1400" dirty="0"/>
              <a:t>**General use : burial ground</a:t>
            </a:r>
            <a:r>
              <a:rPr lang="en-MY" sz="1400" dirty="0" smtClean="0"/>
              <a:t>, playground</a:t>
            </a:r>
            <a:r>
              <a:rPr lang="en-MY" sz="1400" dirty="0"/>
              <a:t>, religious building</a:t>
            </a:r>
          </a:p>
        </p:txBody>
      </p:sp>
      <p:sp>
        <p:nvSpPr>
          <p:cNvPr id="6" name="TextBox 5"/>
          <p:cNvSpPr txBox="1"/>
          <p:nvPr/>
        </p:nvSpPr>
        <p:spPr>
          <a:xfrm>
            <a:off x="3317289" y="5084836"/>
            <a:ext cx="2578473" cy="1384995"/>
          </a:xfrm>
          <a:prstGeom prst="rect">
            <a:avLst/>
          </a:prstGeom>
          <a:noFill/>
        </p:spPr>
        <p:txBody>
          <a:bodyPr wrap="square" rtlCol="0">
            <a:spAutoFit/>
          </a:bodyPr>
          <a:lstStyle/>
          <a:p>
            <a:r>
              <a:rPr lang="en-MY" sz="1400" dirty="0"/>
              <a:t>**Similar establishment: premises provided with sleeping accommodation, with or without lodging or facilities for the preparation of foods for use of visitor or travellers.</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056152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r>
              <a:rPr lang="en-MY" sz="1846" dirty="0" smtClean="0">
                <a:latin typeface="Calibri" pitchFamily="34" charset="0"/>
                <a:cs typeface="Calibri" pitchFamily="34" charset="0"/>
              </a:rPr>
              <a:t>SALIHIN SERVICES</a:t>
            </a:r>
            <a:endParaRPr lang="en-MY" sz="1846" dirty="0">
              <a:latin typeface="Calibri" pitchFamily="34" charset="0"/>
              <a:cs typeface="Calibri" pitchFamily="34" charset="0"/>
            </a:endParaRPr>
          </a:p>
        </p:txBody>
      </p:sp>
      <p:grpSp>
        <p:nvGrpSpPr>
          <p:cNvPr id="6" name="Group 5"/>
          <p:cNvGrpSpPr/>
          <p:nvPr/>
        </p:nvGrpSpPr>
        <p:grpSpPr>
          <a:xfrm>
            <a:off x="5943600" y="4114800"/>
            <a:ext cx="2184504" cy="2621580"/>
            <a:chOff x="6177137" y="3255640"/>
            <a:chExt cx="3312367" cy="341372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137" y="3255640"/>
              <a:ext cx="3273586" cy="3273586"/>
            </a:xfrm>
            <a:prstGeom prst="rect">
              <a:avLst/>
            </a:prstGeom>
          </p:spPr>
        </p:pic>
        <p:sp>
          <p:nvSpPr>
            <p:cNvPr id="8" name="Text Box 1"/>
            <p:cNvSpPr txBox="1"/>
            <p:nvPr/>
          </p:nvSpPr>
          <p:spPr>
            <a:xfrm>
              <a:off x="6468866" y="6135960"/>
              <a:ext cx="3020638" cy="533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MY" sz="1100" b="1" dirty="0">
                  <a:effectLst>
                    <a:reflection blurRad="6350" stA="55000" endA="50" endPos="85000" dist="60007" dir="5400000" sy="-100000" algn="bl"/>
                  </a:effectLst>
                  <a:latin typeface="Century Gothic"/>
                  <a:ea typeface="Calibri"/>
                  <a:cs typeface="Times New Roman"/>
                </a:rPr>
                <a:t>KUALA LUMPUR . JOHOR BAHRU . </a:t>
              </a:r>
              <a:r>
                <a:rPr lang="en-MY" sz="1100" b="1" dirty="0" smtClean="0">
                  <a:effectLst>
                    <a:reflection blurRad="6350" stA="55000" endA="50" endPos="85000" dist="60007" dir="5400000" sy="-100000" algn="bl"/>
                  </a:effectLst>
                  <a:latin typeface="Century Gothic"/>
                  <a:ea typeface="Calibri"/>
                  <a:cs typeface="Times New Roman"/>
                </a:rPr>
                <a:t>KUCHING</a:t>
              </a:r>
              <a:endParaRPr lang="en-MY" sz="1100" dirty="0">
                <a:effectLst/>
                <a:ea typeface="Calibri"/>
                <a:cs typeface="Times New Roman"/>
              </a:endParaRPr>
            </a:p>
          </p:txBody>
        </p:sp>
      </p:grpSp>
      <p:sp>
        <p:nvSpPr>
          <p:cNvPr id="12" name="TextBox 11"/>
          <p:cNvSpPr txBox="1"/>
          <p:nvPr/>
        </p:nvSpPr>
        <p:spPr>
          <a:xfrm>
            <a:off x="4940743" y="2101645"/>
            <a:ext cx="4605338" cy="410881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MY" i="1" dirty="0" smtClean="0"/>
              <a:t>Auditing &amp; Assurance</a:t>
            </a:r>
          </a:p>
          <a:p>
            <a:pPr marL="285750" indent="-285750">
              <a:lnSpc>
                <a:spcPct val="150000"/>
              </a:lnSpc>
              <a:buFont typeface="Wingdings" panose="05000000000000000000" pitchFamily="2" charset="2"/>
              <a:buChar char="q"/>
            </a:pPr>
            <a:r>
              <a:rPr lang="en-MY" i="1" dirty="0" smtClean="0"/>
              <a:t>Taxation</a:t>
            </a:r>
          </a:p>
          <a:p>
            <a:pPr marL="285750" indent="-285750">
              <a:lnSpc>
                <a:spcPct val="150000"/>
              </a:lnSpc>
              <a:buFont typeface="Wingdings" panose="05000000000000000000" pitchFamily="2" charset="2"/>
              <a:buChar char="q"/>
            </a:pPr>
            <a:r>
              <a:rPr lang="en-MY" i="1" dirty="0" smtClean="0"/>
              <a:t>Islamic Accounting &amp; Auditing</a:t>
            </a:r>
          </a:p>
          <a:p>
            <a:pPr marL="285750" indent="-285750">
              <a:lnSpc>
                <a:spcPct val="150000"/>
              </a:lnSpc>
              <a:buFont typeface="Wingdings" panose="05000000000000000000" pitchFamily="2" charset="2"/>
              <a:buChar char="q"/>
            </a:pPr>
            <a:r>
              <a:rPr lang="en-MY" i="1" dirty="0" smtClean="0"/>
              <a:t>Corporate Finance &amp; Transaction Services</a:t>
            </a:r>
          </a:p>
          <a:p>
            <a:pPr marL="285750" indent="-285750">
              <a:lnSpc>
                <a:spcPct val="150000"/>
              </a:lnSpc>
              <a:buFont typeface="Wingdings" panose="05000000000000000000" pitchFamily="2" charset="2"/>
              <a:buChar char="q"/>
            </a:pPr>
            <a:r>
              <a:rPr lang="en-MY" i="1" dirty="0" smtClean="0"/>
              <a:t>Corporate Secretarial Services</a:t>
            </a:r>
          </a:p>
          <a:p>
            <a:pPr marL="285750" indent="-285750">
              <a:lnSpc>
                <a:spcPct val="150000"/>
              </a:lnSpc>
              <a:buFont typeface="Wingdings" panose="05000000000000000000" pitchFamily="2" charset="2"/>
              <a:buChar char="q"/>
            </a:pPr>
            <a:r>
              <a:rPr lang="en-MY" i="1" dirty="0" smtClean="0"/>
              <a:t>Financial Accounting Services</a:t>
            </a:r>
          </a:p>
          <a:p>
            <a:pPr marL="285750" indent="-285750">
              <a:lnSpc>
                <a:spcPct val="150000"/>
              </a:lnSpc>
              <a:buFont typeface="Wingdings" panose="05000000000000000000" pitchFamily="2" charset="2"/>
              <a:buChar char="q"/>
            </a:pPr>
            <a:r>
              <a:rPr lang="en-MY" i="1" dirty="0" smtClean="0"/>
              <a:t>Goods &amp; Services Tax (GST)</a:t>
            </a:r>
          </a:p>
          <a:p>
            <a:pPr marL="285750" indent="-285750">
              <a:lnSpc>
                <a:spcPct val="150000"/>
              </a:lnSpc>
              <a:buFont typeface="Wingdings" panose="05000000000000000000" pitchFamily="2" charset="2"/>
              <a:buChar char="q"/>
            </a:pPr>
            <a:r>
              <a:rPr lang="en-MY" i="1" dirty="0" smtClean="0"/>
              <a:t>IT Consultancy</a:t>
            </a:r>
          </a:p>
          <a:p>
            <a:pPr marL="285750" indent="-285750">
              <a:lnSpc>
                <a:spcPct val="150000"/>
              </a:lnSpc>
              <a:buFont typeface="Wingdings" panose="05000000000000000000" pitchFamily="2" charset="2"/>
              <a:buChar char="q"/>
            </a:pPr>
            <a:r>
              <a:rPr lang="en-MY" i="1" dirty="0" smtClean="0"/>
              <a:t>Zakat &amp; </a:t>
            </a:r>
            <a:r>
              <a:rPr lang="en-MY" i="1" dirty="0" err="1" smtClean="0"/>
              <a:t>Waqf</a:t>
            </a:r>
            <a:endParaRPr lang="en-MY" i="1" dirty="0" smtClean="0"/>
          </a:p>
          <a:p>
            <a:endParaRPr lang="en-MY" i="1" dirty="0"/>
          </a:p>
        </p:txBody>
      </p:sp>
      <p:sp>
        <p:nvSpPr>
          <p:cNvPr id="13" name="TextBox 12"/>
          <p:cNvSpPr txBox="1"/>
          <p:nvPr/>
        </p:nvSpPr>
        <p:spPr>
          <a:xfrm>
            <a:off x="6690400" y="1585146"/>
            <a:ext cx="3725993" cy="584775"/>
          </a:xfrm>
          <a:prstGeom prst="rect">
            <a:avLst/>
          </a:prstGeom>
          <a:noFill/>
        </p:spPr>
        <p:txBody>
          <a:bodyPr wrap="square" rtlCol="0">
            <a:spAutoFit/>
          </a:bodyPr>
          <a:lstStyle/>
          <a:p>
            <a:r>
              <a:rPr lang="en-MY" sz="3200" dirty="0" smtClean="0">
                <a:ln w="0"/>
                <a:solidFill>
                  <a:srgbClr val="FF0000"/>
                </a:solidFill>
                <a:effectLst>
                  <a:outerShdw blurRad="38100" dist="25400" dir="5400000" algn="ctr" rotWithShape="0">
                    <a:srgbClr val="6E747A">
                      <a:alpha val="43000"/>
                    </a:srgbClr>
                  </a:outerShdw>
                </a:effectLst>
              </a:rPr>
              <a:t>Services</a:t>
            </a:r>
            <a:endParaRPr lang="en-MY" sz="3200" dirty="0">
              <a:ln w="0"/>
              <a:solidFill>
                <a:srgbClr val="FF0000"/>
              </a:solidFill>
              <a:effectLst>
                <a:outerShdw blurRad="38100" dist="25400" dir="5400000" algn="ctr" rotWithShape="0">
                  <a:srgbClr val="6E747A">
                    <a:alpha val="43000"/>
                  </a:srgbClr>
                </a:outerShdw>
              </a:effectLs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588" y="1657348"/>
            <a:ext cx="1702880" cy="3547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5" y="1657349"/>
            <a:ext cx="4648200" cy="4648200"/>
          </a:xfrm>
          <a:prstGeom prst="rect">
            <a:avLst/>
          </a:prstGeom>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8400" y="381000"/>
            <a:ext cx="1685925" cy="857250"/>
          </a:xfrm>
          <a:prstGeom prst="rect">
            <a:avLst/>
          </a:prstGeom>
        </p:spPr>
      </p:pic>
      <p:pic>
        <p:nvPicPr>
          <p:cNvPr id="4" name="Picture 3"/>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61925" y="6210462"/>
            <a:ext cx="5438775" cy="6858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201585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EXEMPT SUPPLIES (CONTD.)</a:t>
            </a:r>
            <a:endParaRPr lang="en-US" sz="2000" dirty="0"/>
          </a:p>
        </p:txBody>
      </p:sp>
      <p:grpSp>
        <p:nvGrpSpPr>
          <p:cNvPr id="7" name="Group 6"/>
          <p:cNvGrpSpPr/>
          <p:nvPr/>
        </p:nvGrpSpPr>
        <p:grpSpPr>
          <a:xfrm>
            <a:off x="135838" y="1940977"/>
            <a:ext cx="5248823" cy="4536023"/>
            <a:chOff x="855144" y="1321966"/>
            <a:chExt cx="3873057" cy="5424915"/>
          </a:xfrm>
          <a:noFill/>
        </p:grpSpPr>
        <p:sp>
          <p:nvSpPr>
            <p:cNvPr id="8" name="Rounded Rectangle 7"/>
            <p:cNvSpPr/>
            <p:nvPr/>
          </p:nvSpPr>
          <p:spPr>
            <a:xfrm>
              <a:off x="944029" y="1321966"/>
              <a:ext cx="3784172" cy="5424915"/>
            </a:xfrm>
            <a:prstGeom prst="round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1108"/>
                </a:spcBef>
              </a:pPr>
              <a:endParaRPr lang="en-US" sz="2000" dirty="0">
                <a:solidFill>
                  <a:srgbClr val="0E03EF"/>
                </a:solidFill>
              </a:endParaRPr>
            </a:p>
          </p:txBody>
        </p:sp>
        <p:sp>
          <p:nvSpPr>
            <p:cNvPr id="9" name="Rectangle 8"/>
            <p:cNvSpPr/>
            <p:nvPr/>
          </p:nvSpPr>
          <p:spPr>
            <a:xfrm>
              <a:off x="855144" y="1635779"/>
              <a:ext cx="3808204" cy="4564307"/>
            </a:xfrm>
            <a:prstGeom prst="rect">
              <a:avLst/>
            </a:prstGeom>
            <a:grpFill/>
            <a:ln>
              <a:noFill/>
            </a:ln>
          </p:spPr>
          <p:txBody>
            <a:bodyPr wrap="square">
              <a:spAutoFit/>
            </a:bodyPr>
            <a:lstStyle/>
            <a:p>
              <a:pPr algn="ctr">
                <a:spcBef>
                  <a:spcPts val="600"/>
                </a:spcBef>
              </a:pPr>
              <a:r>
                <a:rPr lang="en-MY" sz="2300" b="1" dirty="0">
                  <a:solidFill>
                    <a:srgbClr val="0E03EF"/>
                  </a:solidFill>
                </a:rPr>
                <a:t>Public Transportation  </a:t>
              </a:r>
            </a:p>
            <a:p>
              <a:pPr algn="ctr">
                <a:spcBef>
                  <a:spcPts val="600"/>
                </a:spcBef>
              </a:pPr>
              <a:r>
                <a:rPr lang="en-US" sz="2300" b="1" dirty="0" smtClean="0">
                  <a:solidFill>
                    <a:srgbClr val="0E03EF"/>
                  </a:solidFill>
                </a:rPr>
                <a:t>Residential, Land </a:t>
              </a:r>
              <a:r>
                <a:rPr lang="en-US" sz="2300" b="1" dirty="0">
                  <a:solidFill>
                    <a:srgbClr val="0E03EF"/>
                  </a:solidFill>
                </a:rPr>
                <a:t>For Residential, Agriculture And General </a:t>
              </a:r>
              <a:r>
                <a:rPr lang="en-US" sz="2300" b="1" dirty="0" smtClean="0">
                  <a:solidFill>
                    <a:srgbClr val="0E03EF"/>
                  </a:solidFill>
                </a:rPr>
                <a:t>Use</a:t>
              </a:r>
            </a:p>
            <a:p>
              <a:pPr algn="ctr">
                <a:spcBef>
                  <a:spcPts val="600"/>
                </a:spcBef>
              </a:pPr>
              <a:r>
                <a:rPr lang="en-US" sz="2300" b="1" dirty="0" smtClean="0">
                  <a:solidFill>
                    <a:srgbClr val="0E03EF"/>
                  </a:solidFill>
                </a:rPr>
                <a:t>Highway </a:t>
              </a:r>
              <a:r>
                <a:rPr lang="en-US" sz="2300" b="1" dirty="0">
                  <a:solidFill>
                    <a:srgbClr val="0E03EF"/>
                  </a:solidFill>
                </a:rPr>
                <a:t>and Toll Bridge</a:t>
              </a:r>
            </a:p>
            <a:p>
              <a:pPr algn="ctr">
                <a:spcBef>
                  <a:spcPts val="600"/>
                </a:spcBef>
              </a:pPr>
              <a:r>
                <a:rPr lang="en-US" sz="2300" b="1" dirty="0">
                  <a:solidFill>
                    <a:srgbClr val="0E03EF"/>
                  </a:solidFill>
                </a:rPr>
                <a:t>Funeral, Burial and Cremation Services</a:t>
              </a:r>
            </a:p>
            <a:p>
              <a:pPr algn="ctr">
                <a:spcBef>
                  <a:spcPts val="600"/>
                </a:spcBef>
              </a:pPr>
              <a:r>
                <a:rPr lang="en-US" sz="2300" b="1" dirty="0">
                  <a:solidFill>
                    <a:srgbClr val="0E03EF"/>
                  </a:solidFill>
                </a:rPr>
                <a:t>Healthcare Services</a:t>
              </a:r>
            </a:p>
            <a:p>
              <a:pPr algn="ctr">
                <a:spcBef>
                  <a:spcPts val="600"/>
                </a:spcBef>
              </a:pPr>
              <a:r>
                <a:rPr lang="en-US" sz="2300" b="1" dirty="0">
                  <a:solidFill>
                    <a:srgbClr val="0E03EF"/>
                  </a:solidFill>
                </a:rPr>
                <a:t> Education Services</a:t>
              </a:r>
            </a:p>
            <a:p>
              <a:pPr algn="ctr">
                <a:spcBef>
                  <a:spcPts val="600"/>
                </a:spcBef>
              </a:pPr>
              <a:r>
                <a:rPr lang="en-US" sz="2300" b="1" dirty="0">
                  <a:solidFill>
                    <a:srgbClr val="0E03EF"/>
                  </a:solidFill>
                </a:rPr>
                <a:t>Financial Services</a:t>
              </a:r>
            </a:p>
            <a:p>
              <a:pPr algn="ctr">
                <a:spcBef>
                  <a:spcPts val="600"/>
                </a:spcBef>
              </a:pPr>
              <a:r>
                <a:rPr lang="en-US" sz="2300" b="1" dirty="0">
                  <a:solidFill>
                    <a:srgbClr val="0E03EF"/>
                  </a:solidFill>
                </a:rPr>
                <a:t>Child Care </a:t>
              </a:r>
              <a:r>
                <a:rPr lang="en-US" sz="2300" b="1" dirty="0" smtClean="0">
                  <a:solidFill>
                    <a:srgbClr val="0E03EF"/>
                  </a:solidFill>
                </a:rPr>
                <a:t>Services</a:t>
              </a:r>
              <a:endParaRPr lang="en-US" sz="2300" b="1" dirty="0">
                <a:solidFill>
                  <a:srgbClr val="0E03EF"/>
                </a:solidFill>
              </a:endParaRPr>
            </a:p>
          </p:txBody>
        </p:sp>
      </p:grpSp>
      <p:grpSp>
        <p:nvGrpSpPr>
          <p:cNvPr id="10" name="Group 6"/>
          <p:cNvGrpSpPr/>
          <p:nvPr/>
        </p:nvGrpSpPr>
        <p:grpSpPr>
          <a:xfrm>
            <a:off x="5334000" y="2130147"/>
            <a:ext cx="3247804" cy="3787443"/>
            <a:chOff x="5098772" y="1822179"/>
            <a:chExt cx="3518454" cy="4103063"/>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0" y="4598090"/>
              <a:ext cx="1759226" cy="1319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3" descr="C:\Users\GSTUser\Desktop\IMG_92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98"/>
            <a:stretch/>
          </p:blipFill>
          <p:spPr bwMode="auto">
            <a:xfrm>
              <a:off x="5098773" y="4576503"/>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4" descr="C:\Users\GSTUser\Desktop\ampang_hospita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587"/>
            <a:stretch/>
          </p:blipFill>
          <p:spPr bwMode="auto">
            <a:xfrm>
              <a:off x="5098773" y="3223261"/>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5" descr="C:\Users\GSTUser\Desktop\teks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82" r="7934"/>
            <a:stretch/>
          </p:blipFill>
          <p:spPr bwMode="auto">
            <a:xfrm>
              <a:off x="6858000" y="3223261"/>
              <a:ext cx="1752600" cy="13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6" descr="C:\Users\GSTUser\Desktop\img_KTM-Komuter-81-Class-(5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98" r="14819" b="12089"/>
            <a:stretch/>
          </p:blipFill>
          <p:spPr bwMode="auto">
            <a:xfrm>
              <a:off x="6857999" y="1823066"/>
              <a:ext cx="1749701" cy="1386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7" descr="C:\Users\GSTUser\Desktop\to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772" y="1822179"/>
              <a:ext cx="1759227" cy="1387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18" name="TextBox 17"/>
          <p:cNvSpPr txBox="1"/>
          <p:nvPr/>
        </p:nvSpPr>
        <p:spPr>
          <a:xfrm>
            <a:off x="-104776" y="1411197"/>
            <a:ext cx="9365651" cy="646203"/>
          </a:xfrm>
          <a:prstGeom prst="rect">
            <a:avLst/>
          </a:prstGeom>
          <a:noFill/>
        </p:spPr>
        <p:txBody>
          <a:bodyPr wrap="square" rtlCol="0">
            <a:spAutoFit/>
          </a:bodyPr>
          <a:lstStyle/>
          <a:p>
            <a:pPr algn="ctr"/>
            <a:r>
              <a:rPr lang="en-MY" sz="2800" dirty="0"/>
              <a:t>SUPPLY OF </a:t>
            </a:r>
            <a:r>
              <a:rPr lang="en-MY" sz="3599" b="1" dirty="0">
                <a:solidFill>
                  <a:srgbClr val="2E0FE7"/>
                </a:solidFill>
              </a:rPr>
              <a:t>SERVICES</a:t>
            </a:r>
            <a:r>
              <a:rPr lang="en-MY" sz="2800" dirty="0"/>
              <a:t> DETERMINED AS AN EXEMPT SUPPLY</a:t>
            </a: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4230535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GOVERNMENT SUPPLY</a:t>
            </a:r>
            <a:endParaRPr lang="en-US" sz="2000" dirty="0"/>
          </a:p>
        </p:txBody>
      </p:sp>
      <p:sp>
        <p:nvSpPr>
          <p:cNvPr id="19" name="TextBox 18"/>
          <p:cNvSpPr txBox="1"/>
          <p:nvPr/>
        </p:nvSpPr>
        <p:spPr>
          <a:xfrm>
            <a:off x="785884" y="2045732"/>
            <a:ext cx="3200400" cy="369332"/>
          </a:xfrm>
          <a:prstGeom prst="rect">
            <a:avLst/>
          </a:prstGeom>
          <a:noFill/>
        </p:spPr>
        <p:txBody>
          <a:bodyPr wrap="square" rtlCol="0">
            <a:spAutoFit/>
          </a:bodyPr>
          <a:lstStyle/>
          <a:p>
            <a:endParaRPr lang="en-MY" dirty="0"/>
          </a:p>
        </p:txBody>
      </p:sp>
      <p:sp>
        <p:nvSpPr>
          <p:cNvPr id="4" name="AutoShape 2"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6"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graphicFrame>
        <p:nvGraphicFramePr>
          <p:cNvPr id="14" name="Table 13"/>
          <p:cNvGraphicFramePr>
            <a:graphicFrameLocks noGrp="1"/>
          </p:cNvGraphicFramePr>
          <p:nvPr>
            <p:extLst>
              <p:ext uri="{D42A27DB-BD31-4B8C-83A1-F6EECF244321}">
                <p14:modId xmlns:p14="http://schemas.microsoft.com/office/powerpoint/2010/main" val="3760315242"/>
              </p:ext>
            </p:extLst>
          </p:nvPr>
        </p:nvGraphicFramePr>
        <p:xfrm>
          <a:off x="507126" y="1554872"/>
          <a:ext cx="8103474" cy="4541128"/>
        </p:xfrm>
        <a:graphic>
          <a:graphicData uri="http://schemas.openxmlformats.org/drawingml/2006/table">
            <a:tbl>
              <a:tblPr firstRow="1" bandRow="1">
                <a:tableStyleId>{5C22544A-7EE6-4342-B048-85BDC9FD1C3A}</a:tableStyleId>
              </a:tblPr>
              <a:tblGrid>
                <a:gridCol w="1765737"/>
                <a:gridCol w="3145597"/>
                <a:gridCol w="3192140"/>
              </a:tblGrid>
              <a:tr h="748261">
                <a:tc>
                  <a:txBody>
                    <a:bodyPr/>
                    <a:lstStyle/>
                    <a:p>
                      <a:endParaRPr lang="en-MY" sz="1600" dirty="0"/>
                    </a:p>
                  </a:txBody>
                  <a:tcPr>
                    <a:solidFill>
                      <a:schemeClr val="bg1"/>
                    </a:solidFill>
                  </a:tcPr>
                </a:tc>
                <a:tc>
                  <a:txBody>
                    <a:bodyPr/>
                    <a:lstStyle/>
                    <a:p>
                      <a:pPr algn="ctr"/>
                      <a:r>
                        <a:rPr lang="en-US" sz="1800" dirty="0" smtClean="0"/>
                        <a:t>FEDERAL GOVERNMENT </a:t>
                      </a:r>
                      <a:r>
                        <a:rPr lang="en-US" sz="1800" baseline="0" dirty="0" smtClean="0"/>
                        <a:t>&amp; </a:t>
                      </a:r>
                    </a:p>
                    <a:p>
                      <a:pPr algn="ctr"/>
                      <a:r>
                        <a:rPr lang="en-US" sz="1800" baseline="0" dirty="0" smtClean="0"/>
                        <a:t>STATE GOVERNMENT</a:t>
                      </a:r>
                      <a:endParaRPr lang="en-MY" sz="1800" dirty="0"/>
                    </a:p>
                  </a:txBody>
                  <a:tcPr anchor="ctr">
                    <a:solidFill>
                      <a:srgbClr val="002060"/>
                    </a:solidFill>
                  </a:tcPr>
                </a:tc>
                <a:tc>
                  <a:txBody>
                    <a:bodyPr/>
                    <a:lstStyle/>
                    <a:p>
                      <a:pPr algn="ctr"/>
                      <a:r>
                        <a:rPr lang="en-US" sz="1800" dirty="0" smtClean="0"/>
                        <a:t>LOCAL</a:t>
                      </a:r>
                      <a:r>
                        <a:rPr lang="en-US" sz="1800" baseline="0" dirty="0" smtClean="0"/>
                        <a:t> AUTHORITY </a:t>
                      </a:r>
                      <a:r>
                        <a:rPr lang="en-US" sz="1800" dirty="0" smtClean="0"/>
                        <a:t>&amp; STATUTORY</a:t>
                      </a:r>
                      <a:r>
                        <a:rPr lang="en-US" sz="1800" baseline="0" dirty="0" smtClean="0"/>
                        <a:t> BODIES</a:t>
                      </a:r>
                      <a:endParaRPr lang="en-MY" sz="1800" dirty="0"/>
                    </a:p>
                  </a:txBody>
                  <a:tcPr anchor="ctr">
                    <a:solidFill>
                      <a:srgbClr val="002060"/>
                    </a:solidFill>
                  </a:tcPr>
                </a:tc>
              </a:tr>
              <a:tr h="1094995">
                <a:tc>
                  <a:txBody>
                    <a:bodyPr/>
                    <a:lstStyle/>
                    <a:p>
                      <a:pPr algn="ctr"/>
                      <a:r>
                        <a:rPr lang="en-US" sz="1800" b="1" dirty="0" smtClean="0">
                          <a:solidFill>
                            <a:schemeClr val="bg1"/>
                          </a:solidFill>
                        </a:rPr>
                        <a:t>OUT</a:t>
                      </a:r>
                      <a:r>
                        <a:rPr lang="en-US" sz="1800" b="1" baseline="0" dirty="0" smtClean="0">
                          <a:solidFill>
                            <a:schemeClr val="bg1"/>
                          </a:solidFill>
                        </a:rPr>
                        <a:t> OF SCOPE</a:t>
                      </a:r>
                      <a:endParaRPr lang="en-MY" sz="1800" b="1" dirty="0">
                        <a:solidFill>
                          <a:schemeClr val="bg1"/>
                        </a:solidFill>
                      </a:endParaRPr>
                    </a:p>
                  </a:txBody>
                  <a:tcPr anchor="ctr">
                    <a:solidFill>
                      <a:schemeClr val="accent2">
                        <a:lumMod val="75000"/>
                      </a:schemeClr>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smtClean="0"/>
                        <a:t>All supplies by Federal &amp; State Government</a:t>
                      </a:r>
                      <a:endParaRPr lang="en-MY" sz="1500" dirty="0" smtClean="0"/>
                    </a:p>
                  </a:txBody>
                  <a:tcPr marL="137160" marR="137160" marT="137160" marB="137160" anchor="ctr"/>
                </a:tc>
                <a:tc>
                  <a:txBody>
                    <a:bodyPr/>
                    <a:lstStyle/>
                    <a:p>
                      <a:pPr marL="285750" indent="-285750" algn="l">
                        <a:buFont typeface="Wingdings" panose="05000000000000000000" pitchFamily="2" charset="2"/>
                        <a:buChar char="ü"/>
                      </a:pPr>
                      <a:r>
                        <a:rPr lang="en-US" sz="1500" dirty="0" smtClean="0"/>
                        <a:t>Supplies made in the regulatory and enforcement (R&amp;E) Functions</a:t>
                      </a:r>
                    </a:p>
                    <a:p>
                      <a:pPr marL="285750" indent="-285750" algn="l">
                        <a:buFont typeface="Wingdings" panose="05000000000000000000" pitchFamily="2" charset="2"/>
                        <a:buChar char="ü"/>
                      </a:pPr>
                      <a:r>
                        <a:rPr lang="en-US" sz="1500" dirty="0" smtClean="0"/>
                        <a:t>e.g. assessment rate collection, issuance of license, penalty</a:t>
                      </a:r>
                      <a:endParaRPr lang="en-MY" sz="1500" dirty="0" smtClean="0"/>
                    </a:p>
                  </a:txBody>
                  <a:tcPr anchor="ctr"/>
                </a:tc>
              </a:tr>
              <a:tr h="1415272">
                <a:tc>
                  <a:txBody>
                    <a:bodyPr/>
                    <a:lstStyle/>
                    <a:p>
                      <a:pPr algn="ctr"/>
                      <a:r>
                        <a:rPr lang="en-US" sz="1800" b="1" dirty="0" smtClean="0">
                          <a:solidFill>
                            <a:schemeClr val="bg1"/>
                          </a:solidFill>
                        </a:rPr>
                        <a:t>SUBJECT TO GST</a:t>
                      </a:r>
                      <a:endParaRPr lang="en-MY" sz="1800" b="1" dirty="0">
                        <a:solidFill>
                          <a:schemeClr val="bg1"/>
                        </a:solidFill>
                      </a:endParaRPr>
                    </a:p>
                  </a:txBody>
                  <a:tcPr anchor="ctr">
                    <a:solidFill>
                      <a:schemeClr val="accent2">
                        <a:lumMod val="75000"/>
                      </a:schemeClr>
                    </a:solidFill>
                  </a:tcPr>
                </a:tc>
                <a:tc>
                  <a:txBody>
                    <a:bodyPr/>
                    <a:lstStyle/>
                    <a:p>
                      <a:pPr marL="285750" indent="-285750" algn="l">
                        <a:buFont typeface="Wingdings" panose="05000000000000000000" pitchFamily="2" charset="2"/>
                        <a:buChar char="ü"/>
                      </a:pPr>
                      <a:r>
                        <a:rPr lang="en-US" sz="1500" dirty="0" smtClean="0"/>
                        <a:t>Supplies that have been directed by Minister in the GST</a:t>
                      </a:r>
                      <a:r>
                        <a:rPr lang="en-US" sz="1500" baseline="0" dirty="0" smtClean="0"/>
                        <a:t> (</a:t>
                      </a:r>
                      <a:r>
                        <a:rPr lang="en-US" sz="1500" dirty="0" smtClean="0"/>
                        <a:t>Government Taxable Supply) Order</a:t>
                      </a:r>
                      <a:r>
                        <a:rPr lang="en-US" sz="1500" baseline="0" dirty="0" smtClean="0"/>
                        <a:t> 2014</a:t>
                      </a:r>
                      <a:endParaRPr lang="en-US" sz="1500" dirty="0" smtClean="0"/>
                    </a:p>
                    <a:p>
                      <a:pPr marL="285750" indent="-285750" algn="l">
                        <a:buFont typeface="Wingdings" panose="05000000000000000000" pitchFamily="2" charset="2"/>
                        <a:buChar char="ü"/>
                      </a:pPr>
                      <a:r>
                        <a:rPr lang="en-US" sz="1500" dirty="0" smtClean="0"/>
                        <a:t>e.g. supply made by RTM, Prison Department</a:t>
                      </a:r>
                      <a:endParaRPr lang="en-MY" sz="1500" dirty="0" smtClean="0"/>
                    </a:p>
                  </a:txBody>
                  <a:tcPr anchor="ctr"/>
                </a:tc>
                <a:tc>
                  <a:txBody>
                    <a:bodyPr/>
                    <a:lstStyle/>
                    <a:p>
                      <a:pPr marL="285750" indent="-285750" algn="l">
                        <a:buFont typeface="Wingdings" panose="05000000000000000000" pitchFamily="2" charset="2"/>
                        <a:buChar char="ü"/>
                      </a:pPr>
                      <a:r>
                        <a:rPr lang="en-US" sz="1500" dirty="0" smtClean="0"/>
                        <a:t>Non R&amp;E functions, i.e. business activities</a:t>
                      </a:r>
                    </a:p>
                    <a:p>
                      <a:pPr marL="285750" indent="-285750" algn="l">
                        <a:buFont typeface="Wingdings" panose="05000000000000000000" pitchFamily="2" charset="2"/>
                        <a:buChar char="ü"/>
                      </a:pPr>
                      <a:r>
                        <a:rPr lang="en-US" sz="1500" dirty="0" smtClean="0"/>
                        <a:t>e.g. Rental facilities</a:t>
                      </a:r>
                      <a:endParaRPr lang="en-MY" sz="1500" dirty="0" smtClean="0"/>
                    </a:p>
                  </a:txBody>
                  <a:tcPr anchor="ctr"/>
                </a:tc>
              </a:tr>
              <a:tr h="1234832">
                <a:tc>
                  <a:txBody>
                    <a:bodyPr/>
                    <a:lstStyle/>
                    <a:p>
                      <a:pPr algn="ctr"/>
                      <a:r>
                        <a:rPr lang="en-MY" sz="1800" b="1" dirty="0" smtClean="0">
                          <a:solidFill>
                            <a:schemeClr val="bg1"/>
                          </a:solidFill>
                        </a:rPr>
                        <a:t>ACQUISITIONS</a:t>
                      </a:r>
                      <a:endParaRPr lang="en-MY" sz="1800" b="1" dirty="0">
                        <a:solidFill>
                          <a:schemeClr val="bg1"/>
                        </a:solidFill>
                      </a:endParaRPr>
                    </a:p>
                  </a:txBody>
                  <a:tcPr anchor="ctr">
                    <a:solidFill>
                      <a:schemeClr val="accent2">
                        <a:lumMod val="75000"/>
                      </a:schemeClr>
                    </a:solidFill>
                  </a:tcPr>
                </a:tc>
                <a:tc>
                  <a:txBody>
                    <a:bodyPr/>
                    <a:lstStyle/>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pay GST on their acquisitions </a:t>
                      </a:r>
                    </a:p>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Relief on all goods excluding petroleum &amp; imported motor cars </a:t>
                      </a:r>
                    </a:p>
                  </a:txBody>
                  <a:tcPr anchor="ctr"/>
                </a:tc>
                <a:tc>
                  <a:txBody>
                    <a:bodyPr/>
                    <a:lstStyle/>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pay GST on their acquisitions </a:t>
                      </a:r>
                    </a:p>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register for GST and input tax claimable </a:t>
                      </a:r>
                    </a:p>
                  </a:txBody>
                  <a:tcPr anchor="ctr"/>
                </a:tc>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4145664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42</a:t>
            </a:fld>
            <a:endParaRPr lang="en-US" dirty="0">
              <a:solidFill>
                <a:prstClr val="black">
                  <a:tint val="75000"/>
                </a:prstClr>
              </a:solidFill>
            </a:endParaRPr>
          </a:p>
        </p:txBody>
      </p:sp>
      <p:sp>
        <p:nvSpPr>
          <p:cNvPr id="21" name="Rounded Rectangle 20"/>
          <p:cNvSpPr/>
          <p:nvPr/>
        </p:nvSpPr>
        <p:spPr>
          <a:xfrm>
            <a:off x="1447961" y="2764311"/>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SUMMARY OF GOVERNING LEGISLATIONS</a:t>
            </a:r>
            <a:endParaRPr lang="en-US" sz="2800" b="1" dirty="0">
              <a:latin typeface="Calibri" pitchFamily="34" charset="0"/>
              <a:cs typeface="Calibri" pitchFamily="34" charset="0"/>
            </a:endParaRPr>
          </a:p>
        </p:txBody>
      </p:sp>
      <p:pic>
        <p:nvPicPr>
          <p:cNvPr id="22" name="Picture 2" descr="http://www.dkhukuk.com/en/wp-content/uploads/2014/11/gav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30192"/>
            <a:ext cx="2895316" cy="197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41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3145081"/>
            <a:ext cx="3773200" cy="2209906"/>
            <a:chOff x="0" y="359249"/>
            <a:chExt cx="4103077" cy="2461846"/>
          </a:xfrm>
        </p:grpSpPr>
        <p:sp>
          <p:nvSpPr>
            <p:cNvPr id="9" name="Rounded Rectangle 8"/>
            <p:cNvSpPr/>
            <p:nvPr/>
          </p:nvSpPr>
          <p:spPr>
            <a:xfrm>
              <a:off x="0" y="359249"/>
              <a:ext cx="4103077" cy="2461846"/>
            </a:xfrm>
            <a:prstGeom prst="roundRect">
              <a:avLst>
                <a:gd name="adj" fmla="val 10000"/>
              </a:avLst>
            </a:prstGeom>
            <a:solidFill>
              <a:srgbClr val="FFC000"/>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10" name="Rounded Rectangle 4"/>
            <p:cNvSpPr/>
            <p:nvPr/>
          </p:nvSpPr>
          <p:spPr>
            <a:xfrm>
              <a:off x="0" y="480080"/>
              <a:ext cx="3958867" cy="2317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lumMod val="95000"/>
                      <a:lumOff val="5000"/>
                    </a:schemeClr>
                  </a:solidFill>
                </a:rPr>
                <a:t>On 19</a:t>
              </a:r>
              <a:r>
                <a:rPr lang="en-US" sz="3200" kern="1200" baseline="30000" dirty="0" smtClean="0">
                  <a:solidFill>
                    <a:schemeClr val="tx1">
                      <a:lumMod val="95000"/>
                      <a:lumOff val="5000"/>
                    </a:schemeClr>
                  </a:solidFill>
                </a:rPr>
                <a:t>th</a:t>
              </a:r>
              <a:r>
                <a:rPr lang="en-US" sz="3200" kern="1200" dirty="0" smtClean="0">
                  <a:solidFill>
                    <a:schemeClr val="tx1">
                      <a:lumMod val="95000"/>
                      <a:lumOff val="5000"/>
                    </a:schemeClr>
                  </a:solidFill>
                </a:rPr>
                <a:t> June 2014, the GST Act 2014 has been gazette</a:t>
              </a:r>
              <a:endParaRPr lang="en-MY" sz="3200" kern="1200" dirty="0">
                <a:solidFill>
                  <a:schemeClr val="tx1">
                    <a:lumMod val="95000"/>
                    <a:lumOff val="5000"/>
                  </a:schemeClr>
                </a:solidFill>
              </a:endParaRPr>
            </a:p>
          </p:txBody>
        </p:sp>
      </p:grpSp>
      <p:pic>
        <p:nvPicPr>
          <p:cNvPr id="2052" name="Picture 4" descr="http://www.nbc.com.my/gst/wp-content/uploads/2014/06/Malaysian-Goods-Services-Tax-Act-2014-nbc.com_.my_-292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299" y="2133600"/>
            <a:ext cx="3645709" cy="374559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OVERVIEW OF GST IN MALAYSIA</a:t>
            </a:r>
          </a:p>
          <a:p>
            <a:pPr lvl="1"/>
            <a:r>
              <a:rPr lang="en-US" sz="2000" dirty="0" smtClean="0"/>
              <a:t>GOVERNING LEGISLATIONS - GST ACT 2014</a:t>
            </a: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965710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49928" y="3171826"/>
            <a:ext cx="3529013" cy="1323439"/>
          </a:xfrm>
          <a:prstGeom prst="rect">
            <a:avLst/>
          </a:prstGeom>
          <a:noFill/>
        </p:spPr>
        <p:txBody>
          <a:bodyPr wrap="square" rtlCol="0">
            <a:spAutoFit/>
          </a:bodyPr>
          <a:lstStyle/>
          <a:p>
            <a:pPr algn="ctr"/>
            <a:r>
              <a:rPr lang="en-MY" sz="2400" dirty="0" smtClean="0"/>
              <a:t>List of Taxable Goods and Non Taxable Goods – </a:t>
            </a:r>
            <a:r>
              <a:rPr lang="en-MY" sz="3200" dirty="0" smtClean="0">
                <a:solidFill>
                  <a:srgbClr val="2E0FE7"/>
                </a:solidFill>
              </a:rPr>
              <a:t>SUNDRY GOODS</a:t>
            </a:r>
            <a:endParaRPr lang="en-MY" sz="3200" dirty="0">
              <a:solidFill>
                <a:srgbClr val="2E0FE7"/>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4295775" cy="4886325"/>
          </a:xfrm>
          <a:prstGeom prst="rect">
            <a:avLst/>
          </a:prstGeom>
          <a:ln w="19050">
            <a:solidFill>
              <a:schemeClr val="tx1"/>
            </a:solidFill>
          </a:ln>
        </p:spPr>
      </p:pic>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OVERVIEW OF GST IN MALAYSIA</a:t>
            </a:r>
          </a:p>
          <a:p>
            <a:pPr lvl="1"/>
            <a:r>
              <a:rPr lang="en-US" sz="2000" dirty="0" smtClean="0"/>
              <a:t>LIST OF TAXABLE GOODS AND NON TAXABLE GOODS</a:t>
            </a:r>
            <a:endParaRPr lang="en-US" sz="2000" dirty="0"/>
          </a:p>
        </p:txBody>
      </p:sp>
      <p:sp>
        <p:nvSpPr>
          <p:cNvPr id="9" name="TextBox 8"/>
          <p:cNvSpPr txBox="1"/>
          <p:nvPr/>
        </p:nvSpPr>
        <p:spPr>
          <a:xfrm>
            <a:off x="0" y="6248400"/>
            <a:ext cx="8458200" cy="307777"/>
          </a:xfrm>
          <a:prstGeom prst="rect">
            <a:avLst/>
          </a:prstGeom>
          <a:noFill/>
        </p:spPr>
        <p:txBody>
          <a:bodyPr wrap="square" rtlCol="0">
            <a:spAutoFit/>
          </a:bodyPr>
          <a:lstStyle/>
          <a:p>
            <a:r>
              <a:rPr lang="en-MY" sz="1400" dirty="0"/>
              <a:t>Sources : http://gst.customs.gov.my/en/cp/SiteAssets/List%20of%20SUNDRY%20GOODS%2013.8.2015.pdf</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088820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12" y="6195536"/>
            <a:ext cx="4414837" cy="738664"/>
          </a:xfrm>
          <a:prstGeom prst="rect">
            <a:avLst/>
          </a:prstGeom>
          <a:noFill/>
        </p:spPr>
        <p:txBody>
          <a:bodyPr wrap="square" rtlCol="0">
            <a:spAutoFit/>
          </a:bodyPr>
          <a:lstStyle/>
          <a:p>
            <a:r>
              <a:rPr lang="en-MY" sz="1050" dirty="0"/>
              <a:t>Sources</a:t>
            </a:r>
            <a:r>
              <a:rPr lang="en-MY" sz="1400" dirty="0"/>
              <a:t> : http://gst.customs.gov.my/en/cp/SiteAssets/List%20of%20SUNDRY%20GOODS%2013.8.2015.pdf</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66825"/>
            <a:ext cx="3857625" cy="5210175"/>
          </a:xfrm>
          <a:prstGeom prst="rect">
            <a:avLst/>
          </a:prstGeom>
          <a:ln w="1270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701" y="1295400"/>
            <a:ext cx="3456048" cy="5159268"/>
          </a:xfrm>
          <a:prstGeom prst="rect">
            <a:avLst/>
          </a:prstGeom>
          <a:ln w="19050">
            <a:solidFill>
              <a:schemeClr val="tx1"/>
            </a:solidFill>
          </a:ln>
        </p:spPr>
      </p:pic>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OVERVIEW OF GST IN MALAYSIA</a:t>
            </a:r>
          </a:p>
          <a:p>
            <a:pPr lvl="1"/>
            <a:r>
              <a:rPr lang="en-US" sz="2000" dirty="0"/>
              <a:t>LIST OF TAXABLE GOODS AND NON TAXABLE GOODS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351426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500" y="6370050"/>
            <a:ext cx="4414837" cy="307777"/>
          </a:xfrm>
          <a:prstGeom prst="rect">
            <a:avLst/>
          </a:prstGeom>
          <a:noFill/>
        </p:spPr>
        <p:txBody>
          <a:bodyPr wrap="square" rtlCol="0">
            <a:spAutoFit/>
          </a:bodyPr>
          <a:lstStyle/>
          <a:p>
            <a:r>
              <a:rPr lang="en-MY" sz="1400" dirty="0"/>
              <a:t>Sources : http://ebook.kpdnkk.gov.my/ebook/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0" y="2124908"/>
            <a:ext cx="8432604" cy="3657598"/>
          </a:xfrm>
          <a:prstGeom prst="rect">
            <a:avLst/>
          </a:prstGeom>
          <a:ln w="19050">
            <a:solidFill>
              <a:schemeClr val="tx1"/>
            </a:solidFill>
          </a:ln>
        </p:spPr>
      </p:pic>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OVERVIEW OF GST IN MALAYSIA</a:t>
            </a:r>
          </a:p>
          <a:p>
            <a:pPr lvl="1"/>
            <a:r>
              <a:rPr lang="en-US" sz="2000" dirty="0" smtClean="0"/>
              <a:t>SHOPPERS GUIDE</a:t>
            </a:r>
            <a:endParaRPr lang="en-US" sz="2000" dirty="0"/>
          </a:p>
        </p:txBody>
      </p:sp>
      <p:sp>
        <p:nvSpPr>
          <p:cNvPr id="5" name="Rectangle 4"/>
          <p:cNvSpPr/>
          <p:nvPr/>
        </p:nvSpPr>
        <p:spPr>
          <a:xfrm>
            <a:off x="194762" y="1371600"/>
            <a:ext cx="8615149" cy="677108"/>
          </a:xfrm>
          <a:prstGeom prst="rect">
            <a:avLst/>
          </a:prstGeom>
        </p:spPr>
        <p:txBody>
          <a:bodyPr wrap="square">
            <a:spAutoFit/>
          </a:bodyPr>
          <a:lstStyle/>
          <a:p>
            <a:r>
              <a:rPr lang="en-MY" sz="2000" b="1" dirty="0">
                <a:solidFill>
                  <a:srgbClr val="FF0000"/>
                </a:solidFill>
              </a:rPr>
              <a:t>Shoppers Guide </a:t>
            </a:r>
            <a:r>
              <a:rPr lang="en-MY" dirty="0"/>
              <a:t>is available through </a:t>
            </a:r>
            <a:r>
              <a:rPr lang="en-MY" b="1" dirty="0" smtClean="0"/>
              <a:t>Ministry </a:t>
            </a:r>
            <a:r>
              <a:rPr lang="en-MY" b="1" dirty="0"/>
              <a:t>of Domestic Trade, Co-Operatives and Consumerism (MTDCC) official </a:t>
            </a:r>
            <a:r>
              <a:rPr lang="en-MY" b="1" dirty="0" smtClean="0"/>
              <a:t>portal.</a:t>
            </a:r>
            <a:endParaRPr lang="en-MY"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798844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500" y="6370050"/>
            <a:ext cx="4414837" cy="307777"/>
          </a:xfrm>
          <a:prstGeom prst="rect">
            <a:avLst/>
          </a:prstGeom>
          <a:noFill/>
        </p:spPr>
        <p:txBody>
          <a:bodyPr wrap="square" rtlCol="0">
            <a:spAutoFit/>
          </a:bodyPr>
          <a:lstStyle/>
          <a:p>
            <a:r>
              <a:rPr lang="en-MY" sz="1400" dirty="0"/>
              <a:t>Sources : http://ebook.kpdnkk.gov.my/ebook/</a:t>
            </a:r>
          </a:p>
        </p:txBody>
      </p:sp>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OVERVIEW OF GST IN MALAYSIA</a:t>
            </a:r>
          </a:p>
          <a:p>
            <a:pPr lvl="1"/>
            <a:r>
              <a:rPr lang="en-US" sz="2000" dirty="0" smtClean="0"/>
              <a:t>SHOPPERS GUIDE</a:t>
            </a:r>
            <a:endParaRPr lang="en-US" sz="2000" dirty="0"/>
          </a:p>
        </p:txBody>
      </p:sp>
      <p:sp>
        <p:nvSpPr>
          <p:cNvPr id="10" name="Rectangle 9"/>
          <p:cNvSpPr/>
          <p:nvPr/>
        </p:nvSpPr>
        <p:spPr>
          <a:xfrm>
            <a:off x="160784" y="4545781"/>
            <a:ext cx="3247030" cy="1323439"/>
          </a:xfrm>
          <a:prstGeom prst="rect">
            <a:avLst/>
          </a:prstGeom>
        </p:spPr>
        <p:txBody>
          <a:bodyPr wrap="square">
            <a:spAutoFit/>
          </a:bodyPr>
          <a:lstStyle/>
          <a:p>
            <a:r>
              <a:rPr lang="en-US" sz="2000" dirty="0"/>
              <a:t>Illustrate comparisons of prices of goods and services </a:t>
            </a:r>
            <a:r>
              <a:rPr lang="en-US" sz="2000" b="1" dirty="0">
                <a:solidFill>
                  <a:srgbClr val="FF0000"/>
                </a:solidFill>
              </a:rPr>
              <a:t>before</a:t>
            </a:r>
            <a:r>
              <a:rPr lang="en-US" sz="2000" dirty="0"/>
              <a:t> and </a:t>
            </a:r>
            <a:r>
              <a:rPr lang="en-US" sz="2000" b="1" dirty="0">
                <a:solidFill>
                  <a:srgbClr val="FF0000"/>
                </a:solidFill>
              </a:rPr>
              <a:t>after</a:t>
            </a:r>
            <a:r>
              <a:rPr lang="en-US" sz="2000" dirty="0"/>
              <a:t> the implementation of GST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1541060"/>
            <a:ext cx="5410200" cy="4328160"/>
          </a:xfrm>
          <a:prstGeom prst="rect">
            <a:avLst/>
          </a:prstGeom>
          <a:ln w="19050">
            <a:solidFill>
              <a:schemeClr val="tx1"/>
            </a:solidFill>
          </a:ln>
        </p:spPr>
      </p:pic>
      <p:pic>
        <p:nvPicPr>
          <p:cNvPr id="3076" name="Picture 4" descr="http://www.indiabazaaronline.com/fashion-juice/wp-content/uploads/2014/05/christmas-money-saving-tips-price-comparison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2850330"/>
            <a:ext cx="2581275" cy="16954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471156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3" name="AutoShape 2" descr="data:image/jpeg;base64,/9j/4AAQSkZJRgABAQAAAQABAAD/2wCEAAkGBxQSEhQUEhQUFBUXFxUUFBQUFBQUFRQUFRUWFhUUFBUYHSggGBolHRUUITEhJikrLi4uGB8zODMsNygtLi0BCgoKDg0OGhAQGiwkHyQsLCwsLCwsLCwsLCwsLCwsLSwsLCwsLCwsLCwsLCwsLCwsLCwsLCwsLCwsLCwsLCwsLP/AABEIAIEBhQMBEQACEQEDEQH/xAAcAAAABwEBAAAAAAAAAAAAAAAAAQIDBQYHBAj/xABJEAACAQMBAwkEBgYIBQUBAAABAgMABBEFEiExBgcTQVFhcYGRFCIyoTNygpKisUJDUmJzwRUjJDRTY7KzNTaTo9EIdLTC4SX/xAAbAQEBAQADAQEAAAAAAAAAAAAAAQIDBAUGB//EADQRAAIBAgQCBwcEAwEAAAAAAAABAgMRBBIhMQVBEzJRYXGBkQZCobHB0eEUIjPwFUNS8f/aAAwDAQACEQMRAD8A2DZqgS8qqMswA7SQKAZs9TilJELCUjcxj95VPYzDcD3ZqXB3BG7h86AS9vtDBZh9U7Pz4j1oCMs+SNjExdbWEuTkyOvSyEniTJJlifOhbsmlGBgbh2DcKEDzQANAJRqAz/k7ELbV7iEDCyKxUdW/ZlUDwG0Kytzb1Re2ODWjA+aA49XsFuIJYXGVkRkOexgR/OgILm21CaexjNxs7aM8G0Ccv0DGIu4PwsShJG/50BaaAFACgEtQFM54LNpNLmdPjgKXCHs6NhtH7pao0VOxYtG1AXNtBOOEsSSebKCR65qkO6A0AV4jlGEbBHKkIxXaCtjcSuRtDPVmgInQtcMjNBcKIrpBlk37Mi8OmgY/Gh9VJwerIE5QAoAUAKAKgBQB0ARNAEGBoCP1/TBdW09u3CWN4/AspAPkcHyoCncxWpmTTzA+6S3kaJgeIGcgeWSPKotyvtBz86P0+mGUDLW8iyd+w39W48MMD9mqRbk1zb6x7Xp1vITlwnRyfXj9wnzwD51EV7lhcVSBCOgFCOgGp50QZd1UdrED86AZGpIfow8neiMV+/8AD86AUJJm4RKn8Rxn0Ta/OgETWE7jBuOj74olyPNy2fShSpa1zZm53y6hdyHqEnRGMHt6NFUVGrlUrFDteSJh1CO0uOBdcsuQHjO8FezOMdxz2Vi1mbzXVzckhWNQiKEVRhVUAAAdQArkOIdgbdQCzQGf8ouTmsOjNFqEbEAnoo7foNruVy77/H1qNGk0VPm45MG/lllvnklSEheikdiGkOdzgngMcOvNRLmak7bGzWkSoAiKqKowqqAqgDqAG4Vo4x80AiRwASeA3+lAc+kaitxDHMmQkih12txweGRQHXQAoA6AbXjQFD5aSez6lZz8A2yrH6r7LfhkHpWeZpbF6lFaMjqncKAFARmgaOLVJEVi23NNPvAGDNIZCox1DNASlACgBQBNQHNqFms8MsL71kR428HUqfzoCkcyt4zab0D/AElrNLbuOzDbY8vfI+zQF6jO+gH6Ai9d0RLpVySkiHbhmTAkhf8AaQ9nUVO4jIIIoB3RWn6PF0IxKCVLRk7EgHCQA70z+zvx2mgO+gBQBUAkuKAQ01ANmY0AnfQBruoDqQ58aAynkjKLPlFqFqNyT4nUdW2yiQ/N29Kj3NJftNP1ewW4glhf4ZY3jPg6kfzqmTDua7lYNNE9tcByOkPwjOzIv9XIMfZFZ2ORq5qNrysWcf2eCaY9yhVHizEAVbmLEpbpcuMv0UI/ZXMzebHZUH1qgd/osH45JX8X2B6R7NCD0GnxIcrGgP7WyNr7x30B0k0AVAFmgDagKPzm2ZAt7pPiicKT3E7SZ8GXH2qktjUWW23uBLGki8HUMPMZqoyKhbfQHTQCIzQFR5ORiHU7+IbhIEnUePxfN6iNPZFrT4qpkdoBm8VijhMbWydnazjON2cdVAVvm0mb2JYpQBLbvJbyAHIDI5xs/ukFSO7FUFrqAFAHQDbcaAz7nvgPsMcy8YplyexZAU/1dHWZGoblx0O/Fxa284/WRRv5soJHrmtGSQhO6gFSAkEA4ODg9h7d9AUblBZXNokV097cTdFNCZUIjjiMTuscn9WijcA+1vJ4UBegaAOgBQANAJWgM45Ij2XXdTteC3CpeRjqJ/WY+1I33aA0FuNAO9IKAIyigCM4oBBnoBJmNAJyaAAWgFBKAUEoBE0yIMuyqO8gfnQJX0RC3vLCzj/Whz2IC3zG6uCWJpR3kjvUuGYuprGm/PT52KxqnOiygi2s5HPU0kkaL6Bia4/1tH/o7H+Exv8Ax8V9zKNM1i5XV4ru6GJJJlLEDCkECPZUjIwFwMZ4AVyxqQqK8Xc6lbCVsO8tWLV/7uepIX2gCOsA1zHUMa5Scl1/poK26O4eOU9W59zgeLK33qjNp6GtxxLGoRFCqowFUYAHcKpgeiORQC6Azmy5VTtrDKT/AGFi9nGcjZ9piXbY+JO0v2arQNFqAKgBQB0BG6/Ye0W00XWyHZ+uPeT8QFAV7mz1PpbQofiiYr37J3j+Y8qkTUiztuNUydYOaAbSgKtqzdFq9o/VPFJCfFckfmtTma5FnfcapkfNAFQHHaaZHFJLIg2WmKtJvOGZV2Q2zwBwACevAoDtoAUAdAIkoCv84One0aZdxgZPQs6j9+P+sX5oKj2KtyA5ktS6bSkUnJhkki8s9In4XA8qq2Ety+QneaEHqArHKnSLu8WW3WS3ht5FKMxjeWZlYYbHvKqHjg+9QFitYiiKpJYqoUseLYGMnxoB2gAaAQZRQCgOugM35ff2XWNJveCuz2cp6sPuTP8A1XP2aFNEcUIMPQBbNAKCUAoR0AexQHFe6zbw/STRr3Fhn041mUox1bsclOlOo7Qi2+5XIS75fWifDtyfVXA9WxXXljaMed/A9GlwTG1Pct4u3w3+BA33ORId0MSp3uSx9BgV1p8SXux9T06Ps0/9tT0X1dvkQN3yru5OMzAdiYQfLfXVnjq0udvA9SjwLB094uXi/tYiJZmc5ZmY9rEn8660pyl1m2enSoU6X8cUvBJCAKwcwZoDj1WHbiOPiXEifXT3hjxxjzrsYWpkqrv0PP4ph1Xws421SuvFffY3Dm+1pbuzSQHOMqfEf/mK+gR+dshedhDGlvdLxik2Sfre8v4lx9qjLEttpciWNJF3q6q48GAP86pk6ID1UAq4DFW2cBsHZJ4Bsbs+dAZDe8jtUTTghkt1a3ZrpRCrvPLOpaTa6Q4AYkncF38OuqQ1Dk6G9mh23kkYorF5VCSEsNr31AAUjOMY6qhSQNACgAKAA40BlOi3PsGvzWp3R3OWj7PfBkTHgRKtTZm94mnSiqYHLdt1ADroCj87UphjsrofqLuIuf8ALfc3+kVOaNLZl3l7qpkcU7hQB0BSeT2mJcT3ftLzSyQXLIqtNIIlQhJYsRKQhwrqMkHhV5Au9QAoA6ATJwoAgoIIPA7j4HjQGQ8yJNvd6lYt+rfaUH/LdomPp0dRGpGtA4NUyOdIKAIzCgEm4oBBnNAIJJoUAWgH4WoQovPpZh9KZ84aGWGRCNxDF+i3eUhPlUZVuWTkpraXtpDOpBLIu2AfgkAw6nsIbNEHoSE86IMuyqO1mAHzqkIS95aWUX64OeyINJ81GPnXDOvTh1pI7dHAYmt1Kbffay9XoQt1zkoPooHbvkZUHou0a60+IUltdnp0fZ3FT69o+Lu/hf5kJd8v7t/h6OMfuqWP3mOPlXWlxKb6qS+J6dL2aor+SbfhZfcg73WJ5vpJpG7tohfurgV1p4qtLeXpoepR4Tg6W1NPx1+Zw4rrtt7nfjFRVoqy7gUKDFAChQUAKAFAJFUyWfmJvujlu7Qng3SIO7u8itfRUZ54qXaj82xtDoa06fY36cvgaLy80o3Wn3MK73MbNH/ET30/EormOoVXmS1n2jTFVjloHaI/V+NPk2Ps1EVl7U4IqkOqgBQBUAKAKgBQBNQGUc+Vo0LWWoRj3oZBG2O49LHnzVx9qpLY1HexplrdLNEkqHKyIrqe5gCPzqoyAHFAdL8aAq/OpYdPpN2vErH0o8YmEn5KajKiQ5KX/tFjazdbwxk/W2QG+YNaZCYh4VALoCs3fJmY3U00N49usyxiRI4omYtHtDbDyBgMggfD1VQWCxtujjVC7yFRgvIQXY9rEADPgBUA/QAJoBPSjhQBgYoDIpB7HyqB4Ldx+WZI8f7kA9ai3Ne6ay4qmRhhQoAtAKCUAsR0IBsDeSB40BB6tyysrbc86s3DYiBmf7sYJHiazKcY7uxy06NSq7Qi34Jv5EJc850I+ht55OwsEiXz2jtfhrrSxtGPO/gelS4HjKnu28Wv/fgUflnr91qaCKQxwQBgxjj2pGdhnG3I2zuHHGzx7d2OtPiS92PqelR9mpf7KiXgr/F2+RB6Xpvs+ejmnUnjszPHnxEZXPnXWljqr2sv73np0uA4SHWTl4v7WO11yctlj2sS7erZNdaVWc+s2enSw1Gl/HBLwSDrBzgoAUAKAImhAtqqZuFtUFxQNQ1cOhTo0616WWOPaC7bBAx4AscDNbpwzyUe04a9XoqUqlr2V7eBfbfm0QA9JcOzb8bCKgz1Z2trI9K9SPDY85Hy8/aabf7KaS7238rGcEEcRg9Y7D1ivJatofWaboTye1H2TVraXgsuI2/07/VPSvWwE7wy9j+Z8d7Q0MtdVF7y+K/Fj0YK9I+cMY5vB7BruoWB3JLmWIcB7p6VAB/DkYfZo9y8jWnFCHRGcgUAm4nVFZ3YKqgszMcBQN5JJ4CgMvs+eKKW+eGKGWWEKREYk25ZZQwzsrkYTGcZ7MnFAWaPWNSmYdFYx26ZGXu5xtlc78RQhsHHa1AWwUAKAFAQHLvRvbNPuYAMsULR/wASP30+agedUFb5k9Y6fTVjJ96BjH37B9+P5HH2azE1Nal4YVTJ0zUA1dW4ljeM8HRkPgykH86MFH5l7gnTBE3x2800DdxD7YH46cgXmJsUA50g7aAIzigEG5FANtcGgEEk0KBRQHZC3UaEMk581MFxp92nxIzDdxPRukij/UPOsvc3DaxqGn6hHcRJLEwZHUMpHYerxrRnYRdXscYy7qo72ApcFd1HnCsYc5lLnsjVn+YGPnUzFysr8/OsX/u1o5HU87iNfEAbRNdari6dPRvXsPSwvCMTiNUrLtei+7Iq85Z30v64RDshRR5Fn2iflXQnxGb6qse/R9m6Ef5JNvu0X1fxIS6kaXfK7y/xHZx6McCutLE1Zby+h6lLheEpdWmvPX53EKMbhuHYN1cD13O8kkrIOhQUAM0AKAFACgBQAoBDGqYYmqQFAGpqFQ4KhoVFNsMrjipDDxU5H5VqLaaaJKCnFxfPT1N+ik2lDDrAYeYzX0yd1c/LJRytx7NDEOU0IS7uFU5AlfGO9tojyJI8q+exCSqyS7T9IwE3PC0pS3yr++e5VOVUZ6ESL8UTq4Png/yPlXNgZ2q5e06HHqOfC51vF38tmei+SOqC6s7eYfpxqT443/PNe2tj4Z7mY88Smx1TTtSXcuRHKR2I28eLRySD7NV7ERrLd2+gF256qAXLGGBDAEHcQRkEdhBoCATkRYrOlwltHHKjbavFmP3iCDkLgNnJ4igLDigCoAGgEdMKAWtAZDyPX+jteu7Q7o7jLxdm/M0ePANKv2am0je8TWCKpgc2wd1AKUYoDO+b4dBqesWvAdMl0g7pgS2PvJRbBl7kFAMkUAYWgFCOgFiOgDbAGSQB2k4FAcR1eDOFfpD2RBpT6IDihRQvJm+jt37mlZIl8xkv+GgKpyl5vZdTlWS9uthEBEcNsm5M72JkkztMcDfsjgKli5rLQkND5uLS1+je5PaGnbZJPE7C4XPlSyGZkjdckraRSCG39e1n5GplQzMx3XdPNvdSQOAShJU43Mp2SjejDzFdPGTlCnp4Hs8EoQrYj96ukr279BjarxT7i4uobCzQElpujSTpJImwqR/SO7BVXr38T6CuanQlUTa2R1MRjKVCUYSu5S2SV2/p8Ts0DQUuLroDMCNksHjBIYgAlRtAY4nfjqrko0I1KmTN6HXxuOnh8P0yhztZ8u/S/wAxV9pcAtFuIzIriYwtFKyttFd52SoHDr861OjBUukjfe1mSjia7xToTs1lzKUbq1+27fkS+kXhksLtolSGWJlkUwIIyI9xK5G8/C+8k1zUqjlRm42TXYdHFUVTxtGNRuUJJp5nfX5c0UpmySTvJ3k95rztz6FKysgqhQUICgBQCWU8cHHDPVnszVsZe9hVxbsmztjZ2lWRc43o3wt3A4rUouNrnHCpGd8rvZ2fit0TOgckri6wVXo4/wDFkyAR+6OLeW7vrsUcLUqa7I6GM4rh8Lo3eXYvr2f3QvttyAtkhdN7yOpXpnAJQngUTguPXvr0o4Kmotc+0+anx7ESqxntFO+Vc/F7v5dxyryIsYBm4mY/XkWIeQGD864/0VCGs36ux2f85jq7tRh6Jy+d18Axq2k2x/q1jZhwKRmRvvt/5p0uFpbW8lcjwnF8T120u92XovsROuc4buCtshiB3dIxBf7IG5T3764K3EG1aCt3newfs7Cm1KvLN3Lbz5v4FIY57zx38Se+vOufSW0GLmESIyHgylfUYrUJZZKS5HFWpKrTlTfNNF7/APT9qhezkt2PvQSEY/dbf+ea+ki77H5lOLi7PdaE1z1aP7TpM5Ay0JW4XuEe6T/ts9aMHRzaav7XplrITlgnRPnjtRHYye8hQ3nUQZZkODVA70woAjOKAQbnsFANm4NAIJJoAwtAdERoDLOeWPoLuxvI8CQbQPaeiZXTPd77jzrMjcOwvWlcpra4jWRZUGQMqzAMp6wQeuqmjLizuj3VSHdE+aAzTWrtbPlJA7sFS6tehYk4AcMdgt4lI186ietjVtLmjSCqZI+81SCH6SWNPrMB8qXLYreo85VjFuDPK3ACKNmyewHcKmZFyskNK1a9usMlp7LGeD3bYkI6isCb/vMtUmhMjTHb6S4kPdGFiX8i34qAUmiwA5MYc9spaU+shOKEud6gAYG4dg3D0oA80AdACgGwd9AZjzs2OzcW84G5kaNj3qcr/r+VdTGRzUmevwSrkxce+69fyUhq8I+8ZYuQhjN7EsqK6vtLh1DANjKnB68jHnXZweXpkpI87i/Sfo5Sptpqz0005knouqSpfm2mYyRNK8DxyAFcbRVWAxgdXDqJrnpVZKv0cndXsdTF4WlPBfqKSyyUVJNb9rOvkzbJHe31nxjdJFAz+ydwz24cjPdW6EVGrUpcmcHEKk54Ohivei0/X8ohNFvOju7aVYRCiyCIkFyGLEq2XbiQGPpXXpSy1YyUbK9j0cXRz4WrTc8zavy0tqtFy0J/Wr9UXUIp5I5EY/2RAyO6uwJyAu9FDEbzj4TXaqzUVUU2muR5eEoSnLD1KUXFrrvVJpeO7a7O0rPJrWltumDoXWWIxlQQN/UST1YLetdLD11TzXV00exxDBSxORxlZxle/wDfIhRXWPRHZ7Z0xtoy7Qyu0pXaHaM8RWnGUd0ccKkJ3ytO29ncktM0JpZ4YWdYzMglQ7290qzKCBjeQpOPCuanh3KcYt2urnUxGOjSozqqLeR2fLXRemoxqUMMUmwplYo7LLthEBCtghApJHA8e6s1IwjKyvo9Tkw861WGd5Umrxtd7rndJF4m0S3jmdWt0Fn7MJenIbbRicAdITvJ6h4V6To04yacVlte/wCT5yONxFSlGUaj6XPly6Wa8LfEg+S1+lzF/R9znZf+7yY96KQAkDw448SOBrrYaoqkehn5dx6PEaE8PU/W0N11lya/v35EZrV20V7KVVT0bCJFkQOAsQEaHZO7OFB864qtRxrNpbaa9x2sLQjVwkU2/wByzOztrLV6+ZIx84V4OPQnxjI/JhXL/kKvcdR+z2Ef/Xr+Dsj5yZ/0oYT4ba/zNaXEp84o4ZezVB7TkvQpUhySe09uSB1DJ4157d2fRxVkkFUAKAFCiapk6+ay+9l1l4juS5TI+t8Q+Yevcwc81KPdofBcZodFi522f7vXf43N7uYFkRo3GVdWRh2qwII9DXcPIMf5jZ2t5b/TZD70MpderOy3RSEDs92I/apzLyNYYUINFaAASgFCKgFCOgA5VRliAO0kAVQcD67BwRjKf2YUeY/9sHFTQtjlutWuv1FhK3Y0skMK+OCxb5UBReVXJ/UbmTp7mNdlBhUjZWEa8Tuzk957qw02bi0jituRskwDQBeA2gTjB38PSokVs1Q6nDnCttkfoxgyN6ICa5DisKF1Mfo4G7mlZY18wMv+GgKVrvNc+o3BuL67IOAixQRgLGgyQoeQna3kknZGaljWa2xIxc3EaoEN7qLKNwU3IA8Ny8KWGY4NX5soljZ7Z5C4BJWUh9vG8gMACD61GiqQ1zYaNF0kszKGdNlUyM7G1nLDv3Yz40iJM0aNt9aMDhoCrX+szjUltRsiKS1klRse/wBKjqp35xgBhuxRAXzdXss1ijTsXlV5o5GbGS0czoeG79GgLNQB0AKAQ3GgKnzpW+1Yl/8ADZX8j7v5kVipHNFo5sPUdOpGa5NP0Mnznf5181a2h+mXuro6dMueikjkH6Do+791gcfKtQllkpdhirT6WlKn2pr1RPX3KGH2p7qGF+kY7SdKy7EbbIXbEaj3juzvbGTXaniYdI6kY69/2PPo8Prfpo4arNZVo8q1ave13t5LYi9OmuDMZIOkaYliWRS7ZfO0TgHjk1wU5VM+aF7ndrww6pdHVsoaaN2WmwrVI7kuqXBkZ2wURn2z7xwMLkhST1bqtVVbpTvczh5YZQcqNklu0rbd/MeudJigforiZlkAG2IoxIsZIBCuxYZOCPhBxWpUYQeWcte5XsYp4urXh0lGF48szs33pWfxaHtM0xVs5byRQ+HEUUbZ2No4y74OWAzuHdWqVJKk6slfkkcWIxMpYuOFg7XWaT527F2eJIcnbeK/SaF4oo5lQyRSxL0ecbirqNxGSPWuSjGFeLi0k1s0dbHVKuBnCrGbcG7SUnfzT3Q7pU39I2htXP8AaYRt27E73UDfGT8vunqrVN/qKXRvrLYxiYf47FLER/jnpNdj7fr6rmRl9ddBqCEHdA1vH4LEkaOPk/rXFOWSuu6y9Dt0aXTYGSfvqT85NtfQk+XdrOJpx7i25Ky7xCm0xXeAcB3bO1u31y4yNTNLbLvy/rOnwarQdKm9XPWPvOy+SVrdg6vLFI4bTB6QqhhuYSp2WjwADkjBYY3fWOa1+sjGEOelmjD4POpVrXWVN5oSvqn87fYq9xeRpciW2VkVXWREcgkFWDbOR+ju7eFdKU4qpmpr1PZhRqToOlXabaabXerc+Yzql+1xK8rhQzkFggIXIAG4Ens7azUqOpJyfM5MNh40KSpQvZdu5y1xnOCgBmhBJerYmYSZKWM5hO1VsS44prJtakTq85t7i0ul4xygHwJz/JvWvS4fPrR8z5r2jo/thV8V66o9N2k4dFccGUMPAjNeuj5AxrldKNL5RxXZyIbmMdKeoAjopPulYnPjUZqKua7HKrqGVgykZBBBBB4EGqZOW91SCEZlmjjH77qv5mgscq6+r/QQ3E/YUiKIfCSXZQ+Rpcthe3ev8MUEA7ZJGlceKRgL+OlxoGukTN9NdyHtWFEhU+u0/wCKgHotAt1OTGHP7UpaZvIyE48qC5IruGBuHYNwoQMGgBnfQGY65rEum3k6qMpII5Ix1Kvv5A+0WHgBWWbWppqgAYAAHYNw9K0YFZoACgEy0ASGgKVyRUw3lzARuO0VPcrZUejVmJqWxb84IrRkfNAMvaIzrIUUuoYK5UFlDY2grcQDgZ8BQDwFAHQAoA6ATJQEbylsfaLO4iHF4pAv1tklfmBUexVuef8ARZ9uCNuvZwfFSVP5V4GKhkqteZ+h8LrdNhIS52t6aHdGa4Gd+JoWj6WjRWEsNtHIrlku9tBJjZ91n2nzsD3XO7rIr06VKLjCUYp33PmcVipxqYinVqtNWcLO2+qVlvut+84+Sd1Eupyxw/QTCWNRvxj4hjPV7rY7jXHhpRWIcY7O52OJUqsuHQnU68crfy+1yGt2gtLqIr0pMM2JdtUVcI2Moqkndgned+6uBOnSqp66PU9Coq+Kw075f3R/bZt7rm2kiQ5XaHK9y88CmaGYh0kj99RkAEMR8O8cTu3jvrkxVCUqmeCun2HV4ZjaUMOqNV5Zw0aej8u3y1GNM1RIYZ7K59+JyGEkJWTo5MKcjfhgCBwPEHjms06sYRlRqbPmtbM5MRhZ1atPF0NJLS0rq6181592xz2GqR2gl6BnklkXoxIyCNY0PxFV2mLMcDjgDvrMasKSeTVvS+1jlrYWpinDpkoxi72Tu2+V3ZJL1v3ETY3TwuskZ2XQ5U9h/mOrFdeE3CSlHc71alCtBwmrp7ibiZndnc5ZmZmO7ezHJOB3mpJuTbfMsIKEVGOyVl4IbPHPWeJ6zQ13AqAFUCS4oTMhJkpYmYIvVsZzMTQgMULYPZpcWDC1C2FcKqTewclHVsrfKrVo2QRIQxLAsRvChc7s9ua9LA0JxbnJWPmePY+jUgqNN3d7u2yPQHNTqntGmwEnJQdGfsbvyxXpxPlZbkNz4aJ01pFOB70Em8/5co2WH3hF6VWI7la5uuTstwGzLJHAmA2y7DJO/ZUZwO0mokabNP03k/bQEGOJdr/EYbb+O03DyxWrGLsm80Ics+oxJJHE8iLJJtdGhYBn2BltkcTgcaA6KAKgBQBUAGoCu8r+SovjEdrYKBgSOsNskDywfWllzFyx0AKAPNABxuoBuM0BR9UuOg1iHqEoUeJYNH+YWpzNci6SVTI9mgBQB0AKAOgDoAn4UAUZoDzm1r7Pd31t/h3DlR2RyHaT5YryOIxtKMj7H2cq5qM6fY7+v/g8ONecfQrctmj8pBBZNGrMs6TCWDCkrjC7QbqwQZBjvru0sSoUct9U7o8rFcOdbGKo1eDjllrrztbv29Dl1HlAjXMdzDD0UikO42so79Z2QARnfnfv8a454hOoqkY2fM5aGAnHDyw9WeaL0WmqXj+NDi1PWXnLlkiTbbbfo41BZuOS5y3lnFcdSvKd7pa9x2cPg4UUrOTsrK72XhovgRuBXCdu4dCAoAs1bC6C2qtjOZBF6WJmElqWJdhUIFigsGBQthWKhbDc06IMsyqO8gfnWoxlLZXMTqU6avOSXixVkWn/ALvDNP3xRO6+b42R5muxHB1pcrHnVeM4On79/DX8FgseQ+oy/qY4B2zyjax27MW18yK7MeHPnI86p7SQ9yD8ydteawn6e8fwt4kTH25NvPoK7EMDSjvqeZW49iqmkWo+BOWXNrpyfHC057Z5ZJPwE7PyrtRhGPVVjy6uIq1Xecm/Fg1Xmu0uZSPZVjPU0JaNlPaADg+BBFbOEiea20NhNc2EjbRSQtGx3bcbKrK2PBhnvBrOzNPVF+1uwFxbywn9NGUdzY90+Rwa0ZKHzUXo2Z4DuYESY6/2G9Co9aiNSL09UydSHIoDO+cPQOikGqiWZpLd4XEZIMccAIWcRoB+kpZiTnhV3RDQYJAyhgcggEHuIyKhRVAFQAoAxQAQ0AKAFAHQAoBpaAy/nvkMDWN0v6EjKfEbMq/6GrL3Nx7DTOkDKGHBgGHgRkVowOxHcKAUaAr3J/lA1xdXsDxhPZnRVIOS6uu0GPZQFioAUAdAHQDaUBifOhadDrKvwW5twfGSIlT+FV9a6GPhenfsZ73s9Wy4nJ/0n8NfuQ5rxj7Riw1Q3cG0KpLoIyCliZkJ6SrlJnBk1rKZzsKlkiXbBS6FgYrNy5QbNQ1YPFBY5bjUIk+KRR3ZGfSuWFGpPqpnXq4uhS680vMjZuU0Q3IGc/ur/wCa7McBUe+h5lXj2Gh1by8F9xelXN5eSiG1tiWO/LcFXrZicAAV2IcPh7zPOq+0VT3IJeJqPJ7mpJAbULlpD/g25MUY7QZPjby2a7MMJSjyPLrcXxdXedvDT8l00zkdYW5BitYQw4OyCST775b512EktEefKcpO8ndk3tdlUyIJzQBhaAOgDoDN+cGc2moWF2Nyu3QSnw+HPk7fdqM1HsNMRsgHzqmTEzeHTuUhjO6Kdtx4DZuRkekoxUe5pao2CQVTI5bNuxQDepWazRSROMq6sjA9YYYP51UCO5H2MtvZwQzlTJGgjJUkhgnuqcnrKgZqAmKAFAFQAFAE1UB1AGKAMUAdAMtxoCjc9tj0ulSNjJieOUdw2thj91zUkajuS3N7f9Pplo+cnolRj+9FmNvmlUj3LFAeNCDhoDhttJijmlnVSJJQgkOTgiPIX3eAPvHfQHfQAoAUARkAoAAdYoDL+fe0xFZXQG+KfYY9iSjf80HrXFWhng49x28DW6LEQn2NfkpTV84fpDEmqZYWKpkUEq2ArFW9hlCrDkaURLuBvJA8TiiTewbjHdiLacSnZhV5m4YhjeU+ewDiueGFqy2idGrxTCUt5ry1+RP2HI/UJuFt0Q/auJFj/Cu03qBXZhw6XvM8yt7R0l/HBvx0LDZc1sh/vF2F/dt4hkfbkJz92u1HAUlvqeZV9oMVLq2RYLHm5sI/ijac9s8jOD9gEJ8q7EaNOOyPMq47EVevNvzJu00C0i+itrdPqwxj8hXKdUGq6Hb3UZjliQgjcQoDIepkYbwRUsW5Q+bG36C6u4G+MDZz2iNyD65U1mO5qWxpUJ41swOGgCoAqAOgCoAxQFH549LM2mTFR78BW4Tu2D75H2GehUTnN/q/ten28uckoA31l3H5iohLczn/ANQ+mlfY72PcyMYWYdR+kiPkVf1qvYLc0zQ9SF1bQzrwljR/Akbx5HIoQ7YThqA6qAKgCNAc9leJKC0bbQDPGeIw0bFHG/sKkUA/QBVQGVzUAKAFAGKAVQDUg30BG8qLD2iyuYf8SGRR4lTs/PFHsVFF5hL/AKTT5IzximbA/dkVXH4i9FsWW5o8bYNDI9tCgCMg7aAQbgUAhrrsoBppSaFCAoDpgfFCFc519PE+k3an9GPpR4xEP/IjzqMq3MX0y46SNG7gD4jcfnXz1eGSbR+i4Cv09CE+7Xx5nXiuE7gzPeRp8bqviQK5IwnLqo4alelTV5yS8WdNlbzz/wB3tbibPBliZU/6j4X512Y4KrLfQ82txzCU9nfwX12J+y5v9RlxtLBbj/MkMjj7EYI/FXYjw5e8zzavtI/9cPV/T8k/Y81Cbjc3c0nasKpAvqdpvmK7MMHSjyPMq8axdT3reCLFp/ILTocEWsbsP0ptqds9uZCcV2IwjHZHnTrVKnXk34ssUUaoNlVCjqCgKPQVo4xWaALNADNAGKAQvGgM/wBXYWutRPwWcKD2ZYdGfxKp86y9zS1RfYzhq0ZHjQAoDGeeLlLdQX9t7IzqYE22IBMbNMwVUkHAgheB7aoNS5N38s9vHJPC1vKR78TEHB7QQeB4jO+oCToAZoBq8t1kRkcZV1ZGHarAgj0JoDMeYm5aH2zT5D79vMwHVu2irEeak+dTmXkXDnP0f2vTLqMDLKnSx9u3F74A8cEedUhUuYXV+l09oSfegkIH8OT31+e2PKois0U8apDsByKApCvKL+ZSk8xR0kQm4EcMcUg3f1YI2iCJB8J4capCHuJ9QkSZUuGlZ5Li26NVSMRMoMkJWRBtLtxjBYk75FIxiqCb5u4GiNzGtvcQQl1lj9oOW23XEyglmJAZc5PHaOMioyouVAFQChUAQoAUAoUAM0AgkGgDUUBj/NKPZtU1KzO4ZZlHdFKQPwzL6VmJuWyZq8grRgYNCg2aAMJQgoJQCwlAN3F1HGMu6qO1iB+dAQs/Le0UlY2edx+hbRyTtnwjBx51LlysguVk2p6lC1va2b28Um6SW6dImZOtVjBLDPWSM46qmrKrLcgtF5mLhTmW9WP9pIEMmftSYGe/ZrjnRjPrI7VHG1qF+ik0W6y5rrJcdK1xcH/MlKL92EKMeOaRw9OO0UKnEMTU61R+tvkWPTeT1pb/AEFtBGf2ljQN5tjJ9a5bHUcm9WSZaqQLNADNADNAFQAoAUAKAFAE3GgKHzvwYhguBxjk2SewPvB+8o9akjUS2aZeiaGKZeDor+oBoQk81SBUBDcr9IF1Z3EIxtSRsFPY4GUPkQKqIxHInVvarG3mPxNGA/dInuSA+DK1QpNE0AAKAUeFAZLdn2DlMj7xHexDPZ0gGwR45jB+3UfaVdhr5Gdx4fyqkME5uf8A+dr11ZHckhkjUfV/rYT9wn1qcy8jbZBVIPW7bqA4NR5PW88gkmiDsF2N5bBXOcMucNvzxHWaA7ra1SNQsaKijAAUAAADA3DuAHlQDlAJZgKAae4A76AaNwaA66AMUAKAZuaAbteNAddAY/yf/wCabv6sn+1BWUbfVNV6h4CtGBsUAugBQAoDmv8A4TQGM8qf70n1h+dcbOVG28m/7ungK2jjZ31SBUARoAUAVACgBQAoACgBQAoAUAKAJ+qgKhzuf8Lm+tD/ALqVJbFjuPc3f/DLT+H/APZqLYPctacBVICgAaAqfNp/cj/7m8/+VLQFqFAHQCqAyTne/wCI6P8AxJP9cNSWxY7mvL1eFUhg/Kn/AJsh/iW3+0KMqNskoQVb0B0UARoBEnCgOKWgG6AM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990600" y="1692940"/>
            <a:ext cx="693102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MY" sz="2000" dirty="0" smtClean="0"/>
              <a:t>Important information and update can be obtained from:</a:t>
            </a:r>
          </a:p>
          <a:p>
            <a:pPr algn="ctr"/>
            <a:r>
              <a:rPr lang="en-MY" sz="2400" b="1" dirty="0" smtClean="0">
                <a:solidFill>
                  <a:srgbClr val="0E03EF"/>
                </a:solidFill>
              </a:rPr>
              <a:t>http</a:t>
            </a:r>
            <a:r>
              <a:rPr lang="en-MY" sz="2400" b="1" dirty="0">
                <a:solidFill>
                  <a:srgbClr val="0E03EF"/>
                </a:solidFill>
              </a:rPr>
              <a:t>://gst.customs.gov.my/ </a:t>
            </a:r>
          </a:p>
        </p:txBody>
      </p:sp>
      <p:sp>
        <p:nvSpPr>
          <p:cNvPr id="4" name="TextBox 3"/>
          <p:cNvSpPr txBox="1"/>
          <p:nvPr/>
        </p:nvSpPr>
        <p:spPr>
          <a:xfrm>
            <a:off x="685800" y="2819400"/>
            <a:ext cx="8153400" cy="2554545"/>
          </a:xfrm>
          <a:prstGeom prst="rect">
            <a:avLst/>
          </a:prstGeom>
          <a:noFill/>
        </p:spPr>
        <p:txBody>
          <a:bodyPr wrap="square" rtlCol="0">
            <a:spAutoFit/>
          </a:bodyPr>
          <a:lstStyle/>
          <a:p>
            <a:pPr marL="285750" indent="-285750">
              <a:buFont typeface="Arial" panose="020B0604020202020204" pitchFamily="34" charset="0"/>
              <a:buChar char="•"/>
            </a:pPr>
            <a:r>
              <a:rPr lang="en-MY" sz="2000" dirty="0"/>
              <a:t>GST Act 2014 : </a:t>
            </a:r>
            <a:r>
              <a:rPr lang="en-MY" sz="2000" dirty="0">
                <a:hlinkClick r:id="rId3"/>
              </a:rPr>
              <a:t>http://gst.customs.gov.my/en/rg/Pages/rg_bill.aspx</a:t>
            </a:r>
            <a:endParaRPr lang="en-MY" sz="2000" dirty="0"/>
          </a:p>
          <a:p>
            <a:pPr marL="285750" indent="-285750">
              <a:buFont typeface="Arial" panose="020B0604020202020204" pitchFamily="34" charset="0"/>
              <a:buChar char="•"/>
            </a:pPr>
            <a:r>
              <a:rPr lang="en-MY" sz="2000" dirty="0"/>
              <a:t>GST Orders : </a:t>
            </a:r>
            <a:r>
              <a:rPr lang="en-MY" sz="2000" dirty="0">
                <a:hlinkClick r:id="rId4"/>
              </a:rPr>
              <a:t>http://</a:t>
            </a:r>
            <a:r>
              <a:rPr lang="en-MY" sz="2000" dirty="0" smtClean="0">
                <a:hlinkClick r:id="rId4"/>
              </a:rPr>
              <a:t>gst.customs.gov.my/en/rg/Pages/re_odr.aspx</a:t>
            </a:r>
            <a:endParaRPr lang="en-MY" sz="2000" dirty="0" smtClean="0"/>
          </a:p>
          <a:p>
            <a:pPr marL="285750" indent="-285750">
              <a:buFont typeface="Arial" panose="020B0604020202020204" pitchFamily="34" charset="0"/>
              <a:buChar char="•"/>
            </a:pPr>
            <a:r>
              <a:rPr lang="en-MY" sz="2000" dirty="0"/>
              <a:t>GST Regulations : </a:t>
            </a:r>
            <a:r>
              <a:rPr lang="en-MY" sz="2000" dirty="0">
                <a:hlinkClick r:id="rId5"/>
              </a:rPr>
              <a:t>http://</a:t>
            </a:r>
            <a:r>
              <a:rPr lang="en-MY" sz="2000" dirty="0" smtClean="0">
                <a:hlinkClick r:id="rId5"/>
              </a:rPr>
              <a:t>gst.customs.gov.my/en/rg/Pages/rg_reg.aspx</a:t>
            </a:r>
            <a:endParaRPr lang="en-MY" sz="2000" dirty="0" smtClean="0"/>
          </a:p>
          <a:p>
            <a:pPr marL="285750" indent="-285750">
              <a:buFont typeface="Arial" panose="020B0604020202020204" pitchFamily="34" charset="0"/>
              <a:buChar char="•"/>
            </a:pPr>
            <a:r>
              <a:rPr lang="en-MY" sz="2000" dirty="0" smtClean="0"/>
              <a:t>GST </a:t>
            </a:r>
            <a:r>
              <a:rPr lang="en-MY" sz="2000" dirty="0"/>
              <a:t>Relief Order : </a:t>
            </a:r>
            <a:r>
              <a:rPr lang="en-MY" sz="2000" dirty="0">
                <a:hlinkClick r:id="rId6"/>
              </a:rPr>
              <a:t>http://</a:t>
            </a:r>
            <a:r>
              <a:rPr lang="en-MY" sz="2000" dirty="0" smtClean="0">
                <a:hlinkClick r:id="rId6"/>
              </a:rPr>
              <a:t>gst.customs.gov.my/en/rg/Pages/rg_rog.aspx</a:t>
            </a:r>
            <a:endParaRPr lang="en-MY" sz="2000" dirty="0"/>
          </a:p>
          <a:p>
            <a:pPr marL="285750" indent="-285750">
              <a:buFont typeface="Arial" panose="020B0604020202020204" pitchFamily="34" charset="0"/>
              <a:buChar char="•"/>
            </a:pPr>
            <a:r>
              <a:rPr lang="en-MY" sz="2000" dirty="0" smtClean="0"/>
              <a:t>GST </a:t>
            </a:r>
            <a:r>
              <a:rPr lang="en-MY" sz="2000" dirty="0"/>
              <a:t>General Guide : </a:t>
            </a:r>
            <a:r>
              <a:rPr lang="en-MY" sz="2000" dirty="0">
                <a:hlinkClick r:id="rId7"/>
              </a:rPr>
              <a:t>http://</a:t>
            </a:r>
            <a:r>
              <a:rPr lang="en-MY" sz="2000" dirty="0" smtClean="0">
                <a:hlinkClick r:id="rId7"/>
              </a:rPr>
              <a:t>gst.customs.gov.my/en/rg/Pages/rg_gg.aspx</a:t>
            </a:r>
            <a:endParaRPr lang="en-MY" sz="2000" dirty="0" smtClean="0"/>
          </a:p>
          <a:p>
            <a:pPr marL="285750" indent="-285750">
              <a:buFont typeface="Arial" panose="020B0604020202020204" pitchFamily="34" charset="0"/>
              <a:buChar char="•"/>
            </a:pPr>
            <a:r>
              <a:rPr lang="en-MY" sz="2000" dirty="0" smtClean="0"/>
              <a:t>GST </a:t>
            </a:r>
            <a:r>
              <a:rPr lang="en-MY" sz="2000" dirty="0"/>
              <a:t>Industry Guide : </a:t>
            </a:r>
            <a:r>
              <a:rPr lang="en-MY" sz="2000" dirty="0">
                <a:hlinkClick r:id="rId8"/>
              </a:rPr>
              <a:t>http://</a:t>
            </a:r>
            <a:r>
              <a:rPr lang="en-MY" sz="2000" dirty="0" smtClean="0">
                <a:hlinkClick r:id="rId8"/>
              </a:rPr>
              <a:t>gst.customs.gov.my/en/rg/Pages/rg_ig.aspx</a:t>
            </a:r>
            <a:endParaRPr lang="en-MY" sz="2000" dirty="0" smtClean="0"/>
          </a:p>
          <a:p>
            <a:pPr marL="285750" indent="-285750">
              <a:buFont typeface="Arial" panose="020B0604020202020204" pitchFamily="34" charset="0"/>
              <a:buChar char="•"/>
            </a:pPr>
            <a:r>
              <a:rPr lang="en-MY" sz="2000" dirty="0" smtClean="0"/>
              <a:t>GST </a:t>
            </a:r>
            <a:r>
              <a:rPr lang="en-MY" sz="2000" dirty="0"/>
              <a:t>Specific Guide : </a:t>
            </a:r>
            <a:r>
              <a:rPr lang="en-MY" sz="2000" dirty="0">
                <a:hlinkClick r:id="rId9"/>
              </a:rPr>
              <a:t>http://</a:t>
            </a:r>
            <a:r>
              <a:rPr lang="en-MY" sz="2000" dirty="0" smtClean="0">
                <a:hlinkClick r:id="rId9"/>
              </a:rPr>
              <a:t>gst.customs.gov.my/en/rg/Pages/rg_sg.aspx</a:t>
            </a:r>
            <a:endParaRPr lang="en-MY" sz="2000" dirty="0" smtClean="0"/>
          </a:p>
          <a:p>
            <a:pPr marL="285750" indent="-285750">
              <a:buFont typeface="Arial" panose="020B0604020202020204" pitchFamily="34" charset="0"/>
              <a:buChar char="•"/>
            </a:pPr>
            <a:endParaRPr lang="en-MY" sz="2000" dirty="0"/>
          </a:p>
        </p:txBody>
      </p:sp>
      <p:pic>
        <p:nvPicPr>
          <p:cNvPr id="3074" name="Picture 2" descr="http://im.hunt.in/cg/jhansi/City-Guide/important-link.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850725"/>
            <a:ext cx="2671072" cy="19765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OVERVIEW OF GST IN MALAYSIA</a:t>
            </a:r>
          </a:p>
          <a:p>
            <a:pPr lvl="1"/>
            <a:r>
              <a:rPr lang="en-US" sz="2000" dirty="0" smtClean="0"/>
              <a:t>IMPORTANT LINK</a:t>
            </a:r>
            <a:endParaRPr lang="en-US" sz="2000" dirty="0"/>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3069459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1F45E794-307C-49D3-8CE5-47BF882ED0AE}" type="slidenum">
              <a:rPr lang="en-MY" smtClean="0">
                <a:solidFill>
                  <a:prstClr val="black"/>
                </a:solidFill>
              </a:rPr>
              <a:pPr/>
              <a:t>49</a:t>
            </a:fld>
            <a:endParaRPr lang="en-MY" dirty="0">
              <a:solidFill>
                <a:prstClr val="black"/>
              </a:solidFill>
            </a:endParaRPr>
          </a:p>
        </p:txBody>
      </p:sp>
      <p:grpSp>
        <p:nvGrpSpPr>
          <p:cNvPr id="9" name="Group 2"/>
          <p:cNvGrpSpPr/>
          <p:nvPr/>
        </p:nvGrpSpPr>
        <p:grpSpPr>
          <a:xfrm>
            <a:off x="609600" y="3008662"/>
            <a:ext cx="8001000" cy="2455496"/>
            <a:chOff x="609600" y="3008662"/>
            <a:chExt cx="8001000" cy="2455496"/>
          </a:xfrm>
        </p:grpSpPr>
        <p:cxnSp>
          <p:nvCxnSpPr>
            <p:cNvPr id="11" name="Straight Connector 10"/>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
            <p:cNvGrpSpPr/>
            <p:nvPr/>
          </p:nvGrpSpPr>
          <p:grpSpPr>
            <a:xfrm>
              <a:off x="609600" y="3008662"/>
              <a:ext cx="1905000" cy="2231303"/>
              <a:chOff x="609600" y="3008662"/>
              <a:chExt cx="1905000" cy="2231303"/>
            </a:xfrm>
          </p:grpSpPr>
          <p:sp>
            <p:nvSpPr>
              <p:cNvPr id="13" name="Rectangle 12"/>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4"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5" name="TextBox 14"/>
          <p:cNvSpPr txBox="1"/>
          <p:nvPr/>
        </p:nvSpPr>
        <p:spPr>
          <a:xfrm>
            <a:off x="2362200" y="4256782"/>
            <a:ext cx="5867400" cy="1077218"/>
          </a:xfrm>
          <a:prstGeom prst="rect">
            <a:avLst/>
          </a:prstGeom>
          <a:noFill/>
        </p:spPr>
        <p:txBody>
          <a:bodyPr wrap="square" rtlCol="0">
            <a:spAutoFit/>
          </a:bodyPr>
          <a:lstStyle/>
          <a:p>
            <a:r>
              <a:rPr lang="en-US" sz="3200" dirty="0" smtClean="0">
                <a:latin typeface="Calibri" pitchFamily="34" charset="0"/>
              </a:rPr>
              <a:t>UNDERSTANDING KEY AREAS OF GST</a:t>
            </a:r>
            <a:endParaRPr lang="en-MY" sz="3200" dirty="0">
              <a:latin typeface="Calibri" pitchFamily="34" charset="0"/>
            </a:endParaRPr>
          </a:p>
        </p:txBody>
      </p:sp>
    </p:spTree>
    <p:extLst>
      <p:ext uri="{BB962C8B-B14F-4D97-AF65-F5344CB8AC3E}">
        <p14:creationId xmlns:p14="http://schemas.microsoft.com/office/powerpoint/2010/main" val="342679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US </a:t>
            </a:r>
            <a:r>
              <a:rPr lang="en-US" sz="2800" b="1" dirty="0" smtClean="0">
                <a:cs typeface="Mongolian Baiti" pitchFamily="66" charset="0"/>
              </a:rPr>
              <a:t> </a:t>
            </a:r>
          </a:p>
          <a:p>
            <a:pPr lvl="2" indent="-353167"/>
            <a:r>
              <a:rPr lang="en-MY" sz="1846" dirty="0" smtClean="0">
                <a:latin typeface="Calibri" pitchFamily="34" charset="0"/>
                <a:cs typeface="Calibri" pitchFamily="34" charset="0"/>
              </a:rPr>
              <a:t>PRACTICE AND ACADEMIA</a:t>
            </a:r>
            <a:endParaRPr lang="en-MY" sz="1846" dirty="0">
              <a:latin typeface="Calibri" pitchFamily="34" charset="0"/>
              <a:cs typeface="Calibri"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799" y="914400"/>
            <a:ext cx="7010402" cy="5547800"/>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947949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50</a:t>
            </a:fld>
            <a:endParaRPr lang="en-US" dirty="0">
              <a:solidFill>
                <a:prstClr val="black">
                  <a:tint val="75000"/>
                </a:prstClr>
              </a:solidFill>
            </a:endParaRPr>
          </a:p>
        </p:txBody>
      </p:sp>
      <p:sp>
        <p:nvSpPr>
          <p:cNvPr id="5" name="Rounded Rectangle 4"/>
          <p:cNvSpPr/>
          <p:nvPr/>
        </p:nvSpPr>
        <p:spPr>
          <a:xfrm>
            <a:off x="1447961" y="2764311"/>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CHARGING OUTPUT TAX</a:t>
            </a:r>
            <a:endParaRPr lang="en-US" sz="2800" b="1" dirty="0">
              <a:latin typeface="Calibri" pitchFamily="34" charset="0"/>
              <a:cs typeface="Calibri" pitchFamily="34" charset="0"/>
            </a:endParaRPr>
          </a:p>
        </p:txBody>
      </p:sp>
      <p:pic>
        <p:nvPicPr>
          <p:cNvPr id="6" name="Picture 2" descr="http://neilwaterhouse.com/wp-content/uploads/2014/02/criti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513445"/>
            <a:ext cx="2288610" cy="1715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75272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34287"/>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WHAT IS SUPPLY?</a:t>
            </a:r>
            <a:endParaRPr lang="en-US" sz="2000" dirty="0"/>
          </a:p>
        </p:txBody>
      </p:sp>
      <p:sp>
        <p:nvSpPr>
          <p:cNvPr id="8" name="Rectangle 7"/>
          <p:cNvSpPr/>
          <p:nvPr/>
        </p:nvSpPr>
        <p:spPr>
          <a:xfrm>
            <a:off x="1913243" y="4691910"/>
            <a:ext cx="1462316" cy="731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
        <p:nvSpPr>
          <p:cNvPr id="9" name="Rectangle 8"/>
          <p:cNvSpPr/>
          <p:nvPr/>
        </p:nvSpPr>
        <p:spPr>
          <a:xfrm>
            <a:off x="2640555" y="5057488"/>
            <a:ext cx="561288" cy="13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
        <p:nvSpPr>
          <p:cNvPr id="10" name="Rectangle 9"/>
          <p:cNvSpPr/>
          <p:nvPr/>
        </p:nvSpPr>
        <p:spPr>
          <a:xfrm flipV="1">
            <a:off x="2002609" y="5041061"/>
            <a:ext cx="561288"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
        <p:nvSpPr>
          <p:cNvPr id="11" name="Rectangle 10"/>
          <p:cNvSpPr/>
          <p:nvPr/>
        </p:nvSpPr>
        <p:spPr>
          <a:xfrm>
            <a:off x="2549129" y="5015249"/>
            <a:ext cx="561288" cy="13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
        <p:nvSpPr>
          <p:cNvPr id="12" name="Rectangle 11"/>
          <p:cNvSpPr/>
          <p:nvPr/>
        </p:nvSpPr>
        <p:spPr>
          <a:xfrm>
            <a:off x="2283253" y="5219158"/>
            <a:ext cx="561288" cy="13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
        <p:nvSpPr>
          <p:cNvPr id="18" name="Rectangle 17"/>
          <p:cNvSpPr/>
          <p:nvPr/>
        </p:nvSpPr>
        <p:spPr>
          <a:xfrm>
            <a:off x="4329954" y="1266014"/>
            <a:ext cx="2998694" cy="56477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smtClean="0">
                <a:solidFill>
                  <a:schemeClr val="tx1"/>
                </a:solidFill>
              </a:rPr>
              <a:t>Scope of Tax</a:t>
            </a:r>
            <a:endParaRPr lang="en-MY" sz="2400" dirty="0">
              <a:solidFill>
                <a:schemeClr val="tx1"/>
              </a:solidFill>
            </a:endParaRPr>
          </a:p>
        </p:txBody>
      </p:sp>
      <p:sp>
        <p:nvSpPr>
          <p:cNvPr id="19" name="Rounded Rectangle 18"/>
          <p:cNvSpPr/>
          <p:nvPr/>
        </p:nvSpPr>
        <p:spPr>
          <a:xfrm>
            <a:off x="3110417" y="2229751"/>
            <a:ext cx="2491853" cy="60511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smtClean="0">
                <a:solidFill>
                  <a:schemeClr val="tx1"/>
                </a:solidFill>
              </a:rPr>
              <a:t>Supply</a:t>
            </a:r>
            <a:endParaRPr lang="en-MY" sz="2400" dirty="0">
              <a:solidFill>
                <a:schemeClr val="tx1"/>
              </a:solidFill>
            </a:endParaRPr>
          </a:p>
        </p:txBody>
      </p:sp>
      <p:sp>
        <p:nvSpPr>
          <p:cNvPr id="20" name="Rounded Rectangle 19"/>
          <p:cNvSpPr/>
          <p:nvPr/>
        </p:nvSpPr>
        <p:spPr>
          <a:xfrm>
            <a:off x="3096430" y="3081162"/>
            <a:ext cx="2467047" cy="60511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smtClean="0">
                <a:solidFill>
                  <a:schemeClr val="tx1"/>
                </a:solidFill>
              </a:rPr>
              <a:t>Taxable Supply</a:t>
            </a:r>
            <a:endParaRPr lang="en-MY" sz="2400" dirty="0">
              <a:solidFill>
                <a:schemeClr val="tx1"/>
              </a:solidFill>
            </a:endParaRPr>
          </a:p>
        </p:txBody>
      </p:sp>
      <p:sp>
        <p:nvSpPr>
          <p:cNvPr id="21" name="Rounded Rectangle 20"/>
          <p:cNvSpPr/>
          <p:nvPr/>
        </p:nvSpPr>
        <p:spPr>
          <a:xfrm>
            <a:off x="3096430" y="3932573"/>
            <a:ext cx="2467047" cy="60511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smtClean="0">
                <a:solidFill>
                  <a:schemeClr val="tx1"/>
                </a:solidFill>
              </a:rPr>
              <a:t>Taxable Person</a:t>
            </a:r>
            <a:endParaRPr lang="en-MY" sz="2400" dirty="0">
              <a:solidFill>
                <a:schemeClr val="tx1"/>
              </a:solidFill>
            </a:endParaRPr>
          </a:p>
        </p:txBody>
      </p:sp>
      <p:sp>
        <p:nvSpPr>
          <p:cNvPr id="22" name="Rounded Rectangle 21"/>
          <p:cNvSpPr/>
          <p:nvPr/>
        </p:nvSpPr>
        <p:spPr>
          <a:xfrm>
            <a:off x="3096429" y="4768885"/>
            <a:ext cx="2467047" cy="60511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smtClean="0">
                <a:solidFill>
                  <a:schemeClr val="tx1"/>
                </a:solidFill>
              </a:rPr>
              <a:t>For the purpose of business</a:t>
            </a:r>
            <a:endParaRPr lang="en-MY" sz="2400" dirty="0">
              <a:solidFill>
                <a:schemeClr val="tx1"/>
              </a:solidFill>
            </a:endParaRPr>
          </a:p>
        </p:txBody>
      </p:sp>
      <p:sp>
        <p:nvSpPr>
          <p:cNvPr id="23" name="Rounded Rectangle 22"/>
          <p:cNvSpPr/>
          <p:nvPr/>
        </p:nvSpPr>
        <p:spPr>
          <a:xfrm>
            <a:off x="3135224" y="5648382"/>
            <a:ext cx="2428252" cy="60511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smtClean="0">
                <a:solidFill>
                  <a:schemeClr val="tx1"/>
                </a:solidFill>
              </a:rPr>
              <a:t>Made in Malaysia</a:t>
            </a:r>
            <a:endParaRPr lang="en-MY" sz="2400" dirty="0">
              <a:solidFill>
                <a:schemeClr val="tx1"/>
              </a:solidFill>
            </a:endParaRPr>
          </a:p>
        </p:txBody>
      </p:sp>
      <p:sp>
        <p:nvSpPr>
          <p:cNvPr id="24" name="Rounded Rectangle 23"/>
          <p:cNvSpPr/>
          <p:nvPr/>
        </p:nvSpPr>
        <p:spPr>
          <a:xfrm>
            <a:off x="403412" y="2834868"/>
            <a:ext cx="1726819" cy="345908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MY" dirty="0" smtClean="0">
                <a:solidFill>
                  <a:schemeClr val="tx1"/>
                </a:solidFill>
              </a:rPr>
              <a:t>Not subject to GST</a:t>
            </a:r>
            <a:endParaRPr lang="en-MY" dirty="0">
              <a:solidFill>
                <a:schemeClr val="tx1"/>
              </a:solidFill>
            </a:endParaRPr>
          </a:p>
        </p:txBody>
      </p:sp>
      <p:sp>
        <p:nvSpPr>
          <p:cNvPr id="25" name="Rounded Rectangle 24"/>
          <p:cNvSpPr/>
          <p:nvPr/>
        </p:nvSpPr>
        <p:spPr>
          <a:xfrm>
            <a:off x="6543662" y="3048810"/>
            <a:ext cx="2244435" cy="32427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MY" dirty="0" smtClean="0">
                <a:solidFill>
                  <a:schemeClr val="tx1"/>
                </a:solidFill>
              </a:rPr>
              <a:t>Subject to GST</a:t>
            </a:r>
            <a:endParaRPr lang="en-MY" dirty="0">
              <a:solidFill>
                <a:schemeClr val="tx1"/>
              </a:solidFill>
            </a:endParaRPr>
          </a:p>
        </p:txBody>
      </p:sp>
      <p:sp>
        <p:nvSpPr>
          <p:cNvPr id="26" name="Rounded Rectangle 25"/>
          <p:cNvSpPr/>
          <p:nvPr/>
        </p:nvSpPr>
        <p:spPr>
          <a:xfrm>
            <a:off x="6296244" y="2229751"/>
            <a:ext cx="2491853" cy="60511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smtClean="0">
                <a:solidFill>
                  <a:schemeClr val="tx1"/>
                </a:solidFill>
              </a:rPr>
              <a:t>Importation</a:t>
            </a:r>
            <a:endParaRPr lang="en-MY" sz="2400" dirty="0">
              <a:solidFill>
                <a:schemeClr val="tx1"/>
              </a:solidFill>
            </a:endParaRPr>
          </a:p>
        </p:txBody>
      </p:sp>
      <p:cxnSp>
        <p:nvCxnSpPr>
          <p:cNvPr id="28" name="Straight Connector 27"/>
          <p:cNvCxnSpPr>
            <a:stCxn id="18" idx="2"/>
          </p:cNvCxnSpPr>
          <p:nvPr/>
        </p:nvCxnSpPr>
        <p:spPr>
          <a:xfrm>
            <a:off x="5829301" y="1830791"/>
            <a:ext cx="0" cy="214095"/>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5829301" y="2044886"/>
            <a:ext cx="1499347"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4329954" y="2044886"/>
            <a:ext cx="1499347" cy="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Arrow Connector 30"/>
          <p:cNvCxnSpPr>
            <a:endCxn id="19" idx="0"/>
          </p:cNvCxnSpPr>
          <p:nvPr/>
        </p:nvCxnSpPr>
        <p:spPr>
          <a:xfrm>
            <a:off x="4356343" y="2044886"/>
            <a:ext cx="1" cy="184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7328647" y="2060808"/>
            <a:ext cx="1" cy="184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20" idx="3"/>
          </p:cNvCxnSpPr>
          <p:nvPr/>
        </p:nvCxnSpPr>
        <p:spPr>
          <a:xfrm>
            <a:off x="5563477" y="3383721"/>
            <a:ext cx="98018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5563475" y="4235132"/>
            <a:ext cx="98018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5563476" y="5123179"/>
            <a:ext cx="98018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5563477" y="5950941"/>
            <a:ext cx="98018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a:off x="2130231" y="3374537"/>
            <a:ext cx="945023" cy="9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flipH="1">
            <a:off x="2091385" y="4225948"/>
            <a:ext cx="945023" cy="9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flipH="1">
            <a:off x="2129198" y="5104216"/>
            <a:ext cx="945023" cy="9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flipH="1">
            <a:off x="2140818" y="5998435"/>
            <a:ext cx="945023" cy="9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a:off x="7328647" y="2842523"/>
            <a:ext cx="1" cy="184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4336945" y="2873266"/>
            <a:ext cx="1" cy="184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2438400" y="3081162"/>
            <a:ext cx="482799" cy="369332"/>
          </a:xfrm>
          <a:prstGeom prst="rect">
            <a:avLst/>
          </a:prstGeom>
          <a:noFill/>
        </p:spPr>
        <p:txBody>
          <a:bodyPr wrap="square" rtlCol="0">
            <a:spAutoFit/>
          </a:bodyPr>
          <a:lstStyle/>
          <a:p>
            <a:r>
              <a:rPr lang="en-MY" dirty="0" smtClean="0"/>
              <a:t>No</a:t>
            </a:r>
            <a:endParaRPr lang="en-MY" dirty="0"/>
          </a:p>
        </p:txBody>
      </p:sp>
      <p:sp>
        <p:nvSpPr>
          <p:cNvPr id="44" name="TextBox 43"/>
          <p:cNvSpPr txBox="1"/>
          <p:nvPr/>
        </p:nvSpPr>
        <p:spPr>
          <a:xfrm>
            <a:off x="2399155" y="3932573"/>
            <a:ext cx="482799" cy="369332"/>
          </a:xfrm>
          <a:prstGeom prst="rect">
            <a:avLst/>
          </a:prstGeom>
          <a:noFill/>
        </p:spPr>
        <p:txBody>
          <a:bodyPr wrap="square" rtlCol="0">
            <a:spAutoFit/>
          </a:bodyPr>
          <a:lstStyle/>
          <a:p>
            <a:r>
              <a:rPr lang="en-MY" dirty="0" smtClean="0"/>
              <a:t>No</a:t>
            </a:r>
            <a:endParaRPr lang="en-MY" dirty="0"/>
          </a:p>
        </p:txBody>
      </p:sp>
      <p:sp>
        <p:nvSpPr>
          <p:cNvPr id="45" name="TextBox 44"/>
          <p:cNvSpPr txBox="1"/>
          <p:nvPr/>
        </p:nvSpPr>
        <p:spPr>
          <a:xfrm>
            <a:off x="2380076" y="5675659"/>
            <a:ext cx="482799" cy="369332"/>
          </a:xfrm>
          <a:prstGeom prst="rect">
            <a:avLst/>
          </a:prstGeom>
          <a:noFill/>
        </p:spPr>
        <p:txBody>
          <a:bodyPr wrap="square" rtlCol="0">
            <a:spAutoFit/>
          </a:bodyPr>
          <a:lstStyle/>
          <a:p>
            <a:r>
              <a:rPr lang="en-MY" dirty="0" smtClean="0"/>
              <a:t>No</a:t>
            </a:r>
            <a:endParaRPr lang="en-MY" dirty="0"/>
          </a:p>
        </p:txBody>
      </p:sp>
      <p:sp>
        <p:nvSpPr>
          <p:cNvPr id="46" name="TextBox 45"/>
          <p:cNvSpPr txBox="1"/>
          <p:nvPr/>
        </p:nvSpPr>
        <p:spPr>
          <a:xfrm>
            <a:off x="2423059" y="4781272"/>
            <a:ext cx="482799" cy="369332"/>
          </a:xfrm>
          <a:prstGeom prst="rect">
            <a:avLst/>
          </a:prstGeom>
          <a:noFill/>
        </p:spPr>
        <p:txBody>
          <a:bodyPr wrap="square" rtlCol="0">
            <a:spAutoFit/>
          </a:bodyPr>
          <a:lstStyle/>
          <a:p>
            <a:r>
              <a:rPr lang="en-MY" dirty="0" smtClean="0"/>
              <a:t>No</a:t>
            </a:r>
            <a:endParaRPr lang="en-MY" dirty="0"/>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51</a:t>
            </a:fld>
            <a:endParaRPr lang="en-US" dirty="0">
              <a:solidFill>
                <a:prstClr val="black">
                  <a:tint val="75000"/>
                </a:prstClr>
              </a:solidFill>
            </a:endParaRPr>
          </a:p>
        </p:txBody>
      </p:sp>
      <p:sp>
        <p:nvSpPr>
          <p:cNvPr id="4" name="Rectangle 3"/>
          <p:cNvSpPr/>
          <p:nvPr/>
        </p:nvSpPr>
        <p:spPr>
          <a:xfrm>
            <a:off x="864357" y="6081686"/>
            <a:ext cx="8105779" cy="547714"/>
          </a:xfrm>
          <a:prstGeom prst="rect">
            <a:avLst/>
          </a:prstGeom>
        </p:spPr>
        <p:txBody>
          <a:bodyPr wrap="square">
            <a:spAutoFit/>
          </a:bodyPr>
          <a:lstStyle/>
          <a:p>
            <a:pPr lvl="2">
              <a:lnSpc>
                <a:spcPct val="150000"/>
              </a:lnSpc>
            </a:pPr>
            <a:r>
              <a:rPr lang="en-US" sz="2200" b="1" dirty="0">
                <a:solidFill>
                  <a:srgbClr val="FF0000"/>
                </a:solidFill>
              </a:rPr>
              <a:t>GST is charged on imported goods and services</a:t>
            </a:r>
            <a:endParaRPr lang="en-MY" sz="2200" b="1" dirty="0">
              <a:solidFill>
                <a:srgbClr val="FF0000"/>
              </a:solidFill>
            </a:endParaRPr>
          </a:p>
        </p:txBody>
      </p:sp>
      <p:cxnSp>
        <p:nvCxnSpPr>
          <p:cNvPr id="43" name="Straight Arrow Connector 42"/>
          <p:cNvCxnSpPr/>
          <p:nvPr/>
        </p:nvCxnSpPr>
        <p:spPr>
          <a:xfrm>
            <a:off x="4336946" y="5423068"/>
            <a:ext cx="1" cy="184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a:off x="4356342" y="4541704"/>
            <a:ext cx="1" cy="184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4329954" y="3686280"/>
            <a:ext cx="1" cy="184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9" name="Picture 48" descr="http://independence.cherrycreekschools.org/PublishingImages/Announcements%20_Important_Reminders/Important_information_logo.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287" y="1162971"/>
            <a:ext cx="1793321" cy="162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63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6" name="Rectangle 5"/>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SCOPE AND CHARGE</a:t>
            </a:r>
            <a:endParaRPr lang="en-US" sz="2000" dirty="0"/>
          </a:p>
        </p:txBody>
      </p:sp>
      <p:sp>
        <p:nvSpPr>
          <p:cNvPr id="9" name="TextBox 8"/>
          <p:cNvSpPr txBox="1"/>
          <p:nvPr/>
        </p:nvSpPr>
        <p:spPr>
          <a:xfrm>
            <a:off x="449021" y="1516122"/>
            <a:ext cx="4506187" cy="1015663"/>
          </a:xfrm>
          <a:prstGeom prst="rect">
            <a:avLst/>
          </a:prstGeom>
          <a:noFill/>
        </p:spPr>
        <p:txBody>
          <a:bodyPr wrap="square" rtlCol="0">
            <a:spAutoFit/>
          </a:bodyPr>
          <a:lstStyle/>
          <a:p>
            <a:r>
              <a:rPr lang="en-MY" sz="3000" b="1" dirty="0"/>
              <a:t>GST charged on:</a:t>
            </a:r>
          </a:p>
          <a:p>
            <a:endParaRPr lang="en-MY" sz="3000" b="1" dirty="0"/>
          </a:p>
        </p:txBody>
      </p:sp>
      <p:sp>
        <p:nvSpPr>
          <p:cNvPr id="10" name="Slide Number Placeholder 7"/>
          <p:cNvSpPr>
            <a:spLocks noGrp="1"/>
          </p:cNvSpPr>
          <p:nvPr>
            <p:ph type="sldNum" sz="quarter" idx="12"/>
          </p:nvPr>
        </p:nvSpPr>
        <p:spPr>
          <a:xfrm>
            <a:off x="8507452" y="6407153"/>
            <a:ext cx="532559" cy="365125"/>
          </a:xfrm>
        </p:spPr>
        <p:txBody>
          <a:bodyPr/>
          <a:lstStyle/>
          <a:p>
            <a:fld id="{1CCC1C7B-187B-4167-9EBA-2E384437D17C}" type="slidenum">
              <a:rPr lang="en-MY" smtClean="0"/>
              <a:pPr/>
              <a:t>52</a:t>
            </a:fld>
            <a:endParaRPr lang="en-MY" dirty="0"/>
          </a:p>
        </p:txBody>
      </p:sp>
      <p:sp>
        <p:nvSpPr>
          <p:cNvPr id="11" name="Content Placeholder 2"/>
          <p:cNvSpPr>
            <a:spLocks noGrp="1"/>
          </p:cNvSpPr>
          <p:nvPr>
            <p:ph idx="4294967295"/>
          </p:nvPr>
        </p:nvSpPr>
        <p:spPr>
          <a:xfrm>
            <a:off x="1449388" y="1493838"/>
            <a:ext cx="7694612" cy="4746625"/>
          </a:xfrm>
        </p:spPr>
        <p:txBody>
          <a:bodyPr>
            <a:noAutofit/>
          </a:bodyPr>
          <a:lstStyle/>
          <a:p>
            <a:pPr marL="0" indent="0">
              <a:buNone/>
            </a:pPr>
            <a:endParaRPr lang="en-MY" sz="3200" dirty="0" smtClean="0"/>
          </a:p>
          <a:p>
            <a:pPr marL="0" indent="0">
              <a:buNone/>
            </a:pPr>
            <a:r>
              <a:rPr lang="en-MY" sz="3200" dirty="0" smtClean="0"/>
              <a:t>Taxable supplies</a:t>
            </a:r>
          </a:p>
          <a:p>
            <a:pPr marL="0" indent="0">
              <a:buNone/>
            </a:pPr>
            <a:r>
              <a:rPr lang="en-MY" sz="3200" dirty="0" smtClean="0"/>
              <a:t>Deemed supplies</a:t>
            </a:r>
            <a:endParaRPr lang="en-MY" sz="600" dirty="0" smtClean="0"/>
          </a:p>
          <a:p>
            <a:pPr marL="457200" lvl="1" indent="0">
              <a:buNone/>
            </a:pPr>
            <a:r>
              <a:rPr lang="en-MY" sz="2400" dirty="0" smtClean="0"/>
              <a:t>Disposal of business assets</a:t>
            </a:r>
          </a:p>
          <a:p>
            <a:pPr marL="457200" lvl="1" indent="0">
              <a:buNone/>
            </a:pPr>
            <a:r>
              <a:rPr lang="en-MY" sz="2400" dirty="0" smtClean="0"/>
              <a:t>Private use of business asset</a:t>
            </a:r>
          </a:p>
          <a:p>
            <a:pPr marL="457200" lvl="1" indent="0">
              <a:buNone/>
            </a:pPr>
            <a:r>
              <a:rPr lang="en-MY" sz="2400" dirty="0" smtClean="0"/>
              <a:t>Imported services</a:t>
            </a:r>
          </a:p>
          <a:p>
            <a:pPr marL="457200" lvl="1" indent="0">
              <a:buNone/>
            </a:pPr>
            <a:r>
              <a:rPr lang="en-MY" sz="2400" dirty="0" smtClean="0"/>
              <a:t>Good sold in satisfactory of a debt</a:t>
            </a:r>
          </a:p>
          <a:p>
            <a:pPr marL="457200" lvl="1" indent="0">
              <a:buNone/>
            </a:pPr>
            <a:r>
              <a:rPr lang="en-MY" sz="2400" dirty="0" smtClean="0"/>
              <a:t>Payment not paid to taxable person for purchases  </a:t>
            </a:r>
          </a:p>
          <a:p>
            <a:pPr marL="457200" lvl="1" indent="0">
              <a:buNone/>
            </a:pPr>
            <a:r>
              <a:rPr lang="en-MY" sz="2400" dirty="0" smtClean="0"/>
              <a:t>made </a:t>
            </a:r>
            <a:r>
              <a:rPr lang="en-MY" sz="2400" dirty="0"/>
              <a:t>after 6 </a:t>
            </a:r>
            <a:r>
              <a:rPr lang="en-MY" sz="2400" dirty="0" smtClean="0"/>
              <a:t>month</a:t>
            </a:r>
          </a:p>
          <a:p>
            <a:pPr marL="457200" lvl="1" indent="0">
              <a:buNone/>
            </a:pPr>
            <a:r>
              <a:rPr lang="en-MY" sz="2400" dirty="0" smtClean="0"/>
              <a:t>Gift costing more than RM500</a:t>
            </a:r>
          </a:p>
        </p:txBody>
      </p:sp>
      <p:pic>
        <p:nvPicPr>
          <p:cNvPr id="12" name="Picture 11"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126597" y="2185249"/>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128560" y="2692589"/>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290" y="3614538"/>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290" y="3266202"/>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290" y="4037619"/>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290" y="442349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290" y="4811506"/>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290" y="5592274"/>
            <a:ext cx="176540" cy="18820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OUTPUT TAX</a:t>
            </a:r>
          </a:p>
          <a:p>
            <a:pPr lvl="1"/>
            <a:r>
              <a:rPr lang="en-US" sz="2000" dirty="0" smtClean="0">
                <a:solidFill>
                  <a:schemeClr val="bg1"/>
                </a:solidFill>
                <a:latin typeface="Calibri" pitchFamily="34" charset="0"/>
                <a:cs typeface="Calibri" pitchFamily="34" charset="0"/>
              </a:rPr>
              <a:t>SCOPE AND CHARGE </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544227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0" name="Slide Number Placeholder 7"/>
          <p:cNvSpPr>
            <a:spLocks noGrp="1"/>
          </p:cNvSpPr>
          <p:nvPr>
            <p:ph type="sldNum" sz="quarter" idx="12"/>
          </p:nvPr>
        </p:nvSpPr>
        <p:spPr>
          <a:xfrm>
            <a:off x="8507452" y="6407153"/>
            <a:ext cx="532559" cy="365125"/>
          </a:xfrm>
        </p:spPr>
        <p:txBody>
          <a:bodyPr/>
          <a:lstStyle/>
          <a:p>
            <a:fld id="{1CCC1C7B-187B-4167-9EBA-2E384437D17C}" type="slidenum">
              <a:rPr lang="en-MY" smtClean="0"/>
              <a:pPr/>
              <a:t>53</a:t>
            </a:fld>
            <a:endParaRPr lang="en-MY" dirty="0"/>
          </a:p>
        </p:txBody>
      </p:sp>
      <p:sp>
        <p:nvSpPr>
          <p:cNvPr id="22" name="Slide Number Placeholder 7"/>
          <p:cNvSpPr txBox="1">
            <a:spLocks/>
          </p:cNvSpPr>
          <p:nvPr/>
        </p:nvSpPr>
        <p:spPr>
          <a:xfrm>
            <a:off x="8507452" y="6407153"/>
            <a:ext cx="532559"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CC1C7B-187B-4167-9EBA-2E384437D17C}" type="slidenum">
              <a:rPr lang="en-MY" smtClean="0"/>
              <a:pPr/>
              <a:t>53</a:t>
            </a:fld>
            <a:endParaRPr lang="en-MY" dirty="0"/>
          </a:p>
        </p:txBody>
      </p:sp>
      <p:sp>
        <p:nvSpPr>
          <p:cNvPr id="23" name="Content Placeholder 2"/>
          <p:cNvSpPr>
            <a:spLocks noGrp="1"/>
          </p:cNvSpPr>
          <p:nvPr>
            <p:ph idx="4294967295"/>
          </p:nvPr>
        </p:nvSpPr>
        <p:spPr>
          <a:xfrm>
            <a:off x="1092957" y="2171726"/>
            <a:ext cx="7696200" cy="3662362"/>
          </a:xfrm>
        </p:spPr>
        <p:txBody>
          <a:bodyPr>
            <a:noAutofit/>
          </a:bodyPr>
          <a:lstStyle/>
          <a:p>
            <a:pPr marL="0" indent="0">
              <a:buNone/>
            </a:pPr>
            <a:r>
              <a:rPr lang="en-MY" sz="2400" dirty="0" smtClean="0"/>
              <a:t>Cash donation or grants where a person does not get benefits</a:t>
            </a:r>
          </a:p>
          <a:p>
            <a:pPr marL="0" indent="0">
              <a:buNone/>
            </a:pPr>
            <a:r>
              <a:rPr lang="en-MY" sz="2400" dirty="0" smtClean="0"/>
              <a:t>Compensation or liquidated damages</a:t>
            </a:r>
          </a:p>
          <a:p>
            <a:pPr marL="0" indent="0">
              <a:buNone/>
            </a:pPr>
            <a:r>
              <a:rPr lang="en-MY" sz="2400" dirty="0" smtClean="0"/>
              <a:t>Distribution, dividend, loan repayments or capital injection</a:t>
            </a:r>
          </a:p>
          <a:p>
            <a:pPr marL="0" indent="0">
              <a:buNone/>
            </a:pPr>
            <a:r>
              <a:rPr lang="en-MY" sz="2400" dirty="0" smtClean="0"/>
              <a:t>Transfer of going concern</a:t>
            </a:r>
          </a:p>
          <a:p>
            <a:pPr marL="0" indent="0">
              <a:buNone/>
            </a:pPr>
            <a:r>
              <a:rPr lang="en-MY" sz="2400" dirty="0" smtClean="0"/>
              <a:t>Contribution of pension, provident or social security fund</a:t>
            </a:r>
          </a:p>
          <a:p>
            <a:pPr marL="0" indent="0">
              <a:buNone/>
            </a:pPr>
            <a:r>
              <a:rPr lang="en-MY" sz="2400" dirty="0" smtClean="0"/>
              <a:t>Supplies by any society or similar organisation</a:t>
            </a:r>
          </a:p>
          <a:p>
            <a:pPr marL="0" indent="0">
              <a:buNone/>
            </a:pPr>
            <a:r>
              <a:rPr lang="en-MY" sz="2400" dirty="0" smtClean="0"/>
              <a:t>Supplies excluded from input tax credit</a:t>
            </a:r>
          </a:p>
        </p:txBody>
      </p:sp>
      <p:pic>
        <p:nvPicPr>
          <p:cNvPr id="24" name="Picture 23"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29796" y="223167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4"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29795" y="300451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5"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29795" y="3427919"/>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6"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43441" y="3922799"/>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7"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43442" y="4373846"/>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2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43441" y="4842887"/>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12956" y="1562295"/>
            <a:ext cx="8229600" cy="553998"/>
          </a:xfrm>
          <a:prstGeom prst="rect">
            <a:avLst/>
          </a:prstGeom>
          <a:noFill/>
        </p:spPr>
        <p:txBody>
          <a:bodyPr wrap="square" rtlCol="0">
            <a:spAutoFit/>
          </a:bodyPr>
          <a:lstStyle/>
          <a:p>
            <a:r>
              <a:rPr lang="en-MY" sz="3000" b="1" dirty="0"/>
              <a:t>Supplies which may not be subject to </a:t>
            </a:r>
            <a:r>
              <a:rPr lang="en-MY" sz="3000" b="1" dirty="0" smtClean="0"/>
              <a:t>GST</a:t>
            </a:r>
            <a:endParaRPr lang="en-MY" sz="3000" b="1" dirty="0"/>
          </a:p>
        </p:txBody>
      </p:sp>
      <p:pic>
        <p:nvPicPr>
          <p:cNvPr id="31" name="Picture 30"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43444" y="5294400"/>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Rectangle 31"/>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OUTPUT TAX</a:t>
            </a:r>
          </a:p>
          <a:p>
            <a:pPr lvl="1"/>
            <a:r>
              <a:rPr lang="en-US" sz="2000" dirty="0" smtClean="0">
                <a:solidFill>
                  <a:schemeClr val="bg1"/>
                </a:solidFill>
                <a:latin typeface="Calibri" pitchFamily="34" charset="0"/>
                <a:cs typeface="Calibri" pitchFamily="34" charset="0"/>
              </a:rPr>
              <a:t>SCOPE AND CHARGE </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07699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54</a:t>
            </a:fld>
            <a:endParaRPr lang="en-US" dirty="0">
              <a:solidFill>
                <a:prstClr val="black">
                  <a:tint val="75000"/>
                </a:prstClr>
              </a:solidFill>
            </a:endParaRPr>
          </a:p>
        </p:txBody>
      </p:sp>
      <p:sp>
        <p:nvSpPr>
          <p:cNvPr id="7" name="Rounded Rectangle 6"/>
          <p:cNvSpPr/>
          <p:nvPr/>
        </p:nvSpPr>
        <p:spPr>
          <a:xfrm>
            <a:off x="1447961" y="2764311"/>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ENTITLEMENT OF INPUT TAX</a:t>
            </a:r>
            <a:endParaRPr lang="en-US" sz="2800" b="1" dirty="0">
              <a:latin typeface="Calibri" pitchFamily="34" charset="0"/>
              <a:cs typeface="Calibri" pitchFamily="34" charset="0"/>
            </a:endParaRPr>
          </a:p>
        </p:txBody>
      </p:sp>
      <p:pic>
        <p:nvPicPr>
          <p:cNvPr id="8" name="Picture 2" descr="http://www.roc-office.co.uk/uploads/images/filin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1198" y="2197475"/>
            <a:ext cx="2909248" cy="234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36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B08F32-764C-4D03-A2AE-878EDFC8CDC3}" type="slidenum">
              <a:rPr lang="en-US" smtClean="0">
                <a:solidFill>
                  <a:prstClr val="black"/>
                </a:solidFill>
              </a:rPr>
              <a:pPr fontAlgn="base">
                <a:spcBef>
                  <a:spcPct val="0"/>
                </a:spcBef>
                <a:spcAft>
                  <a:spcPct val="0"/>
                </a:spcAft>
                <a:defRPr/>
              </a:pPr>
              <a:t>55</a:t>
            </a:fld>
            <a:endParaRPr lang="en-US" dirty="0" smtClean="0">
              <a:solidFill>
                <a:prstClr val="black"/>
              </a:solidFill>
            </a:endParaRPr>
          </a:p>
        </p:txBody>
      </p:sp>
      <p:sp>
        <p:nvSpPr>
          <p:cNvPr id="7" name="Round Diagonal Corner Rectangle 6"/>
          <p:cNvSpPr/>
          <p:nvPr/>
        </p:nvSpPr>
        <p:spPr bwMode="auto">
          <a:xfrm>
            <a:off x="304800" y="1576388"/>
            <a:ext cx="2743200" cy="404812"/>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hangingPunct="0">
              <a:lnSpc>
                <a:spcPct val="90000"/>
              </a:lnSpc>
              <a:spcBef>
                <a:spcPct val="20000"/>
              </a:spcBef>
              <a:buClr>
                <a:srgbClr val="0000CC"/>
              </a:buClr>
              <a:defRPr/>
            </a:pPr>
            <a:r>
              <a:rPr lang="en-GB" sz="2200" dirty="0">
                <a:solidFill>
                  <a:prstClr val="white"/>
                </a:solidFill>
                <a:cs typeface="Times New Roman" charset="0"/>
              </a:rPr>
              <a:t>Definition</a:t>
            </a:r>
          </a:p>
        </p:txBody>
      </p:sp>
      <p:sp>
        <p:nvSpPr>
          <p:cNvPr id="15366" name="TextBox 7"/>
          <p:cNvSpPr txBox="1">
            <a:spLocks noChangeArrowheads="1"/>
          </p:cNvSpPr>
          <p:nvPr/>
        </p:nvSpPr>
        <p:spPr bwMode="auto">
          <a:xfrm>
            <a:off x="949325" y="2058988"/>
            <a:ext cx="7848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200" dirty="0">
                <a:solidFill>
                  <a:prstClr val="black"/>
                </a:solidFill>
              </a:rPr>
              <a:t>Any </a:t>
            </a:r>
            <a:r>
              <a:rPr lang="en-US" altLang="en-US" sz="2200" u="sng" dirty="0">
                <a:solidFill>
                  <a:prstClr val="black"/>
                </a:solidFill>
              </a:rPr>
              <a:t>tax on any taxable supply </a:t>
            </a:r>
            <a:r>
              <a:rPr lang="en-US" altLang="en-US" sz="2200" dirty="0">
                <a:solidFill>
                  <a:prstClr val="black"/>
                </a:solidFill>
              </a:rPr>
              <a:t>of goods or services to a taxable person; or</a:t>
            </a:r>
          </a:p>
          <a:p>
            <a:pPr eaLnBrk="1" fontAlgn="base" hangingPunct="1">
              <a:spcBef>
                <a:spcPct val="0"/>
              </a:spcBef>
              <a:spcAft>
                <a:spcPct val="0"/>
              </a:spcAft>
            </a:pPr>
            <a:r>
              <a:rPr lang="en-US" altLang="en-US" sz="2200" dirty="0">
                <a:solidFill>
                  <a:prstClr val="black"/>
                </a:solidFill>
              </a:rPr>
              <a:t>Any tax paid or to be paid by a taxable person on any</a:t>
            </a:r>
            <a:r>
              <a:rPr lang="en-US" altLang="en-US" sz="2200" u="sng" dirty="0">
                <a:solidFill>
                  <a:prstClr val="black"/>
                </a:solidFill>
              </a:rPr>
              <a:t> importation </a:t>
            </a:r>
            <a:r>
              <a:rPr lang="en-US" altLang="en-US" sz="2200" dirty="0">
                <a:solidFill>
                  <a:prstClr val="black"/>
                </a:solidFill>
              </a:rPr>
              <a:t>of goods</a:t>
            </a:r>
          </a:p>
        </p:txBody>
      </p:sp>
      <p:pic>
        <p:nvPicPr>
          <p:cNvPr id="15367"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2195513"/>
            <a:ext cx="2317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2846388"/>
            <a:ext cx="2317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 Diagonal Corner Rectangle 11"/>
          <p:cNvSpPr/>
          <p:nvPr/>
        </p:nvSpPr>
        <p:spPr bwMode="auto">
          <a:xfrm>
            <a:off x="309563" y="3713163"/>
            <a:ext cx="2743200" cy="404812"/>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hangingPunct="0">
              <a:lnSpc>
                <a:spcPct val="90000"/>
              </a:lnSpc>
              <a:spcBef>
                <a:spcPct val="20000"/>
              </a:spcBef>
              <a:buClr>
                <a:srgbClr val="0000CC"/>
              </a:buClr>
              <a:defRPr/>
            </a:pPr>
            <a:r>
              <a:rPr lang="en-GB" sz="2200" dirty="0">
                <a:solidFill>
                  <a:prstClr val="white"/>
                </a:solidFill>
                <a:cs typeface="Times New Roman" charset="0"/>
              </a:rPr>
              <a:t>Condition</a:t>
            </a:r>
          </a:p>
        </p:txBody>
      </p:sp>
      <p:sp>
        <p:nvSpPr>
          <p:cNvPr id="15370" name="TextBox 12"/>
          <p:cNvSpPr txBox="1">
            <a:spLocks noChangeArrowheads="1"/>
          </p:cNvSpPr>
          <p:nvPr/>
        </p:nvSpPr>
        <p:spPr bwMode="auto">
          <a:xfrm>
            <a:off x="949325" y="4170363"/>
            <a:ext cx="7848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200" dirty="0">
                <a:solidFill>
                  <a:prstClr val="black"/>
                </a:solidFill>
              </a:rPr>
              <a:t>Goods or services must be used </a:t>
            </a:r>
            <a:r>
              <a:rPr lang="en-US" altLang="en-US" sz="2200" b="1" dirty="0">
                <a:solidFill>
                  <a:prstClr val="black"/>
                </a:solidFill>
              </a:rPr>
              <a:t>for business purposes </a:t>
            </a:r>
            <a:r>
              <a:rPr lang="en-US" altLang="en-US" sz="2200" dirty="0">
                <a:solidFill>
                  <a:prstClr val="black"/>
                </a:solidFill>
              </a:rPr>
              <a:t>and carried </a:t>
            </a:r>
            <a:r>
              <a:rPr lang="en-US" altLang="en-US" sz="2200" b="1" dirty="0" smtClean="0">
                <a:solidFill>
                  <a:prstClr val="black"/>
                </a:solidFill>
              </a:rPr>
              <a:t>by taxable </a:t>
            </a:r>
            <a:r>
              <a:rPr lang="en-US" altLang="en-US" sz="2200" b="1" dirty="0">
                <a:solidFill>
                  <a:prstClr val="black"/>
                </a:solidFill>
              </a:rPr>
              <a:t>person</a:t>
            </a:r>
          </a:p>
        </p:txBody>
      </p:sp>
      <p:pic>
        <p:nvPicPr>
          <p:cNvPr id="15371"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292600"/>
            <a:ext cx="2365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INPUT TAX CREDIT</a:t>
            </a:r>
          </a:p>
          <a:p>
            <a:pPr lvl="1"/>
            <a:r>
              <a:rPr lang="en-MY" sz="2000" dirty="0" smtClean="0"/>
              <a:t>DEFINITION</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2778308908"/>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B08F32-764C-4D03-A2AE-878EDFC8CDC3}" type="slidenum">
              <a:rPr lang="en-US" smtClean="0">
                <a:solidFill>
                  <a:prstClr val="black"/>
                </a:solidFill>
              </a:rPr>
              <a:pPr fontAlgn="base">
                <a:spcBef>
                  <a:spcPct val="0"/>
                </a:spcBef>
                <a:spcAft>
                  <a:spcPct val="0"/>
                </a:spcAft>
                <a:defRPr/>
              </a:pPr>
              <a:t>56</a:t>
            </a:fld>
            <a:endParaRPr lang="en-US" dirty="0" smtClean="0">
              <a:solidFill>
                <a:prstClr val="black"/>
              </a:solidFill>
            </a:endParaRPr>
          </a:p>
        </p:txBody>
      </p:sp>
      <p:sp>
        <p:nvSpPr>
          <p:cNvPr id="7" name="Round Diagonal Corner Rectangle 6"/>
          <p:cNvSpPr/>
          <p:nvPr/>
        </p:nvSpPr>
        <p:spPr bwMode="auto">
          <a:xfrm>
            <a:off x="304800" y="1576388"/>
            <a:ext cx="2743200" cy="404812"/>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hangingPunct="0">
              <a:lnSpc>
                <a:spcPct val="90000"/>
              </a:lnSpc>
              <a:spcBef>
                <a:spcPct val="20000"/>
              </a:spcBef>
              <a:buClr>
                <a:srgbClr val="0000CC"/>
              </a:buClr>
              <a:defRPr/>
            </a:pPr>
            <a:r>
              <a:rPr lang="en-GB" sz="2200" dirty="0" smtClean="0">
                <a:solidFill>
                  <a:prstClr val="white"/>
                </a:solidFill>
                <a:cs typeface="Times New Roman" charset="0"/>
              </a:rPr>
              <a:t>Imported Services</a:t>
            </a:r>
            <a:endParaRPr lang="en-GB" sz="2200" dirty="0">
              <a:solidFill>
                <a:prstClr val="white"/>
              </a:solidFill>
              <a:cs typeface="Times New Roman" charset="0"/>
            </a:endParaRPr>
          </a:p>
        </p:txBody>
      </p:sp>
      <p:sp>
        <p:nvSpPr>
          <p:cNvPr id="15366" name="TextBox 7"/>
          <p:cNvSpPr txBox="1">
            <a:spLocks noChangeArrowheads="1"/>
          </p:cNvSpPr>
          <p:nvPr/>
        </p:nvSpPr>
        <p:spPr bwMode="auto">
          <a:xfrm>
            <a:off x="949325" y="2058988"/>
            <a:ext cx="78486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200" dirty="0" smtClean="0">
                <a:solidFill>
                  <a:prstClr val="black"/>
                </a:solidFill>
              </a:rPr>
              <a:t>Services made by a supplier outside Malaysia to a recipient who belongs in Malaysia.</a:t>
            </a:r>
            <a:endParaRPr lang="en-US" altLang="en-US" sz="2200" dirty="0">
              <a:solidFill>
                <a:prstClr val="black"/>
              </a:solidFill>
            </a:endParaRPr>
          </a:p>
          <a:p>
            <a:pPr eaLnBrk="1" fontAlgn="base" hangingPunct="1">
              <a:spcBef>
                <a:spcPct val="0"/>
              </a:spcBef>
              <a:spcAft>
                <a:spcPct val="0"/>
              </a:spcAft>
            </a:pPr>
            <a:r>
              <a:rPr lang="en-US" altLang="en-US" sz="2200" dirty="0" smtClean="0">
                <a:solidFill>
                  <a:prstClr val="black"/>
                </a:solidFill>
              </a:rPr>
              <a:t>Services consumed in Malaysia.</a:t>
            </a:r>
            <a:endParaRPr lang="en-US" altLang="en-US" sz="2200" dirty="0">
              <a:solidFill>
                <a:prstClr val="black"/>
              </a:solidFill>
            </a:endParaRPr>
          </a:p>
          <a:p>
            <a:pPr eaLnBrk="1" fontAlgn="base" hangingPunct="1">
              <a:spcBef>
                <a:spcPct val="0"/>
              </a:spcBef>
              <a:spcAft>
                <a:spcPct val="0"/>
              </a:spcAft>
            </a:pPr>
            <a:r>
              <a:rPr lang="en-MY" sz="2400" dirty="0" smtClean="0"/>
              <a:t>Example: Intangible </a:t>
            </a:r>
            <a:r>
              <a:rPr lang="en-MY" sz="2400" dirty="0"/>
              <a:t>and intellectual properties such as trademarks, rights, patents, licence, good will, etc.</a:t>
            </a:r>
            <a:endParaRPr lang="en-US" altLang="en-US" sz="2200" dirty="0" smtClean="0">
              <a:solidFill>
                <a:prstClr val="black"/>
              </a:solidFill>
            </a:endParaRPr>
          </a:p>
        </p:txBody>
      </p:sp>
      <p:pic>
        <p:nvPicPr>
          <p:cNvPr id="15367"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2195513"/>
            <a:ext cx="2317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2846388"/>
            <a:ext cx="2317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 Diagonal Corner Rectangle 11"/>
          <p:cNvSpPr/>
          <p:nvPr/>
        </p:nvSpPr>
        <p:spPr bwMode="auto">
          <a:xfrm>
            <a:off x="304800" y="4447781"/>
            <a:ext cx="2743200" cy="404812"/>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hangingPunct="0">
              <a:lnSpc>
                <a:spcPct val="90000"/>
              </a:lnSpc>
              <a:spcBef>
                <a:spcPct val="20000"/>
              </a:spcBef>
              <a:buClr>
                <a:srgbClr val="0000CC"/>
              </a:buClr>
              <a:defRPr/>
            </a:pPr>
            <a:r>
              <a:rPr lang="en-GB" sz="2200" dirty="0" smtClean="0">
                <a:solidFill>
                  <a:prstClr val="white"/>
                </a:solidFill>
                <a:cs typeface="Times New Roman" charset="0"/>
              </a:rPr>
              <a:t>Tax Liability</a:t>
            </a:r>
            <a:endParaRPr lang="en-GB" sz="2200" dirty="0">
              <a:solidFill>
                <a:prstClr val="white"/>
              </a:solidFill>
              <a:cs typeface="Times New Roman" charset="0"/>
            </a:endParaRPr>
          </a:p>
        </p:txBody>
      </p:sp>
      <p:sp>
        <p:nvSpPr>
          <p:cNvPr id="15370" name="TextBox 12"/>
          <p:cNvSpPr txBox="1">
            <a:spLocks noChangeArrowheads="1"/>
          </p:cNvSpPr>
          <p:nvPr/>
        </p:nvSpPr>
        <p:spPr bwMode="auto">
          <a:xfrm>
            <a:off x="949325" y="5002213"/>
            <a:ext cx="784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200" b="1" u="sng" dirty="0" smtClean="0">
                <a:solidFill>
                  <a:prstClr val="black"/>
                </a:solidFill>
              </a:rPr>
              <a:t>Recipien</a:t>
            </a:r>
            <a:r>
              <a:rPr lang="en-US" altLang="en-US" sz="2200" b="1" dirty="0" smtClean="0">
                <a:solidFill>
                  <a:prstClr val="black"/>
                </a:solidFill>
              </a:rPr>
              <a:t>t is </a:t>
            </a:r>
            <a:r>
              <a:rPr lang="en-US" altLang="en-US" sz="2200" b="1" u="sng" dirty="0" smtClean="0">
                <a:solidFill>
                  <a:prstClr val="black"/>
                </a:solidFill>
              </a:rPr>
              <a:t>liable to account GST </a:t>
            </a:r>
            <a:r>
              <a:rPr lang="en-US" altLang="en-US" sz="2200" b="1" dirty="0" smtClean="0">
                <a:solidFill>
                  <a:prstClr val="black"/>
                </a:solidFill>
              </a:rPr>
              <a:t>on the supply made for the purpose of any business carried by him. </a:t>
            </a:r>
            <a:endParaRPr lang="en-US" altLang="en-US" sz="2200" b="1" dirty="0">
              <a:solidFill>
                <a:prstClr val="black"/>
              </a:solidFill>
            </a:endParaRPr>
          </a:p>
        </p:txBody>
      </p:sp>
      <p:pic>
        <p:nvPicPr>
          <p:cNvPr id="15371"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5097068"/>
            <a:ext cx="2365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 y="3209323"/>
            <a:ext cx="2317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INPUT TAX CREDIT</a:t>
            </a:r>
          </a:p>
          <a:p>
            <a:pPr lvl="1"/>
            <a:r>
              <a:rPr lang="en-MY" sz="2000" dirty="0" smtClean="0"/>
              <a:t>INPUT TAX CREDIT - LIABILITY</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2033625649"/>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57</a:t>
            </a:fld>
            <a:endParaRPr lang="en-US" dirty="0" smtClean="0">
              <a:solidFill>
                <a:prstClr val="black"/>
              </a:solidFill>
            </a:endParaRPr>
          </a:p>
        </p:txBody>
      </p:sp>
      <p:graphicFrame>
        <p:nvGraphicFramePr>
          <p:cNvPr id="4" name="Diagram 3"/>
          <p:cNvGraphicFramePr/>
          <p:nvPr>
            <p:extLst/>
          </p:nvPr>
        </p:nvGraphicFramePr>
        <p:xfrm>
          <a:off x="609600" y="1397000"/>
          <a:ext cx="8153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INPUT TAX CREDIT</a:t>
            </a:r>
          </a:p>
          <a:p>
            <a:pPr lvl="1"/>
            <a:r>
              <a:rPr lang="en-MY" sz="2000" dirty="0" smtClean="0"/>
              <a:t>ENTITLEMENT TO CLAIM INPUT TAX</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16114499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58</a:t>
            </a:fld>
            <a:endParaRPr lang="en-US" dirty="0" smtClean="0">
              <a:solidFill>
                <a:prstClr val="black"/>
              </a:solidFill>
            </a:endParaRPr>
          </a:p>
        </p:txBody>
      </p:sp>
      <p:sp>
        <p:nvSpPr>
          <p:cNvPr id="6" name="Rectangle 5"/>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INPUT TAX CREDIT</a:t>
            </a:r>
          </a:p>
          <a:p>
            <a:pPr lvl="1"/>
            <a:r>
              <a:rPr lang="en-MY" sz="2000" dirty="0" smtClean="0"/>
              <a:t>ENTITLEMENT TO CLAIM INPUT TAX</a:t>
            </a:r>
            <a:endParaRPr lang="en-US" sz="2000" dirty="0" smtClean="0">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07589760"/>
              </p:ext>
            </p:extLst>
          </p:nvPr>
        </p:nvGraphicFramePr>
        <p:xfrm>
          <a:off x="685800" y="1524002"/>
          <a:ext cx="8153400" cy="4883331"/>
        </p:xfrm>
        <a:graphic>
          <a:graphicData uri="http://schemas.openxmlformats.org/drawingml/2006/table">
            <a:tbl>
              <a:tblPr firstRow="1" bandRow="1">
                <a:tableStyleId>{5C22544A-7EE6-4342-B048-85BDC9FD1C3A}</a:tableStyleId>
              </a:tblPr>
              <a:tblGrid>
                <a:gridCol w="2590800"/>
                <a:gridCol w="5562600"/>
              </a:tblGrid>
              <a:tr h="707571">
                <a:tc>
                  <a:txBody>
                    <a:bodyPr/>
                    <a:lstStyle/>
                    <a:p>
                      <a:r>
                        <a:rPr lang="en-MY" sz="2000" dirty="0" smtClean="0"/>
                        <a:t>Particular</a:t>
                      </a:r>
                      <a:endParaRPr lang="en-MY" sz="2000" dirty="0"/>
                    </a:p>
                  </a:txBody>
                  <a:tcPr/>
                </a:tc>
                <a:tc>
                  <a:txBody>
                    <a:bodyPr/>
                    <a:lstStyle/>
                    <a:p>
                      <a:pPr algn="ctr"/>
                      <a:r>
                        <a:rPr lang="en-MY" sz="1800" dirty="0" smtClean="0"/>
                        <a:t>Critical</a:t>
                      </a:r>
                      <a:r>
                        <a:rPr lang="en-MY" sz="1800" baseline="0" dirty="0" smtClean="0"/>
                        <a:t> Area</a:t>
                      </a:r>
                      <a:endParaRPr lang="en-MY" sz="1800" dirty="0"/>
                    </a:p>
                  </a:txBody>
                  <a:tcPr/>
                </a:tc>
              </a:tr>
              <a:tr h="707571">
                <a:tc>
                  <a:txBody>
                    <a:bodyPr/>
                    <a:lstStyle/>
                    <a:p>
                      <a:r>
                        <a:rPr lang="en-MY" sz="2000" b="1" dirty="0" smtClean="0"/>
                        <a:t>Managing Acquisition</a:t>
                      </a:r>
                      <a:r>
                        <a:rPr lang="en-MY" sz="2000" b="1" baseline="0" dirty="0" smtClean="0"/>
                        <a:t> and Procurement</a:t>
                      </a:r>
                      <a:endParaRPr lang="en-MY" sz="2000" b="1" dirty="0"/>
                    </a:p>
                  </a:txBody>
                  <a:tcPr/>
                </a:tc>
                <a:tc>
                  <a:txBody>
                    <a:bodyPr/>
                    <a:lstStyle/>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Possession of a valid Tax Invoice for claiming</a:t>
                      </a:r>
                      <a:r>
                        <a:rPr lang="en-US" sz="1600" b="0" baseline="0" dirty="0" smtClean="0"/>
                        <a:t> input tax credit</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To develop a procedure to emphasize/encourage purchases from GST registrant. </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Speedy collection of Tax Invoice from suppliers </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endParaRPr lang="en-US" sz="1600" b="0" dirty="0" smtClean="0">
                        <a:solidFill>
                          <a:srgbClr val="FF0000"/>
                        </a:solidFill>
                      </a:endParaRP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endParaRPr lang="en-MY" sz="1600" b="0" dirty="0"/>
                    </a:p>
                  </a:txBody>
                  <a:tcPr/>
                </a:tc>
              </a:tr>
              <a:tr h="70757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2000" b="1" dirty="0" smtClean="0"/>
                        <a:t>Standard Operating Procedure</a:t>
                      </a:r>
                    </a:p>
                    <a:p>
                      <a:endParaRPr lang="en-MY" sz="2000" b="1" dirty="0"/>
                    </a:p>
                  </a:txBody>
                  <a:tcPr/>
                </a:tc>
                <a:tc>
                  <a:txBody>
                    <a:bodyPr/>
                    <a:lstStyle/>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MY" sz="1600" b="0" dirty="0" smtClean="0"/>
                        <a:t>To include standard operating procedure  (SOP) of GST relates to your business in</a:t>
                      </a:r>
                      <a:r>
                        <a:rPr lang="en-MY" sz="1600" b="0" baseline="0" dirty="0" smtClean="0"/>
                        <a:t> every each business unit.</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MY" sz="1600" b="0" dirty="0" smtClean="0"/>
                        <a:t>GST is not just the duty of finance or account department, it requires collaboration from all division of the entity.</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endParaRPr lang="en-MY" sz="1600" b="0" dirty="0"/>
                    </a:p>
                  </a:txBody>
                  <a:tcPr/>
                </a:tc>
              </a:tr>
              <a:tr h="707571">
                <a:tc>
                  <a:txBody>
                    <a:bodyPr/>
                    <a:lstStyle/>
                    <a:p>
                      <a:r>
                        <a:rPr lang="en-MY" sz="2000" b="1" dirty="0" smtClean="0"/>
                        <a:t>GST in</a:t>
                      </a:r>
                      <a:r>
                        <a:rPr lang="en-MY" sz="2000" b="1" baseline="0" dirty="0" smtClean="0"/>
                        <a:t> Human Resource</a:t>
                      </a:r>
                      <a:endParaRPr lang="en-MY" sz="2000" b="1" dirty="0"/>
                    </a:p>
                  </a:txBody>
                  <a:tcPr/>
                </a:tc>
                <a:tc>
                  <a:txBody>
                    <a:bodyPr/>
                    <a:lstStyle/>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MY" sz="1600" b="0" dirty="0" smtClean="0"/>
                        <a:t>Employee Benefit</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MY" sz="1600" b="0" dirty="0" smtClean="0"/>
                        <a:t>Contract of Employment</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MY" sz="1600" b="0" dirty="0" smtClean="0"/>
                        <a:t>Gift</a:t>
                      </a:r>
                      <a:r>
                        <a:rPr lang="en-MY" sz="1600" b="0" baseline="0" dirty="0" smtClean="0"/>
                        <a:t> Rule</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MY" sz="1600" b="0" baseline="0" dirty="0" smtClean="0"/>
                        <a:t>Blocked Input Tax</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Goods and Services Provided for Free</a:t>
                      </a:r>
                      <a:endParaRPr lang="en-MY" sz="1600" b="0" dirty="0"/>
                    </a:p>
                  </a:txBody>
                  <a:tcPr/>
                </a:tc>
              </a:tr>
            </a:tbl>
          </a:graphicData>
        </a:graphic>
      </p:graphicFrame>
    </p:spTree>
    <p:extLst>
      <p:ext uri="{BB962C8B-B14F-4D97-AF65-F5344CB8AC3E}">
        <p14:creationId xmlns:p14="http://schemas.microsoft.com/office/powerpoint/2010/main" val="1963478292"/>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59</a:t>
            </a:fld>
            <a:endParaRPr lang="en-US" dirty="0" smtClean="0">
              <a:solidFill>
                <a:prstClr val="black"/>
              </a:solidFill>
            </a:endParaRPr>
          </a:p>
        </p:txBody>
      </p:sp>
      <p:sp>
        <p:nvSpPr>
          <p:cNvPr id="6" name="Rectangle 5"/>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INPUT TAX CREDIT</a:t>
            </a:r>
          </a:p>
          <a:p>
            <a:pPr lvl="1"/>
            <a:r>
              <a:rPr lang="en-MY" sz="2000" dirty="0" smtClean="0"/>
              <a:t>ENTITLEMENT TO CLAIM INPUT TAX</a:t>
            </a:r>
            <a:endParaRPr lang="en-US" sz="2000" dirty="0" smtClean="0">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11016614"/>
              </p:ext>
            </p:extLst>
          </p:nvPr>
        </p:nvGraphicFramePr>
        <p:xfrm>
          <a:off x="685800" y="1524002"/>
          <a:ext cx="8153400" cy="4639491"/>
        </p:xfrm>
        <a:graphic>
          <a:graphicData uri="http://schemas.openxmlformats.org/drawingml/2006/table">
            <a:tbl>
              <a:tblPr firstRow="1" bandRow="1">
                <a:tableStyleId>{5C22544A-7EE6-4342-B048-85BDC9FD1C3A}</a:tableStyleId>
              </a:tblPr>
              <a:tblGrid>
                <a:gridCol w="2819400"/>
                <a:gridCol w="5334000"/>
              </a:tblGrid>
              <a:tr h="707571">
                <a:tc>
                  <a:txBody>
                    <a:bodyPr/>
                    <a:lstStyle/>
                    <a:p>
                      <a:pPr algn="ctr"/>
                      <a:r>
                        <a:rPr lang="en-MY" sz="2000" b="1" dirty="0" smtClean="0"/>
                        <a:t>Particular</a:t>
                      </a:r>
                      <a:endParaRPr lang="en-MY" sz="2000" b="1" dirty="0"/>
                    </a:p>
                  </a:txBody>
                  <a:tcPr/>
                </a:tc>
                <a:tc>
                  <a:txBody>
                    <a:bodyPr/>
                    <a:lstStyle/>
                    <a:p>
                      <a:pPr algn="ctr"/>
                      <a:r>
                        <a:rPr lang="en-MY" sz="1800" dirty="0" smtClean="0"/>
                        <a:t>Critical</a:t>
                      </a:r>
                      <a:r>
                        <a:rPr lang="en-MY" sz="1800" baseline="0" dirty="0" smtClean="0"/>
                        <a:t> Area</a:t>
                      </a:r>
                      <a:endParaRPr lang="en-MY" sz="1800" dirty="0"/>
                    </a:p>
                  </a:txBody>
                  <a:tcPr/>
                </a:tc>
              </a:tr>
              <a:tr h="707571">
                <a:tc>
                  <a:txBody>
                    <a:bodyPr/>
                    <a:lstStyle/>
                    <a:p>
                      <a:r>
                        <a:rPr lang="en-MY" sz="2000" b="1" dirty="0" smtClean="0"/>
                        <a:t>Administrative</a:t>
                      </a:r>
                      <a:endParaRPr lang="en-MY" sz="2000" b="1" dirty="0"/>
                    </a:p>
                  </a:txBody>
                  <a:tcPr/>
                </a:tc>
                <a:tc>
                  <a:txBody>
                    <a:bodyPr/>
                    <a:lstStyle/>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MY" sz="1600" b="0" dirty="0" smtClean="0"/>
                        <a:t>To keep full and true records of all transactions occurred in business transaction</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sz="1600" baseline="0" dirty="0" smtClean="0">
                          <a:effectLst/>
                        </a:rPr>
                        <a:t>Proper documentation  and record keeping </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altLang="en-US" sz="1600" baseline="0" dirty="0" smtClean="0">
                          <a:effectLst/>
                          <a:latin typeface="+mn-lt"/>
                        </a:rPr>
                        <a:t>Available in </a:t>
                      </a:r>
                      <a:r>
                        <a:rPr lang="en-US" altLang="en-US" sz="1600" dirty="0" smtClean="0">
                          <a:latin typeface="+mn-lt"/>
                        </a:rPr>
                        <a:t>Bahasa Malaysia or English</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altLang="en-US" sz="1600" dirty="0" smtClean="0">
                          <a:latin typeface="+mn-lt"/>
                        </a:rPr>
                        <a:t>Keep</a:t>
                      </a:r>
                      <a:r>
                        <a:rPr lang="en-US" altLang="en-US" sz="1600" baseline="0" dirty="0" smtClean="0">
                          <a:latin typeface="+mn-lt"/>
                        </a:rPr>
                        <a:t> for </a:t>
                      </a:r>
                      <a:r>
                        <a:rPr lang="en-US" altLang="en-US" sz="1600" dirty="0" smtClean="0">
                          <a:latin typeface="+mn-lt"/>
                        </a:rPr>
                        <a:t>7 year</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altLang="en-US" sz="1600" dirty="0" smtClean="0">
                          <a:latin typeface="+mn-lt"/>
                        </a:rPr>
                        <a:t>Can be kept in soft or hard copy</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altLang="en-US" sz="1600" dirty="0" smtClean="0">
                          <a:latin typeface="+mn-lt"/>
                        </a:rPr>
                        <a:t>To be kept in principal place of business</a:t>
                      </a:r>
                    </a:p>
                  </a:txBody>
                  <a:tcPr/>
                </a:tc>
              </a:tr>
              <a:tr h="707571">
                <a:tc>
                  <a:txBody>
                    <a:bodyPr/>
                    <a:lstStyle/>
                    <a:p>
                      <a:r>
                        <a:rPr lang="en-MY" sz="2000" b="1" dirty="0" smtClean="0"/>
                        <a:t>Legal</a:t>
                      </a:r>
                      <a:endParaRPr lang="en-MY" sz="2000" b="1" dirty="0"/>
                    </a:p>
                  </a:txBody>
                  <a:tcPr/>
                </a:tc>
                <a:tc>
                  <a:txBody>
                    <a:bodyPr/>
                    <a:lstStyle/>
                    <a:p>
                      <a:pPr marL="342900" indent="-342900">
                        <a:buAutoNum type="arabicParenR"/>
                      </a:pPr>
                      <a:r>
                        <a:rPr lang="en-MY" sz="1600" b="0" dirty="0" smtClean="0"/>
                        <a:t>Inclusion of GST</a:t>
                      </a:r>
                      <a:r>
                        <a:rPr lang="en-MY" sz="1600" b="0" baseline="0" dirty="0" smtClean="0"/>
                        <a:t> Clause</a:t>
                      </a:r>
                    </a:p>
                    <a:p>
                      <a:pPr marL="342900" indent="-342900">
                        <a:buAutoNum type="arabicParenR"/>
                      </a:pPr>
                      <a:r>
                        <a:rPr lang="en-SG" sz="1600" b="0" dirty="0" smtClean="0">
                          <a:solidFill>
                            <a:schemeClr val="tx1"/>
                          </a:solidFill>
                        </a:rPr>
                        <a:t>Contracts with opportunity to review</a:t>
                      </a:r>
                    </a:p>
                    <a:p>
                      <a:pPr marL="342900" marR="0"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baseline="0" dirty="0" smtClean="0"/>
                        <a:t>Non-reviewable contract:</a:t>
                      </a:r>
                    </a:p>
                  </a:txBody>
                  <a:tcPr/>
                </a:tc>
              </a:tr>
              <a:tr h="707571">
                <a:tc>
                  <a:txBody>
                    <a:bodyPr/>
                    <a:lstStyle/>
                    <a:p>
                      <a:r>
                        <a:rPr lang="en-MY" sz="2000" b="1" dirty="0" smtClean="0"/>
                        <a:t>Accounting</a:t>
                      </a:r>
                      <a:r>
                        <a:rPr lang="en-MY" sz="2000" b="1" baseline="0" dirty="0" smtClean="0"/>
                        <a:t> System – GST Compliance</a:t>
                      </a:r>
                      <a:endParaRPr lang="en-MY" sz="2000" b="1" dirty="0"/>
                    </a:p>
                  </a:txBody>
                  <a:tcPr/>
                </a:tc>
                <a:tc>
                  <a:txBody>
                    <a:bodyPr/>
                    <a:lstStyle/>
                    <a:p>
                      <a:pPr marL="342900" marR="0" lvl="1"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The issuance of Tax Invoice as well as credit/debit note</a:t>
                      </a:r>
                      <a:endParaRPr lang="en-MY" sz="1600" b="0" dirty="0" smtClean="0"/>
                    </a:p>
                    <a:p>
                      <a:pPr marL="342900" marR="0" lvl="1"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Reporting facility for the generation of information for GST return submission (GST 03 form)</a:t>
                      </a:r>
                    </a:p>
                    <a:p>
                      <a:pPr marL="342900" marR="0" lvl="1"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Generation of GST Audit File (GAF) </a:t>
                      </a:r>
                    </a:p>
                    <a:p>
                      <a:pPr marL="342900" marR="0" lvl="1" indent="-342900" algn="l" defTabSz="685800" rtl="0" eaLnBrk="1" fontAlgn="auto" latinLnBrk="0" hangingPunct="1">
                        <a:lnSpc>
                          <a:spcPct val="100000"/>
                        </a:lnSpc>
                        <a:spcBef>
                          <a:spcPts val="0"/>
                        </a:spcBef>
                        <a:spcAft>
                          <a:spcPts val="0"/>
                        </a:spcAft>
                        <a:buClrTx/>
                        <a:buSzTx/>
                        <a:buFontTx/>
                        <a:buAutoNum type="arabicParenR"/>
                        <a:tabLst/>
                        <a:defRPr/>
                      </a:pPr>
                      <a:r>
                        <a:rPr lang="en-US" sz="1600" b="0" dirty="0" smtClean="0"/>
                        <a:t>Adequate audit trail </a:t>
                      </a:r>
                    </a:p>
                  </a:txBody>
                  <a:tcPr/>
                </a:tc>
              </a:tr>
            </a:tbl>
          </a:graphicData>
        </a:graphic>
      </p:graphicFrame>
    </p:spTree>
    <p:extLst>
      <p:ext uri="{BB962C8B-B14F-4D97-AF65-F5344CB8AC3E}">
        <p14:creationId xmlns:p14="http://schemas.microsoft.com/office/powerpoint/2010/main" val="294265235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AGENDA</a:t>
            </a:r>
          </a:p>
        </p:txBody>
      </p:sp>
      <p:sp>
        <p:nvSpPr>
          <p:cNvPr id="7" name="Text Box 2"/>
          <p:cNvSpPr txBox="1">
            <a:spLocks noChangeArrowheads="1"/>
          </p:cNvSpPr>
          <p:nvPr/>
        </p:nvSpPr>
        <p:spPr bwMode="auto">
          <a:xfrm>
            <a:off x="533400" y="1447800"/>
            <a:ext cx="5317897"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Font typeface="Wingdings" panose="05000000000000000000" pitchFamily="2" charset="2"/>
              <a:buChar char="ü"/>
            </a:pPr>
            <a:r>
              <a:rPr lang="en-US" sz="2800" b="1" dirty="0" smtClean="0">
                <a:latin typeface="Calibri" pitchFamily="34" charset="0"/>
              </a:rPr>
              <a:t>Latest GST Updates</a:t>
            </a:r>
          </a:p>
          <a:p>
            <a:pPr marL="342900" lvl="1" indent="-342900" algn="l">
              <a:spcBef>
                <a:spcPts val="600"/>
              </a:spcBef>
              <a:buFont typeface="Wingdings" panose="05000000000000000000" pitchFamily="2" charset="2"/>
              <a:buChar char="ü"/>
            </a:pPr>
            <a:r>
              <a:rPr lang="en-US" sz="2800" b="1" dirty="0" smtClean="0">
                <a:latin typeface="Calibri" pitchFamily="34" charset="0"/>
              </a:rPr>
              <a:t>2016 Budget Highlights on GST</a:t>
            </a:r>
          </a:p>
          <a:p>
            <a:pPr marL="342900" lvl="1" indent="-342900" algn="l">
              <a:spcBef>
                <a:spcPts val="600"/>
              </a:spcBef>
              <a:buFont typeface="Wingdings" panose="05000000000000000000" pitchFamily="2" charset="2"/>
              <a:buChar char="ü"/>
            </a:pPr>
            <a:r>
              <a:rPr lang="en-US" sz="2800" b="1" dirty="0" smtClean="0">
                <a:latin typeface="Calibri" pitchFamily="34" charset="0"/>
              </a:rPr>
              <a:t>Overview of GST in Malaysia</a:t>
            </a:r>
          </a:p>
          <a:p>
            <a:pPr lvl="1" indent="-457200" algn="l">
              <a:spcBef>
                <a:spcPts val="600"/>
              </a:spcBef>
              <a:buFontTx/>
              <a:buChar char="-"/>
            </a:pPr>
            <a:r>
              <a:rPr lang="en-US" sz="2000" b="1" dirty="0" smtClean="0">
                <a:latin typeface="Calibri" pitchFamily="34" charset="0"/>
              </a:rPr>
              <a:t>Scope of GST</a:t>
            </a:r>
          </a:p>
          <a:p>
            <a:pPr lvl="1" indent="-457200" algn="l">
              <a:spcBef>
                <a:spcPts val="600"/>
              </a:spcBef>
              <a:buFontTx/>
              <a:buChar char="-"/>
            </a:pPr>
            <a:r>
              <a:rPr lang="en-US" sz="2000" b="1" dirty="0" smtClean="0">
                <a:latin typeface="Calibri" pitchFamily="34" charset="0"/>
              </a:rPr>
              <a:t>Type of Supply</a:t>
            </a:r>
          </a:p>
          <a:p>
            <a:pPr lvl="1" indent="-457200" algn="l">
              <a:spcBef>
                <a:spcPts val="600"/>
              </a:spcBef>
              <a:buFontTx/>
              <a:buChar char="-"/>
            </a:pPr>
            <a:r>
              <a:rPr lang="en-US" sz="2000" b="1" dirty="0" smtClean="0">
                <a:latin typeface="Calibri" pitchFamily="34" charset="0"/>
              </a:rPr>
              <a:t>Summary of Governing Legislations</a:t>
            </a:r>
          </a:p>
          <a:p>
            <a:pPr marL="0" lvl="1" algn="l">
              <a:spcBef>
                <a:spcPts val="600"/>
              </a:spcBef>
            </a:pPr>
            <a:endParaRPr lang="en-US" sz="2000" b="1" dirty="0" smtClean="0">
              <a:latin typeface="Calibri" pitchFamily="34" charset="0"/>
            </a:endParaRPr>
          </a:p>
          <a:p>
            <a:pPr marL="342900" lvl="1" indent="-342900" algn="l">
              <a:spcBef>
                <a:spcPts val="600"/>
              </a:spcBef>
              <a:buFont typeface="Wingdings" panose="05000000000000000000" pitchFamily="2" charset="2"/>
              <a:buChar char="ü"/>
            </a:pPr>
            <a:r>
              <a:rPr lang="en-US" sz="2800" b="1" dirty="0" smtClean="0">
                <a:latin typeface="Calibri" pitchFamily="34" charset="0"/>
              </a:rPr>
              <a:t>Understanding Key Areas of GST</a:t>
            </a:r>
          </a:p>
          <a:p>
            <a:pPr lvl="1" indent="-457200" algn="l">
              <a:spcBef>
                <a:spcPts val="600"/>
              </a:spcBef>
              <a:buFontTx/>
              <a:buChar char="-"/>
            </a:pPr>
            <a:r>
              <a:rPr lang="en-US" sz="2000" b="1" dirty="0" smtClean="0">
                <a:latin typeface="Calibri" pitchFamily="34" charset="0"/>
              </a:rPr>
              <a:t>Charging Output </a:t>
            </a:r>
            <a:r>
              <a:rPr lang="en-US" sz="2000" b="1" dirty="0">
                <a:latin typeface="Calibri" pitchFamily="34" charset="0"/>
              </a:rPr>
              <a:t>T</a:t>
            </a:r>
            <a:r>
              <a:rPr lang="en-US" sz="2000" b="1" dirty="0" smtClean="0">
                <a:latin typeface="Calibri" pitchFamily="34" charset="0"/>
              </a:rPr>
              <a:t>ax</a:t>
            </a:r>
          </a:p>
          <a:p>
            <a:pPr lvl="1" indent="-457200" algn="l">
              <a:spcBef>
                <a:spcPts val="600"/>
              </a:spcBef>
              <a:buFontTx/>
              <a:buChar char="-"/>
            </a:pPr>
            <a:r>
              <a:rPr lang="en-US" sz="2000" b="1" dirty="0" smtClean="0">
                <a:latin typeface="Calibri" pitchFamily="34" charset="0"/>
              </a:rPr>
              <a:t>Entitlement of Input Tax</a:t>
            </a:r>
          </a:p>
          <a:p>
            <a:pPr lvl="1" indent="-457200" algn="l">
              <a:spcBef>
                <a:spcPts val="600"/>
              </a:spcBef>
              <a:buFontTx/>
              <a:buChar char="-"/>
            </a:pPr>
            <a:r>
              <a:rPr lang="en-US" sz="2000" b="1" dirty="0" smtClean="0">
                <a:latin typeface="Calibri" pitchFamily="34" charset="0"/>
              </a:rPr>
              <a:t>Tax Invoice and Record Keeping</a:t>
            </a:r>
          </a:p>
          <a:p>
            <a:pPr lvl="1" indent="-457200" algn="l">
              <a:spcBef>
                <a:spcPts val="600"/>
              </a:spcBef>
              <a:buFont typeface="Wingdings" panose="05000000000000000000" pitchFamily="2" charset="2"/>
              <a:buChar char="ü"/>
            </a:pPr>
            <a:r>
              <a:rPr lang="en-US" sz="2800" b="1" dirty="0" smtClean="0">
                <a:latin typeface="Calibri" pitchFamily="34" charset="0"/>
              </a:rPr>
              <a:t>GST Audit Findings </a:t>
            </a:r>
            <a:endParaRPr lang="en-US" sz="2800" b="1" dirty="0">
              <a:latin typeface="Calibri" pitchFamily="34" charset="0"/>
            </a:endParaRPr>
          </a:p>
        </p:txBody>
      </p:sp>
      <p:pic>
        <p:nvPicPr>
          <p:cNvPr id="5124" name="Picture 4" descr="http://cdn2.hubspot.net/hub/229532/file-406728773-png/checkl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189" y="1905000"/>
            <a:ext cx="3282266" cy="29934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25870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60</a:t>
            </a:fld>
            <a:endParaRPr lang="en-US" dirty="0">
              <a:solidFill>
                <a:prstClr val="black">
                  <a:tint val="75000"/>
                </a:prstClr>
              </a:solidFill>
            </a:endParaRPr>
          </a:p>
        </p:txBody>
      </p:sp>
      <p:sp>
        <p:nvSpPr>
          <p:cNvPr id="5" name="Rounded Rectangle 4"/>
          <p:cNvSpPr/>
          <p:nvPr/>
        </p:nvSpPr>
        <p:spPr>
          <a:xfrm>
            <a:off x="1447961" y="2764311"/>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RECORD KEEPING</a:t>
            </a:r>
            <a:endParaRPr lang="en-US" sz="2800" b="1" dirty="0">
              <a:latin typeface="Calibri" pitchFamily="34" charset="0"/>
              <a:cs typeface="Calibri" pitchFamily="34" charset="0"/>
            </a:endParaRPr>
          </a:p>
        </p:txBody>
      </p:sp>
      <p:pic>
        <p:nvPicPr>
          <p:cNvPr id="6" name="Picture 2" descr="http://sr.photos1.fotosearch.com/bthumb/CSP/CSP990/k108715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61327"/>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94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prstGeom prst="rect">
            <a:avLst/>
          </a:prstGeom>
        </p:spPr>
        <p:txBody>
          <a:bodyPr/>
          <a:lstStyle/>
          <a:p>
            <a:fld id="{1F45E794-307C-49D3-8CE5-47BF882ED0AE}" type="slidenum">
              <a:rPr lang="en-MY" smtClean="0"/>
              <a:pPr/>
              <a:t>61</a:t>
            </a:fld>
            <a:endParaRPr lang="en-MY" dirty="0"/>
          </a:p>
        </p:txBody>
      </p:sp>
      <p:sp>
        <p:nvSpPr>
          <p:cNvPr id="6" name="TextBox 5"/>
          <p:cNvSpPr txBox="1"/>
          <p:nvPr/>
        </p:nvSpPr>
        <p:spPr>
          <a:xfrm>
            <a:off x="304800" y="1524000"/>
            <a:ext cx="7848600" cy="4555093"/>
          </a:xfrm>
          <a:prstGeom prst="rect">
            <a:avLst/>
          </a:prstGeom>
          <a:noFill/>
        </p:spPr>
        <p:txBody>
          <a:bodyPr wrap="square" rtlCol="0">
            <a:spAutoFit/>
          </a:bodyPr>
          <a:lstStyle/>
          <a:p>
            <a:pPr marL="342900" indent="-342900" algn="just">
              <a:buFont typeface="Arial" panose="020B0604020202020204" pitchFamily="34" charset="0"/>
              <a:buChar char="•"/>
            </a:pPr>
            <a:r>
              <a:rPr lang="en-MY" sz="2200" b="1" dirty="0">
                <a:solidFill>
                  <a:srgbClr val="0E03EF"/>
                </a:solidFill>
              </a:rPr>
              <a:t>A</a:t>
            </a:r>
            <a:r>
              <a:rPr lang="en-MY" sz="2200" b="1" dirty="0" smtClean="0">
                <a:solidFill>
                  <a:srgbClr val="0E03EF"/>
                </a:solidFill>
              </a:rPr>
              <a:t>ll </a:t>
            </a:r>
            <a:r>
              <a:rPr lang="en-MY" sz="2200" b="1" dirty="0">
                <a:solidFill>
                  <a:srgbClr val="0E03EF"/>
                </a:solidFill>
              </a:rPr>
              <a:t>books of account </a:t>
            </a:r>
            <a:r>
              <a:rPr lang="en-MY" sz="2200" dirty="0"/>
              <a:t>or </a:t>
            </a:r>
            <a:r>
              <a:rPr lang="en-MY" sz="2200" b="1" dirty="0" smtClean="0">
                <a:solidFill>
                  <a:srgbClr val="0E03EF"/>
                </a:solidFill>
              </a:rPr>
              <a:t>relevant computer </a:t>
            </a:r>
            <a:r>
              <a:rPr lang="en-MY" sz="2200" b="1" dirty="0">
                <a:solidFill>
                  <a:srgbClr val="0E03EF"/>
                </a:solidFill>
              </a:rPr>
              <a:t>print-outs </a:t>
            </a:r>
            <a:r>
              <a:rPr lang="en-MY" sz="2200" dirty="0"/>
              <a:t>(if a computer is used), as well as supporting documents. If </a:t>
            </a:r>
            <a:r>
              <a:rPr lang="en-MY" sz="2200" dirty="0" smtClean="0"/>
              <a:t>the record </a:t>
            </a:r>
            <a:r>
              <a:rPr lang="en-MY" sz="2200" dirty="0"/>
              <a:t>is in an electronically readable form, a manual to the software must </a:t>
            </a:r>
            <a:r>
              <a:rPr lang="en-MY" sz="2200" dirty="0" smtClean="0"/>
              <a:t>be available</a:t>
            </a:r>
            <a:r>
              <a:rPr lang="en-MY" sz="2200" dirty="0"/>
              <a:t>.</a:t>
            </a:r>
            <a:r>
              <a:rPr lang="en-US" sz="2200" dirty="0" smtClean="0"/>
              <a:t>   </a:t>
            </a:r>
          </a:p>
          <a:p>
            <a:pPr algn="just"/>
            <a:endParaRPr lang="en-US" sz="2200" dirty="0" smtClean="0"/>
          </a:p>
          <a:p>
            <a:pPr marL="342900" indent="-342900" algn="just">
              <a:buFont typeface="Arial" panose="020B0604020202020204" pitchFamily="34" charset="0"/>
              <a:buChar char="•"/>
            </a:pPr>
            <a:r>
              <a:rPr lang="en-MY" sz="2200" dirty="0" smtClean="0"/>
              <a:t>If the record </a:t>
            </a:r>
            <a:r>
              <a:rPr lang="en-MY" sz="2200" dirty="0"/>
              <a:t>is in an </a:t>
            </a:r>
            <a:r>
              <a:rPr lang="en-MY" sz="2200" dirty="0" smtClean="0"/>
              <a:t>electronically readable </a:t>
            </a:r>
            <a:r>
              <a:rPr lang="en-MY" sz="2200" dirty="0"/>
              <a:t>form, the record shall be kept in such manner as to enable the record to </a:t>
            </a:r>
            <a:r>
              <a:rPr lang="en-MY" sz="2200" dirty="0" smtClean="0"/>
              <a:t>be </a:t>
            </a:r>
            <a:r>
              <a:rPr lang="en-MY" sz="2200" b="1" dirty="0" smtClean="0">
                <a:solidFill>
                  <a:srgbClr val="0E03EF"/>
                </a:solidFill>
              </a:rPr>
              <a:t>readily </a:t>
            </a:r>
            <a:r>
              <a:rPr lang="en-MY" sz="2200" b="1" dirty="0">
                <a:solidFill>
                  <a:srgbClr val="0E03EF"/>
                </a:solidFill>
              </a:rPr>
              <a:t>accessible and convertible into writing</a:t>
            </a:r>
            <a:r>
              <a:rPr lang="en-MY" sz="2200" dirty="0" smtClean="0"/>
              <a:t>.</a:t>
            </a:r>
          </a:p>
          <a:p>
            <a:pPr algn="just"/>
            <a:endParaRPr lang="en-MY" sz="2200" dirty="0" smtClean="0"/>
          </a:p>
          <a:p>
            <a:pPr marL="342900" indent="-342900" algn="just">
              <a:buFont typeface="Arial" panose="020B0604020202020204" pitchFamily="34" charset="0"/>
              <a:buChar char="•"/>
            </a:pPr>
            <a:r>
              <a:rPr lang="en-MY" sz="2200" dirty="0" smtClean="0"/>
              <a:t>For those </a:t>
            </a:r>
            <a:r>
              <a:rPr lang="en-MY" sz="2200" dirty="0"/>
              <a:t>who intend to keep their </a:t>
            </a:r>
            <a:r>
              <a:rPr lang="en-MY" sz="2200" b="1" dirty="0">
                <a:solidFill>
                  <a:srgbClr val="0E03EF"/>
                </a:solidFill>
              </a:rPr>
              <a:t>records overseas</a:t>
            </a:r>
            <a:r>
              <a:rPr lang="en-MY" sz="2200" dirty="0"/>
              <a:t>, they must seek approval from </a:t>
            </a:r>
            <a:r>
              <a:rPr lang="en-MY" sz="2200" dirty="0" smtClean="0"/>
              <a:t>the Director </a:t>
            </a:r>
            <a:r>
              <a:rPr lang="en-MY" sz="2200" dirty="0"/>
              <a:t>General, subject to the conditions as he deems </a:t>
            </a:r>
            <a:r>
              <a:rPr lang="en-MY" sz="2200" dirty="0" smtClean="0"/>
              <a:t>fit. Still, made available when </a:t>
            </a:r>
            <a:r>
              <a:rPr lang="en-MY" sz="2200" dirty="0"/>
              <a:t>required by the GST officers for verification or audit purposes.</a:t>
            </a:r>
            <a:r>
              <a:rPr lang="en-US" sz="2200" dirty="0" smtClean="0"/>
              <a:t>   </a:t>
            </a:r>
            <a:endParaRPr lang="en-MY" sz="2200" dirty="0"/>
          </a:p>
        </p:txBody>
      </p:sp>
      <p:sp>
        <p:nvSpPr>
          <p:cNvPr id="8" name="Rectangle 7"/>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RECORD KEEPING</a:t>
            </a:r>
          </a:p>
          <a:p>
            <a:pPr lvl="1"/>
            <a:r>
              <a:rPr lang="en-MY" sz="2000" dirty="0" smtClean="0"/>
              <a:t>WHAT ARE RECORDS?</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2103249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p:cNvSpPr>
            <a:spLocks noGrp="1"/>
          </p:cNvSpPr>
          <p:nvPr>
            <p:ph type="sldNum" sz="quarter" idx="12"/>
          </p:nvPr>
        </p:nvSpPr>
        <p:spPr>
          <a:xfrm>
            <a:off x="8507453" y="6407152"/>
            <a:ext cx="532558" cy="365125"/>
          </a:xfrm>
        </p:spPr>
        <p:txBody>
          <a:bodyPr/>
          <a:lstStyle/>
          <a:p>
            <a:fld id="{0609AB30-EEFD-4B7E-84BA-C09F076F50F0}" type="slidenum">
              <a:rPr lang="en-US" smtClean="0"/>
              <a:pPr/>
              <a:t>62</a:t>
            </a:fld>
            <a:endParaRPr lang="en-US" dirty="0"/>
          </a:p>
        </p:txBody>
      </p:sp>
      <p:sp>
        <p:nvSpPr>
          <p:cNvPr id="7" name="Rectangle 6"/>
          <p:cNvSpPr/>
          <p:nvPr/>
        </p:nvSpPr>
        <p:spPr>
          <a:xfrm>
            <a:off x="310002" y="5238220"/>
            <a:ext cx="5428189" cy="1292662"/>
          </a:xfrm>
          <a:prstGeom prst="rect">
            <a:avLst/>
          </a:prstGeom>
        </p:spPr>
        <p:txBody>
          <a:bodyPr wrap="square">
            <a:spAutoFit/>
          </a:bodyPr>
          <a:lstStyle/>
          <a:p>
            <a:pPr algn="just"/>
            <a:r>
              <a:rPr lang="en-MY" sz="2400" b="1" dirty="0" smtClean="0">
                <a:solidFill>
                  <a:srgbClr val="FF0000"/>
                </a:solidFill>
              </a:rPr>
              <a:t>Important </a:t>
            </a:r>
          </a:p>
          <a:p>
            <a:pPr algn="just"/>
            <a:r>
              <a:rPr lang="en-MY" dirty="0" smtClean="0"/>
              <a:t>Preparation </a:t>
            </a:r>
            <a:r>
              <a:rPr lang="en-MY" dirty="0"/>
              <a:t>of standard operating procedure to ensure company wide operating policy and documentation need in preparation for future GST audit. </a:t>
            </a:r>
          </a:p>
        </p:txBody>
      </p:sp>
      <p:pic>
        <p:nvPicPr>
          <p:cNvPr id="10" name="Picture 2" descr="http://www.clipartbest.com/cliparts/xcg/K4B/xcgK4Bd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952" y="1259202"/>
            <a:ext cx="5213498" cy="42726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45568" y="2017352"/>
            <a:ext cx="3955847" cy="1323439"/>
          </a:xfrm>
          <a:prstGeom prst="rect">
            <a:avLst/>
          </a:prstGeom>
        </p:spPr>
        <p:txBody>
          <a:bodyPr wrap="square">
            <a:spAutoFit/>
          </a:bodyPr>
          <a:lstStyle/>
          <a:p>
            <a:r>
              <a:rPr lang="en-MY" sz="2000" b="1" dirty="0"/>
              <a:t>GST is not just the duty of finance or account department, it requires collaboration from all division of the </a:t>
            </a:r>
            <a:r>
              <a:rPr lang="en-MY" sz="2000" b="1" dirty="0" smtClean="0"/>
              <a:t>entity.</a:t>
            </a:r>
            <a:endParaRPr lang="en-MY" sz="2000" b="1" dirty="0"/>
          </a:p>
        </p:txBody>
      </p:sp>
      <p:pic>
        <p:nvPicPr>
          <p:cNvPr id="8196" name="Picture 4" descr="https://www.wpclipart.com/blanks/callouts/text_bubble/text_bubble_oval_arrow.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68171"/>
            <a:ext cx="3643952" cy="2956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00396" y="2722400"/>
            <a:ext cx="2175325" cy="1077218"/>
          </a:xfrm>
          <a:prstGeom prst="rect">
            <a:avLst/>
          </a:prstGeom>
        </p:spPr>
        <p:txBody>
          <a:bodyPr wrap="square">
            <a:spAutoFit/>
          </a:bodyPr>
          <a:lstStyle/>
          <a:p>
            <a:pPr algn="just"/>
            <a:r>
              <a:rPr lang="en-MY" sz="1600" dirty="0" smtClean="0"/>
              <a:t>To include standard </a:t>
            </a:r>
            <a:r>
              <a:rPr lang="en-MY" sz="1600" dirty="0"/>
              <a:t>operating procedure </a:t>
            </a:r>
            <a:r>
              <a:rPr lang="en-MY" sz="1600" dirty="0" smtClean="0"/>
              <a:t> (SOP) of </a:t>
            </a:r>
            <a:r>
              <a:rPr lang="en-MY" sz="1600" dirty="0"/>
              <a:t>GST relates to your </a:t>
            </a:r>
            <a:r>
              <a:rPr lang="en-MY" sz="1600" dirty="0" smtClean="0"/>
              <a:t>business.</a:t>
            </a:r>
            <a:endParaRPr lang="en-MY" sz="1600" dirty="0"/>
          </a:p>
        </p:txBody>
      </p:sp>
      <p:pic>
        <p:nvPicPr>
          <p:cNvPr id="2050" name="Picture 2" descr="http://smithsolve.com/wp-content/uploads/Team-MC910220945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3142" y="5160669"/>
            <a:ext cx="2744734" cy="137236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RECORD KEEPING</a:t>
            </a:r>
          </a:p>
          <a:p>
            <a:pPr lvl="1"/>
            <a:r>
              <a:rPr lang="en-MY" sz="2000" dirty="0" smtClean="0"/>
              <a:t>WHAT ARE RECORDS? - </a:t>
            </a:r>
            <a:r>
              <a:rPr lang="en-MY" sz="2000" dirty="0">
                <a:latin typeface="Calibri" pitchFamily="34" charset="0"/>
                <a:cs typeface="Calibri" pitchFamily="34" charset="0"/>
              </a:rPr>
              <a:t>STANDARD OPERATING PROCEDURE (SOP</a:t>
            </a:r>
            <a:r>
              <a:rPr lang="en-MY" sz="2000" dirty="0" smtClean="0">
                <a:latin typeface="Calibri" pitchFamily="34" charset="0"/>
                <a:cs typeface="Calibri" pitchFamily="34" charset="0"/>
              </a:rPr>
              <a:t>)</a:t>
            </a:r>
            <a:endParaRPr lang="en-MY" sz="2000" dirty="0">
              <a:latin typeface="Calibri" pitchFamily="34" charset="0"/>
              <a:cs typeface="Calibri" pitchFamily="34" charset="0"/>
            </a:endParaRPr>
          </a:p>
        </p:txBody>
      </p:sp>
    </p:spTree>
    <p:extLst>
      <p:ext uri="{BB962C8B-B14F-4D97-AF65-F5344CB8AC3E}">
        <p14:creationId xmlns:p14="http://schemas.microsoft.com/office/powerpoint/2010/main" val="1794714599"/>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p:cNvSpPr>
            <a:spLocks noGrp="1"/>
          </p:cNvSpPr>
          <p:nvPr>
            <p:ph type="sldNum" sz="quarter" idx="12"/>
          </p:nvPr>
        </p:nvSpPr>
        <p:spPr>
          <a:xfrm>
            <a:off x="8507453" y="6407152"/>
            <a:ext cx="532558" cy="365125"/>
          </a:xfrm>
        </p:spPr>
        <p:txBody>
          <a:bodyPr/>
          <a:lstStyle/>
          <a:p>
            <a:fld id="{0609AB30-EEFD-4B7E-84BA-C09F076F50F0}" type="slidenum">
              <a:rPr lang="en-US" smtClean="0"/>
              <a:pPr/>
              <a:t>63</a:t>
            </a:fld>
            <a:endParaRPr lang="en-US" dirty="0"/>
          </a:p>
        </p:txBody>
      </p:sp>
      <p:sp>
        <p:nvSpPr>
          <p:cNvPr id="2" name="Rectangle 1"/>
          <p:cNvSpPr/>
          <p:nvPr/>
        </p:nvSpPr>
        <p:spPr>
          <a:xfrm>
            <a:off x="209055" y="2391977"/>
            <a:ext cx="8304324"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MY" sz="2400" b="1" dirty="0"/>
              <a:t>Section 36 of the GSTA </a:t>
            </a:r>
            <a:r>
              <a:rPr lang="en-MY" sz="2400" dirty="0"/>
              <a:t>requires every taxable person and certain non-taxable person to keep full and true records of all transactions which affect or may affect his liability to tax. </a:t>
            </a:r>
          </a:p>
        </p:txBody>
      </p:sp>
      <p:sp>
        <p:nvSpPr>
          <p:cNvPr id="6" name="Text Box 3"/>
          <p:cNvSpPr txBox="1">
            <a:spLocks noChangeArrowheads="1"/>
          </p:cNvSpPr>
          <p:nvPr/>
        </p:nvSpPr>
        <p:spPr bwMode="auto">
          <a:xfrm>
            <a:off x="209055" y="4146331"/>
            <a:ext cx="48516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400">
                <a:solidFill>
                  <a:schemeClr val="tx1"/>
                </a:solidFill>
                <a:latin typeface="Arial" panose="020B0604020202020204" pitchFamily="34" charset="0"/>
              </a:defRPr>
            </a:lvl1pPr>
            <a:lvl2pPr marL="508000" indent="-392113"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lvl="1" algn="just">
              <a:buClr>
                <a:srgbClr val="0000CC"/>
              </a:buClr>
              <a:buSzPct val="110000"/>
              <a:buFont typeface="Wingdings" panose="05000000000000000000" pitchFamily="2" charset="2"/>
              <a:buChar char="§"/>
            </a:pPr>
            <a:r>
              <a:rPr lang="en-US" altLang="en-US" sz="2000" dirty="0">
                <a:latin typeface="+mj-lt"/>
              </a:rPr>
              <a:t>Bahasa Malaysia or English</a:t>
            </a:r>
          </a:p>
          <a:p>
            <a:pPr lvl="1" algn="just">
              <a:buClr>
                <a:srgbClr val="0000CC"/>
              </a:buClr>
              <a:buSzPct val="110000"/>
              <a:buFont typeface="Wingdings" panose="05000000000000000000" pitchFamily="2" charset="2"/>
              <a:buChar char="§"/>
            </a:pPr>
            <a:r>
              <a:rPr lang="en-US" altLang="en-US" sz="2000" dirty="0">
                <a:latin typeface="+mj-lt"/>
              </a:rPr>
              <a:t>7 years</a:t>
            </a:r>
          </a:p>
          <a:p>
            <a:pPr lvl="1" algn="just">
              <a:buClr>
                <a:srgbClr val="0000CC"/>
              </a:buClr>
              <a:buSzPct val="110000"/>
              <a:buFont typeface="Wingdings" panose="05000000000000000000" pitchFamily="2" charset="2"/>
              <a:buChar char="§"/>
            </a:pPr>
            <a:r>
              <a:rPr lang="en-US" altLang="en-US" sz="2000" dirty="0">
                <a:latin typeface="+mj-lt"/>
              </a:rPr>
              <a:t>C</a:t>
            </a:r>
            <a:r>
              <a:rPr lang="en-US" altLang="en-US" sz="2000" dirty="0" smtClean="0">
                <a:latin typeface="+mj-lt"/>
              </a:rPr>
              <a:t>an </a:t>
            </a:r>
            <a:r>
              <a:rPr lang="en-US" altLang="en-US" sz="2000" dirty="0">
                <a:latin typeface="+mj-lt"/>
              </a:rPr>
              <a:t>be kept in soft or hard copy</a:t>
            </a:r>
          </a:p>
          <a:p>
            <a:pPr lvl="1" algn="just">
              <a:buClr>
                <a:srgbClr val="0000CC"/>
              </a:buClr>
              <a:buSzPct val="110000"/>
              <a:buFont typeface="Wingdings" panose="05000000000000000000" pitchFamily="2" charset="2"/>
              <a:buChar char="§"/>
            </a:pPr>
            <a:r>
              <a:rPr lang="en-US" altLang="en-US" sz="2000" dirty="0" smtClean="0">
                <a:latin typeface="+mj-lt"/>
              </a:rPr>
              <a:t>To </a:t>
            </a:r>
            <a:r>
              <a:rPr lang="en-US" altLang="en-US" sz="2000" dirty="0">
                <a:latin typeface="+mj-lt"/>
              </a:rPr>
              <a:t>be kept in principal place of </a:t>
            </a:r>
            <a:r>
              <a:rPr lang="en-US" altLang="en-US" sz="2000" dirty="0" smtClean="0">
                <a:latin typeface="+mj-lt"/>
              </a:rPr>
              <a:t>business</a:t>
            </a:r>
          </a:p>
          <a:p>
            <a:pPr marL="115887" lvl="1" indent="0" algn="just">
              <a:buClr>
                <a:srgbClr val="0000CC"/>
              </a:buClr>
              <a:buSzPct val="110000"/>
            </a:pPr>
            <a:endParaRPr lang="en-US" sz="2000" dirty="0">
              <a:latin typeface="+mj-lt"/>
            </a:endParaRPr>
          </a:p>
          <a:p>
            <a:pPr lvl="1" algn="just">
              <a:buClr>
                <a:srgbClr val="0000CC"/>
              </a:buClr>
              <a:buSzPct val="110000"/>
              <a:buFont typeface="Wingdings" panose="05000000000000000000" pitchFamily="2" charset="2"/>
              <a:buChar char="§"/>
            </a:pPr>
            <a:endParaRPr lang="en-US" altLang="en-US" sz="2000" dirty="0">
              <a:latin typeface="+mn-lt"/>
            </a:endParaRPr>
          </a:p>
        </p:txBody>
      </p:sp>
      <p:pic>
        <p:nvPicPr>
          <p:cNvPr id="2050" name="Picture 2" descr="https://openclipart.org/image/2400px/svg_to_png/167738/Filing-Cabinet-Over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392" y="4599296"/>
            <a:ext cx="3600532" cy="160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51772" y="1758849"/>
            <a:ext cx="2351589" cy="3957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dirty="0" smtClean="0">
                <a:solidFill>
                  <a:schemeClr val="tx1"/>
                </a:solidFill>
              </a:rPr>
              <a:t>ADMINISTRATIVE</a:t>
            </a:r>
            <a:endParaRPr lang="en-MY" b="1" dirty="0">
              <a:solidFill>
                <a:schemeClr val="tx1"/>
              </a:solidFill>
            </a:endParaRPr>
          </a:p>
        </p:txBody>
      </p:sp>
      <p:sp>
        <p:nvSpPr>
          <p:cNvPr id="8" name="Rectangle 7"/>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RECORD KEEPING</a:t>
            </a:r>
          </a:p>
          <a:p>
            <a:pPr lvl="1"/>
            <a:r>
              <a:rPr lang="en-MY" sz="2000" dirty="0" smtClean="0"/>
              <a:t>ADMINISTRATIVE</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958837419"/>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p:cNvSpPr>
            <a:spLocks noGrp="1"/>
          </p:cNvSpPr>
          <p:nvPr>
            <p:ph type="sldNum" sz="quarter" idx="12"/>
          </p:nvPr>
        </p:nvSpPr>
        <p:spPr>
          <a:xfrm>
            <a:off x="8507453" y="6407152"/>
            <a:ext cx="532558" cy="365125"/>
          </a:xfrm>
        </p:spPr>
        <p:txBody>
          <a:bodyPr/>
          <a:lstStyle/>
          <a:p>
            <a:fld id="{0609AB30-EEFD-4B7E-84BA-C09F076F50F0}" type="slidenum">
              <a:rPr lang="en-US" smtClean="0"/>
              <a:pPr/>
              <a:t>64</a:t>
            </a:fld>
            <a:endParaRPr lang="en-US" dirty="0"/>
          </a:p>
        </p:txBody>
      </p:sp>
      <p:sp>
        <p:nvSpPr>
          <p:cNvPr id="4" name="Rectangle 3"/>
          <p:cNvSpPr/>
          <p:nvPr/>
        </p:nvSpPr>
        <p:spPr>
          <a:xfrm>
            <a:off x="194438" y="1802523"/>
            <a:ext cx="8839200" cy="4832092"/>
          </a:xfrm>
          <a:prstGeom prst="rect">
            <a:avLst/>
          </a:prstGeom>
        </p:spPr>
        <p:txBody>
          <a:bodyPr wrap="square">
            <a:spAutoFit/>
          </a:bodyPr>
          <a:lstStyle/>
          <a:p>
            <a:pPr>
              <a:buFont typeface="Wingdings" panose="05000000000000000000" pitchFamily="2" charset="2"/>
              <a:buChar char="§"/>
            </a:pPr>
            <a:r>
              <a:rPr lang="en-US" altLang="en-US" sz="2200" b="1" dirty="0">
                <a:solidFill>
                  <a:srgbClr val="0000CC"/>
                </a:solidFill>
              </a:rPr>
              <a:t>Records relating to registration</a:t>
            </a:r>
          </a:p>
          <a:p>
            <a:pPr lvl="1">
              <a:buFont typeface="Wingdings" panose="05000000000000000000" pitchFamily="2" charset="2"/>
              <a:buChar char="ü"/>
            </a:pPr>
            <a:r>
              <a:rPr lang="en-US" altLang="en-US" sz="2200" dirty="0"/>
              <a:t>SSM records – Form A, B, C, 8,9 and etc.</a:t>
            </a:r>
          </a:p>
          <a:p>
            <a:pPr lvl="1"/>
            <a:endParaRPr lang="en-US" altLang="en-US" sz="2200" b="1" dirty="0"/>
          </a:p>
          <a:p>
            <a:pPr>
              <a:buFont typeface="Wingdings" panose="05000000000000000000" pitchFamily="2" charset="2"/>
              <a:buChar char="§"/>
            </a:pPr>
            <a:r>
              <a:rPr lang="en-US" altLang="en-US" sz="2200" b="1" dirty="0">
                <a:solidFill>
                  <a:srgbClr val="0000CC"/>
                </a:solidFill>
              </a:rPr>
              <a:t>Records relating business activities</a:t>
            </a:r>
          </a:p>
          <a:p>
            <a:pPr lvl="1">
              <a:buFont typeface="Wingdings" panose="05000000000000000000" pitchFamily="2" charset="2"/>
              <a:buChar char="ü"/>
            </a:pPr>
            <a:r>
              <a:rPr lang="en-US" altLang="en-US" sz="2200" dirty="0"/>
              <a:t>tax invoices, invoices, receipts, </a:t>
            </a:r>
          </a:p>
          <a:p>
            <a:pPr lvl="1">
              <a:buFont typeface="Wingdings" panose="05000000000000000000" pitchFamily="2" charset="2"/>
              <a:buChar char="ü"/>
            </a:pPr>
            <a:r>
              <a:rPr lang="en-US" altLang="en-US" sz="2200" dirty="0"/>
              <a:t>debit  note,  credit  note</a:t>
            </a:r>
          </a:p>
          <a:p>
            <a:pPr lvl="1">
              <a:buFont typeface="Wingdings" panose="05000000000000000000" pitchFamily="2" charset="2"/>
              <a:buChar char="ü"/>
            </a:pPr>
            <a:r>
              <a:rPr lang="en-US" altLang="en-US" sz="2200" dirty="0"/>
              <a:t>delivery order, purchase order </a:t>
            </a:r>
          </a:p>
          <a:p>
            <a:pPr lvl="1">
              <a:buFont typeface="Wingdings" panose="05000000000000000000" pitchFamily="2" charset="2"/>
              <a:buChar char="ü"/>
            </a:pPr>
            <a:r>
              <a:rPr lang="en-US" altLang="en-US" sz="2200" dirty="0"/>
              <a:t>Bank slip, bank statement, voucher  and etc.</a:t>
            </a:r>
          </a:p>
          <a:p>
            <a:pPr lvl="1">
              <a:buFont typeface="Wingdings" panose="05000000000000000000" pitchFamily="2" charset="2"/>
              <a:buChar char="ü"/>
            </a:pPr>
            <a:r>
              <a:rPr lang="en-US" altLang="en-US" sz="2200" dirty="0"/>
              <a:t>Contract, agreement</a:t>
            </a:r>
          </a:p>
          <a:p>
            <a:pPr lvl="1"/>
            <a:endParaRPr lang="en-US" altLang="en-US" sz="2200" dirty="0"/>
          </a:p>
          <a:p>
            <a:pPr>
              <a:buFont typeface="Wingdings" panose="05000000000000000000" pitchFamily="2" charset="2"/>
              <a:buChar char="§"/>
            </a:pPr>
            <a:r>
              <a:rPr lang="en-US" altLang="en-US" sz="2200" b="1" dirty="0">
                <a:solidFill>
                  <a:srgbClr val="0000CC"/>
                </a:solidFill>
              </a:rPr>
              <a:t>Records relating to accounting (hard copy)</a:t>
            </a:r>
            <a:endParaRPr lang="en-US" altLang="en-US" sz="2200" b="1" dirty="0"/>
          </a:p>
          <a:p>
            <a:pPr marL="800100" lvl="1" indent="-342900">
              <a:buFont typeface="Wingdings" panose="05000000000000000000" pitchFamily="2" charset="2"/>
              <a:buChar char="ü"/>
            </a:pPr>
            <a:r>
              <a:rPr lang="en-US" altLang="en-US" sz="2200" dirty="0"/>
              <a:t>Financial statement – Profit &amp; Loss, Balance Sheet,  Trial </a:t>
            </a:r>
            <a:r>
              <a:rPr lang="en-US" altLang="en-US" sz="2200" dirty="0" smtClean="0"/>
              <a:t>Balance</a:t>
            </a:r>
          </a:p>
          <a:p>
            <a:pPr marL="800100" lvl="1" indent="-342900">
              <a:buFont typeface="Wingdings" panose="05000000000000000000" pitchFamily="2" charset="2"/>
              <a:buChar char="ü"/>
            </a:pPr>
            <a:r>
              <a:rPr lang="en-US" altLang="en-US" sz="2200" dirty="0" smtClean="0"/>
              <a:t>Account </a:t>
            </a:r>
            <a:r>
              <a:rPr lang="en-US" altLang="en-US" sz="2200" dirty="0"/>
              <a:t>payable, account receivable, General ledger, Sales, </a:t>
            </a:r>
            <a:r>
              <a:rPr lang="en-US" altLang="en-US" sz="2200" dirty="0" smtClean="0"/>
              <a:t>Purchase, </a:t>
            </a:r>
            <a:r>
              <a:rPr lang="en-US" altLang="en-US" sz="2200" dirty="0"/>
              <a:t>stock, cash and etc.</a:t>
            </a:r>
          </a:p>
        </p:txBody>
      </p:sp>
      <p:pic>
        <p:nvPicPr>
          <p:cNvPr id="3074" name="Picture 2" descr="http://www.dmsindia.co.in/images/file/computer_scaning_file.pn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448176" y="2963919"/>
            <a:ext cx="3818130" cy="2036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RECORD KEEPING</a:t>
            </a:r>
          </a:p>
          <a:p>
            <a:pPr lvl="1"/>
            <a:r>
              <a:rPr lang="en-MY" sz="2000" dirty="0" smtClean="0"/>
              <a:t>ADMINISTRATIVE</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2462946157"/>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p:cNvSpPr>
            <a:spLocks noGrp="1"/>
          </p:cNvSpPr>
          <p:nvPr>
            <p:ph type="sldNum" sz="quarter" idx="12"/>
          </p:nvPr>
        </p:nvSpPr>
        <p:spPr>
          <a:xfrm>
            <a:off x="8507453" y="6407152"/>
            <a:ext cx="532558" cy="365125"/>
          </a:xfrm>
        </p:spPr>
        <p:txBody>
          <a:bodyPr/>
          <a:lstStyle/>
          <a:p>
            <a:fld id="{0609AB30-EEFD-4B7E-84BA-C09F076F50F0}" type="slidenum">
              <a:rPr lang="en-US" smtClean="0"/>
              <a:pPr/>
              <a:t>65</a:t>
            </a:fld>
            <a:endParaRPr lang="en-US" dirty="0"/>
          </a:p>
        </p:txBody>
      </p:sp>
      <p:sp>
        <p:nvSpPr>
          <p:cNvPr id="2" name="Rectangle 1"/>
          <p:cNvSpPr/>
          <p:nvPr/>
        </p:nvSpPr>
        <p:spPr>
          <a:xfrm>
            <a:off x="171450" y="1752600"/>
            <a:ext cx="8629650" cy="4708981"/>
          </a:xfrm>
          <a:prstGeom prst="rect">
            <a:avLst/>
          </a:prstGeom>
        </p:spPr>
        <p:txBody>
          <a:bodyPr wrap="square">
            <a:spAutoFit/>
          </a:bodyPr>
          <a:lstStyle/>
          <a:p>
            <a:pPr lvl="0">
              <a:buFont typeface="Wingdings" panose="05000000000000000000" pitchFamily="2" charset="2"/>
              <a:buChar char="§"/>
            </a:pPr>
            <a:r>
              <a:rPr lang="en-US" altLang="en-US" sz="2000" b="1" dirty="0">
                <a:solidFill>
                  <a:srgbClr val="2E0FE7"/>
                </a:solidFill>
              </a:rPr>
              <a:t>Records relating to taxation </a:t>
            </a:r>
          </a:p>
          <a:p>
            <a:pPr marL="800100" lvl="1" indent="-342900">
              <a:buFont typeface="Wingdings" panose="05000000000000000000" pitchFamily="2" charset="2"/>
              <a:buChar char="ü"/>
            </a:pPr>
            <a:r>
              <a:rPr lang="en-US" altLang="en-US" sz="2000" dirty="0">
                <a:solidFill>
                  <a:prstClr val="black"/>
                </a:solidFill>
              </a:rPr>
              <a:t>Customs forms – K1, K2, K9 and </a:t>
            </a:r>
            <a:r>
              <a:rPr lang="en-US" altLang="en-US" sz="2000" dirty="0" err="1">
                <a:solidFill>
                  <a:prstClr val="black"/>
                </a:solidFill>
              </a:rPr>
              <a:t>etc</a:t>
            </a:r>
            <a:endParaRPr lang="en-US" altLang="en-US" sz="2000" dirty="0">
              <a:solidFill>
                <a:prstClr val="black"/>
              </a:solidFill>
            </a:endParaRPr>
          </a:p>
          <a:p>
            <a:pPr marL="800100" lvl="1" indent="-342900">
              <a:buFont typeface="Wingdings" panose="05000000000000000000" pitchFamily="2" charset="2"/>
              <a:buChar char="ü"/>
            </a:pPr>
            <a:r>
              <a:rPr lang="en-US" altLang="en-US" sz="2000" dirty="0">
                <a:solidFill>
                  <a:prstClr val="black"/>
                </a:solidFill>
              </a:rPr>
              <a:t>GST – GST returns, registration and </a:t>
            </a:r>
            <a:r>
              <a:rPr lang="en-US" altLang="en-US" sz="2000" dirty="0" err="1">
                <a:solidFill>
                  <a:prstClr val="black"/>
                </a:solidFill>
              </a:rPr>
              <a:t>etc</a:t>
            </a:r>
            <a:endParaRPr lang="en-US" altLang="en-US" sz="2000" dirty="0">
              <a:solidFill>
                <a:prstClr val="black"/>
              </a:solidFill>
            </a:endParaRPr>
          </a:p>
          <a:p>
            <a:pPr marL="800100" lvl="1" indent="-342900">
              <a:buFont typeface="Wingdings" panose="05000000000000000000" pitchFamily="2" charset="2"/>
              <a:buChar char="ü"/>
            </a:pPr>
            <a:r>
              <a:rPr lang="en-US" altLang="en-US" sz="2000" dirty="0">
                <a:solidFill>
                  <a:prstClr val="black"/>
                </a:solidFill>
              </a:rPr>
              <a:t>GST adjustment sheet</a:t>
            </a:r>
          </a:p>
          <a:p>
            <a:pPr marL="800100" lvl="1" indent="-342900">
              <a:buFont typeface="Wingdings" panose="05000000000000000000" pitchFamily="2" charset="2"/>
              <a:buChar char="ü"/>
            </a:pPr>
            <a:r>
              <a:rPr lang="en-US" altLang="en-US" sz="2000" dirty="0">
                <a:solidFill>
                  <a:prstClr val="black"/>
                </a:solidFill>
              </a:rPr>
              <a:t>Income tax declaration</a:t>
            </a:r>
          </a:p>
          <a:p>
            <a:pPr lvl="1"/>
            <a:endParaRPr lang="en-US" altLang="en-US" sz="2000" dirty="0">
              <a:solidFill>
                <a:srgbClr val="FF0000"/>
              </a:solidFill>
            </a:endParaRPr>
          </a:p>
          <a:p>
            <a:pPr lvl="0">
              <a:buFont typeface="Wingdings" panose="05000000000000000000" pitchFamily="2" charset="2"/>
              <a:buChar char="§"/>
            </a:pPr>
            <a:r>
              <a:rPr lang="en-US" altLang="en-US" sz="2000" b="1" dirty="0">
                <a:solidFill>
                  <a:srgbClr val="2E0FE7"/>
                </a:solidFill>
              </a:rPr>
              <a:t>Records  relating  to electronic form </a:t>
            </a:r>
          </a:p>
          <a:p>
            <a:pPr marL="800100" lvl="1" indent="-342900">
              <a:buFont typeface="Wingdings" panose="05000000000000000000" pitchFamily="2" charset="2"/>
              <a:buChar char="ü"/>
            </a:pPr>
            <a:r>
              <a:rPr lang="en-US" altLang="en-US" sz="2000" dirty="0">
                <a:solidFill>
                  <a:prstClr val="black"/>
                </a:solidFill>
              </a:rPr>
              <a:t>Accounting software manual</a:t>
            </a:r>
          </a:p>
          <a:p>
            <a:pPr marL="800100" lvl="1" indent="-342900">
              <a:buFont typeface="Wingdings" panose="05000000000000000000" pitchFamily="2" charset="2"/>
              <a:buChar char="ü"/>
            </a:pPr>
            <a:r>
              <a:rPr lang="en-US" altLang="en-US" sz="2000" dirty="0">
                <a:solidFill>
                  <a:prstClr val="black"/>
                </a:solidFill>
              </a:rPr>
              <a:t>Accounts chart, access code, program documentation</a:t>
            </a:r>
          </a:p>
          <a:p>
            <a:pPr marL="800100" lvl="1" indent="-342900">
              <a:buFont typeface="Wingdings" panose="05000000000000000000" pitchFamily="2" charset="2"/>
              <a:buChar char="ü"/>
            </a:pPr>
            <a:r>
              <a:rPr lang="en-US" altLang="en-US" sz="2000" dirty="0">
                <a:solidFill>
                  <a:prstClr val="black"/>
                </a:solidFill>
              </a:rPr>
              <a:t>Audit trail</a:t>
            </a:r>
          </a:p>
          <a:p>
            <a:pPr marL="800100" lvl="1" indent="-342900">
              <a:buFont typeface="Wingdings" panose="05000000000000000000" pitchFamily="2" charset="2"/>
              <a:buChar char="ü"/>
            </a:pPr>
            <a:r>
              <a:rPr lang="en-US" altLang="en-US" sz="2000" dirty="0">
                <a:solidFill>
                  <a:prstClr val="black"/>
                </a:solidFill>
              </a:rPr>
              <a:t>Purchase, Sales, GL Listing (</a:t>
            </a:r>
            <a:r>
              <a:rPr lang="en-US" altLang="en-US" sz="2000" dirty="0" err="1">
                <a:solidFill>
                  <a:prstClr val="black"/>
                </a:solidFill>
              </a:rPr>
              <a:t>e.g</a:t>
            </a:r>
            <a:r>
              <a:rPr lang="en-US" altLang="en-US" sz="2000" dirty="0">
                <a:solidFill>
                  <a:prstClr val="black"/>
                </a:solidFill>
              </a:rPr>
              <a:t> standard, exempt, disregard, out of scope, deemed supply </a:t>
            </a:r>
            <a:r>
              <a:rPr lang="en-US" altLang="en-US" sz="2000" dirty="0" err="1">
                <a:solidFill>
                  <a:prstClr val="black"/>
                </a:solidFill>
              </a:rPr>
              <a:t>etc</a:t>
            </a:r>
            <a:r>
              <a:rPr lang="en-US" altLang="en-US" sz="2000" dirty="0">
                <a:solidFill>
                  <a:prstClr val="black"/>
                </a:solidFill>
              </a:rPr>
              <a:t>)</a:t>
            </a:r>
          </a:p>
          <a:p>
            <a:pPr marL="800100" lvl="1" indent="-342900">
              <a:buFont typeface="Wingdings" panose="05000000000000000000" pitchFamily="2" charset="2"/>
              <a:buChar char="ü"/>
            </a:pPr>
            <a:r>
              <a:rPr lang="en-US" altLang="en-US" sz="2000" dirty="0">
                <a:solidFill>
                  <a:prstClr val="black"/>
                </a:solidFill>
              </a:rPr>
              <a:t>GAF File (GST Accounting Software)</a:t>
            </a:r>
          </a:p>
          <a:p>
            <a:pPr marL="800100" lvl="1" indent="-342900">
              <a:buFont typeface="Wingdings" panose="05000000000000000000" pitchFamily="2" charset="2"/>
              <a:buChar char="ü"/>
            </a:pPr>
            <a:r>
              <a:rPr lang="en-US" altLang="en-US" sz="2000" dirty="0">
                <a:solidFill>
                  <a:prstClr val="black"/>
                </a:solidFill>
              </a:rPr>
              <a:t>Management Information Report  (MIS) report</a:t>
            </a:r>
          </a:p>
          <a:p>
            <a:pPr marL="800100" lvl="1" indent="-342900">
              <a:buFont typeface="Wingdings" panose="05000000000000000000" pitchFamily="2" charset="2"/>
              <a:buChar char="ü"/>
            </a:pPr>
            <a:r>
              <a:rPr lang="en-US" altLang="en-US" sz="2000" dirty="0">
                <a:solidFill>
                  <a:prstClr val="black"/>
                </a:solidFill>
              </a:rPr>
              <a:t>Other data / records keep in accounting / business software</a:t>
            </a:r>
          </a:p>
        </p:txBody>
      </p:sp>
      <p:sp>
        <p:nvSpPr>
          <p:cNvPr id="6" name="Rectangle 5"/>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RECORD KEEPING</a:t>
            </a:r>
          </a:p>
          <a:p>
            <a:pPr lvl="1"/>
            <a:r>
              <a:rPr lang="en-MY" sz="2000" dirty="0" smtClean="0"/>
              <a:t>ADMINISTRATIVE</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987550330"/>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p:cNvSpPr>
            <a:spLocks noGrp="1"/>
          </p:cNvSpPr>
          <p:nvPr>
            <p:ph type="sldNum" sz="quarter" idx="12"/>
          </p:nvPr>
        </p:nvSpPr>
        <p:spPr>
          <a:xfrm>
            <a:off x="8507453" y="6407152"/>
            <a:ext cx="532558" cy="365125"/>
          </a:xfrm>
        </p:spPr>
        <p:txBody>
          <a:bodyPr/>
          <a:lstStyle/>
          <a:p>
            <a:fld id="{0609AB30-EEFD-4B7E-84BA-C09F076F50F0}" type="slidenum">
              <a:rPr lang="en-US" smtClean="0"/>
              <a:pPr/>
              <a:t>66</a:t>
            </a:fld>
            <a:endParaRPr lang="en-US" dirty="0"/>
          </a:p>
        </p:txBody>
      </p:sp>
      <p:pic>
        <p:nvPicPr>
          <p:cNvPr id="4098" name="Picture 2" descr="https://www.eventfolder.se/apex/bevent.eventgetimagefiles?pnID=36465&amp;psName=document_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15263"/>
            <a:ext cx="2481616" cy="186121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72955" y="3384804"/>
            <a:ext cx="1774209" cy="110546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MY" dirty="0" smtClean="0"/>
              <a:t>TAXABLE PERSON</a:t>
            </a:r>
            <a:endParaRPr lang="en-MY" dirty="0"/>
          </a:p>
        </p:txBody>
      </p:sp>
      <p:sp>
        <p:nvSpPr>
          <p:cNvPr id="3" name="AutoShape 4" descr="http://www.veryicon.com/icon/ico/Avatar/People/Boss.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6" name="AutoShape 6" descr="http://www.veryicon.com/icon/ico/Avatar/People/Boss.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7" name="AutoShape 8" descr="http://www.veryicon.com/icon/ico/Avatar/People/Boss.ic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4106" name="Picture 10" descr="http://www.abssindia.org/images/exec_board/20150824171054male-icon-temporary.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955" y="1596472"/>
            <a:ext cx="1747388" cy="1747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0375" y="-1273800"/>
            <a:ext cx="7696461" cy="707886"/>
          </a:xfrm>
          <a:prstGeom prst="rect">
            <a:avLst/>
          </a:prstGeom>
        </p:spPr>
        <p:txBody>
          <a:bodyPr wrap="square">
            <a:spAutoFit/>
          </a:bodyPr>
          <a:lstStyle/>
          <a:p>
            <a:pPr lvl="1" algn="just">
              <a:buClr>
                <a:srgbClr val="FF0000"/>
              </a:buClr>
            </a:pPr>
            <a:endParaRPr lang="en-US" altLang="en-US" sz="2000" dirty="0">
              <a:solidFill>
                <a:prstClr val="black"/>
              </a:solidFill>
            </a:endParaRPr>
          </a:p>
          <a:p>
            <a:pPr lvl="1" algn="just">
              <a:buClr>
                <a:srgbClr val="FF0000"/>
              </a:buClr>
            </a:pPr>
            <a:endParaRPr lang="en-US" altLang="en-US" sz="2000" dirty="0">
              <a:solidFill>
                <a:prstClr val="black"/>
              </a:solidFill>
            </a:endParaRPr>
          </a:p>
        </p:txBody>
      </p:sp>
      <p:sp>
        <p:nvSpPr>
          <p:cNvPr id="10" name="Rounded Rectangle 9"/>
          <p:cNvSpPr/>
          <p:nvPr/>
        </p:nvSpPr>
        <p:spPr>
          <a:xfrm>
            <a:off x="2481616" y="2000644"/>
            <a:ext cx="6416724" cy="40738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800100" lvl="1" indent="-342900">
              <a:buClr>
                <a:srgbClr val="FF0000"/>
              </a:buClr>
              <a:buFont typeface="Wingdings" panose="05000000000000000000" pitchFamily="2" charset="2"/>
              <a:buChar char="ü"/>
            </a:pPr>
            <a:endParaRPr lang="en-US" altLang="en-US" sz="2000" dirty="0" smtClean="0">
              <a:solidFill>
                <a:schemeClr val="tx1"/>
              </a:solidFill>
            </a:endParaRPr>
          </a:p>
          <a:p>
            <a:pPr marL="800100" lvl="1" indent="-342900">
              <a:buClr>
                <a:srgbClr val="FF0000"/>
              </a:buClr>
              <a:buFont typeface="Wingdings" panose="05000000000000000000" pitchFamily="2" charset="2"/>
              <a:buChar char="ü"/>
            </a:pPr>
            <a:endParaRPr lang="en-US" altLang="en-US" sz="2000" dirty="0">
              <a:solidFill>
                <a:schemeClr val="tx1"/>
              </a:solidFill>
            </a:endParaRPr>
          </a:p>
          <a:p>
            <a:pPr marL="800100" lvl="1" indent="-342900">
              <a:buClr>
                <a:srgbClr val="FF0000"/>
              </a:buClr>
              <a:buFont typeface="Wingdings" panose="05000000000000000000" pitchFamily="2" charset="2"/>
              <a:buChar char="ü"/>
            </a:pPr>
            <a:endParaRPr lang="en-US" altLang="en-US" sz="2000" dirty="0" smtClean="0">
              <a:solidFill>
                <a:schemeClr val="tx1"/>
              </a:solidFill>
            </a:endParaRPr>
          </a:p>
          <a:p>
            <a:pPr marL="800100" lvl="1" indent="-342900">
              <a:buClr>
                <a:srgbClr val="FF0000"/>
              </a:buClr>
              <a:buFont typeface="Wingdings" panose="05000000000000000000" pitchFamily="2" charset="2"/>
              <a:buChar char="ü"/>
            </a:pPr>
            <a:r>
              <a:rPr lang="en-US" altLang="en-US" sz="2000" dirty="0" smtClean="0">
                <a:solidFill>
                  <a:schemeClr val="tx1"/>
                </a:solidFill>
              </a:rPr>
              <a:t>The </a:t>
            </a:r>
            <a:r>
              <a:rPr lang="en-US" altLang="en-US" sz="2000" dirty="0">
                <a:solidFill>
                  <a:schemeClr val="tx1"/>
                </a:solidFill>
              </a:rPr>
              <a:t>taxable person must keep the </a:t>
            </a:r>
            <a:r>
              <a:rPr lang="en-US" altLang="en-US" sz="2000" b="1" dirty="0">
                <a:solidFill>
                  <a:schemeClr val="tx1"/>
                </a:solidFill>
              </a:rPr>
              <a:t>original documentation</a:t>
            </a:r>
            <a:r>
              <a:rPr lang="en-US" altLang="en-US" sz="2000" b="1" dirty="0" smtClean="0">
                <a:solidFill>
                  <a:schemeClr val="tx1"/>
                </a:solidFill>
              </a:rPr>
              <a:t>.</a:t>
            </a:r>
          </a:p>
          <a:p>
            <a:pPr lvl="1">
              <a:buClr>
                <a:srgbClr val="FF0000"/>
              </a:buClr>
            </a:pPr>
            <a:endParaRPr lang="en-US" altLang="en-US" sz="2000" b="1" dirty="0" smtClean="0">
              <a:solidFill>
                <a:schemeClr val="tx1"/>
              </a:solidFill>
            </a:endParaRPr>
          </a:p>
          <a:p>
            <a:pPr marL="800100" lvl="1" indent="-342900">
              <a:buClr>
                <a:srgbClr val="FF0000"/>
              </a:buClr>
              <a:buFont typeface="Wingdings" panose="05000000000000000000" pitchFamily="2" charset="2"/>
              <a:buChar char="ü"/>
            </a:pPr>
            <a:r>
              <a:rPr lang="en-US" altLang="en-US" sz="2000" dirty="0">
                <a:solidFill>
                  <a:prstClr val="black"/>
                </a:solidFill>
              </a:rPr>
              <a:t>Where the record is in an electronic form, the record shall be kept in such a manner as to </a:t>
            </a:r>
            <a:r>
              <a:rPr lang="en-US" altLang="en-US" sz="2000" b="1" dirty="0">
                <a:solidFill>
                  <a:prstClr val="black"/>
                </a:solidFill>
              </a:rPr>
              <a:t>enable the record be readily accessible </a:t>
            </a:r>
            <a:r>
              <a:rPr lang="en-US" altLang="en-US" sz="2000" dirty="0">
                <a:solidFill>
                  <a:prstClr val="black"/>
                </a:solidFill>
              </a:rPr>
              <a:t>and convertible into writing</a:t>
            </a:r>
            <a:r>
              <a:rPr lang="en-US" altLang="en-US" sz="2000" dirty="0" smtClean="0">
                <a:solidFill>
                  <a:prstClr val="black"/>
                </a:solidFill>
              </a:rPr>
              <a:t>.</a:t>
            </a:r>
          </a:p>
          <a:p>
            <a:pPr lvl="1">
              <a:buClr>
                <a:srgbClr val="FF0000"/>
              </a:buClr>
            </a:pPr>
            <a:endParaRPr lang="en-US" altLang="en-US" sz="2000" dirty="0" smtClean="0">
              <a:solidFill>
                <a:prstClr val="black"/>
              </a:solidFill>
            </a:endParaRPr>
          </a:p>
          <a:p>
            <a:pPr marL="800100" lvl="1" indent="-342900">
              <a:buClr>
                <a:srgbClr val="FF0000"/>
              </a:buClr>
              <a:buFont typeface="Wingdings" panose="05000000000000000000" pitchFamily="2" charset="2"/>
              <a:buChar char="ü"/>
            </a:pPr>
            <a:r>
              <a:rPr lang="en-US" altLang="en-US" sz="2000" dirty="0">
                <a:solidFill>
                  <a:prstClr val="black"/>
                </a:solidFill>
              </a:rPr>
              <a:t>Such records shall be </a:t>
            </a:r>
            <a:r>
              <a:rPr lang="en-US" altLang="en-US" sz="2000" b="1" dirty="0">
                <a:solidFill>
                  <a:prstClr val="black"/>
                </a:solidFill>
              </a:rPr>
              <a:t>admissible as evidence </a:t>
            </a:r>
            <a:r>
              <a:rPr lang="en-US" altLang="en-US" sz="2000" dirty="0">
                <a:solidFill>
                  <a:prstClr val="black"/>
                </a:solidFill>
              </a:rPr>
              <a:t>in any proceedings</a:t>
            </a:r>
            <a:endParaRPr lang="en-MY" sz="2000" dirty="0"/>
          </a:p>
          <a:p>
            <a:pPr marL="800100" lvl="1" indent="-342900">
              <a:buClr>
                <a:srgbClr val="FF0000"/>
              </a:buClr>
              <a:buFont typeface="Wingdings" panose="05000000000000000000" pitchFamily="2" charset="2"/>
              <a:buChar char="ü"/>
            </a:pPr>
            <a:endParaRPr lang="en-US" altLang="en-US" sz="2000" dirty="0" smtClean="0">
              <a:solidFill>
                <a:prstClr val="black"/>
              </a:solidFill>
            </a:endParaRPr>
          </a:p>
          <a:p>
            <a:pPr marL="800100" lvl="1" indent="-342900">
              <a:buClr>
                <a:srgbClr val="FF0000"/>
              </a:buClr>
              <a:buFont typeface="Wingdings" panose="05000000000000000000" pitchFamily="2" charset="2"/>
              <a:buChar char="ü"/>
            </a:pPr>
            <a:endParaRPr lang="en-US" altLang="en-US" sz="2000" dirty="0">
              <a:solidFill>
                <a:prstClr val="black"/>
              </a:solidFill>
            </a:endParaRPr>
          </a:p>
          <a:p>
            <a:pPr marL="800100" lvl="1" indent="-342900">
              <a:buClr>
                <a:srgbClr val="FF0000"/>
              </a:buClr>
              <a:buFont typeface="Wingdings" panose="05000000000000000000" pitchFamily="2" charset="2"/>
              <a:buChar char="ü"/>
            </a:pPr>
            <a:endParaRPr lang="en-US" altLang="en-US" sz="2000" b="1" dirty="0">
              <a:solidFill>
                <a:schemeClr val="tx1"/>
              </a:solidFill>
            </a:endParaRPr>
          </a:p>
          <a:p>
            <a:pPr lvl="1">
              <a:buClr>
                <a:srgbClr val="FF0000"/>
              </a:buClr>
            </a:pPr>
            <a:endParaRPr lang="en-US" altLang="en-US" sz="2000" dirty="0">
              <a:solidFill>
                <a:prstClr val="black"/>
              </a:solidFill>
            </a:endParaRPr>
          </a:p>
        </p:txBody>
      </p:sp>
      <p:sp>
        <p:nvSpPr>
          <p:cNvPr id="12" name="Rectangle 11"/>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RECORD KEEPING</a:t>
            </a:r>
          </a:p>
          <a:p>
            <a:pPr lvl="1"/>
            <a:r>
              <a:rPr lang="en-MY" sz="2000" dirty="0" smtClean="0"/>
              <a:t>ADMINISTRATIVE</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23904555"/>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prstGeom prst="rect">
            <a:avLst/>
          </a:prstGeom>
        </p:spPr>
        <p:txBody>
          <a:bodyPr/>
          <a:lstStyle/>
          <a:p>
            <a:fld id="{1F45E794-307C-49D3-8CE5-47BF882ED0AE}" type="slidenum">
              <a:rPr lang="en-MY" smtClean="0"/>
              <a:pPr/>
              <a:t>67</a:t>
            </a:fld>
            <a:endParaRPr lang="en-MY" dirty="0"/>
          </a:p>
        </p:txBody>
      </p:sp>
      <p:pic>
        <p:nvPicPr>
          <p:cNvPr id="14" name="Picture 13"/>
          <p:cNvPicPr>
            <a:picLocks noChangeAspect="1"/>
          </p:cNvPicPr>
          <p:nvPr/>
        </p:nvPicPr>
        <p:blipFill>
          <a:blip r:embed="rId2"/>
          <a:stretch>
            <a:fillRect/>
          </a:stretch>
        </p:blipFill>
        <p:spPr>
          <a:xfrm>
            <a:off x="7162800" y="180975"/>
            <a:ext cx="1828800" cy="657225"/>
          </a:xfrm>
          <a:prstGeom prst="rect">
            <a:avLst/>
          </a:prstGeom>
        </p:spPr>
      </p:pic>
      <p:sp>
        <p:nvSpPr>
          <p:cNvPr id="54" name="TextBox 53"/>
          <p:cNvSpPr txBox="1"/>
          <p:nvPr/>
        </p:nvSpPr>
        <p:spPr>
          <a:xfrm>
            <a:off x="914400" y="4695442"/>
            <a:ext cx="7467600" cy="1384995"/>
          </a:xfrm>
          <a:prstGeom prst="rect">
            <a:avLst/>
          </a:prstGeom>
          <a:noFill/>
        </p:spPr>
        <p:txBody>
          <a:bodyPr wrap="square" rtlCol="0">
            <a:spAutoFit/>
          </a:bodyPr>
          <a:lstStyle/>
          <a:p>
            <a:pPr algn="ctr"/>
            <a:r>
              <a:rPr lang="en-US" sz="2200" i="1" dirty="0" smtClean="0"/>
              <a:t>“Any person, who contravenes Sec. 36, commits an offence and shall, on conviction, be liable to a fine not exceeding RM 50,000 or imprisonment for a term not exceed 3 years; or both”</a:t>
            </a:r>
          </a:p>
          <a:p>
            <a:pPr algn="ctr"/>
            <a:r>
              <a:rPr lang="en-US" b="1" i="1" dirty="0" smtClean="0">
                <a:solidFill>
                  <a:srgbClr val="FF0000"/>
                </a:solidFill>
              </a:rPr>
              <a:t>Goods and Services Tax Act (GST Act 2014)</a:t>
            </a:r>
            <a:endParaRPr lang="en-MY" b="1" i="1" dirty="0">
              <a:solidFill>
                <a:srgbClr val="FF0000"/>
              </a:solidFill>
            </a:endParaRPr>
          </a:p>
        </p:txBody>
      </p:sp>
      <p:pic>
        <p:nvPicPr>
          <p:cNvPr id="55" name="Picture 2" descr="C:\Users\GSTUser\Downloads\saint Dismas Web site p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596" y="1889866"/>
            <a:ext cx="4146898" cy="2453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RECORD KEEPING</a:t>
            </a:r>
          </a:p>
          <a:p>
            <a:pPr lvl="1"/>
            <a:r>
              <a:rPr lang="en-MY" sz="2000" dirty="0" smtClean="0"/>
              <a:t>FAIL TO KEEP RECORD</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779125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GST Audit Findings </a:t>
            </a:r>
          </a:p>
        </p:txBody>
      </p:sp>
      <p:sp>
        <p:nvSpPr>
          <p:cNvPr id="7" name="Text Box 2"/>
          <p:cNvSpPr txBox="1">
            <a:spLocks noChangeArrowheads="1"/>
          </p:cNvSpPr>
          <p:nvPr/>
        </p:nvSpPr>
        <p:spPr bwMode="auto">
          <a:xfrm>
            <a:off x="533400" y="1371600"/>
            <a:ext cx="79248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Font typeface="Wingdings" panose="05000000000000000000" pitchFamily="2" charset="2"/>
              <a:buChar char="ü"/>
            </a:pPr>
            <a:r>
              <a:rPr lang="en-US" sz="2400" b="1" dirty="0" smtClean="0">
                <a:latin typeface="Calibri" pitchFamily="34" charset="0"/>
              </a:rPr>
              <a:t>Payments and Invoices before Effective Date</a:t>
            </a:r>
          </a:p>
          <a:p>
            <a:pPr marL="342900" lvl="1" indent="-342900" algn="l">
              <a:spcBef>
                <a:spcPts val="600"/>
              </a:spcBef>
              <a:buFont typeface="Wingdings" panose="05000000000000000000" pitchFamily="2" charset="2"/>
              <a:buChar char="ü"/>
            </a:pPr>
            <a:r>
              <a:rPr lang="en-US" sz="2400" b="1" dirty="0" smtClean="0">
                <a:latin typeface="Calibri" pitchFamily="34" charset="0"/>
              </a:rPr>
              <a:t>Input Tax </a:t>
            </a:r>
          </a:p>
          <a:p>
            <a:pPr lvl="1" indent="-457200">
              <a:spcBef>
                <a:spcPts val="600"/>
              </a:spcBef>
              <a:buFontTx/>
              <a:buChar char="-"/>
            </a:pPr>
            <a:r>
              <a:rPr lang="en-US" b="1" dirty="0" smtClean="0">
                <a:latin typeface="Calibri" pitchFamily="34" charset="0"/>
              </a:rPr>
              <a:t>Claiming Input Tax Using Non Valid Document</a:t>
            </a:r>
            <a:endParaRPr lang="en-US" b="1" dirty="0">
              <a:latin typeface="Calibri" pitchFamily="34" charset="0"/>
            </a:endParaRPr>
          </a:p>
          <a:p>
            <a:pPr lvl="1" indent="-457200">
              <a:spcBef>
                <a:spcPts val="600"/>
              </a:spcBef>
              <a:buFontTx/>
              <a:buChar char="-"/>
            </a:pPr>
            <a:r>
              <a:rPr lang="en-US" b="1" dirty="0" smtClean="0">
                <a:latin typeface="Calibri" pitchFamily="34" charset="0"/>
              </a:rPr>
              <a:t>Double Claim</a:t>
            </a:r>
          </a:p>
          <a:p>
            <a:pPr lvl="1" indent="-457200">
              <a:spcBef>
                <a:spcPts val="600"/>
              </a:spcBef>
              <a:buFontTx/>
              <a:buChar char="-"/>
            </a:pPr>
            <a:r>
              <a:rPr lang="en-US" b="1" dirty="0" smtClean="0">
                <a:latin typeface="Calibri" pitchFamily="34" charset="0"/>
              </a:rPr>
              <a:t>Disallowance of Input Tax </a:t>
            </a:r>
            <a:endParaRPr lang="en-US" b="1" dirty="0">
              <a:latin typeface="Calibri" pitchFamily="34" charset="0"/>
            </a:endParaRPr>
          </a:p>
          <a:p>
            <a:pPr marL="342900" lvl="1" indent="-342900" algn="l">
              <a:spcBef>
                <a:spcPts val="600"/>
              </a:spcBef>
              <a:buFont typeface="Wingdings" panose="05000000000000000000" pitchFamily="2" charset="2"/>
              <a:buChar char="ü"/>
            </a:pPr>
            <a:r>
              <a:rPr lang="en-US" sz="2400" b="1" dirty="0" smtClean="0">
                <a:latin typeface="Calibri" pitchFamily="34" charset="0"/>
              </a:rPr>
              <a:t>Unregistered Taxable Persons</a:t>
            </a:r>
          </a:p>
          <a:p>
            <a:pPr marL="342900" lvl="1" indent="-342900" algn="l">
              <a:spcBef>
                <a:spcPts val="600"/>
              </a:spcBef>
              <a:buFont typeface="Wingdings" panose="05000000000000000000" pitchFamily="2" charset="2"/>
              <a:buChar char="ü"/>
            </a:pPr>
            <a:r>
              <a:rPr lang="en-US" sz="2400" b="1" dirty="0" smtClean="0">
                <a:latin typeface="Calibri" pitchFamily="34" charset="0"/>
              </a:rPr>
              <a:t>Tax Invoice</a:t>
            </a:r>
          </a:p>
          <a:p>
            <a:pPr lvl="1" indent="-457200" algn="l">
              <a:spcBef>
                <a:spcPts val="600"/>
              </a:spcBef>
              <a:buFontTx/>
              <a:buChar char="-"/>
            </a:pPr>
            <a:r>
              <a:rPr lang="en-US" b="1" dirty="0" smtClean="0">
                <a:latin typeface="Calibri" pitchFamily="34" charset="0"/>
              </a:rPr>
              <a:t>Issuance of Tax Invoice</a:t>
            </a:r>
          </a:p>
          <a:p>
            <a:pPr lvl="1" indent="-457200">
              <a:spcBef>
                <a:spcPts val="600"/>
              </a:spcBef>
              <a:buFontTx/>
              <a:buChar char="-"/>
            </a:pPr>
            <a:r>
              <a:rPr lang="en-US" b="1" dirty="0">
                <a:latin typeface="Calibri" pitchFamily="34" charset="0"/>
              </a:rPr>
              <a:t>False Tax </a:t>
            </a:r>
            <a:r>
              <a:rPr lang="en-US" b="1" dirty="0" smtClean="0">
                <a:latin typeface="Calibri" pitchFamily="34" charset="0"/>
              </a:rPr>
              <a:t>Invoice </a:t>
            </a:r>
          </a:p>
          <a:p>
            <a:pPr marL="342900" lvl="1" indent="-342900">
              <a:spcBef>
                <a:spcPts val="600"/>
              </a:spcBef>
              <a:buFont typeface="Wingdings" panose="05000000000000000000" pitchFamily="2" charset="2"/>
              <a:buChar char="ü"/>
            </a:pPr>
            <a:r>
              <a:rPr lang="en-US" sz="2400" b="1" dirty="0" smtClean="0">
                <a:latin typeface="Calibri" pitchFamily="34" charset="0"/>
              </a:rPr>
              <a:t>Other Issues</a:t>
            </a:r>
          </a:p>
          <a:p>
            <a:pPr marL="342900" lvl="1" indent="-342900">
              <a:spcBef>
                <a:spcPts val="600"/>
              </a:spcBef>
              <a:buFont typeface="Wingdings" panose="05000000000000000000" pitchFamily="2" charset="2"/>
              <a:buChar char="ü"/>
            </a:pPr>
            <a:r>
              <a:rPr lang="en-US" sz="2400" b="1" dirty="0" smtClean="0">
                <a:latin typeface="Calibri" pitchFamily="34" charset="0"/>
              </a:rPr>
              <a:t>GST Audit Findings in Singapore</a:t>
            </a:r>
          </a:p>
          <a:p>
            <a:pPr marL="342900" lvl="1" indent="-342900">
              <a:spcBef>
                <a:spcPts val="600"/>
              </a:spcBef>
              <a:buFont typeface="Wingdings" panose="05000000000000000000" pitchFamily="2" charset="2"/>
              <a:buChar char="ü"/>
            </a:pPr>
            <a:r>
              <a:rPr lang="en-US" sz="2400" b="1" dirty="0" smtClean="0">
                <a:latin typeface="Calibri" pitchFamily="34" charset="0"/>
              </a:rPr>
              <a:t>Case Studies – Singapore &amp; Australia</a:t>
            </a:r>
            <a:endParaRPr lang="en-US" sz="2800" b="1" dirty="0" smtClean="0">
              <a:latin typeface="Calibri"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535949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4419600"/>
            <a:ext cx="6329149" cy="954107"/>
          </a:xfrm>
          <a:prstGeom prst="rect">
            <a:avLst/>
          </a:prstGeom>
          <a:noFill/>
        </p:spPr>
        <p:txBody>
          <a:bodyPr wrap="square" rtlCol="0">
            <a:spAutoFit/>
          </a:bodyPr>
          <a:lstStyle/>
          <a:p>
            <a:pPr marL="0" lvl="1">
              <a:spcBef>
                <a:spcPts val="600"/>
              </a:spcBef>
            </a:pPr>
            <a:r>
              <a:rPr lang="en-US" sz="2800" dirty="0" smtClean="0">
                <a:latin typeface="Calibri" pitchFamily="34" charset="0"/>
              </a:rPr>
              <a:t>PAYMENTS AND INVOICES BEFORE EFFECTIVE DATE </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3399629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756451"/>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LATEST GST UPDATES</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09849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PAYMENTS AND INVOICES BEFORE EFFECTIVE DATE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70</a:t>
            </a:fld>
            <a:endParaRPr lang="en-US"/>
          </a:p>
        </p:txBody>
      </p:sp>
      <p:sp>
        <p:nvSpPr>
          <p:cNvPr id="4" name="TextBox 3"/>
          <p:cNvSpPr txBox="1"/>
          <p:nvPr/>
        </p:nvSpPr>
        <p:spPr>
          <a:xfrm>
            <a:off x="762000" y="1524000"/>
            <a:ext cx="7010400" cy="3693319"/>
          </a:xfrm>
          <a:prstGeom prst="rect">
            <a:avLst/>
          </a:prstGeom>
          <a:noFill/>
        </p:spPr>
        <p:txBody>
          <a:bodyPr wrap="square" rtlCol="0">
            <a:spAutoFit/>
          </a:bodyPr>
          <a:lstStyle/>
          <a:p>
            <a:r>
              <a:rPr lang="en-MY" b="1" dirty="0" smtClean="0">
                <a:solidFill>
                  <a:schemeClr val="accent3">
                    <a:lumMod val="75000"/>
                  </a:schemeClr>
                </a:solidFill>
              </a:rPr>
              <a:t>SECTION 183(2) of GST ACT 2014 : </a:t>
            </a:r>
          </a:p>
          <a:p>
            <a:endParaRPr lang="en-MY" b="1" dirty="0" smtClean="0">
              <a:solidFill>
                <a:schemeClr val="accent3">
                  <a:lumMod val="75000"/>
                </a:schemeClr>
              </a:solidFill>
            </a:endParaRPr>
          </a:p>
          <a:p>
            <a:r>
              <a:rPr lang="en-MY" dirty="0" smtClean="0"/>
              <a:t>Where, before the effective date-</a:t>
            </a:r>
          </a:p>
          <a:p>
            <a:pPr marL="342900" indent="-342900">
              <a:buFont typeface="+mj-lt"/>
              <a:buAutoNum type="alphaLcParenR"/>
            </a:pPr>
            <a:r>
              <a:rPr lang="en-MY" dirty="0"/>
              <a:t>a</a:t>
            </a:r>
            <a:r>
              <a:rPr lang="en-MY" dirty="0" smtClean="0"/>
              <a:t>ny payment is received in connection with a supply of goods or services that will be made on or after the effective date; or</a:t>
            </a:r>
          </a:p>
          <a:p>
            <a:pPr marL="342900" indent="-342900">
              <a:buFont typeface="+mj-lt"/>
              <a:buAutoNum type="alphaLcParenR"/>
            </a:pPr>
            <a:endParaRPr lang="en-MY" dirty="0" smtClean="0"/>
          </a:p>
          <a:p>
            <a:pPr marL="342900" indent="-342900">
              <a:buFont typeface="+mj-lt"/>
              <a:buAutoNum type="alphaLcParenR"/>
            </a:pPr>
            <a:r>
              <a:rPr lang="en-MY" dirty="0"/>
              <a:t>a</a:t>
            </a:r>
            <a:r>
              <a:rPr lang="en-MY" dirty="0" smtClean="0"/>
              <a:t>n invoice is issued relating to a supply of goods or services that will be made on or after the effective date,</a:t>
            </a:r>
          </a:p>
          <a:p>
            <a:endParaRPr lang="en-MY" dirty="0" smtClean="0"/>
          </a:p>
          <a:p>
            <a:r>
              <a:rPr lang="en-MY" dirty="0" smtClean="0"/>
              <a:t>for the purposes of determining the taxable period to which output tax or input tax is attributable, the payment is taken to have been received or the invoice is taken to have been issued on the effective date.  </a:t>
            </a:r>
          </a:p>
          <a:p>
            <a:endParaRPr lang="en-MY" dirty="0"/>
          </a:p>
        </p:txBody>
      </p:sp>
      <p:sp>
        <p:nvSpPr>
          <p:cNvPr id="11" name="TextBox 10"/>
          <p:cNvSpPr txBox="1"/>
          <p:nvPr/>
        </p:nvSpPr>
        <p:spPr>
          <a:xfrm>
            <a:off x="685800" y="5105400"/>
            <a:ext cx="7010400" cy="1477328"/>
          </a:xfrm>
          <a:prstGeom prst="rect">
            <a:avLst/>
          </a:prstGeom>
          <a:noFill/>
        </p:spPr>
        <p:txBody>
          <a:bodyPr wrap="square" rtlCol="0">
            <a:spAutoFit/>
          </a:bodyPr>
          <a:lstStyle/>
          <a:p>
            <a:r>
              <a:rPr lang="en-MY" b="1" dirty="0" smtClean="0">
                <a:solidFill>
                  <a:schemeClr val="accent3">
                    <a:lumMod val="75000"/>
                  </a:schemeClr>
                </a:solidFill>
              </a:rPr>
              <a:t>SECTION 183(3) of GST ACT 2014 : </a:t>
            </a:r>
          </a:p>
          <a:p>
            <a:endParaRPr lang="en-MY" dirty="0" smtClean="0"/>
          </a:p>
          <a:p>
            <a:r>
              <a:rPr lang="en-MY" dirty="0"/>
              <a:t>t</a:t>
            </a:r>
            <a:r>
              <a:rPr lang="en-MY" dirty="0" smtClean="0"/>
              <a:t>he payment received or any amount stated in the invoice issued shall be deemed to be </a:t>
            </a:r>
            <a:r>
              <a:rPr lang="en-MY" b="1" dirty="0" smtClean="0"/>
              <a:t>INCLUSIVE </a:t>
            </a:r>
            <a:r>
              <a:rPr lang="en-MY" dirty="0" smtClean="0"/>
              <a:t>of tax. </a:t>
            </a:r>
          </a:p>
          <a:p>
            <a:endParaRPr lang="en-MY" dirty="0"/>
          </a:p>
        </p:txBody>
      </p:sp>
    </p:spTree>
    <p:extLst>
      <p:ext uri="{BB962C8B-B14F-4D97-AF65-F5344CB8AC3E}">
        <p14:creationId xmlns:p14="http://schemas.microsoft.com/office/powerpoint/2010/main" val="2807460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PAYMENTS AND INVOICES BEFORE EFFECTIVE DATE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a:p>
        </p:txBody>
      </p:sp>
      <p:grpSp>
        <p:nvGrpSpPr>
          <p:cNvPr id="6" name="Group 5"/>
          <p:cNvGrpSpPr/>
          <p:nvPr/>
        </p:nvGrpSpPr>
        <p:grpSpPr>
          <a:xfrm>
            <a:off x="685800" y="1524000"/>
            <a:ext cx="7010400" cy="4724400"/>
            <a:chOff x="685800" y="1524000"/>
            <a:chExt cx="7010400" cy="4724400"/>
          </a:xfrm>
        </p:grpSpPr>
        <p:sp>
          <p:nvSpPr>
            <p:cNvPr id="4" name="TextBox 3"/>
            <p:cNvSpPr txBox="1"/>
            <p:nvPr/>
          </p:nvSpPr>
          <p:spPr>
            <a:xfrm>
              <a:off x="685800" y="1524000"/>
              <a:ext cx="7010400" cy="1200329"/>
            </a:xfrm>
            <a:prstGeom prst="rect">
              <a:avLst/>
            </a:prstGeom>
            <a:noFill/>
          </p:spPr>
          <p:txBody>
            <a:bodyPr wrap="square" rtlCol="0">
              <a:spAutoFit/>
            </a:bodyPr>
            <a:lstStyle/>
            <a:p>
              <a:r>
                <a:rPr lang="en-MY" b="1" dirty="0" smtClean="0">
                  <a:solidFill>
                    <a:srgbClr val="C00000"/>
                  </a:solidFill>
                </a:rPr>
                <a:t>AUDIT FINDINGS :</a:t>
              </a:r>
            </a:p>
            <a:p>
              <a:endParaRPr lang="en-MY" b="1" dirty="0">
                <a:solidFill>
                  <a:schemeClr val="accent3">
                    <a:lumMod val="75000"/>
                  </a:schemeClr>
                </a:solidFill>
              </a:endParaRPr>
            </a:p>
            <a:p>
              <a:endParaRPr lang="en-MY" dirty="0" smtClean="0"/>
            </a:p>
            <a:p>
              <a:endParaRPr lang="en-MY" dirty="0"/>
            </a:p>
          </p:txBody>
        </p:sp>
        <p:sp>
          <p:nvSpPr>
            <p:cNvPr id="2" name="Horizontal Scroll 1"/>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5" name="TextBox 4"/>
          <p:cNvSpPr txBox="1"/>
          <p:nvPr/>
        </p:nvSpPr>
        <p:spPr>
          <a:xfrm>
            <a:off x="1447800" y="2590800"/>
            <a:ext cx="5791200" cy="2585323"/>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a:t>
            </a:r>
          </a:p>
          <a:p>
            <a:r>
              <a:rPr lang="en-MY" dirty="0" smtClean="0"/>
              <a:t>Receive advanced payment or invoice issued from customer before effective date where supply of services are to be made after the effective date.</a:t>
            </a:r>
          </a:p>
          <a:p>
            <a:pPr marL="285750" indent="-285750">
              <a:buFont typeface="Courier New" panose="02070309020205020404" pitchFamily="49" charset="0"/>
              <a:buChar char="o"/>
            </a:pPr>
            <a:endParaRPr lang="en-MY" dirty="0"/>
          </a:p>
          <a:p>
            <a:pPr marL="285750" indent="-285750">
              <a:buFont typeface="Courier New" panose="02070309020205020404" pitchFamily="49" charset="0"/>
              <a:buChar char="o"/>
            </a:pPr>
            <a:r>
              <a:rPr lang="en-MY" b="1" dirty="0" smtClean="0"/>
              <a:t>Solution:</a:t>
            </a:r>
          </a:p>
          <a:p>
            <a:r>
              <a:rPr lang="en-MY" dirty="0" smtClean="0"/>
              <a:t>GST registrant must declare GST 6% inclusive from the payment received or any amount stated in the invoice issued.</a:t>
            </a:r>
            <a:endParaRPr lang="en-MY" dirty="0"/>
          </a:p>
        </p:txBody>
      </p:sp>
    </p:spTree>
    <p:extLst>
      <p:ext uri="{BB962C8B-B14F-4D97-AF65-F5344CB8AC3E}">
        <p14:creationId xmlns:p14="http://schemas.microsoft.com/office/powerpoint/2010/main" val="1108418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724400"/>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INPUT TAX</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2193032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INPUT TAX</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73</a:t>
            </a:fld>
            <a:endParaRPr lang="en-US" dirty="0">
              <a:solidFill>
                <a:prstClr val="black">
                  <a:tint val="75000"/>
                </a:prstClr>
              </a:solidFill>
            </a:endParaRPr>
          </a:p>
        </p:txBody>
      </p:sp>
      <p:grpSp>
        <p:nvGrpSpPr>
          <p:cNvPr id="9" name="Group 8"/>
          <p:cNvGrpSpPr/>
          <p:nvPr/>
        </p:nvGrpSpPr>
        <p:grpSpPr>
          <a:xfrm>
            <a:off x="685800" y="1524000"/>
            <a:ext cx="7010400" cy="4724400"/>
            <a:chOff x="685800" y="1524000"/>
            <a:chExt cx="7010400" cy="4724400"/>
          </a:xfrm>
        </p:grpSpPr>
        <p:sp>
          <p:nvSpPr>
            <p:cNvPr id="11" name="TextBox 10"/>
            <p:cNvSpPr txBox="1"/>
            <p:nvPr/>
          </p:nvSpPr>
          <p:spPr>
            <a:xfrm>
              <a:off x="685800" y="1524000"/>
              <a:ext cx="7010400" cy="1200329"/>
            </a:xfrm>
            <a:prstGeom prst="rect">
              <a:avLst/>
            </a:prstGeom>
            <a:noFill/>
          </p:spPr>
          <p:txBody>
            <a:bodyPr wrap="square" rtlCol="0">
              <a:spAutoFit/>
            </a:bodyPr>
            <a:lstStyle/>
            <a:p>
              <a:r>
                <a:rPr lang="en-MY" b="1" dirty="0" smtClean="0">
                  <a:solidFill>
                    <a:srgbClr val="C00000"/>
                  </a:solidFill>
                </a:rPr>
                <a:t>AUDIT FINDINGS :</a:t>
              </a:r>
            </a:p>
            <a:p>
              <a:endParaRPr lang="en-MY" b="1" dirty="0">
                <a:solidFill>
                  <a:schemeClr val="accent3">
                    <a:lumMod val="75000"/>
                  </a:schemeClr>
                </a:solidFill>
              </a:endParaRPr>
            </a:p>
            <a:p>
              <a:endParaRPr lang="en-MY" dirty="0" smtClean="0"/>
            </a:p>
            <a:p>
              <a:endParaRPr lang="en-MY" dirty="0"/>
            </a:p>
          </p:txBody>
        </p:sp>
        <p:sp>
          <p:nvSpPr>
            <p:cNvPr id="12" name="Horizontal Scroll 11"/>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16" name="TextBox 15"/>
          <p:cNvSpPr txBox="1"/>
          <p:nvPr/>
        </p:nvSpPr>
        <p:spPr>
          <a:xfrm>
            <a:off x="1447800" y="3352800"/>
            <a:ext cx="5791200" cy="1754326"/>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a:t>
            </a:r>
          </a:p>
          <a:p>
            <a:r>
              <a:rPr lang="en-MY" dirty="0" smtClean="0"/>
              <a:t>Claiming input tax without proper tax invoice.</a:t>
            </a:r>
          </a:p>
          <a:p>
            <a:pPr marL="285750" indent="-285750">
              <a:buFont typeface="Courier New" panose="02070309020205020404" pitchFamily="49" charset="0"/>
              <a:buChar char="o"/>
            </a:pPr>
            <a:endParaRPr lang="en-MY" dirty="0"/>
          </a:p>
          <a:p>
            <a:pPr marL="285750" indent="-285750">
              <a:buFont typeface="Courier New" panose="02070309020205020404" pitchFamily="49" charset="0"/>
              <a:buChar char="o"/>
            </a:pPr>
            <a:r>
              <a:rPr lang="en-MY" b="1" dirty="0" smtClean="0"/>
              <a:t>Solution:</a:t>
            </a:r>
          </a:p>
          <a:p>
            <a:r>
              <a:rPr lang="en-MY" dirty="0" smtClean="0"/>
              <a:t>GST registrant must hold a valid tax invoice in order to claim input tax credit on purchases of taxable goods or services. </a:t>
            </a:r>
            <a:endParaRPr lang="en-MY" dirty="0"/>
          </a:p>
        </p:txBody>
      </p:sp>
      <p:sp>
        <p:nvSpPr>
          <p:cNvPr id="3" name="Rectangle 2"/>
          <p:cNvSpPr/>
          <p:nvPr/>
        </p:nvSpPr>
        <p:spPr>
          <a:xfrm>
            <a:off x="1066800" y="2362200"/>
            <a:ext cx="6019800" cy="954107"/>
          </a:xfrm>
          <a:prstGeom prst="rect">
            <a:avLst/>
          </a:prstGeom>
        </p:spPr>
        <p:txBody>
          <a:bodyPr wrap="square">
            <a:spAutoFit/>
          </a:bodyPr>
          <a:lstStyle/>
          <a:p>
            <a:pPr lvl="1"/>
            <a:r>
              <a:rPr lang="en-US" sz="2800" b="1" dirty="0"/>
              <a:t>Claiming Input Tax Using Non Valid  Document </a:t>
            </a:r>
          </a:p>
        </p:txBody>
      </p:sp>
    </p:spTree>
    <p:extLst>
      <p:ext uri="{BB962C8B-B14F-4D97-AF65-F5344CB8AC3E}">
        <p14:creationId xmlns:p14="http://schemas.microsoft.com/office/powerpoint/2010/main" val="1550845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INPUT TAX</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74</a:t>
            </a:fld>
            <a:endParaRPr lang="en-US" dirty="0">
              <a:solidFill>
                <a:prstClr val="black">
                  <a:tint val="75000"/>
                </a:prstClr>
              </a:solidFill>
            </a:endParaRPr>
          </a:p>
        </p:txBody>
      </p:sp>
      <p:grpSp>
        <p:nvGrpSpPr>
          <p:cNvPr id="9" name="Group 8"/>
          <p:cNvGrpSpPr/>
          <p:nvPr/>
        </p:nvGrpSpPr>
        <p:grpSpPr>
          <a:xfrm>
            <a:off x="685800" y="1524000"/>
            <a:ext cx="7010400" cy="4724400"/>
            <a:chOff x="685800" y="1524000"/>
            <a:chExt cx="7010400" cy="4724400"/>
          </a:xfrm>
        </p:grpSpPr>
        <p:sp>
          <p:nvSpPr>
            <p:cNvPr id="10" name="TextBox 9"/>
            <p:cNvSpPr txBox="1"/>
            <p:nvPr/>
          </p:nvSpPr>
          <p:spPr>
            <a:xfrm>
              <a:off x="685800" y="1524000"/>
              <a:ext cx="7010400" cy="1200329"/>
            </a:xfrm>
            <a:prstGeom prst="rect">
              <a:avLst/>
            </a:prstGeom>
            <a:noFill/>
          </p:spPr>
          <p:txBody>
            <a:bodyPr wrap="square" rtlCol="0">
              <a:spAutoFit/>
            </a:bodyPr>
            <a:lstStyle/>
            <a:p>
              <a:r>
                <a:rPr lang="en-MY" b="1" dirty="0" smtClean="0">
                  <a:solidFill>
                    <a:srgbClr val="C00000"/>
                  </a:solidFill>
                </a:rPr>
                <a:t>AUDIT FINDINGS :</a:t>
              </a:r>
            </a:p>
            <a:p>
              <a:endParaRPr lang="en-MY" b="1" dirty="0">
                <a:solidFill>
                  <a:schemeClr val="accent3">
                    <a:lumMod val="75000"/>
                  </a:schemeClr>
                </a:solidFill>
              </a:endParaRPr>
            </a:p>
            <a:p>
              <a:endParaRPr lang="en-MY" dirty="0" smtClean="0"/>
            </a:p>
            <a:p>
              <a:endParaRPr lang="en-MY" dirty="0"/>
            </a:p>
          </p:txBody>
        </p:sp>
        <p:sp>
          <p:nvSpPr>
            <p:cNvPr id="11" name="Horizontal Scroll 10"/>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12" name="TextBox 11"/>
          <p:cNvSpPr txBox="1"/>
          <p:nvPr/>
        </p:nvSpPr>
        <p:spPr>
          <a:xfrm>
            <a:off x="1447800" y="2971800"/>
            <a:ext cx="5791200" cy="2031325"/>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a:t>
            </a:r>
          </a:p>
          <a:p>
            <a:r>
              <a:rPr lang="en-MY" dirty="0" smtClean="0"/>
              <a:t>GST registrant was found double claiming input tax by using the same purchase tax invoice.</a:t>
            </a:r>
          </a:p>
          <a:p>
            <a:pPr marL="285750" indent="-285750">
              <a:buFont typeface="Courier New" panose="02070309020205020404" pitchFamily="49" charset="0"/>
              <a:buChar char="o"/>
            </a:pPr>
            <a:endParaRPr lang="en-MY" dirty="0"/>
          </a:p>
          <a:p>
            <a:pPr marL="285750" indent="-285750">
              <a:buFont typeface="Courier New" panose="02070309020205020404" pitchFamily="49" charset="0"/>
              <a:buChar char="o"/>
            </a:pPr>
            <a:r>
              <a:rPr lang="en-MY" b="1" dirty="0" smtClean="0"/>
              <a:t>Solution:</a:t>
            </a:r>
          </a:p>
          <a:p>
            <a:r>
              <a:rPr lang="en-MY" dirty="0" smtClean="0"/>
              <a:t>GST registrant must not counter check all transactions to avoid this issue. </a:t>
            </a:r>
            <a:endParaRPr lang="en-MY" dirty="0"/>
          </a:p>
        </p:txBody>
      </p:sp>
      <p:sp>
        <p:nvSpPr>
          <p:cNvPr id="3" name="Rectangle 2"/>
          <p:cNvSpPr/>
          <p:nvPr/>
        </p:nvSpPr>
        <p:spPr>
          <a:xfrm>
            <a:off x="1066800" y="2362200"/>
            <a:ext cx="2637260" cy="523220"/>
          </a:xfrm>
          <a:prstGeom prst="rect">
            <a:avLst/>
          </a:prstGeom>
        </p:spPr>
        <p:txBody>
          <a:bodyPr wrap="none">
            <a:spAutoFit/>
          </a:bodyPr>
          <a:lstStyle/>
          <a:p>
            <a:pPr lvl="1"/>
            <a:r>
              <a:rPr lang="en-US" sz="2800" b="1" dirty="0"/>
              <a:t>Double Claim</a:t>
            </a:r>
          </a:p>
        </p:txBody>
      </p:sp>
    </p:spTree>
    <p:extLst>
      <p:ext uri="{BB962C8B-B14F-4D97-AF65-F5344CB8AC3E}">
        <p14:creationId xmlns:p14="http://schemas.microsoft.com/office/powerpoint/2010/main" val="4092392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INPUT TAX</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75</a:t>
            </a:fld>
            <a:endParaRPr lang="en-US" dirty="0">
              <a:solidFill>
                <a:prstClr val="black">
                  <a:tint val="75000"/>
                </a:prstClr>
              </a:solidFill>
            </a:endParaRPr>
          </a:p>
        </p:txBody>
      </p:sp>
      <p:grpSp>
        <p:nvGrpSpPr>
          <p:cNvPr id="9" name="Group 8"/>
          <p:cNvGrpSpPr/>
          <p:nvPr/>
        </p:nvGrpSpPr>
        <p:grpSpPr>
          <a:xfrm>
            <a:off x="685800" y="1524000"/>
            <a:ext cx="7010400" cy="4724400"/>
            <a:chOff x="685800" y="1524000"/>
            <a:chExt cx="7010400" cy="4724400"/>
          </a:xfrm>
        </p:grpSpPr>
        <p:sp>
          <p:nvSpPr>
            <p:cNvPr id="10" name="TextBox 9"/>
            <p:cNvSpPr txBox="1"/>
            <p:nvPr/>
          </p:nvSpPr>
          <p:spPr>
            <a:xfrm>
              <a:off x="685800" y="1524000"/>
              <a:ext cx="7010400" cy="1200329"/>
            </a:xfrm>
            <a:prstGeom prst="rect">
              <a:avLst/>
            </a:prstGeom>
            <a:noFill/>
          </p:spPr>
          <p:txBody>
            <a:bodyPr wrap="square" rtlCol="0">
              <a:spAutoFit/>
            </a:bodyPr>
            <a:lstStyle/>
            <a:p>
              <a:r>
                <a:rPr lang="en-MY" b="1" dirty="0" smtClean="0">
                  <a:solidFill>
                    <a:srgbClr val="C00000"/>
                  </a:solidFill>
                </a:rPr>
                <a:t>AUDIT FINDINGS :</a:t>
              </a:r>
            </a:p>
            <a:p>
              <a:endParaRPr lang="en-MY" b="1" dirty="0">
                <a:solidFill>
                  <a:schemeClr val="accent3">
                    <a:lumMod val="75000"/>
                  </a:schemeClr>
                </a:solidFill>
              </a:endParaRPr>
            </a:p>
            <a:p>
              <a:endParaRPr lang="en-MY" dirty="0" smtClean="0"/>
            </a:p>
            <a:p>
              <a:endParaRPr lang="en-MY" dirty="0"/>
            </a:p>
          </p:txBody>
        </p:sp>
        <p:sp>
          <p:nvSpPr>
            <p:cNvPr id="11" name="Horizontal Scroll 10"/>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12" name="TextBox 11"/>
          <p:cNvSpPr txBox="1"/>
          <p:nvPr/>
        </p:nvSpPr>
        <p:spPr>
          <a:xfrm>
            <a:off x="1447800" y="2895600"/>
            <a:ext cx="5791200" cy="2031325"/>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a:t>
            </a:r>
          </a:p>
          <a:p>
            <a:r>
              <a:rPr lang="en-MY" dirty="0" smtClean="0"/>
              <a:t>GST registrant was found to claim input tax on disallowed recovery of input tax credit or blocked input tax credit items.  </a:t>
            </a:r>
            <a:endParaRPr lang="en-MY" dirty="0"/>
          </a:p>
          <a:p>
            <a:pPr marL="285750" indent="-285750">
              <a:buFont typeface="Courier New" panose="02070309020205020404" pitchFamily="49" charset="0"/>
              <a:buChar char="o"/>
            </a:pPr>
            <a:r>
              <a:rPr lang="en-MY" b="1" dirty="0" smtClean="0"/>
              <a:t>Solution:</a:t>
            </a:r>
          </a:p>
          <a:p>
            <a:r>
              <a:rPr lang="en-MY" dirty="0"/>
              <a:t>I</a:t>
            </a:r>
            <a:r>
              <a:rPr lang="en-MY" dirty="0" smtClean="0"/>
              <a:t>nput tax incurred by the registrant shall be excluded from any credit under Section 38 GST Act 2014.</a:t>
            </a:r>
            <a:endParaRPr lang="en-MY" dirty="0"/>
          </a:p>
        </p:txBody>
      </p:sp>
      <p:sp>
        <p:nvSpPr>
          <p:cNvPr id="3" name="Rectangle 2"/>
          <p:cNvSpPr/>
          <p:nvPr/>
        </p:nvSpPr>
        <p:spPr>
          <a:xfrm>
            <a:off x="990600" y="2362200"/>
            <a:ext cx="4537011" cy="523220"/>
          </a:xfrm>
          <a:prstGeom prst="rect">
            <a:avLst/>
          </a:prstGeom>
        </p:spPr>
        <p:txBody>
          <a:bodyPr wrap="none">
            <a:spAutoFit/>
          </a:bodyPr>
          <a:lstStyle/>
          <a:p>
            <a:pPr lvl="1"/>
            <a:r>
              <a:rPr lang="en-US" sz="2800" b="1" dirty="0"/>
              <a:t>Disallowance of Input Tax </a:t>
            </a:r>
          </a:p>
        </p:txBody>
      </p:sp>
    </p:spTree>
    <p:extLst>
      <p:ext uri="{BB962C8B-B14F-4D97-AF65-F5344CB8AC3E}">
        <p14:creationId xmlns:p14="http://schemas.microsoft.com/office/powerpoint/2010/main" val="823072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724400"/>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UNREGISTERED TAXABLE PERSONS</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621554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UNREGISTERED TAXABLE PERSONS</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77</a:t>
            </a:fld>
            <a:endParaRPr lang="en-US" dirty="0">
              <a:solidFill>
                <a:prstClr val="black">
                  <a:tint val="75000"/>
                </a:prstClr>
              </a:solidFill>
            </a:endParaRPr>
          </a:p>
        </p:txBody>
      </p:sp>
      <p:grpSp>
        <p:nvGrpSpPr>
          <p:cNvPr id="9" name="Group 8"/>
          <p:cNvGrpSpPr/>
          <p:nvPr/>
        </p:nvGrpSpPr>
        <p:grpSpPr>
          <a:xfrm>
            <a:off x="685800" y="1524000"/>
            <a:ext cx="7010400" cy="4724400"/>
            <a:chOff x="685800" y="1524000"/>
            <a:chExt cx="7010400" cy="4724400"/>
          </a:xfrm>
        </p:grpSpPr>
        <p:sp>
          <p:nvSpPr>
            <p:cNvPr id="10" name="TextBox 9"/>
            <p:cNvSpPr txBox="1"/>
            <p:nvPr/>
          </p:nvSpPr>
          <p:spPr>
            <a:xfrm>
              <a:off x="685800" y="1524000"/>
              <a:ext cx="7010400" cy="1200329"/>
            </a:xfrm>
            <a:prstGeom prst="rect">
              <a:avLst/>
            </a:prstGeom>
            <a:noFill/>
          </p:spPr>
          <p:txBody>
            <a:bodyPr wrap="square" rtlCol="0">
              <a:spAutoFit/>
            </a:bodyPr>
            <a:lstStyle/>
            <a:p>
              <a:r>
                <a:rPr lang="en-MY" b="1" dirty="0" smtClean="0">
                  <a:solidFill>
                    <a:srgbClr val="C00000"/>
                  </a:solidFill>
                </a:rPr>
                <a:t>AUDIT FINDINGS :</a:t>
              </a:r>
            </a:p>
            <a:p>
              <a:endParaRPr lang="en-MY" b="1" dirty="0">
                <a:solidFill>
                  <a:schemeClr val="accent3">
                    <a:lumMod val="75000"/>
                  </a:schemeClr>
                </a:solidFill>
              </a:endParaRPr>
            </a:p>
            <a:p>
              <a:endParaRPr lang="en-MY" dirty="0" smtClean="0"/>
            </a:p>
            <a:p>
              <a:endParaRPr lang="en-MY" dirty="0"/>
            </a:p>
          </p:txBody>
        </p:sp>
        <p:sp>
          <p:nvSpPr>
            <p:cNvPr id="11" name="Horizontal Scroll 10"/>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12" name="TextBox 11"/>
          <p:cNvSpPr txBox="1"/>
          <p:nvPr/>
        </p:nvSpPr>
        <p:spPr>
          <a:xfrm>
            <a:off x="1371600" y="2514600"/>
            <a:ext cx="5791200" cy="3139321"/>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Scenarios:</a:t>
            </a:r>
          </a:p>
          <a:p>
            <a:pPr marL="285750" indent="-285750">
              <a:buFont typeface="Wingdings" panose="05000000000000000000" pitchFamily="2" charset="2"/>
              <a:buChar char="Ø"/>
            </a:pPr>
            <a:r>
              <a:rPr lang="en-MY" dirty="0" smtClean="0"/>
              <a:t>Trader who deliberately does not register.</a:t>
            </a:r>
          </a:p>
          <a:p>
            <a:pPr marL="285750" indent="-285750">
              <a:buFont typeface="Wingdings" panose="05000000000000000000" pitchFamily="2" charset="2"/>
              <a:buChar char="Ø"/>
            </a:pPr>
            <a:r>
              <a:rPr lang="en-MY" dirty="0" smtClean="0"/>
              <a:t>Make falsified accounting records.</a:t>
            </a:r>
          </a:p>
          <a:p>
            <a:pPr marL="285750" indent="-285750">
              <a:buFont typeface="Wingdings" panose="05000000000000000000" pitchFamily="2" charset="2"/>
              <a:buChar char="Ø"/>
            </a:pPr>
            <a:endParaRPr lang="en-MY" dirty="0"/>
          </a:p>
          <a:p>
            <a:pPr marL="285750" indent="-285750">
              <a:buFont typeface="Courier New" panose="02070309020205020404" pitchFamily="49" charset="0"/>
              <a:buChar char="o"/>
            </a:pPr>
            <a:r>
              <a:rPr lang="en-MY" b="1" dirty="0" smtClean="0"/>
              <a:t>Potential Fraudsters :</a:t>
            </a:r>
          </a:p>
          <a:p>
            <a:pPr marL="285750" indent="-285750">
              <a:buFont typeface="Wingdings" panose="05000000000000000000" pitchFamily="2" charset="2"/>
              <a:buChar char="Ø"/>
            </a:pPr>
            <a:r>
              <a:rPr lang="en-MY" dirty="0" smtClean="0"/>
              <a:t>Sole proprietor</a:t>
            </a:r>
          </a:p>
          <a:p>
            <a:pPr marL="285750" indent="-285750">
              <a:buFont typeface="Wingdings" panose="05000000000000000000" pitchFamily="2" charset="2"/>
              <a:buChar char="Ø"/>
            </a:pPr>
            <a:r>
              <a:rPr lang="en-MY" dirty="0" smtClean="0"/>
              <a:t>Business in borderline scenario (almost reach threshold for mandatory registration)</a:t>
            </a:r>
          </a:p>
          <a:p>
            <a:pPr marL="285750" indent="-285750">
              <a:buFont typeface="Wingdings" panose="05000000000000000000" pitchFamily="2" charset="2"/>
              <a:buChar char="Ø"/>
            </a:pPr>
            <a:r>
              <a:rPr lang="en-MY" dirty="0" smtClean="0"/>
              <a:t>Retail/ Cash based business e.g. Retailer, restaurants, vehicle service centre.</a:t>
            </a:r>
            <a:endParaRPr lang="en-MY" dirty="0"/>
          </a:p>
          <a:p>
            <a:endParaRPr lang="en-MY" dirty="0" smtClean="0"/>
          </a:p>
        </p:txBody>
      </p:sp>
    </p:spTree>
    <p:extLst>
      <p:ext uri="{BB962C8B-B14F-4D97-AF65-F5344CB8AC3E}">
        <p14:creationId xmlns:p14="http://schemas.microsoft.com/office/powerpoint/2010/main" val="288883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724400"/>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TAX INVOICE</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3110361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TAX INVOICE</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79</a:t>
            </a:fld>
            <a:endParaRPr lang="en-US" dirty="0">
              <a:solidFill>
                <a:prstClr val="black">
                  <a:tint val="75000"/>
                </a:prstClr>
              </a:solidFill>
            </a:endParaRPr>
          </a:p>
        </p:txBody>
      </p:sp>
      <p:grpSp>
        <p:nvGrpSpPr>
          <p:cNvPr id="9" name="Group 8"/>
          <p:cNvGrpSpPr/>
          <p:nvPr/>
        </p:nvGrpSpPr>
        <p:grpSpPr>
          <a:xfrm>
            <a:off x="685800" y="1524000"/>
            <a:ext cx="7010400" cy="4724400"/>
            <a:chOff x="685800" y="1524000"/>
            <a:chExt cx="7010400" cy="4724400"/>
          </a:xfrm>
        </p:grpSpPr>
        <p:sp>
          <p:nvSpPr>
            <p:cNvPr id="10" name="TextBox 9"/>
            <p:cNvSpPr txBox="1"/>
            <p:nvPr/>
          </p:nvSpPr>
          <p:spPr>
            <a:xfrm>
              <a:off x="685800" y="1524000"/>
              <a:ext cx="7010400" cy="1200329"/>
            </a:xfrm>
            <a:prstGeom prst="rect">
              <a:avLst/>
            </a:prstGeom>
            <a:noFill/>
          </p:spPr>
          <p:txBody>
            <a:bodyPr wrap="square" rtlCol="0">
              <a:spAutoFit/>
            </a:bodyPr>
            <a:lstStyle/>
            <a:p>
              <a:r>
                <a:rPr lang="en-MY" b="1" dirty="0" smtClean="0">
                  <a:solidFill>
                    <a:srgbClr val="C00000"/>
                  </a:solidFill>
                </a:rPr>
                <a:t>AUDIT FINDINGS :</a:t>
              </a:r>
            </a:p>
            <a:p>
              <a:endParaRPr lang="en-MY" b="1" dirty="0">
                <a:solidFill>
                  <a:schemeClr val="accent3">
                    <a:lumMod val="75000"/>
                  </a:schemeClr>
                </a:solidFill>
              </a:endParaRPr>
            </a:p>
            <a:p>
              <a:endParaRPr lang="en-MY" dirty="0" smtClean="0"/>
            </a:p>
            <a:p>
              <a:endParaRPr lang="en-MY" dirty="0"/>
            </a:p>
          </p:txBody>
        </p:sp>
        <p:sp>
          <p:nvSpPr>
            <p:cNvPr id="11" name="Horizontal Scroll 10"/>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12" name="TextBox 11"/>
          <p:cNvSpPr txBox="1"/>
          <p:nvPr/>
        </p:nvSpPr>
        <p:spPr>
          <a:xfrm>
            <a:off x="1447800" y="2895600"/>
            <a:ext cx="5791200" cy="2031325"/>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a:t>
            </a:r>
          </a:p>
          <a:p>
            <a:r>
              <a:rPr lang="en-MY" dirty="0" smtClean="0"/>
              <a:t>GST registrant was found to claim input tax on disallowed recovery of input tax credit or blocked input tax credit items.  </a:t>
            </a:r>
            <a:endParaRPr lang="en-MY" dirty="0"/>
          </a:p>
          <a:p>
            <a:pPr marL="285750" indent="-285750">
              <a:buFont typeface="Courier New" panose="02070309020205020404" pitchFamily="49" charset="0"/>
              <a:buChar char="o"/>
            </a:pPr>
            <a:r>
              <a:rPr lang="en-MY" b="1" dirty="0" smtClean="0"/>
              <a:t>Solution:</a:t>
            </a:r>
          </a:p>
          <a:p>
            <a:r>
              <a:rPr lang="en-MY" dirty="0"/>
              <a:t>I</a:t>
            </a:r>
            <a:r>
              <a:rPr lang="en-MY" dirty="0" smtClean="0"/>
              <a:t>nput tax incurred by the registrant shall be excluded from any credit under Section 38 GST Act 2014.</a:t>
            </a:r>
            <a:endParaRPr lang="en-MY" dirty="0"/>
          </a:p>
        </p:txBody>
      </p:sp>
      <p:sp>
        <p:nvSpPr>
          <p:cNvPr id="3" name="Rectangle 2"/>
          <p:cNvSpPr/>
          <p:nvPr/>
        </p:nvSpPr>
        <p:spPr>
          <a:xfrm>
            <a:off x="1066800" y="2362200"/>
            <a:ext cx="4108369" cy="523220"/>
          </a:xfrm>
          <a:prstGeom prst="rect">
            <a:avLst/>
          </a:prstGeom>
        </p:spPr>
        <p:txBody>
          <a:bodyPr wrap="none">
            <a:spAutoFit/>
          </a:bodyPr>
          <a:lstStyle/>
          <a:p>
            <a:pPr lvl="1"/>
            <a:r>
              <a:rPr lang="en-US" sz="2800" b="1" dirty="0"/>
              <a:t>Issuance of Tax Invoice </a:t>
            </a:r>
          </a:p>
        </p:txBody>
      </p:sp>
    </p:spTree>
    <p:extLst>
      <p:ext uri="{BB962C8B-B14F-4D97-AF65-F5344CB8AC3E}">
        <p14:creationId xmlns:p14="http://schemas.microsoft.com/office/powerpoint/2010/main" val="3469044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12" name="Right Arrow 11"/>
          <p:cNvSpPr/>
          <p:nvPr/>
        </p:nvSpPr>
        <p:spPr>
          <a:xfrm>
            <a:off x="3512964" y="1994135"/>
            <a:ext cx="1796956" cy="8894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a:p>
        </p:txBody>
      </p:sp>
      <p:sp>
        <p:nvSpPr>
          <p:cNvPr id="15" name="Rectangle 14"/>
          <p:cNvSpPr/>
          <p:nvPr/>
        </p:nvSpPr>
        <p:spPr>
          <a:xfrm>
            <a:off x="5451458" y="1930733"/>
            <a:ext cx="3635676"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t>RMCD aims to have </a:t>
            </a:r>
            <a:r>
              <a:rPr lang="en-US" sz="4000" b="1" dirty="0" smtClean="0">
                <a:solidFill>
                  <a:srgbClr val="0E03EF"/>
                </a:solidFill>
              </a:rPr>
              <a:t>500,000</a:t>
            </a:r>
            <a:r>
              <a:rPr lang="en-US" sz="3200" b="1" dirty="0" smtClean="0">
                <a:solidFill>
                  <a:srgbClr val="0E03EF"/>
                </a:solidFill>
              </a:rPr>
              <a:t> </a:t>
            </a:r>
            <a:r>
              <a:rPr lang="en-US" sz="2400" b="1" dirty="0" smtClean="0"/>
              <a:t>companies registered in 2016.</a:t>
            </a:r>
            <a:endParaRPr lang="en-US" sz="2400" b="1" dirty="0"/>
          </a:p>
        </p:txBody>
      </p:sp>
      <p:pic>
        <p:nvPicPr>
          <p:cNvPr id="3074" name="Picture 2" descr="http://smestartupkits.com/wp-content/uploads/2015/08/Presenting-Stock-Incre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547" y="3377283"/>
            <a:ext cx="3236280" cy="24272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7500" y="6096000"/>
            <a:ext cx="5017900" cy="738664"/>
          </a:xfrm>
          <a:prstGeom prst="rect">
            <a:avLst/>
          </a:prstGeom>
          <a:noFill/>
        </p:spPr>
        <p:txBody>
          <a:bodyPr wrap="square" rtlCol="0">
            <a:spAutoFit/>
          </a:bodyPr>
          <a:lstStyle/>
          <a:p>
            <a:r>
              <a:rPr lang="en-MY" sz="1400" dirty="0"/>
              <a:t>Sources : </a:t>
            </a:r>
            <a:r>
              <a:rPr lang="en-MY" sz="1400" dirty="0" smtClean="0"/>
              <a:t>Edge Insider. January 7 </a:t>
            </a:r>
            <a:r>
              <a:rPr lang="en-MY" sz="1400" dirty="0"/>
              <a:t>2016. http://www.freemalaysiatoday.com/category/nation/2016/01/07/customs-aims-to-collect-rm39bil-in-gst-this-year/</a:t>
            </a:r>
          </a:p>
        </p:txBody>
      </p:sp>
      <p:sp>
        <p:nvSpPr>
          <p:cNvPr id="16" name="TextBox 15"/>
          <p:cNvSpPr txBox="1"/>
          <p:nvPr/>
        </p:nvSpPr>
        <p:spPr>
          <a:xfrm>
            <a:off x="6345186" y="3581400"/>
            <a:ext cx="1503413" cy="523220"/>
          </a:xfrm>
          <a:prstGeom prst="rect">
            <a:avLst/>
          </a:prstGeom>
          <a:noFill/>
        </p:spPr>
        <p:txBody>
          <a:bodyPr wrap="square" rtlCol="0">
            <a:spAutoFit/>
          </a:bodyPr>
          <a:lstStyle/>
          <a:p>
            <a:r>
              <a:rPr lang="en-MY" sz="1400" b="1" dirty="0" smtClean="0"/>
              <a:t>GST REGISTRATION</a:t>
            </a:r>
            <a:endParaRPr lang="en-MY" sz="1400" b="1" dirty="0"/>
          </a:p>
        </p:txBody>
      </p:sp>
      <p:sp>
        <p:nvSpPr>
          <p:cNvPr id="2" name="Rectangle 1"/>
          <p:cNvSpPr/>
          <p:nvPr/>
        </p:nvSpPr>
        <p:spPr>
          <a:xfrm>
            <a:off x="304800" y="1905000"/>
            <a:ext cx="3001443" cy="2000548"/>
          </a:xfrm>
          <a:prstGeom prst="rect">
            <a:avLst/>
          </a:prstGeom>
        </p:spPr>
        <p:txBody>
          <a:bodyPr wrap="square">
            <a:spAutoFit/>
          </a:bodyPr>
          <a:lstStyle/>
          <a:p>
            <a:pPr algn="ctr"/>
            <a:r>
              <a:rPr lang="en-US" sz="3200" b="1" dirty="0">
                <a:solidFill>
                  <a:prstClr val="black"/>
                </a:solidFill>
              </a:rPr>
              <a:t>As at </a:t>
            </a:r>
            <a:r>
              <a:rPr lang="en-US" sz="3200" b="1" dirty="0" smtClean="0">
                <a:solidFill>
                  <a:prstClr val="black"/>
                </a:solidFill>
              </a:rPr>
              <a:t>5 Jan 2016 </a:t>
            </a:r>
            <a:r>
              <a:rPr lang="en-US" sz="6000" b="1" dirty="0" smtClean="0">
                <a:solidFill>
                  <a:srgbClr val="FF0000"/>
                </a:solidFill>
              </a:rPr>
              <a:t>400,870</a:t>
            </a:r>
          </a:p>
          <a:p>
            <a:pPr algn="ctr"/>
            <a:r>
              <a:rPr lang="en-MY" sz="3200" b="1" dirty="0" smtClean="0">
                <a:solidFill>
                  <a:srgbClr val="006600"/>
                </a:solidFill>
              </a:rPr>
              <a:t>GST Registrant</a:t>
            </a:r>
            <a:endParaRPr lang="en-MY" sz="3200" b="1" dirty="0">
              <a:solidFill>
                <a:srgbClr val="00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670194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TAX INVOICE</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80</a:t>
            </a:fld>
            <a:endParaRPr lang="en-US" dirty="0">
              <a:solidFill>
                <a:prstClr val="black">
                  <a:tint val="75000"/>
                </a:prstClr>
              </a:solidFill>
            </a:endParaRPr>
          </a:p>
        </p:txBody>
      </p:sp>
      <p:grpSp>
        <p:nvGrpSpPr>
          <p:cNvPr id="9" name="Group 8"/>
          <p:cNvGrpSpPr/>
          <p:nvPr/>
        </p:nvGrpSpPr>
        <p:grpSpPr>
          <a:xfrm>
            <a:off x="685800" y="1524000"/>
            <a:ext cx="7010400" cy="4724400"/>
            <a:chOff x="685800" y="1524000"/>
            <a:chExt cx="7010400" cy="4724400"/>
          </a:xfrm>
        </p:grpSpPr>
        <p:sp>
          <p:nvSpPr>
            <p:cNvPr id="10" name="TextBox 9"/>
            <p:cNvSpPr txBox="1"/>
            <p:nvPr/>
          </p:nvSpPr>
          <p:spPr>
            <a:xfrm>
              <a:off x="685800" y="1524000"/>
              <a:ext cx="7010400" cy="1200329"/>
            </a:xfrm>
            <a:prstGeom prst="rect">
              <a:avLst/>
            </a:prstGeom>
            <a:noFill/>
          </p:spPr>
          <p:txBody>
            <a:bodyPr wrap="square" rtlCol="0">
              <a:spAutoFit/>
            </a:bodyPr>
            <a:lstStyle/>
            <a:p>
              <a:r>
                <a:rPr lang="en-MY" b="1" dirty="0" smtClean="0">
                  <a:solidFill>
                    <a:srgbClr val="C00000"/>
                  </a:solidFill>
                </a:rPr>
                <a:t>AUDIT FINDINGS :</a:t>
              </a:r>
            </a:p>
            <a:p>
              <a:endParaRPr lang="en-MY" b="1" dirty="0">
                <a:solidFill>
                  <a:schemeClr val="accent3">
                    <a:lumMod val="75000"/>
                  </a:schemeClr>
                </a:solidFill>
              </a:endParaRPr>
            </a:p>
            <a:p>
              <a:endParaRPr lang="en-MY" dirty="0" smtClean="0"/>
            </a:p>
            <a:p>
              <a:endParaRPr lang="en-MY" dirty="0"/>
            </a:p>
          </p:txBody>
        </p:sp>
        <p:sp>
          <p:nvSpPr>
            <p:cNvPr id="11" name="Horizontal Scroll 10"/>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12" name="TextBox 11"/>
          <p:cNvSpPr txBox="1"/>
          <p:nvPr/>
        </p:nvSpPr>
        <p:spPr>
          <a:xfrm>
            <a:off x="1447800" y="2895600"/>
            <a:ext cx="5791200" cy="2031325"/>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a:t>
            </a:r>
          </a:p>
          <a:p>
            <a:r>
              <a:rPr lang="en-MY" dirty="0" smtClean="0"/>
              <a:t>GST registrant was found to claim input tax on disallowed recovery of input tax credit or blocked input tax credit items.  </a:t>
            </a:r>
            <a:endParaRPr lang="en-MY" dirty="0"/>
          </a:p>
          <a:p>
            <a:pPr marL="285750" indent="-285750">
              <a:buFont typeface="Courier New" panose="02070309020205020404" pitchFamily="49" charset="0"/>
              <a:buChar char="o"/>
            </a:pPr>
            <a:r>
              <a:rPr lang="en-MY" b="1" dirty="0" smtClean="0"/>
              <a:t>Solution:</a:t>
            </a:r>
          </a:p>
          <a:p>
            <a:r>
              <a:rPr lang="en-MY" dirty="0"/>
              <a:t>I</a:t>
            </a:r>
            <a:r>
              <a:rPr lang="en-MY" dirty="0" smtClean="0"/>
              <a:t>nput tax incurred by the registrant shall be excluded from any credit under Section 38 GST Act 2014.</a:t>
            </a:r>
            <a:endParaRPr lang="en-MY" dirty="0"/>
          </a:p>
        </p:txBody>
      </p:sp>
      <p:sp>
        <p:nvSpPr>
          <p:cNvPr id="3" name="Rectangle 2"/>
          <p:cNvSpPr/>
          <p:nvPr/>
        </p:nvSpPr>
        <p:spPr>
          <a:xfrm>
            <a:off x="990600" y="2286000"/>
            <a:ext cx="3189656" cy="523220"/>
          </a:xfrm>
          <a:prstGeom prst="rect">
            <a:avLst/>
          </a:prstGeom>
        </p:spPr>
        <p:txBody>
          <a:bodyPr wrap="none">
            <a:spAutoFit/>
          </a:bodyPr>
          <a:lstStyle/>
          <a:p>
            <a:pPr lvl="1"/>
            <a:r>
              <a:rPr lang="en-US" sz="2800" b="1" dirty="0"/>
              <a:t>False Tax Invoice </a:t>
            </a:r>
          </a:p>
        </p:txBody>
      </p:sp>
    </p:spTree>
    <p:extLst>
      <p:ext uri="{BB962C8B-B14F-4D97-AF65-F5344CB8AC3E}">
        <p14:creationId xmlns:p14="http://schemas.microsoft.com/office/powerpoint/2010/main" val="1007117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724400"/>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OTHER ISSUES</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81</a:t>
            </a:fld>
            <a:endParaRPr lang="en-US" dirty="0">
              <a:solidFill>
                <a:prstClr val="black">
                  <a:tint val="75000"/>
                </a:prstClr>
              </a:solidFill>
            </a:endParaRPr>
          </a:p>
        </p:txBody>
      </p:sp>
    </p:spTree>
    <p:extLst>
      <p:ext uri="{BB962C8B-B14F-4D97-AF65-F5344CB8AC3E}">
        <p14:creationId xmlns:p14="http://schemas.microsoft.com/office/powerpoint/2010/main" val="3354241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OTHER ISSUES</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82</a:t>
            </a:fld>
            <a:endParaRPr lang="en-US" dirty="0">
              <a:solidFill>
                <a:prstClr val="black">
                  <a:tint val="75000"/>
                </a:prstClr>
              </a:solidFill>
            </a:endParaRPr>
          </a:p>
        </p:txBody>
      </p:sp>
      <p:grpSp>
        <p:nvGrpSpPr>
          <p:cNvPr id="9" name="Group 8"/>
          <p:cNvGrpSpPr/>
          <p:nvPr/>
        </p:nvGrpSpPr>
        <p:grpSpPr>
          <a:xfrm>
            <a:off x="685800" y="1524000"/>
            <a:ext cx="7010400" cy="4724400"/>
            <a:chOff x="685800" y="1524000"/>
            <a:chExt cx="7010400" cy="4724400"/>
          </a:xfrm>
        </p:grpSpPr>
        <p:sp>
          <p:nvSpPr>
            <p:cNvPr id="10" name="TextBox 9"/>
            <p:cNvSpPr txBox="1"/>
            <p:nvPr/>
          </p:nvSpPr>
          <p:spPr>
            <a:xfrm>
              <a:off x="685800" y="1524000"/>
              <a:ext cx="7010400" cy="1200329"/>
            </a:xfrm>
            <a:prstGeom prst="rect">
              <a:avLst/>
            </a:prstGeom>
            <a:noFill/>
          </p:spPr>
          <p:txBody>
            <a:bodyPr wrap="square" rtlCol="0">
              <a:spAutoFit/>
            </a:bodyPr>
            <a:lstStyle/>
            <a:p>
              <a:r>
                <a:rPr lang="en-MY" dirty="0"/>
                <a:t>AUDIT FINDINGS :</a:t>
              </a:r>
            </a:p>
            <a:p>
              <a:endParaRPr lang="en-MY" dirty="0"/>
            </a:p>
            <a:p>
              <a:endParaRPr lang="en-MY" dirty="0"/>
            </a:p>
            <a:p>
              <a:endParaRPr lang="en-MY" dirty="0"/>
            </a:p>
          </p:txBody>
        </p:sp>
        <p:sp>
          <p:nvSpPr>
            <p:cNvPr id="11" name="Horizontal Scroll 10"/>
            <p:cNvSpPr/>
            <p:nvPr/>
          </p:nvSpPr>
          <p:spPr>
            <a:xfrm>
              <a:off x="685800" y="1600200"/>
              <a:ext cx="6851176" cy="4648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grpSp>
      <p:sp>
        <p:nvSpPr>
          <p:cNvPr id="12" name="TextBox 11"/>
          <p:cNvSpPr txBox="1"/>
          <p:nvPr/>
        </p:nvSpPr>
        <p:spPr>
          <a:xfrm>
            <a:off x="1524000" y="3352800"/>
            <a:ext cx="5791200" cy="1754326"/>
          </a:xfrm>
          <a:prstGeom prst="rect">
            <a:avLst/>
          </a:prstGeom>
          <a:noFill/>
        </p:spPr>
        <p:txBody>
          <a:bodyPr wrap="square" rtlCol="0">
            <a:spAutoFit/>
          </a:bodyPr>
          <a:lstStyle/>
          <a:p>
            <a:pPr marL="285750" indent="-285750">
              <a:buFont typeface="Courier New" panose="02070309020205020404" pitchFamily="49" charset="0"/>
              <a:buChar char="o"/>
            </a:pPr>
            <a:r>
              <a:rPr lang="en-MY" b="1" dirty="0" smtClean="0"/>
              <a:t>Scenario:</a:t>
            </a:r>
          </a:p>
          <a:p>
            <a:endParaRPr lang="en-MY" dirty="0"/>
          </a:p>
          <a:p>
            <a:pPr marL="400050" indent="-400050">
              <a:buFont typeface="+mj-lt"/>
              <a:buAutoNum type="romanLcPeriod"/>
            </a:pPr>
            <a:r>
              <a:rPr lang="en-MY" dirty="0" smtClean="0"/>
              <a:t>Other income not charge with GST 6% e.g. Scrap </a:t>
            </a:r>
          </a:p>
          <a:p>
            <a:pPr marL="400050" indent="-400050">
              <a:buFont typeface="+mj-lt"/>
              <a:buAutoNum type="romanLcPeriod"/>
            </a:pPr>
            <a:r>
              <a:rPr lang="en-MY" dirty="0" smtClean="0"/>
              <a:t>Declare output tax and input tax based on payment basis without approval from DG</a:t>
            </a:r>
          </a:p>
          <a:p>
            <a:pPr marL="400050" indent="-400050">
              <a:buFont typeface="+mj-lt"/>
              <a:buAutoNum type="romanLcPeriod"/>
            </a:pPr>
            <a:r>
              <a:rPr lang="en-MY" dirty="0" smtClean="0"/>
              <a:t>Choose wrong tax code in accounting system </a:t>
            </a:r>
            <a:endParaRPr lang="en-MY" dirty="0"/>
          </a:p>
        </p:txBody>
      </p:sp>
      <p:sp>
        <p:nvSpPr>
          <p:cNvPr id="3" name="Rectangle 2"/>
          <p:cNvSpPr/>
          <p:nvPr/>
        </p:nvSpPr>
        <p:spPr>
          <a:xfrm>
            <a:off x="1066800" y="2286000"/>
            <a:ext cx="6172200" cy="954107"/>
          </a:xfrm>
          <a:prstGeom prst="rect">
            <a:avLst/>
          </a:prstGeom>
        </p:spPr>
        <p:txBody>
          <a:bodyPr wrap="square">
            <a:spAutoFit/>
          </a:bodyPr>
          <a:lstStyle/>
          <a:p>
            <a:pPr lvl="1"/>
            <a:r>
              <a:rPr lang="en-US" sz="2800" b="1" dirty="0"/>
              <a:t>Other Income, Payment Basis and Wrong Tax Code</a:t>
            </a:r>
          </a:p>
        </p:txBody>
      </p:sp>
    </p:spTree>
    <p:extLst>
      <p:ext uri="{BB962C8B-B14F-4D97-AF65-F5344CB8AC3E}">
        <p14:creationId xmlns:p14="http://schemas.microsoft.com/office/powerpoint/2010/main" val="857819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724400"/>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GST AUDIT FINDINGS IN SINGAPORE</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a:xfrm>
            <a:off x="6781800" y="6324600"/>
            <a:ext cx="2133600" cy="365125"/>
          </a:xfrm>
        </p:spPr>
        <p:txBody>
          <a:bodyPr/>
          <a:lstStyle/>
          <a:p>
            <a:fld id="{4FAB73BC-B049-4115-A692-8D63A059BFB8}"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3220752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048" y="1628799"/>
            <a:ext cx="8837752" cy="4716637"/>
            <a:chOff x="230048" y="1628799"/>
            <a:chExt cx="8837752" cy="4716637"/>
          </a:xfrm>
        </p:grpSpPr>
        <p:sp>
          <p:nvSpPr>
            <p:cNvPr id="5" name="Rectangle 4"/>
            <p:cNvSpPr/>
            <p:nvPr/>
          </p:nvSpPr>
          <p:spPr>
            <a:xfrm>
              <a:off x="230048" y="1941882"/>
              <a:ext cx="2779792" cy="3631763"/>
            </a:xfrm>
            <a:prstGeom prst="rect">
              <a:avLst/>
            </a:prstGeom>
            <a:solidFill>
              <a:schemeClr val="bg1"/>
            </a:solidFill>
            <a:ln>
              <a:solidFill>
                <a:srgbClr val="FF0000"/>
              </a:solidFill>
            </a:ln>
          </p:spPr>
          <p:txBody>
            <a:bodyPr wrap="square">
              <a:spAutoFit/>
            </a:bodyPr>
            <a:lstStyle/>
            <a:p>
              <a:r>
                <a:rPr lang="ms-MY" sz="2000" b="1" dirty="0" smtClean="0"/>
                <a:t>Purposes of Audit</a:t>
              </a:r>
            </a:p>
            <a:p>
              <a:endParaRPr lang="ms-MY" sz="2000" b="1" dirty="0" smtClean="0"/>
            </a:p>
            <a:p>
              <a:pPr marL="285750" indent="-285750">
                <a:buFont typeface="Wingdings" panose="05000000000000000000" pitchFamily="2" charset="2"/>
                <a:buChar char="q"/>
              </a:pPr>
              <a:r>
                <a:rPr lang="en-US" sz="1600" dirty="0" smtClean="0"/>
                <a:t>Ensure your business  tax returns are in compliance with the tax laws;</a:t>
              </a:r>
            </a:p>
            <a:p>
              <a:pPr marL="285750" indent="-285750">
                <a:buFont typeface="Wingdings" panose="05000000000000000000" pitchFamily="2" charset="2"/>
                <a:buChar char="q"/>
              </a:pPr>
              <a:endParaRPr lang="en-US" sz="1600" dirty="0" smtClean="0"/>
            </a:p>
            <a:p>
              <a:pPr marL="285750" indent="-285750">
                <a:buFont typeface="Wingdings" panose="05000000000000000000" pitchFamily="2" charset="2"/>
                <a:buChar char="q"/>
              </a:pPr>
              <a:r>
                <a:rPr lang="en-US" sz="1600" dirty="0" smtClean="0"/>
                <a:t>Educate your business on your tax obligations and assist you to comply; and</a:t>
              </a:r>
            </a:p>
            <a:p>
              <a:pPr marL="285750" indent="-285750">
                <a:buFont typeface="Wingdings" panose="05000000000000000000" pitchFamily="2" charset="2"/>
                <a:buChar char="q"/>
              </a:pPr>
              <a:endParaRPr lang="en-US" sz="1600" dirty="0" smtClean="0"/>
            </a:p>
            <a:p>
              <a:pPr marL="285750" indent="-285750">
                <a:buFont typeface="Wingdings" panose="05000000000000000000" pitchFamily="2" charset="2"/>
                <a:buChar char="q"/>
              </a:pPr>
              <a:r>
                <a:rPr lang="en-US" sz="1600" dirty="0" smtClean="0"/>
                <a:t>Identify tax laws, policies and processes where we can simplify or clarify.</a:t>
              </a:r>
            </a:p>
            <a:p>
              <a:pPr marL="285750" indent="-285750">
                <a:buFont typeface="Wingdings" panose="05000000000000000000" pitchFamily="2" charset="2"/>
                <a:buChar char="q"/>
              </a:pPr>
              <a:endParaRPr lang="ms-MY" sz="1400" dirty="0"/>
            </a:p>
          </p:txBody>
        </p:sp>
        <p:sp>
          <p:nvSpPr>
            <p:cNvPr id="6" name="Right Arrow 5"/>
            <p:cNvSpPr/>
            <p:nvPr/>
          </p:nvSpPr>
          <p:spPr>
            <a:xfrm rot="20602622">
              <a:off x="3137899" y="28387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ight Arrow 6"/>
            <p:cNvSpPr/>
            <p:nvPr/>
          </p:nvSpPr>
          <p:spPr>
            <a:xfrm rot="1010193">
              <a:off x="3196231" y="45675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ectangle 7"/>
            <p:cNvSpPr/>
            <p:nvPr/>
          </p:nvSpPr>
          <p:spPr>
            <a:xfrm>
              <a:off x="4280686" y="1628799"/>
              <a:ext cx="4755809" cy="2400657"/>
            </a:xfrm>
            <a:prstGeom prst="rect">
              <a:avLst/>
            </a:prstGeom>
            <a:solidFill>
              <a:schemeClr val="bg1"/>
            </a:solidFill>
            <a:ln>
              <a:solidFill>
                <a:srgbClr val="FF0000"/>
              </a:solidFill>
            </a:ln>
          </p:spPr>
          <p:txBody>
            <a:bodyPr wrap="square">
              <a:spAutoFit/>
            </a:bodyPr>
            <a:lstStyle/>
            <a:p>
              <a:r>
                <a:rPr lang="en-US" sz="2000" b="1" dirty="0" smtClean="0">
                  <a:effectLst/>
                </a:rPr>
                <a:t>What to Expect During an Audit?</a:t>
              </a:r>
            </a:p>
            <a:p>
              <a:endParaRPr lang="en-US" sz="900" b="1" dirty="0" smtClean="0">
                <a:effectLst/>
              </a:endParaRPr>
            </a:p>
            <a:p>
              <a:r>
                <a:rPr lang="en-US" sz="1600" dirty="0" smtClean="0"/>
                <a:t>To verify </a:t>
              </a:r>
              <a:r>
                <a:rPr lang="en-US" sz="1600" dirty="0"/>
                <a:t>that GST has been properly accounted for in your business transactions, and to ensure that the information is correctly reported in your GST </a:t>
              </a:r>
              <a:r>
                <a:rPr lang="en-US" sz="1600" dirty="0" smtClean="0"/>
                <a:t>returns</a:t>
              </a:r>
              <a:endParaRPr lang="en-US" sz="1400" dirty="0" smtClean="0"/>
            </a:p>
            <a:p>
              <a:endParaRPr lang="en-US" sz="900" dirty="0" smtClean="0"/>
            </a:p>
            <a:p>
              <a:r>
                <a:rPr lang="en-US" sz="1600" dirty="0" smtClean="0"/>
                <a:t>By checking </a:t>
              </a:r>
              <a:r>
                <a:rPr lang="en-US" sz="1600" dirty="0"/>
                <a:t>if your supplies are classified correctly, if GST was properly charged and accounted for, if input tax was claimed correctly, and if the values of supplies, purchases and taxes reported are </a:t>
              </a:r>
              <a:r>
                <a:rPr lang="en-US" sz="1600" dirty="0" smtClean="0"/>
                <a:t>complete</a:t>
              </a:r>
              <a:endParaRPr lang="en-US" sz="1600" dirty="0"/>
            </a:p>
          </p:txBody>
        </p:sp>
        <p:sp>
          <p:nvSpPr>
            <p:cNvPr id="11" name="Rectangle 10"/>
            <p:cNvSpPr/>
            <p:nvPr/>
          </p:nvSpPr>
          <p:spPr>
            <a:xfrm>
              <a:off x="4311990" y="4191000"/>
              <a:ext cx="4755810" cy="2154436"/>
            </a:xfrm>
            <a:prstGeom prst="rect">
              <a:avLst/>
            </a:prstGeom>
            <a:solidFill>
              <a:schemeClr val="bg1"/>
            </a:solidFill>
            <a:ln>
              <a:solidFill>
                <a:srgbClr val="FF0000"/>
              </a:solidFill>
            </a:ln>
          </p:spPr>
          <p:txBody>
            <a:bodyPr wrap="square">
              <a:spAutoFit/>
            </a:bodyPr>
            <a:lstStyle/>
            <a:p>
              <a:r>
                <a:rPr lang="en-US" sz="2000" b="1" dirty="0" smtClean="0"/>
                <a:t>Audit Selection</a:t>
              </a:r>
            </a:p>
            <a:p>
              <a:endParaRPr lang="en-US" sz="600" b="1" dirty="0"/>
            </a:p>
            <a:p>
              <a:r>
                <a:rPr lang="en-US" sz="1600" dirty="0" smtClean="0"/>
                <a:t>For each industry, we generally adopt a risk-based approach in selecting businesses for audits. We also periodically conduct audits on businesses to check the general level of compliance</a:t>
              </a:r>
            </a:p>
            <a:p>
              <a:endParaRPr lang="en-US" sz="700" dirty="0" smtClean="0"/>
            </a:p>
            <a:p>
              <a:r>
                <a:rPr lang="en-US" sz="1600" dirty="0" smtClean="0"/>
                <a:t>We does not assume that a business selected for audit has made GST errors and review will be made fairly</a:t>
              </a:r>
              <a:endParaRPr lang="en-US" sz="1600" dirty="0"/>
            </a:p>
          </p:txBody>
        </p:sp>
      </p:grpSp>
      <p:sp>
        <p:nvSpPr>
          <p:cNvPr id="12" name="Rectangle 11"/>
          <p:cNvSpPr/>
          <p:nvPr/>
        </p:nvSpPr>
        <p:spPr>
          <a:xfrm>
            <a:off x="-228600" y="260648"/>
            <a:ext cx="6477000" cy="12192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t>GST Audits Findings  In Singapore </a:t>
            </a:r>
          </a:p>
          <a:p>
            <a:pPr lvl="1"/>
            <a:r>
              <a:rPr lang="en-US" sz="2000" b="1" dirty="0" smtClean="0"/>
              <a:t>Inland Revenue Authority Of Singapore</a:t>
            </a:r>
          </a:p>
        </p:txBody>
      </p:sp>
      <p:sp>
        <p:nvSpPr>
          <p:cNvPr id="13" name="TextBox 12"/>
          <p:cNvSpPr txBox="1"/>
          <p:nvPr/>
        </p:nvSpPr>
        <p:spPr>
          <a:xfrm>
            <a:off x="230108" y="5805264"/>
            <a:ext cx="3935075" cy="646331"/>
          </a:xfrm>
          <a:prstGeom prst="rect">
            <a:avLst/>
          </a:prstGeom>
          <a:noFill/>
        </p:spPr>
        <p:txBody>
          <a:bodyPr wrap="square" rtlCol="0">
            <a:spAutoFit/>
          </a:bodyPr>
          <a:lstStyle/>
          <a:p>
            <a:r>
              <a:rPr lang="ms-MY" sz="1200" b="1" i="1" dirty="0" smtClean="0"/>
              <a:t>Source :https://www.iras.gov.sg/irashome/GST/GST-registered-businesses/Getting-it-right/GST-Registered-Businesses-Audits-by-IRAS/</a:t>
            </a:r>
            <a:endParaRPr lang="ms-MY" sz="1200" b="1" i="1" dirty="0"/>
          </a:p>
        </p:txBody>
      </p:sp>
    </p:spTree>
    <p:extLst>
      <p:ext uri="{BB962C8B-B14F-4D97-AF65-F5344CB8AC3E}">
        <p14:creationId xmlns:p14="http://schemas.microsoft.com/office/powerpoint/2010/main" val="2930721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41105911"/>
              </p:ext>
            </p:extLst>
          </p:nvPr>
        </p:nvGraphicFramePr>
        <p:xfrm>
          <a:off x="107504" y="1772816"/>
          <a:ext cx="8892480" cy="4485640"/>
        </p:xfrm>
        <a:graphic>
          <a:graphicData uri="http://schemas.openxmlformats.org/drawingml/2006/table">
            <a:tbl>
              <a:tblPr firstRow="1" bandRow="1">
                <a:tableStyleId>{68D230F3-CF80-4859-8CE7-A43EE81993B5}</a:tableStyleId>
              </a:tblPr>
              <a:tblGrid>
                <a:gridCol w="4332233"/>
                <a:gridCol w="4560247"/>
              </a:tblGrid>
              <a:tr h="370840">
                <a:tc>
                  <a:txBody>
                    <a:bodyPr/>
                    <a:lstStyle/>
                    <a:p>
                      <a:r>
                        <a:rPr lang="en-US" dirty="0" smtClean="0"/>
                        <a:t>Audit Method </a:t>
                      </a:r>
                      <a:endParaRPr lang="ms-MY" dirty="0"/>
                    </a:p>
                  </a:txBody>
                  <a:tcPr/>
                </a:tc>
                <a:tc>
                  <a:txBody>
                    <a:bodyPr/>
                    <a:lstStyle/>
                    <a:p>
                      <a:r>
                        <a:rPr lang="en-US" dirty="0" smtClean="0"/>
                        <a:t>Requirement</a:t>
                      </a:r>
                      <a:endParaRPr lang="ms-MY"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Conducted via emails, letters, faxes and telephone interviews. </a:t>
                      </a:r>
                    </a:p>
                    <a:p>
                      <a:endParaRPr lang="ms-MY" sz="1600" dirty="0"/>
                    </a:p>
                  </a:txBody>
                  <a:tcPr/>
                </a:tc>
                <a:tc>
                  <a:txBody>
                    <a:bodyPr/>
                    <a:lstStyle/>
                    <a:p>
                      <a:pPr marL="285750" indent="-285750">
                        <a:buFont typeface="Wingdings" panose="05000000000000000000" pitchFamily="2" charset="2"/>
                        <a:buChar char="q"/>
                      </a:pPr>
                      <a:r>
                        <a:rPr lang="en-US" sz="1600" dirty="0" smtClean="0"/>
                        <a:t>Information on business operations</a:t>
                      </a:r>
                    </a:p>
                    <a:p>
                      <a:pPr marL="285750" indent="-285750">
                        <a:buFont typeface="Wingdings" panose="05000000000000000000" pitchFamily="2" charset="2"/>
                        <a:buChar char="q"/>
                      </a:pPr>
                      <a:r>
                        <a:rPr lang="en-US" sz="1600" dirty="0" smtClean="0"/>
                        <a:t>Information</a:t>
                      </a:r>
                      <a:r>
                        <a:rPr lang="en-US" sz="1600" baseline="0" dirty="0" smtClean="0"/>
                        <a:t> the person in charge </a:t>
                      </a:r>
                      <a:endParaRPr lang="ms-MY" sz="1600" dirty="0"/>
                    </a:p>
                  </a:txBody>
                  <a:tcPr/>
                </a:tc>
              </a:tr>
              <a:tr h="370840">
                <a:tc>
                  <a:txBody>
                    <a:bodyPr/>
                    <a:lstStyle/>
                    <a:p>
                      <a:r>
                        <a:rPr lang="en-US" sz="1600" dirty="0" smtClean="0"/>
                        <a:t>Visit  premise request to meet your key personnel and/or employees.</a:t>
                      </a:r>
                      <a:br>
                        <a:rPr lang="en-US" sz="1600" dirty="0" smtClean="0"/>
                      </a:br>
                      <a:endParaRPr lang="ms-MY" sz="1600" dirty="0"/>
                    </a:p>
                  </a:txBody>
                  <a:tcPr/>
                </a:tc>
                <a:tc>
                  <a:txBody>
                    <a:bodyPr/>
                    <a:lstStyle/>
                    <a:p>
                      <a:pPr marL="285750" indent="-285750">
                        <a:buFont typeface="Wingdings" panose="05000000000000000000" pitchFamily="2" charset="2"/>
                        <a:buChar char="q"/>
                      </a:pPr>
                      <a:r>
                        <a:rPr lang="en-US" sz="1600" dirty="0" smtClean="0"/>
                        <a:t>To review</a:t>
                      </a:r>
                      <a:r>
                        <a:rPr lang="en-US" sz="1600" baseline="0" dirty="0" smtClean="0"/>
                        <a:t> the related documents</a:t>
                      </a:r>
                    </a:p>
                    <a:p>
                      <a:pPr marL="285750" indent="-285750">
                        <a:buFont typeface="Wingdings" panose="05000000000000000000" pitchFamily="2" charset="2"/>
                        <a:buChar char="q"/>
                      </a:pPr>
                      <a:r>
                        <a:rPr lang="en-US" sz="1600" baseline="0" dirty="0" smtClean="0"/>
                        <a:t>Interview the employees for more information</a:t>
                      </a:r>
                      <a:endParaRPr lang="ms-MY" sz="1600" dirty="0"/>
                    </a:p>
                  </a:txBody>
                  <a:tcPr/>
                </a:tc>
              </a:tr>
              <a:tr h="370840">
                <a:tc>
                  <a:txBody>
                    <a:bodyPr/>
                    <a:lstStyle/>
                    <a:p>
                      <a:r>
                        <a:rPr lang="en-US" sz="1600" dirty="0" smtClean="0"/>
                        <a:t>Information on your business </a:t>
                      </a:r>
                      <a:endParaRPr lang="ms-MY" sz="1600" dirty="0"/>
                    </a:p>
                  </a:txBody>
                  <a:tcPr/>
                </a:tc>
                <a:tc>
                  <a:txBody>
                    <a:bodyPr/>
                    <a:lstStyle/>
                    <a:p>
                      <a:pPr marL="285750" indent="-285750">
                        <a:buFont typeface="Wingdings" panose="05000000000000000000" pitchFamily="2" charset="2"/>
                        <a:buChar char="q"/>
                      </a:pPr>
                      <a:r>
                        <a:rPr lang="en-US" sz="1600" dirty="0" smtClean="0"/>
                        <a:t>Information on business</a:t>
                      </a:r>
                      <a:r>
                        <a:rPr lang="en-US" sz="1600" baseline="0" dirty="0" smtClean="0"/>
                        <a:t> </a:t>
                      </a:r>
                      <a:r>
                        <a:rPr lang="en-US" sz="1600" dirty="0" smtClean="0"/>
                        <a:t>arrangements, </a:t>
                      </a:r>
                    </a:p>
                    <a:p>
                      <a:pPr marL="285750" indent="-285750">
                        <a:buFont typeface="Wingdings" panose="05000000000000000000" pitchFamily="2" charset="2"/>
                        <a:buChar char="q"/>
                      </a:pPr>
                      <a:r>
                        <a:rPr lang="en-US" sz="1600" dirty="0" smtClean="0"/>
                        <a:t>running of business</a:t>
                      </a:r>
                      <a:endParaRPr lang="ms-MY" sz="1600" dirty="0"/>
                    </a:p>
                  </a:txBody>
                  <a:tcPr/>
                </a:tc>
              </a:tr>
              <a:tr h="370840">
                <a:tc>
                  <a:txBody>
                    <a:bodyPr/>
                    <a:lstStyle/>
                    <a:p>
                      <a:r>
                        <a:rPr lang="en-US" sz="1600" dirty="0" smtClean="0"/>
                        <a:t>Supporting documents for your business transactions </a:t>
                      </a:r>
                      <a:endParaRPr lang="ms-MY" sz="1600" dirty="0"/>
                    </a:p>
                  </a:txBody>
                  <a:tcPr/>
                </a:tc>
                <a:tc>
                  <a:txBody>
                    <a:bodyPr/>
                    <a:lstStyle/>
                    <a:p>
                      <a:pPr marL="285750" indent="-285750">
                        <a:buFont typeface="Wingdings" panose="05000000000000000000" pitchFamily="2" charset="2"/>
                        <a:buChar char="q"/>
                      </a:pPr>
                      <a:r>
                        <a:rPr lang="en-US" sz="1600" dirty="0" smtClean="0"/>
                        <a:t>Invoices,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dirty="0" smtClean="0"/>
                        <a:t>Export documents</a:t>
                      </a:r>
                    </a:p>
                    <a:p>
                      <a:pPr marL="0" indent="0">
                        <a:buFont typeface="Wingdings" panose="05000000000000000000" pitchFamily="2" charset="2"/>
                        <a:buNone/>
                      </a:pPr>
                      <a:endParaRPr lang="ms-MY" sz="1600" dirty="0"/>
                    </a:p>
                  </a:txBody>
                  <a:tcPr/>
                </a:tc>
              </a:tr>
              <a:tr h="370840">
                <a:tc>
                  <a:txBody>
                    <a:bodyPr/>
                    <a:lstStyle/>
                    <a:p>
                      <a:r>
                        <a:rPr lang="en-US" sz="1600" dirty="0" smtClean="0"/>
                        <a:t>Completed self-review checklists </a:t>
                      </a:r>
                      <a:endParaRPr lang="ms-MY" sz="16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dirty="0" smtClean="0"/>
                        <a:t>Self-review form for pre-registration input tax claims,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dirty="0" smtClean="0"/>
                        <a:t>Bad debt relief.</a:t>
                      </a:r>
                    </a:p>
                    <a:p>
                      <a:endParaRPr lang="ms-MY" sz="1600" dirty="0"/>
                    </a:p>
                  </a:txBody>
                  <a:tcPr/>
                </a:tc>
              </a:tr>
            </a:tbl>
          </a:graphicData>
        </a:graphic>
      </p:graphicFrame>
      <p:sp>
        <p:nvSpPr>
          <p:cNvPr id="10" name="Rectangle 9"/>
          <p:cNvSpPr/>
          <p:nvPr/>
        </p:nvSpPr>
        <p:spPr>
          <a:xfrm>
            <a:off x="-252536" y="188640"/>
            <a:ext cx="6477000" cy="12192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t>GST Audits Findings  In Singapore </a:t>
            </a:r>
          </a:p>
          <a:p>
            <a:pPr lvl="1"/>
            <a:r>
              <a:rPr lang="en-US" sz="2000" b="1" dirty="0" smtClean="0"/>
              <a:t>Inland Revenue Authority Of Singapore</a:t>
            </a:r>
          </a:p>
        </p:txBody>
      </p:sp>
    </p:spTree>
    <p:extLst>
      <p:ext uri="{BB962C8B-B14F-4D97-AF65-F5344CB8AC3E}">
        <p14:creationId xmlns:p14="http://schemas.microsoft.com/office/powerpoint/2010/main" val="13701432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445" y="1676650"/>
            <a:ext cx="3995936" cy="2031325"/>
          </a:xfrm>
          <a:prstGeom prst="rect">
            <a:avLst/>
          </a:prstGeom>
          <a:solidFill>
            <a:schemeClr val="bg1"/>
          </a:solidFill>
          <a:ln>
            <a:solidFill>
              <a:srgbClr val="FF0000"/>
            </a:solidFill>
          </a:ln>
        </p:spPr>
        <p:txBody>
          <a:bodyPr wrap="square">
            <a:spAutoFit/>
          </a:bodyPr>
          <a:lstStyle/>
          <a:p>
            <a:r>
              <a:rPr lang="en-US" sz="1600" b="1" dirty="0" smtClean="0"/>
              <a:t>Sales and Purchases Listings</a:t>
            </a:r>
          </a:p>
          <a:p>
            <a:endParaRPr lang="en-US" sz="1400" b="1" dirty="0" smtClean="0"/>
          </a:p>
          <a:p>
            <a:r>
              <a:rPr lang="en-US" sz="1600" dirty="0" smtClean="0"/>
              <a:t>You should maintain sales and purchases listings to support the figures reported in your GST returns.</a:t>
            </a:r>
          </a:p>
          <a:p>
            <a:r>
              <a:rPr lang="en-US" sz="1600" dirty="0" smtClean="0"/>
              <a:t>During an audit, the listings are to be provided in the form of an IRAS Audit File (IAF).</a:t>
            </a:r>
            <a:endParaRPr lang="ms-MY" sz="1600" dirty="0"/>
          </a:p>
        </p:txBody>
      </p:sp>
      <p:sp>
        <p:nvSpPr>
          <p:cNvPr id="7" name="Right Arrow 6"/>
          <p:cNvSpPr/>
          <p:nvPr/>
        </p:nvSpPr>
        <p:spPr>
          <a:xfrm>
            <a:off x="4149207" y="2380101"/>
            <a:ext cx="612930" cy="518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ectangle 7"/>
          <p:cNvSpPr/>
          <p:nvPr/>
        </p:nvSpPr>
        <p:spPr>
          <a:xfrm>
            <a:off x="4788024" y="1657348"/>
            <a:ext cx="4104456" cy="2062103"/>
          </a:xfrm>
          <a:prstGeom prst="rect">
            <a:avLst/>
          </a:prstGeom>
          <a:solidFill>
            <a:schemeClr val="bg1"/>
          </a:solidFill>
          <a:ln>
            <a:solidFill>
              <a:srgbClr val="FF0000"/>
            </a:solidFill>
          </a:ln>
        </p:spPr>
        <p:txBody>
          <a:bodyPr wrap="square">
            <a:spAutoFit/>
          </a:bodyPr>
          <a:lstStyle/>
          <a:p>
            <a:r>
              <a:rPr lang="en-US" sz="1600" b="1" dirty="0" smtClean="0"/>
              <a:t>What is IRAS Audit File (IAF)</a:t>
            </a:r>
          </a:p>
          <a:p>
            <a:endParaRPr lang="en-US" sz="1600" b="1" dirty="0" smtClean="0"/>
          </a:p>
          <a:p>
            <a:r>
              <a:rPr lang="en-US" sz="1600" dirty="0"/>
              <a:t>An </a:t>
            </a:r>
            <a:r>
              <a:rPr lang="en-US" sz="1600" b="1" dirty="0"/>
              <a:t>IRAS Audit File (IAF)</a:t>
            </a:r>
            <a:r>
              <a:rPr lang="en-US" sz="1600" dirty="0"/>
              <a:t> is a data file containing </a:t>
            </a:r>
            <a:r>
              <a:rPr lang="en-US" sz="1600" dirty="0" err="1"/>
              <a:t>standardised</a:t>
            </a:r>
            <a:r>
              <a:rPr lang="en-US" sz="1600" dirty="0"/>
              <a:t> accounting information required for audit purposes. Accounting software capable of producing IAF ensure that the information transmitted is in a format that is readable by us.</a:t>
            </a:r>
            <a:endParaRPr lang="en-US" sz="1600" b="1" dirty="0" smtClean="0"/>
          </a:p>
        </p:txBody>
      </p:sp>
      <p:sp>
        <p:nvSpPr>
          <p:cNvPr id="11" name="Rectangle 10"/>
          <p:cNvSpPr/>
          <p:nvPr/>
        </p:nvSpPr>
        <p:spPr>
          <a:xfrm>
            <a:off x="4787187" y="4293096"/>
            <a:ext cx="4249309" cy="2123658"/>
          </a:xfrm>
          <a:prstGeom prst="rect">
            <a:avLst/>
          </a:prstGeom>
          <a:solidFill>
            <a:schemeClr val="bg1"/>
          </a:solidFill>
          <a:ln>
            <a:solidFill>
              <a:srgbClr val="FF0000"/>
            </a:solidFill>
          </a:ln>
        </p:spPr>
        <p:txBody>
          <a:bodyPr wrap="square">
            <a:spAutoFit/>
          </a:bodyPr>
          <a:lstStyle/>
          <a:p>
            <a:r>
              <a:rPr lang="en-US" b="1" u="sng" dirty="0" smtClean="0"/>
              <a:t>REMINDER!!!!</a:t>
            </a:r>
          </a:p>
          <a:p>
            <a:endParaRPr lang="en-US" b="1" u="sng" dirty="0" smtClean="0"/>
          </a:p>
          <a:p>
            <a:r>
              <a:rPr lang="en-US" sz="1600" dirty="0" smtClean="0"/>
              <a:t>If </a:t>
            </a:r>
            <a:r>
              <a:rPr lang="en-US" sz="1600" dirty="0"/>
              <a:t>you are not using accounting software capable of generating an IAF, you should ensure that the listings are provided in Microsoft Excel file type with the </a:t>
            </a:r>
            <a:r>
              <a:rPr lang="en-US" sz="1600" b="1" dirty="0"/>
              <a:t>following information</a:t>
            </a:r>
            <a:r>
              <a:rPr lang="en-US" sz="1600" dirty="0"/>
              <a:t>. An image reproduction of your listings (e.g. in PDF file type) is not acceptable</a:t>
            </a:r>
            <a:r>
              <a:rPr lang="en-US" sz="1400" dirty="0"/>
              <a:t>.</a:t>
            </a:r>
            <a:endParaRPr lang="en-US" sz="1400" b="1" dirty="0" smtClean="0"/>
          </a:p>
        </p:txBody>
      </p:sp>
      <p:sp>
        <p:nvSpPr>
          <p:cNvPr id="12" name="Right Arrow 11"/>
          <p:cNvSpPr/>
          <p:nvPr/>
        </p:nvSpPr>
        <p:spPr>
          <a:xfrm rot="5400000">
            <a:off x="6482931" y="3774214"/>
            <a:ext cx="429628" cy="518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55" y="3797493"/>
            <a:ext cx="4214788" cy="128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0918"/>
            <a:ext cx="4608865" cy="119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52536" y="260648"/>
            <a:ext cx="6477000" cy="12192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t>GST Audits Findings  In Singapore </a:t>
            </a:r>
          </a:p>
          <a:p>
            <a:pPr lvl="1"/>
            <a:r>
              <a:rPr lang="en-US" sz="2000" b="1" dirty="0" smtClean="0"/>
              <a:t>Inland Revenue Authority Of Singapore</a:t>
            </a:r>
          </a:p>
        </p:txBody>
      </p:sp>
    </p:spTree>
    <p:extLst>
      <p:ext uri="{BB962C8B-B14F-4D97-AF65-F5344CB8AC3E}">
        <p14:creationId xmlns:p14="http://schemas.microsoft.com/office/powerpoint/2010/main" val="1717929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724400"/>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Case Studies – Singapore &amp; Australia </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87</a:t>
            </a:fld>
            <a:endParaRPr lang="en-US" dirty="0">
              <a:solidFill>
                <a:prstClr val="black">
                  <a:tint val="75000"/>
                </a:prstClr>
              </a:solidFill>
            </a:endParaRPr>
          </a:p>
        </p:txBody>
      </p:sp>
    </p:spTree>
    <p:extLst>
      <p:ext uri="{BB962C8B-B14F-4D97-AF65-F5344CB8AC3E}">
        <p14:creationId xmlns:p14="http://schemas.microsoft.com/office/powerpoint/2010/main" val="3339748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Case Studies in Singapore</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88</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11448190"/>
              </p:ext>
            </p:extLst>
          </p:nvPr>
        </p:nvGraphicFramePr>
        <p:xfrm>
          <a:off x="457200" y="1524000"/>
          <a:ext cx="7966825" cy="4267199"/>
        </p:xfrm>
        <a:graphic>
          <a:graphicData uri="http://schemas.openxmlformats.org/drawingml/2006/table">
            <a:tbl>
              <a:tblPr firstRow="1" bandRow="1">
                <a:tableStyleId>{7DF18680-E054-41AD-8BC1-D1AEF772440D}</a:tableStyleId>
              </a:tblPr>
              <a:tblGrid>
                <a:gridCol w="550289"/>
                <a:gridCol w="950273"/>
                <a:gridCol w="3376238"/>
                <a:gridCol w="3090025"/>
              </a:tblGrid>
              <a:tr h="635540">
                <a:tc>
                  <a:txBody>
                    <a:bodyPr/>
                    <a:lstStyle/>
                    <a:p>
                      <a:pPr algn="ctr"/>
                      <a:r>
                        <a:rPr lang="en-MY" sz="1200" b="1" dirty="0" smtClean="0"/>
                        <a:t>No.</a:t>
                      </a:r>
                      <a:endParaRPr lang="en-MY" sz="1200" b="1" dirty="0"/>
                    </a:p>
                  </a:txBody>
                  <a:tcPr anchor="ctr"/>
                </a:tc>
                <a:tc>
                  <a:txBody>
                    <a:bodyPr/>
                    <a:lstStyle/>
                    <a:p>
                      <a:pPr algn="ctr"/>
                      <a:r>
                        <a:rPr lang="en-MY" sz="1200" b="1" dirty="0" smtClean="0"/>
                        <a:t>Issue(s)</a:t>
                      </a:r>
                      <a:endParaRPr lang="en-MY" sz="1200" b="1" dirty="0"/>
                    </a:p>
                  </a:txBody>
                  <a:tcPr anchor="ctr"/>
                </a:tc>
                <a:tc>
                  <a:txBody>
                    <a:bodyPr/>
                    <a:lstStyle/>
                    <a:p>
                      <a:pPr algn="ctr"/>
                      <a:r>
                        <a:rPr lang="en-MY" sz="1200" b="1" dirty="0" smtClean="0"/>
                        <a:t>Situation</a:t>
                      </a:r>
                      <a:endParaRPr lang="en-MY" sz="1200" b="1" dirty="0"/>
                    </a:p>
                  </a:txBody>
                  <a:tcPr anchor="ctr"/>
                </a:tc>
                <a:tc>
                  <a:txBody>
                    <a:bodyPr/>
                    <a:lstStyle/>
                    <a:p>
                      <a:pPr algn="ctr"/>
                      <a:r>
                        <a:rPr lang="en-MY" sz="1200" b="1" dirty="0" smtClean="0"/>
                        <a:t>Result</a:t>
                      </a:r>
                      <a:endParaRPr lang="en-MY" sz="1200" b="1" dirty="0"/>
                    </a:p>
                  </a:txBody>
                  <a:tcPr anchor="ctr"/>
                </a:tc>
              </a:tr>
              <a:tr h="998706">
                <a:tc>
                  <a:txBody>
                    <a:bodyPr/>
                    <a:lstStyle/>
                    <a:p>
                      <a:r>
                        <a:rPr lang="en-MY" sz="1200" dirty="0" smtClean="0"/>
                        <a:t>1</a:t>
                      </a:r>
                      <a:endParaRPr lang="en-MY" sz="1200" dirty="0"/>
                    </a:p>
                  </a:txBody>
                  <a:tcPr/>
                </a:tc>
                <a:tc rowSpan="2">
                  <a:txBody>
                    <a:bodyPr/>
                    <a:lstStyle/>
                    <a:p>
                      <a:pPr algn="ctr"/>
                      <a:r>
                        <a:rPr lang="en-MY" sz="1200" dirty="0" smtClean="0"/>
                        <a:t>Unlawful GST collection</a:t>
                      </a:r>
                      <a:endParaRPr lang="en-MY" sz="1200" dirty="0"/>
                    </a:p>
                  </a:txBody>
                  <a:tcPr anchor="ctr"/>
                </a:tc>
                <a:tc>
                  <a:txBody>
                    <a:bodyPr/>
                    <a:lstStyle/>
                    <a:p>
                      <a:pPr marL="171450" indent="-171450" algn="just">
                        <a:buFont typeface="Wingdings" panose="05000000000000000000" pitchFamily="2" charset="2"/>
                        <a:buChar char="Ø"/>
                      </a:pPr>
                      <a:r>
                        <a:rPr lang="en-MY" sz="1200" dirty="0" smtClean="0"/>
                        <a:t>The</a:t>
                      </a:r>
                      <a:r>
                        <a:rPr lang="en-MY" sz="1200" baseline="0" dirty="0" smtClean="0"/>
                        <a:t> </a:t>
                      </a:r>
                      <a:r>
                        <a:rPr lang="en-MY" sz="1200" dirty="0" smtClean="0"/>
                        <a:t>sole-proprietor is not GST registered</a:t>
                      </a:r>
                    </a:p>
                    <a:p>
                      <a:pPr marL="171450" indent="-171450" algn="just">
                        <a:buFont typeface="Wingdings" panose="05000000000000000000" pitchFamily="2" charset="2"/>
                        <a:buChar char="Ø"/>
                      </a:pPr>
                      <a:r>
                        <a:rPr lang="en-MY" sz="1200" baseline="0" dirty="0" smtClean="0"/>
                        <a:t>However, they had </a:t>
                      </a:r>
                      <a:r>
                        <a:rPr lang="en-MY" sz="1200" dirty="0" smtClean="0"/>
                        <a:t>unlawfully collected GST.</a:t>
                      </a:r>
                      <a:endParaRPr lang="en-MY" sz="1200" dirty="0"/>
                    </a:p>
                  </a:txBody>
                  <a:tcPr/>
                </a:tc>
                <a:tc>
                  <a:txBody>
                    <a:bodyPr/>
                    <a:lstStyle/>
                    <a:p>
                      <a:pPr marL="171450" indent="-171450" algn="just">
                        <a:buFont typeface="Wingdings" panose="05000000000000000000" pitchFamily="2" charset="2"/>
                        <a:buChar char="Ø"/>
                      </a:pPr>
                      <a:r>
                        <a:rPr lang="en-MY" sz="1200" dirty="0" smtClean="0"/>
                        <a:t>Penalty is three times of GST unlawfully collected</a:t>
                      </a:r>
                      <a:r>
                        <a:rPr lang="en-MY" sz="1200" baseline="0" dirty="0" smtClean="0"/>
                        <a:t> and fine.</a:t>
                      </a:r>
                      <a:endParaRPr lang="en-MY" sz="1200" dirty="0" smtClean="0"/>
                    </a:p>
                    <a:p>
                      <a:pPr marL="171450" indent="-171450" algn="just">
                        <a:buFont typeface="Wingdings" panose="05000000000000000000" pitchFamily="2" charset="2"/>
                        <a:buChar char="Ø"/>
                      </a:pPr>
                      <a:r>
                        <a:rPr lang="en-MY" sz="1200" dirty="0" smtClean="0"/>
                        <a:t>50 days of imprisonment.</a:t>
                      </a:r>
                      <a:endParaRPr lang="en-MY" sz="1200" dirty="0"/>
                    </a:p>
                  </a:txBody>
                  <a:tcPr/>
                </a:tc>
              </a:tr>
              <a:tr h="1634247">
                <a:tc>
                  <a:txBody>
                    <a:bodyPr/>
                    <a:lstStyle/>
                    <a:p>
                      <a:r>
                        <a:rPr lang="en-MY" sz="1200" dirty="0" smtClean="0"/>
                        <a:t>2</a:t>
                      </a:r>
                      <a:endParaRPr lang="en-MY" sz="1200" dirty="0"/>
                    </a:p>
                  </a:txBody>
                  <a:tcPr/>
                </a:tc>
                <a:tc vMerge="1">
                  <a:txBody>
                    <a:bodyPr/>
                    <a:lstStyle/>
                    <a:p>
                      <a:endParaRPr lang="en-MY" dirty="0"/>
                    </a:p>
                  </a:txBody>
                  <a:tcPr/>
                </a:tc>
                <a:tc>
                  <a:txBody>
                    <a:bodyPr/>
                    <a:lstStyle/>
                    <a:p>
                      <a:pPr marL="171450" indent="-171450" algn="just">
                        <a:buFont typeface="Wingdings" panose="05000000000000000000" pitchFamily="2" charset="2"/>
                        <a:buChar char="Ø"/>
                      </a:pPr>
                      <a:r>
                        <a:rPr lang="en-MY" sz="1200" dirty="0" smtClean="0"/>
                        <a:t>The Company</a:t>
                      </a:r>
                      <a:r>
                        <a:rPr lang="en-MY" sz="1200" baseline="0" dirty="0" smtClean="0"/>
                        <a:t> and the company’s manager are not GST registered.</a:t>
                      </a:r>
                      <a:endParaRPr lang="en-MY" sz="1200" dirty="0" smtClean="0"/>
                    </a:p>
                    <a:p>
                      <a:pPr marL="171450" indent="-171450" algn="just">
                        <a:buFont typeface="Wingdings" panose="05000000000000000000" pitchFamily="2" charset="2"/>
                        <a:buChar char="Ø"/>
                      </a:pPr>
                      <a:r>
                        <a:rPr lang="en-MY" sz="1200" dirty="0" smtClean="0"/>
                        <a:t>The company’s manager was</a:t>
                      </a:r>
                      <a:r>
                        <a:rPr lang="en-MY" sz="1200" baseline="0" dirty="0" smtClean="0"/>
                        <a:t> </a:t>
                      </a:r>
                      <a:r>
                        <a:rPr lang="en-MY" sz="1200" dirty="0" smtClean="0"/>
                        <a:t>issuing of</a:t>
                      </a:r>
                      <a:r>
                        <a:rPr lang="en-MY" sz="1200" baseline="0" dirty="0" smtClean="0"/>
                        <a:t> invoice and </a:t>
                      </a:r>
                      <a:r>
                        <a:rPr lang="en-MY" sz="1200" dirty="0" smtClean="0"/>
                        <a:t>charged GST </a:t>
                      </a:r>
                      <a:r>
                        <a:rPr lang="en-MY" sz="1200" baseline="0" dirty="0" smtClean="0"/>
                        <a:t>to customer.</a:t>
                      </a:r>
                      <a:endParaRPr lang="en-MY" sz="1200" dirty="0"/>
                    </a:p>
                  </a:txBody>
                  <a:tcPr/>
                </a:tc>
                <a:tc>
                  <a:txBody>
                    <a:bodyPr/>
                    <a:lstStyle/>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MY" sz="1200" dirty="0" smtClean="0"/>
                        <a:t>The Company face a fine and penalty of three times </a:t>
                      </a:r>
                      <a:r>
                        <a:rPr kumimoji="0" lang="en-MY" sz="1200" b="0" i="0" u="none" strike="noStrike" kern="1200" cap="none" spc="0" normalizeH="0" baseline="0" noProof="0" dirty="0" smtClean="0">
                          <a:ln>
                            <a:noFill/>
                          </a:ln>
                          <a:solidFill>
                            <a:prstClr val="black"/>
                          </a:solidFill>
                          <a:effectLst/>
                          <a:uLnTx/>
                          <a:uFillTx/>
                          <a:latin typeface="+mn-lt"/>
                          <a:ea typeface="+mn-ea"/>
                          <a:cs typeface="+mn-cs"/>
                        </a:rPr>
                        <a:t>of GST unlawfully collected </a:t>
                      </a:r>
                      <a:r>
                        <a:rPr lang="en-MY" sz="1200" dirty="0" smtClean="0"/>
                        <a:t>and fine.</a:t>
                      </a: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MY" sz="1200" dirty="0" smtClean="0"/>
                        <a:t>The Company’s manager</a:t>
                      </a:r>
                      <a:r>
                        <a:rPr lang="en-MY" sz="1200" baseline="0" dirty="0" smtClean="0"/>
                        <a:t> </a:t>
                      </a:r>
                      <a:r>
                        <a:rPr lang="en-MY" sz="1200" dirty="0" smtClean="0"/>
                        <a:t>face a fine and penalty of three times </a:t>
                      </a:r>
                      <a:r>
                        <a:rPr kumimoji="0" lang="en-MY" sz="1200" b="0" i="0" u="none" strike="noStrike" kern="1200" cap="none" spc="0" normalizeH="0" baseline="0" noProof="0" dirty="0" smtClean="0">
                          <a:ln>
                            <a:noFill/>
                          </a:ln>
                          <a:solidFill>
                            <a:prstClr val="black"/>
                          </a:solidFill>
                          <a:effectLst/>
                          <a:uLnTx/>
                          <a:uFillTx/>
                          <a:latin typeface="+mn-lt"/>
                          <a:ea typeface="+mn-ea"/>
                          <a:cs typeface="+mn-cs"/>
                        </a:rPr>
                        <a:t>of GST unlawfully collected </a:t>
                      </a:r>
                      <a:r>
                        <a:rPr lang="en-MY" sz="1200" dirty="0" smtClean="0"/>
                        <a:t>and fine.</a:t>
                      </a:r>
                    </a:p>
                    <a:p>
                      <a:pPr marL="0" indent="0" algn="just">
                        <a:buFont typeface="Wingdings" panose="05000000000000000000" pitchFamily="2" charset="2"/>
                        <a:buNone/>
                      </a:pPr>
                      <a:r>
                        <a:rPr lang="en-MY" sz="1200" baseline="0" dirty="0" smtClean="0"/>
                        <a:t> </a:t>
                      </a:r>
                      <a:endParaRPr lang="en-MY" sz="1200" dirty="0"/>
                    </a:p>
                  </a:txBody>
                  <a:tcPr/>
                </a:tc>
              </a:tr>
              <a:tr h="998706">
                <a:tc>
                  <a:txBody>
                    <a:bodyPr/>
                    <a:lstStyle/>
                    <a:p>
                      <a:r>
                        <a:rPr lang="en-MY" sz="1200" dirty="0" smtClean="0"/>
                        <a:t>3</a:t>
                      </a:r>
                      <a:endParaRPr lang="en-MY" sz="1200" dirty="0"/>
                    </a:p>
                  </a:txBody>
                  <a:tcPr/>
                </a:tc>
                <a:tc>
                  <a:txBody>
                    <a:bodyPr/>
                    <a:lstStyle/>
                    <a:p>
                      <a:r>
                        <a:rPr lang="en-MY" sz="1200" dirty="0" smtClean="0"/>
                        <a:t>Not account for GST output tax</a:t>
                      </a:r>
                      <a:endParaRPr lang="en-MY" sz="1200" dirty="0"/>
                    </a:p>
                  </a:txBody>
                  <a:tcPr/>
                </a:tc>
                <a:tc>
                  <a:txBody>
                    <a:bodyPr/>
                    <a:lstStyle/>
                    <a:p>
                      <a:pPr marL="171450" indent="-171450" algn="just">
                        <a:buFont typeface="Wingdings" panose="05000000000000000000" pitchFamily="2" charset="2"/>
                        <a:buChar char="Ø"/>
                      </a:pPr>
                      <a:r>
                        <a:rPr lang="en-MY" sz="1200" dirty="0" smtClean="0"/>
                        <a:t>The director of Company,</a:t>
                      </a:r>
                      <a:r>
                        <a:rPr lang="en-MY" sz="1200" baseline="0" dirty="0" smtClean="0"/>
                        <a:t> who is responsible for GST filing </a:t>
                      </a:r>
                      <a:r>
                        <a:rPr lang="en-MY" sz="1200" dirty="0" smtClean="0"/>
                        <a:t>did not account for GST collected as an output tax in the company's GST return.</a:t>
                      </a:r>
                      <a:endParaRPr lang="en-MY" sz="1200" dirty="0"/>
                    </a:p>
                  </a:txBody>
                  <a:tcPr/>
                </a:tc>
                <a:tc>
                  <a:txBody>
                    <a:bodyPr/>
                    <a:lstStyle/>
                    <a:p>
                      <a:pPr marL="171450" indent="-171450" algn="just">
                        <a:buFont typeface="Wingdings" panose="05000000000000000000" pitchFamily="2" charset="2"/>
                        <a:buChar char="Ø"/>
                      </a:pPr>
                      <a:r>
                        <a:rPr lang="en-MY" sz="1200" dirty="0" smtClean="0"/>
                        <a:t>The Company</a:t>
                      </a:r>
                      <a:r>
                        <a:rPr lang="en-MY" sz="1200" baseline="0" dirty="0" smtClean="0"/>
                        <a:t> and the company’s director </a:t>
                      </a:r>
                      <a:r>
                        <a:rPr lang="en-MY" sz="1200" dirty="0" smtClean="0"/>
                        <a:t>have to pay a penalty of two times the amount of GST evaded</a:t>
                      </a:r>
                      <a:r>
                        <a:rPr lang="en-MY" sz="1200" baseline="0" dirty="0" smtClean="0"/>
                        <a:t> </a:t>
                      </a:r>
                      <a:r>
                        <a:rPr lang="en-MY" sz="1200" dirty="0" smtClean="0"/>
                        <a:t>and fine.</a:t>
                      </a:r>
                      <a:endParaRPr lang="en-MY" sz="1200" dirty="0"/>
                    </a:p>
                  </a:txBody>
                  <a:tcPr/>
                </a:tc>
              </a:tr>
            </a:tbl>
          </a:graphicData>
        </a:graphic>
      </p:graphicFrame>
    </p:spTree>
    <p:extLst>
      <p:ext uri="{BB962C8B-B14F-4D97-AF65-F5344CB8AC3E}">
        <p14:creationId xmlns:p14="http://schemas.microsoft.com/office/powerpoint/2010/main" val="533671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Case Studies in Singapore</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89</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7181259"/>
              </p:ext>
            </p:extLst>
          </p:nvPr>
        </p:nvGraphicFramePr>
        <p:xfrm>
          <a:off x="457200" y="1524000"/>
          <a:ext cx="7839780" cy="4663440"/>
        </p:xfrm>
        <a:graphic>
          <a:graphicData uri="http://schemas.openxmlformats.org/drawingml/2006/table">
            <a:tbl>
              <a:tblPr firstRow="1" bandRow="1">
                <a:tableStyleId>{7DF18680-E054-41AD-8BC1-D1AEF772440D}</a:tableStyleId>
              </a:tblPr>
              <a:tblGrid>
                <a:gridCol w="506750"/>
                <a:gridCol w="875089"/>
                <a:gridCol w="3647361"/>
                <a:gridCol w="2810580"/>
              </a:tblGrid>
              <a:tr h="457200">
                <a:tc>
                  <a:txBody>
                    <a:bodyPr/>
                    <a:lstStyle/>
                    <a:p>
                      <a:pPr algn="ctr"/>
                      <a:r>
                        <a:rPr lang="en-MY" sz="1200" b="1" dirty="0" smtClean="0"/>
                        <a:t>No.</a:t>
                      </a:r>
                      <a:endParaRPr lang="en-MY" sz="1200" b="1" dirty="0"/>
                    </a:p>
                  </a:txBody>
                  <a:tcPr anchor="ctr"/>
                </a:tc>
                <a:tc>
                  <a:txBody>
                    <a:bodyPr/>
                    <a:lstStyle/>
                    <a:p>
                      <a:pPr algn="ctr"/>
                      <a:r>
                        <a:rPr lang="en-MY" sz="1200" b="1" dirty="0" smtClean="0"/>
                        <a:t>Issue(s)</a:t>
                      </a:r>
                      <a:endParaRPr lang="en-MY" sz="1200" b="1" dirty="0"/>
                    </a:p>
                  </a:txBody>
                  <a:tcPr anchor="ctr"/>
                </a:tc>
                <a:tc>
                  <a:txBody>
                    <a:bodyPr/>
                    <a:lstStyle/>
                    <a:p>
                      <a:pPr algn="ctr"/>
                      <a:r>
                        <a:rPr lang="en-MY" sz="1200" b="1" dirty="0" smtClean="0"/>
                        <a:t>Situation</a:t>
                      </a:r>
                      <a:endParaRPr lang="en-MY" sz="1200" b="1" dirty="0"/>
                    </a:p>
                  </a:txBody>
                  <a:tcPr anchor="ctr"/>
                </a:tc>
                <a:tc>
                  <a:txBody>
                    <a:bodyPr/>
                    <a:lstStyle/>
                    <a:p>
                      <a:pPr algn="ctr"/>
                      <a:r>
                        <a:rPr lang="en-MY" sz="1200" b="1" dirty="0" smtClean="0"/>
                        <a:t>Result</a:t>
                      </a:r>
                      <a:endParaRPr lang="en-MY" sz="1200" b="1" dirty="0"/>
                    </a:p>
                  </a:txBody>
                  <a:tcPr anchor="ctr"/>
                </a:tc>
              </a:tr>
              <a:tr h="838200">
                <a:tc>
                  <a:txBody>
                    <a:bodyPr/>
                    <a:lstStyle/>
                    <a:p>
                      <a:r>
                        <a:rPr lang="en-MY" sz="1200" dirty="0" smtClean="0"/>
                        <a:t>4</a:t>
                      </a:r>
                      <a:endParaRPr lang="en-MY" sz="1200" dirty="0"/>
                    </a:p>
                  </a:txBody>
                  <a:tcPr/>
                </a:tc>
                <a:tc rowSpan="2">
                  <a:txBody>
                    <a:bodyPr/>
                    <a:lstStyle/>
                    <a:p>
                      <a:r>
                        <a:rPr lang="en-MY" sz="1200" dirty="0" smtClean="0"/>
                        <a:t>Fraudulent GST Refund Claims</a:t>
                      </a:r>
                      <a:endParaRPr lang="en-MY" sz="1200" dirty="0"/>
                    </a:p>
                  </a:txBody>
                  <a:tcPr anchor="ctr"/>
                </a:tc>
                <a:tc>
                  <a:txBody>
                    <a:bodyPr/>
                    <a:lstStyle/>
                    <a:p>
                      <a:pPr marL="171450" indent="-171450" algn="just">
                        <a:buFont typeface="Wingdings" panose="05000000000000000000" pitchFamily="2" charset="2"/>
                        <a:buChar char="Ø"/>
                      </a:pPr>
                      <a:r>
                        <a:rPr lang="en-MY" sz="1200" dirty="0" smtClean="0"/>
                        <a:t>The mastermind had made use of the names of several acquaintances and her husband to set up various shell businesses with the intention of defrauding the government of the GST refund.</a:t>
                      </a:r>
                      <a:endParaRPr lang="en-MY" sz="1200" baseline="0" dirty="0" smtClean="0"/>
                    </a:p>
                    <a:p>
                      <a:pPr marL="171450" indent="-171450" algn="just">
                        <a:buFont typeface="Wingdings" panose="05000000000000000000" pitchFamily="2" charset="2"/>
                        <a:buChar char="Ø"/>
                      </a:pPr>
                      <a:r>
                        <a:rPr lang="en-MY" sz="1200" dirty="0" smtClean="0"/>
                        <a:t>She then assisted these shell businesses to make false declarations on their respective GST returns. Through these shell businesses, she had fraudulently claimed in GST refund.</a:t>
                      </a:r>
                      <a:endParaRPr lang="en-MY" sz="1200" dirty="0"/>
                    </a:p>
                  </a:txBody>
                  <a:tcPr/>
                </a:tc>
                <a:tc>
                  <a:txBody>
                    <a:bodyPr/>
                    <a:lstStyle/>
                    <a:p>
                      <a:pPr marL="171450" indent="-171450" algn="just">
                        <a:buFont typeface="Wingdings" panose="05000000000000000000" pitchFamily="2" charset="2"/>
                        <a:buChar char="Ø"/>
                      </a:pPr>
                      <a:r>
                        <a:rPr lang="en-MY" sz="1200" dirty="0" smtClean="0"/>
                        <a:t>8 weeks in jail and penalty of three times the amount of GST refund fraudulently claimed.</a:t>
                      </a:r>
                      <a:endParaRPr lang="en-MY" sz="1200" dirty="0"/>
                    </a:p>
                  </a:txBody>
                  <a:tcPr/>
                </a:tc>
              </a:tr>
              <a:tr h="838200">
                <a:tc>
                  <a:txBody>
                    <a:bodyPr/>
                    <a:lstStyle/>
                    <a:p>
                      <a:r>
                        <a:rPr lang="en-MY" sz="1200" dirty="0" smtClean="0"/>
                        <a:t>5</a:t>
                      </a:r>
                      <a:endParaRPr lang="en-MY" sz="1200" dirty="0"/>
                    </a:p>
                  </a:txBody>
                  <a:tcPr/>
                </a:tc>
                <a:tc vMerge="1">
                  <a:txBody>
                    <a:bodyPr/>
                    <a:lstStyle/>
                    <a:p>
                      <a:endParaRPr lang="en-MY" sz="1100" dirty="0"/>
                    </a:p>
                  </a:txBody>
                  <a:tcPr/>
                </a:tc>
                <a:tc>
                  <a:txBody>
                    <a:bodyPr/>
                    <a:lstStyle/>
                    <a:p>
                      <a:pPr marL="171450" indent="-171450" algn="just">
                        <a:buFont typeface="Wingdings" panose="05000000000000000000" pitchFamily="2" charset="2"/>
                        <a:buChar char="Ø"/>
                      </a:pPr>
                      <a:r>
                        <a:rPr lang="en-MY" sz="1200" dirty="0" smtClean="0"/>
                        <a:t>The mastermind had fabricated purchases and sales records, and declared the fictitious figures as taxable purchases and supplies in the GST returns in order to claim GST refunds.</a:t>
                      </a:r>
                    </a:p>
                    <a:p>
                      <a:pPr marL="171450" indent="-171450" algn="just">
                        <a:buFont typeface="Wingdings" panose="05000000000000000000" pitchFamily="2" charset="2"/>
                        <a:buChar char="Ø"/>
                      </a:pPr>
                      <a:r>
                        <a:rPr lang="en-MY" sz="1200" dirty="0" smtClean="0"/>
                        <a:t>Then,</a:t>
                      </a:r>
                      <a:r>
                        <a:rPr lang="en-MY" sz="1200" baseline="0" dirty="0" smtClean="0"/>
                        <a:t> he</a:t>
                      </a:r>
                      <a:r>
                        <a:rPr lang="en-MY" sz="1200" dirty="0" smtClean="0"/>
                        <a:t> was altered invoices were included in the Company</a:t>
                      </a:r>
                      <a:r>
                        <a:rPr lang="en-MY" sz="1200" baseline="0" dirty="0" smtClean="0"/>
                        <a:t> </a:t>
                      </a:r>
                      <a:r>
                        <a:rPr lang="en-MY" sz="1200" dirty="0" smtClean="0"/>
                        <a:t>purchase listings which were then used as supporting documents for fictitious GST refund claims. </a:t>
                      </a:r>
                    </a:p>
                    <a:p>
                      <a:pPr marL="171450" indent="-171450" algn="just">
                        <a:buFont typeface="Wingdings" panose="05000000000000000000" pitchFamily="2" charset="2"/>
                        <a:buChar char="Ø"/>
                      </a:pPr>
                      <a:r>
                        <a:rPr lang="en-MY" sz="1200" dirty="0" smtClean="0"/>
                        <a:t>He had also conspired with another Company (AC), to claim fictitious GST refunds from IRAS in the GST returns of AC</a:t>
                      </a:r>
                      <a:r>
                        <a:rPr lang="en-MY" sz="1200" baseline="0" dirty="0" smtClean="0"/>
                        <a:t>. H</a:t>
                      </a:r>
                      <a:r>
                        <a:rPr lang="en-MY" sz="1200" dirty="0" smtClean="0"/>
                        <a:t>e had issued invoices of Company</a:t>
                      </a:r>
                      <a:r>
                        <a:rPr lang="en-MY" sz="1200" baseline="0" dirty="0" smtClean="0"/>
                        <a:t> </a:t>
                      </a:r>
                      <a:r>
                        <a:rPr lang="en-MY" sz="1200" dirty="0" smtClean="0"/>
                        <a:t>to AC to enable the latter to claim the GST amount as input tax in its GST returns, even though there were no transactions made.</a:t>
                      </a:r>
                      <a:endParaRPr lang="en-MY" sz="1200" dirty="0"/>
                    </a:p>
                  </a:txBody>
                  <a:tcPr/>
                </a:tc>
                <a:tc>
                  <a:txBody>
                    <a:bodyPr/>
                    <a:lstStyle/>
                    <a:p>
                      <a:pPr marL="171450" indent="-171450" algn="just">
                        <a:buFont typeface="Wingdings" panose="05000000000000000000" pitchFamily="2" charset="2"/>
                        <a:buChar char="Ø"/>
                      </a:pPr>
                      <a:r>
                        <a:rPr lang="en-MY" sz="1200" dirty="0" smtClean="0"/>
                        <a:t>The</a:t>
                      </a:r>
                      <a:r>
                        <a:rPr lang="en-MY" sz="1200" baseline="0" dirty="0" smtClean="0"/>
                        <a:t> mastermind </a:t>
                      </a:r>
                      <a:r>
                        <a:rPr lang="en-MY" sz="1200" dirty="0" smtClean="0"/>
                        <a:t>was jailed for 54 months and ordered to pay a penalty of three times the total amount of tax undercharged.</a:t>
                      </a:r>
                    </a:p>
                    <a:p>
                      <a:pPr marL="171450" indent="-171450" algn="just">
                        <a:buFont typeface="Wingdings" panose="05000000000000000000" pitchFamily="2" charset="2"/>
                        <a:buChar char="Ø"/>
                      </a:pPr>
                      <a:r>
                        <a:rPr lang="en-MY" sz="1200" dirty="0" smtClean="0"/>
                        <a:t>AC was charged and convicted for their part in the fraud, and was sentenced to 14 months’ imprisonment and penalty.</a:t>
                      </a:r>
                      <a:endParaRPr lang="en-MY" sz="1200" dirty="0"/>
                    </a:p>
                  </a:txBody>
                  <a:tcPr/>
                </a:tc>
              </a:tr>
            </a:tbl>
          </a:graphicData>
        </a:graphic>
      </p:graphicFrame>
    </p:spTree>
    <p:extLst>
      <p:ext uri="{BB962C8B-B14F-4D97-AF65-F5344CB8AC3E}">
        <p14:creationId xmlns:p14="http://schemas.microsoft.com/office/powerpoint/2010/main" val="1896638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67348204"/>
              </p:ext>
            </p:extLst>
          </p:nvPr>
        </p:nvGraphicFramePr>
        <p:xfrm>
          <a:off x="371472" y="2057400"/>
          <a:ext cx="8382002" cy="2847975"/>
        </p:xfrm>
        <a:graphic>
          <a:graphicData uri="http://schemas.openxmlformats.org/drawingml/2006/table">
            <a:tbl>
              <a:tblPr firstRow="1" bandRow="1">
                <a:tableStyleId>{21E4AEA4-8DFA-4A89-87EB-49C32662AFE0}</a:tableStyleId>
              </a:tblPr>
              <a:tblGrid>
                <a:gridCol w="733425"/>
                <a:gridCol w="1857375"/>
                <a:gridCol w="1905000"/>
                <a:gridCol w="587262"/>
                <a:gridCol w="1649470"/>
                <a:gridCol w="1649470"/>
              </a:tblGrid>
              <a:tr h="409575">
                <a:tc>
                  <a:txBody>
                    <a:bodyPr/>
                    <a:lstStyle/>
                    <a:p>
                      <a:pPr algn="ctr"/>
                      <a:r>
                        <a:rPr lang="en-MY" dirty="0" err="1" smtClean="0">
                          <a:solidFill>
                            <a:schemeClr val="bg1"/>
                          </a:solidFill>
                        </a:rPr>
                        <a:t>Bil</a:t>
                      </a:r>
                      <a:endParaRPr lang="en-MY" dirty="0">
                        <a:solidFill>
                          <a:schemeClr val="bg1"/>
                        </a:solidFill>
                      </a:endParaRPr>
                    </a:p>
                  </a:txBody>
                  <a:tcPr/>
                </a:tc>
                <a:tc>
                  <a:txBody>
                    <a:bodyPr/>
                    <a:lstStyle/>
                    <a:p>
                      <a:pPr algn="ctr"/>
                      <a:r>
                        <a:rPr lang="en-MY" dirty="0" smtClean="0">
                          <a:solidFill>
                            <a:schemeClr val="bg1"/>
                          </a:solidFill>
                        </a:rPr>
                        <a:t>State</a:t>
                      </a:r>
                      <a:endParaRPr lang="en-MY" dirty="0">
                        <a:solidFill>
                          <a:schemeClr val="bg1"/>
                        </a:solidFill>
                      </a:endParaRPr>
                    </a:p>
                  </a:txBody>
                  <a:tcPr/>
                </a:tc>
                <a:tc>
                  <a:txBody>
                    <a:bodyPr/>
                    <a:lstStyle/>
                    <a:p>
                      <a:pPr algn="ctr"/>
                      <a:r>
                        <a:rPr lang="en-MY" baseline="0" dirty="0" smtClean="0">
                          <a:solidFill>
                            <a:schemeClr val="bg1"/>
                          </a:solidFill>
                        </a:rPr>
                        <a:t>Total Registration</a:t>
                      </a:r>
                      <a:endParaRPr lang="en-MY" baseline="0" dirty="0">
                        <a:solidFill>
                          <a:schemeClr val="bg1"/>
                        </a:solidFill>
                      </a:endParaRPr>
                    </a:p>
                  </a:txBody>
                  <a:tcPr/>
                </a:tc>
                <a:tc>
                  <a:txBody>
                    <a:bodyPr/>
                    <a:lstStyle/>
                    <a:p>
                      <a:pPr algn="ctr"/>
                      <a:r>
                        <a:rPr lang="en-MY" dirty="0" err="1" smtClean="0">
                          <a:solidFill>
                            <a:schemeClr val="bg1"/>
                          </a:solidFill>
                        </a:rPr>
                        <a:t>Bil</a:t>
                      </a:r>
                      <a:endParaRPr lang="en-MY" dirty="0">
                        <a:solidFill>
                          <a:schemeClr val="bg1"/>
                        </a:solidFill>
                      </a:endParaRPr>
                    </a:p>
                  </a:txBody>
                  <a:tcPr/>
                </a:tc>
                <a:tc>
                  <a:txBody>
                    <a:bodyPr/>
                    <a:lstStyle/>
                    <a:p>
                      <a:pPr algn="ctr"/>
                      <a:r>
                        <a:rPr lang="en-MY" dirty="0" smtClean="0">
                          <a:solidFill>
                            <a:schemeClr val="bg1"/>
                          </a:solidFill>
                        </a:rPr>
                        <a:t>State</a:t>
                      </a:r>
                      <a:endParaRPr lang="en-MY" dirty="0">
                        <a:solidFill>
                          <a:schemeClr val="bg1"/>
                        </a:solidFill>
                      </a:endParaRPr>
                    </a:p>
                  </a:txBody>
                  <a:tcPr/>
                </a:tc>
                <a:tc>
                  <a:txBody>
                    <a:bodyPr/>
                    <a:lstStyle/>
                    <a:p>
                      <a:pPr algn="ctr"/>
                      <a:r>
                        <a:rPr lang="en-MY" baseline="0" dirty="0" smtClean="0">
                          <a:solidFill>
                            <a:schemeClr val="bg1"/>
                          </a:solidFill>
                        </a:rPr>
                        <a:t>Total Registration</a:t>
                      </a:r>
                      <a:endParaRPr lang="en-MY" baseline="0" dirty="0">
                        <a:solidFill>
                          <a:schemeClr val="bg1"/>
                        </a:solidFill>
                      </a:endParaRPr>
                    </a:p>
                  </a:txBody>
                  <a:tcPr/>
                </a:tc>
              </a:tr>
              <a:tr h="296310">
                <a:tc>
                  <a:txBody>
                    <a:bodyPr/>
                    <a:lstStyle/>
                    <a:p>
                      <a:pPr algn="ctr"/>
                      <a:r>
                        <a:rPr lang="en-MY" sz="1400" dirty="0" smtClean="0"/>
                        <a:t>1</a:t>
                      </a:r>
                      <a:endParaRPr lang="en-MY" sz="1400" dirty="0"/>
                    </a:p>
                  </a:txBody>
                  <a:tcPr/>
                </a:tc>
                <a:tc>
                  <a:txBody>
                    <a:bodyPr/>
                    <a:lstStyle/>
                    <a:p>
                      <a:pPr algn="ctr"/>
                      <a:r>
                        <a:rPr lang="en-MY" dirty="0" smtClean="0"/>
                        <a:t>WPKL</a:t>
                      </a:r>
                      <a:endParaRPr lang="en-MY" dirty="0"/>
                    </a:p>
                  </a:txBody>
                  <a:tcPr/>
                </a:tc>
                <a:tc>
                  <a:txBody>
                    <a:bodyPr/>
                    <a:lstStyle/>
                    <a:p>
                      <a:pPr algn="ctr"/>
                      <a:r>
                        <a:rPr lang="en-MY" dirty="0" smtClean="0"/>
                        <a:t>82,062</a:t>
                      </a:r>
                      <a:endParaRPr lang="en-MY" dirty="0"/>
                    </a:p>
                  </a:txBody>
                  <a:tcPr/>
                </a:tc>
                <a:tc>
                  <a:txBody>
                    <a:bodyPr/>
                    <a:lstStyle/>
                    <a:p>
                      <a:pPr algn="ctr"/>
                      <a:r>
                        <a:rPr lang="en-MY" sz="1400" dirty="0" smtClean="0"/>
                        <a:t>9</a:t>
                      </a:r>
                      <a:endParaRPr lang="en-MY" sz="1400" dirty="0"/>
                    </a:p>
                  </a:txBody>
                  <a:tcPr/>
                </a:tc>
                <a:tc>
                  <a:txBody>
                    <a:bodyPr/>
                    <a:lstStyle/>
                    <a:p>
                      <a:pPr algn="ctr"/>
                      <a:r>
                        <a:rPr lang="en-MY" sz="1400" dirty="0" smtClean="0"/>
                        <a:t>PAHANG</a:t>
                      </a:r>
                      <a:endParaRPr lang="en-MY" sz="1400" dirty="0"/>
                    </a:p>
                  </a:txBody>
                  <a:tcPr/>
                </a:tc>
                <a:tc>
                  <a:txBody>
                    <a:bodyPr/>
                    <a:lstStyle/>
                    <a:p>
                      <a:pPr algn="ctr"/>
                      <a:r>
                        <a:rPr lang="en-MY" sz="1400" dirty="0" smtClean="0"/>
                        <a:t>13,990</a:t>
                      </a:r>
                      <a:endParaRPr lang="en-MY" sz="1400" dirty="0"/>
                    </a:p>
                  </a:txBody>
                  <a:tcPr/>
                </a:tc>
              </a:tr>
              <a:tr h="296310">
                <a:tc>
                  <a:txBody>
                    <a:bodyPr/>
                    <a:lstStyle/>
                    <a:p>
                      <a:pPr algn="ctr"/>
                      <a:r>
                        <a:rPr lang="en-MY" sz="1400" dirty="0" smtClean="0"/>
                        <a:t>2</a:t>
                      </a:r>
                      <a:endParaRPr lang="en-MY" sz="1400" dirty="0"/>
                    </a:p>
                  </a:txBody>
                  <a:tcPr/>
                </a:tc>
                <a:tc>
                  <a:txBody>
                    <a:bodyPr/>
                    <a:lstStyle/>
                    <a:p>
                      <a:pPr algn="ctr"/>
                      <a:r>
                        <a:rPr lang="en-MY" sz="1400" dirty="0" smtClean="0"/>
                        <a:t>SELANGOR</a:t>
                      </a:r>
                      <a:endParaRPr lang="en-MY" sz="1400" dirty="0"/>
                    </a:p>
                  </a:txBody>
                  <a:tcPr/>
                </a:tc>
                <a:tc>
                  <a:txBody>
                    <a:bodyPr/>
                    <a:lstStyle/>
                    <a:p>
                      <a:pPr algn="ctr"/>
                      <a:r>
                        <a:rPr lang="en-MY" dirty="0" smtClean="0"/>
                        <a:t>74,775</a:t>
                      </a:r>
                      <a:endParaRPr lang="en-MY" dirty="0"/>
                    </a:p>
                  </a:txBody>
                  <a:tcPr/>
                </a:tc>
                <a:tc>
                  <a:txBody>
                    <a:bodyPr/>
                    <a:lstStyle/>
                    <a:p>
                      <a:pPr algn="ctr"/>
                      <a:r>
                        <a:rPr lang="en-MY" sz="1400" dirty="0" smtClean="0"/>
                        <a:t>10</a:t>
                      </a:r>
                      <a:endParaRPr lang="en-MY" sz="1400" dirty="0"/>
                    </a:p>
                  </a:txBody>
                  <a:tcPr/>
                </a:tc>
                <a:tc>
                  <a:txBody>
                    <a:bodyPr/>
                    <a:lstStyle/>
                    <a:p>
                      <a:pPr algn="ctr"/>
                      <a:r>
                        <a:rPr lang="en-MY" sz="1400" dirty="0" smtClean="0"/>
                        <a:t>KEDAH</a:t>
                      </a:r>
                      <a:endParaRPr lang="en-MY" sz="1400" dirty="0"/>
                    </a:p>
                  </a:txBody>
                  <a:tcPr/>
                </a:tc>
                <a:tc>
                  <a:txBody>
                    <a:bodyPr/>
                    <a:lstStyle/>
                    <a:p>
                      <a:pPr algn="ctr"/>
                      <a:r>
                        <a:rPr lang="en-MY" sz="1400" dirty="0" smtClean="0"/>
                        <a:t>13,663</a:t>
                      </a:r>
                      <a:endParaRPr lang="en-MY" sz="1400" dirty="0"/>
                    </a:p>
                  </a:txBody>
                  <a:tcPr/>
                </a:tc>
              </a:tr>
              <a:tr h="288902">
                <a:tc>
                  <a:txBody>
                    <a:bodyPr/>
                    <a:lstStyle/>
                    <a:p>
                      <a:pPr algn="ctr"/>
                      <a:r>
                        <a:rPr lang="en-MY" dirty="0" smtClean="0"/>
                        <a:t>3</a:t>
                      </a:r>
                      <a:endParaRPr lang="en-MY" dirty="0"/>
                    </a:p>
                  </a:txBody>
                  <a:tcPr/>
                </a:tc>
                <a:tc>
                  <a:txBody>
                    <a:bodyPr/>
                    <a:lstStyle/>
                    <a:p>
                      <a:pPr algn="ctr"/>
                      <a:r>
                        <a:rPr lang="en-MY" dirty="0" smtClean="0"/>
                        <a:t>JOHOR</a:t>
                      </a:r>
                      <a:r>
                        <a:rPr lang="en-MY" baseline="0" dirty="0" smtClean="0"/>
                        <a:t> </a:t>
                      </a:r>
                      <a:endParaRPr lang="en-MY" dirty="0"/>
                    </a:p>
                  </a:txBody>
                  <a:tcPr/>
                </a:tc>
                <a:tc>
                  <a:txBody>
                    <a:bodyPr/>
                    <a:lstStyle/>
                    <a:p>
                      <a:pPr algn="ctr"/>
                      <a:r>
                        <a:rPr lang="en-MY" dirty="0" smtClean="0"/>
                        <a:t>51,899          </a:t>
                      </a:r>
                      <a:endParaRPr lang="en-MY" dirty="0"/>
                    </a:p>
                  </a:txBody>
                  <a:tcPr/>
                </a:tc>
                <a:tc>
                  <a:txBody>
                    <a:bodyPr/>
                    <a:lstStyle/>
                    <a:p>
                      <a:pPr algn="ctr"/>
                      <a:r>
                        <a:rPr lang="en-MY" sz="1400" dirty="0" smtClean="0"/>
                        <a:t>11</a:t>
                      </a:r>
                      <a:endParaRPr lang="en-MY" sz="1400" dirty="0"/>
                    </a:p>
                  </a:txBody>
                  <a:tcPr/>
                </a:tc>
                <a:tc>
                  <a:txBody>
                    <a:bodyPr/>
                    <a:lstStyle/>
                    <a:p>
                      <a:pPr algn="ctr"/>
                      <a:r>
                        <a:rPr lang="en-MY" sz="1400" dirty="0" smtClean="0"/>
                        <a:t>NEGERI</a:t>
                      </a:r>
                      <a:r>
                        <a:rPr lang="en-MY" sz="1400" baseline="0" dirty="0" smtClean="0"/>
                        <a:t> SEMBILAN </a:t>
                      </a:r>
                      <a:endParaRPr lang="en-MY" sz="1400" dirty="0"/>
                    </a:p>
                  </a:txBody>
                  <a:tcPr/>
                </a:tc>
                <a:tc>
                  <a:txBody>
                    <a:bodyPr/>
                    <a:lstStyle/>
                    <a:p>
                      <a:pPr algn="ctr"/>
                      <a:r>
                        <a:rPr lang="en-MY" sz="1400" dirty="0" smtClean="0"/>
                        <a:t>12,352</a:t>
                      </a:r>
                      <a:endParaRPr lang="en-MY" sz="1400" dirty="0"/>
                    </a:p>
                  </a:txBody>
                  <a:tcPr/>
                </a:tc>
              </a:tr>
              <a:tr h="296310">
                <a:tc>
                  <a:txBody>
                    <a:bodyPr/>
                    <a:lstStyle/>
                    <a:p>
                      <a:pPr algn="ctr"/>
                      <a:r>
                        <a:rPr lang="en-MY" sz="1400" dirty="0" smtClean="0"/>
                        <a:t>4</a:t>
                      </a:r>
                      <a:endParaRPr lang="en-MY" sz="1400" dirty="0"/>
                    </a:p>
                  </a:txBody>
                  <a:tcPr/>
                </a:tc>
                <a:tc>
                  <a:txBody>
                    <a:bodyPr/>
                    <a:lstStyle/>
                    <a:p>
                      <a:pPr algn="ctr"/>
                      <a:r>
                        <a:rPr lang="en-MY" sz="1400" dirty="0" smtClean="0"/>
                        <a:t>PULAU</a:t>
                      </a:r>
                      <a:r>
                        <a:rPr lang="en-MY" sz="1400" baseline="0" dirty="0" smtClean="0"/>
                        <a:t> PINANG</a:t>
                      </a:r>
                      <a:endParaRPr lang="en-MY" sz="1400" dirty="0"/>
                    </a:p>
                  </a:txBody>
                  <a:tcPr/>
                </a:tc>
                <a:tc>
                  <a:txBody>
                    <a:bodyPr/>
                    <a:lstStyle/>
                    <a:p>
                      <a:pPr algn="ctr"/>
                      <a:r>
                        <a:rPr lang="en-MY" sz="1400" dirty="0" smtClean="0"/>
                        <a:t>28,610</a:t>
                      </a:r>
                      <a:endParaRPr lang="en-MY" sz="1400" dirty="0"/>
                    </a:p>
                  </a:txBody>
                  <a:tcPr/>
                </a:tc>
                <a:tc>
                  <a:txBody>
                    <a:bodyPr/>
                    <a:lstStyle/>
                    <a:p>
                      <a:pPr algn="ctr"/>
                      <a:r>
                        <a:rPr lang="en-MY" sz="1400" dirty="0" smtClean="0"/>
                        <a:t>12</a:t>
                      </a:r>
                      <a:endParaRPr lang="en-MY" sz="1400" dirty="0"/>
                    </a:p>
                  </a:txBody>
                  <a:tcPr/>
                </a:tc>
                <a:tc>
                  <a:txBody>
                    <a:bodyPr/>
                    <a:lstStyle/>
                    <a:p>
                      <a:pPr algn="ctr"/>
                      <a:r>
                        <a:rPr lang="en-MY" sz="1400" dirty="0" smtClean="0"/>
                        <a:t>MELAKA</a:t>
                      </a:r>
                      <a:endParaRPr lang="en-MY" sz="1400" dirty="0"/>
                    </a:p>
                  </a:txBody>
                  <a:tcPr/>
                </a:tc>
                <a:tc>
                  <a:txBody>
                    <a:bodyPr/>
                    <a:lstStyle/>
                    <a:p>
                      <a:pPr algn="ctr"/>
                      <a:r>
                        <a:rPr lang="en-MY" sz="1400" dirty="0" smtClean="0"/>
                        <a:t>10,848</a:t>
                      </a:r>
                      <a:endParaRPr lang="en-MY" sz="1400" dirty="0"/>
                    </a:p>
                  </a:txBody>
                  <a:tcPr/>
                </a:tc>
              </a:tr>
              <a:tr h="296310">
                <a:tc>
                  <a:txBody>
                    <a:bodyPr/>
                    <a:lstStyle/>
                    <a:p>
                      <a:pPr algn="ctr"/>
                      <a:r>
                        <a:rPr lang="en-MY" sz="1400" dirty="0" smtClean="0"/>
                        <a:t>5</a:t>
                      </a:r>
                      <a:endParaRPr lang="en-MY" sz="1400" dirty="0"/>
                    </a:p>
                  </a:txBody>
                  <a:tcPr/>
                </a:tc>
                <a:tc>
                  <a:txBody>
                    <a:bodyPr/>
                    <a:lstStyle/>
                    <a:p>
                      <a:pPr algn="ctr"/>
                      <a:r>
                        <a:rPr lang="en-MY" sz="1400" dirty="0" smtClean="0"/>
                        <a:t>PERAK</a:t>
                      </a:r>
                      <a:endParaRPr lang="en-MY" sz="1400" dirty="0"/>
                    </a:p>
                  </a:txBody>
                  <a:tcPr/>
                </a:tc>
                <a:tc>
                  <a:txBody>
                    <a:bodyPr/>
                    <a:lstStyle/>
                    <a:p>
                      <a:pPr algn="ctr"/>
                      <a:r>
                        <a:rPr lang="en-MY" sz="1400" dirty="0" smtClean="0"/>
                        <a:t>27,538</a:t>
                      </a:r>
                      <a:endParaRPr lang="en-MY" sz="1400" dirty="0"/>
                    </a:p>
                  </a:txBody>
                  <a:tcPr/>
                </a:tc>
                <a:tc>
                  <a:txBody>
                    <a:bodyPr/>
                    <a:lstStyle/>
                    <a:p>
                      <a:pPr algn="ctr"/>
                      <a:r>
                        <a:rPr lang="en-MY" sz="1400" dirty="0" smtClean="0"/>
                        <a:t>13</a:t>
                      </a:r>
                      <a:endParaRPr lang="en-MY" sz="1400" dirty="0"/>
                    </a:p>
                  </a:txBody>
                  <a:tcPr/>
                </a:tc>
                <a:tc>
                  <a:txBody>
                    <a:bodyPr/>
                    <a:lstStyle/>
                    <a:p>
                      <a:pPr algn="ctr"/>
                      <a:r>
                        <a:rPr lang="en-MY" sz="1400" dirty="0" smtClean="0"/>
                        <a:t>KELANTAN</a:t>
                      </a:r>
                      <a:endParaRPr lang="en-MY" sz="1400" dirty="0"/>
                    </a:p>
                  </a:txBody>
                  <a:tcPr/>
                </a:tc>
                <a:tc>
                  <a:txBody>
                    <a:bodyPr/>
                    <a:lstStyle/>
                    <a:p>
                      <a:pPr algn="ctr"/>
                      <a:r>
                        <a:rPr lang="en-MY" sz="1400" dirty="0" smtClean="0"/>
                        <a:t>7,362</a:t>
                      </a:r>
                      <a:endParaRPr lang="en-MY" sz="1400" dirty="0"/>
                    </a:p>
                  </a:txBody>
                  <a:tcPr/>
                </a:tc>
              </a:tr>
              <a:tr h="296310">
                <a:tc>
                  <a:txBody>
                    <a:bodyPr/>
                    <a:lstStyle/>
                    <a:p>
                      <a:pPr algn="ctr"/>
                      <a:r>
                        <a:rPr lang="en-MY" sz="1400" dirty="0" smtClean="0"/>
                        <a:t>6</a:t>
                      </a:r>
                      <a:endParaRPr lang="en-MY" sz="1400" dirty="0"/>
                    </a:p>
                  </a:txBody>
                  <a:tcPr/>
                </a:tc>
                <a:tc>
                  <a:txBody>
                    <a:bodyPr/>
                    <a:lstStyle/>
                    <a:p>
                      <a:pPr algn="ctr"/>
                      <a:r>
                        <a:rPr lang="en-MY" sz="1400" dirty="0" smtClean="0"/>
                        <a:t>SARAWAK</a:t>
                      </a:r>
                      <a:endParaRPr lang="en-MY" sz="1400" dirty="0"/>
                    </a:p>
                  </a:txBody>
                  <a:tcPr/>
                </a:tc>
                <a:tc>
                  <a:txBody>
                    <a:bodyPr/>
                    <a:lstStyle/>
                    <a:p>
                      <a:pPr algn="ctr"/>
                      <a:r>
                        <a:rPr lang="en-MY" sz="1400" dirty="0" smtClean="0"/>
                        <a:t>26,538</a:t>
                      </a:r>
                      <a:endParaRPr lang="en-MY" sz="1400" dirty="0"/>
                    </a:p>
                  </a:txBody>
                  <a:tcPr/>
                </a:tc>
                <a:tc>
                  <a:txBody>
                    <a:bodyPr/>
                    <a:lstStyle/>
                    <a:p>
                      <a:pPr algn="ctr"/>
                      <a:r>
                        <a:rPr lang="en-MY" sz="1400" dirty="0" smtClean="0"/>
                        <a:t>14</a:t>
                      </a:r>
                      <a:endParaRPr lang="en-MY" sz="1400" dirty="0"/>
                    </a:p>
                  </a:txBody>
                  <a:tcPr/>
                </a:tc>
                <a:tc>
                  <a:txBody>
                    <a:bodyPr/>
                    <a:lstStyle/>
                    <a:p>
                      <a:pPr algn="ctr"/>
                      <a:r>
                        <a:rPr lang="en-MY" sz="1400" dirty="0" smtClean="0"/>
                        <a:t>TERENGGANU</a:t>
                      </a:r>
                      <a:endParaRPr lang="en-MY" sz="1400" dirty="0"/>
                    </a:p>
                  </a:txBody>
                  <a:tcPr/>
                </a:tc>
                <a:tc>
                  <a:txBody>
                    <a:bodyPr/>
                    <a:lstStyle/>
                    <a:p>
                      <a:pPr algn="ctr"/>
                      <a:r>
                        <a:rPr lang="en-MY" sz="1400" dirty="0" smtClean="0"/>
                        <a:t>6,676</a:t>
                      </a:r>
                      <a:endParaRPr lang="en-MY" sz="1400" dirty="0"/>
                    </a:p>
                  </a:txBody>
                  <a:tcPr/>
                </a:tc>
              </a:tr>
              <a:tr h="296310">
                <a:tc>
                  <a:txBody>
                    <a:bodyPr/>
                    <a:lstStyle/>
                    <a:p>
                      <a:pPr algn="ctr"/>
                      <a:r>
                        <a:rPr lang="en-MY" sz="1400" dirty="0" smtClean="0"/>
                        <a:t>7</a:t>
                      </a:r>
                      <a:endParaRPr lang="en-MY" sz="1400" dirty="0"/>
                    </a:p>
                  </a:txBody>
                  <a:tcPr/>
                </a:tc>
                <a:tc>
                  <a:txBody>
                    <a:bodyPr/>
                    <a:lstStyle/>
                    <a:p>
                      <a:pPr algn="ctr"/>
                      <a:r>
                        <a:rPr lang="en-MY" sz="1400" dirty="0" smtClean="0"/>
                        <a:t>SABAH</a:t>
                      </a:r>
                      <a:endParaRPr lang="en-MY" sz="1400" dirty="0"/>
                    </a:p>
                  </a:txBody>
                  <a:tcPr/>
                </a:tc>
                <a:tc>
                  <a:txBody>
                    <a:bodyPr/>
                    <a:lstStyle/>
                    <a:p>
                      <a:pPr algn="ctr"/>
                      <a:r>
                        <a:rPr lang="en-MY" sz="1400" dirty="0" smtClean="0"/>
                        <a:t>21,719</a:t>
                      </a:r>
                      <a:endParaRPr lang="en-MY" sz="1400" dirty="0"/>
                    </a:p>
                  </a:txBody>
                  <a:tcPr/>
                </a:tc>
                <a:tc>
                  <a:txBody>
                    <a:bodyPr/>
                    <a:lstStyle/>
                    <a:p>
                      <a:pPr algn="ctr"/>
                      <a:r>
                        <a:rPr lang="en-MY" sz="1400" dirty="0" smtClean="0"/>
                        <a:t>15</a:t>
                      </a:r>
                      <a:endParaRPr lang="en-MY" sz="1400" dirty="0"/>
                    </a:p>
                  </a:txBody>
                  <a:tcPr/>
                </a:tc>
                <a:tc>
                  <a:txBody>
                    <a:bodyPr/>
                    <a:lstStyle/>
                    <a:p>
                      <a:pPr algn="ctr"/>
                      <a:r>
                        <a:rPr lang="en-MY" sz="1400" dirty="0" smtClean="0"/>
                        <a:t>PERLIS</a:t>
                      </a:r>
                      <a:endParaRPr lang="en-MY" sz="1400" dirty="0"/>
                    </a:p>
                  </a:txBody>
                  <a:tcPr/>
                </a:tc>
                <a:tc>
                  <a:txBody>
                    <a:bodyPr/>
                    <a:lstStyle/>
                    <a:p>
                      <a:pPr algn="ctr"/>
                      <a:r>
                        <a:rPr lang="en-MY" sz="1400" dirty="0" smtClean="0"/>
                        <a:t>1,595</a:t>
                      </a:r>
                      <a:endParaRPr lang="en-MY" sz="1400" dirty="0"/>
                    </a:p>
                  </a:txBody>
                  <a:tcPr/>
                </a:tc>
              </a:tr>
              <a:tr h="296310">
                <a:tc>
                  <a:txBody>
                    <a:bodyPr/>
                    <a:lstStyle/>
                    <a:p>
                      <a:pPr algn="ctr"/>
                      <a:r>
                        <a:rPr lang="en-MY" sz="1400" dirty="0" smtClean="0"/>
                        <a:t>8</a:t>
                      </a:r>
                      <a:endParaRPr lang="en-MY" sz="1400" dirty="0"/>
                    </a:p>
                  </a:txBody>
                  <a:tcPr/>
                </a:tc>
                <a:tc>
                  <a:txBody>
                    <a:bodyPr/>
                    <a:lstStyle/>
                    <a:p>
                      <a:pPr algn="ctr"/>
                      <a:r>
                        <a:rPr lang="en-MY" sz="1400" dirty="0" smtClean="0"/>
                        <a:t>KLIA</a:t>
                      </a:r>
                      <a:endParaRPr lang="en-MY" sz="1400" dirty="0"/>
                    </a:p>
                  </a:txBody>
                  <a:tcPr/>
                </a:tc>
                <a:tc>
                  <a:txBody>
                    <a:bodyPr/>
                    <a:lstStyle/>
                    <a:p>
                      <a:pPr algn="ctr"/>
                      <a:r>
                        <a:rPr lang="en-MY" sz="1400" dirty="0" smtClean="0"/>
                        <a:t>20,441</a:t>
                      </a:r>
                      <a:endParaRPr lang="en-MY" sz="1400" dirty="0"/>
                    </a:p>
                  </a:txBody>
                  <a:tcPr/>
                </a:tc>
                <a:tc>
                  <a:txBody>
                    <a:bodyPr/>
                    <a:lstStyle/>
                    <a:p>
                      <a:pPr algn="ctr"/>
                      <a:r>
                        <a:rPr lang="en-MY" sz="1400" dirty="0" smtClean="0"/>
                        <a:t>16</a:t>
                      </a:r>
                      <a:endParaRPr lang="en-MY" sz="1400" dirty="0"/>
                    </a:p>
                  </a:txBody>
                  <a:tcPr/>
                </a:tc>
                <a:tc>
                  <a:txBody>
                    <a:bodyPr/>
                    <a:lstStyle/>
                    <a:p>
                      <a:pPr algn="ctr"/>
                      <a:r>
                        <a:rPr lang="en-MY" sz="1400" dirty="0" smtClean="0"/>
                        <a:t>LABUAN</a:t>
                      </a:r>
                      <a:endParaRPr lang="en-MY" sz="1400" dirty="0"/>
                    </a:p>
                  </a:txBody>
                  <a:tcPr/>
                </a:tc>
                <a:tc>
                  <a:txBody>
                    <a:bodyPr/>
                    <a:lstStyle/>
                    <a:p>
                      <a:pPr algn="ctr"/>
                      <a:r>
                        <a:rPr lang="en-MY" sz="1400" dirty="0" smtClean="0"/>
                        <a:t>802</a:t>
                      </a:r>
                      <a:endParaRPr lang="en-MY" sz="1400" dirty="0"/>
                    </a:p>
                  </a:txBody>
                  <a:tcPr/>
                </a:tc>
              </a:tr>
            </a:tbl>
          </a:graphicData>
        </a:graphic>
      </p:graphicFrame>
      <p:sp>
        <p:nvSpPr>
          <p:cNvPr id="8" name="TextBox 7"/>
          <p:cNvSpPr txBox="1"/>
          <p:nvPr/>
        </p:nvSpPr>
        <p:spPr>
          <a:xfrm>
            <a:off x="6772272" y="4919246"/>
            <a:ext cx="2133600" cy="338554"/>
          </a:xfrm>
          <a:prstGeom prst="rect">
            <a:avLst/>
          </a:prstGeom>
          <a:noFill/>
        </p:spPr>
        <p:txBody>
          <a:bodyPr wrap="square" rtlCol="0">
            <a:spAutoFit/>
          </a:bodyPr>
          <a:lstStyle/>
          <a:p>
            <a:r>
              <a:rPr lang="en-MY" sz="1600" b="1" dirty="0" smtClean="0"/>
              <a:t>As at 05 January 2016</a:t>
            </a:r>
            <a:endParaRPr lang="en-MY" sz="1600" b="1" dirty="0"/>
          </a:p>
        </p:txBody>
      </p:sp>
      <p:sp>
        <p:nvSpPr>
          <p:cNvPr id="6" name="Rectangle 5"/>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9" name="TextBox 8"/>
          <p:cNvSpPr txBox="1"/>
          <p:nvPr/>
        </p:nvSpPr>
        <p:spPr>
          <a:xfrm>
            <a:off x="304800" y="1646546"/>
            <a:ext cx="4733928" cy="369332"/>
          </a:xfrm>
          <a:prstGeom prst="rect">
            <a:avLst/>
          </a:prstGeom>
          <a:noFill/>
        </p:spPr>
        <p:txBody>
          <a:bodyPr wrap="square" rtlCol="0">
            <a:spAutoFit/>
          </a:bodyPr>
          <a:lstStyle/>
          <a:p>
            <a:r>
              <a:rPr lang="en-MY" b="1" dirty="0" smtClean="0"/>
              <a:t>GST REGISTRANTS BY STATES</a:t>
            </a:r>
            <a:endParaRPr lang="en-MY" b="1"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597767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Tribunal Appeal Cases in Australia </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90</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762000" y="1447800"/>
          <a:ext cx="7543800" cy="4114800"/>
        </p:xfrm>
        <a:graphic>
          <a:graphicData uri="http://schemas.openxmlformats.org/drawingml/2006/table">
            <a:tbl>
              <a:tblPr firstRow="1" bandRow="1">
                <a:tableStyleId>{5C22544A-7EE6-4342-B048-85BDC9FD1C3A}</a:tableStyleId>
              </a:tblPr>
              <a:tblGrid>
                <a:gridCol w="3733800"/>
                <a:gridCol w="3810000"/>
              </a:tblGrid>
              <a:tr h="619699">
                <a:tc>
                  <a:txBody>
                    <a:bodyPr/>
                    <a:lstStyle/>
                    <a:p>
                      <a:r>
                        <a:rPr lang="en-MY" dirty="0" smtClean="0"/>
                        <a:t>Cases </a:t>
                      </a:r>
                      <a:endParaRPr lang="en-MY" dirty="0"/>
                    </a:p>
                  </a:txBody>
                  <a:tcPr/>
                </a:tc>
                <a:tc>
                  <a:txBody>
                    <a:bodyPr/>
                    <a:lstStyle/>
                    <a:p>
                      <a:r>
                        <a:rPr lang="en-MY" dirty="0" smtClean="0"/>
                        <a:t>Result</a:t>
                      </a:r>
                      <a:r>
                        <a:rPr lang="en-MY" baseline="0" dirty="0" smtClean="0"/>
                        <a:t> </a:t>
                      </a:r>
                      <a:endParaRPr lang="en-MY" dirty="0"/>
                    </a:p>
                  </a:txBody>
                  <a:tcPr/>
                </a:tc>
              </a:tr>
              <a:tr h="3495101">
                <a:tc>
                  <a:txBody>
                    <a:bodyPr/>
                    <a:lstStyle/>
                    <a:p>
                      <a:pPr marL="342900" indent="-342900">
                        <a:buAutoNum type="arabicPeriod"/>
                      </a:pPr>
                      <a:r>
                        <a:rPr lang="en-MY" b="1" dirty="0" smtClean="0"/>
                        <a:t>Crown Estates</a:t>
                      </a:r>
                      <a:r>
                        <a:rPr lang="en-MY" b="1" baseline="0" dirty="0" smtClean="0"/>
                        <a:t> (Sales) Pty Ltd and Commissioner of Taxation [2015] AATA 949</a:t>
                      </a:r>
                    </a:p>
                    <a:p>
                      <a:pPr marL="0" marR="0" indent="0" algn="l" defTabSz="685800" rtl="0" eaLnBrk="1" fontAlgn="auto" latinLnBrk="0" hangingPunct="1">
                        <a:lnSpc>
                          <a:spcPct val="100000"/>
                        </a:lnSpc>
                        <a:spcBef>
                          <a:spcPts val="0"/>
                        </a:spcBef>
                        <a:spcAft>
                          <a:spcPts val="0"/>
                        </a:spcAft>
                        <a:buClrTx/>
                        <a:buSzTx/>
                        <a:buFontTx/>
                        <a:buNone/>
                        <a:tabLst/>
                        <a:defRPr/>
                      </a:pPr>
                      <a:endParaRPr lang="en-MY" sz="1350" b="0" i="0" kern="1200" dirty="0" smtClean="0">
                        <a:solidFill>
                          <a:schemeClr val="dk1"/>
                        </a:solidFill>
                        <a:effectLst/>
                        <a:latin typeface="+mn-lt"/>
                        <a:ea typeface="+mn-ea"/>
                        <a:cs typeface="+mn-cs"/>
                      </a:endParaRPr>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sz="1350" b="0" i="0" kern="1200" dirty="0" smtClean="0">
                          <a:solidFill>
                            <a:schemeClr val="dk1"/>
                          </a:solidFill>
                          <a:effectLst/>
                          <a:latin typeface="+mn-lt"/>
                          <a:ea typeface="+mn-ea"/>
                          <a:cs typeface="+mn-cs"/>
                        </a:rPr>
                        <a:t>The applicant was not entitled to claim input tax credits in respect of acquisitions made in providing property management services to owner-clients.</a:t>
                      </a:r>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sz="1350" b="0" i="0" kern="1200" dirty="0" smtClean="0">
                          <a:solidFill>
                            <a:schemeClr val="dk1"/>
                          </a:solidFill>
                          <a:effectLst/>
                          <a:latin typeface="+mn-lt"/>
                          <a:ea typeface="+mn-ea"/>
                          <a:cs typeface="+mn-cs"/>
                        </a:rPr>
                        <a:t>The applicant was acting as the agent of those owner-clients.</a:t>
                      </a:r>
                    </a:p>
                    <a:p>
                      <a:pPr marL="0" indent="0">
                        <a:buNone/>
                      </a:pPr>
                      <a:endParaRPr lang="en-MY" baseline="0" dirty="0" smtClean="0"/>
                    </a:p>
                    <a:p>
                      <a:pPr marL="0" indent="0">
                        <a:buNone/>
                      </a:pPr>
                      <a:endParaRPr lang="en-MY" baseline="0" dirty="0" smtClean="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MY" sz="1350" b="0" i="0" kern="1200" dirty="0" smtClean="0">
                        <a:solidFill>
                          <a:schemeClr val="dk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MY" sz="1350" b="0" i="0" kern="1200" dirty="0" smtClean="0">
                        <a:solidFill>
                          <a:schemeClr val="dk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MY" sz="1350" b="0" i="0" kern="1200" dirty="0" smtClean="0">
                        <a:solidFill>
                          <a:schemeClr val="dk1"/>
                        </a:solidFill>
                        <a:effectLst/>
                        <a:latin typeface="+mn-lt"/>
                        <a:ea typeface="+mn-ea"/>
                        <a:cs typeface="+mn-cs"/>
                      </a:endParaRPr>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sz="1350" b="0" i="0" kern="1200" dirty="0" smtClean="0">
                          <a:solidFill>
                            <a:schemeClr val="dk1"/>
                          </a:solidFill>
                          <a:effectLst/>
                          <a:latin typeface="+mn-lt"/>
                          <a:ea typeface="+mn-ea"/>
                          <a:cs typeface="+mn-cs"/>
                        </a:rPr>
                        <a:t>The Commissioner decided the shortfall arose because the taxpayers were reckless with regard to the operation of the taxation laws.</a:t>
                      </a:r>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sz="1350" b="0" i="0" kern="1200" dirty="0" smtClean="0">
                          <a:solidFill>
                            <a:schemeClr val="dk1"/>
                          </a:solidFill>
                          <a:effectLst/>
                          <a:latin typeface="+mn-lt"/>
                          <a:ea typeface="+mn-ea"/>
                          <a:cs typeface="+mn-cs"/>
                        </a:rPr>
                        <a:t>That meant a base penalty amount of 50% was appropriate.</a:t>
                      </a:r>
                      <a:endParaRPr lang="en-MY" dirty="0"/>
                    </a:p>
                  </a:txBody>
                  <a:tcPr/>
                </a:tc>
              </a:tr>
            </a:tbl>
          </a:graphicData>
        </a:graphic>
      </p:graphicFrame>
    </p:spTree>
    <p:extLst>
      <p:ext uri="{BB962C8B-B14F-4D97-AF65-F5344CB8AC3E}">
        <p14:creationId xmlns:p14="http://schemas.microsoft.com/office/powerpoint/2010/main" val="860254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Tribunal Appeal Cases in Australia </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91</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762000" y="1447800"/>
          <a:ext cx="7543800" cy="4114800"/>
        </p:xfrm>
        <a:graphic>
          <a:graphicData uri="http://schemas.openxmlformats.org/drawingml/2006/table">
            <a:tbl>
              <a:tblPr firstRow="1" bandRow="1">
                <a:tableStyleId>{5C22544A-7EE6-4342-B048-85BDC9FD1C3A}</a:tableStyleId>
              </a:tblPr>
              <a:tblGrid>
                <a:gridCol w="3733800"/>
                <a:gridCol w="3810000"/>
              </a:tblGrid>
              <a:tr h="674557">
                <a:tc>
                  <a:txBody>
                    <a:bodyPr/>
                    <a:lstStyle/>
                    <a:p>
                      <a:r>
                        <a:rPr lang="en-MY" dirty="0" smtClean="0"/>
                        <a:t>Cases </a:t>
                      </a:r>
                      <a:endParaRPr lang="en-MY" dirty="0"/>
                    </a:p>
                  </a:txBody>
                  <a:tcPr/>
                </a:tc>
                <a:tc>
                  <a:txBody>
                    <a:bodyPr/>
                    <a:lstStyle/>
                    <a:p>
                      <a:r>
                        <a:rPr lang="en-MY" dirty="0" smtClean="0"/>
                        <a:t>Result</a:t>
                      </a:r>
                      <a:r>
                        <a:rPr lang="en-MY" baseline="0" dirty="0" smtClean="0"/>
                        <a:t> </a:t>
                      </a:r>
                      <a:endParaRPr lang="en-MY" dirty="0"/>
                    </a:p>
                  </a:txBody>
                  <a:tcPr/>
                </a:tc>
              </a:tr>
              <a:tr h="3440243">
                <a:tc>
                  <a:txBody>
                    <a:bodyPr/>
                    <a:lstStyle/>
                    <a:p>
                      <a:pPr marL="342900" indent="-342900">
                        <a:buFont typeface="+mj-lt"/>
                        <a:buAutoNum type="arabicPeriod" startAt="2"/>
                      </a:pPr>
                      <a:r>
                        <a:rPr lang="en-MY" b="1" baseline="0" dirty="0" smtClean="0"/>
                        <a:t> </a:t>
                      </a:r>
                      <a:r>
                        <a:rPr lang="en-MY" b="1" baseline="0" dirty="0" err="1" smtClean="0"/>
                        <a:t>Lansell</a:t>
                      </a:r>
                      <a:r>
                        <a:rPr lang="en-MY" b="1" baseline="0" dirty="0" smtClean="0"/>
                        <a:t> House Pty Ltd &amp; Anor v FC of T</a:t>
                      </a:r>
                      <a:r>
                        <a:rPr lang="en-MY" sz="1000" b="1" baseline="0" dirty="0" smtClean="0"/>
                        <a:t>4</a:t>
                      </a:r>
                    </a:p>
                    <a:p>
                      <a:pPr marL="0" indent="0">
                        <a:buNone/>
                      </a:pPr>
                      <a:endParaRPr lang="en-MY" sz="1000" b="1" baseline="0" dirty="0" smtClean="0"/>
                    </a:p>
                    <a:p>
                      <a:pPr marL="0" indent="0">
                        <a:buNone/>
                      </a:pPr>
                      <a:endParaRPr lang="en-MY" sz="1000" b="1" baseline="0" dirty="0" smtClean="0"/>
                    </a:p>
                    <a:p>
                      <a:pPr marL="0" indent="0">
                        <a:buNone/>
                      </a:pPr>
                      <a:endParaRPr lang="en-MY" sz="1000" b="1" baseline="0" dirty="0" smtClean="0"/>
                    </a:p>
                    <a:p>
                      <a:pPr marL="285750" indent="-285750">
                        <a:buFont typeface="Wingdings" panose="05000000000000000000" pitchFamily="2" charset="2"/>
                        <a:buChar char="§"/>
                      </a:pPr>
                      <a:r>
                        <a:rPr lang="en-MY" sz="1350" b="0" baseline="0" dirty="0" smtClean="0"/>
                        <a:t>The taxpayers sold an imported food product called Mini </a:t>
                      </a:r>
                      <a:r>
                        <a:rPr lang="en-MY" sz="1350" b="0" baseline="0" dirty="0" err="1" smtClean="0"/>
                        <a:t>Ciabatte</a:t>
                      </a:r>
                      <a:r>
                        <a:rPr lang="en-MY" sz="1350" b="0" baseline="0" dirty="0" smtClean="0"/>
                        <a:t>, which was describe as Italian Flat  Bread.</a:t>
                      </a:r>
                    </a:p>
                    <a:p>
                      <a:pPr marL="285750" indent="-285750">
                        <a:buFont typeface="Wingdings" panose="05000000000000000000" pitchFamily="2" charset="2"/>
                        <a:buChar char="§"/>
                      </a:pPr>
                      <a:r>
                        <a:rPr lang="en-MY" sz="1350" b="0" baseline="0" dirty="0" smtClean="0"/>
                        <a:t>They claimed it was bread and not biscuit which means it is GST free.</a:t>
                      </a:r>
                    </a:p>
                    <a:p>
                      <a:pPr marL="0" indent="0">
                        <a:buFont typeface="Wingdings" panose="05000000000000000000" pitchFamily="2" charset="2"/>
                        <a:buNone/>
                      </a:pPr>
                      <a:endParaRPr lang="en-MY" sz="1350" b="0" baseline="0" dirty="0" smtClean="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MY"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en-MY" dirty="0" smtClean="0"/>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MY" baseline="0" dirty="0" smtClean="0"/>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baseline="0" dirty="0" smtClean="0"/>
                        <a:t>A supplier cannot by a label govern the classification of a product for the purpose of the GST Act.</a:t>
                      </a:r>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MY" baseline="0" dirty="0" smtClean="0"/>
                        <a:t>The Italian Flat Bread is charged with GST.</a:t>
                      </a:r>
                      <a:endParaRPr lang="en-MY" dirty="0" smtClean="0"/>
                    </a:p>
                  </a:txBody>
                  <a:tcPr/>
                </a:tc>
              </a:tr>
            </a:tbl>
          </a:graphicData>
        </a:graphic>
      </p:graphicFrame>
    </p:spTree>
    <p:extLst>
      <p:ext uri="{BB962C8B-B14F-4D97-AF65-F5344CB8AC3E}">
        <p14:creationId xmlns:p14="http://schemas.microsoft.com/office/powerpoint/2010/main" val="1841914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33421" y="3505200"/>
            <a:ext cx="2703220" cy="848310"/>
            <a:chOff x="2110978" y="3210350"/>
            <a:chExt cx="2587327" cy="811942"/>
          </a:xfrm>
          <a:solidFill>
            <a:schemeClr val="bg2">
              <a:lumMod val="50000"/>
            </a:schemeClr>
          </a:solidFill>
        </p:grpSpPr>
        <p:sp>
          <p:nvSpPr>
            <p:cNvPr id="8" name="Cube 7"/>
            <p:cNvSpPr/>
            <p:nvPr/>
          </p:nvSpPr>
          <p:spPr>
            <a:xfrm rot="398307">
              <a:off x="2110978" y="3272866"/>
              <a:ext cx="795632" cy="749426"/>
            </a:xfrm>
            <a:prstGeom prst="cube">
              <a:avLst/>
            </a:prstGeom>
            <a:solidFill>
              <a:srgbClr val="00CCF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Y</a:t>
              </a:r>
              <a:endParaRPr lang="en-SG" sz="4400" b="1" dirty="0">
                <a:solidFill>
                  <a:schemeClr val="bg1"/>
                </a:solidFill>
              </a:endParaRPr>
            </a:p>
          </p:txBody>
        </p:sp>
        <p:sp>
          <p:nvSpPr>
            <p:cNvPr id="9" name="Cube 8"/>
            <p:cNvSpPr/>
            <p:nvPr/>
          </p:nvSpPr>
          <p:spPr>
            <a:xfrm>
              <a:off x="3005432" y="3210350"/>
              <a:ext cx="795632" cy="749426"/>
            </a:xfrm>
            <a:prstGeom prst="cube">
              <a:avLst/>
            </a:prstGeom>
            <a:solidFill>
              <a:srgbClr val="FF3399"/>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O</a:t>
              </a:r>
              <a:endParaRPr lang="en-SG" sz="4400" b="1" dirty="0">
                <a:solidFill>
                  <a:schemeClr val="bg1"/>
                </a:solidFill>
              </a:endParaRPr>
            </a:p>
          </p:txBody>
        </p:sp>
        <p:sp>
          <p:nvSpPr>
            <p:cNvPr id="10" name="Cube 9"/>
            <p:cNvSpPr/>
            <p:nvPr/>
          </p:nvSpPr>
          <p:spPr>
            <a:xfrm rot="21107126">
              <a:off x="3902673" y="3264835"/>
              <a:ext cx="795632" cy="749426"/>
            </a:xfrm>
            <a:prstGeom prst="cube">
              <a:avLst/>
            </a:prstGeom>
            <a:solidFill>
              <a:srgbClr val="99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U</a:t>
              </a:r>
              <a:endParaRPr lang="en-SG" sz="4400" b="1" dirty="0">
                <a:solidFill>
                  <a:schemeClr val="bg1"/>
                </a:solidFill>
              </a:endParaRPr>
            </a:p>
          </p:txBody>
        </p:sp>
      </p:grpSp>
      <p:grpSp>
        <p:nvGrpSpPr>
          <p:cNvPr id="13" name="Group 12"/>
          <p:cNvGrpSpPr/>
          <p:nvPr/>
        </p:nvGrpSpPr>
        <p:grpSpPr>
          <a:xfrm>
            <a:off x="2017011" y="2196383"/>
            <a:ext cx="4725553" cy="896965"/>
            <a:chOff x="1492742" y="2056917"/>
            <a:chExt cx="8402552" cy="1594902"/>
          </a:xfrm>
          <a:solidFill>
            <a:schemeClr val="bg2">
              <a:lumMod val="50000"/>
            </a:schemeClr>
          </a:solidFill>
        </p:grpSpPr>
        <p:sp>
          <p:nvSpPr>
            <p:cNvPr id="15" name="Cube 14"/>
            <p:cNvSpPr/>
            <p:nvPr/>
          </p:nvSpPr>
          <p:spPr>
            <a:xfrm rot="21009157">
              <a:off x="3435470" y="2056917"/>
              <a:ext cx="1502588" cy="1415324"/>
            </a:xfrm>
            <a:prstGeom prst="cube">
              <a:avLst/>
            </a:prstGeom>
            <a:solidFill>
              <a:srgbClr val="33CC33"/>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H</a:t>
              </a:r>
              <a:endParaRPr lang="en-SG" sz="4400" b="1" dirty="0">
                <a:solidFill>
                  <a:schemeClr val="bg1"/>
                </a:solidFill>
              </a:endParaRPr>
            </a:p>
          </p:txBody>
        </p:sp>
        <p:sp>
          <p:nvSpPr>
            <p:cNvPr id="16" name="Cube 15"/>
            <p:cNvSpPr/>
            <p:nvPr/>
          </p:nvSpPr>
          <p:spPr>
            <a:xfrm rot="427281">
              <a:off x="5129951" y="2159814"/>
              <a:ext cx="1502588" cy="1415324"/>
            </a:xfrm>
            <a:prstGeom prst="cube">
              <a:avLst/>
            </a:prstGeom>
            <a:solidFill>
              <a:srgbClr val="FF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A</a:t>
              </a:r>
              <a:endParaRPr lang="en-SG" sz="4400" b="1" dirty="0">
                <a:solidFill>
                  <a:schemeClr val="bg1"/>
                </a:solidFill>
              </a:endParaRPr>
            </a:p>
          </p:txBody>
        </p:sp>
        <p:sp>
          <p:nvSpPr>
            <p:cNvPr id="17" name="Cube 16"/>
            <p:cNvSpPr/>
            <p:nvPr/>
          </p:nvSpPr>
          <p:spPr>
            <a:xfrm>
              <a:off x="6781312" y="2159814"/>
              <a:ext cx="1502588" cy="1415324"/>
            </a:xfrm>
            <a:prstGeom prst="cube">
              <a:avLst/>
            </a:prstGeom>
            <a:solidFill>
              <a:srgbClr val="5F5F5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N</a:t>
              </a:r>
              <a:endParaRPr lang="en-SG" sz="4400" b="1" dirty="0">
                <a:solidFill>
                  <a:schemeClr val="bg1"/>
                </a:solidFill>
              </a:endParaRPr>
            </a:p>
          </p:txBody>
        </p:sp>
        <p:sp>
          <p:nvSpPr>
            <p:cNvPr id="18" name="Cube 17"/>
            <p:cNvSpPr/>
            <p:nvPr/>
          </p:nvSpPr>
          <p:spPr>
            <a:xfrm rot="982446">
              <a:off x="1492742" y="2083130"/>
              <a:ext cx="1568691" cy="1568689"/>
            </a:xfrm>
            <a:prstGeom prst="cube">
              <a:avLst/>
            </a:prstGeom>
            <a:solidFill>
              <a:srgbClr val="FF99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T</a:t>
              </a:r>
              <a:endParaRPr lang="en-SG" sz="4400" b="1" dirty="0">
                <a:solidFill>
                  <a:schemeClr val="bg1"/>
                </a:solidFill>
              </a:endParaRPr>
            </a:p>
          </p:txBody>
        </p:sp>
        <p:sp>
          <p:nvSpPr>
            <p:cNvPr id="19" name="Cube 18"/>
            <p:cNvSpPr/>
            <p:nvPr/>
          </p:nvSpPr>
          <p:spPr>
            <a:xfrm rot="21430170">
              <a:off x="8392706" y="2159814"/>
              <a:ext cx="1502588" cy="1415324"/>
            </a:xfrm>
            <a:prstGeom prst="cube">
              <a:avLst/>
            </a:prstGeom>
            <a:solidFill>
              <a:srgbClr val="CCCC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K</a:t>
              </a:r>
              <a:endParaRPr lang="en-SG" sz="4400" b="1" dirty="0">
                <a:solidFill>
                  <a:schemeClr val="bg1"/>
                </a:solidFill>
              </a:endParaRPr>
            </a:p>
          </p:txBody>
        </p:sp>
      </p:grpSp>
      <p:sp>
        <p:nvSpPr>
          <p:cNvPr id="14" name="TextBox 13"/>
          <p:cNvSpPr txBox="1"/>
          <p:nvPr/>
        </p:nvSpPr>
        <p:spPr>
          <a:xfrm>
            <a:off x="2826713" y="6309320"/>
            <a:ext cx="3485480" cy="215444"/>
          </a:xfrm>
          <a:prstGeom prst="rect">
            <a:avLst/>
          </a:prstGeom>
          <a:noFill/>
        </p:spPr>
        <p:txBody>
          <a:bodyPr wrap="square" rtlCol="0">
            <a:spAutoFit/>
          </a:bodyPr>
          <a:lstStyle/>
          <a:p>
            <a:pPr algn="ctr"/>
            <a:r>
              <a:rPr lang="en-US" sz="800" dirty="0" smtClean="0">
                <a:latin typeface="Century Gothic" pitchFamily="34" charset="0"/>
              </a:rPr>
              <a:t>Copyright Controlled 2016 @</a:t>
            </a:r>
            <a:r>
              <a:rPr lang="en-US" sz="800" dirty="0" smtClean="0"/>
              <a:t> </a:t>
            </a:r>
            <a:r>
              <a:rPr lang="en-US" sz="800" dirty="0" smtClean="0">
                <a:solidFill>
                  <a:srgbClr val="FF0000"/>
                </a:solidFill>
                <a:latin typeface="Neuropol" pitchFamily="34" charset="0"/>
              </a:rPr>
              <a:t>SALIHIN</a:t>
            </a:r>
            <a:endParaRPr lang="en-MY" sz="800" dirty="0">
              <a:solidFill>
                <a:srgbClr val="FF0000"/>
              </a:solidFill>
              <a:latin typeface="Neuropol" pitchFamily="34" charset="0"/>
            </a:endParaRPr>
          </a:p>
        </p:txBody>
      </p:sp>
      <p:sp>
        <p:nvSpPr>
          <p:cNvPr id="20" name="TextBox 19"/>
          <p:cNvSpPr txBox="1"/>
          <p:nvPr/>
        </p:nvSpPr>
        <p:spPr>
          <a:xfrm>
            <a:off x="2286653" y="5590983"/>
            <a:ext cx="4565600" cy="646331"/>
          </a:xfrm>
          <a:prstGeom prst="rect">
            <a:avLst/>
          </a:prstGeom>
          <a:noFill/>
        </p:spPr>
        <p:txBody>
          <a:bodyPr wrap="square" rtlCol="0">
            <a:spAutoFit/>
          </a:bodyPr>
          <a:lstStyle/>
          <a:p>
            <a:pPr algn="ctr"/>
            <a:r>
              <a:rPr lang="en-US" sz="1200" dirty="0" smtClean="0">
                <a:latin typeface="Century Gothic" pitchFamily="34" charset="0"/>
              </a:rPr>
              <a:t>www.</a:t>
            </a:r>
            <a:r>
              <a:rPr lang="en-US" sz="1200" dirty="0" smtClean="0">
                <a:solidFill>
                  <a:srgbClr val="FF0000"/>
                </a:solidFill>
                <a:latin typeface="Neuropol" pitchFamily="34" charset="0"/>
              </a:rPr>
              <a:t>salihin</a:t>
            </a:r>
            <a:r>
              <a:rPr lang="en-US" sz="1200" dirty="0" smtClean="0">
                <a:latin typeface="Century Gothic" pitchFamily="34" charset="0"/>
              </a:rPr>
              <a:t>.com.my</a:t>
            </a:r>
            <a:r>
              <a:rPr lang="en-US" sz="1200" dirty="0">
                <a:latin typeface="Century Gothic" pitchFamily="34" charset="0"/>
              </a:rPr>
              <a:t> </a:t>
            </a:r>
            <a:r>
              <a:rPr lang="en-US" sz="1200" dirty="0" smtClean="0">
                <a:latin typeface="Century Gothic" pitchFamily="34" charset="0"/>
              </a:rPr>
              <a:t>  |   www.my</a:t>
            </a:r>
            <a:r>
              <a:rPr lang="en-US" sz="1200" dirty="0" smtClean="0">
                <a:solidFill>
                  <a:srgbClr val="FF0000"/>
                </a:solidFill>
                <a:latin typeface="Neuropol" pitchFamily="34" charset="0"/>
              </a:rPr>
              <a:t>salihin</a:t>
            </a:r>
            <a:r>
              <a:rPr lang="en-US" sz="1200" dirty="0" smtClean="0">
                <a:latin typeface="Century Gothic" pitchFamily="34" charset="0"/>
              </a:rPr>
              <a:t>.com</a:t>
            </a:r>
          </a:p>
          <a:p>
            <a:pPr algn="ctr"/>
            <a:endParaRPr lang="en-US" sz="1200" dirty="0" smtClean="0">
              <a:solidFill>
                <a:srgbClr val="FF0000"/>
              </a:solidFill>
              <a:latin typeface="Neuropol" pitchFamily="34" charset="0"/>
            </a:endParaRPr>
          </a:p>
          <a:p>
            <a:pPr algn="ctr"/>
            <a:r>
              <a:rPr lang="en-US" sz="1200" dirty="0" smtClean="0">
                <a:solidFill>
                  <a:srgbClr val="FF0000"/>
                </a:solidFill>
                <a:latin typeface="Neuropol" pitchFamily="34" charset="0"/>
              </a:rPr>
              <a:t>1 300 88 5678</a:t>
            </a:r>
            <a:endParaRPr lang="en-MY" sz="1200" dirty="0">
              <a:solidFill>
                <a:srgbClr val="FF0000"/>
              </a:solidFill>
              <a:latin typeface="Neuropol" pitchFamily="34" charset="0"/>
            </a:endParaRPr>
          </a:p>
        </p:txBody>
      </p:sp>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644402" y="4529443"/>
            <a:ext cx="3877408" cy="1028700"/>
          </a:xfrm>
          <a:prstGeom prst="rect">
            <a:avLst/>
          </a:prstGeom>
          <a:effectLst>
            <a:outerShdw blurRad="50800" dist="38100" dir="5400000" algn="t" rotWithShape="0">
              <a:prstClr val="black">
                <a:alpha val="40000"/>
              </a:prst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2388114140"/>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lih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alihin" id="{2D7031EC-11A2-4AE2-87B4-4C059116AB41}" vid="{E4508667-ABAE-413C-B31C-58FF3849CC21}"/>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alih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alihin" id="{2D7031EC-11A2-4AE2-87B4-4C059116AB41}" vid="{E4508667-ABAE-413C-B31C-58FF3849CC2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7998</TotalTime>
  <Words>5441</Words>
  <Application>Microsoft Office PowerPoint</Application>
  <PresentationFormat>On-screen Show (4:3)</PresentationFormat>
  <Paragraphs>1360</Paragraphs>
  <Slides>92</Slides>
  <Notes>55</Notes>
  <HiddenSlides>0</HiddenSlides>
  <MMClips>0</MMClips>
  <ScaleCrop>false</ScaleCrop>
  <HeadingPairs>
    <vt:vector size="4" baseType="variant">
      <vt:variant>
        <vt:lpstr>Theme</vt:lpstr>
      </vt:variant>
      <vt:variant>
        <vt:i4>8</vt:i4>
      </vt:variant>
      <vt:variant>
        <vt:lpstr>Slide Titles</vt:lpstr>
      </vt:variant>
      <vt:variant>
        <vt:i4>92</vt:i4>
      </vt:variant>
    </vt:vector>
  </HeadingPairs>
  <TitlesOfParts>
    <vt:vector size="100" baseType="lpstr">
      <vt:lpstr>Theme2</vt:lpstr>
      <vt:lpstr>1_Theme2</vt:lpstr>
      <vt:lpstr>1_Custom Design</vt:lpstr>
      <vt:lpstr>salihin</vt:lpstr>
      <vt:lpstr>2_Custom Design</vt:lpstr>
      <vt:lpstr>3_Custom Design</vt:lpstr>
      <vt:lpstr>Custom Design</vt:lpstr>
      <vt:lpstr>1_salihin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GSTUser</cp:lastModifiedBy>
  <cp:revision>750</cp:revision>
  <cp:lastPrinted>2015-02-26T11:16:48Z</cp:lastPrinted>
  <dcterms:created xsi:type="dcterms:W3CDTF">2006-08-16T00:00:00Z</dcterms:created>
  <dcterms:modified xsi:type="dcterms:W3CDTF">2016-03-22T10:04:00Z</dcterms:modified>
</cp:coreProperties>
</file>