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customXml/itemProps1.xml" ContentType="application/vnd.openxmlformats-officedocument.customXmlProperties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2"/>
  </p:sldMasterIdLst>
  <p:notesMasterIdLst>
    <p:notesMasterId r:id="rId70"/>
  </p:notesMasterIdLst>
  <p:sldIdLst>
    <p:sldId id="256" r:id="rId3"/>
    <p:sldId id="257" r:id="rId4"/>
    <p:sldId id="322" r:id="rId5"/>
    <p:sldId id="323" r:id="rId6"/>
    <p:sldId id="326" r:id="rId7"/>
    <p:sldId id="259" r:id="rId8"/>
    <p:sldId id="260" r:id="rId9"/>
    <p:sldId id="262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324" r:id="rId20"/>
    <p:sldId id="325" r:id="rId21"/>
    <p:sldId id="274" r:id="rId22"/>
    <p:sldId id="283" r:id="rId23"/>
    <p:sldId id="275" r:id="rId24"/>
    <p:sldId id="277" r:id="rId25"/>
    <p:sldId id="278" r:id="rId26"/>
    <p:sldId id="279" r:id="rId27"/>
    <p:sldId id="280" r:id="rId28"/>
    <p:sldId id="281" r:id="rId29"/>
    <p:sldId id="284" r:id="rId30"/>
    <p:sldId id="287" r:id="rId31"/>
    <p:sldId id="285" r:id="rId32"/>
    <p:sldId id="288" r:id="rId33"/>
    <p:sldId id="286" r:id="rId34"/>
    <p:sldId id="292" r:id="rId35"/>
    <p:sldId id="289" r:id="rId36"/>
    <p:sldId id="282" r:id="rId37"/>
    <p:sldId id="293" r:id="rId38"/>
    <p:sldId id="294" r:id="rId39"/>
    <p:sldId id="296" r:id="rId40"/>
    <p:sldId id="297" r:id="rId41"/>
    <p:sldId id="299" r:id="rId42"/>
    <p:sldId id="298" r:id="rId43"/>
    <p:sldId id="300" r:id="rId44"/>
    <p:sldId id="295" r:id="rId45"/>
    <p:sldId id="301" r:id="rId46"/>
    <p:sldId id="305" r:id="rId47"/>
    <p:sldId id="303" r:id="rId48"/>
    <p:sldId id="312" r:id="rId49"/>
    <p:sldId id="304" r:id="rId50"/>
    <p:sldId id="320" r:id="rId51"/>
    <p:sldId id="319" r:id="rId52"/>
    <p:sldId id="313" r:id="rId53"/>
    <p:sldId id="314" r:id="rId54"/>
    <p:sldId id="315" r:id="rId55"/>
    <p:sldId id="316" r:id="rId56"/>
    <p:sldId id="317" r:id="rId57"/>
    <p:sldId id="318" r:id="rId58"/>
    <p:sldId id="321" r:id="rId59"/>
    <p:sldId id="327" r:id="rId60"/>
    <p:sldId id="307" r:id="rId61"/>
    <p:sldId id="306" r:id="rId62"/>
    <p:sldId id="308" r:id="rId63"/>
    <p:sldId id="309" r:id="rId64"/>
    <p:sldId id="310" r:id="rId65"/>
    <p:sldId id="311" r:id="rId66"/>
    <p:sldId id="328" r:id="rId67"/>
    <p:sldId id="330" r:id="rId68"/>
    <p:sldId id="332" r:id="rId69"/>
  </p:sldIdLst>
  <p:sldSz cx="9144000" cy="6858000" type="screen4x3"/>
  <p:notesSz cx="6735763" cy="9866313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CA6800"/>
    <a:srgbClr val="B9A288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533" autoAdjust="0"/>
  </p:normalViewPr>
  <p:slideViewPr>
    <p:cSldViewPr>
      <p:cViewPr varScale="1">
        <p:scale>
          <a:sx n="81" d="100"/>
          <a:sy n="81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F8634-7717-4660-B9AC-7030F2016A05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E4D8C-E879-406F-BE15-4DEBDCE41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282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E4D8C-E879-406F-BE15-4DEBDCE41F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526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E4D8C-E879-406F-BE15-4DEBDCE41F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54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71800" y="381000"/>
            <a:ext cx="3200400" cy="66043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14400" y="6108700"/>
            <a:ext cx="1219200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6CD5-3871-4450-B944-932A9F7C17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863E-F164-496A-972D-06800D4D3A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14800" y="6473824"/>
            <a:ext cx="914400" cy="3079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Page </a:t>
            </a:r>
            <a:fld id="{A581EBB6-E4BD-4D30-B914-07B7834A5612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63098" y="6369050"/>
            <a:ext cx="1552302" cy="412750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457200" y="6473825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Copyright © 2015 </a:t>
            </a:r>
            <a:r>
              <a:rPr lang="fr-FR" dirty="0" smtClean="0">
                <a:solidFill>
                  <a:srgbClr val="FF0000"/>
                </a:solidFill>
              </a:rPr>
              <a:t>SALIHIN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4684F-2BD6-48A0-B15F-21ED638883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675D5-0012-43FE-8E64-4EDFB554BB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46330-6BC0-49B8-B7AD-49FB026BEB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9F415-B992-4AE6-8E30-E04D1F19EF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0EBA-9F2C-4FE8-8790-1A006DBD70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6F7F-458D-40CB-AF3F-F07BB46E3E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8246B-83E4-4C46-8B9E-D6A03AE51E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C06F01-C36B-4C2B-9C17-479771BB74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3.xls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4.xls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5.xls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6.xls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7.xls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8.xls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Microsoft_Excel_97_-_2004_Worksheet9.xls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alihin/Documents/Accounting%20&amp;%20Financial%20Reporting%2021.09.2015/Lagi,%20Iklan%20Thailand%20Bikin%20Jutaan%20Orang%20Menitikkan%20Air%20Mata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8305800" cy="140473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GOODS AND SERVICES TAX (GST) AND ACCOUNTING SYSTEM OF COMPANIES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7917" y="4352934"/>
            <a:ext cx="4808884" cy="1743066"/>
          </a:xfrm>
        </p:spPr>
        <p:txBody>
          <a:bodyPr/>
          <a:lstStyle/>
          <a:p>
            <a:r>
              <a:rPr lang="en-US" b="1" dirty="0" err="1" smtClean="0"/>
              <a:t>En</a:t>
            </a:r>
            <a:r>
              <a:rPr lang="en-US" b="1" dirty="0" smtClean="0"/>
              <a:t>. </a:t>
            </a:r>
            <a:r>
              <a:rPr lang="en-US" b="1" dirty="0" err="1" smtClean="0"/>
              <a:t>Salihin</a:t>
            </a:r>
            <a:r>
              <a:rPr lang="en-US" b="1" dirty="0" smtClean="0"/>
              <a:t> </a:t>
            </a:r>
            <a:r>
              <a:rPr lang="en-US" b="1" dirty="0" err="1" smtClean="0"/>
              <a:t>Abang</a:t>
            </a:r>
            <a:endParaRPr lang="en-US" b="1" dirty="0" smtClean="0"/>
          </a:p>
          <a:p>
            <a:r>
              <a:rPr lang="en-US" sz="2000" dirty="0"/>
              <a:t>21 September 2015 </a:t>
            </a:r>
            <a:endParaRPr lang="en-US" sz="2000" dirty="0" smtClean="0"/>
          </a:p>
          <a:p>
            <a:r>
              <a:rPr lang="en-US" sz="2000" dirty="0" smtClean="0"/>
              <a:t>Hotel </a:t>
            </a:r>
            <a:r>
              <a:rPr lang="en-US" sz="2000" dirty="0"/>
              <a:t>Grand </a:t>
            </a:r>
            <a:r>
              <a:rPr lang="en-US" sz="2000" dirty="0" err="1"/>
              <a:t>Bluewave</a:t>
            </a:r>
            <a:r>
              <a:rPr lang="en-US" sz="2000" dirty="0"/>
              <a:t>, Shah </a:t>
            </a:r>
            <a:r>
              <a:rPr lang="en-US" sz="2000" dirty="0" err="1"/>
              <a:t>Alam</a:t>
            </a:r>
            <a:r>
              <a:rPr lang="en-US" sz="2000" dirty="0"/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3057533"/>
            <a:ext cx="7350919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>
                <a:solidFill>
                  <a:srgbClr val="CA6800"/>
                </a:solidFill>
              </a:rPr>
              <a:t>Accounting &amp; </a:t>
            </a:r>
            <a:r>
              <a:rPr lang="en-US" sz="3200" b="1" i="1" kern="0" dirty="0" smtClean="0">
                <a:solidFill>
                  <a:srgbClr val="CA6800"/>
                </a:solidFill>
              </a:rPr>
              <a:t>Financial </a:t>
            </a:r>
            <a:r>
              <a:rPr lang="en-US" sz="3200" b="1" i="1" kern="0" dirty="0">
                <a:solidFill>
                  <a:srgbClr val="CA6800"/>
                </a:solidFill>
              </a:rPr>
              <a:t>Reporting</a:t>
            </a:r>
            <a:endParaRPr lang="en-US" sz="3200" b="1" i="1" kern="0" dirty="0" smtClean="0">
              <a:solidFill>
                <a:srgbClr val="CA68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14071" y="4067070"/>
            <a:ext cx="1501329" cy="1754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7199" y="64770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781800" y="6281721"/>
            <a:ext cx="2294282" cy="515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32871" y="4200748"/>
            <a:ext cx="1828800" cy="1620578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81000" y="6397625"/>
            <a:ext cx="2971800" cy="307975"/>
          </a:xfrm>
          <a:prstGeom prst="rect">
            <a:avLst/>
          </a:prstGeom>
          <a:ln/>
        </p:spPr>
        <p:txBody>
          <a:bodyPr/>
          <a:lstStyle>
            <a:defPPr>
              <a:defRPr lang="fr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smtClean="0"/>
              <a:t>Copyright © 2015 </a:t>
            </a:r>
            <a:r>
              <a:rPr lang="fr-FR" sz="1600" smtClean="0">
                <a:solidFill>
                  <a:srgbClr val="FF0000"/>
                </a:solidFill>
              </a:rPr>
              <a:t>SALIHIN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Companies Act 1965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CA6800"/>
                </a:solidFill>
              </a:rPr>
              <a:t>Section 169;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A6800"/>
                </a:solidFill>
              </a:rPr>
              <a:t>Annual reports </a:t>
            </a:r>
            <a:r>
              <a:rPr lang="en-US" sz="2400" dirty="0" smtClean="0">
                <a:solidFill>
                  <a:srgbClr val="CA6800"/>
                </a:solidFill>
              </a:rPr>
              <a:t>shall be </a:t>
            </a:r>
            <a:r>
              <a:rPr lang="en-US" sz="2400" dirty="0">
                <a:solidFill>
                  <a:srgbClr val="CA6800"/>
                </a:solidFill>
              </a:rPr>
              <a:t>presented at the AGM </a:t>
            </a:r>
            <a:r>
              <a:rPr lang="en-US" sz="2400" dirty="0" smtClean="0">
                <a:solidFill>
                  <a:srgbClr val="CA6800"/>
                </a:solidFill>
              </a:rPr>
              <a:t>of the </a:t>
            </a:r>
            <a:r>
              <a:rPr lang="en-US" sz="2400" dirty="0">
                <a:solidFill>
                  <a:srgbClr val="CA6800"/>
                </a:solidFill>
              </a:rPr>
              <a:t>company</a:t>
            </a:r>
            <a:r>
              <a:rPr lang="en-US" sz="2400" dirty="0" smtClean="0">
                <a:solidFill>
                  <a:srgbClr val="CA68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A6800"/>
                </a:solidFill>
              </a:rPr>
              <a:t>The 1st AGM of shareholders </a:t>
            </a:r>
            <a:r>
              <a:rPr lang="en-US" sz="2400" dirty="0" smtClean="0">
                <a:solidFill>
                  <a:srgbClr val="CA6800"/>
                </a:solidFill>
              </a:rPr>
              <a:t>should be </a:t>
            </a:r>
            <a:r>
              <a:rPr lang="en-US" sz="2400" dirty="0">
                <a:solidFill>
                  <a:srgbClr val="CA6800"/>
                </a:solidFill>
              </a:rPr>
              <a:t>held not later than 18 months after the date </a:t>
            </a:r>
            <a:r>
              <a:rPr lang="en-US" sz="2400" dirty="0" smtClean="0">
                <a:solidFill>
                  <a:srgbClr val="CA6800"/>
                </a:solidFill>
              </a:rPr>
              <a:t>of incorporation </a:t>
            </a:r>
            <a:r>
              <a:rPr lang="en-US" sz="2400" dirty="0">
                <a:solidFill>
                  <a:srgbClr val="CA6800"/>
                </a:solidFill>
              </a:rPr>
              <a:t>of the </a:t>
            </a:r>
            <a:r>
              <a:rPr lang="en-US" sz="2400" dirty="0" smtClean="0">
                <a:solidFill>
                  <a:srgbClr val="CA6800"/>
                </a:solidFill>
              </a:rPr>
              <a:t>company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Subsequent AGM shall be held at least </a:t>
            </a:r>
            <a:r>
              <a:rPr lang="en-US" sz="2400" dirty="0">
                <a:solidFill>
                  <a:srgbClr val="CA6800"/>
                </a:solidFill>
              </a:rPr>
              <a:t>once every calendar year, and at intervals </a:t>
            </a:r>
            <a:r>
              <a:rPr lang="en-US" sz="2400" dirty="0" smtClean="0">
                <a:solidFill>
                  <a:srgbClr val="CA6800"/>
                </a:solidFill>
              </a:rPr>
              <a:t>not more </a:t>
            </a:r>
            <a:r>
              <a:rPr lang="en-US" sz="2400" dirty="0">
                <a:solidFill>
                  <a:srgbClr val="CA6800"/>
                </a:solidFill>
              </a:rPr>
              <a:t>than 15 months from the last general meeting</a:t>
            </a:r>
            <a:endParaRPr lang="en-US" sz="2400" dirty="0" smtClean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38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Companies Act 1965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CA6800"/>
                </a:solidFill>
              </a:rPr>
              <a:t>Section 169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A6800"/>
                </a:solidFill>
              </a:rPr>
              <a:t>Laying of accounts (s169); audited, approved </a:t>
            </a:r>
            <a:r>
              <a:rPr lang="en-US" sz="2400" dirty="0" smtClean="0">
                <a:solidFill>
                  <a:srgbClr val="CA6800"/>
                </a:solidFill>
              </a:rPr>
              <a:t>and adopted </a:t>
            </a:r>
            <a:r>
              <a:rPr lang="en-US" sz="2400" dirty="0">
                <a:solidFill>
                  <a:srgbClr val="CA6800"/>
                </a:solidFill>
              </a:rPr>
              <a:t>by </a:t>
            </a:r>
            <a:r>
              <a:rPr lang="en-US" sz="2400" dirty="0" smtClean="0">
                <a:solidFill>
                  <a:srgbClr val="CA6800"/>
                </a:solidFill>
              </a:rPr>
              <a:t>board of directors:</a:t>
            </a:r>
            <a:endParaRPr lang="en-US" sz="2400" dirty="0">
              <a:solidFill>
                <a:srgbClr val="CA68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Profit </a:t>
            </a:r>
            <a:r>
              <a:rPr lang="en-US" sz="2400" dirty="0">
                <a:solidFill>
                  <a:srgbClr val="CA6800"/>
                </a:solidFill>
              </a:rPr>
              <a:t>and Loss account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Balance </a:t>
            </a:r>
            <a:r>
              <a:rPr lang="en-US" sz="2400" dirty="0">
                <a:solidFill>
                  <a:srgbClr val="CA6800"/>
                </a:solidFill>
              </a:rPr>
              <a:t>Sheet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Directors </a:t>
            </a:r>
            <a:r>
              <a:rPr lang="en-US" sz="2400" dirty="0">
                <a:solidFill>
                  <a:srgbClr val="CA6800"/>
                </a:solidFill>
              </a:rPr>
              <a:t>report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Statements </a:t>
            </a:r>
            <a:r>
              <a:rPr lang="en-US" sz="2400" dirty="0">
                <a:solidFill>
                  <a:srgbClr val="CA6800"/>
                </a:solidFill>
              </a:rPr>
              <a:t>of Directors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Statutory </a:t>
            </a:r>
            <a:r>
              <a:rPr lang="en-US" sz="2400" dirty="0">
                <a:solidFill>
                  <a:srgbClr val="CA6800"/>
                </a:solidFill>
              </a:rPr>
              <a:t>declaration made by directors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Auditors </a:t>
            </a:r>
            <a:r>
              <a:rPr lang="en-US" sz="2400" dirty="0">
                <a:solidFill>
                  <a:srgbClr val="CA6800"/>
                </a:solidFill>
              </a:rPr>
              <a:t>report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Consolidated </a:t>
            </a:r>
            <a:r>
              <a:rPr lang="en-US" sz="2400" dirty="0">
                <a:solidFill>
                  <a:srgbClr val="CA6800"/>
                </a:solidFill>
              </a:rPr>
              <a:t>Profit and Loss account and </a:t>
            </a:r>
            <a:r>
              <a:rPr lang="en-US" sz="2400" dirty="0" smtClean="0">
                <a:solidFill>
                  <a:srgbClr val="CA6800"/>
                </a:solidFill>
              </a:rPr>
              <a:t>Balance Sheet </a:t>
            </a:r>
            <a:r>
              <a:rPr lang="en-US" sz="2400" dirty="0">
                <a:solidFill>
                  <a:srgbClr val="CA6800"/>
                </a:solidFill>
              </a:rPr>
              <a:t>where applicable</a:t>
            </a:r>
            <a:endParaRPr lang="en-US" sz="2400" dirty="0" smtClean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91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Companies Act 1965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CA6800"/>
                </a:solidFill>
              </a:rPr>
              <a:t>Section 166A </a:t>
            </a:r>
            <a:r>
              <a:rPr lang="en-US" sz="2400" dirty="0" err="1">
                <a:solidFill>
                  <a:srgbClr val="CA6800"/>
                </a:solidFill>
              </a:rPr>
              <a:t>w.e.f</a:t>
            </a:r>
            <a:r>
              <a:rPr lang="en-US" sz="2400" dirty="0">
                <a:solidFill>
                  <a:srgbClr val="CA6800"/>
                </a:solidFill>
              </a:rPr>
              <a:t>. 1.9.1998, </a:t>
            </a:r>
            <a:endParaRPr lang="en-US" sz="2400" dirty="0" smtClean="0">
              <a:solidFill>
                <a:srgbClr val="CA68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A6800"/>
                </a:solidFill>
              </a:rPr>
              <a:t>C</a:t>
            </a:r>
            <a:r>
              <a:rPr lang="en-US" sz="2400" dirty="0" smtClean="0">
                <a:solidFill>
                  <a:srgbClr val="CA6800"/>
                </a:solidFill>
              </a:rPr>
              <a:t>ompliance </a:t>
            </a:r>
            <a:r>
              <a:rPr lang="en-US" sz="2400" dirty="0">
                <a:solidFill>
                  <a:srgbClr val="CA6800"/>
                </a:solidFill>
              </a:rPr>
              <a:t>with approved accounting standards in accordance with S27 of FRA </a:t>
            </a:r>
            <a:r>
              <a:rPr lang="en-US" sz="2400" dirty="0" smtClean="0">
                <a:solidFill>
                  <a:srgbClr val="CA6800"/>
                </a:solidFill>
              </a:rPr>
              <a:t>1997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Directors to </a:t>
            </a:r>
            <a:r>
              <a:rPr lang="en-US" sz="2400" dirty="0">
                <a:solidFill>
                  <a:srgbClr val="CA6800"/>
                </a:solidFill>
              </a:rPr>
              <a:t>ensure that accounts are made out in accordance with applicable approved accounting standards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Disclosure </a:t>
            </a:r>
            <a:r>
              <a:rPr lang="en-US" sz="2400" dirty="0">
                <a:solidFill>
                  <a:srgbClr val="CA6800"/>
                </a:solidFill>
              </a:rPr>
              <a:t>by way of a note if compliance would not give a true and fair view of the results of the business and the state of affairs of the company or group (true and fair view over-ride of approved accounting </a:t>
            </a:r>
            <a:r>
              <a:rPr lang="en-US" sz="2400" dirty="0" smtClean="0">
                <a:solidFill>
                  <a:srgbClr val="CA6800"/>
                </a:solidFill>
              </a:rPr>
              <a:t>standards)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Conflict </a:t>
            </a:r>
            <a:r>
              <a:rPr lang="en-US" sz="2400" dirty="0">
                <a:solidFill>
                  <a:srgbClr val="CA6800"/>
                </a:solidFill>
              </a:rPr>
              <a:t>or inconsistency arises between approved accounting standards and 9th Schedule, applicable approved accounting standard shall </a:t>
            </a:r>
            <a:r>
              <a:rPr lang="en-US" sz="2400" dirty="0" smtClean="0">
                <a:solidFill>
                  <a:srgbClr val="CA6800"/>
                </a:solidFill>
              </a:rPr>
              <a:t>prevail.</a:t>
            </a:r>
            <a:endParaRPr lang="en-US" sz="2400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29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Financial Reporting Act 1997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The bodies </a:t>
            </a:r>
            <a:r>
              <a:rPr lang="en-US" sz="2400" dirty="0">
                <a:solidFill>
                  <a:srgbClr val="CA6800"/>
                </a:solidFill>
              </a:rPr>
              <a:t>responsible for stetting </a:t>
            </a:r>
            <a:r>
              <a:rPr lang="en-US" sz="2400" dirty="0" smtClean="0">
                <a:solidFill>
                  <a:srgbClr val="CA6800"/>
                </a:solidFill>
              </a:rPr>
              <a:t>accounting standards in Malaysia are: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Financial Reporting Foundation (FRF) and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Malaysian Accounting Standards Board (MASB)</a:t>
            </a: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A6800"/>
                </a:solidFill>
              </a:rPr>
              <a:t>FRF </a:t>
            </a:r>
            <a:r>
              <a:rPr lang="en-US" sz="2400" dirty="0">
                <a:solidFill>
                  <a:srgbClr val="CA6800"/>
                </a:solidFill>
              </a:rPr>
              <a:t>is established under the Financial Reporting Act 1997. </a:t>
            </a:r>
            <a:endParaRPr lang="en-US" sz="2400" dirty="0" smtClean="0">
              <a:solidFill>
                <a:srgbClr val="CA6800"/>
              </a:solidFill>
            </a:endParaRP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A6800"/>
                </a:solidFill>
              </a:rPr>
              <a:t>The </a:t>
            </a:r>
            <a:r>
              <a:rPr lang="en-US" sz="2400" dirty="0">
                <a:solidFill>
                  <a:srgbClr val="CA6800"/>
                </a:solidFill>
              </a:rPr>
              <a:t>FRF comprises representation from all relevant parties in the standard setting process, including preparers, users, regulators and the accountancy profession.</a:t>
            </a: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A6800"/>
                </a:solidFill>
              </a:rPr>
              <a:t>The FRF oversights </a:t>
            </a:r>
            <a:r>
              <a:rPr lang="en-US" sz="2400" dirty="0">
                <a:solidFill>
                  <a:srgbClr val="CA6800"/>
                </a:solidFill>
              </a:rPr>
              <a:t>MASB's performance, financial and funding </a:t>
            </a:r>
            <a:r>
              <a:rPr lang="en-US" sz="2400" dirty="0" smtClean="0">
                <a:solidFill>
                  <a:srgbClr val="CA6800"/>
                </a:solidFill>
              </a:rPr>
              <a:t>arrangements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39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Financial Reporting Act </a:t>
            </a:r>
            <a:r>
              <a:rPr lang="en-US" sz="3600" dirty="0" smtClean="0">
                <a:solidFill>
                  <a:srgbClr val="CA6800"/>
                </a:solidFill>
              </a:rPr>
              <a:t>1997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A6800"/>
                </a:solidFill>
              </a:rPr>
              <a:t>The </a:t>
            </a:r>
            <a:r>
              <a:rPr lang="en-US" sz="2400" dirty="0">
                <a:solidFill>
                  <a:srgbClr val="CA6800"/>
                </a:solidFill>
              </a:rPr>
              <a:t>FRF </a:t>
            </a:r>
            <a:r>
              <a:rPr lang="en-US" sz="2400" dirty="0" smtClean="0">
                <a:solidFill>
                  <a:srgbClr val="CA6800"/>
                </a:solidFill>
              </a:rPr>
              <a:t>serves an </a:t>
            </a:r>
            <a:r>
              <a:rPr lang="en-US" sz="2400" dirty="0">
                <a:solidFill>
                  <a:srgbClr val="CA6800"/>
                </a:solidFill>
              </a:rPr>
              <a:t>initial source of views for the MASB on proposed standards and pronouncements</a:t>
            </a:r>
            <a:r>
              <a:rPr lang="en-US" sz="2400" dirty="0" smtClean="0">
                <a:solidFill>
                  <a:srgbClr val="CA6800"/>
                </a:solidFill>
              </a:rPr>
              <a:t>.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A6800"/>
                </a:solidFill>
              </a:rPr>
              <a:t>It has no direct responsibility with regard to standard setting. </a:t>
            </a:r>
            <a:endParaRPr lang="en-US" sz="2400" dirty="0" smtClean="0">
              <a:solidFill>
                <a:srgbClr val="CA6800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CA6800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A6800"/>
                </a:solidFill>
              </a:rPr>
              <a:t>Section </a:t>
            </a:r>
            <a:r>
              <a:rPr lang="en-US" sz="2400" b="1" dirty="0">
                <a:solidFill>
                  <a:srgbClr val="CA6800"/>
                </a:solidFill>
              </a:rPr>
              <a:t>2 </a:t>
            </a:r>
            <a:r>
              <a:rPr lang="en-US" sz="2400" b="1" dirty="0" smtClean="0">
                <a:solidFill>
                  <a:srgbClr val="CA6800"/>
                </a:solidFill>
              </a:rPr>
              <a:t>(amendment to </a:t>
            </a:r>
            <a:r>
              <a:rPr lang="en-US" sz="2400" b="1" dirty="0">
                <a:solidFill>
                  <a:srgbClr val="CA6800"/>
                </a:solidFill>
              </a:rPr>
              <a:t>s166A of </a:t>
            </a:r>
            <a:r>
              <a:rPr lang="en-US" sz="2400" b="1" dirty="0" smtClean="0">
                <a:solidFill>
                  <a:srgbClr val="CA6800"/>
                </a:solidFill>
              </a:rPr>
              <a:t>Company Act 1965A);</a:t>
            </a:r>
            <a:r>
              <a:rPr lang="en-US" sz="2400" dirty="0" smtClean="0">
                <a:solidFill>
                  <a:srgbClr val="CA6800"/>
                </a:solidFill>
              </a:rPr>
              <a:t> </a:t>
            </a:r>
          </a:p>
          <a:p>
            <a:pPr marL="74295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CA6800"/>
                </a:solidFill>
              </a:rPr>
              <a:t>compliance with approved accounting standards</a:t>
            </a:r>
            <a:endParaRPr lang="en-US" dirty="0">
              <a:solidFill>
                <a:srgbClr val="CA6800"/>
              </a:solidFill>
            </a:endParaRPr>
          </a:p>
          <a:p>
            <a:pPr marL="74295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CA6800"/>
                </a:solidFill>
              </a:rPr>
              <a:t>enforcement authority to the standards issued by MASB.</a:t>
            </a:r>
            <a:endParaRPr lang="en-US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93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Financial Reporting Act </a:t>
            </a:r>
            <a:r>
              <a:rPr lang="en-US" sz="3600" dirty="0" smtClean="0">
                <a:solidFill>
                  <a:srgbClr val="CA6800"/>
                </a:solidFill>
              </a:rPr>
              <a:t>1997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A6800"/>
                </a:solidFill>
              </a:rPr>
              <a:t>Section 26;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Compliance with FRS</a:t>
            </a:r>
            <a:endParaRPr lang="en-US" dirty="0">
              <a:solidFill>
                <a:srgbClr val="CA6800"/>
              </a:solidFill>
            </a:endParaRPr>
          </a:p>
          <a:p>
            <a:pPr marL="0" lvl="1" indent="0">
              <a:lnSpc>
                <a:spcPct val="90000"/>
              </a:lnSpc>
              <a:buNone/>
            </a:pPr>
            <a:endParaRPr lang="en-US" b="1" dirty="0" smtClean="0">
              <a:solidFill>
                <a:srgbClr val="CA6800"/>
              </a:solidFill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A6800"/>
                </a:solidFill>
              </a:rPr>
              <a:t>Section 27; </a:t>
            </a:r>
            <a:endParaRPr lang="en-US" b="1" dirty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Compliance with </a:t>
            </a:r>
            <a:r>
              <a:rPr lang="en-US" dirty="0">
                <a:solidFill>
                  <a:srgbClr val="CA6800"/>
                </a:solidFill>
              </a:rPr>
              <a:t>approved </a:t>
            </a:r>
            <a:r>
              <a:rPr lang="en-US" dirty="0" smtClean="0">
                <a:solidFill>
                  <a:srgbClr val="CA6800"/>
                </a:solidFill>
              </a:rPr>
              <a:t>accounting standards </a:t>
            </a:r>
            <a:r>
              <a:rPr lang="en-US" dirty="0">
                <a:solidFill>
                  <a:srgbClr val="CA6800"/>
                </a:solidFill>
              </a:rPr>
              <a:t>for </a:t>
            </a:r>
            <a:r>
              <a:rPr lang="en-US" dirty="0" smtClean="0">
                <a:solidFill>
                  <a:srgbClr val="CA6800"/>
                </a:solidFill>
              </a:rPr>
              <a:t>accounts to </a:t>
            </a:r>
            <a:r>
              <a:rPr lang="en-US" dirty="0">
                <a:solidFill>
                  <a:srgbClr val="CA6800"/>
                </a:solidFill>
              </a:rPr>
              <a:t>be prepared and </a:t>
            </a:r>
            <a:r>
              <a:rPr lang="en-US" dirty="0" smtClean="0">
                <a:solidFill>
                  <a:srgbClr val="CA6800"/>
                </a:solidFill>
              </a:rPr>
              <a:t>lodged under </a:t>
            </a:r>
            <a:r>
              <a:rPr lang="en-US" dirty="0">
                <a:solidFill>
                  <a:srgbClr val="CA6800"/>
                </a:solidFill>
              </a:rPr>
              <a:t>any </a:t>
            </a:r>
            <a:r>
              <a:rPr lang="en-US" dirty="0" smtClean="0">
                <a:solidFill>
                  <a:srgbClr val="CA6800"/>
                </a:solidFill>
              </a:rPr>
              <a:t>law administered </a:t>
            </a:r>
            <a:r>
              <a:rPr lang="en-US" dirty="0">
                <a:solidFill>
                  <a:srgbClr val="CA6800"/>
                </a:solidFill>
              </a:rPr>
              <a:t>by </a:t>
            </a:r>
            <a:r>
              <a:rPr lang="en-US" dirty="0" smtClean="0">
                <a:solidFill>
                  <a:srgbClr val="CA6800"/>
                </a:solidFill>
              </a:rPr>
              <a:t>Securities Commission, Bank Negara Malaysia </a:t>
            </a:r>
            <a:r>
              <a:rPr lang="en-US" dirty="0">
                <a:solidFill>
                  <a:srgbClr val="CA6800"/>
                </a:solidFill>
              </a:rPr>
              <a:t>and </a:t>
            </a:r>
            <a:r>
              <a:rPr lang="en-US" dirty="0" smtClean="0">
                <a:solidFill>
                  <a:srgbClr val="CA6800"/>
                </a:solidFill>
              </a:rPr>
              <a:t>the Company Commission of Malaysia.</a:t>
            </a:r>
            <a:endParaRPr lang="en-US" dirty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71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Reporting Standards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Financial Reporting Standards (FRS</a:t>
            </a:r>
            <a:r>
              <a:rPr lang="en-US" dirty="0" smtClean="0">
                <a:solidFill>
                  <a:srgbClr val="CA6800"/>
                </a:solidFill>
              </a:rPr>
              <a:t>) issued by MASB - ended 2011.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Fully </a:t>
            </a:r>
            <a:r>
              <a:rPr lang="en-US" dirty="0">
                <a:solidFill>
                  <a:srgbClr val="CA6800"/>
                </a:solidFill>
              </a:rPr>
              <a:t>converged with the International Financial Reporting Standards (IFRS) from 1 January </a:t>
            </a:r>
            <a:r>
              <a:rPr lang="en-US" dirty="0" smtClean="0">
                <a:solidFill>
                  <a:srgbClr val="CA6800"/>
                </a:solidFill>
              </a:rPr>
              <a:t>2012.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The Malaysian version of the IFRS is MFRS which is word to word of the IFRS.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The </a:t>
            </a:r>
            <a:r>
              <a:rPr lang="en-US" dirty="0">
                <a:solidFill>
                  <a:srgbClr val="CA6800"/>
                </a:solidFill>
              </a:rPr>
              <a:t>required effective date for transitioning entities to migrate to MFRS is 1 January 2017</a:t>
            </a:r>
            <a:endParaRPr lang="en-US" dirty="0" smtClean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06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Reporting Standards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MASB’s Private Entities Reporting Standards (PERS) is applicable to private entities – ends December 2015,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Private entities are </a:t>
            </a:r>
            <a:r>
              <a:rPr lang="en-US" dirty="0">
                <a:solidFill>
                  <a:srgbClr val="CA6800"/>
                </a:solidFill>
              </a:rPr>
              <a:t>to apply MPERS (Malaysian Private Entities Reporting Standard) </a:t>
            </a:r>
            <a:r>
              <a:rPr lang="en-US" dirty="0" smtClean="0">
                <a:solidFill>
                  <a:srgbClr val="CA6800"/>
                </a:solidFill>
              </a:rPr>
              <a:t>effective 1 </a:t>
            </a:r>
            <a:r>
              <a:rPr lang="en-US" dirty="0">
                <a:solidFill>
                  <a:srgbClr val="CA6800"/>
                </a:solidFill>
              </a:rPr>
              <a:t>January 2016. </a:t>
            </a:r>
            <a:endParaRPr lang="en-US" dirty="0" smtClean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Just </a:t>
            </a:r>
            <a:r>
              <a:rPr lang="en-US" dirty="0">
                <a:solidFill>
                  <a:srgbClr val="CA6800"/>
                </a:solidFill>
              </a:rPr>
              <a:t>like MFRS, the MPERS is word-for-word the IFRS for Small and Medium Enterprises, </a:t>
            </a:r>
            <a:r>
              <a:rPr lang="en-US" b="1" dirty="0">
                <a:solidFill>
                  <a:srgbClr val="CA6800"/>
                </a:solidFill>
              </a:rPr>
              <a:t>except</a:t>
            </a:r>
            <a:r>
              <a:rPr lang="en-US" dirty="0">
                <a:solidFill>
                  <a:srgbClr val="CA6800"/>
                </a:solidFill>
              </a:rPr>
              <a:t> for the requirements on </a:t>
            </a:r>
            <a:r>
              <a:rPr lang="en-US" b="1" dirty="0">
                <a:solidFill>
                  <a:srgbClr val="CA6800"/>
                </a:solidFill>
              </a:rPr>
              <a:t>income tax </a:t>
            </a:r>
            <a:r>
              <a:rPr lang="en-US" dirty="0">
                <a:solidFill>
                  <a:srgbClr val="CA6800"/>
                </a:solidFill>
              </a:rPr>
              <a:t>and </a:t>
            </a:r>
            <a:r>
              <a:rPr lang="en-US" b="1" dirty="0">
                <a:solidFill>
                  <a:srgbClr val="CA6800"/>
                </a:solidFill>
              </a:rPr>
              <a:t>property development </a:t>
            </a:r>
            <a:r>
              <a:rPr lang="en-US" dirty="0">
                <a:solidFill>
                  <a:srgbClr val="CA6800"/>
                </a:solidFill>
              </a:rPr>
              <a:t>activities as well as </a:t>
            </a:r>
            <a:r>
              <a:rPr lang="en-US" b="1" dirty="0">
                <a:solidFill>
                  <a:srgbClr val="CA6800"/>
                </a:solidFill>
              </a:rPr>
              <a:t>some terminology </a:t>
            </a:r>
            <a:r>
              <a:rPr lang="en-US" dirty="0">
                <a:solidFill>
                  <a:srgbClr val="CA6800"/>
                </a:solidFill>
              </a:rPr>
              <a:t>changes.</a:t>
            </a:r>
            <a:endParaRPr lang="en-US" dirty="0" smtClean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80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Reporting Standards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6482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CA6800"/>
                </a:solidFill>
              </a:rPr>
              <a:t>A </a:t>
            </a:r>
            <a:r>
              <a:rPr lang="en-US" b="1" dirty="0">
                <a:solidFill>
                  <a:srgbClr val="CA6800"/>
                </a:solidFill>
              </a:rPr>
              <a:t>private entity </a:t>
            </a:r>
            <a:r>
              <a:rPr lang="en-US" dirty="0">
                <a:solidFill>
                  <a:srgbClr val="CA6800"/>
                </a:solidFill>
              </a:rPr>
              <a:t>is a private </a:t>
            </a:r>
            <a:r>
              <a:rPr lang="en-US" dirty="0" smtClean="0">
                <a:solidFill>
                  <a:srgbClr val="CA6800"/>
                </a:solidFill>
              </a:rPr>
              <a:t>company, </a:t>
            </a:r>
            <a:r>
              <a:rPr lang="en-US" dirty="0">
                <a:solidFill>
                  <a:srgbClr val="CA6800"/>
                </a:solidFill>
              </a:rPr>
              <a:t>incorporated under the Companies Act 1965, that -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is </a:t>
            </a:r>
            <a:r>
              <a:rPr lang="en-US" b="1" dirty="0">
                <a:solidFill>
                  <a:srgbClr val="CA6800"/>
                </a:solidFill>
              </a:rPr>
              <a:t>not </a:t>
            </a:r>
            <a:r>
              <a:rPr lang="en-US" dirty="0">
                <a:solidFill>
                  <a:srgbClr val="CA6800"/>
                </a:solidFill>
              </a:rPr>
              <a:t>itself </a:t>
            </a:r>
            <a:r>
              <a:rPr lang="en-US" b="1" dirty="0">
                <a:solidFill>
                  <a:srgbClr val="CA6800"/>
                </a:solidFill>
              </a:rPr>
              <a:t>required to prepare or lodge any financial statements under any law administered by the Securities Commission or the Bank Negara Malaysia</a:t>
            </a:r>
            <a:r>
              <a:rPr lang="en-US" dirty="0">
                <a:solidFill>
                  <a:srgbClr val="CA6800"/>
                </a:solidFill>
              </a:rPr>
              <a:t>; and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is </a:t>
            </a:r>
            <a:r>
              <a:rPr lang="en-US" b="1" dirty="0">
                <a:solidFill>
                  <a:srgbClr val="CA6800"/>
                </a:solidFill>
              </a:rPr>
              <a:t>not </a:t>
            </a:r>
            <a:r>
              <a:rPr lang="en-US" dirty="0">
                <a:solidFill>
                  <a:srgbClr val="CA6800"/>
                </a:solidFill>
              </a:rPr>
              <a:t>a </a:t>
            </a:r>
            <a:r>
              <a:rPr lang="en-US" b="1" dirty="0">
                <a:solidFill>
                  <a:srgbClr val="CA6800"/>
                </a:solidFill>
              </a:rPr>
              <a:t>subsidiary</a:t>
            </a:r>
            <a:r>
              <a:rPr lang="en-US" dirty="0">
                <a:solidFill>
                  <a:srgbClr val="CA6800"/>
                </a:solidFill>
              </a:rPr>
              <a:t> or </a:t>
            </a:r>
            <a:r>
              <a:rPr lang="en-US" b="1" dirty="0">
                <a:solidFill>
                  <a:srgbClr val="CA6800"/>
                </a:solidFill>
              </a:rPr>
              <a:t>associate</a:t>
            </a:r>
            <a:r>
              <a:rPr lang="en-US" dirty="0">
                <a:solidFill>
                  <a:srgbClr val="CA6800"/>
                </a:solidFill>
              </a:rPr>
              <a:t> of, or </a:t>
            </a:r>
            <a:r>
              <a:rPr lang="en-US" b="1" dirty="0">
                <a:solidFill>
                  <a:srgbClr val="CA6800"/>
                </a:solidFill>
              </a:rPr>
              <a:t>jointly controlled</a:t>
            </a:r>
            <a:r>
              <a:rPr lang="en-US" dirty="0">
                <a:solidFill>
                  <a:srgbClr val="CA6800"/>
                </a:solidFill>
              </a:rPr>
              <a:t> by, </a:t>
            </a:r>
            <a:r>
              <a:rPr lang="en-US" b="1" dirty="0">
                <a:solidFill>
                  <a:srgbClr val="CA6800"/>
                </a:solidFill>
              </a:rPr>
              <a:t>an entity which is required </a:t>
            </a:r>
            <a:r>
              <a:rPr lang="en-US" dirty="0">
                <a:solidFill>
                  <a:srgbClr val="CA6800"/>
                </a:solidFill>
              </a:rPr>
              <a:t>to prepare or lodge any financial statements under any law administered by the Securities Commission or the Bank Negara Malaysia.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7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Reporting Standards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6482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CA6800"/>
                </a:solidFill>
              </a:rPr>
              <a:t>Section </a:t>
            </a:r>
            <a:r>
              <a:rPr lang="en-US" dirty="0">
                <a:solidFill>
                  <a:srgbClr val="CA6800"/>
                </a:solidFill>
              </a:rPr>
              <a:t>15(1) of the Companies Act 1965, a company having a share capital may be incorporated as a private company if its memorandum or articles-    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A6800"/>
                </a:solidFill>
              </a:rPr>
              <a:t>restricts the right to transfer its shares;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A6800"/>
                </a:solidFill>
              </a:rPr>
              <a:t>limits to not more than fifty the number of its </a:t>
            </a:r>
            <a:r>
              <a:rPr lang="en-US" sz="2400" dirty="0" smtClean="0">
                <a:solidFill>
                  <a:srgbClr val="CA6800"/>
                </a:solidFill>
              </a:rPr>
              <a:t>members;</a:t>
            </a:r>
            <a:endParaRPr lang="en-US" sz="2400" dirty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A6800"/>
                </a:solidFill>
              </a:rPr>
              <a:t>prohibits any invitation to the public to subscribe for any shares in or debentures of the company; and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A6800"/>
                </a:solidFill>
              </a:rPr>
              <a:t>prohibits any invitation to the public to deposit money with the company for fixed periods or payable at call, whether bearing or not bearing interest.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9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19125"/>
            <a:ext cx="7775575" cy="865188"/>
          </a:xfrm>
        </p:spPr>
        <p:txBody>
          <a:bodyPr/>
          <a:lstStyle/>
          <a:p>
            <a:pPr algn="l" eaLnBrk="1" hangingPunct="1"/>
            <a:r>
              <a:rPr lang="fr-CA" sz="3200" dirty="0" smtClean="0">
                <a:solidFill>
                  <a:srgbClr val="CA6800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74374"/>
            <a:ext cx="8839200" cy="4786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Introduction: Financial Reporting Ecosystem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Regulatory Requirements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A6800"/>
                </a:solidFill>
              </a:rPr>
              <a:t>Companies Act 1965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A6800"/>
                </a:solidFill>
              </a:rPr>
              <a:t>Financial Reporting Act 1997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A6800"/>
                </a:solidFill>
              </a:rPr>
              <a:t>Accounting </a:t>
            </a:r>
            <a:r>
              <a:rPr lang="en-US" sz="2000" dirty="0" smtClean="0">
                <a:solidFill>
                  <a:srgbClr val="CA6800"/>
                </a:solidFill>
              </a:rPr>
              <a:t>Standards- Financial Reporting Standards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MASB: MFRS &amp; MPERS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IASB: IFRS, IFRS for SMEs &amp; Structure</a:t>
            </a:r>
            <a:endParaRPr lang="en-US" sz="2000" dirty="0">
              <a:solidFill>
                <a:srgbClr val="CA68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The Business Entity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Financial Statements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Income Statement, Balance Sheet, Statement of Changes in Equity, Cash Flow Statement &amp; Notes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Exercise &amp; Case Study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A6800"/>
                </a:solidFill>
              </a:rPr>
              <a:t>GST &amp; Financial Reporting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Reporting Standards</a:t>
            </a:r>
            <a:endParaRPr lang="en-US" sz="3600" dirty="0">
              <a:solidFill>
                <a:srgbClr val="CA68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" y="1676400"/>
            <a:ext cx="7848600" cy="4572000"/>
            <a:chOff x="685800" y="1676400"/>
            <a:chExt cx="7848600" cy="4572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1136" t="1639" r="2272" b="3278"/>
            <a:stretch/>
          </p:blipFill>
          <p:spPr>
            <a:xfrm>
              <a:off x="1485900" y="1676400"/>
              <a:ext cx="6172200" cy="4572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391400" y="5486400"/>
              <a:ext cx="11430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MPERS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5486400"/>
              <a:ext cx="11430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MFRS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7" idx="3"/>
            </p:cNvCxnSpPr>
            <p:nvPr/>
          </p:nvCxnSpPr>
          <p:spPr>
            <a:xfrm>
              <a:off x="1828800" y="5791200"/>
              <a:ext cx="4384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1"/>
            </p:cNvCxnSpPr>
            <p:nvPr/>
          </p:nvCxnSpPr>
          <p:spPr>
            <a:xfrm flipH="1">
              <a:off x="6934200" y="5791200"/>
              <a:ext cx="457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67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Reporting Standards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The idea of </a:t>
            </a:r>
            <a:r>
              <a:rPr lang="en-US" dirty="0" smtClean="0">
                <a:solidFill>
                  <a:srgbClr val="CA6800"/>
                </a:solidFill>
              </a:rPr>
              <a:t>IFRS </a:t>
            </a:r>
            <a:r>
              <a:rPr lang="en-US" dirty="0">
                <a:solidFill>
                  <a:srgbClr val="CA6800"/>
                </a:solidFill>
              </a:rPr>
              <a:t>was conceived in 1960 </a:t>
            </a:r>
            <a:endParaRPr lang="en-US" dirty="0" smtClean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IFRS required by European </a:t>
            </a:r>
            <a:r>
              <a:rPr lang="en-US" dirty="0">
                <a:solidFill>
                  <a:srgbClr val="CA6800"/>
                </a:solidFill>
              </a:rPr>
              <a:t>Union </a:t>
            </a:r>
            <a:r>
              <a:rPr lang="en-US" dirty="0" smtClean="0">
                <a:solidFill>
                  <a:srgbClr val="CA6800"/>
                </a:solidFill>
              </a:rPr>
              <a:t>on </a:t>
            </a:r>
            <a:r>
              <a:rPr lang="en-US" dirty="0">
                <a:solidFill>
                  <a:srgbClr val="CA6800"/>
                </a:solidFill>
              </a:rPr>
              <a:t>all European companies trading in the European Securities Market in 2005 and all non-European companies in </a:t>
            </a:r>
            <a:r>
              <a:rPr lang="en-US" dirty="0" smtClean="0">
                <a:solidFill>
                  <a:srgbClr val="CA6800"/>
                </a:solidFill>
              </a:rPr>
              <a:t>2007. 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So far 140 jurisdictions, representing all parts of the globe, have adopted or planned to adopt. 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130 are committed to a single set of high quality global accounting standards. 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74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Reporting Standards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132 </a:t>
            </a:r>
            <a:r>
              <a:rPr lang="en-US" dirty="0">
                <a:solidFill>
                  <a:srgbClr val="CA6800"/>
                </a:solidFill>
              </a:rPr>
              <a:t>jurisdictions have made a public commitment to IFRS as the single set of global accounting standards. </a:t>
            </a:r>
            <a:endParaRPr lang="en-US" dirty="0" smtClean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IFRS </a:t>
            </a:r>
            <a:r>
              <a:rPr lang="en-US" dirty="0">
                <a:solidFill>
                  <a:srgbClr val="CA6800"/>
                </a:solidFill>
              </a:rPr>
              <a:t>is mandatory in 116 countries. </a:t>
            </a:r>
            <a:endParaRPr lang="en-US" dirty="0" smtClean="0">
              <a:solidFill>
                <a:srgbClr val="CA6800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Thailand is in the process of full adoption,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Indonesia is in the process of substantially (though not entirely) converging its national standards with IFRS. 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A6800"/>
                </a:solidFill>
              </a:rPr>
              <a:t>Bhutan is to start using IFRS in </a:t>
            </a:r>
            <a:r>
              <a:rPr lang="en-US" dirty="0" smtClean="0">
                <a:solidFill>
                  <a:srgbClr val="CA6800"/>
                </a:solidFill>
              </a:rPr>
              <a:t>2021</a:t>
            </a:r>
          </a:p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A6800"/>
                </a:solidFill>
              </a:rPr>
              <a:t>IFRS </a:t>
            </a:r>
            <a:r>
              <a:rPr lang="en-US" dirty="0">
                <a:solidFill>
                  <a:srgbClr val="CA6800"/>
                </a:solidFill>
              </a:rPr>
              <a:t>is yet to be adopted by the US.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01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List of MFRS/IFRS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8941479"/>
              </p:ext>
            </p:extLst>
          </p:nvPr>
        </p:nvGraphicFramePr>
        <p:xfrm>
          <a:off x="228600" y="1752600"/>
          <a:ext cx="8686801" cy="44958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8671"/>
                <a:gridCol w="1252152"/>
                <a:gridCol w="6025978"/>
              </a:tblGrid>
              <a:tr h="392576">
                <a:tc>
                  <a:txBody>
                    <a:bodyPr/>
                    <a:lstStyle/>
                    <a:p>
                      <a:r>
                        <a:rPr lang="en-US" dirty="0" smtClean="0"/>
                        <a:t>MFRS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7597">
                <a:tc>
                  <a:txBody>
                    <a:bodyPr/>
                    <a:lstStyle/>
                    <a:p>
                      <a:r>
                        <a:rPr lang="en-US" dirty="0" smtClean="0"/>
                        <a:t>MFRS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First-time Adoption of International Financial Reporting Standards </a:t>
                      </a:r>
                      <a:endParaRPr lang="en-US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</a:t>
                      </a:r>
                      <a:r>
                        <a:rPr lang="en-US" baseline="0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Share-based Payment</a:t>
                      </a:r>
                      <a:endParaRPr lang="en-US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Business Combinations</a:t>
                      </a:r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r>
                        <a:rPr lang="en-US" dirty="0" smtClean="0"/>
                        <a:t>MFRS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Insurance Contracts</a:t>
                      </a:r>
                    </a:p>
                  </a:txBody>
                  <a:tcPr/>
                </a:tc>
              </a:tr>
              <a:tr h="677597">
                <a:tc>
                  <a:txBody>
                    <a:bodyPr/>
                    <a:lstStyle/>
                    <a:p>
                      <a:r>
                        <a:rPr lang="en-US" dirty="0" smtClean="0"/>
                        <a:t>MFRS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Non-current Assets Held for Sale and Discontinued Operations</a:t>
                      </a:r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r>
                        <a:rPr lang="en-US" dirty="0" smtClean="0"/>
                        <a:t>MFRS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Exploration for and Evaluation of Mineral Assets</a:t>
                      </a:r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r>
                        <a:rPr lang="en-US" dirty="0" smtClean="0"/>
                        <a:t>MFRS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Financial Instruments: Disclosures</a:t>
                      </a:r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r>
                        <a:rPr lang="en-US" dirty="0" smtClean="0"/>
                        <a:t>MFRS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Operating Segments</a:t>
                      </a:r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r>
                        <a:rPr lang="en-US" dirty="0" smtClean="0"/>
                        <a:t>MFRS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Financial Instruments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56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List of MFRS/IFRS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3920208"/>
              </p:ext>
            </p:extLst>
          </p:nvPr>
        </p:nvGraphicFramePr>
        <p:xfrm>
          <a:off x="228600" y="1752601"/>
          <a:ext cx="8686801" cy="45074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1143000"/>
                <a:gridCol w="6248401"/>
              </a:tblGrid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9246">
                <a:tc>
                  <a:txBody>
                    <a:bodyPr/>
                    <a:lstStyle/>
                    <a:p>
                      <a:r>
                        <a:rPr lang="en-US" dirty="0" smtClean="0"/>
                        <a:t>MFRS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Consolidated Financial Statements</a:t>
                      </a:r>
                      <a:endParaRPr lang="en-US" dirty="0"/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 Arrangements</a:t>
                      </a:r>
                      <a:endParaRPr lang="en-US" dirty="0"/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Disclosure of Interests in Other Entities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Fair Value Measurement</a:t>
                      </a:r>
                    </a:p>
                  </a:txBody>
                  <a:tcPr/>
                </a:tc>
              </a:tr>
              <a:tr h="429685">
                <a:tc>
                  <a:txBody>
                    <a:bodyPr/>
                    <a:lstStyle/>
                    <a:p>
                      <a:r>
                        <a:rPr lang="en-US" dirty="0" smtClean="0"/>
                        <a:t>MFRS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Regulatory Deferral Accounts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Revenue from Contracts with Customers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Presentation of Financial Statements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Inventories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Statement of Cash Flows</a:t>
                      </a:r>
                    </a:p>
                  </a:txBody>
                  <a:tcPr/>
                </a:tc>
              </a:tr>
              <a:tr h="628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108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Accounting Policies, Changes in Accounting Estimates and Errors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86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List of MFRS/IFRS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6056227"/>
              </p:ext>
            </p:extLst>
          </p:nvPr>
        </p:nvGraphicFramePr>
        <p:xfrm>
          <a:off x="228600" y="1750023"/>
          <a:ext cx="8686801" cy="4498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1143000"/>
                <a:gridCol w="6248401"/>
              </a:tblGrid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9246">
                <a:tc>
                  <a:txBody>
                    <a:bodyPr/>
                    <a:lstStyle/>
                    <a:p>
                      <a:r>
                        <a:rPr lang="en-US" dirty="0" smtClean="0"/>
                        <a:t>MFRS 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 After the Reporting Period</a:t>
                      </a:r>
                      <a:endParaRPr lang="en-US" dirty="0"/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  <a:r>
                        <a:rPr lang="en-US" baseline="0" dirty="0" smtClean="0"/>
                        <a:t>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Contracts</a:t>
                      </a:r>
                      <a:endParaRPr lang="en-US" dirty="0"/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Income Taxes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Property, Plant and Equipment</a:t>
                      </a:r>
                    </a:p>
                  </a:txBody>
                  <a:tcPr/>
                </a:tc>
              </a:tr>
              <a:tr h="429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Leases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Revenue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  <a:r>
                        <a:rPr lang="en-US" baseline="0" dirty="0" smtClean="0"/>
                        <a:t>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 Benefits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Accounting for Government Grants and Disclosure of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 Assistance</a:t>
                      </a:r>
                    </a:p>
                  </a:txBody>
                  <a:tcPr/>
                </a:tc>
              </a:tr>
              <a:tr h="374801">
                <a:tc>
                  <a:txBody>
                    <a:bodyPr/>
                    <a:lstStyle/>
                    <a:p>
                      <a:r>
                        <a:rPr lang="en-US" dirty="0" smtClean="0"/>
                        <a:t>MFRS 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Effects of Changes in Foreign Exchange Rates</a:t>
                      </a:r>
                    </a:p>
                  </a:txBody>
                  <a:tcPr/>
                </a:tc>
              </a:tr>
              <a:tr h="363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Borrowing Costs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10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List of MFRS/IFRS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1042110"/>
              </p:ext>
            </p:extLst>
          </p:nvPr>
        </p:nvGraphicFramePr>
        <p:xfrm>
          <a:off x="228600" y="1750023"/>
          <a:ext cx="8686801" cy="44983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1143000"/>
                <a:gridCol w="6248401"/>
              </a:tblGrid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6772">
                <a:tc>
                  <a:txBody>
                    <a:bodyPr/>
                    <a:lstStyle/>
                    <a:p>
                      <a:r>
                        <a:rPr lang="en-US" dirty="0" smtClean="0"/>
                        <a:t>MFRS 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Related Party Disclosures</a:t>
                      </a:r>
                      <a:endParaRPr lang="en-US" dirty="0"/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  <a:r>
                        <a:rPr lang="en-US" baseline="0" dirty="0" smtClean="0"/>
                        <a:t> 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Accounting and Reporting by Retirement Benefit Plans </a:t>
                      </a:r>
                      <a:endParaRPr lang="en-US" dirty="0"/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Separate Financial Statements</a:t>
                      </a:r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Investments in Associates and Joint Ventures</a:t>
                      </a:r>
                    </a:p>
                  </a:txBody>
                  <a:tcPr/>
                </a:tc>
              </a:tr>
              <a:tr h="456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Financial Reporting in Hyperinflationary Economies</a:t>
                      </a:r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  <a:r>
                        <a:rPr lang="en-US" baseline="0" dirty="0" smtClean="0"/>
                        <a:t>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Financial Instruments - Presentation </a:t>
                      </a:r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  <a:r>
                        <a:rPr lang="en-US" baseline="0" dirty="0" smtClean="0"/>
                        <a:t> 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Earnings per Share </a:t>
                      </a:r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Interim Financial Reporting</a:t>
                      </a:r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Impairment of Assets</a:t>
                      </a:r>
                    </a:p>
                  </a:txBody>
                  <a:tcPr/>
                </a:tc>
              </a:tr>
              <a:tr h="388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MFRS 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Provisions, Contingent Liabilities and Contingent Assets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37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List of MFRS/IFRS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8301779"/>
              </p:ext>
            </p:extLst>
          </p:nvPr>
        </p:nvGraphicFramePr>
        <p:xfrm>
          <a:off x="228600" y="1750023"/>
          <a:ext cx="8686801" cy="20599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  <a:gridCol w="1143000"/>
                <a:gridCol w="6248401"/>
              </a:tblGrid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</a:tr>
              <a:tr h="466772">
                <a:tc>
                  <a:txBody>
                    <a:bodyPr/>
                    <a:lstStyle/>
                    <a:p>
                      <a:r>
                        <a:rPr lang="en-US" dirty="0" smtClean="0"/>
                        <a:t>MFRS 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Intangible Assets</a:t>
                      </a:r>
                      <a:endParaRPr lang="en-US" dirty="0"/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</a:t>
                      </a:r>
                      <a:r>
                        <a:rPr lang="en-US" baseline="0" dirty="0" smtClean="0"/>
                        <a:t> 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Instruments - Recognition and Measurement </a:t>
                      </a:r>
                      <a:endParaRPr lang="en-US" dirty="0"/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Investment Property</a:t>
                      </a:r>
                    </a:p>
                  </a:txBody>
                  <a:tcPr/>
                </a:tc>
              </a:tr>
              <a:tr h="398289">
                <a:tc>
                  <a:txBody>
                    <a:bodyPr/>
                    <a:lstStyle/>
                    <a:p>
                      <a:r>
                        <a:rPr lang="en-US" dirty="0" smtClean="0"/>
                        <a:t>MFRS 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IAS41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Agriculture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29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839786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The Business Entity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187" name="Objec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4966023"/>
              </p:ext>
            </p:extLst>
          </p:nvPr>
        </p:nvGraphicFramePr>
        <p:xfrm>
          <a:off x="371475" y="1766014"/>
          <a:ext cx="4076700" cy="3578225"/>
        </p:xfrm>
        <a:graphic>
          <a:graphicData uri="http://schemas.openxmlformats.org/presentationml/2006/ole">
            <p:oleObj spid="_x0000_s1057" name="Microsoft ClipArt Gallery" r:id="rId4" imgW="2286000" imgH="2009520" progId="">
              <p:embed/>
            </p:oleObj>
          </a:graphicData>
        </a:graphic>
      </p:graphicFrame>
      <p:sp>
        <p:nvSpPr>
          <p:cNvPr id="188" name="Rectangle 6"/>
          <p:cNvSpPr>
            <a:spLocks noChangeArrowheads="1"/>
          </p:cNvSpPr>
          <p:nvPr/>
        </p:nvSpPr>
        <p:spPr bwMode="auto">
          <a:xfrm>
            <a:off x="449332" y="5334000"/>
            <a:ext cx="3962400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C0128"/>
                </a:solidFill>
                <a:latin typeface="Arial" panose="020B0604020202020204" pitchFamily="34" charset="0"/>
              </a:rPr>
              <a:t>business entity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is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separate from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personal affairs of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its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owner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9" name="Rectangle 5"/>
          <p:cNvSpPr>
            <a:spLocks noChangeArrowheads="1"/>
          </p:cNvSpPr>
          <p:nvPr/>
        </p:nvSpPr>
        <p:spPr bwMode="auto">
          <a:xfrm>
            <a:off x="1288326" y="3809050"/>
            <a:ext cx="228441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ABC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Sdn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Bhd</a:t>
            </a:r>
            <a:endParaRPr lang="en-US" altLang="en-US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0" name="Text Box 5"/>
          <p:cNvSpPr txBox="1">
            <a:spLocks noChangeArrowheads="1"/>
          </p:cNvSpPr>
          <p:nvPr/>
        </p:nvSpPr>
        <p:spPr bwMode="auto">
          <a:xfrm>
            <a:off x="4846534" y="2268885"/>
            <a:ext cx="414506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CA6800"/>
                </a:solidFill>
              </a:rPr>
              <a:t>3 General Types of Business Activities</a:t>
            </a:r>
          </a:p>
          <a:p>
            <a:endParaRPr lang="en-US" altLang="en-US" sz="3200" dirty="0">
              <a:solidFill>
                <a:srgbClr val="CA6800"/>
              </a:solidFill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A6800"/>
                </a:solidFill>
              </a:rPr>
              <a:t>Financing Activities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A6800"/>
                </a:solidFill>
              </a:rPr>
              <a:t>Investing Activities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CA6800"/>
                </a:solidFill>
              </a:rPr>
              <a:t>Operating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75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839786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The Business Concept</a:t>
            </a:r>
            <a:endParaRPr lang="en-US" sz="3600" dirty="0">
              <a:solidFill>
                <a:srgbClr val="CA680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679510" y="1905000"/>
            <a:ext cx="8159690" cy="4038600"/>
            <a:chOff x="679510" y="1905000"/>
            <a:chExt cx="8159690" cy="4038600"/>
          </a:xfrm>
        </p:grpSpPr>
        <p:grpSp>
          <p:nvGrpSpPr>
            <p:cNvPr id="100" name="Group 99"/>
            <p:cNvGrpSpPr/>
            <p:nvPr/>
          </p:nvGrpSpPr>
          <p:grpSpPr>
            <a:xfrm>
              <a:off x="685800" y="1905000"/>
              <a:ext cx="8153400" cy="859500"/>
              <a:chOff x="685800" y="1905000"/>
              <a:chExt cx="8153400" cy="85950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685800" y="1905000"/>
                <a:ext cx="3962400" cy="462010"/>
                <a:chOff x="685800" y="1905000"/>
                <a:chExt cx="3962400" cy="46201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2247900" y="1936203"/>
                  <a:ext cx="1333500" cy="425997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Business</a:t>
                  </a:r>
                  <a:endParaRPr lang="en-US" dirty="0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685800" y="1905000"/>
                  <a:ext cx="1485900" cy="419100"/>
                  <a:chOff x="685800" y="1905000"/>
                  <a:chExt cx="1485900" cy="419100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85800" y="1905000"/>
                    <a:ext cx="1485900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Sole Proprietorship</a:t>
                    </a:r>
                    <a:endParaRPr lang="en-US" sz="1200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85800" y="2070184"/>
                    <a:ext cx="1162878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Partnership</a:t>
                    </a:r>
                    <a:endParaRPr lang="en-US" sz="1200" dirty="0"/>
                  </a:p>
                </p:txBody>
              </p:sp>
            </p:grpSp>
            <p:sp>
              <p:nvSpPr>
                <p:cNvPr id="9" name="Right Brace 8"/>
                <p:cNvSpPr/>
                <p:nvPr/>
              </p:nvSpPr>
              <p:spPr>
                <a:xfrm>
                  <a:off x="2095500" y="1972602"/>
                  <a:ext cx="152400" cy="351498"/>
                </a:xfrm>
                <a:prstGeom prst="rightBrac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3667125" y="1924826"/>
                  <a:ext cx="904875" cy="442184"/>
                  <a:chOff x="3667125" y="1924826"/>
                  <a:chExt cx="904875" cy="442184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667125" y="1924826"/>
                    <a:ext cx="904875" cy="277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Sdn</a:t>
                    </a:r>
                    <a:r>
                      <a:rPr lang="en-US" sz="1200" dirty="0" smtClean="0"/>
                      <a:t>. Bhd</a:t>
                    </a:r>
                    <a:r>
                      <a:rPr lang="en-US" sz="1200" dirty="0"/>
                      <a:t>.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667125" y="2090010"/>
                    <a:ext cx="904875" cy="277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 Bhd.</a:t>
                    </a:r>
                    <a:endParaRPr lang="en-US" sz="1200" dirty="0"/>
                  </a:p>
                </p:txBody>
              </p:sp>
            </p:grpSp>
            <p:sp>
              <p:nvSpPr>
                <p:cNvPr id="10" name="Left Brace 9"/>
                <p:cNvSpPr/>
                <p:nvPr/>
              </p:nvSpPr>
              <p:spPr>
                <a:xfrm>
                  <a:off x="3581400" y="1963851"/>
                  <a:ext cx="152400" cy="381633"/>
                </a:xfrm>
                <a:prstGeom prst="leftBrac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Brace 15"/>
                <p:cNvSpPr/>
                <p:nvPr/>
              </p:nvSpPr>
              <p:spPr>
                <a:xfrm>
                  <a:off x="4486275" y="1946352"/>
                  <a:ext cx="161925" cy="389598"/>
                </a:xfrm>
                <a:prstGeom prst="rightBrac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247900" y="1919487"/>
                  <a:ext cx="1333500" cy="425997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Business</a:t>
                  </a:r>
                  <a:endParaRPr lang="en-US" dirty="0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4914900" y="1905000"/>
                <a:ext cx="1828800" cy="47532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Artificial Person</a:t>
                </a:r>
              </a:p>
              <a:p>
                <a:pPr algn="ctr"/>
                <a:r>
                  <a:rPr lang="en-US" sz="1400" dirty="0" smtClean="0"/>
                  <a:t>(Going Concern)</a:t>
                </a:r>
                <a:endParaRPr lang="en-US" sz="1400" dirty="0"/>
              </a:p>
            </p:txBody>
          </p:sp>
          <p:cxnSp>
            <p:nvCxnSpPr>
              <p:cNvPr id="19" name="Straight Arrow Connector 18"/>
              <p:cNvCxnSpPr>
                <a:stCxn id="16" idx="1"/>
                <a:endCxn id="21" idx="1"/>
              </p:cNvCxnSpPr>
              <p:nvPr/>
            </p:nvCxnSpPr>
            <p:spPr>
              <a:xfrm>
                <a:off x="4648200" y="2141151"/>
                <a:ext cx="266700" cy="15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6743700" y="2141150"/>
                <a:ext cx="266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010400" y="1928085"/>
                <a:ext cx="1828800" cy="425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Companies Act 1965</a:t>
                </a:r>
                <a:endParaRPr lang="en-US" sz="1400" dirty="0"/>
              </a:p>
            </p:txBody>
          </p:sp>
          <p:cxnSp>
            <p:nvCxnSpPr>
              <p:cNvPr id="42" name="Straight Arrow Connector 41"/>
              <p:cNvCxnSpPr>
                <a:stCxn id="21" idx="2"/>
                <a:endCxn id="31" idx="0"/>
              </p:cNvCxnSpPr>
              <p:nvPr/>
            </p:nvCxnSpPr>
            <p:spPr>
              <a:xfrm>
                <a:off x="5829300" y="2380323"/>
                <a:ext cx="457200" cy="3841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21" idx="2"/>
                <a:endCxn id="49" idx="0"/>
              </p:cNvCxnSpPr>
              <p:nvPr/>
            </p:nvCxnSpPr>
            <p:spPr>
              <a:xfrm flipH="1">
                <a:off x="4993401" y="2380323"/>
                <a:ext cx="835899" cy="3841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679510" y="2462674"/>
              <a:ext cx="8159686" cy="3480926"/>
              <a:chOff x="679510" y="2524624"/>
              <a:chExt cx="8159686" cy="348092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186201" y="3480575"/>
                <a:ext cx="914400" cy="33577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/>
                  <a:t>BoD</a:t>
                </a:r>
                <a:endParaRPr lang="en-US" sz="1400" dirty="0"/>
              </a:p>
            </p:txBody>
          </p:sp>
          <p:cxnSp>
            <p:nvCxnSpPr>
              <p:cNvPr id="5124" name="Elbow Connector 5123"/>
              <p:cNvCxnSpPr>
                <a:stCxn id="49" idx="2"/>
                <a:endCxn id="67" idx="1"/>
              </p:cNvCxnSpPr>
              <p:nvPr/>
            </p:nvCxnSpPr>
            <p:spPr>
              <a:xfrm rot="16200000" flipH="1">
                <a:off x="4891793" y="3354055"/>
                <a:ext cx="396016" cy="19280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26" name="Elbow Connector 5125"/>
              <p:cNvCxnSpPr>
                <a:stCxn id="67" idx="3"/>
                <a:endCxn id="31" idx="2"/>
              </p:cNvCxnSpPr>
              <p:nvPr/>
            </p:nvCxnSpPr>
            <p:spPr>
              <a:xfrm flipV="1">
                <a:off x="6100601" y="3252447"/>
                <a:ext cx="185899" cy="39601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6" name="Rectangle 5155"/>
              <p:cNvSpPr/>
              <p:nvPr/>
            </p:nvSpPr>
            <p:spPr>
              <a:xfrm>
                <a:off x="2260248" y="3364554"/>
                <a:ext cx="735449" cy="30177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Goods</a:t>
                </a:r>
                <a:endParaRPr lang="en-US" sz="1400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039283" y="3372067"/>
                <a:ext cx="870814" cy="3017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Services</a:t>
                </a:r>
                <a:endParaRPr lang="en-US" sz="1400" dirty="0"/>
              </a:p>
            </p:txBody>
          </p:sp>
          <p:sp>
            <p:nvSpPr>
              <p:cNvPr id="5161" name="Right Brace 5160"/>
              <p:cNvSpPr/>
              <p:nvPr/>
            </p:nvSpPr>
            <p:spPr>
              <a:xfrm rot="5400000">
                <a:off x="2961463" y="3482737"/>
                <a:ext cx="239916" cy="641103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2" name="Right Brace 5161"/>
              <p:cNvSpPr/>
              <p:nvPr/>
            </p:nvSpPr>
            <p:spPr>
              <a:xfrm rot="16200000">
                <a:off x="2997044" y="2942623"/>
                <a:ext cx="168758" cy="641104"/>
              </a:xfrm>
              <a:prstGeom prst="rightBrace">
                <a:avLst>
                  <a:gd name="adj1" fmla="val 8333"/>
                  <a:gd name="adj2" fmla="val 48624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74986" y="2731025"/>
                <a:ext cx="879527" cy="30177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Expense</a:t>
                </a:r>
                <a:endParaRPr lang="en-US" sz="1400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966622" y="2731025"/>
                <a:ext cx="938951" cy="30177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Revenue</a:t>
                </a:r>
                <a:endParaRPr lang="en-US" sz="1400" dirty="0"/>
              </a:p>
            </p:txBody>
          </p:sp>
          <p:cxnSp>
            <p:nvCxnSpPr>
              <p:cNvPr id="5165" name="Straight Arrow Connector 5164"/>
              <p:cNvCxnSpPr>
                <a:stCxn id="5162" idx="1"/>
                <a:endCxn id="116" idx="2"/>
              </p:cNvCxnSpPr>
              <p:nvPr/>
            </p:nvCxnSpPr>
            <p:spPr>
              <a:xfrm flipV="1">
                <a:off x="3072601" y="3032803"/>
                <a:ext cx="642149" cy="1459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69" name="Straight Arrow Connector 5168"/>
              <p:cNvCxnSpPr>
                <a:stCxn id="5162" idx="1"/>
                <a:endCxn id="119" idx="2"/>
              </p:cNvCxnSpPr>
              <p:nvPr/>
            </p:nvCxnSpPr>
            <p:spPr>
              <a:xfrm flipH="1" flipV="1">
                <a:off x="2436098" y="3032803"/>
                <a:ext cx="636503" cy="14599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72" name="Minus 5171"/>
              <p:cNvSpPr/>
              <p:nvPr/>
            </p:nvSpPr>
            <p:spPr>
              <a:xfrm>
                <a:off x="2950635" y="2808534"/>
                <a:ext cx="279289" cy="150889"/>
              </a:xfrm>
              <a:prstGeom prst="mathMin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73" name="Equal 5172"/>
              <p:cNvSpPr/>
              <p:nvPr/>
            </p:nvSpPr>
            <p:spPr>
              <a:xfrm>
                <a:off x="1687407" y="2775415"/>
                <a:ext cx="228600" cy="212998"/>
              </a:xfrm>
              <a:prstGeom prst="mathEqual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80974" y="2731025"/>
                <a:ext cx="938951" cy="3126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OPBIT</a:t>
                </a:r>
                <a:endParaRPr lang="en-US" sz="14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80974" y="3349054"/>
                <a:ext cx="938951" cy="3342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Interest </a:t>
                </a:r>
                <a:endParaRPr lang="en-US" sz="1400" dirty="0"/>
              </a:p>
            </p:txBody>
          </p:sp>
          <p:sp>
            <p:nvSpPr>
              <p:cNvPr id="135" name="Minus 134"/>
              <p:cNvSpPr/>
              <p:nvPr/>
            </p:nvSpPr>
            <p:spPr>
              <a:xfrm>
                <a:off x="1192236" y="3121435"/>
                <a:ext cx="279289" cy="150889"/>
              </a:xfrm>
              <a:prstGeom prst="mathMin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79511" y="4015827"/>
                <a:ext cx="938951" cy="3126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</a:t>
                </a:r>
                <a:r>
                  <a:rPr lang="en-US" sz="1400" dirty="0" smtClean="0"/>
                  <a:t>PBIT</a:t>
                </a:r>
                <a:endParaRPr lang="en-US" sz="1400" dirty="0"/>
              </a:p>
            </p:txBody>
          </p:sp>
          <p:sp>
            <p:nvSpPr>
              <p:cNvPr id="137" name="Equal 136"/>
              <p:cNvSpPr/>
              <p:nvPr/>
            </p:nvSpPr>
            <p:spPr>
              <a:xfrm>
                <a:off x="1179175" y="3760059"/>
                <a:ext cx="292350" cy="177524"/>
              </a:xfrm>
              <a:prstGeom prst="mathEqual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77" name="Straight Arrow Connector 5176"/>
              <p:cNvCxnSpPr>
                <a:stCxn id="134" idx="0"/>
                <a:endCxn id="132" idx="2"/>
              </p:cNvCxnSpPr>
              <p:nvPr/>
            </p:nvCxnSpPr>
            <p:spPr>
              <a:xfrm flipV="1">
                <a:off x="1150450" y="3043647"/>
                <a:ext cx="0" cy="305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9" name="Straight Arrow Connector 5178"/>
              <p:cNvCxnSpPr>
                <a:stCxn id="134" idx="2"/>
                <a:endCxn id="136" idx="0"/>
              </p:cNvCxnSpPr>
              <p:nvPr/>
            </p:nvCxnSpPr>
            <p:spPr>
              <a:xfrm flipH="1">
                <a:off x="1148987" y="3683329"/>
                <a:ext cx="1463" cy="3324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ctangle 143"/>
              <p:cNvSpPr/>
              <p:nvPr/>
            </p:nvSpPr>
            <p:spPr>
              <a:xfrm>
                <a:off x="679510" y="4623426"/>
                <a:ext cx="938951" cy="3342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Gov’t Tax</a:t>
                </a:r>
                <a:endParaRPr lang="en-US" sz="1400" dirty="0"/>
              </a:p>
            </p:txBody>
          </p:sp>
          <p:sp>
            <p:nvSpPr>
              <p:cNvPr id="145" name="Minus 144"/>
              <p:cNvSpPr/>
              <p:nvPr/>
            </p:nvSpPr>
            <p:spPr>
              <a:xfrm>
                <a:off x="1192236" y="4395499"/>
                <a:ext cx="279289" cy="150889"/>
              </a:xfrm>
              <a:prstGeom prst="mathMin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Equal 145"/>
              <p:cNvSpPr/>
              <p:nvPr/>
            </p:nvSpPr>
            <p:spPr>
              <a:xfrm>
                <a:off x="1189094" y="5110984"/>
                <a:ext cx="292350" cy="177524"/>
              </a:xfrm>
              <a:prstGeom prst="mathEqual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86262" y="5347287"/>
                <a:ext cx="938951" cy="32246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NPAIT</a:t>
                </a:r>
                <a:endParaRPr lang="en-US" sz="1400" dirty="0"/>
              </a:p>
            </p:txBody>
          </p:sp>
          <p:cxnSp>
            <p:nvCxnSpPr>
              <p:cNvPr id="149" name="Straight Arrow Connector 148"/>
              <p:cNvCxnSpPr/>
              <p:nvPr/>
            </p:nvCxnSpPr>
            <p:spPr>
              <a:xfrm flipV="1">
                <a:off x="1146876" y="4318239"/>
                <a:ext cx="0" cy="305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endCxn id="148" idx="0"/>
              </p:cNvCxnSpPr>
              <p:nvPr/>
            </p:nvCxnSpPr>
            <p:spPr>
              <a:xfrm flipH="1">
                <a:off x="1155738" y="4911185"/>
                <a:ext cx="7268" cy="43610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/>
              <p:cNvGrpSpPr/>
              <p:nvPr/>
            </p:nvGrpSpPr>
            <p:grpSpPr>
              <a:xfrm>
                <a:off x="2269700" y="2524624"/>
                <a:ext cx="6569496" cy="3480926"/>
                <a:chOff x="2269700" y="2524624"/>
                <a:chExt cx="6569496" cy="3480926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4343400" y="2524624"/>
                  <a:ext cx="4495796" cy="1933151"/>
                  <a:chOff x="4343400" y="2524624"/>
                  <a:chExt cx="4495796" cy="1933151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5778364" y="2826450"/>
                    <a:ext cx="1016271" cy="425997"/>
                  </a:xfrm>
                  <a:prstGeom prst="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Power To:</a:t>
                    </a:r>
                    <a:endParaRPr lang="en-US" sz="1400" dirty="0"/>
                  </a:p>
                </p:txBody>
              </p: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4756081" y="2524624"/>
                    <a:ext cx="4083115" cy="1933151"/>
                    <a:chOff x="4756081" y="2524624"/>
                    <a:chExt cx="4083115" cy="1933151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7064557" y="2524624"/>
                      <a:ext cx="1774637" cy="29198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Raise Capital</a:t>
                      </a:r>
                      <a:endParaRPr lang="en-US" sz="1400" dirty="0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7073898" y="2880460"/>
                      <a:ext cx="1765297" cy="29198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Invest</a:t>
                      </a:r>
                      <a:endParaRPr lang="en-US" sz="1400" dirty="0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7064558" y="3200084"/>
                      <a:ext cx="1774638" cy="29198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Sue/Be Sued</a:t>
                      </a:r>
                      <a:endParaRPr lang="en-US" sz="1400" dirty="0"/>
                    </a:p>
                  </p:txBody>
                </p:sp>
                <p:cxnSp>
                  <p:nvCxnSpPr>
                    <p:cNvPr id="32" name="Straight Arrow Connector 31"/>
                    <p:cNvCxnSpPr>
                      <a:stCxn id="31" idx="3"/>
                      <a:endCxn id="29" idx="2"/>
                    </p:cNvCxnSpPr>
                    <p:nvPr/>
                  </p:nvCxnSpPr>
                  <p:spPr>
                    <a:xfrm flipV="1">
                      <a:off x="6794634" y="2670618"/>
                      <a:ext cx="269923" cy="36883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>
                      <a:stCxn id="31" idx="3"/>
                      <a:endCxn id="33" idx="2"/>
                    </p:cNvCxnSpPr>
                    <p:nvPr/>
                  </p:nvCxnSpPr>
                  <p:spPr>
                    <a:xfrm flipV="1">
                      <a:off x="6794634" y="3026454"/>
                      <a:ext cx="279264" cy="1299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Arrow Connector 37"/>
                    <p:cNvCxnSpPr>
                      <a:stCxn id="31" idx="3"/>
                      <a:endCxn id="34" idx="2"/>
                    </p:cNvCxnSpPr>
                    <p:nvPr/>
                  </p:nvCxnSpPr>
                  <p:spPr>
                    <a:xfrm>
                      <a:off x="6794634" y="3039449"/>
                      <a:ext cx="269924" cy="30662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4756081" y="4165788"/>
                      <a:ext cx="1774637" cy="29198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Raise Capital</a:t>
                      </a:r>
                      <a:endParaRPr lang="en-US" sz="1400" dirty="0"/>
                    </a:p>
                  </p:txBody>
                </p:sp>
              </p:grpSp>
              <p:sp>
                <p:nvSpPr>
                  <p:cNvPr id="49" name="Rectangle 48"/>
                  <p:cNvSpPr/>
                  <p:nvPr/>
                </p:nvSpPr>
                <p:spPr>
                  <a:xfrm>
                    <a:off x="4343400" y="2826450"/>
                    <a:ext cx="1300001" cy="425997"/>
                  </a:xfrm>
                  <a:prstGeom prst="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Shareholders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2269700" y="3931233"/>
                  <a:ext cx="6417099" cy="2074317"/>
                  <a:chOff x="2269700" y="3931233"/>
                  <a:chExt cx="6417099" cy="2074317"/>
                </a:xfrm>
              </p:grpSpPr>
              <p:sp>
                <p:nvSpPr>
                  <p:cNvPr id="5130" name="Rectangle 5129"/>
                  <p:cNvSpPr/>
                  <p:nvPr/>
                </p:nvSpPr>
                <p:spPr>
                  <a:xfrm>
                    <a:off x="2269700" y="3931233"/>
                    <a:ext cx="1649850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Purchase Asset</a:t>
                    </a:r>
                    <a:endParaRPr lang="en-US" sz="1400" dirty="0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4133850" y="4713853"/>
                    <a:ext cx="1295400" cy="33577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Equity</a:t>
                    </a:r>
                    <a:endParaRPr lang="en-US" sz="1400" dirty="0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5778364" y="4723341"/>
                    <a:ext cx="1127998" cy="335775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Borrowing</a:t>
                    </a:r>
                    <a:endParaRPr lang="en-US" sz="1400" dirty="0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7360800" y="4713852"/>
                    <a:ext cx="1325999" cy="335775"/>
                  </a:xfrm>
                  <a:prstGeom prst="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Debtholder</a:t>
                    </a:r>
                    <a:endParaRPr lang="en-US" sz="1400" dirty="0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2388751" y="4713852"/>
                    <a:ext cx="1325999" cy="335775"/>
                  </a:xfrm>
                  <a:prstGeom prst="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Shareholder</a:t>
                    </a:r>
                    <a:endParaRPr lang="en-US" sz="1400" dirty="0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388752" y="5334000"/>
                    <a:ext cx="1342382" cy="335775"/>
                  </a:xfrm>
                  <a:prstGeom prst="rect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Dividend</a:t>
                    </a:r>
                    <a:endParaRPr lang="en-US" sz="1400" dirty="0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7360800" y="5669775"/>
                    <a:ext cx="1325999" cy="335775"/>
                  </a:xfrm>
                  <a:prstGeom prst="rect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Fixed Interest</a:t>
                    </a:r>
                    <a:endParaRPr lang="en-US" sz="1400" dirty="0"/>
                  </a:p>
                </p:txBody>
              </p:sp>
              <p:cxnSp>
                <p:nvCxnSpPr>
                  <p:cNvPr id="5134" name="Straight Arrow Connector 5133"/>
                  <p:cNvCxnSpPr>
                    <a:stCxn id="75" idx="4"/>
                    <a:endCxn id="79" idx="0"/>
                  </p:cNvCxnSpPr>
                  <p:nvPr/>
                </p:nvCxnSpPr>
                <p:spPr>
                  <a:xfrm flipH="1">
                    <a:off x="4781550" y="4457775"/>
                    <a:ext cx="861850" cy="256078"/>
                  </a:xfrm>
                  <a:prstGeom prst="straightConnector1">
                    <a:avLst/>
                  </a:prstGeom>
                  <a:ln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6" name="Straight Arrow Connector 5135"/>
                  <p:cNvCxnSpPr>
                    <a:stCxn id="75" idx="4"/>
                    <a:endCxn id="80" idx="0"/>
                  </p:cNvCxnSpPr>
                  <p:nvPr/>
                </p:nvCxnSpPr>
                <p:spPr>
                  <a:xfrm>
                    <a:off x="5643400" y="4457775"/>
                    <a:ext cx="698963" cy="265566"/>
                  </a:xfrm>
                  <a:prstGeom prst="straightConnector1">
                    <a:avLst/>
                  </a:prstGeom>
                  <a:ln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8" name="Straight Arrow Connector 5137"/>
                  <p:cNvCxnSpPr>
                    <a:stCxn id="80" idx="3"/>
                    <a:endCxn id="81" idx="1"/>
                  </p:cNvCxnSpPr>
                  <p:nvPr/>
                </p:nvCxnSpPr>
                <p:spPr>
                  <a:xfrm flipV="1">
                    <a:off x="6906362" y="4881740"/>
                    <a:ext cx="454438" cy="9489"/>
                  </a:xfrm>
                  <a:prstGeom prst="straightConnector1">
                    <a:avLst/>
                  </a:prstGeom>
                  <a:ln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0" name="Straight Arrow Connector 5139"/>
                  <p:cNvCxnSpPr>
                    <a:stCxn id="81" idx="2"/>
                    <a:endCxn id="84" idx="0"/>
                  </p:cNvCxnSpPr>
                  <p:nvPr/>
                </p:nvCxnSpPr>
                <p:spPr>
                  <a:xfrm>
                    <a:off x="8023800" y="5049627"/>
                    <a:ext cx="0" cy="620148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2" name="Straight Arrow Connector 5141"/>
                  <p:cNvCxnSpPr>
                    <a:stCxn id="82" idx="2"/>
                    <a:endCxn id="83" idx="0"/>
                  </p:cNvCxnSpPr>
                  <p:nvPr/>
                </p:nvCxnSpPr>
                <p:spPr>
                  <a:xfrm>
                    <a:off x="3051751" y="5049627"/>
                    <a:ext cx="8192" cy="284373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4" name="Straight Arrow Connector 5143"/>
                  <p:cNvCxnSpPr>
                    <a:stCxn id="79" idx="1"/>
                    <a:endCxn id="82" idx="3"/>
                  </p:cNvCxnSpPr>
                  <p:nvPr/>
                </p:nvCxnSpPr>
                <p:spPr>
                  <a:xfrm flipH="1" flipV="1">
                    <a:off x="3714750" y="4881740"/>
                    <a:ext cx="419100" cy="1"/>
                  </a:xfrm>
                  <a:prstGeom prst="straightConnector1">
                    <a:avLst/>
                  </a:prstGeom>
                  <a:ln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6" name="Straight Arrow Connector 5145"/>
                  <p:cNvCxnSpPr>
                    <a:stCxn id="75" idx="2"/>
                    <a:endCxn id="5130" idx="3"/>
                  </p:cNvCxnSpPr>
                  <p:nvPr/>
                </p:nvCxnSpPr>
                <p:spPr>
                  <a:xfrm flipH="1" flipV="1">
                    <a:off x="3919550" y="4121733"/>
                    <a:ext cx="836531" cy="19004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0" name="Straight Arrow Connector 5149"/>
                <p:cNvCxnSpPr>
                  <a:stCxn id="67" idx="2"/>
                  <a:endCxn id="75" idx="0"/>
                </p:cNvCxnSpPr>
                <p:nvPr/>
              </p:nvCxnSpPr>
              <p:spPr>
                <a:xfrm flipH="1">
                  <a:off x="5643400" y="3733800"/>
                  <a:ext cx="1" cy="4319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Elbow Connector 63"/>
              <p:cNvCxnSpPr>
                <a:stCxn id="134" idx="1"/>
                <a:endCxn id="84" idx="1"/>
              </p:cNvCxnSpPr>
              <p:nvPr/>
            </p:nvCxnSpPr>
            <p:spPr>
              <a:xfrm rot="10800000" flipH="1" flipV="1">
                <a:off x="680974" y="3509841"/>
                <a:ext cx="6679826" cy="2327821"/>
              </a:xfrm>
              <a:prstGeom prst="bentConnector3">
                <a:avLst>
                  <a:gd name="adj1" fmla="val -3422"/>
                </a:avLst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48" idx="3"/>
                <a:endCxn id="83" idx="1"/>
              </p:cNvCxnSpPr>
              <p:nvPr/>
            </p:nvCxnSpPr>
            <p:spPr>
              <a:xfrm flipV="1">
                <a:off x="1625213" y="5501888"/>
                <a:ext cx="763539" cy="663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5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CA6800"/>
                </a:solidFill>
              </a:rPr>
              <a:t>Definition of Accounting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CA6800"/>
                </a:solidFill>
              </a:rPr>
              <a:t>Narrowly,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it is the art of </a:t>
            </a:r>
            <a:r>
              <a:rPr lang="en-US" sz="2400" b="1" dirty="0" smtClean="0">
                <a:solidFill>
                  <a:srgbClr val="CA6800"/>
                </a:solidFill>
              </a:rPr>
              <a:t>recording</a:t>
            </a:r>
            <a:r>
              <a:rPr lang="en-US" sz="2400" dirty="0" smtClean="0">
                <a:solidFill>
                  <a:srgbClr val="CA6800"/>
                </a:solidFill>
              </a:rPr>
              <a:t>, </a:t>
            </a:r>
            <a:r>
              <a:rPr lang="en-US" sz="2400" b="1" dirty="0" smtClean="0">
                <a:solidFill>
                  <a:srgbClr val="CA6800"/>
                </a:solidFill>
              </a:rPr>
              <a:t>classifying,</a:t>
            </a:r>
            <a:r>
              <a:rPr lang="en-US" sz="2400" dirty="0" smtClean="0">
                <a:solidFill>
                  <a:srgbClr val="CA6800"/>
                </a:solidFill>
              </a:rPr>
              <a:t> and </a:t>
            </a:r>
            <a:r>
              <a:rPr lang="en-US" sz="2400" b="1" dirty="0" smtClean="0">
                <a:solidFill>
                  <a:srgbClr val="CA6800"/>
                </a:solidFill>
              </a:rPr>
              <a:t>summarizing</a:t>
            </a:r>
            <a:r>
              <a:rPr lang="en-US" sz="2400" dirty="0" smtClean="0">
                <a:solidFill>
                  <a:srgbClr val="CA6800"/>
                </a:solidFill>
              </a:rPr>
              <a:t> in a significant manner and in terms of </a:t>
            </a:r>
            <a:r>
              <a:rPr lang="en-US" sz="2400" b="1" dirty="0" smtClean="0">
                <a:solidFill>
                  <a:srgbClr val="CA6800"/>
                </a:solidFill>
              </a:rPr>
              <a:t>money</a:t>
            </a:r>
            <a:r>
              <a:rPr lang="en-US" sz="2400" dirty="0" smtClean="0">
                <a:solidFill>
                  <a:srgbClr val="CA6800"/>
                </a:solidFill>
              </a:rPr>
              <a:t>, </a:t>
            </a:r>
            <a:r>
              <a:rPr lang="en-US" sz="2400" b="1" dirty="0" smtClean="0">
                <a:solidFill>
                  <a:srgbClr val="CA6800"/>
                </a:solidFill>
              </a:rPr>
              <a:t>transactions</a:t>
            </a:r>
            <a:r>
              <a:rPr lang="en-US" sz="2400" dirty="0" smtClean="0">
                <a:solidFill>
                  <a:srgbClr val="CA6800"/>
                </a:solidFill>
              </a:rPr>
              <a:t> and </a:t>
            </a:r>
            <a:r>
              <a:rPr lang="en-US" sz="2400" b="1" dirty="0" smtClean="0">
                <a:solidFill>
                  <a:srgbClr val="CA6800"/>
                </a:solidFill>
              </a:rPr>
              <a:t>events</a:t>
            </a:r>
            <a:r>
              <a:rPr lang="en-US" sz="2400" dirty="0" smtClean="0">
                <a:solidFill>
                  <a:srgbClr val="CA6800"/>
                </a:solidFill>
              </a:rPr>
              <a:t> which are in part at least, of a </a:t>
            </a:r>
            <a:r>
              <a:rPr lang="en-US" sz="2400" b="1" dirty="0" smtClean="0">
                <a:solidFill>
                  <a:srgbClr val="CA6800"/>
                </a:solidFill>
              </a:rPr>
              <a:t>financial character </a:t>
            </a:r>
            <a:r>
              <a:rPr lang="en-US" sz="2400" dirty="0" smtClean="0">
                <a:solidFill>
                  <a:srgbClr val="CA6800"/>
                </a:solidFill>
              </a:rPr>
              <a:t>and </a:t>
            </a:r>
            <a:r>
              <a:rPr lang="en-US" sz="2400" b="1" dirty="0" smtClean="0">
                <a:solidFill>
                  <a:srgbClr val="CA6800"/>
                </a:solidFill>
              </a:rPr>
              <a:t>interpreting</a:t>
            </a:r>
            <a:r>
              <a:rPr lang="en-US" sz="2400" dirty="0" smtClean="0">
                <a:solidFill>
                  <a:srgbClr val="CA6800"/>
                </a:solidFill>
              </a:rPr>
              <a:t> the result thereof.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i="1" dirty="0" smtClean="0">
              <a:solidFill>
                <a:srgbClr val="CA68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CA6800"/>
                </a:solidFill>
              </a:rPr>
              <a:t>Broadly,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CA6800"/>
                </a:solidFill>
              </a:rPr>
              <a:t>It is the </a:t>
            </a:r>
            <a:r>
              <a:rPr lang="en-US" sz="2400" b="1" dirty="0" smtClean="0">
                <a:solidFill>
                  <a:srgbClr val="CA6800"/>
                </a:solidFill>
              </a:rPr>
              <a:t>process</a:t>
            </a:r>
            <a:r>
              <a:rPr lang="en-US" sz="2400" dirty="0" smtClean="0">
                <a:solidFill>
                  <a:srgbClr val="CA6800"/>
                </a:solidFill>
              </a:rPr>
              <a:t> of </a:t>
            </a:r>
            <a:r>
              <a:rPr lang="en-US" sz="2400" b="1" dirty="0" smtClean="0">
                <a:solidFill>
                  <a:srgbClr val="CA6800"/>
                </a:solidFill>
              </a:rPr>
              <a:t>identifying</a:t>
            </a:r>
            <a:r>
              <a:rPr lang="en-US" sz="2400" dirty="0" smtClean="0">
                <a:solidFill>
                  <a:srgbClr val="CA6800"/>
                </a:solidFill>
              </a:rPr>
              <a:t>, </a:t>
            </a:r>
            <a:r>
              <a:rPr lang="en-US" sz="2400" b="1" dirty="0" smtClean="0">
                <a:solidFill>
                  <a:srgbClr val="CA6800"/>
                </a:solidFill>
              </a:rPr>
              <a:t>measuring</a:t>
            </a:r>
            <a:r>
              <a:rPr lang="en-US" sz="2400" dirty="0" smtClean="0">
                <a:solidFill>
                  <a:srgbClr val="CA6800"/>
                </a:solidFill>
              </a:rPr>
              <a:t>, and </a:t>
            </a:r>
            <a:r>
              <a:rPr lang="en-US" sz="2400" b="1" dirty="0" smtClean="0">
                <a:solidFill>
                  <a:srgbClr val="CA6800"/>
                </a:solidFill>
              </a:rPr>
              <a:t>communicating</a:t>
            </a:r>
            <a:r>
              <a:rPr lang="en-US" sz="2400" dirty="0" smtClean="0">
                <a:solidFill>
                  <a:srgbClr val="CA6800"/>
                </a:solidFill>
              </a:rPr>
              <a:t> </a:t>
            </a:r>
            <a:r>
              <a:rPr lang="en-US" sz="2400" b="1" dirty="0" smtClean="0">
                <a:solidFill>
                  <a:srgbClr val="CA6800"/>
                </a:solidFill>
              </a:rPr>
              <a:t>economic information </a:t>
            </a:r>
            <a:r>
              <a:rPr lang="en-US" sz="2400" dirty="0" smtClean="0">
                <a:solidFill>
                  <a:srgbClr val="CA6800"/>
                </a:solidFill>
              </a:rPr>
              <a:t>to permit informed </a:t>
            </a:r>
            <a:r>
              <a:rPr lang="en-US" sz="2400" b="1" dirty="0" smtClean="0">
                <a:solidFill>
                  <a:srgbClr val="CA6800"/>
                </a:solidFill>
              </a:rPr>
              <a:t>judgements</a:t>
            </a:r>
            <a:r>
              <a:rPr lang="en-US" sz="2400" dirty="0" smtClean="0">
                <a:solidFill>
                  <a:srgbClr val="CA6800"/>
                </a:solidFill>
              </a:rPr>
              <a:t> and </a:t>
            </a:r>
            <a:r>
              <a:rPr lang="en-US" sz="2400" b="1" dirty="0" smtClean="0">
                <a:solidFill>
                  <a:srgbClr val="CA6800"/>
                </a:solidFill>
              </a:rPr>
              <a:t>decisions</a:t>
            </a:r>
            <a:r>
              <a:rPr lang="en-US" sz="2400" dirty="0" smtClean="0">
                <a:solidFill>
                  <a:srgbClr val="CA6800"/>
                </a:solidFill>
              </a:rPr>
              <a:t> by </a:t>
            </a:r>
            <a:r>
              <a:rPr lang="en-US" sz="2400" b="1" dirty="0" smtClean="0">
                <a:solidFill>
                  <a:srgbClr val="CA6800"/>
                </a:solidFill>
              </a:rPr>
              <a:t>users</a:t>
            </a:r>
            <a:r>
              <a:rPr lang="en-US" sz="2400" dirty="0" smtClean="0">
                <a:solidFill>
                  <a:srgbClr val="CA6800"/>
                </a:solidFill>
              </a:rPr>
              <a:t> of the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33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Statements</a:t>
            </a:r>
            <a:endParaRPr lang="en-US" sz="3600" dirty="0">
              <a:solidFill>
                <a:srgbClr val="CA68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209800"/>
            <a:ext cx="8381999" cy="3733800"/>
            <a:chOff x="457200" y="1840345"/>
            <a:chExt cx="7631082" cy="3102491"/>
          </a:xfrm>
          <a:solidFill>
            <a:schemeClr val="accent6"/>
          </a:solidFill>
        </p:grpSpPr>
        <p:grpSp>
          <p:nvGrpSpPr>
            <p:cNvPr id="2" name="Group 1"/>
            <p:cNvGrpSpPr/>
            <p:nvPr/>
          </p:nvGrpSpPr>
          <p:grpSpPr>
            <a:xfrm>
              <a:off x="4227982" y="1840345"/>
              <a:ext cx="3860300" cy="1357403"/>
              <a:chOff x="4227982" y="1840346"/>
              <a:chExt cx="3860300" cy="1357402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4227982" y="1840346"/>
                <a:ext cx="3860300" cy="135740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4227982" y="1840348"/>
                <a:ext cx="3860300" cy="13574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/>
                  <a:t>Statement of financial position </a:t>
                </a:r>
              </a:p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/>
                  <a:t>(Balance Sheet)</a:t>
                </a:r>
                <a:endParaRPr lang="en-US" sz="2400" kern="12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88852" y="1840347"/>
              <a:ext cx="3425156" cy="1357402"/>
              <a:chOff x="495061" y="1584280"/>
              <a:chExt cx="2262336" cy="1357401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495061" y="1584280"/>
                <a:ext cx="2262336" cy="135740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495061" y="1584280"/>
                <a:ext cx="2262336" cy="13574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/>
                  <a:t>Statement of comprehensive income</a:t>
                </a:r>
              </a:p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/>
                  <a:t>(Profit &amp; Loss Account)</a:t>
                </a:r>
                <a:endParaRPr lang="en-US" sz="24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" y="3553783"/>
              <a:ext cx="2262336" cy="1357401"/>
              <a:chOff x="2983631" y="1584280"/>
              <a:chExt cx="2262336" cy="1357401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2983631" y="1584280"/>
                <a:ext cx="2262336" cy="135740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2983631" y="1584280"/>
                <a:ext cx="2262336" cy="13574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/>
                  <a:t>Statement of changes in equity</a:t>
                </a:r>
                <a:endParaRPr lang="en-US" sz="24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99349" y="3583474"/>
              <a:ext cx="2262336" cy="1357401"/>
              <a:chOff x="5472201" y="1584280"/>
              <a:chExt cx="2262336" cy="1357401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5472201" y="1584280"/>
                <a:ext cx="2262336" cy="135740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5472201" y="1584280"/>
                <a:ext cx="2262336" cy="13574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/>
                  <a:t>Statement of cash flows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41498" y="3585435"/>
              <a:ext cx="2525682" cy="1357401"/>
              <a:chOff x="1739346" y="3167916"/>
              <a:chExt cx="2262336" cy="1357401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1739346" y="3167916"/>
                <a:ext cx="2262336" cy="135740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1739346" y="3167916"/>
                <a:ext cx="2262336" cy="13574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/>
                  <a:t>Notes to accounts</a:t>
                </a:r>
                <a:endParaRPr lang="en-US" sz="2400" kern="1200" dirty="0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33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Financial Statements</a:t>
            </a:r>
            <a:endParaRPr lang="en-US" sz="3600" dirty="0">
              <a:solidFill>
                <a:srgbClr val="CA68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7200" y="1981201"/>
            <a:ext cx="8153401" cy="3505200"/>
            <a:chOff x="1588" y="2516188"/>
            <a:chExt cx="9064625" cy="3525465"/>
          </a:xfrm>
        </p:grpSpPr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762000" y="3505200"/>
              <a:ext cx="7620000" cy="0"/>
            </a:xfrm>
            <a:prstGeom prst="line">
              <a:avLst/>
            </a:prstGeom>
            <a:noFill/>
            <a:ln w="50800">
              <a:solidFill>
                <a:srgbClr val="005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A6800"/>
                </a:solidFill>
              </a:endParaRPr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762000" y="3481388"/>
              <a:ext cx="0" cy="457200"/>
            </a:xfrm>
            <a:prstGeom prst="line">
              <a:avLst/>
            </a:prstGeom>
            <a:noFill/>
            <a:ln w="50800">
              <a:solidFill>
                <a:srgbClr val="005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A6800"/>
                </a:solidFill>
              </a:endParaRPr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8382000" y="3505200"/>
              <a:ext cx="0" cy="457200"/>
            </a:xfrm>
            <a:prstGeom prst="line">
              <a:avLst/>
            </a:prstGeom>
            <a:noFill/>
            <a:ln w="50800">
              <a:solidFill>
                <a:srgbClr val="005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A6800"/>
                </a:solidFill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1588" y="2516188"/>
              <a:ext cx="1673225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CA6800"/>
                  </a:solidFill>
                  <a:latin typeface="Arial" panose="020B0604020202020204" pitchFamily="34" charset="0"/>
                </a:rPr>
                <a:t>Beginning of period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7697788" y="2516188"/>
              <a:ext cx="1292225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A6800"/>
                  </a:solidFill>
                  <a:latin typeface="Arial" panose="020B0604020202020204" pitchFamily="34" charset="0"/>
                </a:rPr>
                <a:t>End of period</a:t>
              </a: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1588" y="3963988"/>
              <a:ext cx="1520825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A6800"/>
                  </a:solidFill>
                  <a:latin typeface="Arial" panose="020B0604020202020204" pitchFamily="34" charset="0"/>
                </a:rPr>
                <a:t>Balance Sheet</a:t>
              </a: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7545388" y="3963988"/>
              <a:ext cx="1520825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CA6800"/>
                  </a:solidFill>
                  <a:latin typeface="Arial" panose="020B0604020202020204" pitchFamily="34" charset="0"/>
                </a:rPr>
                <a:t>Balance Sheet</a:t>
              </a: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2989263" y="2897188"/>
              <a:ext cx="3121025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CA6800"/>
                  </a:solidFill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2668588" y="5259388"/>
              <a:ext cx="3959225" cy="7822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Income Statement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Statement of Cash Flows</a:t>
              </a:r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1447800" y="4343400"/>
              <a:ext cx="6205538" cy="933450"/>
            </a:xfrm>
            <a:custGeom>
              <a:avLst/>
              <a:gdLst>
                <a:gd name="T0" fmla="*/ 2012 w 3909"/>
                <a:gd name="T1" fmla="*/ 332 h 588"/>
                <a:gd name="T2" fmla="*/ 3606 w 3909"/>
                <a:gd name="T3" fmla="*/ 332 h 588"/>
                <a:gd name="T4" fmla="*/ 3675 w 3909"/>
                <a:gd name="T5" fmla="*/ 319 h 588"/>
                <a:gd name="T6" fmla="*/ 3742 w 3909"/>
                <a:gd name="T7" fmla="*/ 292 h 588"/>
                <a:gd name="T8" fmla="*/ 3798 w 3909"/>
                <a:gd name="T9" fmla="*/ 248 h 588"/>
                <a:gd name="T10" fmla="*/ 3841 w 3909"/>
                <a:gd name="T11" fmla="*/ 198 h 588"/>
                <a:gd name="T12" fmla="*/ 3877 w 3909"/>
                <a:gd name="T13" fmla="*/ 138 h 588"/>
                <a:gd name="T14" fmla="*/ 3901 w 3909"/>
                <a:gd name="T15" fmla="*/ 68 h 588"/>
                <a:gd name="T16" fmla="*/ 3908 w 3909"/>
                <a:gd name="T17" fmla="*/ 0 h 588"/>
                <a:gd name="T18" fmla="*/ 3890 w 3909"/>
                <a:gd name="T19" fmla="*/ 60 h 588"/>
                <a:gd name="T20" fmla="*/ 3860 w 3909"/>
                <a:gd name="T21" fmla="*/ 124 h 588"/>
                <a:gd name="T22" fmla="*/ 3818 w 3909"/>
                <a:gd name="T23" fmla="*/ 178 h 588"/>
                <a:gd name="T24" fmla="*/ 3765 w 3909"/>
                <a:gd name="T25" fmla="*/ 218 h 588"/>
                <a:gd name="T26" fmla="*/ 3701 w 3909"/>
                <a:gd name="T27" fmla="*/ 252 h 588"/>
                <a:gd name="T28" fmla="*/ 3636 w 3909"/>
                <a:gd name="T29" fmla="*/ 269 h 588"/>
                <a:gd name="T30" fmla="*/ 3570 w 3909"/>
                <a:gd name="T31" fmla="*/ 271 h 588"/>
                <a:gd name="T32" fmla="*/ 1952 w 3909"/>
                <a:gd name="T33" fmla="*/ 332 h 588"/>
                <a:gd name="T34" fmla="*/ 338 w 3909"/>
                <a:gd name="T35" fmla="*/ 271 h 588"/>
                <a:gd name="T36" fmla="*/ 272 w 3909"/>
                <a:gd name="T37" fmla="*/ 269 h 588"/>
                <a:gd name="T38" fmla="*/ 205 w 3909"/>
                <a:gd name="T39" fmla="*/ 252 h 588"/>
                <a:gd name="T40" fmla="*/ 143 w 3909"/>
                <a:gd name="T41" fmla="*/ 218 h 588"/>
                <a:gd name="T42" fmla="*/ 90 w 3909"/>
                <a:gd name="T43" fmla="*/ 178 h 588"/>
                <a:gd name="T44" fmla="*/ 47 w 3909"/>
                <a:gd name="T45" fmla="*/ 124 h 588"/>
                <a:gd name="T46" fmla="*/ 17 w 3909"/>
                <a:gd name="T47" fmla="*/ 60 h 588"/>
                <a:gd name="T48" fmla="*/ 0 w 3909"/>
                <a:gd name="T49" fmla="*/ 0 h 588"/>
                <a:gd name="T50" fmla="*/ 7 w 3909"/>
                <a:gd name="T51" fmla="*/ 68 h 588"/>
                <a:gd name="T52" fmla="*/ 31 w 3909"/>
                <a:gd name="T53" fmla="*/ 138 h 588"/>
                <a:gd name="T54" fmla="*/ 62 w 3909"/>
                <a:gd name="T55" fmla="*/ 198 h 588"/>
                <a:gd name="T56" fmla="*/ 113 w 3909"/>
                <a:gd name="T57" fmla="*/ 248 h 588"/>
                <a:gd name="T58" fmla="*/ 166 w 3909"/>
                <a:gd name="T59" fmla="*/ 292 h 588"/>
                <a:gd name="T60" fmla="*/ 232 w 3909"/>
                <a:gd name="T61" fmla="*/ 319 h 588"/>
                <a:gd name="T62" fmla="*/ 302 w 3909"/>
                <a:gd name="T63" fmla="*/ 332 h 588"/>
                <a:gd name="T64" fmla="*/ 1896 w 3909"/>
                <a:gd name="T65" fmla="*/ 332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09" h="588">
                  <a:moveTo>
                    <a:pt x="1952" y="587"/>
                  </a:moveTo>
                  <a:lnTo>
                    <a:pt x="2012" y="332"/>
                  </a:lnTo>
                  <a:lnTo>
                    <a:pt x="3572" y="332"/>
                  </a:lnTo>
                  <a:lnTo>
                    <a:pt x="3606" y="332"/>
                  </a:lnTo>
                  <a:lnTo>
                    <a:pt x="3639" y="325"/>
                  </a:lnTo>
                  <a:lnTo>
                    <a:pt x="3675" y="319"/>
                  </a:lnTo>
                  <a:lnTo>
                    <a:pt x="3708" y="306"/>
                  </a:lnTo>
                  <a:lnTo>
                    <a:pt x="3742" y="292"/>
                  </a:lnTo>
                  <a:lnTo>
                    <a:pt x="3768" y="271"/>
                  </a:lnTo>
                  <a:lnTo>
                    <a:pt x="3798" y="248"/>
                  </a:lnTo>
                  <a:lnTo>
                    <a:pt x="3824" y="225"/>
                  </a:lnTo>
                  <a:lnTo>
                    <a:pt x="3841" y="198"/>
                  </a:lnTo>
                  <a:lnTo>
                    <a:pt x="3860" y="168"/>
                  </a:lnTo>
                  <a:lnTo>
                    <a:pt x="3877" y="138"/>
                  </a:lnTo>
                  <a:lnTo>
                    <a:pt x="3890" y="103"/>
                  </a:lnTo>
                  <a:lnTo>
                    <a:pt x="3901" y="68"/>
                  </a:lnTo>
                  <a:lnTo>
                    <a:pt x="3908" y="38"/>
                  </a:lnTo>
                  <a:lnTo>
                    <a:pt x="3908" y="0"/>
                  </a:lnTo>
                  <a:lnTo>
                    <a:pt x="3901" y="27"/>
                  </a:lnTo>
                  <a:lnTo>
                    <a:pt x="3890" y="60"/>
                  </a:lnTo>
                  <a:lnTo>
                    <a:pt x="3877" y="94"/>
                  </a:lnTo>
                  <a:lnTo>
                    <a:pt x="3860" y="124"/>
                  </a:lnTo>
                  <a:lnTo>
                    <a:pt x="3837" y="151"/>
                  </a:lnTo>
                  <a:lnTo>
                    <a:pt x="3818" y="178"/>
                  </a:lnTo>
                  <a:lnTo>
                    <a:pt x="3792" y="205"/>
                  </a:lnTo>
                  <a:lnTo>
                    <a:pt x="3765" y="218"/>
                  </a:lnTo>
                  <a:lnTo>
                    <a:pt x="3735" y="238"/>
                  </a:lnTo>
                  <a:lnTo>
                    <a:pt x="3701" y="252"/>
                  </a:lnTo>
                  <a:lnTo>
                    <a:pt x="3669" y="262"/>
                  </a:lnTo>
                  <a:lnTo>
                    <a:pt x="3636" y="269"/>
                  </a:lnTo>
                  <a:lnTo>
                    <a:pt x="3600" y="271"/>
                  </a:lnTo>
                  <a:lnTo>
                    <a:pt x="3570" y="271"/>
                  </a:lnTo>
                  <a:lnTo>
                    <a:pt x="2012" y="185"/>
                  </a:lnTo>
                  <a:lnTo>
                    <a:pt x="1952" y="332"/>
                  </a:lnTo>
                  <a:lnTo>
                    <a:pt x="1896" y="185"/>
                  </a:lnTo>
                  <a:lnTo>
                    <a:pt x="338" y="271"/>
                  </a:lnTo>
                  <a:lnTo>
                    <a:pt x="302" y="271"/>
                  </a:lnTo>
                  <a:lnTo>
                    <a:pt x="272" y="269"/>
                  </a:lnTo>
                  <a:lnTo>
                    <a:pt x="235" y="262"/>
                  </a:lnTo>
                  <a:lnTo>
                    <a:pt x="205" y="252"/>
                  </a:lnTo>
                  <a:lnTo>
                    <a:pt x="173" y="238"/>
                  </a:lnTo>
                  <a:lnTo>
                    <a:pt x="143" y="218"/>
                  </a:lnTo>
                  <a:lnTo>
                    <a:pt x="116" y="205"/>
                  </a:lnTo>
                  <a:lnTo>
                    <a:pt x="90" y="178"/>
                  </a:lnTo>
                  <a:lnTo>
                    <a:pt x="67" y="151"/>
                  </a:lnTo>
                  <a:lnTo>
                    <a:pt x="47" y="124"/>
                  </a:lnTo>
                  <a:lnTo>
                    <a:pt x="31" y="94"/>
                  </a:lnTo>
                  <a:lnTo>
                    <a:pt x="17" y="60"/>
                  </a:lnTo>
                  <a:lnTo>
                    <a:pt x="7" y="27"/>
                  </a:lnTo>
                  <a:lnTo>
                    <a:pt x="0" y="0"/>
                  </a:lnTo>
                  <a:lnTo>
                    <a:pt x="3" y="38"/>
                  </a:lnTo>
                  <a:lnTo>
                    <a:pt x="7" y="68"/>
                  </a:lnTo>
                  <a:lnTo>
                    <a:pt x="17" y="103"/>
                  </a:lnTo>
                  <a:lnTo>
                    <a:pt x="31" y="138"/>
                  </a:lnTo>
                  <a:lnTo>
                    <a:pt x="43" y="168"/>
                  </a:lnTo>
                  <a:lnTo>
                    <a:pt x="62" y="198"/>
                  </a:lnTo>
                  <a:lnTo>
                    <a:pt x="86" y="225"/>
                  </a:lnTo>
                  <a:lnTo>
                    <a:pt x="113" y="248"/>
                  </a:lnTo>
                  <a:lnTo>
                    <a:pt x="137" y="271"/>
                  </a:lnTo>
                  <a:lnTo>
                    <a:pt x="166" y="292"/>
                  </a:lnTo>
                  <a:lnTo>
                    <a:pt x="199" y="306"/>
                  </a:lnTo>
                  <a:lnTo>
                    <a:pt x="232" y="319"/>
                  </a:lnTo>
                  <a:lnTo>
                    <a:pt x="266" y="325"/>
                  </a:lnTo>
                  <a:lnTo>
                    <a:pt x="302" y="332"/>
                  </a:lnTo>
                  <a:lnTo>
                    <a:pt x="335" y="332"/>
                  </a:lnTo>
                  <a:lnTo>
                    <a:pt x="1896" y="332"/>
                  </a:lnTo>
                  <a:lnTo>
                    <a:pt x="1952" y="58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A68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7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Income Statement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8" name="Objec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583989"/>
              </p:ext>
            </p:extLst>
          </p:nvPr>
        </p:nvGraphicFramePr>
        <p:xfrm>
          <a:off x="4343400" y="1729409"/>
          <a:ext cx="4648200" cy="4648200"/>
        </p:xfrm>
        <a:graphic>
          <a:graphicData uri="http://schemas.openxmlformats.org/presentationml/2006/ole">
            <p:oleObj spid="_x0000_s4137" name="Worksheet" r:id="rId4" imgW="2184400" imgH="2425700" progId="Excel.Sheet.8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125000"/>
              </a:lnSpc>
            </a:pPr>
            <a:r>
              <a:rPr lang="en-US" altLang="en-US" sz="1800" kern="0" dirty="0">
                <a:solidFill>
                  <a:srgbClr val="CA6800"/>
                </a:solidFill>
              </a:rPr>
              <a:t>Summarizes revenues and expenses for </a:t>
            </a:r>
            <a:r>
              <a:rPr lang="en-US" altLang="en-US" sz="1800" kern="0" dirty="0" smtClean="0">
                <a:solidFill>
                  <a:srgbClr val="CA6800"/>
                </a:solidFill>
              </a:rPr>
              <a:t>a designated period of time: </a:t>
            </a:r>
            <a:r>
              <a:rPr lang="en-US" altLang="en-US" sz="1800" i="1" kern="0" dirty="0">
                <a:solidFill>
                  <a:srgbClr val="CA6800"/>
                </a:solidFill>
              </a:rPr>
              <a:t>month, quarter, or year.</a:t>
            </a:r>
          </a:p>
          <a:p>
            <a:pPr marL="228600" indent="-228600">
              <a:lnSpc>
                <a:spcPct val="125000"/>
              </a:lnSpc>
            </a:pPr>
            <a:r>
              <a:rPr lang="en-US" altLang="en-US" sz="1800" kern="0" dirty="0">
                <a:solidFill>
                  <a:srgbClr val="CA6800"/>
                </a:solidFill>
              </a:rPr>
              <a:t>If revenue </a:t>
            </a:r>
            <a:r>
              <a:rPr lang="en-US" altLang="en-US" sz="1800" b="1" kern="0" dirty="0">
                <a:solidFill>
                  <a:srgbClr val="CA6800"/>
                </a:solidFill>
              </a:rPr>
              <a:t>&gt;</a:t>
            </a:r>
            <a:r>
              <a:rPr lang="en-US" altLang="en-US" sz="1800" kern="0" dirty="0">
                <a:solidFill>
                  <a:srgbClr val="CA6800"/>
                </a:solidFill>
              </a:rPr>
              <a:t> expense </a:t>
            </a:r>
            <a:r>
              <a:rPr lang="en-US" altLang="en-US" sz="1800" b="1" kern="0" dirty="0">
                <a:solidFill>
                  <a:srgbClr val="CA6800"/>
                </a:solidFill>
              </a:rPr>
              <a:t>=</a:t>
            </a:r>
            <a:r>
              <a:rPr lang="en-US" altLang="en-US" sz="1800" kern="0" dirty="0">
                <a:solidFill>
                  <a:srgbClr val="CA6800"/>
                </a:solidFill>
              </a:rPr>
              <a:t> </a:t>
            </a:r>
            <a:r>
              <a:rPr lang="en-US" altLang="en-US" sz="1800" b="1" i="1" kern="0" dirty="0">
                <a:solidFill>
                  <a:srgbClr val="CA6800"/>
                </a:solidFill>
              </a:rPr>
              <a:t>Net Income.</a:t>
            </a:r>
          </a:p>
          <a:p>
            <a:pPr marL="228600" indent="-228600">
              <a:lnSpc>
                <a:spcPct val="125000"/>
              </a:lnSpc>
            </a:pPr>
            <a:r>
              <a:rPr lang="en-US" altLang="en-US" sz="1800" kern="0" dirty="0" smtClean="0">
                <a:solidFill>
                  <a:srgbClr val="CA6800"/>
                </a:solidFill>
              </a:rPr>
              <a:t>Reports operating success or failure for a period.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5453856"/>
            <a:ext cx="36576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Income Tax Act 1967-Government</a:t>
            </a:r>
            <a:endParaRPr lang="en-US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57400" y="4964112"/>
            <a:ext cx="1524000" cy="381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Debtholders</a:t>
            </a:r>
            <a:endParaRPr lang="en-US" sz="1600" b="1" dirty="0"/>
          </a:p>
        </p:txBody>
      </p:sp>
      <p:cxnSp>
        <p:nvCxnSpPr>
          <p:cNvPr id="10" name="Straight Arrow Connector 9"/>
          <p:cNvCxnSpPr>
            <a:endCxn id="11" idx="3"/>
          </p:cNvCxnSpPr>
          <p:nvPr/>
        </p:nvCxnSpPr>
        <p:spPr>
          <a:xfrm flipH="1" flipV="1">
            <a:off x="3581400" y="5154612"/>
            <a:ext cx="914400" cy="190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3"/>
          </p:cNvCxnSpPr>
          <p:nvPr/>
        </p:nvCxnSpPr>
        <p:spPr>
          <a:xfrm flipH="1" flipV="1">
            <a:off x="3886200" y="5644356"/>
            <a:ext cx="659296" cy="299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9696" y="6421265"/>
            <a:ext cx="44958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A6800"/>
                </a:solidFill>
              </a:rPr>
              <a:t>The Accrual and Matching Principles</a:t>
            </a:r>
            <a:endParaRPr lang="en-US" b="1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37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Income Statement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8" name="Objec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4886376"/>
              </p:ext>
            </p:extLst>
          </p:nvPr>
        </p:nvGraphicFramePr>
        <p:xfrm>
          <a:off x="3429000" y="1828800"/>
          <a:ext cx="5529470" cy="3768725"/>
        </p:xfrm>
        <a:graphic>
          <a:graphicData uri="http://schemas.openxmlformats.org/presentationml/2006/ole">
            <p:oleObj spid="_x0000_s6179" name="Worksheet" r:id="rId4" imgW="2667000" imgH="1612900" progId="Excel.Sheet.8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86400" y="5749925"/>
            <a:ext cx="1752600" cy="4953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Shareholders</a:t>
            </a:r>
            <a:endParaRPr lang="en-US" sz="16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202557" y="4876800"/>
            <a:ext cx="1179443" cy="1120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34290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CA6800"/>
                </a:solidFill>
              </a:rPr>
              <a:t>Dated for a specific period</a:t>
            </a:r>
          </a:p>
          <a:p>
            <a:pPr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CA6800"/>
                </a:solidFill>
              </a:rPr>
              <a:t>Reconciles beginning and ending balances of the stockholders’ equity accounts</a:t>
            </a:r>
          </a:p>
          <a:p>
            <a:pPr lvl="1"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CA6800"/>
                </a:solidFill>
              </a:rPr>
              <a:t>Common Stock</a:t>
            </a:r>
          </a:p>
          <a:p>
            <a:pPr lvl="1"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CA6800"/>
                </a:solidFill>
              </a:rPr>
              <a:t>Retained Earnings, etc.</a:t>
            </a:r>
          </a:p>
          <a:p>
            <a:pPr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CA6800"/>
                </a:solidFill>
              </a:rPr>
              <a:t>Links the income statement and the balance sheet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29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Balance Sheet 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4" name="Objec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2226967"/>
              </p:ext>
            </p:extLst>
          </p:nvPr>
        </p:nvGraphicFramePr>
        <p:xfrm>
          <a:off x="3352800" y="1751013"/>
          <a:ext cx="5662142" cy="3125787"/>
        </p:xfrm>
        <a:graphic>
          <a:graphicData uri="http://schemas.openxmlformats.org/presentationml/2006/ole">
            <p:oleObj spid="_x0000_s3156" name="Worksheet" r:id="rId4" imgW="3352800" imgH="1549400" progId="Excel.Sheet.8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5675541"/>
              </p:ext>
            </p:extLst>
          </p:nvPr>
        </p:nvGraphicFramePr>
        <p:xfrm>
          <a:off x="4469371" y="4876800"/>
          <a:ext cx="3429000" cy="685800"/>
        </p:xfrm>
        <a:graphic>
          <a:graphicData uri="http://schemas.openxmlformats.org/presentationml/2006/ole">
            <p:oleObj spid="_x0000_s3157" name="Microsoft ClipArt Gallery" r:id="rId5" imgW="6038640" imgH="6006960" progId="">
              <p:embed/>
            </p:oleObj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5" y="1751013"/>
            <a:ext cx="3151947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2000" kern="0" dirty="0" smtClean="0">
                <a:solidFill>
                  <a:srgbClr val="CA6800"/>
                </a:solidFill>
              </a:rPr>
              <a:t>Depicts financial position as at a specific date</a:t>
            </a:r>
          </a:p>
          <a:p>
            <a:pPr>
              <a:lnSpc>
                <a:spcPct val="125000"/>
              </a:lnSpc>
            </a:pPr>
            <a:r>
              <a:rPr lang="en-US" altLang="en-US" sz="2000" kern="0" dirty="0" smtClean="0">
                <a:solidFill>
                  <a:srgbClr val="CA6800"/>
                </a:solidFill>
              </a:rPr>
              <a:t>Reports </a:t>
            </a:r>
            <a:r>
              <a:rPr lang="en-US" altLang="en-US" sz="2000" b="1" kern="0" dirty="0" smtClean="0">
                <a:solidFill>
                  <a:srgbClr val="CA6800"/>
                </a:solidFill>
              </a:rPr>
              <a:t>assets</a:t>
            </a:r>
            <a:r>
              <a:rPr lang="en-US" altLang="en-US" sz="2000" kern="0" dirty="0" smtClean="0">
                <a:solidFill>
                  <a:srgbClr val="CA6800"/>
                </a:solidFill>
              </a:rPr>
              <a:t> and claims to assets.</a:t>
            </a:r>
          </a:p>
          <a:p>
            <a:pPr>
              <a:lnSpc>
                <a:spcPct val="125000"/>
              </a:lnSpc>
            </a:pPr>
            <a:r>
              <a:rPr lang="en-US" altLang="en-US" sz="2000" kern="0" dirty="0" smtClean="0">
                <a:solidFill>
                  <a:srgbClr val="CA6800"/>
                </a:solidFill>
              </a:rPr>
              <a:t>Claims of creditors, </a:t>
            </a:r>
            <a:r>
              <a:rPr lang="en-US" altLang="en-US" sz="2000" b="1" kern="0" dirty="0" smtClean="0">
                <a:solidFill>
                  <a:srgbClr val="CA6800"/>
                </a:solidFill>
              </a:rPr>
              <a:t>liabilities</a:t>
            </a:r>
            <a:r>
              <a:rPr lang="en-US" altLang="en-US" sz="2000" i="1" kern="0" dirty="0" smtClean="0">
                <a:solidFill>
                  <a:srgbClr val="CA6800"/>
                </a:solidFill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en-US" sz="2000" kern="0" dirty="0" smtClean="0">
                <a:solidFill>
                  <a:srgbClr val="CA6800"/>
                </a:solidFill>
              </a:rPr>
              <a:t>Claims of owners, </a:t>
            </a:r>
            <a:r>
              <a:rPr lang="en-US" altLang="en-US" sz="2000" b="1" kern="0" dirty="0" smtClean="0">
                <a:solidFill>
                  <a:srgbClr val="CA6800"/>
                </a:solidFill>
              </a:rPr>
              <a:t>stockholders’ equity</a:t>
            </a:r>
            <a:r>
              <a:rPr lang="en-US" altLang="en-US" sz="2000" kern="0" dirty="0" smtClean="0">
                <a:solidFill>
                  <a:srgbClr val="CA6800"/>
                </a:solidFill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en-US" sz="2000" kern="0" dirty="0" smtClean="0">
                <a:solidFill>
                  <a:srgbClr val="CA6800"/>
                </a:solidFill>
              </a:rPr>
              <a:t>Assets = Liabilities + Stockholders’ Equity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80478" y="5637212"/>
            <a:ext cx="5712854" cy="600489"/>
          </a:xfrm>
          <a:prstGeom prst="rect">
            <a:avLst/>
          </a:prstGeom>
          <a:solidFill>
            <a:srgbClr val="DBFFB8"/>
          </a:solidFill>
          <a:ln w="57150" cmpd="thinThick">
            <a:solidFill>
              <a:srgbClr val="037C03"/>
            </a:solidFill>
            <a:miter lim="800000"/>
            <a:headEnd/>
            <a:tailEnd/>
          </a:ln>
          <a:effectLst>
            <a:outerShdw dist="107763" dir="2700000" algn="ctr" rotWithShape="0">
              <a:srgbClr val="037C03"/>
            </a:outerShdw>
          </a:effectLst>
        </p:spPr>
        <p:txBody>
          <a:bodyPr wrap="none" lIns="90488" tIns="44450" rIns="90488" bIns="44450" anchor="ctr"/>
          <a:lstStyle/>
          <a:p>
            <a:r>
              <a:rPr lang="en-US" altLang="en-US" sz="2000" b="1" dirty="0">
                <a:solidFill>
                  <a:srgbClr val="037C03"/>
                </a:solidFill>
                <a:latin typeface="Arial" panose="020B0604020202020204" pitchFamily="34" charset="0"/>
              </a:rPr>
              <a:t>   Assets  =  Liabilities  +  Owners’ </a:t>
            </a:r>
            <a:r>
              <a:rPr lang="en-US" altLang="en-US" sz="2000" b="1" dirty="0" smtClean="0">
                <a:solidFill>
                  <a:srgbClr val="037C03"/>
                </a:solidFill>
                <a:latin typeface="Arial" panose="020B0604020202020204" pitchFamily="34" charset="0"/>
              </a:rPr>
              <a:t>Equity</a:t>
            </a:r>
            <a:endParaRPr lang="en-US" altLang="en-US" sz="2000" b="1" dirty="0">
              <a:solidFill>
                <a:srgbClr val="037C03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10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 advAuto="1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The main elements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1" y="1666875"/>
            <a:ext cx="409428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400" b="1" kern="0" dirty="0" smtClean="0">
                <a:solidFill>
                  <a:srgbClr val="CA6800"/>
                </a:solidFill>
              </a:rPr>
              <a:t>Asset</a:t>
            </a:r>
          </a:p>
          <a:p>
            <a:r>
              <a:rPr lang="en-GB" sz="2400" kern="0" dirty="0" smtClean="0">
                <a:solidFill>
                  <a:srgbClr val="CA6800"/>
                </a:solidFill>
              </a:rPr>
              <a:t>resource controlled by the entity </a:t>
            </a:r>
          </a:p>
          <a:p>
            <a:r>
              <a:rPr lang="en-GB" sz="2400" kern="0" dirty="0" smtClean="0">
                <a:solidFill>
                  <a:srgbClr val="CA6800"/>
                </a:solidFill>
              </a:rPr>
              <a:t>result of past event </a:t>
            </a:r>
          </a:p>
          <a:p>
            <a:r>
              <a:rPr lang="en-GB" sz="2400" kern="0" dirty="0" smtClean="0">
                <a:solidFill>
                  <a:srgbClr val="CA6800"/>
                </a:solidFill>
              </a:rPr>
              <a:t>expected inflow of economic benefits</a:t>
            </a:r>
          </a:p>
          <a:p>
            <a:pPr>
              <a:buFontTx/>
              <a:buNone/>
            </a:pPr>
            <a:r>
              <a:rPr lang="en-GB" sz="2400" b="1" kern="0" dirty="0" smtClean="0">
                <a:solidFill>
                  <a:srgbClr val="CA6800"/>
                </a:solidFill>
              </a:rPr>
              <a:t>Liability </a:t>
            </a:r>
          </a:p>
          <a:p>
            <a:r>
              <a:rPr lang="en-GB" sz="2400" kern="0" dirty="0" smtClean="0">
                <a:solidFill>
                  <a:srgbClr val="CA6800"/>
                </a:solidFill>
              </a:rPr>
              <a:t>present obligation </a:t>
            </a:r>
          </a:p>
          <a:p>
            <a:r>
              <a:rPr lang="en-GB" sz="2400" kern="0" dirty="0" smtClean="0">
                <a:solidFill>
                  <a:srgbClr val="CA6800"/>
                </a:solidFill>
              </a:rPr>
              <a:t>arising from past event </a:t>
            </a:r>
          </a:p>
          <a:p>
            <a:r>
              <a:rPr lang="en-GB" sz="2400" kern="0" dirty="0" smtClean="0">
                <a:solidFill>
                  <a:srgbClr val="CA6800"/>
                </a:solidFill>
              </a:rPr>
              <a:t>expected outflow of economic benefits</a:t>
            </a:r>
            <a:endParaRPr lang="en-US" sz="2400" kern="0" dirty="0" smtClean="0">
              <a:solidFill>
                <a:srgbClr val="CA6800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692161" y="1666875"/>
            <a:ext cx="4147039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buFontTx/>
              <a:buNone/>
            </a:pPr>
            <a:r>
              <a:rPr lang="en-GB" sz="2400" b="1" kern="0" dirty="0" smtClean="0">
                <a:solidFill>
                  <a:srgbClr val="CA6800"/>
                </a:solidFill>
              </a:rPr>
              <a:t>Income</a:t>
            </a:r>
          </a:p>
          <a:p>
            <a:pPr>
              <a:lnSpc>
                <a:spcPct val="95000"/>
              </a:lnSpc>
            </a:pPr>
            <a:r>
              <a:rPr lang="en-GB" sz="2400" kern="0" dirty="0" smtClean="0">
                <a:solidFill>
                  <a:srgbClr val="CA6800"/>
                </a:solidFill>
              </a:rPr>
              <a:t>recognised increase in asset/decrease in liability in current reporting period</a:t>
            </a:r>
          </a:p>
          <a:p>
            <a:pPr>
              <a:lnSpc>
                <a:spcPct val="95000"/>
              </a:lnSpc>
            </a:pPr>
            <a:r>
              <a:rPr lang="en-GB" sz="2400" kern="0" dirty="0" smtClean="0">
                <a:solidFill>
                  <a:srgbClr val="CA6800"/>
                </a:solidFill>
              </a:rPr>
              <a:t>that result in increased equity 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GB" sz="2400" b="1" kern="0" dirty="0" smtClean="0">
                <a:solidFill>
                  <a:srgbClr val="CA6800"/>
                </a:solidFill>
              </a:rPr>
              <a:t>Expense</a:t>
            </a:r>
          </a:p>
          <a:p>
            <a:pPr>
              <a:lnSpc>
                <a:spcPct val="95000"/>
              </a:lnSpc>
            </a:pPr>
            <a:r>
              <a:rPr lang="en-GB" sz="2400" kern="0" dirty="0" smtClean="0">
                <a:solidFill>
                  <a:srgbClr val="CA6800"/>
                </a:solidFill>
              </a:rPr>
              <a:t>recognised decrease in asset/increase in liability in current reporting period</a:t>
            </a:r>
          </a:p>
          <a:p>
            <a:pPr>
              <a:lnSpc>
                <a:spcPct val="95000"/>
              </a:lnSpc>
            </a:pPr>
            <a:r>
              <a:rPr lang="en-GB" sz="2400" kern="0" dirty="0" smtClean="0">
                <a:solidFill>
                  <a:srgbClr val="CA6800"/>
                </a:solidFill>
              </a:rPr>
              <a:t>that result in decreased equity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9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Cash flow statement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8" name="Objec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1994696"/>
              </p:ext>
            </p:extLst>
          </p:nvPr>
        </p:nvGraphicFramePr>
        <p:xfrm>
          <a:off x="3372678" y="1721993"/>
          <a:ext cx="5715000" cy="4648200"/>
        </p:xfrm>
        <a:graphic>
          <a:graphicData uri="http://schemas.openxmlformats.org/presentationml/2006/ole">
            <p:oleObj spid="_x0000_s7204" name="Worksheet" r:id="rId4" imgW="3441700" imgH="2794000" progId="Excel.Sheet.8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721993"/>
            <a:ext cx="337267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CA6800"/>
                </a:solidFill>
              </a:rPr>
              <a:t>Business Activities</a:t>
            </a:r>
          </a:p>
          <a:p>
            <a:endParaRPr lang="en-US" altLang="en-US" sz="1200" dirty="0">
              <a:solidFill>
                <a:srgbClr val="CA6800"/>
              </a:solidFill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CA6800"/>
                </a:solidFill>
              </a:rPr>
              <a:t>Operating Activities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CA6800"/>
                </a:solidFill>
              </a:rPr>
              <a:t>Investing Activities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CA6800"/>
                </a:solidFill>
              </a:rPr>
              <a:t>Financing Activities</a:t>
            </a:r>
          </a:p>
          <a:p>
            <a:endParaRPr lang="en-US" altLang="en-US" sz="2400" dirty="0" smtClean="0">
              <a:solidFill>
                <a:srgbClr val="CA6800"/>
              </a:solidFill>
            </a:endParaRPr>
          </a:p>
          <a:p>
            <a:r>
              <a:rPr lang="en-US" altLang="en-US" sz="2400" dirty="0" smtClean="0">
                <a:solidFill>
                  <a:srgbClr val="CA6800"/>
                </a:solidFill>
              </a:rPr>
              <a:t>How much capital raised?</a:t>
            </a:r>
          </a:p>
          <a:p>
            <a:endParaRPr lang="en-US" altLang="en-US" sz="1600" dirty="0">
              <a:solidFill>
                <a:srgbClr val="CA6800"/>
              </a:solidFill>
            </a:endParaRPr>
          </a:p>
          <a:p>
            <a:r>
              <a:rPr lang="en-US" altLang="en-US" sz="2400" dirty="0" smtClean="0">
                <a:solidFill>
                  <a:srgbClr val="CA6800"/>
                </a:solidFill>
              </a:rPr>
              <a:t>How much invested?</a:t>
            </a:r>
          </a:p>
          <a:p>
            <a:endParaRPr lang="en-US" altLang="en-US" sz="1600" dirty="0">
              <a:solidFill>
                <a:srgbClr val="CA6800"/>
              </a:solidFill>
            </a:endParaRPr>
          </a:p>
          <a:p>
            <a:r>
              <a:rPr lang="en-US" altLang="en-US" sz="2400" dirty="0" smtClean="0">
                <a:solidFill>
                  <a:srgbClr val="CA6800"/>
                </a:solidFill>
              </a:rPr>
              <a:t>How much generated from operation?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85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Notes to the accounts</a:t>
            </a:r>
            <a:endParaRPr lang="en-US" sz="3600" dirty="0">
              <a:solidFill>
                <a:srgbClr val="CA68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kern="0" dirty="0" smtClean="0">
                <a:solidFill>
                  <a:srgbClr val="CA6800"/>
                </a:solidFill>
              </a:rPr>
              <a:t>Explanatory notes and supplementary schedules</a:t>
            </a:r>
          </a:p>
          <a:p>
            <a:r>
              <a:rPr lang="en-US" altLang="en-US" sz="2400" kern="0" dirty="0" smtClean="0">
                <a:solidFill>
                  <a:srgbClr val="CA6800"/>
                </a:solidFill>
              </a:rPr>
              <a:t>Clarifies information in financial statements</a:t>
            </a:r>
          </a:p>
          <a:p>
            <a:r>
              <a:rPr lang="en-US" altLang="en-US" sz="2400" kern="0" dirty="0" smtClean="0">
                <a:solidFill>
                  <a:srgbClr val="CA6800"/>
                </a:solidFill>
              </a:rPr>
              <a:t>Expands with additional detail</a:t>
            </a:r>
          </a:p>
          <a:p>
            <a:r>
              <a:rPr lang="en-US" altLang="en-US" sz="2400" kern="0" dirty="0" smtClean="0">
                <a:solidFill>
                  <a:srgbClr val="CA6800"/>
                </a:solidFill>
              </a:rPr>
              <a:t>Describes accounting policies</a:t>
            </a:r>
          </a:p>
          <a:p>
            <a:r>
              <a:rPr lang="en-US" altLang="en-US" sz="2400" kern="0" dirty="0" smtClean="0">
                <a:solidFill>
                  <a:srgbClr val="CA6800"/>
                </a:solidFill>
              </a:rPr>
              <a:t>Explains uncertainties and contingencies</a:t>
            </a:r>
          </a:p>
          <a:p>
            <a:r>
              <a:rPr lang="en-US" altLang="en-US" sz="2400" kern="0" dirty="0">
                <a:solidFill>
                  <a:srgbClr val="CA6800"/>
                </a:solidFill>
              </a:rPr>
              <a:t>An integral part of the financial </a:t>
            </a:r>
            <a:r>
              <a:rPr lang="en-US" altLang="en-US" sz="2400" kern="0" dirty="0" smtClean="0">
                <a:solidFill>
                  <a:srgbClr val="CA6800"/>
                </a:solidFill>
              </a:rPr>
              <a:t>statements</a:t>
            </a:r>
            <a:endParaRPr lang="en-US" altLang="en-US" sz="2400" kern="0" dirty="0">
              <a:solidFill>
                <a:srgbClr val="CA68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4962"/>
          <a:stretch/>
        </p:blipFill>
        <p:spPr bwMode="auto">
          <a:xfrm>
            <a:off x="762000" y="5068887"/>
            <a:ext cx="80152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10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Exercise- EFG </a:t>
            </a:r>
            <a:r>
              <a:rPr lang="en-US" sz="3600" dirty="0" err="1" smtClean="0">
                <a:solidFill>
                  <a:srgbClr val="CA6800"/>
                </a:solidFill>
              </a:rPr>
              <a:t>Sdn</a:t>
            </a:r>
            <a:r>
              <a:rPr lang="en-US" sz="3600" dirty="0" smtClean="0">
                <a:solidFill>
                  <a:srgbClr val="CA6800"/>
                </a:solidFill>
              </a:rPr>
              <a:t>. Bhd.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9741"/>
              </p:ext>
            </p:extLst>
          </p:nvPr>
        </p:nvGraphicFramePr>
        <p:xfrm>
          <a:off x="3889513" y="1622425"/>
          <a:ext cx="5102087" cy="4625975"/>
        </p:xfrm>
        <a:graphic>
          <a:graphicData uri="http://schemas.openxmlformats.org/presentationml/2006/ole">
            <p:oleObj spid="_x0000_s8224" name="Worksheet" r:id="rId4" imgW="2222500" imgH="2095500" progId="Excel.Sheet.8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" y="1609172"/>
            <a:ext cx="3737113" cy="479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smtClean="0">
                <a:latin typeface="+mn-lt"/>
              </a:rPr>
              <a:t>EFG begins </a:t>
            </a:r>
            <a:r>
              <a:rPr lang="en-US" altLang="en-US" dirty="0">
                <a:latin typeface="+mn-lt"/>
              </a:rPr>
              <a:t>on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Jan. 1, 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2013</a:t>
            </a:r>
            <a:endParaRPr lang="en-US" altLang="en-US" dirty="0">
              <a:solidFill>
                <a:srgbClr val="FF0000"/>
              </a:solidFill>
              <a:latin typeface="+mn-lt"/>
            </a:endParaRPr>
          </a:p>
          <a:p>
            <a:r>
              <a:rPr lang="en-US" altLang="en-US" dirty="0">
                <a:latin typeface="+mn-lt"/>
              </a:rPr>
              <a:t>For </a:t>
            </a:r>
            <a:r>
              <a:rPr lang="en-US" altLang="en-US" dirty="0" smtClean="0">
                <a:latin typeface="+mn-lt"/>
              </a:rPr>
              <a:t>the year </a:t>
            </a:r>
            <a:r>
              <a:rPr lang="en-US" altLang="en-US" dirty="0">
                <a:latin typeface="+mn-lt"/>
              </a:rPr>
              <a:t>ended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Dec. 31, 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2013</a:t>
            </a:r>
            <a:r>
              <a:rPr lang="en-US" altLang="en-US" dirty="0" smtClean="0">
                <a:latin typeface="+mn-lt"/>
              </a:rPr>
              <a:t>, </a:t>
            </a:r>
            <a:r>
              <a:rPr lang="en-US" altLang="en-US" dirty="0">
                <a:latin typeface="+mn-lt"/>
              </a:rPr>
              <a:t>prepare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+mn-lt"/>
              </a:rPr>
              <a:t>Income statement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Statement of changes in equity</a:t>
            </a:r>
            <a:endParaRPr lang="en-US" altLang="en-US" dirty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+mn-lt"/>
              </a:rPr>
              <a:t>Balance 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sheet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Cash flow statement</a:t>
            </a:r>
          </a:p>
          <a:p>
            <a:pPr lvl="1"/>
            <a:endParaRPr lang="en-US" altLang="en-US" dirty="0">
              <a:solidFill>
                <a:srgbClr val="FF0000"/>
              </a:solidFill>
              <a:latin typeface="+mn-lt"/>
            </a:endParaRPr>
          </a:p>
          <a:p>
            <a:pPr lvl="1">
              <a:buFontTx/>
              <a:buNone/>
            </a:pPr>
            <a:endParaRPr lang="en-US" altLang="en-US" dirty="0">
              <a:latin typeface="+mn-lt"/>
            </a:endParaRPr>
          </a:p>
          <a:p>
            <a:pPr>
              <a:buFontTx/>
              <a:buNone/>
            </a:pPr>
            <a:endParaRPr lang="en-US" altLang="en-US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58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Exercise- EFG </a:t>
            </a:r>
            <a:r>
              <a:rPr lang="en-US" sz="3600" dirty="0" err="1" smtClean="0">
                <a:solidFill>
                  <a:srgbClr val="CA6800"/>
                </a:solidFill>
              </a:rPr>
              <a:t>Sdn</a:t>
            </a:r>
            <a:r>
              <a:rPr lang="en-US" sz="3600" dirty="0" smtClean="0">
                <a:solidFill>
                  <a:srgbClr val="CA6800"/>
                </a:solidFill>
              </a:rPr>
              <a:t>. Bhd.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8" name="Objec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3240358"/>
              </p:ext>
            </p:extLst>
          </p:nvPr>
        </p:nvGraphicFramePr>
        <p:xfrm>
          <a:off x="1600200" y="1676400"/>
          <a:ext cx="5867400" cy="4572000"/>
        </p:xfrm>
        <a:graphic>
          <a:graphicData uri="http://schemas.openxmlformats.org/presentationml/2006/ole">
            <p:oleObj spid="_x0000_s10269" name="Worksheet" r:id="rId4" imgW="2184400" imgH="2146300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9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CA6800"/>
                </a:solidFill>
              </a:rPr>
              <a:t>Conceptual Framework for FR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0434" y="1600200"/>
            <a:ext cx="8943131" cy="4724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55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Exercise- EFG </a:t>
            </a:r>
            <a:r>
              <a:rPr lang="en-US" sz="3600" dirty="0" err="1" smtClean="0">
                <a:solidFill>
                  <a:srgbClr val="CA6800"/>
                </a:solidFill>
              </a:rPr>
              <a:t>Sdn</a:t>
            </a:r>
            <a:r>
              <a:rPr lang="en-US" sz="3600" dirty="0" smtClean="0">
                <a:solidFill>
                  <a:srgbClr val="CA6800"/>
                </a:solidFill>
              </a:rPr>
              <a:t>. Bhd.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5" name="Objec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9992338"/>
              </p:ext>
            </p:extLst>
          </p:nvPr>
        </p:nvGraphicFramePr>
        <p:xfrm>
          <a:off x="381000" y="1914543"/>
          <a:ext cx="8305800" cy="4257657"/>
        </p:xfrm>
        <a:graphic>
          <a:graphicData uri="http://schemas.openxmlformats.org/presentationml/2006/ole">
            <p:oleObj spid="_x0000_s9246" name="Worksheet" r:id="rId4" imgW="2667000" imgH="1612900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95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Exercise- EFG </a:t>
            </a:r>
            <a:r>
              <a:rPr lang="en-US" sz="3600" dirty="0" err="1" smtClean="0">
                <a:solidFill>
                  <a:srgbClr val="CA6800"/>
                </a:solidFill>
              </a:rPr>
              <a:t>Sdn</a:t>
            </a:r>
            <a:r>
              <a:rPr lang="en-US" sz="3600" dirty="0" smtClean="0">
                <a:solidFill>
                  <a:srgbClr val="CA6800"/>
                </a:solidFill>
              </a:rPr>
              <a:t>. Bhd.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9" name="Objec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5932972"/>
              </p:ext>
            </p:extLst>
          </p:nvPr>
        </p:nvGraphicFramePr>
        <p:xfrm>
          <a:off x="794544" y="1752600"/>
          <a:ext cx="7554912" cy="4503737"/>
        </p:xfrm>
        <a:graphic>
          <a:graphicData uri="http://schemas.openxmlformats.org/presentationml/2006/ole">
            <p:oleObj spid="_x0000_s11293" name="Worksheet" r:id="rId4" imgW="3352800" imgH="1968500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18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A6800"/>
                </a:solidFill>
              </a:rPr>
              <a:t>Exercise- EFG </a:t>
            </a:r>
            <a:r>
              <a:rPr lang="en-US" sz="3600" dirty="0" err="1" smtClean="0">
                <a:solidFill>
                  <a:srgbClr val="CA6800"/>
                </a:solidFill>
              </a:rPr>
              <a:t>Sdn</a:t>
            </a:r>
            <a:r>
              <a:rPr lang="en-US" sz="3600" dirty="0" smtClean="0">
                <a:solidFill>
                  <a:srgbClr val="CA6800"/>
                </a:solidFill>
              </a:rPr>
              <a:t>. Bhd.</a:t>
            </a:r>
            <a:endParaRPr lang="en-US" sz="3600" dirty="0">
              <a:solidFill>
                <a:srgbClr val="CA6800"/>
              </a:solidFill>
            </a:endParaRPr>
          </a:p>
        </p:txBody>
      </p:sp>
      <p:graphicFrame>
        <p:nvGraphicFramePr>
          <p:cNvPr id="4" name="Objec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0646371"/>
              </p:ext>
            </p:extLst>
          </p:nvPr>
        </p:nvGraphicFramePr>
        <p:xfrm>
          <a:off x="781050" y="1676400"/>
          <a:ext cx="7905750" cy="4724400"/>
        </p:xfrm>
        <a:graphic>
          <a:graphicData uri="http://schemas.openxmlformats.org/presentationml/2006/ole">
            <p:oleObj spid="_x0000_s12316" name="Worksheet" r:id="rId4" imgW="3505200" imgH="2552700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77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429000"/>
            <a:ext cx="6934200" cy="652463"/>
          </a:xfrm>
        </p:spPr>
        <p:txBody>
          <a:bodyPr/>
          <a:lstStyle/>
          <a:p>
            <a:pPr algn="l"/>
            <a:r>
              <a:rPr lang="en-US" sz="8800" dirty="0" smtClean="0">
                <a:solidFill>
                  <a:srgbClr val="CA6800"/>
                </a:solidFill>
              </a:rPr>
              <a:t>Case Study</a:t>
            </a:r>
            <a:endParaRPr lang="en-US" sz="8800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20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475" t="9375" r="22475" b="11459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35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88" t="7292" r="30673" b="4167"/>
          <a:stretch/>
        </p:blipFill>
        <p:spPr>
          <a:xfrm>
            <a:off x="990600" y="-6626"/>
            <a:ext cx="81534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90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418" t="8332" r="7834" b="11459"/>
          <a:stretch/>
        </p:blipFill>
        <p:spPr>
          <a:xfrm>
            <a:off x="0" y="622646"/>
            <a:ext cx="9144000" cy="62353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9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76" t="20834" r="10762" b="55208"/>
          <a:stretch/>
        </p:blipFill>
        <p:spPr>
          <a:xfrm>
            <a:off x="0" y="2895600"/>
            <a:ext cx="9144000" cy="167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45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80443" cy="6858000"/>
            <a:chOff x="0" y="0"/>
            <a:chExt cx="9180443" cy="6858000"/>
          </a:xfrm>
        </p:grpSpPr>
        <p:sp>
          <p:nvSpPr>
            <p:cNvPr id="8" name="TextBox 7"/>
            <p:cNvSpPr txBox="1"/>
            <p:nvPr/>
          </p:nvSpPr>
          <p:spPr>
            <a:xfrm>
              <a:off x="2474843" y="228672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0718" t="10417" r="16618" b="6250"/>
            <a:stretch/>
          </p:blipFill>
          <p:spPr>
            <a:xfrm>
              <a:off x="0" y="0"/>
              <a:ext cx="9180443" cy="685800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086600" y="810110"/>
              <a:ext cx="990600" cy="2566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23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564"/>
            <a:ext cx="9144000" cy="5241235"/>
            <a:chOff x="0" y="16564"/>
            <a:chExt cx="9144000" cy="5241235"/>
          </a:xfrm>
        </p:grpSpPr>
        <p:sp>
          <p:nvSpPr>
            <p:cNvPr id="8" name="TextBox 7"/>
            <p:cNvSpPr txBox="1"/>
            <p:nvPr/>
          </p:nvSpPr>
          <p:spPr>
            <a:xfrm>
              <a:off x="2438400" y="228672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2475" t="29166" r="9590" b="8333"/>
            <a:stretch/>
          </p:blipFill>
          <p:spPr>
            <a:xfrm>
              <a:off x="0" y="16564"/>
              <a:ext cx="9144000" cy="5241235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6934200" y="838200"/>
              <a:ext cx="1371600" cy="3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44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CA6800"/>
                </a:solidFill>
              </a:rPr>
              <a:t>Qualities of Accounting Information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154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43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6504"/>
            <a:ext cx="9144001" cy="6907696"/>
            <a:chOff x="0" y="26504"/>
            <a:chExt cx="9144001" cy="690769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26504"/>
              <a:ext cx="9144001" cy="6907696"/>
              <a:chOff x="0" y="26504"/>
              <a:chExt cx="9144001" cy="690769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19546" t="11459" r="12519" b="9375"/>
              <a:stretch/>
            </p:blipFill>
            <p:spPr>
              <a:xfrm>
                <a:off x="1" y="1143000"/>
                <a:ext cx="9144000" cy="57912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15446" t="14584" r="14861" b="69791"/>
              <a:stretch/>
            </p:blipFill>
            <p:spPr>
              <a:xfrm>
                <a:off x="0" y="26504"/>
                <a:ext cx="9144000" cy="114300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438400" y="228672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4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-3313" y="0"/>
            <a:chExt cx="9144000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6032" t="36018" r="18960" b="7291"/>
            <a:stretch/>
          </p:blipFill>
          <p:spPr>
            <a:xfrm>
              <a:off x="-3313" y="1447800"/>
              <a:ext cx="9144000" cy="4724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6032" t="10416" r="18960" b="72211"/>
            <a:stretch/>
          </p:blipFill>
          <p:spPr>
            <a:xfrm>
              <a:off x="-3313" y="0"/>
              <a:ext cx="9144000" cy="144780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32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304800"/>
            <a:ext cx="9144001" cy="6019800"/>
            <a:chOff x="-1" y="457200"/>
            <a:chExt cx="9144001" cy="6019800"/>
          </a:xfrm>
        </p:grpSpPr>
        <p:grpSp>
          <p:nvGrpSpPr>
            <p:cNvPr id="7" name="Group 6"/>
            <p:cNvGrpSpPr/>
            <p:nvPr/>
          </p:nvGrpSpPr>
          <p:grpSpPr>
            <a:xfrm>
              <a:off x="-1" y="457200"/>
              <a:ext cx="9144001" cy="6019800"/>
              <a:chOff x="0" y="457200"/>
              <a:chExt cx="9144000" cy="6019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11346" t="12500" r="6076" b="6250"/>
              <a:stretch/>
            </p:blipFill>
            <p:spPr>
              <a:xfrm>
                <a:off x="0" y="457200"/>
                <a:ext cx="9144000" cy="60198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124200" y="609600"/>
                <a:ext cx="609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0" y="1981200"/>
              <a:ext cx="762000" cy="3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90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770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477000"/>
              <a:chOff x="0" y="0"/>
              <a:chExt cx="9144000" cy="6477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l="17789" t="12364" r="14275" b="69791"/>
              <a:stretch/>
            </p:blipFill>
            <p:spPr>
              <a:xfrm>
                <a:off x="0" y="5029199"/>
                <a:ext cx="9143999" cy="144780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/>
              <a:srcRect l="17789" t="12501" r="14861" b="19791"/>
              <a:stretch/>
            </p:blipFill>
            <p:spPr>
              <a:xfrm>
                <a:off x="0" y="0"/>
                <a:ext cx="9144000" cy="49530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" name="Rounded Rectangle 10"/>
            <p:cNvSpPr/>
            <p:nvPr/>
          </p:nvSpPr>
          <p:spPr>
            <a:xfrm>
              <a:off x="6934200" y="762000"/>
              <a:ext cx="1371600" cy="3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442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609600"/>
            <a:ext cx="9144001" cy="5257800"/>
            <a:chOff x="-1" y="152400"/>
            <a:chExt cx="9144001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7789" t="11459" r="14275" b="45833"/>
            <a:stretch/>
          </p:blipFill>
          <p:spPr>
            <a:xfrm>
              <a:off x="-1" y="2286000"/>
              <a:ext cx="9143999" cy="3124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7789" t="12364" r="14275" b="69791"/>
            <a:stretch/>
          </p:blipFill>
          <p:spPr>
            <a:xfrm>
              <a:off x="1" y="762000"/>
              <a:ext cx="9143999" cy="14478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17789" t="27084" r="14861" b="64582"/>
            <a:stretch/>
          </p:blipFill>
          <p:spPr>
            <a:xfrm>
              <a:off x="-1" y="152400"/>
              <a:ext cx="9144000" cy="609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52400" y="152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A6800"/>
                  </a:solidFill>
                </a:rPr>
                <a:t>Cont’d</a:t>
              </a:r>
              <a:endParaRPr lang="en-US" dirty="0">
                <a:solidFill>
                  <a:srgbClr val="CA68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82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374" y="0"/>
            <a:ext cx="9155374" cy="6840644"/>
            <a:chOff x="-11374" y="0"/>
            <a:chExt cx="9155374" cy="68406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7789" t="13541" r="14861" b="53125"/>
            <a:stretch/>
          </p:blipFill>
          <p:spPr>
            <a:xfrm>
              <a:off x="120555" y="4032913"/>
              <a:ext cx="9023443" cy="2438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7203" t="42708" r="14275" b="25001"/>
            <a:stretch/>
          </p:blipFill>
          <p:spPr>
            <a:xfrm>
              <a:off x="-11374" y="1654791"/>
              <a:ext cx="9155374" cy="2362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17789" t="46875" r="14275" b="45833"/>
            <a:stretch/>
          </p:blipFill>
          <p:spPr>
            <a:xfrm>
              <a:off x="-1" y="685800"/>
              <a:ext cx="9143999" cy="533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17789" t="27084" r="14861" b="64582"/>
            <a:stretch/>
          </p:blipFill>
          <p:spPr>
            <a:xfrm>
              <a:off x="-1" y="0"/>
              <a:ext cx="9144000" cy="609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52400" y="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A6800"/>
                  </a:solidFill>
                </a:rPr>
                <a:t>Cont’d</a:t>
              </a:r>
              <a:endParaRPr lang="en-US" dirty="0">
                <a:solidFill>
                  <a:srgbClr val="CA68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7789" t="25000" r="14861" b="70833"/>
            <a:stretch/>
          </p:blipFill>
          <p:spPr>
            <a:xfrm>
              <a:off x="-11374" y="1219200"/>
              <a:ext cx="9155372" cy="4355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14800" y="6471312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A6800"/>
                  </a:solidFill>
                </a:rPr>
                <a:t>Cont’d</a:t>
              </a:r>
              <a:endParaRPr lang="en-US" dirty="0">
                <a:solidFill>
                  <a:srgbClr val="CA68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47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0"/>
            <a:ext cx="9144001" cy="6172200"/>
            <a:chOff x="-1" y="0"/>
            <a:chExt cx="9144001" cy="6172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7550" t="33331" r="14513" b="43753"/>
            <a:stretch/>
          </p:blipFill>
          <p:spPr>
            <a:xfrm>
              <a:off x="1" y="4419600"/>
              <a:ext cx="9143999" cy="1752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7789" t="11459" r="14275" b="77083"/>
            <a:stretch/>
          </p:blipFill>
          <p:spPr>
            <a:xfrm>
              <a:off x="0" y="3505200"/>
              <a:ext cx="9143998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17789" t="34375" r="14275" b="36459"/>
            <a:stretch/>
          </p:blipFill>
          <p:spPr>
            <a:xfrm>
              <a:off x="-1" y="1371600"/>
              <a:ext cx="9143999" cy="2133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17569" t="52084" r="14495" b="40624"/>
            <a:stretch/>
          </p:blipFill>
          <p:spPr>
            <a:xfrm>
              <a:off x="-1" y="838200"/>
              <a:ext cx="9144000" cy="533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17789" t="13541" r="14861" b="82292"/>
            <a:stretch/>
          </p:blipFill>
          <p:spPr>
            <a:xfrm>
              <a:off x="0" y="533400"/>
              <a:ext cx="9144000" cy="304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l="17789" t="27084" r="14861" b="64582"/>
            <a:stretch/>
          </p:blipFill>
          <p:spPr>
            <a:xfrm>
              <a:off x="-1" y="0"/>
              <a:ext cx="9144000" cy="609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905000" y="5011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A6800"/>
                  </a:solidFill>
                </a:rPr>
                <a:t>(Cont’d)</a:t>
              </a:r>
              <a:endParaRPr lang="en-US" dirty="0">
                <a:solidFill>
                  <a:srgbClr val="CA68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8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104" t="13542" r="5491" b="11458"/>
          <a:stretch/>
        </p:blipFill>
        <p:spPr>
          <a:xfrm>
            <a:off x="0" y="76200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42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A6800"/>
                </a:solidFill>
              </a:rPr>
              <a:t>SAMPLE NOTES TO THE ACCOUNTS</a:t>
            </a:r>
            <a:endParaRPr lang="en-US" b="1" dirty="0">
              <a:solidFill>
                <a:srgbClr val="CA68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69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817" t="14584" r="20132" b="7292"/>
          <a:stretch/>
        </p:blipFill>
        <p:spPr>
          <a:xfrm>
            <a:off x="0" y="399149"/>
            <a:ext cx="9144000" cy="6458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9817"/>
            <a:ext cx="42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A6800"/>
                </a:solidFill>
              </a:rPr>
              <a:t>SAMPLE NOTES TO THE ACCOUNTS</a:t>
            </a:r>
            <a:endParaRPr lang="en-US" b="1" dirty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53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18" t="53125" r="16618" b="20833"/>
          <a:stretch/>
        </p:blipFill>
        <p:spPr>
          <a:xfrm>
            <a:off x="304800" y="2286000"/>
            <a:ext cx="8686801" cy="190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CA6800"/>
                </a:solidFill>
              </a:rPr>
              <a:t>The Financial Reporting Ecosystem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95600" y="1905000"/>
            <a:ext cx="1752600" cy="68825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 New Roman" pitchFamily="18" charset="0"/>
              </a:rPr>
              <a:t>Companies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48000" y="3625645"/>
            <a:ext cx="1447800" cy="825910"/>
          </a:xfrm>
          <a:prstGeom prst="rect">
            <a:avLst/>
          </a:prstGeom>
          <a:gradFill rotWithShape="1">
            <a:gsLst>
              <a:gs pos="0">
                <a:srgbClr val="F7C2A7"/>
              </a:gs>
              <a:gs pos="100000">
                <a:srgbClr val="725A4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7C2A7"/>
            </a:extrusionClr>
            <a:contourClr>
              <a:srgbClr val="F7C2A7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Annual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Reports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657600" y="2593258"/>
            <a:ext cx="0" cy="8259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81000" y="3556819"/>
            <a:ext cx="1524000" cy="825910"/>
          </a:xfrm>
          <a:prstGeom prst="ellipse">
            <a:avLst/>
          </a:prstGeom>
          <a:gradFill rotWithShape="1">
            <a:gsLst>
              <a:gs pos="0">
                <a:srgbClr val="E2BCDF"/>
              </a:gs>
              <a:gs pos="100000">
                <a:srgbClr val="69576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2BCDF"/>
            </a:extrusionClr>
            <a:contourClr>
              <a:srgbClr val="E2BCD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Auditors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981200" y="390094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438400" y="5346290"/>
            <a:ext cx="2514600" cy="825910"/>
          </a:xfrm>
          <a:prstGeom prst="rect">
            <a:avLst/>
          </a:prstGeom>
          <a:gradFill rotWithShape="1">
            <a:gsLst>
              <a:gs pos="0">
                <a:srgbClr val="6A6956"/>
              </a:gs>
              <a:gs pos="50000">
                <a:srgbClr val="E4E3BA"/>
              </a:gs>
              <a:gs pos="100000">
                <a:srgbClr val="6A695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4E3BA"/>
            </a:extrusionClr>
            <a:contourClr>
              <a:srgbClr val="6A695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Users &amp;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Other stakeholders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733800" y="4520381"/>
            <a:ext cx="0" cy="7570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4495800" y="3900948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791200" y="4876800"/>
            <a:ext cx="3009900" cy="1143000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7C2A7"/>
            </a:extrusionClr>
            <a:contourClr>
              <a:srgbClr val="F7C2A7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Standard Setters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FRF, MASB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IASB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638800" y="2253455"/>
            <a:ext cx="3124200" cy="582971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7C2A7"/>
            </a:extrusionClr>
            <a:contourClr>
              <a:srgbClr val="F7C2A7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Regulators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638800" y="2819400"/>
            <a:ext cx="3124200" cy="2027903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Securities Commission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Bank Negara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Bursa Malaysia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Company Commission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Others- AOB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060" t="8333" r="21303" b="104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67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088" t="7292" r="28331" b="21875"/>
          <a:stretch/>
        </p:blipFill>
        <p:spPr>
          <a:xfrm>
            <a:off x="0" y="23190"/>
            <a:ext cx="9144000" cy="6834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41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1259" t="6250" r="31259" b="8334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886200" y="457200"/>
              <a:ext cx="2590800" cy="640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83726" y="457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91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85800"/>
            <a:ext cx="9144000" cy="4648200"/>
            <a:chOff x="0" y="685800"/>
            <a:chExt cx="9144000" cy="4648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3645" t="7292" r="21888" b="41667"/>
            <a:stretch/>
          </p:blipFill>
          <p:spPr>
            <a:xfrm>
              <a:off x="0" y="685800"/>
              <a:ext cx="9144000" cy="4648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733800" y="1447800"/>
              <a:ext cx="27432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62800" y="144780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64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04800"/>
            <a:ext cx="9144000" cy="6553199"/>
            <a:chOff x="0" y="304800"/>
            <a:chExt cx="9144000" cy="6553199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304800"/>
              <a:ext cx="9144000" cy="6553199"/>
              <a:chOff x="0" y="304800"/>
              <a:chExt cx="9144000" cy="655319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l="220" t="54167" r="1391" b="30938"/>
              <a:stretch/>
            </p:blipFill>
            <p:spPr>
              <a:xfrm>
                <a:off x="0" y="304800"/>
                <a:ext cx="9144000" cy="8382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/>
              <a:srcRect l="29867" t="11459" r="28552" b="21875"/>
              <a:stretch/>
            </p:blipFill>
            <p:spPr>
              <a:xfrm>
                <a:off x="0" y="1139686"/>
                <a:ext cx="9144000" cy="5718313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962400" y="1447800"/>
                <a:ext cx="2514600" cy="1905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657600" y="5638800"/>
              <a:ext cx="28194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29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88" t="21875" r="23645" b="9375"/>
          <a:stretch/>
        </p:blipFill>
        <p:spPr>
          <a:xfrm>
            <a:off x="1295400" y="1676400"/>
            <a:ext cx="7696200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838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A6800"/>
                </a:solidFill>
              </a:rPr>
              <a:t>GST AND FINANCIAL REPORTING</a:t>
            </a:r>
            <a:endParaRPr lang="en-US" sz="3200" b="1" dirty="0">
              <a:solidFill>
                <a:srgbClr val="CA68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807339"/>
            <a:ext cx="400110" cy="4386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Source: Australian Accounting Standards Board, 2004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89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PROPRIETORY OF SALIHIN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DE4BFA-B3AD-C044-AD74-7EBCDFA7670F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Lagi, Iklan Thailand Bikin Jutaan Orang Menitikkan Air Mata.mp4">
            <a:hlinkClick r:id="" action="ppaction://media"/>
          </p:cNvPr>
          <p:cNvPicPr/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516698"/>
            <a:ext cx="8232775" cy="47315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67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914400" y="5049219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CA6800"/>
              </a:solidFill>
            </a:endParaRPr>
          </a:p>
          <a:p>
            <a:pPr algn="ctr"/>
            <a:r>
              <a:rPr lang="en-US" b="1" dirty="0" smtClean="0">
                <a:solidFill>
                  <a:srgbClr val="CA6800"/>
                </a:solidFill>
              </a:rPr>
              <a:t>Unit </a:t>
            </a:r>
            <a:r>
              <a:rPr lang="en-US" b="1" dirty="0">
                <a:solidFill>
                  <a:srgbClr val="CA6800"/>
                </a:solidFill>
              </a:rPr>
              <a:t>2A-1, Level </a:t>
            </a:r>
            <a:r>
              <a:rPr lang="en-US" b="1" dirty="0" smtClean="0">
                <a:solidFill>
                  <a:srgbClr val="CA6800"/>
                </a:solidFill>
              </a:rPr>
              <a:t>1 , Tower </a:t>
            </a:r>
            <a:r>
              <a:rPr lang="en-US" b="1" dirty="0">
                <a:solidFill>
                  <a:srgbClr val="CA6800"/>
                </a:solidFill>
              </a:rPr>
              <a:t>2A, Plaza </a:t>
            </a:r>
            <a:r>
              <a:rPr lang="en-US" b="1" dirty="0" err="1" smtClean="0">
                <a:solidFill>
                  <a:srgbClr val="CA6800"/>
                </a:solidFill>
              </a:rPr>
              <a:t>Sentral</a:t>
            </a:r>
            <a:endParaRPr lang="en-US" b="1" dirty="0">
              <a:solidFill>
                <a:srgbClr val="CA6800"/>
              </a:solidFill>
            </a:endParaRPr>
          </a:p>
          <a:p>
            <a:pPr algn="ctr"/>
            <a:r>
              <a:rPr lang="en-US" b="1" dirty="0" err="1">
                <a:solidFill>
                  <a:srgbClr val="CA6800"/>
                </a:solidFill>
              </a:rPr>
              <a:t>Jalan</a:t>
            </a:r>
            <a:r>
              <a:rPr lang="en-US" b="1" dirty="0">
                <a:solidFill>
                  <a:srgbClr val="CA6800"/>
                </a:solidFill>
              </a:rPr>
              <a:t> </a:t>
            </a:r>
            <a:r>
              <a:rPr lang="en-US" b="1" dirty="0" err="1">
                <a:solidFill>
                  <a:srgbClr val="CA6800"/>
                </a:solidFill>
              </a:rPr>
              <a:t>Stesen</a:t>
            </a:r>
            <a:r>
              <a:rPr lang="en-US" b="1" dirty="0">
                <a:solidFill>
                  <a:srgbClr val="CA6800"/>
                </a:solidFill>
              </a:rPr>
              <a:t> </a:t>
            </a:r>
            <a:r>
              <a:rPr lang="en-US" b="1" dirty="0" err="1">
                <a:solidFill>
                  <a:srgbClr val="CA6800"/>
                </a:solidFill>
              </a:rPr>
              <a:t>Sentral</a:t>
            </a:r>
            <a:r>
              <a:rPr lang="en-US" b="1" dirty="0">
                <a:solidFill>
                  <a:srgbClr val="CA6800"/>
                </a:solidFill>
              </a:rPr>
              <a:t> </a:t>
            </a:r>
            <a:r>
              <a:rPr lang="en-US" b="1" dirty="0" smtClean="0">
                <a:solidFill>
                  <a:srgbClr val="CA6800"/>
                </a:solidFill>
              </a:rPr>
              <a:t>5, KL </a:t>
            </a:r>
            <a:r>
              <a:rPr lang="en-US" b="1" dirty="0" err="1">
                <a:solidFill>
                  <a:srgbClr val="CA6800"/>
                </a:solidFill>
              </a:rPr>
              <a:t>Sentral</a:t>
            </a:r>
            <a:r>
              <a:rPr lang="en-US" b="1" dirty="0" smtClean="0">
                <a:solidFill>
                  <a:srgbClr val="CA6800"/>
                </a:solidFill>
              </a:rPr>
              <a:t>, 50470</a:t>
            </a:r>
            <a:r>
              <a:rPr lang="en-US" b="1" dirty="0">
                <a:solidFill>
                  <a:srgbClr val="CA6800"/>
                </a:solidFill>
              </a:rPr>
              <a:t>, Kuala Lumpur</a:t>
            </a:r>
            <a:r>
              <a:rPr lang="en-US" b="1" dirty="0" smtClean="0">
                <a:solidFill>
                  <a:srgbClr val="CA6800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CA6800"/>
                </a:solidFill>
              </a:rPr>
              <a:t>+603-2261 4180 </a:t>
            </a:r>
            <a:r>
              <a:rPr lang="en-US" b="1" dirty="0" smtClean="0"/>
              <a:t> </a:t>
            </a:r>
            <a:r>
              <a:rPr lang="en-US" b="1" dirty="0"/>
              <a:t>|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A6800"/>
                </a:solidFill>
              </a:rPr>
              <a:t>info@salihin.com.my </a:t>
            </a:r>
            <a:r>
              <a:rPr lang="en-US" b="1" dirty="0" smtClean="0"/>
              <a:t> |  </a:t>
            </a:r>
            <a:r>
              <a:rPr lang="en-US" b="1" dirty="0" smtClean="0">
                <a:solidFill>
                  <a:srgbClr val="CA6800"/>
                </a:solidFill>
              </a:rPr>
              <a:t>www.salihin.com.my</a:t>
            </a:r>
            <a:endParaRPr lang="en-US" b="1" dirty="0">
              <a:solidFill>
                <a:srgbClr val="CA6800"/>
              </a:solidFill>
            </a:endParaRPr>
          </a:p>
        </p:txBody>
      </p:sp>
      <p:pic>
        <p:nvPicPr>
          <p:cNvPr id="13314" name="Picture 2" descr="http://www.haynerlibrary.org/images/Thank_Yo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73" t="19255" r="5192" b="4295"/>
          <a:stretch/>
        </p:blipFill>
        <p:spPr bwMode="auto">
          <a:xfrm>
            <a:off x="2381250" y="1702878"/>
            <a:ext cx="43815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1800" y="4494725"/>
            <a:ext cx="3200400" cy="6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99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CA6800"/>
                </a:solidFill>
              </a:rPr>
              <a:t>Regulatory Requirements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CA6800"/>
                </a:solidFill>
              </a:rPr>
              <a:t>In preparing and presenting financial statements, companies </a:t>
            </a:r>
            <a:r>
              <a:rPr lang="en-US" sz="2400" dirty="0" smtClean="0">
                <a:solidFill>
                  <a:srgbClr val="CA6800"/>
                </a:solidFill>
              </a:rPr>
              <a:t>in Malaysia </a:t>
            </a:r>
            <a:r>
              <a:rPr lang="en-US" sz="2400" dirty="0">
                <a:solidFill>
                  <a:srgbClr val="CA6800"/>
                </a:solidFill>
              </a:rPr>
              <a:t>are to comply with the following: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A6800"/>
                </a:solidFill>
              </a:rPr>
              <a:t>Companies </a:t>
            </a:r>
            <a:r>
              <a:rPr lang="en-US" sz="2400" b="1" dirty="0">
                <a:solidFill>
                  <a:srgbClr val="CA6800"/>
                </a:solidFill>
              </a:rPr>
              <a:t>Act 1965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A6800"/>
                </a:solidFill>
              </a:rPr>
              <a:t>Financial </a:t>
            </a:r>
            <a:r>
              <a:rPr lang="en-US" sz="2400" b="1" dirty="0">
                <a:solidFill>
                  <a:srgbClr val="CA6800"/>
                </a:solidFill>
              </a:rPr>
              <a:t>Reporting Act 1997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A6800"/>
                </a:solidFill>
              </a:rPr>
              <a:t>Accounting </a:t>
            </a:r>
            <a:r>
              <a:rPr lang="en-US" sz="2400" b="1" dirty="0">
                <a:solidFill>
                  <a:srgbClr val="CA6800"/>
                </a:solidFill>
              </a:rPr>
              <a:t>Standards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A6800"/>
                </a:solidFill>
              </a:rPr>
              <a:t>I</a:t>
            </a:r>
            <a:r>
              <a:rPr lang="en-US" sz="2400" b="1" dirty="0" smtClean="0">
                <a:solidFill>
                  <a:srgbClr val="CA6800"/>
                </a:solidFill>
              </a:rPr>
              <a:t>ncome </a:t>
            </a:r>
            <a:r>
              <a:rPr lang="en-US" sz="2400" b="1" dirty="0">
                <a:solidFill>
                  <a:srgbClr val="CA6800"/>
                </a:solidFill>
              </a:rPr>
              <a:t>Tax Act 1967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The </a:t>
            </a:r>
            <a:r>
              <a:rPr lang="en-US" sz="2400" dirty="0">
                <a:solidFill>
                  <a:srgbClr val="CA6800"/>
                </a:solidFill>
              </a:rPr>
              <a:t>Securities Commission Guidelines 1995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KLSE </a:t>
            </a:r>
            <a:r>
              <a:rPr lang="en-US" sz="2400" dirty="0">
                <a:solidFill>
                  <a:srgbClr val="CA6800"/>
                </a:solidFill>
              </a:rPr>
              <a:t>Listing Requirement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Bank </a:t>
            </a:r>
            <a:r>
              <a:rPr lang="en-US" sz="2400" dirty="0">
                <a:solidFill>
                  <a:srgbClr val="CA6800"/>
                </a:solidFill>
              </a:rPr>
              <a:t>Negara Malaysia Guidelines</a:t>
            </a:r>
            <a:endParaRPr lang="en-US" sz="2400" dirty="0" smtClean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92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Companies Act 1965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A6800"/>
                </a:solidFill>
              </a:rPr>
              <a:t>Is the </a:t>
            </a:r>
            <a:r>
              <a:rPr lang="en-US" sz="2400" dirty="0" smtClean="0">
                <a:solidFill>
                  <a:srgbClr val="CA6800"/>
                </a:solidFill>
              </a:rPr>
              <a:t>main legislation </a:t>
            </a:r>
            <a:r>
              <a:rPr lang="en-US" sz="2400" dirty="0">
                <a:solidFill>
                  <a:srgbClr val="CA6800"/>
                </a:solidFill>
              </a:rPr>
              <a:t>governing the </a:t>
            </a:r>
            <a:r>
              <a:rPr lang="en-US" sz="2400" dirty="0" smtClean="0">
                <a:solidFill>
                  <a:srgbClr val="CA6800"/>
                </a:solidFill>
              </a:rPr>
              <a:t>formation and </a:t>
            </a:r>
            <a:r>
              <a:rPr lang="en-US" sz="2400" dirty="0">
                <a:solidFill>
                  <a:srgbClr val="CA6800"/>
                </a:solidFill>
              </a:rPr>
              <a:t>operation of companies in Malaysia.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It </a:t>
            </a:r>
            <a:r>
              <a:rPr lang="en-US" sz="2400" dirty="0">
                <a:solidFill>
                  <a:srgbClr val="CA6800"/>
                </a:solidFill>
              </a:rPr>
              <a:t>provides </a:t>
            </a:r>
            <a:r>
              <a:rPr lang="en-US" sz="2400" dirty="0" smtClean="0">
                <a:solidFill>
                  <a:srgbClr val="CA6800"/>
                </a:solidFill>
              </a:rPr>
              <a:t>the rules </a:t>
            </a:r>
            <a:r>
              <a:rPr lang="en-US" sz="2400" dirty="0">
                <a:solidFill>
                  <a:srgbClr val="CA6800"/>
                </a:solidFill>
              </a:rPr>
              <a:t>on accounting </a:t>
            </a:r>
            <a:r>
              <a:rPr lang="en-US" sz="2400" dirty="0" smtClean="0">
                <a:solidFill>
                  <a:srgbClr val="CA6800"/>
                </a:solidFill>
              </a:rPr>
              <a:t>and requirement </a:t>
            </a:r>
            <a:r>
              <a:rPr lang="en-US" sz="2400" dirty="0">
                <a:solidFill>
                  <a:srgbClr val="CA6800"/>
                </a:solidFill>
              </a:rPr>
              <a:t>for true and fair view </a:t>
            </a:r>
            <a:r>
              <a:rPr lang="en-US" sz="2400" dirty="0" smtClean="0">
                <a:solidFill>
                  <a:srgbClr val="CA6800"/>
                </a:solidFill>
              </a:rPr>
              <a:t>reporting.</a:t>
            </a:r>
            <a:endParaRPr lang="en-US" sz="2400" dirty="0">
              <a:solidFill>
                <a:srgbClr val="CA68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A6800"/>
                </a:solidFill>
              </a:rPr>
              <a:t>Section 167;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Every </a:t>
            </a:r>
            <a:r>
              <a:rPr lang="en-US" sz="2400" dirty="0">
                <a:solidFill>
                  <a:srgbClr val="CA6800"/>
                </a:solidFill>
              </a:rPr>
              <a:t>company </a:t>
            </a:r>
            <a:r>
              <a:rPr lang="en-US" sz="2400" b="1" dirty="0">
                <a:solidFill>
                  <a:srgbClr val="CA6800"/>
                </a:solidFill>
              </a:rPr>
              <a:t>must keep proper accounting and other records to sufficiently explain the transactions and financial position</a:t>
            </a:r>
            <a:r>
              <a:rPr lang="en-US" sz="2400" dirty="0">
                <a:solidFill>
                  <a:srgbClr val="CA6800"/>
                </a:solidFill>
              </a:rPr>
              <a:t> of the company and to enable </a:t>
            </a:r>
            <a:r>
              <a:rPr lang="en-US" sz="2400" b="1" dirty="0">
                <a:solidFill>
                  <a:srgbClr val="CA6800"/>
                </a:solidFill>
              </a:rPr>
              <a:t>true and fair </a:t>
            </a:r>
            <a:r>
              <a:rPr lang="en-US" sz="2400" dirty="0">
                <a:solidFill>
                  <a:srgbClr val="CA6800"/>
                </a:solidFill>
              </a:rPr>
              <a:t>profit and loss accounts and balance sheets and related documents to be prepared from time to </a:t>
            </a:r>
            <a:r>
              <a:rPr lang="en-US" sz="2400" dirty="0" smtClean="0">
                <a:solidFill>
                  <a:srgbClr val="CA6800"/>
                </a:solidFill>
              </a:rPr>
              <a:t>time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Disclosure requirements are set out in the 9th Schedule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3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CA6800"/>
                </a:solidFill>
              </a:rPr>
              <a:t>Companies Act 1965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CA6800"/>
                </a:solidFill>
              </a:rPr>
              <a:t>Section 167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The accounts </a:t>
            </a:r>
            <a:r>
              <a:rPr lang="en-US" sz="2400" dirty="0">
                <a:solidFill>
                  <a:srgbClr val="CA6800"/>
                </a:solidFill>
              </a:rPr>
              <a:t>must </a:t>
            </a:r>
            <a:r>
              <a:rPr lang="en-US" sz="2400" dirty="0" smtClean="0">
                <a:solidFill>
                  <a:srgbClr val="CA6800"/>
                </a:solidFill>
              </a:rPr>
              <a:t>be recorded </a:t>
            </a:r>
            <a:r>
              <a:rPr lang="en-US" sz="2400" dirty="0">
                <a:solidFill>
                  <a:srgbClr val="CA6800"/>
                </a:solidFill>
              </a:rPr>
              <a:t>and </a:t>
            </a:r>
            <a:r>
              <a:rPr lang="en-US" sz="2400" dirty="0" smtClean="0">
                <a:solidFill>
                  <a:srgbClr val="CA6800"/>
                </a:solidFill>
              </a:rPr>
              <a:t>kept in </a:t>
            </a:r>
            <a:r>
              <a:rPr lang="en-US" sz="2400" dirty="0">
                <a:solidFill>
                  <a:srgbClr val="CA6800"/>
                </a:solidFill>
              </a:rPr>
              <a:t>such manner as to enable them to be conveniently </a:t>
            </a:r>
            <a:r>
              <a:rPr lang="en-US" sz="2400" dirty="0" smtClean="0">
                <a:solidFill>
                  <a:srgbClr val="CA6800"/>
                </a:solidFill>
              </a:rPr>
              <a:t>and properly </a:t>
            </a:r>
            <a:r>
              <a:rPr lang="en-US" sz="2400" dirty="0">
                <a:solidFill>
                  <a:srgbClr val="CA6800"/>
                </a:solidFill>
              </a:rPr>
              <a:t>audited;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Entered </a:t>
            </a:r>
            <a:r>
              <a:rPr lang="en-US" sz="2400" dirty="0">
                <a:solidFill>
                  <a:srgbClr val="CA6800"/>
                </a:solidFill>
              </a:rPr>
              <a:t>in the accounting records within 60 days of </a:t>
            </a:r>
            <a:r>
              <a:rPr lang="en-US" sz="2400" dirty="0" smtClean="0">
                <a:solidFill>
                  <a:srgbClr val="CA6800"/>
                </a:solidFill>
              </a:rPr>
              <a:t>the completion </a:t>
            </a:r>
            <a:r>
              <a:rPr lang="en-US" sz="2400" dirty="0">
                <a:solidFill>
                  <a:srgbClr val="CA6800"/>
                </a:solidFill>
              </a:rPr>
              <a:t>of transactions to which they relate; </a:t>
            </a:r>
            <a:endParaRPr lang="en-US" sz="2400" dirty="0" smtClean="0">
              <a:solidFill>
                <a:srgbClr val="CA68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Retained for </a:t>
            </a:r>
            <a:r>
              <a:rPr lang="en-US" sz="2400" dirty="0">
                <a:solidFill>
                  <a:srgbClr val="CA6800"/>
                </a:solidFill>
              </a:rPr>
              <a:t>7 years after the completion of the related </a:t>
            </a:r>
            <a:r>
              <a:rPr lang="en-US" sz="2400" dirty="0" smtClean="0">
                <a:solidFill>
                  <a:srgbClr val="CA6800"/>
                </a:solidFill>
              </a:rPr>
              <a:t>transactions or </a:t>
            </a:r>
            <a:r>
              <a:rPr lang="en-US" sz="2400" dirty="0">
                <a:solidFill>
                  <a:srgbClr val="CA6800"/>
                </a:solidFill>
              </a:rPr>
              <a:t>operations; at the registered office, or at such other </a:t>
            </a:r>
            <a:r>
              <a:rPr lang="en-US" sz="2400" dirty="0" smtClean="0">
                <a:solidFill>
                  <a:srgbClr val="CA6800"/>
                </a:solidFill>
              </a:rPr>
              <a:t>place as </a:t>
            </a:r>
            <a:r>
              <a:rPr lang="en-US" sz="2400" dirty="0">
                <a:solidFill>
                  <a:srgbClr val="CA6800"/>
                </a:solidFill>
              </a:rPr>
              <a:t>the directors think </a:t>
            </a:r>
            <a:r>
              <a:rPr lang="en-US" sz="2400" dirty="0" smtClean="0">
                <a:solidFill>
                  <a:srgbClr val="CA6800"/>
                </a:solidFill>
              </a:rPr>
              <a:t>fit.</a:t>
            </a:r>
            <a:endParaRPr lang="en-US" sz="2400" dirty="0">
              <a:solidFill>
                <a:srgbClr val="CA68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A6800"/>
                </a:solidFill>
              </a:rPr>
              <a:t>Accounts </a:t>
            </a:r>
            <a:r>
              <a:rPr lang="en-US" sz="2400" dirty="0">
                <a:solidFill>
                  <a:srgbClr val="CA6800"/>
                </a:solidFill>
              </a:rPr>
              <a:t>be prepared in English or national language(s360)</a:t>
            </a:r>
            <a:endParaRPr lang="en-US" sz="2400" dirty="0" smtClean="0">
              <a:solidFill>
                <a:srgbClr val="CA68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EBB6-E4BD-4D30-B914-07B7834A561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5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5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63DE84-6D02-4AD4-90C9-5D8F217CB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Reporting &amp; GST</Template>
  <TotalTime>4658</TotalTime>
  <Words>2269</Words>
  <Application>Microsoft Macintosh PowerPoint</Application>
  <PresentationFormat>On-screen Show (4:3)</PresentationFormat>
  <Paragraphs>492</Paragraphs>
  <Slides>67</Slides>
  <Notes>2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45</vt:lpstr>
      <vt:lpstr>Microsoft ClipArt Gallery</vt:lpstr>
      <vt:lpstr>Worksheet</vt:lpstr>
      <vt:lpstr>GOODS AND SERVICES TAX (GST) AND ACCOUNTING SYSTEM OF COMPANIES</vt:lpstr>
      <vt:lpstr>Agenda</vt:lpstr>
      <vt:lpstr>Definition of Accounting</vt:lpstr>
      <vt:lpstr>Conceptual Framework for FR</vt:lpstr>
      <vt:lpstr>Qualities of Accounting Information</vt:lpstr>
      <vt:lpstr>The Financial Reporting Ecosystem</vt:lpstr>
      <vt:lpstr>Regulatory Requirements</vt:lpstr>
      <vt:lpstr>Companies Act 1965</vt:lpstr>
      <vt:lpstr>Companies Act 1965</vt:lpstr>
      <vt:lpstr>Companies Act 1965</vt:lpstr>
      <vt:lpstr>Companies Act 1965</vt:lpstr>
      <vt:lpstr>Companies Act 1965</vt:lpstr>
      <vt:lpstr>Financial Reporting Act 1997</vt:lpstr>
      <vt:lpstr>Financial Reporting Act 1997</vt:lpstr>
      <vt:lpstr>Financial Reporting Act 1997</vt:lpstr>
      <vt:lpstr>Financial Reporting Standards</vt:lpstr>
      <vt:lpstr>Financial Reporting Standards</vt:lpstr>
      <vt:lpstr>Financial Reporting Standards</vt:lpstr>
      <vt:lpstr>Financial Reporting Standards</vt:lpstr>
      <vt:lpstr>Financial Reporting Standards</vt:lpstr>
      <vt:lpstr>Financial Reporting Standards</vt:lpstr>
      <vt:lpstr>Financial Reporting Standards</vt:lpstr>
      <vt:lpstr>List of MFRS/IFRS</vt:lpstr>
      <vt:lpstr>List of MFRS/IFRS</vt:lpstr>
      <vt:lpstr>List of MFRS/IFRS</vt:lpstr>
      <vt:lpstr>List of MFRS/IFRS</vt:lpstr>
      <vt:lpstr>List of MFRS/IFRS</vt:lpstr>
      <vt:lpstr>The Business Entity</vt:lpstr>
      <vt:lpstr>The Business Concept</vt:lpstr>
      <vt:lpstr>Financial Statements</vt:lpstr>
      <vt:lpstr>Financial Statements</vt:lpstr>
      <vt:lpstr>Income Statement</vt:lpstr>
      <vt:lpstr>Income Statement</vt:lpstr>
      <vt:lpstr>Balance Sheet </vt:lpstr>
      <vt:lpstr>The main elements</vt:lpstr>
      <vt:lpstr>Cash flow statement</vt:lpstr>
      <vt:lpstr>Notes to the accounts</vt:lpstr>
      <vt:lpstr>Exercise- EFG Sdn. Bhd.</vt:lpstr>
      <vt:lpstr>Exercise- EFG Sdn. Bhd.</vt:lpstr>
      <vt:lpstr>Exercise- EFG Sdn. Bhd.</vt:lpstr>
      <vt:lpstr>Exercise- EFG Sdn. Bhd.</vt:lpstr>
      <vt:lpstr>Exercise- EFG Sdn. Bhd.</vt:lpstr>
      <vt:lpstr>Case Study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THANK YOU</vt:lpstr>
      <vt:lpstr>Slide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Reporting Environment</dc:title>
  <dc:subject/>
  <dc:creator>Resource Centre</dc:creator>
  <cp:keywords/>
  <dc:description/>
  <cp:lastModifiedBy>salihin abang</cp:lastModifiedBy>
  <cp:revision>122</cp:revision>
  <cp:lastPrinted>2015-09-20T05:17:21Z</cp:lastPrinted>
  <dcterms:created xsi:type="dcterms:W3CDTF">2015-09-21T08:18:12Z</dcterms:created>
  <dcterms:modified xsi:type="dcterms:W3CDTF">2015-09-21T08:23:16Z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TC103807019990</vt:lpwstr>
  </property>
</Properties>
</file>