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723" r:id="rId3"/>
    <p:sldMasterId id="2147483678" r:id="rId4"/>
    <p:sldMasterId id="2147483735" r:id="rId5"/>
    <p:sldMasterId id="2147483748" r:id="rId6"/>
    <p:sldMasterId id="2147483710" r:id="rId7"/>
    <p:sldMasterId id="2147483693" r:id="rId8"/>
  </p:sldMasterIdLst>
  <p:notesMasterIdLst>
    <p:notesMasterId r:id="rId31"/>
  </p:notesMasterIdLst>
  <p:handoutMasterIdLst>
    <p:handoutMasterId r:id="rId32"/>
  </p:handoutMasterIdLst>
  <p:sldIdLst>
    <p:sldId id="256" r:id="rId9"/>
    <p:sldId id="605" r:id="rId10"/>
    <p:sldId id="776" r:id="rId11"/>
    <p:sldId id="773" r:id="rId12"/>
    <p:sldId id="777" r:id="rId13"/>
    <p:sldId id="772" r:id="rId14"/>
    <p:sldId id="798" r:id="rId15"/>
    <p:sldId id="801" r:id="rId16"/>
    <p:sldId id="938" r:id="rId17"/>
    <p:sldId id="802" r:id="rId18"/>
    <p:sldId id="803" r:id="rId19"/>
    <p:sldId id="804" r:id="rId20"/>
    <p:sldId id="805" r:id="rId21"/>
    <p:sldId id="910" r:id="rId22"/>
    <p:sldId id="806" r:id="rId23"/>
    <p:sldId id="939" r:id="rId24"/>
    <p:sldId id="807" r:id="rId25"/>
    <p:sldId id="808" r:id="rId26"/>
    <p:sldId id="809" r:id="rId27"/>
    <p:sldId id="810" r:id="rId28"/>
    <p:sldId id="811" r:id="rId29"/>
    <p:sldId id="937"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3EF"/>
    <a:srgbClr val="DEF038"/>
    <a:srgbClr val="006600"/>
    <a:srgbClr val="FF00FF"/>
    <a:srgbClr val="FC3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9" autoAdjust="0"/>
    <p:restoredTop sz="94849" autoAdjust="0"/>
  </p:normalViewPr>
  <p:slideViewPr>
    <p:cSldViewPr>
      <p:cViewPr varScale="1">
        <p:scale>
          <a:sx n="70" d="100"/>
          <a:sy n="70" d="100"/>
        </p:scale>
        <p:origin x="-13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49" d="100"/>
          <a:sy n="49" d="100"/>
        </p:scale>
        <p:origin x="-2970"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4045E89-2A78-44BD-B5B4-E8E5425675FB}" type="datetimeFigureOut">
              <a:rPr lang="en-MY" smtClean="0"/>
              <a:t>12/4/2016</a:t>
            </a:fld>
            <a:endParaRPr lang="en-MY"/>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6E8ACC6-AE89-47F1-8E34-49A4DF94DD02}" type="slidenum">
              <a:rPr lang="en-MY" smtClean="0"/>
              <a:t>‹#›</a:t>
            </a:fld>
            <a:endParaRPr lang="en-MY"/>
          </a:p>
        </p:txBody>
      </p:sp>
    </p:spTree>
    <p:extLst>
      <p:ext uri="{BB962C8B-B14F-4D97-AF65-F5344CB8AC3E}">
        <p14:creationId xmlns:p14="http://schemas.microsoft.com/office/powerpoint/2010/main" val="413910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011A229-B3E2-41B0-984A-465867A1C3DF}" type="datetimeFigureOut">
              <a:rPr lang="en-MY" smtClean="0"/>
              <a:t>12/4/2016</a:t>
            </a:fld>
            <a:endParaRPr lang="en-MY"/>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57FCF6B-F609-429A-8391-F904B72530AA}" type="slidenum">
              <a:rPr lang="en-MY" smtClean="0"/>
              <a:t>‹#›</a:t>
            </a:fld>
            <a:endParaRPr lang="en-MY"/>
          </a:p>
        </p:txBody>
      </p:sp>
    </p:spTree>
    <p:extLst>
      <p:ext uri="{BB962C8B-B14F-4D97-AF65-F5344CB8AC3E}">
        <p14:creationId xmlns:p14="http://schemas.microsoft.com/office/powerpoint/2010/main" val="293753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833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6290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6970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97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2AE77-B184-4D7B-83A7-F51D2B9545E1}" type="datetime1">
              <a:rPr lang="en-MY"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41438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B5A6F-35A7-4F45-B440-F4F073234933}" type="datetime1">
              <a:rPr lang="en-MY" smtClean="0"/>
              <a:t>12/4/2016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E09A111-8F7B-4F20-8155-BCA0CA628CD3}" type="slidenum">
              <a:rPr lang="en-MY" smtClean="0"/>
              <a:pPr/>
              <a:t>‹#›</a:t>
            </a:fld>
            <a:endParaRPr lang="en-MY"/>
          </a:p>
        </p:txBody>
      </p:sp>
    </p:spTree>
    <p:extLst>
      <p:ext uri="{BB962C8B-B14F-4D97-AF65-F5344CB8AC3E}">
        <p14:creationId xmlns:p14="http://schemas.microsoft.com/office/powerpoint/2010/main" val="1201066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91ACD-D9F5-4CDD-91A4-1E0493C25683}" type="datetime1">
              <a:rPr lang="en-MY"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652194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01C8A-F628-4FA5-8885-39C7C43F119B}" type="datetime1">
              <a:rPr lang="en-MY"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147350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247DD-3F5E-4701-8411-DB55BCB59483}"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3978935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F67EA-E134-4682-BCEA-69AA3FDD3AFE}"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282564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9FDDE-4765-4CB9-952C-88A33CF07FAA}" type="datetime1">
              <a:rPr lang="en-MY" smtClean="0"/>
              <a:t>12/4/2016</a:t>
            </a:fld>
            <a:endParaRPr lang="en-US"/>
          </a:p>
        </p:txBody>
      </p:sp>
      <p:sp>
        <p:nvSpPr>
          <p:cNvPr id="7" name="Slide Number Placeholder 5"/>
          <p:cNvSpPr>
            <a:spLocks noGrp="1"/>
          </p:cNvSpPr>
          <p:nvPr>
            <p:ph type="sldNum" sz="quarter" idx="12"/>
          </p:nvPr>
        </p:nvSpPr>
        <p:spPr>
          <a:xfrm>
            <a:off x="8507459" y="6407163"/>
            <a:ext cx="532557"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3" y="6405910"/>
            <a:ext cx="367789" cy="367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7" y="150552"/>
            <a:ext cx="1439762" cy="51251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48"/>
            <a:ext cx="2933422" cy="365125"/>
          </a:xfrm>
          <a:prstGeom prst="rect">
            <a:avLst/>
          </a:prstGeom>
        </p:spPr>
        <p:txBody>
          <a:bodyPr vert="horz" lIns="91433" tIns="45717" rIns="91433" bIns="45717"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©2013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spTree>
    <p:extLst>
      <p:ext uri="{BB962C8B-B14F-4D97-AF65-F5344CB8AC3E}">
        <p14:creationId xmlns:p14="http://schemas.microsoft.com/office/powerpoint/2010/main" val="2115184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95FB990E-B656-45FE-9D5D-523691AE1556}"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74798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D82C194-25BD-4E52-816E-4BC55E037F29}"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854801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7B43E-E982-4AB4-8F64-F5E31068C247}"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424672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a:lstStyle/>
          <a:p>
            <a:fld id="{C9A52AA4-E32F-4998-A443-729CDF886AE4}" type="datetime1">
              <a:rPr lang="en-MY" smtClean="0"/>
              <a:t>12/4/2016</a:t>
            </a:fld>
            <a:endParaRPr lang="en-US"/>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6"/>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499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178F6B84-BF6D-489A-83E4-BBFB4C0CA5AE}" type="datetime1">
              <a:rPr lang="en-MY" smtClean="0"/>
              <a:t>12/4/2016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262634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B6642FD1-81D6-4E52-BB84-CA2FD96549C4}" type="datetime1">
              <a:rPr lang="en-MY" smtClean="0"/>
              <a:t>12/4/2016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385465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6BD1729-386A-4BCC-9DE3-5FE9C443ADDC}" type="datetime1">
              <a:rPr lang="en-MY" smtClean="0"/>
              <a:t>12/4/2016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3904375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B032C-FA29-4FE9-8D67-CC73C6884FCB}" type="datetime1">
              <a:rPr lang="en-MY" smtClean="0"/>
              <a:t>12/4/2016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08543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535DE-B23F-48DF-9BD8-1544F1C40146}" type="datetime1">
              <a:rPr lang="en-MY" smtClean="0"/>
              <a:t>12/4/2016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563518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8B891-22D8-4CC2-9AFF-93CFC179E693}" type="datetime1">
              <a:rPr lang="en-MY" smtClean="0"/>
              <a:t>12/4/2016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93323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C975CC6-65EB-438E-822C-D31E3B23257B}"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2676901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B4AE629-6B4F-4F48-A975-0B7B18A0C59E}"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817303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7EC76-AEB9-483D-B867-DBDE4818AB1D}"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2"/>
            <a:ext cx="9144000" cy="435835"/>
          </a:xfrm>
          <a:prstGeom prst="rect">
            <a:avLst/>
          </a:prstGeom>
        </p:spPr>
      </p:pic>
    </p:spTree>
    <p:extLst>
      <p:ext uri="{BB962C8B-B14F-4D97-AF65-F5344CB8AC3E}">
        <p14:creationId xmlns:p14="http://schemas.microsoft.com/office/powerpoint/2010/main" val="15653915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3115035-2CB6-4B2C-AB06-B0F0FAC88E96}"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10"/>
          <p:cNvSpPr>
            <a:spLocks noGrp="1"/>
          </p:cNvSpPr>
          <p:nvPr userDrawn="1"/>
        </p:nvSpPr>
        <p:spPr>
          <a:xfrm>
            <a:off x="5580112"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©2016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pic>
        <p:nvPicPr>
          <p:cNvPr id="9" name="Picture 2" descr="P:\SALIHIN Logo Centre\g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219200" cy="914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5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8394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E52EA-4740-4FAE-BA47-BD92FFEB451D}"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4824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DF4CC-2D36-4677-85D7-0C71D07261AA}" type="datetime1">
              <a:rPr lang="en-MY" smtClean="0">
                <a:solidFill>
                  <a:prstClr val="black">
                    <a:tint val="75000"/>
                  </a:prstClr>
                </a:solidFill>
              </a:rPr>
              <a:t>12/4/2016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680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6671B-63EE-426F-BF9B-021D59A74408}" type="datetime1">
              <a:rPr lang="en-MY" smtClean="0">
                <a:solidFill>
                  <a:prstClr val="black">
                    <a:tint val="75000"/>
                  </a:prstClr>
                </a:solidFill>
              </a:rPr>
              <a:t>12/4/2016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0500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BDC38-DB51-4DA9-8688-B72C1948D462}" type="datetime1">
              <a:rPr lang="en-MY" smtClean="0">
                <a:solidFill>
                  <a:prstClr val="black">
                    <a:tint val="75000"/>
                  </a:prstClr>
                </a:solidFill>
              </a:rPr>
              <a:t>12/4/2016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482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E6A48-7F1A-402D-9874-361D2CA64DAE}" type="datetime1">
              <a:rPr lang="en-MY" smtClean="0">
                <a:solidFill>
                  <a:prstClr val="black">
                    <a:tint val="75000"/>
                  </a:prstClr>
                </a:solidFill>
              </a:rPr>
              <a:t>12/4/2016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5" name="Picture 2" descr="P:\SALIHIN Logo Centre\g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219200" cy="914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11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4EC3B-6345-422E-97D6-2405591DA074}" type="datetime1">
              <a:rPr lang="en-MY" smtClean="0">
                <a:solidFill>
                  <a:prstClr val="black">
                    <a:tint val="75000"/>
                  </a:prstClr>
                </a:solidFill>
              </a:rPr>
              <a:t>12/4/2016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181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D801B-22F9-4F17-A94A-4F77D16486EE}" type="datetime1">
              <a:rPr lang="en-MY" smtClean="0">
                <a:solidFill>
                  <a:prstClr val="black">
                    <a:tint val="75000"/>
                  </a:prstClr>
                </a:solidFill>
              </a:rPr>
              <a:t>12/4/2016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738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F68BA-8F2C-4283-8EFD-905489F7091D}"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10"/>
          <p:cNvSpPr>
            <a:spLocks noGrp="1"/>
          </p:cNvSpPr>
          <p:nvPr userDrawn="1"/>
        </p:nvSpPr>
        <p:spPr>
          <a:xfrm>
            <a:off x="6384113" y="6272639"/>
            <a:ext cx="2707774" cy="337038"/>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a:solidFill>
                  <a:prstClr val="black"/>
                </a:solidFill>
              </a:rPr>
              <a:t>©</a:t>
            </a:r>
            <a:r>
              <a:rPr lang="en-US" sz="923" dirty="0" smtClean="0">
                <a:solidFill>
                  <a:prstClr val="black"/>
                </a:solidFill>
              </a:rPr>
              <a:t>2015</a:t>
            </a:r>
            <a:r>
              <a:rPr lang="en-US" sz="923" baseline="0" dirty="0" smtClean="0">
                <a:solidFill>
                  <a:prstClr val="black"/>
                </a:solidFill>
              </a:rPr>
              <a:t> </a:t>
            </a:r>
            <a:r>
              <a:rPr lang="en-US" sz="923" dirty="0" smtClean="0">
                <a:solidFill>
                  <a:srgbClr val="FF0000"/>
                </a:solidFill>
                <a:latin typeface="Neuropol" pitchFamily="34" charset="0"/>
              </a:rPr>
              <a:t>SALIHIN</a:t>
            </a:r>
            <a:r>
              <a:rPr lang="en-US" sz="923" dirty="0" smtClean="0">
                <a:solidFill>
                  <a:srgbClr val="FF0000"/>
                </a:solidFill>
              </a:rPr>
              <a:t> </a:t>
            </a:r>
            <a:r>
              <a:rPr lang="en-US" sz="923" dirty="0">
                <a:solidFill>
                  <a:prstClr val="black"/>
                </a:solidFill>
              </a:rPr>
              <a:t>GST Services. All Rights Reserved.</a:t>
            </a:r>
          </a:p>
        </p:txBody>
      </p:sp>
    </p:spTree>
    <p:extLst>
      <p:ext uri="{BB962C8B-B14F-4D97-AF65-F5344CB8AC3E}">
        <p14:creationId xmlns:p14="http://schemas.microsoft.com/office/powerpoint/2010/main" val="837674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F8F07-F8AA-4754-81D5-257BEDCC74EC}"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758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B9AAF4-1FE5-4BDE-8729-2B37703930B5}" type="datetime1">
              <a:rPr lang="en-MY" smtClean="0">
                <a:solidFill>
                  <a:prstClr val="black">
                    <a:tint val="75000"/>
                  </a:prstClr>
                </a:solidFill>
              </a:rPr>
              <a:t>12/4/2016</a:t>
            </a:fld>
            <a:endParaRPr lang="en-US">
              <a:solidFill>
                <a:prstClr val="black">
                  <a:tint val="75000"/>
                </a:prstClr>
              </a:solidFill>
            </a:endParaRPr>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785690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9DC33-4D85-48BE-BA4F-237263553EB8}"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9"/>
            <a:ext cx="9144000" cy="4358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652" cy="6858000"/>
          </a:xfrm>
          <a:prstGeom prst="rect">
            <a:avLst/>
          </a:prstGeom>
        </p:spPr>
      </p:pic>
    </p:spTree>
    <p:extLst>
      <p:ext uri="{BB962C8B-B14F-4D97-AF65-F5344CB8AC3E}">
        <p14:creationId xmlns:p14="http://schemas.microsoft.com/office/powerpoint/2010/main" val="627791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DF5200-D31D-4C86-8D4C-BAC00CA85BF0}" type="datetime1">
              <a:rPr lang="en-MY" smtClean="0"/>
              <a:t>12/4/2016</a:t>
            </a:fld>
            <a:endParaRPr lang="en-US"/>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5" name="Picture 2" descr="P:\SALIHIN Logo Centre\g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7336" y="261192"/>
            <a:ext cx="1292168" cy="11104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ooter Placeholder 10"/>
          <p:cNvSpPr>
            <a:spLocks noGrp="1"/>
          </p:cNvSpPr>
          <p:nvPr userDrawn="1"/>
        </p:nvSpPr>
        <p:spPr>
          <a:xfrm>
            <a:off x="5580112"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©2016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spTree>
    <p:extLst>
      <p:ext uri="{BB962C8B-B14F-4D97-AF65-F5344CB8AC3E}">
        <p14:creationId xmlns:p14="http://schemas.microsoft.com/office/powerpoint/2010/main" val="584167901"/>
      </p:ext>
    </p:extLst>
  </p:cSld>
  <p:clrMapOvr>
    <a:masterClrMapping/>
  </p:clrMapOvr>
  <p:transition spd="slow">
    <p:pull/>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7E5BC502-D960-4234-ADB6-BCD970E1C7DC}"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44124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A3082E7-A192-47B0-A785-4DEC651961FC}"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303550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A64CF-7DC7-42AD-9B7F-476B3627177B}"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2460191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08251BFE-CC12-445F-8538-3248F4FFAC16}" type="datetime1">
              <a:rPr lang="en-MY" smtClean="0"/>
              <a:t>12/4/2016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1124393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317D79EA-F33B-43A3-A78D-43611DC85C79}" type="datetime1">
              <a:rPr lang="en-MY" smtClean="0"/>
              <a:t>12/4/2016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1804491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144E0494-2F8F-4AE7-97F5-2F3AF4C4D5AF}" type="datetime1">
              <a:rPr lang="en-MY" smtClean="0"/>
              <a:t>12/4/2016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11454233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168D-B2C1-4537-BF4D-4E8CB785DFBD}" type="datetime1">
              <a:rPr lang="en-MY" smtClean="0"/>
              <a:t>12/4/2016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649612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CEADC-3FB4-4F69-86D4-C9999609E6A7}" type="datetime1">
              <a:rPr lang="en-MY" smtClean="0"/>
              <a:t>12/4/2016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2797169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179AD-292C-4691-95D9-E175B3DED0B2}" type="datetime1">
              <a:rPr lang="en-MY" smtClean="0"/>
              <a:t>12/4/2016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409227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776CB-A98C-4034-B62D-75B5D36B550D}"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312" t="31236"/>
          <a:stretch/>
        </p:blipFill>
        <p:spPr>
          <a:xfrm flipH="1">
            <a:off x="6198552" y="-2782"/>
            <a:ext cx="2966357" cy="20614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92" t="48002" r="10342" b="41878"/>
          <a:stretch/>
        </p:blipFill>
        <p:spPr>
          <a:xfrm>
            <a:off x="0" y="6528997"/>
            <a:ext cx="9144000" cy="435835"/>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681725" y="188640"/>
            <a:ext cx="997034" cy="10801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54977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62F9FD64-7FA6-4362-9E77-7D6C9F0E1555}"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559736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7C1864FF-248D-4657-822E-E3B5485316E8}"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539754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31EBEBD-B760-4196-8741-59DF71A741BC}" type="datetime1">
              <a:rPr lang="en-MY" smtClean="0"/>
              <a:t>12/4/2016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358389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B9CBD048-D1C3-4345-830E-CA54EF54A65C}"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2944454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FE642DE-48E1-439D-BB03-C4FFB66AF723}"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648833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1F034-25F9-4026-9D2F-44F426555A4A}"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1363827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E39F5F06-7619-4BD7-BBFC-32B180CB7C4E}" type="datetime1">
              <a:rPr lang="en-MY" smtClean="0"/>
              <a:t>12/4/2016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3294350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37EAD75E-FD25-40E1-B5DD-9AD1F0193257}" type="datetime1">
              <a:rPr lang="en-MY" smtClean="0"/>
              <a:t>12/4/2016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4239117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3DAC7C01-7788-4F9A-ADA8-E2A08272E307}" type="datetime1">
              <a:rPr lang="en-MY" smtClean="0"/>
              <a:t>12/4/2016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336014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388FC-9D74-4C82-A169-ADC584770640}" type="datetime1">
              <a:rPr lang="en-MY" smtClean="0"/>
              <a:t>12/4/2016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56673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9DBFED80-DA2B-4F05-9704-8877841198EF}" type="datetime1">
              <a:rPr lang="en-MY"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19146468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08883-A2D4-4B53-9EE4-E7B6D5A94C4B}" type="datetime1">
              <a:rPr lang="en-MY" smtClean="0"/>
              <a:t>12/4/2016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736754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92C41-BDCB-4CA9-955D-1068FDC00866}" type="datetime1">
              <a:rPr lang="en-MY" smtClean="0"/>
              <a:t>12/4/2016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1225202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6D83CAD4-8B60-423E-9AEA-37F09E61786E}"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120366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BA1F9DDB-62A4-4985-A59B-40D4898D08E6}" type="datetime1">
              <a:rPr lang="en-MY" smtClean="0"/>
              <a:t>12/4/2016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39397369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F682F6-E67F-4BA8-8395-D470B1C9687F}"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80264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1DF46-CA29-4889-A8DB-8D3B648E40DF}"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42081569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00B94-F11F-4093-AEA1-4D70D3F3ACC4}"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3978032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C26461-8490-4105-80F2-7DE6844DE5CC}" type="datetime1">
              <a:rPr lang="en-MY"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17318186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4C2D35-C0F0-41E9-A382-79CE0A058434}" type="datetime1">
              <a:rPr lang="en-MY"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33536510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611304-D37C-4395-B264-81E087ADBBA3}" type="datetime1">
              <a:rPr lang="en-MY"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38180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81535-1C72-4C23-842E-3625576E6648}"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434239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D1DE3-D56F-4F7B-BCB4-1C084F21F6A6}" type="datetime1">
              <a:rPr lang="en-MY"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53527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77C20-09B0-414D-BF0F-44A748C3A6EE}" type="datetime1">
              <a:rPr lang="en-MY"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3241033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6492-FD52-4FF6-AE4F-62A6DA61A328}" type="datetime1">
              <a:rPr lang="en-MY"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1598069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4DE25-1EE4-4B8D-A849-F8BFF4E437DC}"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42476237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CE788-41E8-4428-ADA3-60A0229BC00D}" type="datetime1">
              <a:rPr lang="en-MY"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515634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78BAE-8110-4763-977E-190D89FBA5DA}"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2"/>
            <a:ext cx="9144000" cy="4358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2652" cy="6858000"/>
          </a:xfrm>
          <a:prstGeom prst="rect">
            <a:avLst/>
          </a:prstGeom>
        </p:spPr>
      </p:pic>
    </p:spTree>
    <p:extLst>
      <p:ext uri="{BB962C8B-B14F-4D97-AF65-F5344CB8AC3E}">
        <p14:creationId xmlns:p14="http://schemas.microsoft.com/office/powerpoint/2010/main" val="3400468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DC15B66-2BBC-4234-B21A-5475D032F85E}"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312" t="31236"/>
          <a:stretch/>
        </p:blipFill>
        <p:spPr>
          <a:xfrm flipH="1">
            <a:off x="6198548" y="-2782"/>
            <a:ext cx="2966357" cy="20614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92" t="48002" r="10342" b="41878"/>
          <a:stretch/>
        </p:blipFill>
        <p:spPr>
          <a:xfrm>
            <a:off x="0" y="6528990"/>
            <a:ext cx="9144000" cy="4358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77" y="381000"/>
            <a:ext cx="1266092" cy="1371600"/>
          </a:xfrm>
          <a:prstGeom prst="rect">
            <a:avLst/>
          </a:prstGeom>
          <a:noFill/>
          <a:ln>
            <a:noFill/>
          </a:ln>
        </p:spPr>
      </p:pic>
      <p:sp>
        <p:nvSpPr>
          <p:cNvPr id="10" name="Footer Placeholder 10"/>
          <p:cNvSpPr>
            <a:spLocks noGrp="1"/>
          </p:cNvSpPr>
          <p:nvPr userDrawn="1"/>
        </p:nvSpPr>
        <p:spPr>
          <a:xfrm>
            <a:off x="6384113" y="6272639"/>
            <a:ext cx="2707774" cy="337038"/>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a:solidFill>
                  <a:prstClr val="black"/>
                </a:solidFill>
              </a:rPr>
              <a:t>©</a:t>
            </a:r>
            <a:r>
              <a:rPr lang="en-US" sz="923" dirty="0" smtClean="0">
                <a:solidFill>
                  <a:prstClr val="black"/>
                </a:solidFill>
              </a:rPr>
              <a:t>2015 </a:t>
            </a:r>
            <a:r>
              <a:rPr lang="en-US" sz="923" dirty="0">
                <a:solidFill>
                  <a:srgbClr val="FF0000"/>
                </a:solidFill>
                <a:latin typeface="Neuropol" pitchFamily="34" charset="0"/>
              </a:rPr>
              <a:t>SALIHIN</a:t>
            </a:r>
            <a:r>
              <a:rPr lang="en-US" sz="923" dirty="0">
                <a:solidFill>
                  <a:srgbClr val="FF0000"/>
                </a:solidFill>
              </a:rPr>
              <a:t> </a:t>
            </a:r>
            <a:r>
              <a:rPr lang="en-US" sz="923" dirty="0">
                <a:solidFill>
                  <a:prstClr val="black"/>
                </a:solidFill>
              </a:rPr>
              <a:t>GST Services. All Rights Reserved.</a:t>
            </a:r>
          </a:p>
        </p:txBody>
      </p:sp>
    </p:spTree>
    <p:extLst>
      <p:ext uri="{BB962C8B-B14F-4D97-AF65-F5344CB8AC3E}">
        <p14:creationId xmlns:p14="http://schemas.microsoft.com/office/powerpoint/2010/main" val="35628149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13FE7-B9FE-4084-AA04-65F54A78F437}"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5854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AEB38-71C4-49CC-8A6B-60BD33307CF7}" type="datetime1">
              <a:rPr lang="en-MY" smtClean="0">
                <a:solidFill>
                  <a:prstClr val="black">
                    <a:tint val="75000"/>
                  </a:prstClr>
                </a:solidFill>
              </a:rPr>
              <a:t>12/4/2016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17175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7182CC-A282-4F2C-80B5-1BAFB13B1BC4}" type="datetime1">
              <a:rPr lang="en-MY" smtClean="0">
                <a:solidFill>
                  <a:prstClr val="black">
                    <a:tint val="75000"/>
                  </a:prstClr>
                </a:solidFill>
              </a:rPr>
              <a:t>12/4/2016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643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E0BEA-0D8F-4485-9B86-8FDDB4AE2C5E}" type="datetime1">
              <a:rPr lang="en-MY"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2112379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81EC4-DE79-432E-A066-8E85A17D8B4A}" type="datetime1">
              <a:rPr lang="en-MY" smtClean="0">
                <a:solidFill>
                  <a:prstClr val="black">
                    <a:tint val="75000"/>
                  </a:prstClr>
                </a:solidFill>
              </a:rPr>
              <a:t>12/4/2016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2720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E228A-A3F4-4FE9-A84C-C93A3261EB38}" type="datetime1">
              <a:rPr lang="en-MY" smtClean="0">
                <a:solidFill>
                  <a:prstClr val="black">
                    <a:tint val="75000"/>
                  </a:prstClr>
                </a:solidFill>
              </a:rPr>
              <a:t>12/4/2016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97522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69BD0-F0B5-4D65-A31D-A6180EF3E418}" type="datetime1">
              <a:rPr lang="en-MY" smtClean="0">
                <a:solidFill>
                  <a:prstClr val="black">
                    <a:tint val="75000"/>
                  </a:prstClr>
                </a:solidFill>
              </a:rPr>
              <a:t>12/4/2016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43400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6AD87-524D-4558-AA97-00D3678F5478}" type="datetime1">
              <a:rPr lang="en-MY" smtClean="0">
                <a:solidFill>
                  <a:prstClr val="black">
                    <a:tint val="75000"/>
                  </a:prstClr>
                </a:solidFill>
              </a:rPr>
              <a:t>12/4/2016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8456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C2EEC-5E15-47EA-95F0-AC2D12D60DF5}"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7724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DBAEC-6006-4281-B5BB-5A26DCA50892}"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422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D6F98F-FD6C-4C9D-BDBC-0B1A8D40BD92}" type="datetime1">
              <a:rPr lang="en-MY" smtClean="0">
                <a:solidFill>
                  <a:prstClr val="black">
                    <a:tint val="75000"/>
                  </a:prstClr>
                </a:solidFill>
              </a:rPr>
              <a:t>12/4/2016</a:t>
            </a:fld>
            <a:endParaRPr lang="en-US">
              <a:solidFill>
                <a:prstClr val="black">
                  <a:tint val="75000"/>
                </a:prstClr>
              </a:solidFill>
            </a:endParaRPr>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38"/>
            <a:ext cx="2933422" cy="365125"/>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smtClean="0">
                <a:solidFill>
                  <a:prstClr val="black"/>
                </a:solidFill>
              </a:rPr>
              <a:t>©2014 </a:t>
            </a:r>
            <a:r>
              <a:rPr lang="en-US" sz="923" dirty="0" smtClean="0">
                <a:solidFill>
                  <a:srgbClr val="FF0000"/>
                </a:solidFill>
                <a:latin typeface="Neuropol" pitchFamily="34" charset="0"/>
              </a:rPr>
              <a:t>SALIHIN</a:t>
            </a:r>
            <a:r>
              <a:rPr lang="en-US" sz="923" dirty="0" smtClean="0">
                <a:solidFill>
                  <a:srgbClr val="FF0000"/>
                </a:solidFill>
              </a:rPr>
              <a:t> </a:t>
            </a:r>
            <a:r>
              <a:rPr lang="en-US" sz="923" dirty="0" smtClean="0">
                <a:solidFill>
                  <a:prstClr val="black"/>
                </a:solidFill>
              </a:rPr>
              <a:t>GST Services. All Rights Reserved.</a:t>
            </a:r>
            <a:endParaRPr lang="en-US" sz="923" dirty="0">
              <a:solidFill>
                <a:prstClr val="black"/>
              </a:solidFill>
            </a:endParaRPr>
          </a:p>
        </p:txBody>
      </p:sp>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6" y="150542"/>
            <a:ext cx="1439762" cy="5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75987"/>
      </p:ext>
    </p:extLst>
  </p:cSld>
  <p:clrMapOvr>
    <a:masterClrMapping/>
  </p:clrMapOvr>
  <p:transition spd="slow">
    <p:pull/>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5DA696-1568-4E94-B438-BC8A2BAA0D79}" type="datetime1">
              <a:rPr lang="en-MY" smtClean="0">
                <a:solidFill>
                  <a:prstClr val="black">
                    <a:tint val="75000"/>
                  </a:prstClr>
                </a:solidFill>
              </a:rPr>
              <a:t>12/4/2016</a:t>
            </a:fld>
            <a:endParaRPr lang="en-US">
              <a:solidFill>
                <a:prstClr val="black">
                  <a:tint val="75000"/>
                </a:prstClr>
              </a:solidFill>
            </a:endParaRPr>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030567"/>
      </p:ext>
    </p:extLst>
  </p:cSld>
  <p:clrMapOvr>
    <a:masterClrMapping/>
  </p:clrMapOvr>
  <p:transition spd="slow">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15869E-E58B-48A7-8ACC-B83368D0142A}" type="datetime1">
              <a:rPr lang="en-MY" smtClean="0"/>
              <a:t>12/4/2016</a:t>
            </a:fld>
            <a:endParaRPr lang="en-US"/>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©2015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6" y="150542"/>
            <a:ext cx="1439762" cy="5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7627"/>
      </p:ext>
    </p:extLst>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2F59D5-EC54-4693-8ECE-3595CF970179}" type="datetime1">
              <a:rPr lang="en-MY"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D2989-2F73-4C73-AB4B-4A0998447DEB}" type="slidenum">
              <a:rPr lang="en-US" smtClean="0"/>
              <a:t>‹#›</a:t>
            </a:fld>
            <a:endParaRPr lang="en-US"/>
          </a:p>
        </p:txBody>
      </p:sp>
      <p:pic>
        <p:nvPicPr>
          <p:cNvPr id="10"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96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8.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112883" y="6487452"/>
            <a:ext cx="4913145" cy="253916"/>
          </a:xfrm>
          <a:prstGeom prst="rect">
            <a:avLst/>
          </a:prstGeom>
          <a:noFill/>
        </p:spPr>
        <p:txBody>
          <a:bodyPr wrap="square" rtlCol="0">
            <a:spAutoFit/>
          </a:bodyPr>
          <a:lstStyle/>
          <a:p>
            <a:pPr algn="ctr"/>
            <a:r>
              <a:rPr lang="en-US" sz="1050" b="1" dirty="0" smtClean="0">
                <a:latin typeface="Century Gothic" pitchFamily="34" charset="0"/>
              </a:rPr>
              <a:t>The information contained</a:t>
            </a:r>
            <a:r>
              <a:rPr lang="en-US" sz="1050" b="1" baseline="0" dirty="0" smtClean="0">
                <a:latin typeface="Century Gothic" pitchFamily="34" charset="0"/>
              </a:rPr>
              <a:t> herein is s</a:t>
            </a:r>
            <a:r>
              <a:rPr lang="en-US" sz="1050" b="1" dirty="0" smtClean="0">
                <a:latin typeface="Century Gothic" pitchFamily="34" charset="0"/>
              </a:rPr>
              <a:t>trictly Private &amp; Confidential</a:t>
            </a:r>
            <a:endParaRPr lang="en-MY" sz="1050" b="1" dirty="0">
              <a:latin typeface="Century Gothic" pitchFamily="34" charset="0"/>
            </a:endParaRPr>
          </a:p>
        </p:txBody>
      </p:sp>
      <p:sp>
        <p:nvSpPr>
          <p:cNvPr id="14" name="TextBox 13"/>
          <p:cNvSpPr txBox="1"/>
          <p:nvPr/>
        </p:nvSpPr>
        <p:spPr>
          <a:xfrm>
            <a:off x="2661240" y="6058986"/>
            <a:ext cx="3816424" cy="43088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Neuropol" pitchFamily="34" charset="0"/>
              </a:rPr>
              <a:t>AUDIT &amp; ASSURANCE </a:t>
            </a:r>
            <a:r>
              <a:rPr lang="en-US" sz="1100" b="1" dirty="0" smtClean="0">
                <a:solidFill>
                  <a:srgbClr val="FF0000"/>
                </a:solidFill>
                <a:latin typeface="Neuropol" pitchFamily="34" charset="0"/>
              </a:rPr>
              <a:t>.</a:t>
            </a:r>
            <a:r>
              <a:rPr lang="en-US" sz="1100" b="0" dirty="0" smtClean="0">
                <a:latin typeface="Neuropol" pitchFamily="34" charset="0"/>
              </a:rPr>
              <a:t> TAXATION </a:t>
            </a:r>
            <a:r>
              <a:rPr lang="en-US" sz="1100" b="1" dirty="0" smtClean="0">
                <a:solidFill>
                  <a:srgbClr val="FF0000"/>
                </a:solidFill>
                <a:latin typeface="Neuropol" pitchFamily="34" charset="0"/>
              </a:rPr>
              <a:t>.</a:t>
            </a:r>
            <a:r>
              <a:rPr lang="en-US" sz="1100" b="0" dirty="0" smtClean="0">
                <a:latin typeface="Neuropol" pitchFamily="34" charset="0"/>
              </a:rPr>
              <a:t> ADVISORY</a:t>
            </a:r>
            <a:endParaRPr lang="en-MY" sz="1100" b="0" dirty="0" smtClean="0">
              <a:latin typeface="Neuropol" pitchFamily="34" charset="0"/>
            </a:endParaRPr>
          </a:p>
          <a:p>
            <a:pPr algn="ctr"/>
            <a:r>
              <a:rPr lang="en-US" sz="1100" b="0" u="none" dirty="0" smtClean="0">
                <a:solidFill>
                  <a:schemeClr val="tx1"/>
                </a:solidFill>
                <a:latin typeface="Neuropol" pitchFamily="34" charset="0"/>
              </a:rPr>
              <a:t>www.</a:t>
            </a:r>
            <a:r>
              <a:rPr lang="en-US" sz="1100" b="0" u="none" dirty="0" smtClean="0">
                <a:solidFill>
                  <a:srgbClr val="FF0000"/>
                </a:solidFill>
                <a:latin typeface="Neuropol" pitchFamily="34" charset="0"/>
              </a:rPr>
              <a:t>salihin</a:t>
            </a:r>
            <a:r>
              <a:rPr lang="en-US" sz="1100" b="0" u="none" dirty="0" smtClean="0">
                <a:solidFill>
                  <a:schemeClr val="tx1"/>
                </a:solidFill>
                <a:latin typeface="Neuropol" pitchFamily="34" charset="0"/>
              </a:rPr>
              <a:t>.com.my</a:t>
            </a:r>
            <a:r>
              <a:rPr lang="en-US" sz="1100" b="0" u="none" baseline="0" dirty="0" smtClean="0">
                <a:solidFill>
                  <a:schemeClr val="tx1"/>
                </a:solidFill>
                <a:latin typeface="Neuropol" pitchFamily="34" charset="0"/>
              </a:rPr>
              <a:t> </a:t>
            </a:r>
            <a:r>
              <a:rPr lang="en-US" sz="1100" b="0" u="none" baseline="0" dirty="0" smtClean="0">
                <a:solidFill>
                  <a:schemeClr val="tx1">
                    <a:lumMod val="65000"/>
                    <a:lumOff val="35000"/>
                  </a:schemeClr>
                </a:solidFill>
                <a:latin typeface="Neuropol" pitchFamily="34" charset="0"/>
              </a:rPr>
              <a:t> I </a:t>
            </a:r>
            <a:r>
              <a:rPr lang="en-US" sz="1100" b="0" dirty="0" smtClean="0">
                <a:latin typeface="Neuropol" pitchFamily="34" charset="0"/>
              </a:rPr>
              <a:t> www.my</a:t>
            </a:r>
            <a:r>
              <a:rPr lang="en-US" sz="1100" b="0" dirty="0" smtClean="0">
                <a:solidFill>
                  <a:srgbClr val="FF0000"/>
                </a:solidFill>
                <a:latin typeface="Neuropol" pitchFamily="34" charset="0"/>
              </a:rPr>
              <a:t>salihin</a:t>
            </a:r>
            <a:r>
              <a:rPr lang="en-US" sz="1100" b="0" dirty="0" smtClean="0">
                <a:latin typeface="Neuropol" pitchFamily="34" charset="0"/>
              </a:rPr>
              <a:t>.com</a:t>
            </a:r>
          </a:p>
        </p:txBody>
      </p:sp>
    </p:spTree>
    <p:extLst>
      <p:ext uri="{BB962C8B-B14F-4D97-AF65-F5344CB8AC3E}">
        <p14:creationId xmlns:p14="http://schemas.microsoft.com/office/powerpoint/2010/main" val="44085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034A9-1DB6-4C22-AC48-30A03DEF0875}" type="datetime1">
              <a:rPr lang="en-MY" smtClean="0"/>
              <a:t>12/4/2016</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D2989-2F73-4C73-AB4B-4A0998447DEB}" type="slidenum">
              <a:rPr lang="en-US" smtClean="0"/>
              <a:t>‹#›</a:t>
            </a:fld>
            <a:endParaRPr lang="en-US"/>
          </a:p>
        </p:txBody>
      </p:sp>
    </p:spTree>
    <p:extLst>
      <p:ext uri="{BB962C8B-B14F-4D97-AF65-F5344CB8AC3E}">
        <p14:creationId xmlns:p14="http://schemas.microsoft.com/office/powerpoint/2010/main" val="30172241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722"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BC749-CB4E-4677-8A56-D583DE7FA70C}" type="datetime1">
              <a:rPr lang="en-MY" smtClean="0"/>
              <a:t>12/4/2016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EE044-CA00-4C44-AFF8-5BBC935145A3}" type="slidenum">
              <a:rPr lang="en-MY" smtClean="0"/>
              <a:t>‹#›</a:t>
            </a:fld>
            <a:endParaRPr lang="en-MY"/>
          </a:p>
        </p:txBody>
      </p:sp>
    </p:spTree>
    <p:extLst>
      <p:ext uri="{BB962C8B-B14F-4D97-AF65-F5344CB8AC3E}">
        <p14:creationId xmlns:p14="http://schemas.microsoft.com/office/powerpoint/2010/main" val="21415116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F5D63CB-C346-4CCA-9FBC-E1AAC3BFF825}"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5106761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760"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190A4-5CA6-4F92-B668-C69074CF4A1D}" type="datetime1">
              <a:rPr lang="en-MY" smtClean="0"/>
              <a:t>12/4/2016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3F4B-C885-426F-81FA-DF514E67AACE}" type="slidenum">
              <a:rPr lang="en-MY" smtClean="0"/>
              <a:t>‹#›</a:t>
            </a:fld>
            <a:endParaRPr lang="en-MY"/>
          </a:p>
        </p:txBody>
      </p:sp>
    </p:spTree>
    <p:extLst>
      <p:ext uri="{BB962C8B-B14F-4D97-AF65-F5344CB8AC3E}">
        <p14:creationId xmlns:p14="http://schemas.microsoft.com/office/powerpoint/2010/main" val="261373047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A7579-467D-4327-8898-40127917FF08}" type="datetime1">
              <a:rPr lang="en-MY" smtClean="0"/>
              <a:t>12/4/2016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B8746-CA50-44BB-A036-7F1D7DD44D4E}" type="slidenum">
              <a:rPr lang="en-MY" smtClean="0"/>
              <a:t>‹#›</a:t>
            </a:fld>
            <a:endParaRPr lang="en-MY"/>
          </a:p>
        </p:txBody>
      </p:sp>
    </p:spTree>
    <p:extLst>
      <p:ext uri="{BB962C8B-B14F-4D97-AF65-F5344CB8AC3E}">
        <p14:creationId xmlns:p14="http://schemas.microsoft.com/office/powerpoint/2010/main" val="155375252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10D97-58A2-48B0-A3B6-D5CBBA7749B1}" type="datetime1">
              <a:rPr lang="en-MY" smtClean="0"/>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3FD22-1631-470E-8AC6-7A024822943F}" type="slidenum">
              <a:rPr lang="en-US" smtClean="0"/>
              <a:t>‹#›</a:t>
            </a:fld>
            <a:endParaRPr lang="en-US"/>
          </a:p>
        </p:txBody>
      </p:sp>
    </p:spTree>
    <p:extLst>
      <p:ext uri="{BB962C8B-B14F-4D97-AF65-F5344CB8AC3E}">
        <p14:creationId xmlns:p14="http://schemas.microsoft.com/office/powerpoint/2010/main" val="159258693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90955638-ABA1-4C7C-A3C7-9B0A418E4EE9}" type="datetime1">
              <a:rPr lang="en-MY" smtClean="0">
                <a:solidFill>
                  <a:prstClr val="black">
                    <a:tint val="75000"/>
                  </a:prstClr>
                </a:solidFill>
              </a:rPr>
              <a:t>12/4/2016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014830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g"/><Relationship Id="rId7"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5.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91"/>
          <p:cNvSpPr/>
          <p:nvPr/>
        </p:nvSpPr>
        <p:spPr>
          <a:xfrm>
            <a:off x="838200" y="2362200"/>
            <a:ext cx="7739225" cy="1524000"/>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algn="ctr" defTabSz="457200"/>
            <a:r>
              <a:rPr lang="en-MY" sz="3600" b="1" dirty="0" smtClean="0">
                <a:solidFill>
                  <a:prstClr val="white"/>
                </a:solidFill>
              </a:rPr>
              <a:t>GOODS &amp; SERVICES TAX (GST) :</a:t>
            </a:r>
          </a:p>
          <a:p>
            <a:pPr lvl="1" algn="ctr"/>
            <a:r>
              <a:rPr lang="en-US" sz="3600" b="1" dirty="0">
                <a:solidFill>
                  <a:schemeClr val="bg1"/>
                </a:solidFill>
                <a:latin typeface="Calibri" pitchFamily="34" charset="0"/>
                <a:cs typeface="Mongolian Baiti" pitchFamily="66" charset="0"/>
              </a:rPr>
              <a:t>LATEST GST UPDATES</a:t>
            </a:r>
          </a:p>
        </p:txBody>
      </p:sp>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pic>
        <p:nvPicPr>
          <p:cNvPr id="95" name="Picture 2" descr=" Goods &amp; Services Tax (GST) Malaysia"/>
          <p:cNvPicPr>
            <a:picLocks noChangeAspect="1" noChangeArrowheads="1"/>
          </p:cNvPicPr>
          <p:nvPr/>
        </p:nvPicPr>
        <p:blipFill>
          <a:blip r:embed="rId2" cstate="print"/>
          <a:srcRect/>
          <a:stretch>
            <a:fillRect/>
          </a:stretch>
        </p:blipFill>
        <p:spPr bwMode="auto">
          <a:xfrm>
            <a:off x="304800" y="137774"/>
            <a:ext cx="1498106" cy="1157626"/>
          </a:xfrm>
          <a:prstGeom prst="rect">
            <a:avLst/>
          </a:prstGeom>
          <a:noFill/>
          <a:effectLst>
            <a:outerShdw blurRad="50800" dist="38100" dir="5400000" algn="t" rotWithShape="0">
              <a:prstClr val="black">
                <a:alpha val="40000"/>
              </a:prstClr>
            </a:outerShdw>
          </a:effectLst>
        </p:spPr>
      </p:pic>
      <p:pic>
        <p:nvPicPr>
          <p:cNvPr id="1028" name="Picture 4" descr="http://www.salihin.com.my/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130" y="300923"/>
            <a:ext cx="2914526" cy="537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296" y="4504961"/>
            <a:ext cx="2515585" cy="369332"/>
          </a:xfrm>
          <a:prstGeom prst="rect">
            <a:avLst/>
          </a:prstGeom>
          <a:noFill/>
        </p:spPr>
        <p:txBody>
          <a:bodyPr wrap="square" rtlCol="0">
            <a:spAutoFit/>
          </a:bodyPr>
          <a:lstStyle/>
          <a:p>
            <a:pPr algn="ctr"/>
            <a:r>
              <a:rPr lang="en-MY" b="1" dirty="0" smtClean="0"/>
              <a:t>Prepared for:</a:t>
            </a:r>
            <a:endParaRPr lang="en-MY" b="1" dirty="0"/>
          </a:p>
        </p:txBody>
      </p:sp>
      <p:sp>
        <p:nvSpPr>
          <p:cNvPr id="86" name="TextBox 85"/>
          <p:cNvSpPr txBox="1"/>
          <p:nvPr/>
        </p:nvSpPr>
        <p:spPr>
          <a:xfrm>
            <a:off x="5410200" y="6096000"/>
            <a:ext cx="4114800" cy="369332"/>
          </a:xfrm>
          <a:prstGeom prst="rect">
            <a:avLst/>
          </a:prstGeom>
          <a:noFill/>
        </p:spPr>
        <p:txBody>
          <a:bodyPr wrap="square" rtlCol="0">
            <a:spAutoFit/>
          </a:bodyPr>
          <a:lstStyle/>
          <a:p>
            <a:pPr algn="ctr"/>
            <a:r>
              <a:rPr lang="en-MY" b="1" dirty="0" smtClean="0"/>
              <a:t>4</a:t>
            </a:r>
            <a:r>
              <a:rPr lang="en-MY" b="1" baseline="30000" dirty="0" smtClean="0"/>
              <a:t>th</a:t>
            </a:r>
            <a:r>
              <a:rPr lang="en-MY" b="1" dirty="0" smtClean="0"/>
              <a:t> April 2016</a:t>
            </a:r>
            <a:endParaRPr lang="en-MY" b="1" dirty="0"/>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1</a:t>
            </a:fld>
            <a:endParaRPr lang="en-US" dirty="0">
              <a:solidFill>
                <a:prstClr val="black">
                  <a:tint val="75000"/>
                </a:prstClr>
              </a:solidFill>
            </a:endParaRPr>
          </a:p>
        </p:txBody>
      </p:sp>
      <p:sp>
        <p:nvSpPr>
          <p:cNvPr id="84" name="TextBox 83"/>
          <p:cNvSpPr txBox="1"/>
          <p:nvPr/>
        </p:nvSpPr>
        <p:spPr>
          <a:xfrm>
            <a:off x="5410200" y="5029200"/>
            <a:ext cx="4038600" cy="923330"/>
          </a:xfrm>
          <a:prstGeom prst="rect">
            <a:avLst/>
          </a:prstGeom>
          <a:noFill/>
        </p:spPr>
        <p:txBody>
          <a:bodyPr wrap="square" rtlCol="0">
            <a:spAutoFit/>
          </a:bodyPr>
          <a:lstStyle/>
          <a:p>
            <a:pPr algn="ctr"/>
            <a:r>
              <a:rPr lang="en-MY" b="1" dirty="0" smtClean="0"/>
              <a:t>Presented by: </a:t>
            </a:r>
          </a:p>
          <a:p>
            <a:pPr algn="ctr"/>
            <a:r>
              <a:rPr lang="en-MY" b="1" dirty="0" err="1" smtClean="0"/>
              <a:t>En</a:t>
            </a:r>
            <a:r>
              <a:rPr lang="en-MY" b="1" dirty="0" smtClean="0"/>
              <a:t>  </a:t>
            </a:r>
            <a:r>
              <a:rPr lang="en-MY" b="1" dirty="0" err="1" smtClean="0"/>
              <a:t>Salihin</a:t>
            </a:r>
            <a:r>
              <a:rPr lang="en-MY" b="1" dirty="0" smtClean="0"/>
              <a:t> </a:t>
            </a:r>
            <a:r>
              <a:rPr lang="en-MY" b="1" dirty="0" err="1" smtClean="0"/>
              <a:t>Abang</a:t>
            </a:r>
            <a:endParaRPr lang="en-MY" b="1" dirty="0" smtClean="0"/>
          </a:p>
          <a:p>
            <a:pPr algn="ctr"/>
            <a:r>
              <a:rPr lang="en-MY" b="1" dirty="0" smtClean="0"/>
              <a:t>Managing Partner of SALIHIN</a:t>
            </a:r>
            <a:endParaRPr lang="en-MY" b="1" dirty="0"/>
          </a:p>
        </p:txBody>
      </p:sp>
      <p:sp>
        <p:nvSpPr>
          <p:cNvPr id="85" name="TextBox 84"/>
          <p:cNvSpPr txBox="1"/>
          <p:nvPr/>
        </p:nvSpPr>
        <p:spPr>
          <a:xfrm>
            <a:off x="762000" y="1219200"/>
            <a:ext cx="7848600" cy="1077218"/>
          </a:xfrm>
          <a:prstGeom prst="rect">
            <a:avLst/>
          </a:prstGeom>
          <a:noFill/>
        </p:spPr>
        <p:txBody>
          <a:bodyPr wrap="square" rtlCol="0">
            <a:spAutoFit/>
          </a:bodyPr>
          <a:lstStyle/>
          <a:p>
            <a:pPr algn="ctr"/>
            <a:r>
              <a:rPr lang="en-US" sz="3200" b="1" dirty="0" err="1" smtClean="0"/>
              <a:t>Taklimat</a:t>
            </a:r>
            <a:r>
              <a:rPr lang="en-US" sz="3200" b="1" dirty="0" smtClean="0"/>
              <a:t> </a:t>
            </a:r>
            <a:r>
              <a:rPr lang="en-US" sz="3200" b="1" dirty="0" err="1" smtClean="0"/>
              <a:t>Operasi</a:t>
            </a:r>
            <a:r>
              <a:rPr lang="en-US" sz="3200" b="1" dirty="0" smtClean="0"/>
              <a:t> </a:t>
            </a:r>
            <a:r>
              <a:rPr lang="en-US" sz="3200" b="1" dirty="0" err="1" smtClean="0"/>
              <a:t>Luar</a:t>
            </a:r>
            <a:r>
              <a:rPr lang="en-US" sz="3200" b="1" dirty="0" smtClean="0"/>
              <a:t> </a:t>
            </a:r>
          </a:p>
          <a:p>
            <a:pPr algn="ctr"/>
            <a:r>
              <a:rPr lang="en-US" sz="3200" b="1" dirty="0" err="1" smtClean="0"/>
              <a:t>Banci</a:t>
            </a:r>
            <a:r>
              <a:rPr lang="en-US" sz="3200" b="1" dirty="0" smtClean="0"/>
              <a:t> </a:t>
            </a:r>
            <a:r>
              <a:rPr lang="en-US" sz="3200" b="1" dirty="0" err="1" smtClean="0"/>
              <a:t>Ekonomi</a:t>
            </a:r>
            <a:r>
              <a:rPr lang="en-US" sz="3200" b="1" dirty="0" smtClean="0"/>
              <a:t> 2016</a:t>
            </a:r>
            <a:endParaRPr lang="en-MY" sz="3200" b="1"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62" y="5007549"/>
            <a:ext cx="1541038" cy="1329146"/>
          </a:xfrm>
          <a:prstGeom prst="rect">
            <a:avLst/>
          </a:prstGeom>
        </p:spPr>
      </p:pic>
    </p:spTree>
    <p:extLst>
      <p:ext uri="{BB962C8B-B14F-4D97-AF65-F5344CB8AC3E}">
        <p14:creationId xmlns:p14="http://schemas.microsoft.com/office/powerpoint/2010/main" val="45729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TYPE OF SUPPLY</a:t>
            </a:r>
            <a:endParaRPr lang="en-US" sz="2000" dirty="0"/>
          </a:p>
        </p:txBody>
      </p:sp>
      <p:grpSp>
        <p:nvGrpSpPr>
          <p:cNvPr id="57" name="Group 56"/>
          <p:cNvGrpSpPr/>
          <p:nvPr/>
        </p:nvGrpSpPr>
        <p:grpSpPr>
          <a:xfrm>
            <a:off x="1199831" y="1717163"/>
            <a:ext cx="6724969" cy="4378837"/>
            <a:chOff x="1199831" y="1717163"/>
            <a:chExt cx="6724969" cy="4378837"/>
          </a:xfrm>
        </p:grpSpPr>
        <p:sp>
          <p:nvSpPr>
            <p:cNvPr id="23" name="Freeform 22"/>
            <p:cNvSpPr/>
            <p:nvPr/>
          </p:nvSpPr>
          <p:spPr>
            <a:xfrm>
              <a:off x="1199831" y="171716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000" tIns="164183" rIns="427778" bIns="164183" numCol="1" spcCol="1270" anchor="t" anchorCtr="0">
              <a:noAutofit/>
            </a:bodyPr>
            <a:lstStyle/>
            <a:p>
              <a:pPr marL="0" lvl="1" defTabSz="2266950">
                <a:lnSpc>
                  <a:spcPct val="90000"/>
                </a:lnSpc>
                <a:spcBef>
                  <a:spcPct val="0"/>
                </a:spcBef>
                <a:spcAft>
                  <a:spcPct val="15000"/>
                </a:spcAft>
              </a:pPr>
              <a:r>
                <a:rPr lang="en-US" sz="2800" b="1" dirty="0"/>
                <a:t>Standard Rated Supply</a:t>
              </a:r>
            </a:p>
            <a:p>
              <a:pPr marL="285750" lvl="1" indent="-285750" algn="l" defTabSz="2266950">
                <a:lnSpc>
                  <a:spcPct val="90000"/>
                </a:lnSpc>
                <a:spcBef>
                  <a:spcPct val="0"/>
                </a:spcBef>
                <a:spcAft>
                  <a:spcPct val="15000"/>
                </a:spcAft>
                <a:buChar char="••"/>
              </a:pPr>
              <a:endParaRPr lang="en-MY" sz="2800" kern="1200" dirty="0"/>
            </a:p>
          </p:txBody>
        </p:sp>
        <p:sp>
          <p:nvSpPr>
            <p:cNvPr id="24" name="Freeform 23"/>
            <p:cNvSpPr/>
            <p:nvPr/>
          </p:nvSpPr>
          <p:spPr>
            <a:xfrm>
              <a:off x="5983626" y="1717163"/>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6%</a:t>
              </a:r>
              <a:endParaRPr lang="en-MY" sz="5300" kern="1200" dirty="0"/>
            </a:p>
          </p:txBody>
        </p:sp>
        <p:sp>
          <p:nvSpPr>
            <p:cNvPr id="25" name="Freeform 24"/>
            <p:cNvSpPr/>
            <p:nvPr/>
          </p:nvSpPr>
          <p:spPr>
            <a:xfrm>
              <a:off x="1199831" y="26181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3580161"/>
                <a:satOff val="16084"/>
                <a:lumOff val="1106"/>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txBody>
            <a:bodyPr spcFirstLastPara="0" vert="horz" wrap="square" lIns="360000" tIns="132433" rIns="396028" bIns="132433" numCol="1" spcCol="1270" anchor="t" anchorCtr="0">
              <a:noAutofit/>
            </a:bodyPr>
            <a:lstStyle/>
            <a:p>
              <a:pPr marL="0" lvl="1" defTabSz="44450">
                <a:lnSpc>
                  <a:spcPct val="90000"/>
                </a:lnSpc>
                <a:spcBef>
                  <a:spcPct val="0"/>
                </a:spcBef>
                <a:spcAft>
                  <a:spcPct val="15000"/>
                </a:spcAft>
              </a:pPr>
              <a:r>
                <a:rPr lang="en-US" sz="2800" b="1" dirty="0"/>
                <a:t>Zero Rated </a:t>
              </a:r>
              <a:r>
                <a:rPr lang="en-US" sz="2800" b="1" dirty="0" smtClean="0"/>
                <a:t>Supply</a:t>
              </a:r>
              <a:endParaRPr lang="en-US" sz="2800" b="1" dirty="0"/>
            </a:p>
          </p:txBody>
        </p:sp>
        <p:sp>
          <p:nvSpPr>
            <p:cNvPr id="26" name="Freeform 25"/>
            <p:cNvSpPr/>
            <p:nvPr/>
          </p:nvSpPr>
          <p:spPr>
            <a:xfrm>
              <a:off x="5983626" y="2618183"/>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0%</a:t>
              </a:r>
              <a:endParaRPr lang="en-MY" sz="5300" kern="1200" dirty="0"/>
            </a:p>
          </p:txBody>
        </p:sp>
        <p:sp>
          <p:nvSpPr>
            <p:cNvPr id="28" name="Freeform 27"/>
            <p:cNvSpPr/>
            <p:nvPr/>
          </p:nvSpPr>
          <p:spPr>
            <a:xfrm>
              <a:off x="5983626" y="3532582"/>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GST</a:t>
              </a:r>
              <a:endParaRPr lang="en-MY" sz="5300" kern="1200" dirty="0"/>
            </a:p>
          </p:txBody>
        </p:sp>
        <p:sp>
          <p:nvSpPr>
            <p:cNvPr id="29" name="Freeform 28"/>
            <p:cNvSpPr/>
            <p:nvPr/>
          </p:nvSpPr>
          <p:spPr>
            <a:xfrm>
              <a:off x="1199831" y="44469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360000" tIns="164183" rIns="427778" bIns="164183" numCol="1" spcCol="1270" anchor="t" anchorCtr="0">
              <a:noAutofit/>
            </a:bodyPr>
            <a:lstStyle/>
            <a:p>
              <a:pPr marL="0" lvl="1" defTabSz="2266950">
                <a:lnSpc>
                  <a:spcPct val="90000"/>
                </a:lnSpc>
                <a:spcBef>
                  <a:spcPct val="0"/>
                </a:spcBef>
                <a:spcAft>
                  <a:spcPct val="15000"/>
                </a:spcAft>
              </a:pPr>
              <a:r>
                <a:rPr lang="en-US" sz="2800" b="1" dirty="0"/>
                <a:t>Out of Scope </a:t>
              </a:r>
            </a:p>
            <a:p>
              <a:pPr marL="285750" lvl="1" indent="-285750" algn="l" defTabSz="2266950">
                <a:lnSpc>
                  <a:spcPct val="90000"/>
                </a:lnSpc>
                <a:spcBef>
                  <a:spcPct val="0"/>
                </a:spcBef>
                <a:spcAft>
                  <a:spcPct val="15000"/>
                </a:spcAft>
                <a:buChar char="••"/>
              </a:pPr>
              <a:endParaRPr lang="en-MY" sz="2800" kern="1200" dirty="0"/>
            </a:p>
          </p:txBody>
        </p:sp>
        <p:sp>
          <p:nvSpPr>
            <p:cNvPr id="30" name="Freeform 29"/>
            <p:cNvSpPr/>
            <p:nvPr/>
          </p:nvSpPr>
          <p:spPr>
            <a:xfrm>
              <a:off x="5983626" y="4446982"/>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GST</a:t>
              </a:r>
              <a:endParaRPr lang="en-MY" sz="5300" kern="1200" dirty="0"/>
            </a:p>
          </p:txBody>
        </p:sp>
        <p:cxnSp>
          <p:nvCxnSpPr>
            <p:cNvPr id="7" name="Straight Connector 6"/>
            <p:cNvCxnSpPr>
              <a:stCxn id="28" idx="1"/>
              <a:endCxn id="28" idx="5"/>
            </p:cNvCxnSpPr>
            <p:nvPr/>
          </p:nvCxnSpPr>
          <p:spPr>
            <a:xfrm>
              <a:off x="6142012" y="3532582"/>
              <a:ext cx="1624402" cy="734617"/>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8" idx="2"/>
              <a:endCxn id="28" idx="6"/>
            </p:cNvCxnSpPr>
            <p:nvPr/>
          </p:nvCxnSpPr>
          <p:spPr>
            <a:xfrm flipH="1">
              <a:off x="6142012" y="3532582"/>
              <a:ext cx="1624402" cy="734617"/>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1199831" y="35325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olidFill>
              <a:srgbClr val="DEF038">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3580161"/>
                <a:satOff val="16084"/>
                <a:lumOff val="1106"/>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txBody>
            <a:bodyPr spcFirstLastPara="0" vert="horz" wrap="square" lIns="360000" tIns="132433" rIns="396028" bIns="132433" numCol="1" spcCol="1270" anchor="t" anchorCtr="0">
              <a:noAutofit/>
            </a:bodyPr>
            <a:lstStyle/>
            <a:p>
              <a:pPr marL="0" lvl="1" defTabSz="44450">
                <a:lnSpc>
                  <a:spcPct val="90000"/>
                </a:lnSpc>
                <a:spcBef>
                  <a:spcPct val="0"/>
                </a:spcBef>
                <a:spcAft>
                  <a:spcPct val="15000"/>
                </a:spcAft>
              </a:pPr>
              <a:r>
                <a:rPr lang="en-US" sz="2800" b="1" dirty="0"/>
                <a:t>Exempt </a:t>
              </a:r>
              <a:r>
                <a:rPr lang="en-US" sz="2800" b="1" dirty="0" smtClean="0"/>
                <a:t>Supply</a:t>
              </a:r>
              <a:endParaRPr lang="en-US" sz="2800" b="1" dirty="0"/>
            </a:p>
          </p:txBody>
        </p:sp>
        <p:sp>
          <p:nvSpPr>
            <p:cNvPr id="38" name="Freeform 37"/>
            <p:cNvSpPr/>
            <p:nvPr/>
          </p:nvSpPr>
          <p:spPr>
            <a:xfrm>
              <a:off x="1199831" y="53613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olidFill>
              <a:srgbClr val="FF00FF">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360000" tIns="164183" rIns="427778" bIns="164183" numCol="1" spcCol="1270" anchor="t" anchorCtr="0">
              <a:noAutofit/>
            </a:bodyPr>
            <a:lstStyle/>
            <a:p>
              <a:pPr marL="0" lvl="1" defTabSz="2266950">
                <a:lnSpc>
                  <a:spcPct val="90000"/>
                </a:lnSpc>
                <a:spcBef>
                  <a:spcPct val="0"/>
                </a:spcBef>
                <a:spcAft>
                  <a:spcPct val="15000"/>
                </a:spcAft>
              </a:pPr>
              <a:r>
                <a:rPr lang="en-US" sz="2800" b="1" dirty="0" smtClean="0"/>
                <a:t>Relief</a:t>
              </a:r>
              <a:endParaRPr lang="en-US" sz="2800" b="1" dirty="0"/>
            </a:p>
            <a:p>
              <a:pPr marL="285750" lvl="1" indent="-285750" algn="l" defTabSz="2266950">
                <a:lnSpc>
                  <a:spcPct val="90000"/>
                </a:lnSpc>
                <a:spcBef>
                  <a:spcPct val="0"/>
                </a:spcBef>
                <a:spcAft>
                  <a:spcPct val="15000"/>
                </a:spcAft>
                <a:buChar char="••"/>
              </a:pPr>
              <a:endParaRPr lang="en-MY" sz="2800" kern="1200" dirty="0"/>
            </a:p>
          </p:txBody>
        </p:sp>
        <p:sp>
          <p:nvSpPr>
            <p:cNvPr id="40" name="Freeform 39"/>
            <p:cNvSpPr/>
            <p:nvPr/>
          </p:nvSpPr>
          <p:spPr>
            <a:xfrm>
              <a:off x="5983626" y="5361382"/>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GST</a:t>
              </a:r>
              <a:endParaRPr lang="en-MY" sz="5300" kern="1200" dirty="0"/>
            </a:p>
          </p:txBody>
        </p:sp>
        <p:cxnSp>
          <p:nvCxnSpPr>
            <p:cNvPr id="53" name="Straight Connector 52"/>
            <p:cNvCxnSpPr/>
            <p:nvPr/>
          </p:nvCxnSpPr>
          <p:spPr>
            <a:xfrm>
              <a:off x="6142012" y="4446982"/>
              <a:ext cx="1624402" cy="734617"/>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142012" y="4446982"/>
              <a:ext cx="1624402" cy="734617"/>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142012" y="5361381"/>
              <a:ext cx="1624402" cy="734617"/>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142012" y="5361381"/>
              <a:ext cx="1624402" cy="734617"/>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972416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TEST OF GST</a:t>
            </a:r>
            <a:endParaRPr lang="en-US" sz="2000" dirty="0"/>
          </a:p>
        </p:txBody>
      </p:sp>
      <p:sp>
        <p:nvSpPr>
          <p:cNvPr id="21" name="Text Box 2"/>
          <p:cNvSpPr txBox="1">
            <a:spLocks noChangeArrowheads="1"/>
          </p:cNvSpPr>
          <p:nvPr/>
        </p:nvSpPr>
        <p:spPr bwMode="auto">
          <a:xfrm>
            <a:off x="1230406" y="1863389"/>
            <a:ext cx="8158163" cy="3908762"/>
          </a:xfrm>
          <a:prstGeom prst="rect">
            <a:avLst/>
          </a:prstGeom>
          <a:noFill/>
          <a:ln w="9525">
            <a:noFill/>
            <a:miter lim="800000"/>
            <a:headEnd/>
            <a:tailEnd/>
          </a:ln>
        </p:spPr>
        <p:txBody>
          <a:bodyPr wrap="square">
            <a:spAutoFit/>
          </a:bodyPr>
          <a:lstStyle/>
          <a:p>
            <a:pPr marL="798513" lvl="1" indent="-457200" algn="l" defTabSz="798513" eaLnBrk="0" hangingPunct="0">
              <a:spcBef>
                <a:spcPct val="40000"/>
              </a:spcBef>
              <a:buClr>
                <a:srgbClr val="FF0000"/>
              </a:buClr>
              <a:buFont typeface="Wingdings" pitchFamily="2" charset="2"/>
              <a:buChar char="q"/>
              <a:tabLst>
                <a:tab pos="1712913" algn="l"/>
              </a:tabLst>
              <a:defRPr/>
            </a:pPr>
            <a:r>
              <a:rPr lang="en-US" sz="2800" dirty="0" smtClean="0"/>
              <a:t>GST </a:t>
            </a:r>
            <a:r>
              <a:rPr lang="en-US" sz="2800" dirty="0"/>
              <a:t>is charged </a:t>
            </a:r>
            <a:r>
              <a:rPr lang="en-US" sz="2800" dirty="0" smtClean="0"/>
              <a:t>on :</a:t>
            </a:r>
            <a:endParaRPr lang="en-US" sz="2800" dirty="0"/>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The </a:t>
            </a:r>
            <a:r>
              <a:rPr lang="en-US" sz="2800" b="1" dirty="0" smtClean="0">
                <a:solidFill>
                  <a:srgbClr val="FF0000"/>
                </a:solidFill>
              </a:rPr>
              <a:t>taxable supply </a:t>
            </a:r>
            <a:r>
              <a:rPr lang="en-US" sz="2800" dirty="0" smtClean="0"/>
              <a:t>of goods and services</a:t>
            </a:r>
            <a:endParaRPr lang="en-US" sz="2800" dirty="0"/>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Made by a </a:t>
            </a:r>
            <a:r>
              <a:rPr lang="en-US" sz="2800" b="1" dirty="0" smtClean="0">
                <a:solidFill>
                  <a:srgbClr val="FF0000"/>
                </a:solidFill>
              </a:rPr>
              <a:t>taxable person</a:t>
            </a:r>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In the course or </a:t>
            </a:r>
            <a:r>
              <a:rPr lang="en-US" sz="2800" b="1" dirty="0" smtClean="0">
                <a:solidFill>
                  <a:srgbClr val="FF0000"/>
                </a:solidFill>
              </a:rPr>
              <a:t>furtherance of business</a:t>
            </a:r>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In </a:t>
            </a:r>
            <a:r>
              <a:rPr lang="en-US" sz="2800" b="1" dirty="0">
                <a:solidFill>
                  <a:srgbClr val="FF0000"/>
                </a:solidFill>
              </a:rPr>
              <a:t>M</a:t>
            </a:r>
            <a:r>
              <a:rPr lang="en-US" sz="2800" b="1" dirty="0" smtClean="0">
                <a:solidFill>
                  <a:srgbClr val="FF0000"/>
                </a:solidFill>
              </a:rPr>
              <a:t>alaysia</a:t>
            </a:r>
          </a:p>
          <a:p>
            <a:pPr marL="798513" lvl="1" indent="-457200" algn="l" defTabSz="798513" eaLnBrk="0" hangingPunct="0">
              <a:spcBef>
                <a:spcPct val="40000"/>
              </a:spcBef>
              <a:buClr>
                <a:srgbClr val="FF0000"/>
              </a:buClr>
              <a:buFont typeface="Wingdings" pitchFamily="2" charset="2"/>
              <a:buChar char="q"/>
              <a:tabLst>
                <a:tab pos="1712913" algn="l"/>
              </a:tabLst>
              <a:defRPr/>
            </a:pPr>
            <a:r>
              <a:rPr lang="en-US" sz="2800" dirty="0" smtClean="0"/>
              <a:t>GST </a:t>
            </a:r>
            <a:r>
              <a:rPr lang="en-US" sz="2800" dirty="0"/>
              <a:t>is charged on imported </a:t>
            </a:r>
            <a:r>
              <a:rPr lang="en-US" sz="2800" dirty="0" smtClean="0"/>
              <a:t>goods and services</a:t>
            </a:r>
            <a:endParaRPr lang="en-US" sz="2000" dirty="0"/>
          </a:p>
          <a:p>
            <a:pPr marL="465138" lvl="1" indent="-290513" algn="l" defTabSz="798513" eaLnBrk="0" hangingPunct="0">
              <a:spcBef>
                <a:spcPct val="20000"/>
              </a:spcBef>
              <a:buClr>
                <a:srgbClr val="0000CC"/>
              </a:buClr>
              <a:buFont typeface="Wingdings" pitchFamily="2" charset="2"/>
              <a:buChar char="ü"/>
              <a:tabLst>
                <a:tab pos="1712913" algn="l"/>
              </a:tabLst>
              <a:defRPr/>
            </a:pPr>
            <a:endParaRPr lang="en-US" sz="2000" b="1" dirty="0"/>
          </a:p>
        </p:txBody>
      </p:sp>
      <p:pic>
        <p:nvPicPr>
          <p:cNvPr id="22" name="Picture 6" descr="http://independence.cherrycreekschools.org/PublishingImages/Announcements%20_Important_Reminders/Important_information_logo.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006" y="2312894"/>
            <a:ext cx="2557572" cy="23146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www.epicamera.com/newsletter/201401/image/0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8826" y="5295902"/>
            <a:ext cx="2301874" cy="15874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137387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GST MECHANISM</a:t>
            </a:r>
            <a:endParaRPr lang="en-US" sz="2000" dirty="0"/>
          </a:p>
        </p:txBody>
      </p:sp>
      <p:grpSp>
        <p:nvGrpSpPr>
          <p:cNvPr id="16" name="Group 15"/>
          <p:cNvGrpSpPr/>
          <p:nvPr/>
        </p:nvGrpSpPr>
        <p:grpSpPr>
          <a:xfrm>
            <a:off x="1190162" y="1962060"/>
            <a:ext cx="6895444" cy="3988135"/>
            <a:chOff x="1856656" y="1052736"/>
            <a:chExt cx="6336704" cy="4320480"/>
          </a:xfrm>
        </p:grpSpPr>
        <p:cxnSp>
          <p:nvCxnSpPr>
            <p:cNvPr id="17" name="Straight Connector 16"/>
            <p:cNvCxnSpPr/>
            <p:nvPr/>
          </p:nvCxnSpPr>
          <p:spPr>
            <a:xfrm>
              <a:off x="4844988" y="1052736"/>
              <a:ext cx="0" cy="4320480"/>
            </a:xfrm>
            <a:prstGeom prst="line">
              <a:avLst/>
            </a:prstGeom>
            <a:ln w="5715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56656" y="2373774"/>
              <a:ext cx="6336704" cy="0"/>
            </a:xfrm>
            <a:prstGeom prst="line">
              <a:avLst/>
            </a:prstGeom>
            <a:ln w="57150">
              <a:solidFill>
                <a:srgbClr val="CC006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56656" y="1628800"/>
              <a:ext cx="2736304" cy="566822"/>
            </a:xfrm>
            <a:prstGeom prst="rect">
              <a:avLst/>
            </a:prstGeom>
            <a:solidFill>
              <a:srgbClr val="0000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t>INPUT TAX</a:t>
              </a:r>
              <a:endParaRPr lang="en-SG" sz="2800" b="1" dirty="0"/>
            </a:p>
          </p:txBody>
        </p:sp>
        <p:sp>
          <p:nvSpPr>
            <p:cNvPr id="20" name="TextBox 19"/>
            <p:cNvSpPr txBox="1"/>
            <p:nvPr/>
          </p:nvSpPr>
          <p:spPr>
            <a:xfrm>
              <a:off x="5169024" y="1628800"/>
              <a:ext cx="2736304" cy="566822"/>
            </a:xfrm>
            <a:prstGeom prst="rect">
              <a:avLst/>
            </a:prstGeom>
            <a:solidFill>
              <a:srgbClr val="CCCC0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b="1" dirty="0"/>
                <a:t>OUTPUT TAX</a:t>
              </a:r>
              <a:endParaRPr lang="en-SG" sz="2800" b="1" dirty="0"/>
            </a:p>
          </p:txBody>
        </p:sp>
        <p:sp>
          <p:nvSpPr>
            <p:cNvPr id="21" name="TextBox 20"/>
            <p:cNvSpPr txBox="1"/>
            <p:nvPr/>
          </p:nvSpPr>
          <p:spPr>
            <a:xfrm>
              <a:off x="1856656" y="2733814"/>
              <a:ext cx="2736304" cy="500137"/>
            </a:xfrm>
            <a:prstGeom prst="rect">
              <a:avLst/>
            </a:prstGeom>
            <a:noFill/>
          </p:spPr>
          <p:txBody>
            <a:bodyPr wrap="square" rtlCol="0">
              <a:spAutoFit/>
            </a:bodyPr>
            <a:lstStyle/>
            <a:p>
              <a:pPr algn="ctr"/>
              <a:r>
                <a:rPr lang="en-US" sz="2400" b="1" dirty="0"/>
                <a:t>ACQUISITION</a:t>
              </a:r>
              <a:endParaRPr lang="en-SG" sz="2400" b="1" dirty="0"/>
            </a:p>
          </p:txBody>
        </p:sp>
        <p:sp>
          <p:nvSpPr>
            <p:cNvPr id="22" name="TextBox 21"/>
            <p:cNvSpPr txBox="1"/>
            <p:nvPr/>
          </p:nvSpPr>
          <p:spPr>
            <a:xfrm>
              <a:off x="5169024" y="2733814"/>
              <a:ext cx="2736304" cy="500137"/>
            </a:xfrm>
            <a:prstGeom prst="rect">
              <a:avLst/>
            </a:prstGeom>
            <a:noFill/>
          </p:spPr>
          <p:txBody>
            <a:bodyPr wrap="square" rtlCol="0">
              <a:spAutoFit/>
            </a:bodyPr>
            <a:lstStyle/>
            <a:p>
              <a:pPr algn="ctr"/>
              <a:r>
                <a:rPr lang="en-US" sz="2400" b="1" dirty="0"/>
                <a:t>SUPPLY</a:t>
              </a:r>
              <a:endParaRPr lang="en-SG" sz="2400" b="1" dirty="0"/>
            </a:p>
          </p:txBody>
        </p:sp>
        <p:sp>
          <p:nvSpPr>
            <p:cNvPr id="23" name="TextBox 22"/>
            <p:cNvSpPr txBox="1"/>
            <p:nvPr/>
          </p:nvSpPr>
          <p:spPr>
            <a:xfrm>
              <a:off x="1856656" y="3500826"/>
              <a:ext cx="2736304" cy="500137"/>
            </a:xfrm>
            <a:prstGeom prst="rect">
              <a:avLst/>
            </a:prstGeom>
            <a:noFill/>
          </p:spPr>
          <p:txBody>
            <a:bodyPr wrap="square" rtlCol="0">
              <a:spAutoFit/>
            </a:bodyPr>
            <a:lstStyle/>
            <a:p>
              <a:pPr algn="ctr"/>
              <a:r>
                <a:rPr lang="en-US" sz="2400" b="1" dirty="0"/>
                <a:t>PURCHASES</a:t>
              </a:r>
              <a:endParaRPr lang="en-SG" sz="2400" b="1" dirty="0"/>
            </a:p>
          </p:txBody>
        </p:sp>
        <p:sp>
          <p:nvSpPr>
            <p:cNvPr id="24" name="TextBox 23"/>
            <p:cNvSpPr txBox="1"/>
            <p:nvPr/>
          </p:nvSpPr>
          <p:spPr>
            <a:xfrm>
              <a:off x="5169024" y="3500826"/>
              <a:ext cx="2736304" cy="500137"/>
            </a:xfrm>
            <a:prstGeom prst="rect">
              <a:avLst/>
            </a:prstGeom>
            <a:noFill/>
          </p:spPr>
          <p:txBody>
            <a:bodyPr wrap="square" rtlCol="0">
              <a:spAutoFit/>
            </a:bodyPr>
            <a:lstStyle/>
            <a:p>
              <a:pPr algn="ctr"/>
              <a:r>
                <a:rPr lang="en-US" sz="2400" b="1" dirty="0"/>
                <a:t>SALES</a:t>
              </a:r>
              <a:endParaRPr lang="en-SG" sz="2400" b="1" dirty="0"/>
            </a:p>
          </p:txBody>
        </p:sp>
        <p:sp>
          <p:nvSpPr>
            <p:cNvPr id="25" name="TextBox 24"/>
            <p:cNvSpPr txBox="1"/>
            <p:nvPr/>
          </p:nvSpPr>
          <p:spPr>
            <a:xfrm>
              <a:off x="1856656" y="4365104"/>
              <a:ext cx="2736304" cy="500137"/>
            </a:xfrm>
            <a:prstGeom prst="rect">
              <a:avLst/>
            </a:prstGeom>
            <a:noFill/>
          </p:spPr>
          <p:txBody>
            <a:bodyPr wrap="square" rtlCol="0">
              <a:spAutoFit/>
            </a:bodyPr>
            <a:lstStyle/>
            <a:p>
              <a:pPr algn="ctr"/>
              <a:r>
                <a:rPr lang="en-US" sz="2400" b="1" dirty="0"/>
                <a:t>PAYMENT</a:t>
              </a:r>
              <a:endParaRPr lang="en-SG" sz="2400" b="1" dirty="0"/>
            </a:p>
          </p:txBody>
        </p:sp>
        <p:sp>
          <p:nvSpPr>
            <p:cNvPr id="26" name="TextBox 25"/>
            <p:cNvSpPr txBox="1"/>
            <p:nvPr/>
          </p:nvSpPr>
          <p:spPr>
            <a:xfrm>
              <a:off x="5169024" y="4365104"/>
              <a:ext cx="2736304" cy="500137"/>
            </a:xfrm>
            <a:prstGeom prst="rect">
              <a:avLst/>
            </a:prstGeom>
            <a:noFill/>
          </p:spPr>
          <p:txBody>
            <a:bodyPr wrap="square" rtlCol="0">
              <a:spAutoFit/>
            </a:bodyPr>
            <a:lstStyle/>
            <a:p>
              <a:pPr algn="ctr"/>
              <a:r>
                <a:rPr lang="en-US" sz="2400" b="1" dirty="0"/>
                <a:t>INCOME</a:t>
              </a:r>
              <a:endParaRPr lang="en-SG" sz="2400" b="1" dirty="0"/>
            </a:p>
          </p:txBody>
        </p:sp>
      </p:gr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594651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2172" y="1836049"/>
            <a:ext cx="8743556" cy="3825517"/>
            <a:chOff x="271369" y="1702929"/>
            <a:chExt cx="9472186" cy="4144315"/>
          </a:xfrm>
        </p:grpSpPr>
        <p:sp>
          <p:nvSpPr>
            <p:cNvPr id="4" name="Rounded Rectangle 3"/>
            <p:cNvSpPr/>
            <p:nvPr/>
          </p:nvSpPr>
          <p:spPr>
            <a:xfrm>
              <a:off x="7425799" y="3473506"/>
              <a:ext cx="1966512" cy="1057629"/>
            </a:xfrm>
            <a:prstGeom prst="roundRect">
              <a:avLst>
                <a:gd name="adj" fmla="val 10139"/>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rPr>
                <a:t>Services</a:t>
              </a:r>
            </a:p>
          </p:txBody>
        </p:sp>
        <p:sp>
          <p:nvSpPr>
            <p:cNvPr id="5" name="Rounded Rectangle 4"/>
            <p:cNvSpPr/>
            <p:nvPr/>
          </p:nvSpPr>
          <p:spPr>
            <a:xfrm>
              <a:off x="7425799" y="2333214"/>
              <a:ext cx="1966512" cy="1026334"/>
            </a:xfrm>
            <a:prstGeom prst="roundRect">
              <a:avLst>
                <a:gd name="adj" fmla="val 10139"/>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rPr>
                <a:t>Goods</a:t>
              </a:r>
              <a:endParaRPr lang="en-SG" sz="2400" dirty="0">
                <a:solidFill>
                  <a:schemeClr val="tx1"/>
                </a:solidFill>
              </a:endParaRPr>
            </a:p>
          </p:txBody>
        </p:sp>
        <p:sp>
          <p:nvSpPr>
            <p:cNvPr id="6" name="Rectangle 3"/>
            <p:cNvSpPr>
              <a:spLocks noChangeArrowheads="1"/>
            </p:cNvSpPr>
            <p:nvPr/>
          </p:nvSpPr>
          <p:spPr bwMode="auto">
            <a:xfrm>
              <a:off x="3584848" y="2771775"/>
              <a:ext cx="2422525" cy="1320800"/>
            </a:xfrm>
            <a:prstGeom prst="roundRect">
              <a:avLst>
                <a:gd name="adj" fmla="val 12271"/>
              </a:avLst>
            </a:prstGeom>
            <a:solidFill>
              <a:srgbClr val="0000FF"/>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nchor="ctr" anchorCtr="1"/>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3200" b="1" dirty="0">
                  <a:solidFill>
                    <a:schemeClr val="bg1"/>
                  </a:solidFill>
                  <a:latin typeface="+mn-lt"/>
                </a:rPr>
                <a:t>Seller</a:t>
              </a:r>
            </a:p>
          </p:txBody>
        </p:sp>
        <p:sp>
          <p:nvSpPr>
            <p:cNvPr id="7" name="Right Arrow 5"/>
            <p:cNvSpPr>
              <a:spLocks noChangeArrowheads="1"/>
            </p:cNvSpPr>
            <p:nvPr/>
          </p:nvSpPr>
          <p:spPr bwMode="auto">
            <a:xfrm>
              <a:off x="2601314" y="3228775"/>
              <a:ext cx="815305" cy="406799"/>
            </a:xfrm>
            <a:prstGeom prst="rightArrow">
              <a:avLst>
                <a:gd name="adj1" fmla="val 50000"/>
                <a:gd name="adj2" fmla="val 49942"/>
              </a:avLst>
            </a:prstGeom>
            <a:solidFill>
              <a:srgbClr val="FF3399"/>
            </a:solidFill>
            <a:ln w="12700" algn="ctr">
              <a:noFill/>
              <a:round/>
              <a:headEnd type="none" w="sm" len="sm"/>
              <a:tailEnd type="none" w="sm" len="sm"/>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grpSp>
          <p:nvGrpSpPr>
            <p:cNvPr id="8" name="Group 7"/>
            <p:cNvGrpSpPr/>
            <p:nvPr/>
          </p:nvGrpSpPr>
          <p:grpSpPr>
            <a:xfrm>
              <a:off x="785650" y="2333214"/>
              <a:ext cx="1752770" cy="2197923"/>
              <a:chOff x="233459" y="2158760"/>
              <a:chExt cx="1752770" cy="2197923"/>
            </a:xfrm>
            <a:solidFill>
              <a:srgbClr val="CCCC00"/>
            </a:solidFill>
          </p:grpSpPr>
          <p:sp>
            <p:nvSpPr>
              <p:cNvPr id="18" name="Rounded Rectangle 17"/>
              <p:cNvSpPr/>
              <p:nvPr/>
            </p:nvSpPr>
            <p:spPr>
              <a:xfrm>
                <a:off x="233460" y="2158760"/>
                <a:ext cx="1752769" cy="2197923"/>
              </a:xfrm>
              <a:prstGeom prst="roundRect">
                <a:avLst>
                  <a:gd name="adj" fmla="val 10139"/>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TextBox 7"/>
              <p:cNvSpPr txBox="1">
                <a:spLocks noChangeArrowheads="1"/>
              </p:cNvSpPr>
              <p:nvPr/>
            </p:nvSpPr>
            <p:spPr bwMode="auto">
              <a:xfrm>
                <a:off x="233460" y="2319287"/>
                <a:ext cx="1752768" cy="90024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Raw Materials</a:t>
                </a:r>
              </a:p>
            </p:txBody>
          </p:sp>
          <p:sp>
            <p:nvSpPr>
              <p:cNvPr id="20" name="TextBox 8"/>
              <p:cNvSpPr txBox="1">
                <a:spLocks noChangeArrowheads="1"/>
              </p:cNvSpPr>
              <p:nvPr/>
            </p:nvSpPr>
            <p:spPr bwMode="auto">
              <a:xfrm>
                <a:off x="233460" y="3166381"/>
                <a:ext cx="1752768" cy="50013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Rental</a:t>
                </a:r>
              </a:p>
            </p:txBody>
          </p:sp>
          <p:sp>
            <p:nvSpPr>
              <p:cNvPr id="21" name="TextBox 9"/>
              <p:cNvSpPr txBox="1">
                <a:spLocks noChangeArrowheads="1"/>
              </p:cNvSpPr>
              <p:nvPr/>
            </p:nvSpPr>
            <p:spPr bwMode="auto">
              <a:xfrm>
                <a:off x="233459" y="3678746"/>
                <a:ext cx="1752770" cy="50013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Telephone</a:t>
                </a:r>
              </a:p>
            </p:txBody>
          </p:sp>
        </p:grpSp>
        <p:sp>
          <p:nvSpPr>
            <p:cNvPr id="9" name="Right Arrow 10"/>
            <p:cNvSpPr>
              <a:spLocks noChangeArrowheads="1"/>
            </p:cNvSpPr>
            <p:nvPr/>
          </p:nvSpPr>
          <p:spPr bwMode="auto">
            <a:xfrm rot="955928">
              <a:off x="6204939" y="3485862"/>
              <a:ext cx="1122035" cy="412097"/>
            </a:xfrm>
            <a:prstGeom prst="rightArrow">
              <a:avLst>
                <a:gd name="adj1" fmla="val 50000"/>
                <a:gd name="adj2" fmla="val 50036"/>
              </a:avLst>
            </a:prstGeom>
            <a:solidFill>
              <a:srgbClr val="92D050"/>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sp>
          <p:nvSpPr>
            <p:cNvPr id="10" name="Right Arrow 12"/>
            <p:cNvSpPr>
              <a:spLocks noChangeArrowheads="1"/>
            </p:cNvSpPr>
            <p:nvPr/>
          </p:nvSpPr>
          <p:spPr bwMode="auto">
            <a:xfrm rot="20615824">
              <a:off x="6224462" y="2881093"/>
              <a:ext cx="1104005" cy="396499"/>
            </a:xfrm>
            <a:prstGeom prst="rightArrow">
              <a:avLst>
                <a:gd name="adj1" fmla="val 50000"/>
                <a:gd name="adj2" fmla="val 50036"/>
              </a:avLst>
            </a:prstGeom>
            <a:solidFill>
              <a:srgbClr val="92D050"/>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sp>
          <p:nvSpPr>
            <p:cNvPr id="11" name="TextBox 16"/>
            <p:cNvSpPr txBox="1">
              <a:spLocks noChangeArrowheads="1"/>
            </p:cNvSpPr>
            <p:nvPr/>
          </p:nvSpPr>
          <p:spPr bwMode="auto">
            <a:xfrm>
              <a:off x="1066264" y="1702929"/>
              <a:ext cx="1214222"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r>
                <a:rPr lang="en-US" altLang="en-US" sz="2800" b="1" u="sng" dirty="0">
                  <a:latin typeface="+mn-lt"/>
                </a:rPr>
                <a:t>INPUT</a:t>
              </a:r>
            </a:p>
          </p:txBody>
        </p:sp>
        <p:sp>
          <p:nvSpPr>
            <p:cNvPr id="12" name="TextBox 17"/>
            <p:cNvSpPr txBox="1">
              <a:spLocks noChangeArrowheads="1"/>
            </p:cNvSpPr>
            <p:nvPr/>
          </p:nvSpPr>
          <p:spPr bwMode="auto">
            <a:xfrm>
              <a:off x="7688345" y="1702929"/>
              <a:ext cx="1561538"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r>
                <a:rPr lang="en-US" altLang="en-US" sz="2800" b="1" u="sng" dirty="0">
                  <a:latin typeface="+mn-lt"/>
                </a:rPr>
                <a:t>OUTPUT</a:t>
              </a:r>
            </a:p>
          </p:txBody>
        </p:sp>
        <p:sp>
          <p:nvSpPr>
            <p:cNvPr id="13" name="TextBox 18"/>
            <p:cNvSpPr txBox="1">
              <a:spLocks noChangeArrowheads="1"/>
            </p:cNvSpPr>
            <p:nvPr/>
          </p:nvSpPr>
          <p:spPr bwMode="auto">
            <a:xfrm>
              <a:off x="271369" y="4946997"/>
              <a:ext cx="2710607"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rgbClr val="0000FF"/>
                  </a:solidFill>
                  <a:latin typeface="+mn-lt"/>
                </a:rPr>
                <a:t>GST on </a:t>
              </a:r>
              <a:r>
                <a:rPr lang="en-US" altLang="en-US" sz="2400" b="1" u="sng" dirty="0">
                  <a:latin typeface="+mn-lt"/>
                </a:rPr>
                <a:t>Input</a:t>
              </a:r>
              <a:r>
                <a:rPr lang="en-US" altLang="en-US" sz="2400" b="1" dirty="0">
                  <a:latin typeface="+mn-lt"/>
                </a:rPr>
                <a:t> </a:t>
              </a:r>
            </a:p>
            <a:p>
              <a:pPr algn="ctr" eaLnBrk="1" hangingPunct="1"/>
              <a:r>
                <a:rPr lang="en-US" altLang="en-US" sz="2400" b="1" dirty="0">
                  <a:solidFill>
                    <a:srgbClr val="0000FF"/>
                  </a:solidFill>
                  <a:latin typeface="+mn-lt"/>
                </a:rPr>
                <a:t>= Input Tax</a:t>
              </a:r>
            </a:p>
          </p:txBody>
        </p:sp>
        <p:sp>
          <p:nvSpPr>
            <p:cNvPr id="14" name="TextBox 19"/>
            <p:cNvSpPr txBox="1">
              <a:spLocks noChangeArrowheads="1"/>
            </p:cNvSpPr>
            <p:nvPr/>
          </p:nvSpPr>
          <p:spPr bwMode="auto">
            <a:xfrm>
              <a:off x="7074554" y="4946996"/>
              <a:ext cx="2669001"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rgbClr val="0000FF"/>
                  </a:solidFill>
                  <a:latin typeface="+mn-lt"/>
                </a:rPr>
                <a:t>GST on </a:t>
              </a:r>
              <a:r>
                <a:rPr lang="en-US" altLang="en-US" sz="2400" b="1" u="sng" dirty="0">
                  <a:latin typeface="+mn-lt"/>
                </a:rPr>
                <a:t>Output</a:t>
              </a:r>
            </a:p>
            <a:p>
              <a:pPr algn="ctr" eaLnBrk="1" hangingPunct="1"/>
              <a:r>
                <a:rPr lang="en-US" altLang="en-US" sz="2400" b="1" dirty="0">
                  <a:solidFill>
                    <a:srgbClr val="0000FF"/>
                  </a:solidFill>
                  <a:latin typeface="+mn-lt"/>
                </a:rPr>
                <a:t>= Output Tax</a:t>
              </a:r>
            </a:p>
          </p:txBody>
        </p:sp>
        <p:sp>
          <p:nvSpPr>
            <p:cNvPr id="16" name="AutoShape 20"/>
            <p:cNvSpPr>
              <a:spLocks noChangeArrowheads="1"/>
            </p:cNvSpPr>
            <p:nvPr/>
          </p:nvSpPr>
          <p:spPr bwMode="auto">
            <a:xfrm rot="5400000">
              <a:off x="4555867" y="4255027"/>
              <a:ext cx="480481"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12700">
              <a:solidFill>
                <a:schemeClr val="tx1"/>
              </a:solidFill>
              <a:miter lim="800000"/>
              <a:headEnd type="none" w="sm" len="sm"/>
              <a:tailEnd type="none" w="sm" len="sm"/>
            </a:ln>
          </p:spPr>
          <p:txBody>
            <a:bodyPr wrap="none" anchor="ct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eaLnBrk="1" hangingPunct="1"/>
              <a:endParaRPr lang="en-MY" altLang="en-US">
                <a:latin typeface="+mn-lt"/>
              </a:endParaRPr>
            </a:p>
          </p:txBody>
        </p:sp>
        <p:sp>
          <p:nvSpPr>
            <p:cNvPr id="17" name="Rectangle 21"/>
            <p:cNvSpPr>
              <a:spLocks noChangeArrowheads="1"/>
            </p:cNvSpPr>
            <p:nvPr/>
          </p:nvSpPr>
          <p:spPr bwMode="auto">
            <a:xfrm>
              <a:off x="3693589" y="4810163"/>
              <a:ext cx="2205037" cy="914400"/>
            </a:xfrm>
            <a:prstGeom prst="roundRect">
              <a:avLst/>
            </a:prstGeom>
            <a:solidFill>
              <a:srgbClr val="FF0000"/>
            </a:solidFill>
            <a:ln w="12700">
              <a:noFill/>
              <a:miter lim="800000"/>
              <a:headEnd type="none" w="sm" len="sm"/>
              <a:tailEnd type="none" w="sm" len="sm"/>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chemeClr val="bg1"/>
                  </a:solidFill>
                  <a:latin typeface="+mn-lt"/>
                </a:rPr>
                <a:t>Claim</a:t>
              </a:r>
            </a:p>
            <a:p>
              <a:pPr algn="ctr" eaLnBrk="1" hangingPunct="1"/>
              <a:r>
                <a:rPr lang="en-US" altLang="en-US" sz="2400" b="1" dirty="0">
                  <a:solidFill>
                    <a:schemeClr val="bg1"/>
                  </a:solidFill>
                  <a:latin typeface="+mn-lt"/>
                </a:rPr>
                <a:t>Input Tax</a:t>
              </a:r>
            </a:p>
          </p:txBody>
        </p:sp>
      </p:grpSp>
      <p:sp>
        <p:nvSpPr>
          <p:cNvPr id="22" name="Rectangle 2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GST MECHANISM (CONTD.)</a:t>
            </a:r>
            <a:endParaRPr lang="en-US" sz="2000" dirty="0"/>
          </a:p>
        </p:txBody>
      </p:sp>
      <p:sp>
        <p:nvSpPr>
          <p:cNvPr id="15" name="Slide Number Placeholder 14"/>
          <p:cNvSpPr>
            <a:spLocks noGrp="1"/>
          </p:cNvSpPr>
          <p:nvPr>
            <p:ph type="sldNum" sz="quarter" idx="12"/>
          </p:nvPr>
        </p:nvSpPr>
        <p:spPr/>
        <p:txBody>
          <a:bodyPr/>
          <a:lstStyle/>
          <a:p>
            <a:fld id="{4FAB73BC-B049-4115-A692-8D63A059BFB8}"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1858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7EFFE4-A6F1-4B80-9437-6C7D93D89671}" type="slidenum">
              <a:rPr lang="en-US" smtClean="0">
                <a:solidFill>
                  <a:prstClr val="black"/>
                </a:solidFill>
              </a:rPr>
              <a:pPr fontAlgn="base">
                <a:spcBef>
                  <a:spcPct val="0"/>
                </a:spcBef>
                <a:spcAft>
                  <a:spcPct val="0"/>
                </a:spcAft>
                <a:defRPr/>
              </a:pPr>
              <a:t>14</a:t>
            </a:fld>
            <a:endParaRPr lang="en-US" dirty="0" smtClean="0">
              <a:solidFill>
                <a:prstClr val="black"/>
              </a:solidFill>
            </a:endParaRPr>
          </a:p>
        </p:txBody>
      </p:sp>
      <p:sp>
        <p:nvSpPr>
          <p:cNvPr id="7" name="Round Diagonal Corner Rectangle 6"/>
          <p:cNvSpPr/>
          <p:nvPr/>
        </p:nvSpPr>
        <p:spPr bwMode="auto">
          <a:xfrm>
            <a:off x="304800" y="1576388"/>
            <a:ext cx="3733800" cy="404812"/>
          </a:xfrm>
          <a:prstGeom prst="round2Diag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marL="465138" lvl="1" eaLnBrk="0" hangingPunct="0">
              <a:lnSpc>
                <a:spcPct val="90000"/>
              </a:lnSpc>
              <a:spcBef>
                <a:spcPct val="20000"/>
              </a:spcBef>
              <a:buClr>
                <a:srgbClr val="0000CC"/>
              </a:buClr>
              <a:defRPr/>
            </a:pPr>
            <a:r>
              <a:rPr lang="en-GB" sz="2000" dirty="0">
                <a:solidFill>
                  <a:prstClr val="white"/>
                </a:solidFill>
                <a:cs typeface="Times New Roman" charset="0"/>
              </a:rPr>
              <a:t>Standard-rated Supply</a:t>
            </a:r>
          </a:p>
        </p:txBody>
      </p:sp>
      <p:sp>
        <p:nvSpPr>
          <p:cNvPr id="14342" name="TextBox 7"/>
          <p:cNvSpPr txBox="1">
            <a:spLocks noChangeArrowheads="1"/>
          </p:cNvSpPr>
          <p:nvPr/>
        </p:nvSpPr>
        <p:spPr bwMode="auto">
          <a:xfrm>
            <a:off x="838200" y="208915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dirty="0">
                <a:solidFill>
                  <a:prstClr val="black"/>
                </a:solidFill>
              </a:rPr>
              <a:t>Illustration of tax computation on standard-rated supply</a:t>
            </a:r>
          </a:p>
        </p:txBody>
      </p:sp>
      <p:graphicFrame>
        <p:nvGraphicFramePr>
          <p:cNvPr id="9" name="Table 8"/>
          <p:cNvGraphicFramePr>
            <a:graphicFrameLocks noGrp="1"/>
          </p:cNvGraphicFramePr>
          <p:nvPr>
            <p:extLst/>
          </p:nvPr>
        </p:nvGraphicFramePr>
        <p:xfrm>
          <a:off x="941388" y="2590800"/>
          <a:ext cx="7467600" cy="2560638"/>
        </p:xfrm>
        <a:graphic>
          <a:graphicData uri="http://schemas.openxmlformats.org/drawingml/2006/table">
            <a:tbl>
              <a:tblPr firstRow="1" firstCol="1" bandRow="1">
                <a:tableStyleId>{5C22544A-7EE6-4342-B048-85BDC9FD1C3A}</a:tableStyleId>
              </a:tblPr>
              <a:tblGrid>
                <a:gridCol w="1981200"/>
                <a:gridCol w="1371600"/>
                <a:gridCol w="1371600"/>
                <a:gridCol w="1371600"/>
                <a:gridCol w="1371600"/>
              </a:tblGrid>
              <a:tr h="889485">
                <a:tc>
                  <a:txBody>
                    <a:bodyPr/>
                    <a:lstStyle/>
                    <a:p>
                      <a:pPr algn="ctr">
                        <a:spcAft>
                          <a:spcPts val="0"/>
                        </a:spcAft>
                      </a:pPr>
                      <a:r>
                        <a:rPr lang="en-MY" sz="1600" b="0" dirty="0">
                          <a:solidFill>
                            <a:schemeClr val="bg1"/>
                          </a:solidFill>
                          <a:effectLst/>
                        </a:rPr>
                        <a:t>Business</a:t>
                      </a:r>
                    </a:p>
                    <a:p>
                      <a:pPr algn="ctr">
                        <a:spcAft>
                          <a:spcPts val="0"/>
                        </a:spcAft>
                      </a:pPr>
                      <a:r>
                        <a:rPr lang="en-MY" sz="1600" b="0" dirty="0">
                          <a:solidFill>
                            <a:schemeClr val="bg1"/>
                          </a:solidFill>
                          <a:effectLst/>
                        </a:rPr>
                        <a:t>Entity</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MY" sz="1600" b="0" dirty="0">
                          <a:solidFill>
                            <a:schemeClr val="bg1"/>
                          </a:solidFill>
                          <a:effectLst/>
                        </a:rPr>
                        <a:t>Cost of</a:t>
                      </a:r>
                    </a:p>
                    <a:p>
                      <a:pPr algn="ctr">
                        <a:spcAft>
                          <a:spcPts val="0"/>
                        </a:spcAft>
                      </a:pPr>
                      <a:r>
                        <a:rPr lang="en-MY" sz="1600" b="0" dirty="0">
                          <a:solidFill>
                            <a:schemeClr val="bg1"/>
                          </a:solidFill>
                          <a:effectLst/>
                        </a:rPr>
                        <a:t>Sales (RM)</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MY" sz="1600" b="0" dirty="0">
                          <a:solidFill>
                            <a:schemeClr val="bg1"/>
                          </a:solidFill>
                          <a:effectLst/>
                        </a:rPr>
                        <a:t>6</a:t>
                      </a:r>
                      <a:r>
                        <a:rPr lang="en-MY" sz="1600" b="0" dirty="0" smtClean="0">
                          <a:solidFill>
                            <a:schemeClr val="bg1"/>
                          </a:solidFill>
                          <a:effectLst/>
                        </a:rPr>
                        <a:t>% </a:t>
                      </a:r>
                      <a:r>
                        <a:rPr lang="en-MY" sz="1600" b="0" dirty="0">
                          <a:solidFill>
                            <a:schemeClr val="bg1"/>
                          </a:solidFill>
                          <a:effectLst/>
                        </a:rPr>
                        <a:t>Output</a:t>
                      </a:r>
                    </a:p>
                    <a:p>
                      <a:pPr algn="ctr">
                        <a:spcAft>
                          <a:spcPts val="0"/>
                        </a:spcAft>
                      </a:pPr>
                      <a:r>
                        <a:rPr lang="en-MY" sz="1600" b="0" dirty="0">
                          <a:solidFill>
                            <a:schemeClr val="bg1"/>
                          </a:solidFill>
                          <a:effectLst/>
                        </a:rPr>
                        <a:t>Tax  (RM)</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MY" sz="1600" b="0" dirty="0">
                          <a:solidFill>
                            <a:sysClr val="windowText" lastClr="000000"/>
                          </a:solidFill>
                          <a:effectLst/>
                        </a:rPr>
                        <a:t>6</a:t>
                      </a:r>
                      <a:r>
                        <a:rPr lang="en-MY" sz="1600" b="0" dirty="0" smtClean="0">
                          <a:solidFill>
                            <a:sysClr val="windowText" lastClr="000000"/>
                          </a:solidFill>
                          <a:effectLst/>
                        </a:rPr>
                        <a:t>% </a:t>
                      </a:r>
                      <a:r>
                        <a:rPr lang="en-MY" sz="1600" b="0" dirty="0">
                          <a:solidFill>
                            <a:sysClr val="windowText" lastClr="000000"/>
                          </a:solidFill>
                          <a:effectLst/>
                        </a:rPr>
                        <a:t>Input Tax (RM)</a:t>
                      </a:r>
                      <a:endParaRPr lang="en-MY" sz="1600" b="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MY" sz="1600" b="0" dirty="0">
                          <a:solidFill>
                            <a:schemeClr val="bg1"/>
                          </a:solidFill>
                          <a:effectLst/>
                        </a:rPr>
                        <a:t>Net </a:t>
                      </a:r>
                      <a:r>
                        <a:rPr lang="en-MY" sz="1600" b="0" dirty="0" smtClean="0">
                          <a:solidFill>
                            <a:schemeClr val="bg1"/>
                          </a:solidFill>
                          <a:effectLst/>
                        </a:rPr>
                        <a:t>Tax </a:t>
                      </a:r>
                      <a:r>
                        <a:rPr lang="en-MY" sz="1600" b="0" dirty="0">
                          <a:solidFill>
                            <a:schemeClr val="bg1"/>
                          </a:solidFill>
                          <a:effectLst/>
                        </a:rPr>
                        <a:t>Paid (RM)</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458220">
                <a:tc>
                  <a:txBody>
                    <a:bodyPr/>
                    <a:lstStyle/>
                    <a:p>
                      <a:pPr algn="just">
                        <a:spcAft>
                          <a:spcPts val="0"/>
                        </a:spcAft>
                      </a:pPr>
                      <a:r>
                        <a:rPr lang="en-MY" sz="1600" b="0" dirty="0">
                          <a:solidFill>
                            <a:schemeClr val="tx1"/>
                          </a:solidFill>
                          <a:effectLst/>
                        </a:rPr>
                        <a:t>Suppliers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10.00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0.60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0.60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04311">
                <a:tc>
                  <a:txBody>
                    <a:bodyPr/>
                    <a:lstStyle/>
                    <a:p>
                      <a:pPr algn="just">
                        <a:spcAft>
                          <a:spcPts val="0"/>
                        </a:spcAft>
                      </a:pPr>
                      <a:r>
                        <a:rPr lang="en-MY" sz="1600" b="0" dirty="0">
                          <a:solidFill>
                            <a:schemeClr val="tx1"/>
                          </a:solidFill>
                          <a:effectLst/>
                        </a:rPr>
                        <a:t>Manufacturers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50.00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3</a:t>
                      </a:r>
                      <a:r>
                        <a:rPr lang="en-MY" sz="1600" b="0" dirty="0" smtClean="0">
                          <a:solidFill>
                            <a:schemeClr val="tx1"/>
                          </a:solidFill>
                          <a:effectLst/>
                        </a:rPr>
                        <a:t>.00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0.60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2.40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04311">
                <a:tc>
                  <a:txBody>
                    <a:bodyPr/>
                    <a:lstStyle/>
                    <a:p>
                      <a:pPr algn="just">
                        <a:spcAft>
                          <a:spcPts val="0"/>
                        </a:spcAft>
                      </a:pPr>
                      <a:r>
                        <a:rPr lang="en-MY" sz="1600" b="0" dirty="0">
                          <a:solidFill>
                            <a:schemeClr val="tx1"/>
                          </a:solidFill>
                          <a:effectLst/>
                        </a:rPr>
                        <a:t>Wholesalers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70.00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4.20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3</a:t>
                      </a:r>
                      <a:r>
                        <a:rPr lang="en-MY" sz="1600" b="0" dirty="0" smtClean="0">
                          <a:solidFill>
                            <a:schemeClr val="tx1"/>
                          </a:solidFill>
                          <a:effectLst/>
                        </a:rPr>
                        <a:t>.00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1.20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04311">
                <a:tc>
                  <a:txBody>
                    <a:bodyPr/>
                    <a:lstStyle/>
                    <a:p>
                      <a:pPr algn="just">
                        <a:spcAft>
                          <a:spcPts val="0"/>
                        </a:spcAft>
                      </a:pPr>
                      <a:r>
                        <a:rPr lang="en-MY" sz="1600" b="0" dirty="0">
                          <a:solidFill>
                            <a:schemeClr val="tx1"/>
                          </a:solidFill>
                          <a:effectLst/>
                        </a:rPr>
                        <a:t>Retailers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100.00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6.00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4.20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1.80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pic>
        <p:nvPicPr>
          <p:cNvPr id="10"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549275" y="2143125"/>
            <a:ext cx="315913" cy="24606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Up Arrow 10"/>
          <p:cNvSpPr/>
          <p:nvPr/>
        </p:nvSpPr>
        <p:spPr>
          <a:xfrm>
            <a:off x="6248400" y="5222875"/>
            <a:ext cx="228600" cy="304800"/>
          </a:xfrm>
          <a:prstGeom prst="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solidFill>
                <a:prstClr val="white"/>
              </a:solidFill>
            </a:endParaRPr>
          </a:p>
        </p:txBody>
      </p:sp>
      <p:sp>
        <p:nvSpPr>
          <p:cNvPr id="14383" name="TextBox 11"/>
          <p:cNvSpPr txBox="1">
            <a:spLocks noChangeArrowheads="1"/>
          </p:cNvSpPr>
          <p:nvPr/>
        </p:nvSpPr>
        <p:spPr bwMode="auto">
          <a:xfrm>
            <a:off x="5143500" y="5611813"/>
            <a:ext cx="2438400" cy="738187"/>
          </a:xfrm>
          <a:prstGeom prst="rect">
            <a:avLst/>
          </a:prstGeom>
          <a:solidFill>
            <a:schemeClr val="bg1"/>
          </a:solidFill>
          <a:ln w="9525">
            <a:solidFill>
              <a:schemeClr val="tx2"/>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altLang="en-US" sz="1400" dirty="0">
                <a:solidFill>
                  <a:prstClr val="black"/>
                </a:solidFill>
              </a:rPr>
              <a:t>GST paid on Input Tax is refundable at each level of supply</a:t>
            </a:r>
            <a:endParaRPr lang="en-MY" altLang="en-US" sz="1400" dirty="0">
              <a:solidFill>
                <a:prstClr val="black"/>
              </a:solidFill>
            </a:endParaRPr>
          </a:p>
        </p:txBody>
      </p:sp>
      <p:cxnSp>
        <p:nvCxnSpPr>
          <p:cNvPr id="3" name="Straight Arrow Connector 2"/>
          <p:cNvCxnSpPr/>
          <p:nvPr/>
        </p:nvCxnSpPr>
        <p:spPr>
          <a:xfrm>
            <a:off x="5531344" y="3789040"/>
            <a:ext cx="360000" cy="324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5520652" y="4113040"/>
            <a:ext cx="360000" cy="324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5520652" y="4581128"/>
            <a:ext cx="360000" cy="324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b="1" dirty="0">
                <a:solidFill>
                  <a:schemeClr val="bg1"/>
                </a:solidFill>
                <a:latin typeface="Calibri" pitchFamily="34" charset="0"/>
                <a:cs typeface="Mongolian Baiti" pitchFamily="66" charset="0"/>
              </a:rPr>
              <a:t>ELEMENT &amp; SCOPE OF GST</a:t>
            </a:r>
          </a:p>
          <a:p>
            <a:pPr lvl="1"/>
            <a:r>
              <a:rPr lang="en-MY" sz="2000" dirty="0" smtClean="0"/>
              <a:t>HOW GST WORKS?</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132400955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GST MECHANISM (CONTD.)</a:t>
            </a:r>
            <a:endParaRPr lang="en-US" sz="2000" dirty="0"/>
          </a:p>
        </p:txBody>
      </p:sp>
      <p:sp>
        <p:nvSpPr>
          <p:cNvPr id="25" name="Rectangle 24"/>
          <p:cNvSpPr/>
          <p:nvPr/>
        </p:nvSpPr>
        <p:spPr>
          <a:xfrm>
            <a:off x="723331" y="1624084"/>
            <a:ext cx="2183642" cy="1487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26" name="Rectangle 25"/>
          <p:cNvSpPr/>
          <p:nvPr/>
        </p:nvSpPr>
        <p:spPr>
          <a:xfrm>
            <a:off x="5775277" y="1624084"/>
            <a:ext cx="2183642" cy="1487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Rectangle 26"/>
          <p:cNvSpPr/>
          <p:nvPr/>
        </p:nvSpPr>
        <p:spPr>
          <a:xfrm>
            <a:off x="3318680" y="3916907"/>
            <a:ext cx="2183642" cy="46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28" name="Rectangle 27"/>
          <p:cNvSpPr/>
          <p:nvPr/>
        </p:nvSpPr>
        <p:spPr>
          <a:xfrm>
            <a:off x="855292" y="5472270"/>
            <a:ext cx="2479311" cy="723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29" name="Rectangle 28"/>
          <p:cNvSpPr/>
          <p:nvPr/>
        </p:nvSpPr>
        <p:spPr>
          <a:xfrm>
            <a:off x="5720686" y="5472270"/>
            <a:ext cx="2595349" cy="693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30" name="Rectangle 29"/>
          <p:cNvSpPr/>
          <p:nvPr/>
        </p:nvSpPr>
        <p:spPr>
          <a:xfrm>
            <a:off x="4034619" y="2341110"/>
            <a:ext cx="554440" cy="142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31" name="TextBox 30"/>
          <p:cNvSpPr txBox="1"/>
          <p:nvPr/>
        </p:nvSpPr>
        <p:spPr>
          <a:xfrm>
            <a:off x="962166" y="1795742"/>
            <a:ext cx="1705970" cy="1200329"/>
          </a:xfrm>
          <a:prstGeom prst="rect">
            <a:avLst/>
          </a:prstGeom>
          <a:noFill/>
        </p:spPr>
        <p:txBody>
          <a:bodyPr wrap="square" rtlCol="0">
            <a:spAutoFit/>
          </a:bodyPr>
          <a:lstStyle/>
          <a:p>
            <a:pPr algn="ctr"/>
            <a:r>
              <a:rPr lang="en-MY" dirty="0" smtClean="0"/>
              <a:t>GST ON SUPPLY OF GOODS AND SERVICES </a:t>
            </a:r>
            <a:endParaRPr lang="en-MY" b="1" dirty="0"/>
          </a:p>
          <a:p>
            <a:pPr algn="ctr"/>
            <a:r>
              <a:rPr lang="en-MY" b="1" dirty="0" smtClean="0"/>
              <a:t>[OUTPUT TAX]</a:t>
            </a:r>
            <a:endParaRPr lang="en-MY" b="1" dirty="0"/>
          </a:p>
        </p:txBody>
      </p:sp>
      <p:sp>
        <p:nvSpPr>
          <p:cNvPr id="32" name="TextBox 31"/>
          <p:cNvSpPr txBox="1"/>
          <p:nvPr/>
        </p:nvSpPr>
        <p:spPr>
          <a:xfrm>
            <a:off x="5990230" y="1828800"/>
            <a:ext cx="1705970" cy="1200329"/>
          </a:xfrm>
          <a:prstGeom prst="rect">
            <a:avLst/>
          </a:prstGeom>
          <a:noFill/>
        </p:spPr>
        <p:txBody>
          <a:bodyPr wrap="square" rtlCol="0">
            <a:spAutoFit/>
          </a:bodyPr>
          <a:lstStyle/>
          <a:p>
            <a:pPr algn="ctr"/>
            <a:r>
              <a:rPr lang="en-MY" dirty="0" smtClean="0"/>
              <a:t>GST INCURRED IN BUSINESS PURCHASES</a:t>
            </a:r>
            <a:endParaRPr lang="en-MY" b="1" dirty="0"/>
          </a:p>
          <a:p>
            <a:pPr algn="ctr"/>
            <a:r>
              <a:rPr lang="en-MY" b="1" dirty="0" smtClean="0"/>
              <a:t>[INPUT TAX]</a:t>
            </a:r>
            <a:endParaRPr lang="en-MY" b="1" dirty="0"/>
          </a:p>
        </p:txBody>
      </p:sp>
      <p:sp>
        <p:nvSpPr>
          <p:cNvPr id="33" name="TextBox 32"/>
          <p:cNvSpPr txBox="1"/>
          <p:nvPr/>
        </p:nvSpPr>
        <p:spPr>
          <a:xfrm>
            <a:off x="3891886" y="3990045"/>
            <a:ext cx="1610436" cy="307777"/>
          </a:xfrm>
          <a:prstGeom prst="rect">
            <a:avLst/>
          </a:prstGeom>
          <a:noFill/>
        </p:spPr>
        <p:txBody>
          <a:bodyPr wrap="square" rtlCol="0">
            <a:spAutoFit/>
          </a:bodyPr>
          <a:lstStyle/>
          <a:p>
            <a:r>
              <a:rPr lang="en-MY" dirty="0" smtClean="0"/>
              <a:t>NET GST</a:t>
            </a:r>
            <a:endParaRPr lang="en-MY" dirty="0"/>
          </a:p>
        </p:txBody>
      </p:sp>
      <p:sp>
        <p:nvSpPr>
          <p:cNvPr id="34" name="TextBox 33"/>
          <p:cNvSpPr txBox="1"/>
          <p:nvPr/>
        </p:nvSpPr>
        <p:spPr>
          <a:xfrm>
            <a:off x="1080447" y="5680288"/>
            <a:ext cx="2365612" cy="307777"/>
          </a:xfrm>
          <a:prstGeom prst="rect">
            <a:avLst/>
          </a:prstGeom>
          <a:noFill/>
        </p:spPr>
        <p:txBody>
          <a:bodyPr wrap="square" rtlCol="0">
            <a:spAutoFit/>
          </a:bodyPr>
          <a:lstStyle/>
          <a:p>
            <a:r>
              <a:rPr lang="en-MY" dirty="0" smtClean="0"/>
              <a:t>PAYABLE TO RMCD</a:t>
            </a:r>
            <a:endParaRPr lang="en-MY" dirty="0"/>
          </a:p>
        </p:txBody>
      </p:sp>
      <p:sp>
        <p:nvSpPr>
          <p:cNvPr id="35" name="TextBox 34"/>
          <p:cNvSpPr txBox="1"/>
          <p:nvPr/>
        </p:nvSpPr>
        <p:spPr>
          <a:xfrm>
            <a:off x="5950423" y="5572567"/>
            <a:ext cx="2365612" cy="523220"/>
          </a:xfrm>
          <a:prstGeom prst="rect">
            <a:avLst/>
          </a:prstGeom>
          <a:noFill/>
        </p:spPr>
        <p:txBody>
          <a:bodyPr wrap="square" rtlCol="0">
            <a:spAutoFit/>
          </a:bodyPr>
          <a:lstStyle/>
          <a:p>
            <a:r>
              <a:rPr lang="en-MY" dirty="0" smtClean="0"/>
              <a:t>REFUNDABLE FROM RMCD</a:t>
            </a:r>
            <a:endParaRPr lang="en-MY" dirty="0"/>
          </a:p>
        </p:txBody>
      </p:sp>
      <p:sp>
        <p:nvSpPr>
          <p:cNvPr id="36" name="Plus 35"/>
          <p:cNvSpPr/>
          <p:nvPr/>
        </p:nvSpPr>
        <p:spPr>
          <a:xfrm>
            <a:off x="2412372" y="4153296"/>
            <a:ext cx="518615" cy="4776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Minus 36"/>
          <p:cNvSpPr/>
          <p:nvPr/>
        </p:nvSpPr>
        <p:spPr>
          <a:xfrm>
            <a:off x="6255256" y="4127067"/>
            <a:ext cx="664192" cy="57534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38" name="Elbow Connector 37"/>
          <p:cNvCxnSpPr/>
          <p:nvPr/>
        </p:nvCxnSpPr>
        <p:spPr>
          <a:xfrm rot="16200000" flipH="1">
            <a:off x="5322926" y="3535608"/>
            <a:ext cx="1259542" cy="2722728"/>
          </a:xfrm>
          <a:prstGeom prst="bentConnector3">
            <a:avLst>
              <a:gd name="adj1" fmla="val 4349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5400000">
            <a:off x="2534444" y="3772826"/>
            <a:ext cx="1089064" cy="2315553"/>
          </a:xfrm>
          <a:prstGeom prst="bentConnector3">
            <a:avLst>
              <a:gd name="adj1" fmla="val 3496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Equal 39"/>
          <p:cNvSpPr/>
          <p:nvPr/>
        </p:nvSpPr>
        <p:spPr>
          <a:xfrm>
            <a:off x="535674" y="3844115"/>
            <a:ext cx="852985" cy="614150"/>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66620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16</a:t>
            </a:fld>
            <a:endParaRPr lang="en-US" dirty="0">
              <a:solidFill>
                <a:prstClr val="black">
                  <a:tint val="75000"/>
                </a:prstClr>
              </a:solidFill>
            </a:endParaRPr>
          </a:p>
        </p:txBody>
      </p:sp>
      <p:sp>
        <p:nvSpPr>
          <p:cNvPr id="21" name="Rounded Rectangle 20"/>
          <p:cNvSpPr/>
          <p:nvPr/>
        </p:nvSpPr>
        <p:spPr>
          <a:xfrm>
            <a:off x="1447961" y="2764311"/>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TYPE OF SUPPLY</a:t>
            </a:r>
            <a:endParaRPr lang="en-US" sz="2800" b="1" dirty="0">
              <a:latin typeface="Calibri" pitchFamily="34" charset="0"/>
              <a:cs typeface="Calibri" pitchFamily="34" charset="0"/>
            </a:endParaRPr>
          </a:p>
        </p:txBody>
      </p:sp>
      <p:pic>
        <p:nvPicPr>
          <p:cNvPr id="22" name="Picture 2" descr="http://static1.squarespace.com/static/514b12f3e4b0896b3636cd3c/t/514c7a0fe4b0c1f18080c576/1363966484077/Distribution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1198" y="1981889"/>
            <a:ext cx="2717733" cy="277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68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STANDARD RATED AND GST RELIEF</a:t>
            </a:r>
            <a:endParaRPr lang="en-US" sz="2000" dirty="0"/>
          </a:p>
        </p:txBody>
      </p:sp>
      <p:sp>
        <p:nvSpPr>
          <p:cNvPr id="2" name="TextBox 1"/>
          <p:cNvSpPr txBox="1"/>
          <p:nvPr/>
        </p:nvSpPr>
        <p:spPr>
          <a:xfrm>
            <a:off x="3048000" y="3272117"/>
            <a:ext cx="32004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MY" sz="2800" b="1" dirty="0" smtClean="0"/>
              <a:t>GST RELIEF</a:t>
            </a:r>
            <a:endParaRPr lang="en-MY" sz="2800" b="1" dirty="0"/>
          </a:p>
        </p:txBody>
      </p:sp>
      <p:sp>
        <p:nvSpPr>
          <p:cNvPr id="3" name="TextBox 2"/>
          <p:cNvSpPr txBox="1"/>
          <p:nvPr/>
        </p:nvSpPr>
        <p:spPr>
          <a:xfrm>
            <a:off x="599804" y="3768603"/>
            <a:ext cx="8224040" cy="1200329"/>
          </a:xfrm>
          <a:prstGeom prst="rect">
            <a:avLst/>
          </a:prstGeom>
          <a:noFill/>
        </p:spPr>
        <p:txBody>
          <a:bodyPr wrap="square" rtlCol="0">
            <a:spAutoFit/>
          </a:bodyPr>
          <a:lstStyle/>
          <a:p>
            <a:pPr algn="ctr"/>
            <a:r>
              <a:rPr lang="en-MY" sz="2400" u="sng" dirty="0" smtClean="0"/>
              <a:t>Petroleum products </a:t>
            </a:r>
          </a:p>
          <a:p>
            <a:pPr marL="285750" indent="-285750" algn="ctr">
              <a:buFont typeface="Wingdings" pitchFamily="2" charset="2"/>
              <a:buChar char="ü"/>
            </a:pPr>
            <a:r>
              <a:rPr lang="en-MY" sz="2400" dirty="0" smtClean="0"/>
              <a:t>Retail sales  of Petrol RO95, diesel and RPG are granted relief from GST to consumers.</a:t>
            </a:r>
            <a:endParaRPr lang="en-MY" sz="2400" dirty="0"/>
          </a:p>
        </p:txBody>
      </p:sp>
      <p:sp>
        <p:nvSpPr>
          <p:cNvPr id="4" name="AutoShape 2"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4"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6"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50" y="4926015"/>
            <a:ext cx="2219874" cy="1423194"/>
          </a:xfrm>
          <a:prstGeom prst="rect">
            <a:avLst/>
          </a:prstGeom>
        </p:spPr>
      </p:pic>
      <p:pic>
        <p:nvPicPr>
          <p:cNvPr id="1036" name="Picture 12" descr="http://www.markpg.com/uploads/1/8/6/6/18666118/9889745_orig.jpg"/>
          <p:cNvPicPr>
            <a:picLocks noChangeAspect="1" noChangeArrowheads="1"/>
          </p:cNvPicPr>
          <p:nvPr/>
        </p:nvPicPr>
        <p:blipFill>
          <a:blip r:embed="rId4">
            <a:clrChange>
              <a:clrFrom>
                <a:srgbClr val="FBFFFE"/>
              </a:clrFrom>
              <a:clrTo>
                <a:srgbClr val="FBFFFE">
                  <a:alpha val="0"/>
                </a:srgbClr>
              </a:clrTo>
            </a:clrChange>
            <a:extLst>
              <a:ext uri="{28A0092B-C50C-407E-A947-70E740481C1C}">
                <a14:useLocalDpi xmlns:a14="http://schemas.microsoft.com/office/drawing/2010/main" val="0"/>
              </a:ext>
            </a:extLst>
          </a:blip>
          <a:srcRect/>
          <a:stretch>
            <a:fillRect/>
          </a:stretch>
        </p:blipFill>
        <p:spPr bwMode="auto">
          <a:xfrm>
            <a:off x="5082750" y="5011003"/>
            <a:ext cx="1469602" cy="14696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chowsingpteltd.com/images/products/items/mid_81365650912LPG%2012K.jpg"/>
          <p:cNvPicPr>
            <a:picLocks noChangeAspect="1" noChangeArrowheads="1"/>
          </p:cNvPicPr>
          <p:nvPr/>
        </p:nvPicPr>
        <p:blipFill>
          <a:blip r:embed="rId5">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4420514" y="4931555"/>
            <a:ext cx="959110" cy="180993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24841" y="1599835"/>
            <a:ext cx="464671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MY" sz="2800" b="1" dirty="0" smtClean="0"/>
              <a:t>STANDARD RATED SUPPLIES</a:t>
            </a:r>
            <a:endParaRPr lang="en-MY" sz="2800" b="1" dirty="0"/>
          </a:p>
        </p:txBody>
      </p:sp>
      <p:sp>
        <p:nvSpPr>
          <p:cNvPr id="21" name="TextBox 20"/>
          <p:cNvSpPr txBox="1"/>
          <p:nvPr/>
        </p:nvSpPr>
        <p:spPr>
          <a:xfrm>
            <a:off x="1371600" y="2177534"/>
            <a:ext cx="6553200" cy="830997"/>
          </a:xfrm>
          <a:prstGeom prst="rect">
            <a:avLst/>
          </a:prstGeom>
          <a:noFill/>
        </p:spPr>
        <p:txBody>
          <a:bodyPr wrap="square" rtlCol="0">
            <a:spAutoFit/>
          </a:bodyPr>
          <a:lstStyle/>
          <a:p>
            <a:pPr marL="285750" indent="-285750" algn="ctr">
              <a:buFont typeface="Arial" pitchFamily="34" charset="0"/>
              <a:buChar char="•"/>
            </a:pPr>
            <a:r>
              <a:rPr lang="en-MY" sz="2400" dirty="0" smtClean="0"/>
              <a:t>For items that are not listed as GST Exempt or Zero-Rated Supplies </a:t>
            </a:r>
            <a:endParaRPr lang="en-MY" sz="2400" dirty="0"/>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644472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ZERO RATED SUPPLIES</a:t>
            </a:r>
            <a:endParaRPr lang="en-US" sz="2000" dirty="0"/>
          </a:p>
        </p:txBody>
      </p:sp>
      <p:sp>
        <p:nvSpPr>
          <p:cNvPr id="2" name="TextBox 1"/>
          <p:cNvSpPr txBox="1"/>
          <p:nvPr/>
        </p:nvSpPr>
        <p:spPr>
          <a:xfrm>
            <a:off x="762000" y="1524000"/>
            <a:ext cx="5486400" cy="369332"/>
          </a:xfrm>
          <a:prstGeom prst="rect">
            <a:avLst/>
          </a:prstGeom>
          <a:noFill/>
        </p:spPr>
        <p:txBody>
          <a:bodyPr wrap="square" rtlCol="0">
            <a:spAutoFit/>
          </a:bodyPr>
          <a:lstStyle/>
          <a:p>
            <a:endParaRPr lang="en-MY" dirty="0"/>
          </a:p>
        </p:txBody>
      </p:sp>
      <p:sp>
        <p:nvSpPr>
          <p:cNvPr id="4" name="Rectangle 34"/>
          <p:cNvSpPr>
            <a:spLocks noChangeArrowheads="1"/>
          </p:cNvSpPr>
          <p:nvPr/>
        </p:nvSpPr>
        <p:spPr bwMode="auto">
          <a:xfrm>
            <a:off x="233150" y="1105756"/>
            <a:ext cx="1371600" cy="97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pPr algn="ctr"/>
            <a:r>
              <a:rPr lang="en-GB" sz="6600" b="1" dirty="0">
                <a:solidFill>
                  <a:srgbClr val="FF0000"/>
                </a:solidFill>
                <a:latin typeface="Arial Narrow" charset="0"/>
              </a:rPr>
              <a:t>0%</a:t>
            </a:r>
          </a:p>
        </p:txBody>
      </p:sp>
      <p:sp>
        <p:nvSpPr>
          <p:cNvPr id="3" name="TextBox 2"/>
          <p:cNvSpPr txBox="1"/>
          <p:nvPr/>
        </p:nvSpPr>
        <p:spPr>
          <a:xfrm>
            <a:off x="1316076" y="1370112"/>
            <a:ext cx="3580662" cy="523220"/>
          </a:xfrm>
          <a:prstGeom prst="rect">
            <a:avLst/>
          </a:prstGeom>
          <a:noFill/>
        </p:spPr>
        <p:txBody>
          <a:bodyPr wrap="square" rtlCol="0">
            <a:spAutoFit/>
          </a:bodyPr>
          <a:lstStyle/>
          <a:p>
            <a:r>
              <a:rPr lang="en-MY" sz="2800" b="1" dirty="0" smtClean="0"/>
              <a:t>ZERO RATED SUPPLIES</a:t>
            </a:r>
            <a:endParaRPr lang="en-MY" sz="2800" b="1" dirty="0"/>
          </a:p>
        </p:txBody>
      </p:sp>
      <p:sp>
        <p:nvSpPr>
          <p:cNvPr id="6" name="TextBox 5"/>
          <p:cNvSpPr txBox="1"/>
          <p:nvPr/>
        </p:nvSpPr>
        <p:spPr>
          <a:xfrm>
            <a:off x="304800" y="2720876"/>
            <a:ext cx="4153031" cy="2308324"/>
          </a:xfrm>
          <a:prstGeom prst="rect">
            <a:avLst/>
          </a:prstGeom>
          <a:noFill/>
        </p:spPr>
        <p:txBody>
          <a:bodyPr wrap="square" rtlCol="0">
            <a:spAutoFit/>
          </a:bodyPr>
          <a:lstStyle/>
          <a:p>
            <a:pPr marL="285750" indent="-285750">
              <a:buFont typeface="Arial" pitchFamily="34" charset="0"/>
              <a:buChar char="•"/>
            </a:pPr>
            <a:r>
              <a:rPr lang="en-MY" sz="1600" dirty="0" smtClean="0"/>
              <a:t>Rice, </a:t>
            </a:r>
            <a:r>
              <a:rPr lang="en-MY" sz="1600" dirty="0" err="1" smtClean="0"/>
              <a:t>flour,sago</a:t>
            </a:r>
            <a:r>
              <a:rPr lang="en-MY" sz="1600" dirty="0" smtClean="0"/>
              <a:t> and </a:t>
            </a:r>
            <a:r>
              <a:rPr lang="en-MY" sz="1600" dirty="0" err="1" smtClean="0"/>
              <a:t>kacang</a:t>
            </a:r>
            <a:r>
              <a:rPr lang="en-MY" sz="1600" dirty="0" smtClean="0"/>
              <a:t> dhal</a:t>
            </a:r>
          </a:p>
          <a:p>
            <a:pPr marL="285750" indent="-285750">
              <a:buFont typeface="Arial" pitchFamily="34" charset="0"/>
              <a:buChar char="•"/>
            </a:pPr>
            <a:r>
              <a:rPr lang="en-MY" sz="1600" dirty="0" smtClean="0"/>
              <a:t>Sugar and salt</a:t>
            </a:r>
          </a:p>
          <a:p>
            <a:pPr marL="285750" indent="-285750">
              <a:buFont typeface="Arial" pitchFamily="34" charset="0"/>
              <a:buChar char="•"/>
            </a:pPr>
            <a:r>
              <a:rPr lang="en-MY" sz="1600" dirty="0" smtClean="0"/>
              <a:t>Cooking oils (palm, coconut and peanuts)</a:t>
            </a:r>
          </a:p>
          <a:p>
            <a:pPr marL="285750" indent="-285750">
              <a:buFont typeface="Arial" pitchFamily="34" charset="0"/>
              <a:buChar char="•"/>
            </a:pPr>
            <a:r>
              <a:rPr lang="en-MY" sz="1600" dirty="0"/>
              <a:t>White bread and wholemeal bread</a:t>
            </a:r>
          </a:p>
          <a:p>
            <a:pPr marL="285750" indent="-285750">
              <a:buFont typeface="Arial" pitchFamily="34" charset="0"/>
              <a:buChar char="•"/>
            </a:pPr>
            <a:r>
              <a:rPr lang="en-MY" sz="1600" dirty="0"/>
              <a:t>Coffee powder, tea dust and cocoa powder</a:t>
            </a:r>
          </a:p>
          <a:p>
            <a:pPr marL="285750" indent="-285750">
              <a:buFont typeface="Arial" pitchFamily="34" charset="0"/>
              <a:buChar char="•"/>
            </a:pPr>
            <a:r>
              <a:rPr lang="en-MY" sz="1600" dirty="0"/>
              <a:t>Yellow </a:t>
            </a:r>
            <a:r>
              <a:rPr lang="en-MY" sz="1600" dirty="0" err="1"/>
              <a:t>mee</a:t>
            </a:r>
            <a:r>
              <a:rPr lang="en-MY" sz="1600" dirty="0"/>
              <a:t>, </a:t>
            </a:r>
            <a:r>
              <a:rPr lang="en-MY" sz="1600" dirty="0" err="1"/>
              <a:t>kuey</a:t>
            </a:r>
            <a:r>
              <a:rPr lang="en-MY" sz="1600" dirty="0"/>
              <a:t> </a:t>
            </a:r>
            <a:r>
              <a:rPr lang="en-MY" sz="1600" dirty="0" err="1"/>
              <a:t>teow</a:t>
            </a:r>
            <a:r>
              <a:rPr lang="en-MY" sz="1600" dirty="0"/>
              <a:t>, </a:t>
            </a:r>
            <a:r>
              <a:rPr lang="en-MY" sz="1600" dirty="0" err="1"/>
              <a:t>laksa</a:t>
            </a:r>
            <a:r>
              <a:rPr lang="en-MY" sz="1600" dirty="0"/>
              <a:t> and </a:t>
            </a:r>
            <a:r>
              <a:rPr lang="en-MY" sz="1600" dirty="0" err="1"/>
              <a:t>meehoon</a:t>
            </a:r>
            <a:endParaRPr lang="en-MY" sz="1600" dirty="0"/>
          </a:p>
          <a:p>
            <a:pPr marL="285750" indent="-285750">
              <a:buFont typeface="Arial" pitchFamily="34" charset="0"/>
              <a:buChar char="•"/>
            </a:pPr>
            <a:r>
              <a:rPr lang="en-MY" sz="1600" dirty="0" smtClean="0"/>
              <a:t>Spices</a:t>
            </a:r>
          </a:p>
          <a:p>
            <a:pPr marL="285750" indent="-285750">
              <a:buFont typeface="Arial" pitchFamily="34" charset="0"/>
              <a:buChar char="•"/>
            </a:pPr>
            <a:r>
              <a:rPr lang="en-MY" sz="1600" dirty="0" smtClean="0"/>
              <a:t>Infant formula</a:t>
            </a:r>
          </a:p>
          <a:p>
            <a:pPr marL="285750" indent="-285750">
              <a:buFont typeface="Arial" pitchFamily="34" charset="0"/>
              <a:buChar char="•"/>
            </a:pPr>
            <a:r>
              <a:rPr lang="en-MY" sz="1600" dirty="0" smtClean="0"/>
              <a:t>Seafood</a:t>
            </a:r>
            <a:endParaRPr lang="en-MY" sz="1600" dirty="0"/>
          </a:p>
        </p:txBody>
      </p:sp>
      <p:sp>
        <p:nvSpPr>
          <p:cNvPr id="9" name="TextBox 8"/>
          <p:cNvSpPr txBox="1"/>
          <p:nvPr/>
        </p:nvSpPr>
        <p:spPr>
          <a:xfrm>
            <a:off x="291152" y="5810490"/>
            <a:ext cx="3348400" cy="861774"/>
          </a:xfrm>
          <a:prstGeom prst="rect">
            <a:avLst/>
          </a:prstGeom>
          <a:noFill/>
        </p:spPr>
        <p:txBody>
          <a:bodyPr wrap="square" rtlCol="0">
            <a:spAutoFit/>
          </a:bodyPr>
          <a:lstStyle/>
          <a:p>
            <a:pPr marL="285750" indent="-285750">
              <a:buFont typeface="Arial" pitchFamily="34" charset="0"/>
              <a:buChar char="•"/>
            </a:pPr>
            <a:r>
              <a:rPr lang="en-MY" sz="1600" dirty="0" smtClean="0"/>
              <a:t>Paddy</a:t>
            </a:r>
          </a:p>
          <a:p>
            <a:pPr marL="285750" indent="-285750">
              <a:buFont typeface="Arial" pitchFamily="34" charset="0"/>
              <a:buChar char="•"/>
            </a:pPr>
            <a:r>
              <a:rPr lang="en-MY" sz="1600" dirty="0" smtClean="0"/>
              <a:t>Fresh Vegetables and salads</a:t>
            </a:r>
          </a:p>
          <a:p>
            <a:pPr marL="285750" indent="-285750">
              <a:buFont typeface="Arial" pitchFamily="34" charset="0"/>
              <a:buChar char="•"/>
            </a:pPr>
            <a:r>
              <a:rPr lang="en-MY" sz="1600" dirty="0" smtClean="0"/>
              <a:t>Fruits</a:t>
            </a:r>
            <a:endParaRPr lang="en-MY" sz="1600" dirty="0"/>
          </a:p>
        </p:txBody>
      </p:sp>
      <p:sp>
        <p:nvSpPr>
          <p:cNvPr id="10" name="TextBox 9"/>
          <p:cNvSpPr txBox="1"/>
          <p:nvPr/>
        </p:nvSpPr>
        <p:spPr>
          <a:xfrm>
            <a:off x="4979578" y="1909097"/>
            <a:ext cx="4038599"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itchFamily="34" charset="0"/>
              <a:buChar char="•"/>
            </a:pPr>
            <a:r>
              <a:rPr lang="en-MY" sz="1600" dirty="0" smtClean="0"/>
              <a:t>Cows, goats, buffalo, poultry (including eggs of chicken and duck)</a:t>
            </a:r>
          </a:p>
        </p:txBody>
      </p:sp>
      <p:sp>
        <p:nvSpPr>
          <p:cNvPr id="11" name="TextBox 10"/>
          <p:cNvSpPr txBox="1"/>
          <p:nvPr/>
        </p:nvSpPr>
        <p:spPr>
          <a:xfrm>
            <a:off x="5013246" y="2996266"/>
            <a:ext cx="3673554" cy="830997"/>
          </a:xfrm>
          <a:prstGeom prst="rect">
            <a:avLst/>
          </a:prstGeom>
          <a:noFill/>
        </p:spPr>
        <p:txBody>
          <a:bodyPr wrap="square" rtlCol="0">
            <a:spAutoFit/>
          </a:bodyPr>
          <a:lstStyle/>
          <a:p>
            <a:pPr marL="285750" indent="-285750">
              <a:buFont typeface="Arial" pitchFamily="34" charset="0"/>
              <a:buChar char="•"/>
            </a:pPr>
            <a:r>
              <a:rPr lang="en-MY" sz="1600" dirty="0" smtClean="0"/>
              <a:t>Water supply (domestic)</a:t>
            </a:r>
          </a:p>
          <a:p>
            <a:pPr marL="285750" indent="-285750">
              <a:buFont typeface="Arial" pitchFamily="34" charset="0"/>
              <a:buChar char="•"/>
            </a:pPr>
            <a:r>
              <a:rPr lang="en-MY" sz="1600" dirty="0" smtClean="0"/>
              <a:t>Electricity supply for the first 300 unit (domestic)</a:t>
            </a:r>
            <a:endParaRPr lang="en-MY" sz="1600" dirty="0"/>
          </a:p>
        </p:txBody>
      </p:sp>
      <p:sp>
        <p:nvSpPr>
          <p:cNvPr id="12" name="TextBox 11"/>
          <p:cNvSpPr txBox="1"/>
          <p:nvPr/>
        </p:nvSpPr>
        <p:spPr>
          <a:xfrm>
            <a:off x="4977277" y="4267693"/>
            <a:ext cx="3690377" cy="338554"/>
          </a:xfrm>
          <a:prstGeom prst="rect">
            <a:avLst/>
          </a:prstGeom>
          <a:noFill/>
        </p:spPr>
        <p:txBody>
          <a:bodyPr wrap="square" rtlCol="0">
            <a:spAutoFit/>
          </a:bodyPr>
          <a:lstStyle/>
          <a:p>
            <a:pPr marL="285750" indent="-285750">
              <a:buFont typeface="Arial" pitchFamily="34" charset="0"/>
              <a:buChar char="•"/>
            </a:pPr>
            <a:r>
              <a:rPr lang="en-MY" sz="1600" dirty="0" smtClean="0"/>
              <a:t>Goods and services exported</a:t>
            </a:r>
            <a:endParaRPr lang="en-MY" sz="1600" dirty="0"/>
          </a:p>
        </p:txBody>
      </p:sp>
      <p:sp>
        <p:nvSpPr>
          <p:cNvPr id="13" name="Rectangle 12"/>
          <p:cNvSpPr/>
          <p:nvPr/>
        </p:nvSpPr>
        <p:spPr>
          <a:xfrm>
            <a:off x="4968178" y="1388954"/>
            <a:ext cx="2488052"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a:t>Livestock </a:t>
            </a:r>
            <a:r>
              <a:rPr lang="en-US" sz="1662" dirty="0" smtClean="0"/>
              <a:t>supplies      (Fresh, chilled or frozen)</a:t>
            </a:r>
            <a:endParaRPr lang="en-MY" sz="1662" dirty="0"/>
          </a:p>
        </p:txBody>
      </p:sp>
      <p:pic>
        <p:nvPicPr>
          <p:cNvPr id="14" name="Picture 3" descr="C:\Users\GSTUser\Desktop\133788287516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7348793" y="1345909"/>
            <a:ext cx="799847" cy="608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968178" y="2510833"/>
            <a:ext cx="2497124" cy="457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MY" sz="1662" dirty="0"/>
              <a:t>Water </a:t>
            </a:r>
            <a:r>
              <a:rPr lang="en-MY" sz="1662" dirty="0" smtClean="0"/>
              <a:t>and electricity</a:t>
            </a:r>
            <a:endParaRPr lang="en-MY" sz="1662" dirty="0"/>
          </a:p>
        </p:txBody>
      </p:sp>
      <p:sp>
        <p:nvSpPr>
          <p:cNvPr id="20" name="Rectangle 19"/>
          <p:cNvSpPr/>
          <p:nvPr/>
        </p:nvSpPr>
        <p:spPr>
          <a:xfrm>
            <a:off x="918950" y="5167693"/>
            <a:ext cx="2208977"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a:t>Agriculture Product</a:t>
            </a:r>
            <a:endParaRPr lang="en-MY" sz="1662" dirty="0"/>
          </a:p>
        </p:txBody>
      </p:sp>
      <p:pic>
        <p:nvPicPr>
          <p:cNvPr id="21" name="Picture 2" descr="C:\Users\GSTUser\Desktop\vegetab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5090" y="4995864"/>
            <a:ext cx="837677" cy="741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358665" y="2146547"/>
            <a:ext cx="2208977"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a:t>Rice, Flour, Salt, etc.</a:t>
            </a:r>
            <a:endParaRPr lang="en-MY" sz="1662" dirty="0"/>
          </a:p>
        </p:txBody>
      </p:sp>
      <p:pic>
        <p:nvPicPr>
          <p:cNvPr id="23" name="Picture 11" descr="C:\Users\GSTUser\Desktop\icon_Sal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513" y="1932149"/>
            <a:ext cx="1394287" cy="970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2840" y="5189216"/>
            <a:ext cx="5199318" cy="1323439"/>
          </a:xfrm>
          <a:prstGeom prst="rect">
            <a:avLst/>
          </a:prstGeom>
          <a:noFill/>
        </p:spPr>
        <p:txBody>
          <a:bodyPr wrap="square" rtlCol="0">
            <a:spAutoFit/>
          </a:bodyPr>
          <a:lstStyle/>
          <a:p>
            <a:pPr marL="285750" indent="-285750">
              <a:buFont typeface="Arial" panose="020B0604020202020204" pitchFamily="34" charset="0"/>
              <a:buChar char="•"/>
            </a:pPr>
            <a:r>
              <a:rPr lang="en-MY" sz="1600" dirty="0"/>
              <a:t>Exercise books and printed books</a:t>
            </a:r>
          </a:p>
          <a:p>
            <a:pPr marL="285750" indent="-285750">
              <a:buFont typeface="Arial" panose="020B0604020202020204" pitchFamily="34" charset="0"/>
              <a:buChar char="•"/>
            </a:pPr>
            <a:r>
              <a:rPr lang="en-MY" sz="1600" dirty="0"/>
              <a:t>Dictionaries and </a:t>
            </a:r>
            <a:r>
              <a:rPr lang="en-MY" sz="1600" dirty="0" smtClean="0"/>
              <a:t>encyclopaedia, text </a:t>
            </a:r>
            <a:r>
              <a:rPr lang="en-MY" sz="1600" dirty="0"/>
              <a:t>books</a:t>
            </a:r>
          </a:p>
          <a:p>
            <a:pPr marL="285750" indent="-285750">
              <a:buFont typeface="Arial" panose="020B0604020202020204" pitchFamily="34" charset="0"/>
              <a:buChar char="•"/>
            </a:pPr>
            <a:r>
              <a:rPr lang="en-MY" sz="1600" dirty="0"/>
              <a:t>Reference books, religious text only</a:t>
            </a:r>
          </a:p>
          <a:p>
            <a:pPr marL="285750" indent="-285750">
              <a:buFont typeface="Arial" panose="020B0604020202020204" pitchFamily="34" charset="0"/>
              <a:buChar char="•"/>
            </a:pPr>
            <a:r>
              <a:rPr lang="en-MY" sz="1600" dirty="0"/>
              <a:t>Newspaper (appearing at least four times a week)</a:t>
            </a:r>
          </a:p>
          <a:p>
            <a:pPr marL="285750" indent="-285750">
              <a:buFont typeface="Arial" panose="020B0604020202020204" pitchFamily="34" charset="0"/>
              <a:buChar char="•"/>
            </a:pPr>
            <a:r>
              <a:rPr lang="en-MY" sz="1600" dirty="0"/>
              <a:t>Children picture, drawing and colouring books </a:t>
            </a:r>
          </a:p>
        </p:txBody>
      </p:sp>
      <p:sp>
        <p:nvSpPr>
          <p:cNvPr id="28" name="Rectangle 27"/>
          <p:cNvSpPr/>
          <p:nvPr/>
        </p:nvSpPr>
        <p:spPr>
          <a:xfrm>
            <a:off x="3652840" y="4667248"/>
            <a:ext cx="2709480"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smtClean="0"/>
              <a:t>Reading materials</a:t>
            </a:r>
            <a:endParaRPr lang="en-MY" sz="1662" dirty="0"/>
          </a:p>
        </p:txBody>
      </p:sp>
      <p:pic>
        <p:nvPicPr>
          <p:cNvPr id="29" name="Picture 2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9840" y="4593051"/>
            <a:ext cx="627763" cy="627761"/>
          </a:xfrm>
          <a:prstGeom prst="rect">
            <a:avLst/>
          </a:prstGeom>
        </p:spPr>
      </p:pic>
      <p:pic>
        <p:nvPicPr>
          <p:cNvPr id="30" name="Picture 6" descr="C:\Users\GSTUser\Desktop\Logo Syaba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7993" y="2420853"/>
            <a:ext cx="560079" cy="637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 name="Picture 7" descr="C:\Users\GSTUser\Desktop\thunder-bolt-plain-m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424" y="2493871"/>
            <a:ext cx="299816" cy="568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2" name="Rectangle 31"/>
          <p:cNvSpPr/>
          <p:nvPr/>
        </p:nvSpPr>
        <p:spPr>
          <a:xfrm>
            <a:off x="4968177" y="3854587"/>
            <a:ext cx="2258323" cy="4383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smtClean="0"/>
              <a:t>Export</a:t>
            </a:r>
            <a:endParaRPr lang="en-MY" sz="1662" dirty="0"/>
          </a:p>
        </p:txBody>
      </p:sp>
      <p:pic>
        <p:nvPicPr>
          <p:cNvPr id="33" name="Picture 10" descr="C:\Users\GSTUser\Desktop\Buatan Malaysi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8626" y="3752039"/>
            <a:ext cx="698593" cy="539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54441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EXEMPT SUPPLIES</a:t>
            </a:r>
            <a:endParaRPr lang="en-US" sz="2000" dirty="0"/>
          </a:p>
        </p:txBody>
      </p:sp>
      <p:sp>
        <p:nvSpPr>
          <p:cNvPr id="3" name="TextBox 2"/>
          <p:cNvSpPr txBox="1"/>
          <p:nvPr/>
        </p:nvSpPr>
        <p:spPr>
          <a:xfrm>
            <a:off x="161827" y="1301661"/>
            <a:ext cx="8879876" cy="646203"/>
          </a:xfrm>
          <a:prstGeom prst="rect">
            <a:avLst/>
          </a:prstGeom>
          <a:noFill/>
        </p:spPr>
        <p:txBody>
          <a:bodyPr wrap="square" rtlCol="0">
            <a:spAutoFit/>
          </a:bodyPr>
          <a:lstStyle/>
          <a:p>
            <a:pPr algn="ctr"/>
            <a:r>
              <a:rPr lang="en-MY" sz="2800" dirty="0"/>
              <a:t>SUPPLY OF </a:t>
            </a:r>
            <a:r>
              <a:rPr lang="en-MY" sz="3599" b="1" dirty="0">
                <a:solidFill>
                  <a:srgbClr val="2E0FE7"/>
                </a:solidFill>
              </a:rPr>
              <a:t>GOODS</a:t>
            </a:r>
            <a:r>
              <a:rPr lang="en-MY" sz="2800" dirty="0"/>
              <a:t> DETERMINED AS AN EXEMPT SUPPLY</a:t>
            </a:r>
          </a:p>
        </p:txBody>
      </p:sp>
      <p:sp>
        <p:nvSpPr>
          <p:cNvPr id="9" name="Rounded Rectangle 8"/>
          <p:cNvSpPr/>
          <p:nvPr/>
        </p:nvSpPr>
        <p:spPr>
          <a:xfrm>
            <a:off x="417989" y="1947864"/>
            <a:ext cx="2608463" cy="1073031"/>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1000" b="-1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417988" y="3027437"/>
            <a:ext cx="2608464" cy="2057400"/>
          </a:xfrm>
          <a:custGeom>
            <a:avLst/>
            <a:gdLst>
              <a:gd name="connsiteX0" fmla="*/ 232218 w 2608463"/>
              <a:gd name="connsiteY0" fmla="*/ 0 h 2211596"/>
              <a:gd name="connsiteX1" fmla="*/ 2376245 w 2608463"/>
              <a:gd name="connsiteY1" fmla="*/ 0 h 2211596"/>
              <a:gd name="connsiteX2" fmla="*/ 2608463 w 2608463"/>
              <a:gd name="connsiteY2" fmla="*/ 232218 h 2211596"/>
              <a:gd name="connsiteX3" fmla="*/ 2608463 w 2608463"/>
              <a:gd name="connsiteY3" fmla="*/ 2211596 h 2211596"/>
              <a:gd name="connsiteX4" fmla="*/ 2608463 w 2608463"/>
              <a:gd name="connsiteY4" fmla="*/ 2211596 h 2211596"/>
              <a:gd name="connsiteX5" fmla="*/ 0 w 2608463"/>
              <a:gd name="connsiteY5" fmla="*/ 2211596 h 2211596"/>
              <a:gd name="connsiteX6" fmla="*/ 0 w 2608463"/>
              <a:gd name="connsiteY6" fmla="*/ 2211596 h 2211596"/>
              <a:gd name="connsiteX7" fmla="*/ 0 w 2608463"/>
              <a:gd name="connsiteY7" fmla="*/ 232218 h 2211596"/>
              <a:gd name="connsiteX8" fmla="*/ 232218 w 2608463"/>
              <a:gd name="connsiteY8" fmla="*/ 0 h 221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463" h="2211596">
                <a:moveTo>
                  <a:pt x="2376245" y="2211596"/>
                </a:moveTo>
                <a:lnTo>
                  <a:pt x="232218" y="2211596"/>
                </a:lnTo>
                <a:cubicBezTo>
                  <a:pt x="103968" y="2211596"/>
                  <a:pt x="0" y="2107628"/>
                  <a:pt x="0" y="1979378"/>
                </a:cubicBezTo>
                <a:lnTo>
                  <a:pt x="0" y="0"/>
                </a:lnTo>
                <a:lnTo>
                  <a:pt x="0" y="0"/>
                </a:lnTo>
                <a:lnTo>
                  <a:pt x="2608463" y="0"/>
                </a:lnTo>
                <a:lnTo>
                  <a:pt x="2608463" y="0"/>
                </a:lnTo>
                <a:lnTo>
                  <a:pt x="2608463" y="1979378"/>
                </a:lnTo>
                <a:cubicBezTo>
                  <a:pt x="2608463" y="2107628"/>
                  <a:pt x="2504495" y="2211596"/>
                  <a:pt x="2376245" y="221159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695" tIns="106681" rIns="174694" bIns="174694" numCol="1" spcCol="1270" anchor="t" anchorCtr="0">
            <a:noAutofit/>
          </a:bodyPr>
          <a:lstStyle/>
          <a:p>
            <a:pPr lvl="0" algn="l" defTabSz="666750">
              <a:lnSpc>
                <a:spcPct val="90000"/>
              </a:lnSpc>
              <a:spcBef>
                <a:spcPct val="0"/>
              </a:spcBef>
              <a:spcAft>
                <a:spcPct val="35000"/>
              </a:spcAft>
            </a:pPr>
            <a:r>
              <a:rPr lang="en-MY" sz="1500" kern="1200" dirty="0" smtClean="0"/>
              <a:t>Any land intended to be used for residential or agricultural or general use </a:t>
            </a:r>
          </a:p>
          <a:p>
            <a:pPr lvl="0" algn="l" defTabSz="666750">
              <a:lnSpc>
                <a:spcPct val="90000"/>
              </a:lnSpc>
              <a:spcBef>
                <a:spcPct val="0"/>
              </a:spcBef>
              <a:spcAft>
                <a:spcPct val="35000"/>
              </a:spcAft>
            </a:pPr>
            <a:r>
              <a:rPr lang="en-MY" sz="1500" kern="1200" dirty="0" smtClean="0"/>
              <a:t>- including parking facilities</a:t>
            </a:r>
          </a:p>
          <a:p>
            <a:pPr lvl="0" algn="l" defTabSz="666750">
              <a:lnSpc>
                <a:spcPct val="90000"/>
              </a:lnSpc>
              <a:spcBef>
                <a:spcPct val="0"/>
              </a:spcBef>
              <a:spcAft>
                <a:spcPct val="35000"/>
              </a:spcAft>
            </a:pPr>
            <a:r>
              <a:rPr lang="en-MY" sz="1500" kern="1200" dirty="0" smtClean="0"/>
              <a:t>- agriculture – does not include land for hunting and fishing activities.</a:t>
            </a:r>
          </a:p>
        </p:txBody>
      </p:sp>
      <p:sp>
        <p:nvSpPr>
          <p:cNvPr id="11" name="Rounded Rectangle 10"/>
          <p:cNvSpPr/>
          <p:nvPr/>
        </p:nvSpPr>
        <p:spPr>
          <a:xfrm>
            <a:off x="3287299" y="1947864"/>
            <a:ext cx="2608463" cy="1073031"/>
          </a:xfrm>
          <a:prstGeom prst="roundRect">
            <a:avLst>
              <a:gd name="adj" fmla="val 10000"/>
            </a:avLst>
          </a:prstGeom>
          <a:blipFill>
            <a:blip r:embed="rId4">
              <a:extLst>
                <a:ext uri="{28A0092B-C50C-407E-A947-70E740481C1C}">
                  <a14:useLocalDpi xmlns:a14="http://schemas.microsoft.com/office/drawing/2010/main" val="0"/>
                </a:ext>
              </a:extLst>
            </a:blip>
            <a:srcRect/>
            <a:stretch>
              <a:fillRect t="-11000" b="-1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3287299" y="3027437"/>
            <a:ext cx="2608463" cy="2057400"/>
          </a:xfrm>
          <a:custGeom>
            <a:avLst/>
            <a:gdLst>
              <a:gd name="connsiteX0" fmla="*/ 232218 w 2608463"/>
              <a:gd name="connsiteY0" fmla="*/ 0 h 2211596"/>
              <a:gd name="connsiteX1" fmla="*/ 2376245 w 2608463"/>
              <a:gd name="connsiteY1" fmla="*/ 0 h 2211596"/>
              <a:gd name="connsiteX2" fmla="*/ 2608463 w 2608463"/>
              <a:gd name="connsiteY2" fmla="*/ 232218 h 2211596"/>
              <a:gd name="connsiteX3" fmla="*/ 2608463 w 2608463"/>
              <a:gd name="connsiteY3" fmla="*/ 2211596 h 2211596"/>
              <a:gd name="connsiteX4" fmla="*/ 2608463 w 2608463"/>
              <a:gd name="connsiteY4" fmla="*/ 2211596 h 2211596"/>
              <a:gd name="connsiteX5" fmla="*/ 0 w 2608463"/>
              <a:gd name="connsiteY5" fmla="*/ 2211596 h 2211596"/>
              <a:gd name="connsiteX6" fmla="*/ 0 w 2608463"/>
              <a:gd name="connsiteY6" fmla="*/ 2211596 h 2211596"/>
              <a:gd name="connsiteX7" fmla="*/ 0 w 2608463"/>
              <a:gd name="connsiteY7" fmla="*/ 232218 h 2211596"/>
              <a:gd name="connsiteX8" fmla="*/ 232218 w 2608463"/>
              <a:gd name="connsiteY8" fmla="*/ 0 h 221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463" h="2211596">
                <a:moveTo>
                  <a:pt x="2376245" y="2211596"/>
                </a:moveTo>
                <a:lnTo>
                  <a:pt x="232218" y="2211596"/>
                </a:lnTo>
                <a:cubicBezTo>
                  <a:pt x="103968" y="2211596"/>
                  <a:pt x="0" y="2107628"/>
                  <a:pt x="0" y="1979378"/>
                </a:cubicBezTo>
                <a:lnTo>
                  <a:pt x="0" y="0"/>
                </a:lnTo>
                <a:lnTo>
                  <a:pt x="0" y="0"/>
                </a:lnTo>
                <a:lnTo>
                  <a:pt x="2608463" y="0"/>
                </a:lnTo>
                <a:lnTo>
                  <a:pt x="2608463" y="0"/>
                </a:lnTo>
                <a:lnTo>
                  <a:pt x="2608463" y="1979378"/>
                </a:lnTo>
                <a:cubicBezTo>
                  <a:pt x="2608463" y="2107628"/>
                  <a:pt x="2504495" y="2211596"/>
                  <a:pt x="2376245" y="221159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694" tIns="106681" rIns="174694" bIns="174694" numCol="1" spcCol="1270" anchor="t" anchorCtr="0">
            <a:noAutofit/>
          </a:bodyPr>
          <a:lstStyle/>
          <a:p>
            <a:pPr lvl="0" algn="l" defTabSz="666750">
              <a:lnSpc>
                <a:spcPct val="90000"/>
              </a:lnSpc>
              <a:spcBef>
                <a:spcPct val="0"/>
              </a:spcBef>
              <a:spcAft>
                <a:spcPct val="35000"/>
              </a:spcAft>
            </a:pPr>
            <a:r>
              <a:rPr lang="en-US" sz="1500" kern="1200" dirty="0" smtClean="0"/>
              <a:t>Any building or premises being used for residential purposed, designed or adapted for use or intended to be used as dwelling (excluding hotel, inn, boarding house or similar establishment sleeping accommodation)</a:t>
            </a:r>
            <a:endParaRPr lang="en-MY" sz="1500" kern="1200" dirty="0"/>
          </a:p>
        </p:txBody>
      </p:sp>
      <p:sp>
        <p:nvSpPr>
          <p:cNvPr id="13" name="Rounded Rectangle 12"/>
          <p:cNvSpPr/>
          <p:nvPr/>
        </p:nvSpPr>
        <p:spPr>
          <a:xfrm>
            <a:off x="6156609" y="1947864"/>
            <a:ext cx="2608463" cy="1073031"/>
          </a:xfrm>
          <a:prstGeom prst="roundRect">
            <a:avLst>
              <a:gd name="adj" fmla="val 10000"/>
            </a:avLst>
          </a:prstGeom>
          <a:blipFill>
            <a:blip r:embed="rId5">
              <a:extLst>
                <a:ext uri="{28A0092B-C50C-407E-A947-70E740481C1C}">
                  <a14:useLocalDpi xmlns:a14="http://schemas.microsoft.com/office/drawing/2010/main" val="0"/>
                </a:ext>
              </a:extLst>
            </a:blip>
            <a:srcRect/>
            <a:stretch>
              <a:fillRect t="-20000" b="-20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6172200" y="3027437"/>
            <a:ext cx="2608463" cy="2057399"/>
          </a:xfrm>
          <a:custGeom>
            <a:avLst/>
            <a:gdLst>
              <a:gd name="connsiteX0" fmla="*/ 232218 w 2608463"/>
              <a:gd name="connsiteY0" fmla="*/ 0 h 2211596"/>
              <a:gd name="connsiteX1" fmla="*/ 2376245 w 2608463"/>
              <a:gd name="connsiteY1" fmla="*/ 0 h 2211596"/>
              <a:gd name="connsiteX2" fmla="*/ 2608463 w 2608463"/>
              <a:gd name="connsiteY2" fmla="*/ 232218 h 2211596"/>
              <a:gd name="connsiteX3" fmla="*/ 2608463 w 2608463"/>
              <a:gd name="connsiteY3" fmla="*/ 2211596 h 2211596"/>
              <a:gd name="connsiteX4" fmla="*/ 2608463 w 2608463"/>
              <a:gd name="connsiteY4" fmla="*/ 2211596 h 2211596"/>
              <a:gd name="connsiteX5" fmla="*/ 0 w 2608463"/>
              <a:gd name="connsiteY5" fmla="*/ 2211596 h 2211596"/>
              <a:gd name="connsiteX6" fmla="*/ 0 w 2608463"/>
              <a:gd name="connsiteY6" fmla="*/ 2211596 h 2211596"/>
              <a:gd name="connsiteX7" fmla="*/ 0 w 2608463"/>
              <a:gd name="connsiteY7" fmla="*/ 232218 h 2211596"/>
              <a:gd name="connsiteX8" fmla="*/ 232218 w 2608463"/>
              <a:gd name="connsiteY8" fmla="*/ 0 h 221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463" h="2211596">
                <a:moveTo>
                  <a:pt x="2376245" y="2211596"/>
                </a:moveTo>
                <a:lnTo>
                  <a:pt x="232218" y="2211596"/>
                </a:lnTo>
                <a:cubicBezTo>
                  <a:pt x="103968" y="2211596"/>
                  <a:pt x="0" y="2107628"/>
                  <a:pt x="0" y="1979378"/>
                </a:cubicBezTo>
                <a:lnTo>
                  <a:pt x="0" y="0"/>
                </a:lnTo>
                <a:lnTo>
                  <a:pt x="0" y="0"/>
                </a:lnTo>
                <a:lnTo>
                  <a:pt x="2608463" y="0"/>
                </a:lnTo>
                <a:lnTo>
                  <a:pt x="2608463" y="0"/>
                </a:lnTo>
                <a:lnTo>
                  <a:pt x="2608463" y="1979378"/>
                </a:lnTo>
                <a:cubicBezTo>
                  <a:pt x="2608463" y="2107628"/>
                  <a:pt x="2504495" y="2211596"/>
                  <a:pt x="2376245" y="221159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694" tIns="106680" rIns="174694" bIns="174694" numCol="1" spcCol="1270" anchor="t" anchorCtr="0">
            <a:noAutofit/>
          </a:bodyPr>
          <a:lstStyle/>
          <a:p>
            <a:pPr lvl="0" algn="l" defTabSz="666750">
              <a:lnSpc>
                <a:spcPct val="90000"/>
              </a:lnSpc>
              <a:spcBef>
                <a:spcPct val="0"/>
              </a:spcBef>
              <a:spcAft>
                <a:spcPct val="35000"/>
              </a:spcAft>
            </a:pPr>
            <a:r>
              <a:rPr lang="en-US" sz="1500" kern="1200" dirty="0" smtClean="0"/>
              <a:t>Any supply of investment precious metal.                                               </a:t>
            </a:r>
          </a:p>
          <a:p>
            <a:pPr lvl="0" algn="l" defTabSz="666750">
              <a:lnSpc>
                <a:spcPct val="90000"/>
              </a:lnSpc>
              <a:spcBef>
                <a:spcPct val="0"/>
              </a:spcBef>
              <a:spcAft>
                <a:spcPct val="35000"/>
              </a:spcAft>
            </a:pPr>
            <a:r>
              <a:rPr lang="en-US" sz="1500" kern="1200" dirty="0" err="1" smtClean="0"/>
              <a:t>Eg</a:t>
            </a:r>
            <a:r>
              <a:rPr lang="en-US" sz="1500" kern="1200" dirty="0" smtClean="0"/>
              <a:t>: gold, silver, platinum, gold coin, silver coin                              (excluding collector coin)                                                     </a:t>
            </a:r>
            <a:endParaRPr lang="en-MY" sz="1500" kern="1200" dirty="0"/>
          </a:p>
        </p:txBody>
      </p:sp>
      <p:sp>
        <p:nvSpPr>
          <p:cNvPr id="5" name="TextBox 4"/>
          <p:cNvSpPr txBox="1"/>
          <p:nvPr/>
        </p:nvSpPr>
        <p:spPr>
          <a:xfrm>
            <a:off x="456120" y="5147452"/>
            <a:ext cx="2517177" cy="523220"/>
          </a:xfrm>
          <a:prstGeom prst="rect">
            <a:avLst/>
          </a:prstGeom>
          <a:noFill/>
        </p:spPr>
        <p:txBody>
          <a:bodyPr wrap="square" rtlCol="0">
            <a:spAutoFit/>
          </a:bodyPr>
          <a:lstStyle/>
          <a:p>
            <a:r>
              <a:rPr lang="en-MY" sz="1400" dirty="0"/>
              <a:t>**General use : burial ground</a:t>
            </a:r>
            <a:r>
              <a:rPr lang="en-MY" sz="1400" dirty="0" smtClean="0"/>
              <a:t>, playground</a:t>
            </a:r>
            <a:r>
              <a:rPr lang="en-MY" sz="1400" dirty="0"/>
              <a:t>, religious building</a:t>
            </a:r>
          </a:p>
        </p:txBody>
      </p:sp>
      <p:sp>
        <p:nvSpPr>
          <p:cNvPr id="6" name="TextBox 5"/>
          <p:cNvSpPr txBox="1"/>
          <p:nvPr/>
        </p:nvSpPr>
        <p:spPr>
          <a:xfrm>
            <a:off x="3317289" y="5084836"/>
            <a:ext cx="2578473" cy="1384995"/>
          </a:xfrm>
          <a:prstGeom prst="rect">
            <a:avLst/>
          </a:prstGeom>
          <a:noFill/>
        </p:spPr>
        <p:txBody>
          <a:bodyPr wrap="square" rtlCol="0">
            <a:spAutoFit/>
          </a:bodyPr>
          <a:lstStyle/>
          <a:p>
            <a:r>
              <a:rPr lang="en-MY" sz="1400" dirty="0"/>
              <a:t>**Similar establishment: premises provided with sleeping accommodation, with or without lodging or facilities for the preparation of foods for use of visitor or travellers.</a:t>
            </a: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056152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7584" y="1348294"/>
            <a:ext cx="7128792" cy="5482247"/>
          </a:xfrm>
          <a:prstGeom prst="rect">
            <a:avLst/>
          </a:prstGeom>
        </p:spPr>
      </p:pic>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r>
              <a:rPr lang="en-US" sz="2800" b="1" dirty="0" smtClean="0">
                <a:latin typeface="Calibri" pitchFamily="34" charset="0"/>
                <a:cs typeface="Calibri" pitchFamily="34" charset="0"/>
              </a:rPr>
              <a:t>ABOUT </a:t>
            </a:r>
            <a:r>
              <a:rPr lang="en-US" sz="2800" b="1" dirty="0">
                <a:latin typeface="Calibri" pitchFamily="34" charset="0"/>
                <a:cs typeface="Calibri" pitchFamily="34" charset="0"/>
              </a:rPr>
              <a:t>US </a:t>
            </a:r>
            <a:r>
              <a:rPr lang="en-US" sz="2800" b="1" dirty="0">
                <a:cs typeface="Mongolian Baiti" pitchFamily="66" charset="0"/>
              </a:rPr>
              <a:t> </a:t>
            </a:r>
            <a:endParaRPr lang="en-MY" sz="2800" b="1" dirty="0">
              <a:latin typeface="Century Gothic" pitchFamily="34" charset="0"/>
            </a:endParaRPr>
          </a:p>
          <a:p>
            <a:pPr lvl="2" indent="-353167"/>
            <a:r>
              <a:rPr lang="en-MY" sz="1846" dirty="0">
                <a:latin typeface="Calibri" pitchFamily="34" charset="0"/>
                <a:cs typeface="Calibri" pitchFamily="34" charset="0"/>
              </a:rPr>
              <a:t>SALIHIN EXPERIENCE IN GST TRAINING AND EDUCATION </a:t>
            </a: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717984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EXEMPT SUPPLIES (CONTD.)</a:t>
            </a:r>
            <a:endParaRPr lang="en-US" sz="2000" dirty="0"/>
          </a:p>
        </p:txBody>
      </p:sp>
      <p:grpSp>
        <p:nvGrpSpPr>
          <p:cNvPr id="7" name="Group 6"/>
          <p:cNvGrpSpPr/>
          <p:nvPr/>
        </p:nvGrpSpPr>
        <p:grpSpPr>
          <a:xfrm>
            <a:off x="135838" y="1940977"/>
            <a:ext cx="5248823" cy="4536023"/>
            <a:chOff x="855144" y="1321966"/>
            <a:chExt cx="3873057" cy="5424915"/>
          </a:xfrm>
          <a:noFill/>
        </p:grpSpPr>
        <p:sp>
          <p:nvSpPr>
            <p:cNvPr id="8" name="Rounded Rectangle 7"/>
            <p:cNvSpPr/>
            <p:nvPr/>
          </p:nvSpPr>
          <p:spPr>
            <a:xfrm>
              <a:off x="944029" y="1321966"/>
              <a:ext cx="3784172" cy="5424915"/>
            </a:xfrm>
            <a:prstGeom prst="roundRect">
              <a:avLst/>
            </a:prstGeom>
            <a:grpFill/>
            <a:ln>
              <a:no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1108"/>
                </a:spcBef>
              </a:pPr>
              <a:endParaRPr lang="en-US" sz="2000" dirty="0">
                <a:solidFill>
                  <a:srgbClr val="0E03EF"/>
                </a:solidFill>
              </a:endParaRPr>
            </a:p>
          </p:txBody>
        </p:sp>
        <p:sp>
          <p:nvSpPr>
            <p:cNvPr id="9" name="Rectangle 8"/>
            <p:cNvSpPr/>
            <p:nvPr/>
          </p:nvSpPr>
          <p:spPr>
            <a:xfrm>
              <a:off x="855144" y="1635779"/>
              <a:ext cx="3808204" cy="4564307"/>
            </a:xfrm>
            <a:prstGeom prst="rect">
              <a:avLst/>
            </a:prstGeom>
            <a:grpFill/>
            <a:ln>
              <a:noFill/>
            </a:ln>
          </p:spPr>
          <p:txBody>
            <a:bodyPr wrap="square">
              <a:spAutoFit/>
            </a:bodyPr>
            <a:lstStyle/>
            <a:p>
              <a:pPr algn="ctr">
                <a:spcBef>
                  <a:spcPts val="600"/>
                </a:spcBef>
              </a:pPr>
              <a:r>
                <a:rPr lang="en-MY" sz="2300" b="1" dirty="0">
                  <a:solidFill>
                    <a:srgbClr val="0E03EF"/>
                  </a:solidFill>
                </a:rPr>
                <a:t>Public Transportation  </a:t>
              </a:r>
            </a:p>
            <a:p>
              <a:pPr algn="ctr">
                <a:spcBef>
                  <a:spcPts val="600"/>
                </a:spcBef>
              </a:pPr>
              <a:r>
                <a:rPr lang="en-US" sz="2300" b="1" dirty="0" smtClean="0">
                  <a:solidFill>
                    <a:srgbClr val="0E03EF"/>
                  </a:solidFill>
                </a:rPr>
                <a:t>Residential, Land </a:t>
              </a:r>
              <a:r>
                <a:rPr lang="en-US" sz="2300" b="1" dirty="0">
                  <a:solidFill>
                    <a:srgbClr val="0E03EF"/>
                  </a:solidFill>
                </a:rPr>
                <a:t>For Residential, Agriculture And General </a:t>
              </a:r>
              <a:r>
                <a:rPr lang="en-US" sz="2300" b="1" dirty="0" smtClean="0">
                  <a:solidFill>
                    <a:srgbClr val="0E03EF"/>
                  </a:solidFill>
                </a:rPr>
                <a:t>Use</a:t>
              </a:r>
            </a:p>
            <a:p>
              <a:pPr algn="ctr">
                <a:spcBef>
                  <a:spcPts val="600"/>
                </a:spcBef>
              </a:pPr>
              <a:r>
                <a:rPr lang="en-US" sz="2300" b="1" dirty="0" smtClean="0">
                  <a:solidFill>
                    <a:srgbClr val="0E03EF"/>
                  </a:solidFill>
                </a:rPr>
                <a:t>Highway </a:t>
              </a:r>
              <a:r>
                <a:rPr lang="en-US" sz="2300" b="1" dirty="0">
                  <a:solidFill>
                    <a:srgbClr val="0E03EF"/>
                  </a:solidFill>
                </a:rPr>
                <a:t>and Toll Bridge</a:t>
              </a:r>
            </a:p>
            <a:p>
              <a:pPr algn="ctr">
                <a:spcBef>
                  <a:spcPts val="600"/>
                </a:spcBef>
              </a:pPr>
              <a:r>
                <a:rPr lang="en-US" sz="2300" b="1" dirty="0">
                  <a:solidFill>
                    <a:srgbClr val="0E03EF"/>
                  </a:solidFill>
                </a:rPr>
                <a:t>Funeral, Burial and Cremation Services</a:t>
              </a:r>
            </a:p>
            <a:p>
              <a:pPr algn="ctr">
                <a:spcBef>
                  <a:spcPts val="600"/>
                </a:spcBef>
              </a:pPr>
              <a:r>
                <a:rPr lang="en-US" sz="2300" b="1" dirty="0">
                  <a:solidFill>
                    <a:srgbClr val="0E03EF"/>
                  </a:solidFill>
                </a:rPr>
                <a:t>Healthcare Services</a:t>
              </a:r>
            </a:p>
            <a:p>
              <a:pPr algn="ctr">
                <a:spcBef>
                  <a:spcPts val="600"/>
                </a:spcBef>
              </a:pPr>
              <a:r>
                <a:rPr lang="en-US" sz="2300" b="1" dirty="0">
                  <a:solidFill>
                    <a:srgbClr val="0E03EF"/>
                  </a:solidFill>
                </a:rPr>
                <a:t> Education Services</a:t>
              </a:r>
            </a:p>
            <a:p>
              <a:pPr algn="ctr">
                <a:spcBef>
                  <a:spcPts val="600"/>
                </a:spcBef>
              </a:pPr>
              <a:r>
                <a:rPr lang="en-US" sz="2300" b="1" dirty="0">
                  <a:solidFill>
                    <a:srgbClr val="0E03EF"/>
                  </a:solidFill>
                </a:rPr>
                <a:t>Financial Services</a:t>
              </a:r>
            </a:p>
            <a:p>
              <a:pPr algn="ctr">
                <a:spcBef>
                  <a:spcPts val="600"/>
                </a:spcBef>
              </a:pPr>
              <a:r>
                <a:rPr lang="en-US" sz="2300" b="1" dirty="0">
                  <a:solidFill>
                    <a:srgbClr val="0E03EF"/>
                  </a:solidFill>
                </a:rPr>
                <a:t>Child Care </a:t>
              </a:r>
              <a:r>
                <a:rPr lang="en-US" sz="2300" b="1" dirty="0" smtClean="0">
                  <a:solidFill>
                    <a:srgbClr val="0E03EF"/>
                  </a:solidFill>
                </a:rPr>
                <a:t>Services</a:t>
              </a:r>
              <a:endParaRPr lang="en-US" sz="2300" b="1" dirty="0">
                <a:solidFill>
                  <a:srgbClr val="0E03EF"/>
                </a:solidFill>
              </a:endParaRPr>
            </a:p>
          </p:txBody>
        </p:sp>
      </p:grpSp>
      <p:grpSp>
        <p:nvGrpSpPr>
          <p:cNvPr id="10" name="Group 6"/>
          <p:cNvGrpSpPr/>
          <p:nvPr/>
        </p:nvGrpSpPr>
        <p:grpSpPr>
          <a:xfrm>
            <a:off x="5334000" y="2130147"/>
            <a:ext cx="3247804" cy="3787443"/>
            <a:chOff x="5098772" y="1822179"/>
            <a:chExt cx="3518454" cy="4103063"/>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0" y="4598090"/>
              <a:ext cx="1759226" cy="1319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3" descr="C:\Users\GSTUser\Desktop\IMG_92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98"/>
            <a:stretch/>
          </p:blipFill>
          <p:spPr bwMode="auto">
            <a:xfrm>
              <a:off x="5098773" y="4576503"/>
              <a:ext cx="1759227" cy="134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4" descr="C:\Users\GSTUser\Desktop\ampang_hospita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587"/>
            <a:stretch/>
          </p:blipFill>
          <p:spPr bwMode="auto">
            <a:xfrm>
              <a:off x="5098773" y="3223261"/>
              <a:ext cx="1759227" cy="134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5" descr="C:\Users\GSTUser\Desktop\teks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482" r="7934"/>
            <a:stretch/>
          </p:blipFill>
          <p:spPr bwMode="auto">
            <a:xfrm>
              <a:off x="6858000" y="3223261"/>
              <a:ext cx="1752600" cy="13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6" descr="C:\Users\GSTUser\Desktop\img_KTM-Komuter-81-Class-(5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98" r="14819" b="12089"/>
            <a:stretch/>
          </p:blipFill>
          <p:spPr bwMode="auto">
            <a:xfrm>
              <a:off x="6857999" y="1823066"/>
              <a:ext cx="1749701" cy="1386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7" descr="C:\Users\GSTUser\Desktop\to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772" y="1822179"/>
              <a:ext cx="1759227" cy="1387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18" name="TextBox 17"/>
          <p:cNvSpPr txBox="1"/>
          <p:nvPr/>
        </p:nvSpPr>
        <p:spPr>
          <a:xfrm>
            <a:off x="-104776" y="1411197"/>
            <a:ext cx="9365651" cy="646203"/>
          </a:xfrm>
          <a:prstGeom prst="rect">
            <a:avLst/>
          </a:prstGeom>
          <a:noFill/>
        </p:spPr>
        <p:txBody>
          <a:bodyPr wrap="square" rtlCol="0">
            <a:spAutoFit/>
          </a:bodyPr>
          <a:lstStyle/>
          <a:p>
            <a:pPr algn="ctr"/>
            <a:r>
              <a:rPr lang="en-MY" sz="2800" dirty="0"/>
              <a:t>SUPPLY OF </a:t>
            </a:r>
            <a:r>
              <a:rPr lang="en-MY" sz="3599" b="1" dirty="0">
                <a:solidFill>
                  <a:srgbClr val="2E0FE7"/>
                </a:solidFill>
              </a:rPr>
              <a:t>SERVICES</a:t>
            </a:r>
            <a:r>
              <a:rPr lang="en-MY" sz="2800" dirty="0"/>
              <a:t> DETERMINED AS AN EXEMPT SUPPLY</a:t>
            </a: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4230535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GOVERNMENT SUPPLY</a:t>
            </a:r>
            <a:endParaRPr lang="en-US" sz="2000" dirty="0"/>
          </a:p>
        </p:txBody>
      </p:sp>
      <p:sp>
        <p:nvSpPr>
          <p:cNvPr id="19" name="TextBox 18"/>
          <p:cNvSpPr txBox="1"/>
          <p:nvPr/>
        </p:nvSpPr>
        <p:spPr>
          <a:xfrm>
            <a:off x="785884" y="2045732"/>
            <a:ext cx="3200400" cy="369332"/>
          </a:xfrm>
          <a:prstGeom prst="rect">
            <a:avLst/>
          </a:prstGeom>
          <a:noFill/>
        </p:spPr>
        <p:txBody>
          <a:bodyPr wrap="square" rtlCol="0">
            <a:spAutoFit/>
          </a:bodyPr>
          <a:lstStyle/>
          <a:p>
            <a:endParaRPr lang="en-MY" dirty="0"/>
          </a:p>
        </p:txBody>
      </p:sp>
      <p:sp>
        <p:nvSpPr>
          <p:cNvPr id="4" name="AutoShape 2"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4"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6"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graphicFrame>
        <p:nvGraphicFramePr>
          <p:cNvPr id="14" name="Table 13"/>
          <p:cNvGraphicFramePr>
            <a:graphicFrameLocks noGrp="1"/>
          </p:cNvGraphicFramePr>
          <p:nvPr>
            <p:extLst>
              <p:ext uri="{D42A27DB-BD31-4B8C-83A1-F6EECF244321}">
                <p14:modId xmlns:p14="http://schemas.microsoft.com/office/powerpoint/2010/main" val="3760315242"/>
              </p:ext>
            </p:extLst>
          </p:nvPr>
        </p:nvGraphicFramePr>
        <p:xfrm>
          <a:off x="507126" y="1554872"/>
          <a:ext cx="8103474" cy="4541128"/>
        </p:xfrm>
        <a:graphic>
          <a:graphicData uri="http://schemas.openxmlformats.org/drawingml/2006/table">
            <a:tbl>
              <a:tblPr firstRow="1" bandRow="1">
                <a:tableStyleId>{5C22544A-7EE6-4342-B048-85BDC9FD1C3A}</a:tableStyleId>
              </a:tblPr>
              <a:tblGrid>
                <a:gridCol w="1765737"/>
                <a:gridCol w="3145597"/>
                <a:gridCol w="3192140"/>
              </a:tblGrid>
              <a:tr h="748261">
                <a:tc>
                  <a:txBody>
                    <a:bodyPr/>
                    <a:lstStyle/>
                    <a:p>
                      <a:endParaRPr lang="en-MY" sz="1600" dirty="0"/>
                    </a:p>
                  </a:txBody>
                  <a:tcPr>
                    <a:solidFill>
                      <a:schemeClr val="bg1"/>
                    </a:solidFill>
                  </a:tcPr>
                </a:tc>
                <a:tc>
                  <a:txBody>
                    <a:bodyPr/>
                    <a:lstStyle/>
                    <a:p>
                      <a:pPr algn="ctr"/>
                      <a:r>
                        <a:rPr lang="en-US" sz="1800" dirty="0" smtClean="0"/>
                        <a:t>FEDERAL GOVERNMENT </a:t>
                      </a:r>
                      <a:r>
                        <a:rPr lang="en-US" sz="1800" baseline="0" dirty="0" smtClean="0"/>
                        <a:t>&amp; </a:t>
                      </a:r>
                    </a:p>
                    <a:p>
                      <a:pPr algn="ctr"/>
                      <a:r>
                        <a:rPr lang="en-US" sz="1800" baseline="0" dirty="0" smtClean="0"/>
                        <a:t>STATE GOVERNMENT</a:t>
                      </a:r>
                      <a:endParaRPr lang="en-MY" sz="1800" dirty="0"/>
                    </a:p>
                  </a:txBody>
                  <a:tcPr anchor="ctr">
                    <a:solidFill>
                      <a:srgbClr val="002060"/>
                    </a:solidFill>
                  </a:tcPr>
                </a:tc>
                <a:tc>
                  <a:txBody>
                    <a:bodyPr/>
                    <a:lstStyle/>
                    <a:p>
                      <a:pPr algn="ctr"/>
                      <a:r>
                        <a:rPr lang="en-US" sz="1800" dirty="0" smtClean="0"/>
                        <a:t>LOCAL</a:t>
                      </a:r>
                      <a:r>
                        <a:rPr lang="en-US" sz="1800" baseline="0" dirty="0" smtClean="0"/>
                        <a:t> AUTHORITY </a:t>
                      </a:r>
                      <a:r>
                        <a:rPr lang="en-US" sz="1800" dirty="0" smtClean="0"/>
                        <a:t>&amp; STATUTORY</a:t>
                      </a:r>
                      <a:r>
                        <a:rPr lang="en-US" sz="1800" baseline="0" dirty="0" smtClean="0"/>
                        <a:t> BODIES</a:t>
                      </a:r>
                      <a:endParaRPr lang="en-MY" sz="1800" dirty="0"/>
                    </a:p>
                  </a:txBody>
                  <a:tcPr anchor="ctr">
                    <a:solidFill>
                      <a:srgbClr val="002060"/>
                    </a:solidFill>
                  </a:tcPr>
                </a:tc>
              </a:tr>
              <a:tr h="1094995">
                <a:tc>
                  <a:txBody>
                    <a:bodyPr/>
                    <a:lstStyle/>
                    <a:p>
                      <a:pPr algn="ctr"/>
                      <a:r>
                        <a:rPr lang="en-US" sz="1800" b="1" dirty="0" smtClean="0">
                          <a:solidFill>
                            <a:schemeClr val="bg1"/>
                          </a:solidFill>
                        </a:rPr>
                        <a:t>OUT</a:t>
                      </a:r>
                      <a:r>
                        <a:rPr lang="en-US" sz="1800" b="1" baseline="0" dirty="0" smtClean="0">
                          <a:solidFill>
                            <a:schemeClr val="bg1"/>
                          </a:solidFill>
                        </a:rPr>
                        <a:t> OF SCOPE</a:t>
                      </a:r>
                      <a:endParaRPr lang="en-MY" sz="1800" b="1" dirty="0">
                        <a:solidFill>
                          <a:schemeClr val="bg1"/>
                        </a:solidFill>
                      </a:endParaRPr>
                    </a:p>
                  </a:txBody>
                  <a:tcPr anchor="ctr">
                    <a:solidFill>
                      <a:schemeClr val="accent2">
                        <a:lumMod val="75000"/>
                      </a:schemeClr>
                    </a:solid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smtClean="0"/>
                        <a:t>All supplies by Federal &amp; State Government</a:t>
                      </a:r>
                      <a:endParaRPr lang="en-MY" sz="1500" dirty="0" smtClean="0"/>
                    </a:p>
                  </a:txBody>
                  <a:tcPr marL="137160" marR="137160" marT="137160" marB="137160" anchor="ctr"/>
                </a:tc>
                <a:tc>
                  <a:txBody>
                    <a:bodyPr/>
                    <a:lstStyle/>
                    <a:p>
                      <a:pPr marL="285750" indent="-285750" algn="l">
                        <a:buFont typeface="Wingdings" panose="05000000000000000000" pitchFamily="2" charset="2"/>
                        <a:buChar char="ü"/>
                      </a:pPr>
                      <a:r>
                        <a:rPr lang="en-US" sz="1500" dirty="0" smtClean="0"/>
                        <a:t>Supplies made in the regulatory and enforcement (R&amp;E) Functions</a:t>
                      </a:r>
                    </a:p>
                    <a:p>
                      <a:pPr marL="285750" indent="-285750" algn="l">
                        <a:buFont typeface="Wingdings" panose="05000000000000000000" pitchFamily="2" charset="2"/>
                        <a:buChar char="ü"/>
                      </a:pPr>
                      <a:r>
                        <a:rPr lang="en-US" sz="1500" dirty="0" smtClean="0"/>
                        <a:t>e.g. assessment rate collection, issuance of license, penalty</a:t>
                      </a:r>
                      <a:endParaRPr lang="en-MY" sz="1500" dirty="0" smtClean="0"/>
                    </a:p>
                  </a:txBody>
                  <a:tcPr anchor="ctr"/>
                </a:tc>
              </a:tr>
              <a:tr h="1415272">
                <a:tc>
                  <a:txBody>
                    <a:bodyPr/>
                    <a:lstStyle/>
                    <a:p>
                      <a:pPr algn="ctr"/>
                      <a:r>
                        <a:rPr lang="en-US" sz="1800" b="1" dirty="0" smtClean="0">
                          <a:solidFill>
                            <a:schemeClr val="bg1"/>
                          </a:solidFill>
                        </a:rPr>
                        <a:t>SUBJECT TO GST</a:t>
                      </a:r>
                      <a:endParaRPr lang="en-MY" sz="1800" b="1" dirty="0">
                        <a:solidFill>
                          <a:schemeClr val="bg1"/>
                        </a:solidFill>
                      </a:endParaRPr>
                    </a:p>
                  </a:txBody>
                  <a:tcPr anchor="ctr">
                    <a:solidFill>
                      <a:schemeClr val="accent2">
                        <a:lumMod val="75000"/>
                      </a:schemeClr>
                    </a:solidFill>
                  </a:tcPr>
                </a:tc>
                <a:tc>
                  <a:txBody>
                    <a:bodyPr/>
                    <a:lstStyle/>
                    <a:p>
                      <a:pPr marL="285750" indent="-285750" algn="l">
                        <a:buFont typeface="Wingdings" panose="05000000000000000000" pitchFamily="2" charset="2"/>
                        <a:buChar char="ü"/>
                      </a:pPr>
                      <a:r>
                        <a:rPr lang="en-US" sz="1500" dirty="0" smtClean="0"/>
                        <a:t>Supplies that have been directed by Minister in the GST</a:t>
                      </a:r>
                      <a:r>
                        <a:rPr lang="en-US" sz="1500" baseline="0" dirty="0" smtClean="0"/>
                        <a:t> (</a:t>
                      </a:r>
                      <a:r>
                        <a:rPr lang="en-US" sz="1500" dirty="0" smtClean="0"/>
                        <a:t>Government Taxable Supply) Order</a:t>
                      </a:r>
                      <a:r>
                        <a:rPr lang="en-US" sz="1500" baseline="0" dirty="0" smtClean="0"/>
                        <a:t> 2014</a:t>
                      </a:r>
                      <a:endParaRPr lang="en-US" sz="1500" dirty="0" smtClean="0"/>
                    </a:p>
                    <a:p>
                      <a:pPr marL="285750" indent="-285750" algn="l">
                        <a:buFont typeface="Wingdings" panose="05000000000000000000" pitchFamily="2" charset="2"/>
                        <a:buChar char="ü"/>
                      </a:pPr>
                      <a:r>
                        <a:rPr lang="en-US" sz="1500" dirty="0" smtClean="0"/>
                        <a:t>e.g. supply made by RTM, Prison Department</a:t>
                      </a:r>
                      <a:endParaRPr lang="en-MY" sz="1500" dirty="0" smtClean="0"/>
                    </a:p>
                  </a:txBody>
                  <a:tcPr anchor="ctr"/>
                </a:tc>
                <a:tc>
                  <a:txBody>
                    <a:bodyPr/>
                    <a:lstStyle/>
                    <a:p>
                      <a:pPr marL="285750" indent="-285750" algn="l">
                        <a:buFont typeface="Wingdings" panose="05000000000000000000" pitchFamily="2" charset="2"/>
                        <a:buChar char="ü"/>
                      </a:pPr>
                      <a:r>
                        <a:rPr lang="en-US" sz="1500" dirty="0" smtClean="0"/>
                        <a:t>Non R&amp;E functions, i.e. business activities</a:t>
                      </a:r>
                    </a:p>
                    <a:p>
                      <a:pPr marL="285750" indent="-285750" algn="l">
                        <a:buFont typeface="Wingdings" panose="05000000000000000000" pitchFamily="2" charset="2"/>
                        <a:buChar char="ü"/>
                      </a:pPr>
                      <a:r>
                        <a:rPr lang="en-US" sz="1500" dirty="0" smtClean="0"/>
                        <a:t>e.g. Rental facilities</a:t>
                      </a:r>
                      <a:endParaRPr lang="en-MY" sz="1500" dirty="0" smtClean="0"/>
                    </a:p>
                  </a:txBody>
                  <a:tcPr anchor="ctr"/>
                </a:tc>
              </a:tr>
              <a:tr h="1234832">
                <a:tc>
                  <a:txBody>
                    <a:bodyPr/>
                    <a:lstStyle/>
                    <a:p>
                      <a:pPr algn="ctr"/>
                      <a:r>
                        <a:rPr lang="en-MY" sz="1800" b="1" dirty="0" smtClean="0">
                          <a:solidFill>
                            <a:schemeClr val="bg1"/>
                          </a:solidFill>
                        </a:rPr>
                        <a:t>ACQUISITIONS</a:t>
                      </a:r>
                      <a:endParaRPr lang="en-MY" sz="1800" b="1" dirty="0">
                        <a:solidFill>
                          <a:schemeClr val="bg1"/>
                        </a:solidFill>
                      </a:endParaRPr>
                    </a:p>
                  </a:txBody>
                  <a:tcPr anchor="ctr">
                    <a:solidFill>
                      <a:schemeClr val="accent2">
                        <a:lumMod val="75000"/>
                      </a:schemeClr>
                    </a:solidFill>
                  </a:tcPr>
                </a:tc>
                <a:tc>
                  <a:txBody>
                    <a:bodyPr/>
                    <a:lstStyle/>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Need to pay GST on their acquisitions </a:t>
                      </a:r>
                    </a:p>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Relief on all goods excluding petroleum &amp; imported motor cars </a:t>
                      </a:r>
                    </a:p>
                  </a:txBody>
                  <a:tcPr anchor="ctr"/>
                </a:tc>
                <a:tc>
                  <a:txBody>
                    <a:bodyPr/>
                    <a:lstStyle/>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Need to pay GST on their acquisitions </a:t>
                      </a:r>
                    </a:p>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Need to register for GST and input tax claimable </a:t>
                      </a:r>
                    </a:p>
                  </a:txBody>
                  <a:tcPr anchor="ctr"/>
                </a:tc>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4145664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33421" y="3505200"/>
            <a:ext cx="2703220" cy="848310"/>
            <a:chOff x="2110978" y="3210350"/>
            <a:chExt cx="2587327" cy="811942"/>
          </a:xfrm>
          <a:solidFill>
            <a:schemeClr val="bg2">
              <a:lumMod val="50000"/>
            </a:schemeClr>
          </a:solidFill>
        </p:grpSpPr>
        <p:sp>
          <p:nvSpPr>
            <p:cNvPr id="8" name="Cube 7"/>
            <p:cNvSpPr/>
            <p:nvPr/>
          </p:nvSpPr>
          <p:spPr>
            <a:xfrm rot="398307">
              <a:off x="2110978" y="3272866"/>
              <a:ext cx="795632" cy="749426"/>
            </a:xfrm>
            <a:prstGeom prst="cube">
              <a:avLst/>
            </a:prstGeom>
            <a:solidFill>
              <a:srgbClr val="00CCF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Y</a:t>
              </a:r>
              <a:endParaRPr lang="en-SG" sz="4400" b="1" dirty="0">
                <a:solidFill>
                  <a:schemeClr val="bg1"/>
                </a:solidFill>
              </a:endParaRPr>
            </a:p>
          </p:txBody>
        </p:sp>
        <p:sp>
          <p:nvSpPr>
            <p:cNvPr id="9" name="Cube 8"/>
            <p:cNvSpPr/>
            <p:nvPr/>
          </p:nvSpPr>
          <p:spPr>
            <a:xfrm>
              <a:off x="3005432" y="3210350"/>
              <a:ext cx="795632" cy="749426"/>
            </a:xfrm>
            <a:prstGeom prst="cube">
              <a:avLst/>
            </a:prstGeom>
            <a:solidFill>
              <a:srgbClr val="FF3399"/>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O</a:t>
              </a:r>
              <a:endParaRPr lang="en-SG" sz="4400" b="1" dirty="0">
                <a:solidFill>
                  <a:schemeClr val="bg1"/>
                </a:solidFill>
              </a:endParaRPr>
            </a:p>
          </p:txBody>
        </p:sp>
        <p:sp>
          <p:nvSpPr>
            <p:cNvPr id="10" name="Cube 9"/>
            <p:cNvSpPr/>
            <p:nvPr/>
          </p:nvSpPr>
          <p:spPr>
            <a:xfrm rot="21107126">
              <a:off x="3902673" y="3264835"/>
              <a:ext cx="795632" cy="749426"/>
            </a:xfrm>
            <a:prstGeom prst="cube">
              <a:avLst/>
            </a:prstGeom>
            <a:solidFill>
              <a:srgbClr val="99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U</a:t>
              </a:r>
              <a:endParaRPr lang="en-SG" sz="4400" b="1" dirty="0">
                <a:solidFill>
                  <a:schemeClr val="bg1"/>
                </a:solidFill>
              </a:endParaRPr>
            </a:p>
          </p:txBody>
        </p:sp>
      </p:grpSp>
      <p:grpSp>
        <p:nvGrpSpPr>
          <p:cNvPr id="13" name="Group 12"/>
          <p:cNvGrpSpPr/>
          <p:nvPr/>
        </p:nvGrpSpPr>
        <p:grpSpPr>
          <a:xfrm>
            <a:off x="2017011" y="2196383"/>
            <a:ext cx="4725553" cy="896965"/>
            <a:chOff x="1492742" y="2056917"/>
            <a:chExt cx="8402552" cy="1594902"/>
          </a:xfrm>
          <a:solidFill>
            <a:schemeClr val="bg2">
              <a:lumMod val="50000"/>
            </a:schemeClr>
          </a:solidFill>
        </p:grpSpPr>
        <p:sp>
          <p:nvSpPr>
            <p:cNvPr id="15" name="Cube 14"/>
            <p:cNvSpPr/>
            <p:nvPr/>
          </p:nvSpPr>
          <p:spPr>
            <a:xfrm rot="21009157">
              <a:off x="3435470" y="2056917"/>
              <a:ext cx="1502588" cy="1415324"/>
            </a:xfrm>
            <a:prstGeom prst="cube">
              <a:avLst/>
            </a:prstGeom>
            <a:solidFill>
              <a:srgbClr val="33CC33"/>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H</a:t>
              </a:r>
              <a:endParaRPr lang="en-SG" sz="4400" b="1" dirty="0">
                <a:solidFill>
                  <a:schemeClr val="bg1"/>
                </a:solidFill>
              </a:endParaRPr>
            </a:p>
          </p:txBody>
        </p:sp>
        <p:sp>
          <p:nvSpPr>
            <p:cNvPr id="16" name="Cube 15"/>
            <p:cNvSpPr/>
            <p:nvPr/>
          </p:nvSpPr>
          <p:spPr>
            <a:xfrm rot="427281">
              <a:off x="5129951" y="2159814"/>
              <a:ext cx="1502588" cy="1415324"/>
            </a:xfrm>
            <a:prstGeom prst="cube">
              <a:avLst/>
            </a:prstGeom>
            <a:solidFill>
              <a:srgbClr val="FF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A</a:t>
              </a:r>
              <a:endParaRPr lang="en-SG" sz="4400" b="1" dirty="0">
                <a:solidFill>
                  <a:schemeClr val="bg1"/>
                </a:solidFill>
              </a:endParaRPr>
            </a:p>
          </p:txBody>
        </p:sp>
        <p:sp>
          <p:nvSpPr>
            <p:cNvPr id="17" name="Cube 16"/>
            <p:cNvSpPr/>
            <p:nvPr/>
          </p:nvSpPr>
          <p:spPr>
            <a:xfrm>
              <a:off x="6781312" y="2159814"/>
              <a:ext cx="1502588" cy="1415324"/>
            </a:xfrm>
            <a:prstGeom prst="cube">
              <a:avLst/>
            </a:prstGeom>
            <a:solidFill>
              <a:srgbClr val="5F5F5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N</a:t>
              </a:r>
              <a:endParaRPr lang="en-SG" sz="4400" b="1" dirty="0">
                <a:solidFill>
                  <a:schemeClr val="bg1"/>
                </a:solidFill>
              </a:endParaRPr>
            </a:p>
          </p:txBody>
        </p:sp>
        <p:sp>
          <p:nvSpPr>
            <p:cNvPr id="18" name="Cube 17"/>
            <p:cNvSpPr/>
            <p:nvPr/>
          </p:nvSpPr>
          <p:spPr>
            <a:xfrm rot="982446">
              <a:off x="1492742" y="2083130"/>
              <a:ext cx="1568691" cy="1568689"/>
            </a:xfrm>
            <a:prstGeom prst="cube">
              <a:avLst/>
            </a:prstGeom>
            <a:solidFill>
              <a:srgbClr val="FF99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T</a:t>
              </a:r>
              <a:endParaRPr lang="en-SG" sz="4400" b="1" dirty="0">
                <a:solidFill>
                  <a:schemeClr val="bg1"/>
                </a:solidFill>
              </a:endParaRPr>
            </a:p>
          </p:txBody>
        </p:sp>
        <p:sp>
          <p:nvSpPr>
            <p:cNvPr id="19" name="Cube 18"/>
            <p:cNvSpPr/>
            <p:nvPr/>
          </p:nvSpPr>
          <p:spPr>
            <a:xfrm rot="21430170">
              <a:off x="8392706" y="2159814"/>
              <a:ext cx="1502588" cy="1415324"/>
            </a:xfrm>
            <a:prstGeom prst="cube">
              <a:avLst/>
            </a:prstGeom>
            <a:solidFill>
              <a:srgbClr val="CCCC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K</a:t>
              </a:r>
              <a:endParaRPr lang="en-SG" sz="4400" b="1" dirty="0">
                <a:solidFill>
                  <a:schemeClr val="bg1"/>
                </a:solidFill>
              </a:endParaRPr>
            </a:p>
          </p:txBody>
        </p:sp>
      </p:grpSp>
      <p:sp>
        <p:nvSpPr>
          <p:cNvPr id="14" name="TextBox 13"/>
          <p:cNvSpPr txBox="1"/>
          <p:nvPr/>
        </p:nvSpPr>
        <p:spPr>
          <a:xfrm>
            <a:off x="2826713" y="6309320"/>
            <a:ext cx="3485480" cy="215444"/>
          </a:xfrm>
          <a:prstGeom prst="rect">
            <a:avLst/>
          </a:prstGeom>
          <a:noFill/>
        </p:spPr>
        <p:txBody>
          <a:bodyPr wrap="square" rtlCol="0">
            <a:spAutoFit/>
          </a:bodyPr>
          <a:lstStyle/>
          <a:p>
            <a:pPr algn="ctr"/>
            <a:r>
              <a:rPr lang="en-US" sz="800" dirty="0" smtClean="0">
                <a:latin typeface="Century Gothic" pitchFamily="34" charset="0"/>
              </a:rPr>
              <a:t>Copyright Controlled 2016 @</a:t>
            </a:r>
            <a:r>
              <a:rPr lang="en-US" sz="800" dirty="0" smtClean="0"/>
              <a:t> </a:t>
            </a:r>
            <a:r>
              <a:rPr lang="en-US" sz="800" dirty="0" smtClean="0">
                <a:solidFill>
                  <a:srgbClr val="FF0000"/>
                </a:solidFill>
                <a:latin typeface="Neuropol" pitchFamily="34" charset="0"/>
              </a:rPr>
              <a:t>SALIHIN</a:t>
            </a:r>
            <a:endParaRPr lang="en-MY" sz="800" dirty="0">
              <a:solidFill>
                <a:srgbClr val="FF0000"/>
              </a:solidFill>
              <a:latin typeface="Neuropol" pitchFamily="34" charset="0"/>
            </a:endParaRPr>
          </a:p>
        </p:txBody>
      </p:sp>
      <p:sp>
        <p:nvSpPr>
          <p:cNvPr id="20" name="TextBox 19"/>
          <p:cNvSpPr txBox="1"/>
          <p:nvPr/>
        </p:nvSpPr>
        <p:spPr>
          <a:xfrm>
            <a:off x="2286653" y="5590983"/>
            <a:ext cx="4565600" cy="646331"/>
          </a:xfrm>
          <a:prstGeom prst="rect">
            <a:avLst/>
          </a:prstGeom>
          <a:noFill/>
        </p:spPr>
        <p:txBody>
          <a:bodyPr wrap="square" rtlCol="0">
            <a:spAutoFit/>
          </a:bodyPr>
          <a:lstStyle/>
          <a:p>
            <a:pPr algn="ctr"/>
            <a:r>
              <a:rPr lang="en-US" sz="1200" dirty="0" smtClean="0">
                <a:latin typeface="Century Gothic" pitchFamily="34" charset="0"/>
              </a:rPr>
              <a:t>www.</a:t>
            </a:r>
            <a:r>
              <a:rPr lang="en-US" sz="1200" dirty="0" smtClean="0">
                <a:solidFill>
                  <a:srgbClr val="FF0000"/>
                </a:solidFill>
                <a:latin typeface="Neuropol" pitchFamily="34" charset="0"/>
              </a:rPr>
              <a:t>salihin</a:t>
            </a:r>
            <a:r>
              <a:rPr lang="en-US" sz="1200" dirty="0" smtClean="0">
                <a:latin typeface="Century Gothic" pitchFamily="34" charset="0"/>
              </a:rPr>
              <a:t>.com.my</a:t>
            </a:r>
            <a:r>
              <a:rPr lang="en-US" sz="1200" dirty="0">
                <a:latin typeface="Century Gothic" pitchFamily="34" charset="0"/>
              </a:rPr>
              <a:t> </a:t>
            </a:r>
            <a:r>
              <a:rPr lang="en-US" sz="1200" dirty="0" smtClean="0">
                <a:latin typeface="Century Gothic" pitchFamily="34" charset="0"/>
              </a:rPr>
              <a:t>  |   www.my</a:t>
            </a:r>
            <a:r>
              <a:rPr lang="en-US" sz="1200" dirty="0" smtClean="0">
                <a:solidFill>
                  <a:srgbClr val="FF0000"/>
                </a:solidFill>
                <a:latin typeface="Neuropol" pitchFamily="34" charset="0"/>
              </a:rPr>
              <a:t>salihin</a:t>
            </a:r>
            <a:r>
              <a:rPr lang="en-US" sz="1200" dirty="0" smtClean="0">
                <a:latin typeface="Century Gothic" pitchFamily="34" charset="0"/>
              </a:rPr>
              <a:t>.com</a:t>
            </a:r>
          </a:p>
          <a:p>
            <a:pPr algn="ctr"/>
            <a:endParaRPr lang="en-US" sz="1200" dirty="0" smtClean="0">
              <a:solidFill>
                <a:srgbClr val="FF0000"/>
              </a:solidFill>
              <a:latin typeface="Neuropol" pitchFamily="34" charset="0"/>
            </a:endParaRPr>
          </a:p>
          <a:p>
            <a:pPr algn="ctr"/>
            <a:r>
              <a:rPr lang="en-US" sz="1200" dirty="0" smtClean="0">
                <a:solidFill>
                  <a:srgbClr val="FF0000"/>
                </a:solidFill>
                <a:latin typeface="Neuropol" pitchFamily="34" charset="0"/>
              </a:rPr>
              <a:t>1 300 88 5678</a:t>
            </a:r>
            <a:endParaRPr lang="en-MY" sz="1200" dirty="0">
              <a:solidFill>
                <a:srgbClr val="FF0000"/>
              </a:solidFill>
              <a:latin typeface="Neuropol" pitchFamily="34" charset="0"/>
            </a:endParaRPr>
          </a:p>
        </p:txBody>
      </p:sp>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644402" y="4529443"/>
            <a:ext cx="3877408" cy="1028700"/>
          </a:xfrm>
          <a:prstGeom prst="rect">
            <a:avLst/>
          </a:prstGeom>
          <a:effectLst>
            <a:outerShdw blurRad="50800" dist="38100" dir="5400000" algn="t" rotWithShape="0">
              <a:prstClr val="black">
                <a:alpha val="40000"/>
              </a:prstClr>
            </a:outerShdw>
          </a:effec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38811414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endParaRPr lang="en-US" sz="1600" b="1" dirty="0" smtClean="0">
              <a:latin typeface="Calibri" pitchFamily="34" charset="0"/>
              <a:cs typeface="Calibri" pitchFamily="34" charset="0"/>
            </a:endParaRPr>
          </a:p>
          <a:p>
            <a:pPr lvl="1" indent="79375"/>
            <a:r>
              <a:rPr lang="en-US" sz="2800" b="1" dirty="0" smtClean="0">
                <a:latin typeface="Calibri" pitchFamily="34" charset="0"/>
                <a:cs typeface="Calibri" pitchFamily="34" charset="0"/>
              </a:rPr>
              <a:t>ABOUT </a:t>
            </a:r>
            <a:r>
              <a:rPr lang="en-US" sz="2800" b="1" dirty="0">
                <a:latin typeface="Calibri" pitchFamily="34" charset="0"/>
                <a:cs typeface="Calibri" pitchFamily="34" charset="0"/>
              </a:rPr>
              <a:t>US </a:t>
            </a:r>
            <a:r>
              <a:rPr lang="en-US" sz="2800" b="1" dirty="0">
                <a:cs typeface="Mongolian Baiti" pitchFamily="66" charset="0"/>
              </a:rPr>
              <a:t> </a:t>
            </a:r>
            <a:endParaRPr lang="en-MY" sz="2800" b="1" dirty="0">
              <a:latin typeface="Century Gothic" pitchFamily="34" charset="0"/>
            </a:endParaRPr>
          </a:p>
          <a:p>
            <a:pPr lvl="2" indent="-353167"/>
            <a:endParaRPr lang="en-MY" sz="1846" dirty="0">
              <a:latin typeface="Calibri" pitchFamily="34" charset="0"/>
              <a:cs typeface="Calibri" pitchFamily="34" charset="0"/>
            </a:endParaRPr>
          </a:p>
        </p:txBody>
      </p:sp>
      <p:sp>
        <p:nvSpPr>
          <p:cNvPr id="6" name="Rounded Rectangle 5"/>
          <p:cNvSpPr/>
          <p:nvPr/>
        </p:nvSpPr>
        <p:spPr>
          <a:xfrm>
            <a:off x="1043608" y="1567870"/>
            <a:ext cx="7239000" cy="2001258"/>
          </a:xfrm>
          <a:prstGeom prst="roundRect">
            <a:avLst>
              <a:gd name="adj" fmla="val 7002"/>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62"/>
          </a:p>
        </p:txBody>
      </p:sp>
      <p:sp>
        <p:nvSpPr>
          <p:cNvPr id="7" name="Rounded Rectangle 6"/>
          <p:cNvSpPr/>
          <p:nvPr/>
        </p:nvSpPr>
        <p:spPr>
          <a:xfrm>
            <a:off x="1043608" y="3694876"/>
            <a:ext cx="7239000" cy="2363727"/>
          </a:xfrm>
          <a:prstGeom prst="roundRect">
            <a:avLst>
              <a:gd name="adj" fmla="val 7002"/>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62"/>
          </a:p>
        </p:txBody>
      </p:sp>
      <p:sp>
        <p:nvSpPr>
          <p:cNvPr id="8" name="Rectangle 7"/>
          <p:cNvSpPr/>
          <p:nvPr/>
        </p:nvSpPr>
        <p:spPr>
          <a:xfrm>
            <a:off x="1362714" y="1833746"/>
            <a:ext cx="3615637" cy="1484189"/>
          </a:xfrm>
          <a:prstGeom prst="rect">
            <a:avLst/>
          </a:prstGeom>
        </p:spPr>
        <p:txBody>
          <a:bodyPr wrap="square">
            <a:spAutoFit/>
          </a:bodyPr>
          <a:lstStyle/>
          <a:p>
            <a:pPr indent="2931" algn="just"/>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memulakan</a:t>
            </a:r>
            <a:r>
              <a:rPr lang="en-MY" sz="1292" dirty="0">
                <a:solidFill>
                  <a:schemeClr val="bg1"/>
                </a:solidFill>
                <a:cs typeface="Calibri"/>
              </a:rPr>
              <a:t> </a:t>
            </a:r>
            <a:r>
              <a:rPr lang="en-MY" sz="1292" dirty="0" err="1">
                <a:solidFill>
                  <a:schemeClr val="bg1"/>
                </a:solidFill>
                <a:cs typeface="Calibri"/>
              </a:rPr>
              <a:t>langkah</a:t>
            </a:r>
            <a:r>
              <a:rPr lang="en-MY" sz="1292" dirty="0">
                <a:solidFill>
                  <a:schemeClr val="bg1"/>
                </a:solidFill>
                <a:cs typeface="Calibri"/>
              </a:rPr>
              <a:t> </a:t>
            </a:r>
            <a:r>
              <a:rPr lang="en-MY" sz="1292" dirty="0" err="1">
                <a:solidFill>
                  <a:schemeClr val="bg1"/>
                </a:solidFill>
                <a:cs typeface="Calibri"/>
              </a:rPr>
              <a:t>pertamanya</a:t>
            </a:r>
            <a:r>
              <a:rPr lang="en-MY" sz="1292" dirty="0">
                <a:solidFill>
                  <a:schemeClr val="bg1"/>
                </a:solidFill>
                <a:cs typeface="Calibri"/>
              </a:rPr>
              <a:t> di </a:t>
            </a:r>
            <a:r>
              <a:rPr lang="en-MY" sz="1292" dirty="0" err="1">
                <a:solidFill>
                  <a:schemeClr val="bg1"/>
                </a:solidFill>
                <a:cs typeface="Calibri"/>
              </a:rPr>
              <a:t>dalam</a:t>
            </a:r>
            <a:r>
              <a:rPr lang="en-MY" sz="1292" dirty="0">
                <a:solidFill>
                  <a:schemeClr val="bg1"/>
                </a:solidFill>
                <a:cs typeface="Calibri"/>
              </a:rPr>
              <a:t> </a:t>
            </a:r>
            <a:r>
              <a:rPr lang="en-MY" sz="1292" dirty="0" err="1">
                <a:solidFill>
                  <a:schemeClr val="bg1"/>
                </a:solidFill>
                <a:cs typeface="Calibri"/>
              </a:rPr>
              <a:t>sektor</a:t>
            </a:r>
            <a:r>
              <a:rPr lang="en-MY" sz="1292" dirty="0">
                <a:solidFill>
                  <a:schemeClr val="bg1"/>
                </a:solidFill>
                <a:cs typeface="Calibri"/>
              </a:rPr>
              <a:t> </a:t>
            </a:r>
            <a:r>
              <a:rPr lang="en-MY" sz="1292" dirty="0" err="1">
                <a:solidFill>
                  <a:schemeClr val="bg1"/>
                </a:solidFill>
                <a:cs typeface="Calibri"/>
              </a:rPr>
              <a:t>perkhidmatan</a:t>
            </a:r>
            <a:r>
              <a:rPr lang="en-MY" sz="1292" dirty="0">
                <a:solidFill>
                  <a:schemeClr val="bg1"/>
                </a:solidFill>
                <a:cs typeface="Calibri"/>
              </a:rPr>
              <a:t> </a:t>
            </a:r>
            <a:r>
              <a:rPr lang="en-MY" sz="1292" dirty="0" err="1">
                <a:solidFill>
                  <a:schemeClr val="bg1"/>
                </a:solidFill>
                <a:cs typeface="Calibri"/>
              </a:rPr>
              <a:t>profesional</a:t>
            </a:r>
            <a:r>
              <a:rPr lang="en-MY" sz="1292" dirty="0">
                <a:solidFill>
                  <a:schemeClr val="bg1"/>
                </a:solidFill>
                <a:cs typeface="Calibri"/>
              </a:rPr>
              <a:t> </a:t>
            </a:r>
            <a:r>
              <a:rPr lang="en-MY" sz="1292" dirty="0" err="1">
                <a:solidFill>
                  <a:schemeClr val="bg1"/>
                </a:solidFill>
                <a:cs typeface="Calibri"/>
              </a:rPr>
              <a:t>negara</a:t>
            </a:r>
            <a:r>
              <a:rPr lang="en-MY" sz="1292" dirty="0">
                <a:solidFill>
                  <a:schemeClr val="bg1"/>
                </a:solidFill>
                <a:cs typeface="Calibri"/>
              </a:rPr>
              <a:t> </a:t>
            </a:r>
            <a:r>
              <a:rPr lang="en-MY" sz="1292" dirty="0" err="1">
                <a:solidFill>
                  <a:schemeClr val="bg1"/>
                </a:solidFill>
                <a:cs typeface="Calibri"/>
              </a:rPr>
              <a:t>pada</a:t>
            </a:r>
            <a:r>
              <a:rPr lang="en-MY" sz="1292" dirty="0">
                <a:solidFill>
                  <a:schemeClr val="bg1"/>
                </a:solidFill>
                <a:cs typeface="Calibri"/>
              </a:rPr>
              <a:t> </a:t>
            </a:r>
            <a:r>
              <a:rPr lang="en-MY" sz="1292" dirty="0" err="1">
                <a:solidFill>
                  <a:schemeClr val="bg1"/>
                </a:solidFill>
                <a:cs typeface="Calibri"/>
              </a:rPr>
              <a:t>Januari</a:t>
            </a:r>
            <a:r>
              <a:rPr lang="en-MY" sz="1292" dirty="0">
                <a:solidFill>
                  <a:schemeClr val="bg1"/>
                </a:solidFill>
                <a:cs typeface="Calibri"/>
              </a:rPr>
              <a:t> 2002. </a:t>
            </a:r>
            <a:r>
              <a:rPr lang="en-MY" sz="1292" dirty="0" err="1">
                <a:solidFill>
                  <a:schemeClr val="bg1"/>
                </a:solidFill>
                <a:cs typeface="Calibri"/>
              </a:rPr>
              <a:t>Tempoh</a:t>
            </a:r>
            <a:r>
              <a:rPr lang="en-MY" sz="1292" dirty="0">
                <a:solidFill>
                  <a:schemeClr val="bg1"/>
                </a:solidFill>
                <a:cs typeface="Calibri"/>
              </a:rPr>
              <a:t> 10 </a:t>
            </a:r>
            <a:r>
              <a:rPr lang="en-MY" sz="1292" dirty="0" err="1">
                <a:solidFill>
                  <a:schemeClr val="bg1"/>
                </a:solidFill>
                <a:cs typeface="Calibri"/>
              </a:rPr>
              <a:t>tahun</a:t>
            </a:r>
            <a:r>
              <a:rPr lang="en-MY" sz="1292" dirty="0">
                <a:solidFill>
                  <a:schemeClr val="bg1"/>
                </a:solidFill>
                <a:cs typeface="Calibri"/>
              </a:rPr>
              <a:t> di </a:t>
            </a:r>
            <a:r>
              <a:rPr lang="en-MY" sz="1292" dirty="0" err="1">
                <a:solidFill>
                  <a:schemeClr val="bg1"/>
                </a:solidFill>
                <a:cs typeface="Calibri"/>
              </a:rPr>
              <a:t>dalam</a:t>
            </a:r>
            <a:r>
              <a:rPr lang="en-MY" sz="1292" dirty="0">
                <a:solidFill>
                  <a:schemeClr val="bg1"/>
                </a:solidFill>
                <a:cs typeface="Calibri"/>
              </a:rPr>
              <a:t> </a:t>
            </a:r>
            <a:r>
              <a:rPr lang="en-MY" sz="1292" dirty="0" err="1">
                <a:solidFill>
                  <a:schemeClr val="bg1"/>
                </a:solidFill>
                <a:cs typeface="Calibri"/>
              </a:rPr>
              <a:t>industri</a:t>
            </a:r>
            <a:r>
              <a:rPr lang="en-MY" sz="1292" dirty="0">
                <a:solidFill>
                  <a:schemeClr val="bg1"/>
                </a:solidFill>
                <a:cs typeface="Calibri"/>
              </a:rPr>
              <a:t> </a:t>
            </a:r>
            <a:r>
              <a:rPr lang="en-MY" sz="1292" dirty="0" err="1">
                <a:solidFill>
                  <a:schemeClr val="bg1"/>
                </a:solidFill>
                <a:cs typeface="Calibri"/>
              </a:rPr>
              <a:t>ini</a:t>
            </a:r>
            <a:r>
              <a:rPr lang="en-MY" sz="1292" dirty="0">
                <a:solidFill>
                  <a:schemeClr val="bg1"/>
                </a:solidFill>
                <a:cs typeface="Calibri"/>
              </a:rPr>
              <a:t> </a:t>
            </a:r>
            <a:r>
              <a:rPr lang="en-MY" sz="1292" dirty="0" err="1">
                <a:solidFill>
                  <a:schemeClr val="bg1"/>
                </a:solidFill>
                <a:cs typeface="Calibri"/>
              </a:rPr>
              <a:t>telah</a:t>
            </a:r>
            <a:r>
              <a:rPr lang="en-MY" sz="1292" dirty="0">
                <a:solidFill>
                  <a:schemeClr val="bg1"/>
                </a:solidFill>
                <a:cs typeface="Calibri"/>
              </a:rPr>
              <a:t> </a:t>
            </a:r>
            <a:r>
              <a:rPr lang="en-MY" sz="1292" dirty="0" err="1">
                <a:solidFill>
                  <a:schemeClr val="bg1"/>
                </a:solidFill>
                <a:cs typeface="Calibri"/>
              </a:rPr>
              <a:t>berjaya</a:t>
            </a:r>
            <a:r>
              <a:rPr lang="en-MY" sz="1292" dirty="0">
                <a:solidFill>
                  <a:schemeClr val="bg1"/>
                </a:solidFill>
                <a:cs typeface="Calibri"/>
              </a:rPr>
              <a:t> </a:t>
            </a:r>
            <a:r>
              <a:rPr lang="en-MY" sz="1292" dirty="0" err="1">
                <a:solidFill>
                  <a:schemeClr val="bg1"/>
                </a:solidFill>
                <a:cs typeface="Calibri"/>
              </a:rPr>
              <a:t>mematangkan</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dan</a:t>
            </a:r>
            <a:r>
              <a:rPr lang="en-MY" sz="1292" dirty="0">
                <a:solidFill>
                  <a:schemeClr val="bg1"/>
                </a:solidFill>
                <a:cs typeface="Calibri"/>
              </a:rPr>
              <a:t> </a:t>
            </a:r>
            <a:r>
              <a:rPr lang="en-MY" sz="1292" dirty="0" err="1">
                <a:solidFill>
                  <a:schemeClr val="bg1"/>
                </a:solidFill>
                <a:cs typeface="Calibri"/>
              </a:rPr>
              <a:t>meletakkan</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di </a:t>
            </a:r>
            <a:r>
              <a:rPr lang="en-MY" sz="1292" dirty="0" err="1">
                <a:solidFill>
                  <a:schemeClr val="bg1"/>
                </a:solidFill>
                <a:cs typeface="Calibri"/>
              </a:rPr>
              <a:t>suatu</a:t>
            </a:r>
            <a:r>
              <a:rPr lang="en-MY" sz="1292" dirty="0">
                <a:solidFill>
                  <a:schemeClr val="bg1"/>
                </a:solidFill>
                <a:cs typeface="Calibri"/>
              </a:rPr>
              <a:t> </a:t>
            </a:r>
            <a:r>
              <a:rPr lang="en-MY" sz="1292" dirty="0" err="1">
                <a:solidFill>
                  <a:schemeClr val="bg1"/>
                </a:solidFill>
                <a:cs typeface="Calibri"/>
              </a:rPr>
              <a:t>kedudukan</a:t>
            </a:r>
            <a:r>
              <a:rPr lang="en-MY" sz="1292" dirty="0">
                <a:solidFill>
                  <a:schemeClr val="bg1"/>
                </a:solidFill>
                <a:cs typeface="Calibri"/>
              </a:rPr>
              <a:t> yang </a:t>
            </a:r>
            <a:r>
              <a:rPr lang="en-MY" sz="1292" dirty="0" err="1">
                <a:solidFill>
                  <a:schemeClr val="bg1"/>
                </a:solidFill>
                <a:cs typeface="Calibri"/>
              </a:rPr>
              <a:t>luar</a:t>
            </a:r>
            <a:r>
              <a:rPr lang="en-MY" sz="1292" dirty="0">
                <a:solidFill>
                  <a:schemeClr val="bg1"/>
                </a:solidFill>
                <a:cs typeface="Calibri"/>
              </a:rPr>
              <a:t> </a:t>
            </a:r>
            <a:r>
              <a:rPr lang="en-MY" sz="1292" dirty="0" err="1">
                <a:solidFill>
                  <a:schemeClr val="bg1"/>
                </a:solidFill>
                <a:cs typeface="Calibri"/>
              </a:rPr>
              <a:t>biasa</a:t>
            </a:r>
            <a:r>
              <a:rPr lang="en-MY" sz="1292" dirty="0">
                <a:solidFill>
                  <a:schemeClr val="bg1"/>
                </a:solidFill>
                <a:cs typeface="Calibri"/>
              </a:rPr>
              <a:t> </a:t>
            </a:r>
            <a:r>
              <a:rPr lang="en-MY" sz="1292" dirty="0" err="1">
                <a:solidFill>
                  <a:schemeClr val="bg1"/>
                </a:solidFill>
                <a:cs typeface="Calibri"/>
              </a:rPr>
              <a:t>berbanding</a:t>
            </a:r>
            <a:r>
              <a:rPr lang="en-MY" sz="1292" dirty="0">
                <a:solidFill>
                  <a:schemeClr val="bg1"/>
                </a:solidFill>
                <a:cs typeface="Calibri"/>
              </a:rPr>
              <a:t> </a:t>
            </a:r>
            <a:r>
              <a:rPr lang="en-MY" sz="1292" dirty="0" err="1">
                <a:solidFill>
                  <a:schemeClr val="bg1"/>
                </a:solidFill>
                <a:cs typeface="Calibri"/>
              </a:rPr>
              <a:t>para</a:t>
            </a:r>
            <a:r>
              <a:rPr lang="en-MY" sz="1292" dirty="0">
                <a:solidFill>
                  <a:schemeClr val="bg1"/>
                </a:solidFill>
                <a:cs typeface="Calibri"/>
              </a:rPr>
              <a:t> </a:t>
            </a:r>
            <a:r>
              <a:rPr lang="en-MY" sz="1292" dirty="0" err="1">
                <a:solidFill>
                  <a:schemeClr val="bg1"/>
                </a:solidFill>
                <a:cs typeface="Calibri"/>
              </a:rPr>
              <a:t>pesaing</a:t>
            </a:r>
            <a:r>
              <a:rPr lang="en-MY" sz="1292" dirty="0">
                <a:solidFill>
                  <a:schemeClr val="bg1"/>
                </a:solidFill>
                <a:cs typeface="Calibri"/>
              </a:rPr>
              <a:t> yang </a:t>
            </a:r>
            <a:r>
              <a:rPr lang="en-MY" sz="1292" dirty="0" err="1">
                <a:solidFill>
                  <a:schemeClr val="bg1"/>
                </a:solidFill>
                <a:cs typeface="Calibri"/>
              </a:rPr>
              <a:t>seangkatan</a:t>
            </a:r>
            <a:r>
              <a:rPr lang="en-MY" sz="1292" dirty="0">
                <a:solidFill>
                  <a:schemeClr val="bg1"/>
                </a:solidFill>
                <a:cs typeface="Calibri"/>
              </a:rPr>
              <a:t> </a:t>
            </a:r>
            <a:r>
              <a:rPr lang="en-MY" sz="1292" dirty="0" err="1">
                <a:solidFill>
                  <a:schemeClr val="bg1"/>
                </a:solidFill>
                <a:cs typeface="Calibri"/>
              </a:rPr>
              <a:t>dengannya</a:t>
            </a:r>
            <a:r>
              <a:rPr lang="en-MY" sz="1292" dirty="0">
                <a:solidFill>
                  <a:schemeClr val="bg1"/>
                </a:solidFill>
                <a:cs typeface="Calibri"/>
              </a:rPr>
              <a:t>. </a:t>
            </a:r>
          </a:p>
        </p:txBody>
      </p:sp>
      <p:pic>
        <p:nvPicPr>
          <p:cNvPr id="12" name="Picture 11" descr="Q:\Slide Presentations\UiTM\Gambar event SALIHIN\DSC_014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364088" y="1845937"/>
            <a:ext cx="2451100" cy="1502020"/>
          </a:xfrm>
          <a:prstGeom prst="roundRect">
            <a:avLst>
              <a:gd name="adj" fmla="val 8594"/>
            </a:avLst>
          </a:prstGeom>
          <a:solidFill>
            <a:srgbClr val="FFFFFF">
              <a:shade val="85000"/>
            </a:srgbClr>
          </a:solidFill>
          <a:ln>
            <a:noFill/>
          </a:ln>
          <a:effectLst/>
          <a:extLst/>
        </p:spPr>
      </p:pic>
      <p:sp>
        <p:nvSpPr>
          <p:cNvPr id="13" name="Rectangle 12"/>
          <p:cNvSpPr/>
          <p:nvPr/>
        </p:nvSpPr>
        <p:spPr>
          <a:xfrm>
            <a:off x="4211960" y="3832227"/>
            <a:ext cx="3888432" cy="1881862"/>
          </a:xfrm>
          <a:prstGeom prst="rect">
            <a:avLst/>
          </a:prstGeom>
        </p:spPr>
        <p:txBody>
          <a:bodyPr wrap="square">
            <a:spAutoFit/>
          </a:bodyPr>
          <a:lstStyle/>
          <a:p>
            <a:pPr algn="just"/>
            <a:r>
              <a:rPr lang="en-MY" sz="1292" dirty="0" err="1">
                <a:solidFill>
                  <a:schemeClr val="bg1"/>
                </a:solidFill>
                <a:cs typeface="Calibri"/>
              </a:rPr>
              <a:t>Pencapaian</a:t>
            </a:r>
            <a:r>
              <a:rPr lang="en-MY" sz="1292" dirty="0">
                <a:solidFill>
                  <a:schemeClr val="bg1"/>
                </a:solidFill>
                <a:cs typeface="Calibri"/>
              </a:rPr>
              <a:t> </a:t>
            </a:r>
            <a:r>
              <a:rPr lang="en-MY" sz="1292" dirty="0" err="1">
                <a:solidFill>
                  <a:schemeClr val="bg1"/>
                </a:solidFill>
                <a:cs typeface="Calibri"/>
              </a:rPr>
              <a:t>serta</a:t>
            </a:r>
            <a:r>
              <a:rPr lang="en-MY" sz="1292" dirty="0">
                <a:solidFill>
                  <a:schemeClr val="bg1"/>
                </a:solidFill>
                <a:cs typeface="Calibri"/>
              </a:rPr>
              <a:t> </a:t>
            </a:r>
            <a:r>
              <a:rPr lang="en-MY" sz="1292" dirty="0" err="1">
                <a:solidFill>
                  <a:schemeClr val="bg1"/>
                </a:solidFill>
                <a:cs typeface="Calibri"/>
              </a:rPr>
              <a:t>pengiktirafan</a:t>
            </a:r>
            <a:r>
              <a:rPr lang="en-MY" sz="1292" dirty="0">
                <a:solidFill>
                  <a:schemeClr val="bg1"/>
                </a:solidFill>
                <a:cs typeface="Calibri"/>
              </a:rPr>
              <a:t> </a:t>
            </a:r>
            <a:r>
              <a:rPr lang="en-MY" sz="1292" dirty="0" err="1">
                <a:solidFill>
                  <a:schemeClr val="bg1"/>
                </a:solidFill>
                <a:cs typeface="Calibri"/>
              </a:rPr>
              <a:t>kualiti</a:t>
            </a:r>
            <a:r>
              <a:rPr lang="en-MY" sz="1292" dirty="0">
                <a:solidFill>
                  <a:schemeClr val="bg1"/>
                </a:solidFill>
                <a:cs typeface="Calibri"/>
              </a:rPr>
              <a:t> </a:t>
            </a:r>
            <a:r>
              <a:rPr lang="en-MY" sz="1292" dirty="0" err="1">
                <a:solidFill>
                  <a:schemeClr val="bg1"/>
                </a:solidFill>
                <a:cs typeface="Calibri"/>
              </a:rPr>
              <a:t>dan</a:t>
            </a:r>
            <a:r>
              <a:rPr lang="en-MY" sz="1292" dirty="0">
                <a:solidFill>
                  <a:schemeClr val="bg1"/>
                </a:solidFill>
                <a:cs typeface="Calibri"/>
              </a:rPr>
              <a:t> </a:t>
            </a:r>
            <a:r>
              <a:rPr lang="en-MY" sz="1292" dirty="0" err="1">
                <a:solidFill>
                  <a:schemeClr val="bg1"/>
                </a:solidFill>
                <a:cs typeface="Calibri"/>
              </a:rPr>
              <a:t>kecemerlangan</a:t>
            </a:r>
            <a:r>
              <a:rPr lang="en-MY" sz="1292" dirty="0">
                <a:solidFill>
                  <a:schemeClr val="bg1"/>
                </a:solidFill>
                <a:cs typeface="Calibri"/>
              </a:rPr>
              <a:t> yang </a:t>
            </a:r>
            <a:r>
              <a:rPr lang="en-MY" sz="1292" dirty="0" err="1">
                <a:solidFill>
                  <a:schemeClr val="bg1"/>
                </a:solidFill>
                <a:cs typeface="Calibri"/>
              </a:rPr>
              <a:t>diterima</a:t>
            </a:r>
            <a:r>
              <a:rPr lang="en-MY" sz="1292" dirty="0">
                <a:solidFill>
                  <a:schemeClr val="bg1"/>
                </a:solidFill>
                <a:cs typeface="Calibri"/>
              </a:rPr>
              <a:t> </a:t>
            </a:r>
            <a:r>
              <a:rPr lang="en-MY" sz="1292" dirty="0" err="1">
                <a:solidFill>
                  <a:schemeClr val="bg1"/>
                </a:solidFill>
                <a:cs typeface="Calibri"/>
              </a:rPr>
              <a:t>oleh</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adalah</a:t>
            </a:r>
            <a:r>
              <a:rPr lang="en-MY" sz="1292" dirty="0">
                <a:solidFill>
                  <a:schemeClr val="bg1"/>
                </a:solidFill>
                <a:cs typeface="Calibri"/>
              </a:rPr>
              <a:t> </a:t>
            </a:r>
            <a:r>
              <a:rPr lang="en-MY" sz="1292" dirty="0" err="1">
                <a:solidFill>
                  <a:schemeClr val="bg1"/>
                </a:solidFill>
                <a:cs typeface="Calibri"/>
              </a:rPr>
              <a:t>bukti</a:t>
            </a:r>
            <a:r>
              <a:rPr lang="en-MY" sz="1292" dirty="0">
                <a:solidFill>
                  <a:schemeClr val="bg1"/>
                </a:solidFill>
                <a:cs typeface="Calibri"/>
              </a:rPr>
              <a:t> </a:t>
            </a:r>
            <a:r>
              <a:rPr lang="en-MY" sz="1292" dirty="0" err="1">
                <a:solidFill>
                  <a:schemeClr val="bg1"/>
                </a:solidFill>
                <a:cs typeface="Calibri"/>
              </a:rPr>
              <a:t>bahawa</a:t>
            </a:r>
            <a:r>
              <a:rPr lang="en-MY" sz="1292" dirty="0">
                <a:solidFill>
                  <a:schemeClr val="bg1"/>
                </a:solidFill>
                <a:cs typeface="Calibri"/>
              </a:rPr>
              <a:t> </a:t>
            </a:r>
            <a:r>
              <a:rPr lang="en-MY" sz="1292" dirty="0" err="1">
                <a:solidFill>
                  <a:schemeClr val="bg1"/>
                </a:solidFill>
                <a:cs typeface="Calibri"/>
              </a:rPr>
              <a:t>aspirasi</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untuk</a:t>
            </a:r>
            <a:r>
              <a:rPr lang="en-MY" sz="1292" dirty="0">
                <a:solidFill>
                  <a:schemeClr val="bg1"/>
                </a:solidFill>
                <a:cs typeface="Calibri"/>
              </a:rPr>
              <a:t> </a:t>
            </a:r>
            <a:r>
              <a:rPr lang="en-MY" sz="1292" dirty="0" err="1">
                <a:solidFill>
                  <a:schemeClr val="bg1"/>
                </a:solidFill>
                <a:cs typeface="Calibri"/>
              </a:rPr>
              <a:t>meletakkan</a:t>
            </a:r>
            <a:r>
              <a:rPr lang="en-MY" sz="1292" dirty="0">
                <a:solidFill>
                  <a:schemeClr val="bg1"/>
                </a:solidFill>
                <a:cs typeface="Calibri"/>
              </a:rPr>
              <a:t> </a:t>
            </a:r>
            <a:r>
              <a:rPr lang="en-MY" sz="1292" dirty="0" err="1">
                <a:solidFill>
                  <a:schemeClr val="bg1"/>
                </a:solidFill>
                <a:cs typeface="Calibri"/>
              </a:rPr>
              <a:t>diri</a:t>
            </a:r>
            <a:r>
              <a:rPr lang="en-MY" sz="1292" dirty="0">
                <a:solidFill>
                  <a:schemeClr val="bg1"/>
                </a:solidFill>
                <a:cs typeface="Calibri"/>
              </a:rPr>
              <a:t> </a:t>
            </a:r>
            <a:r>
              <a:rPr lang="en-MY" sz="1292" dirty="0" err="1">
                <a:solidFill>
                  <a:schemeClr val="bg1"/>
                </a:solidFill>
                <a:cs typeface="Calibri"/>
              </a:rPr>
              <a:t>sebagai</a:t>
            </a:r>
            <a:r>
              <a:rPr lang="en-MY" sz="1292" dirty="0">
                <a:solidFill>
                  <a:schemeClr val="bg1"/>
                </a:solidFill>
                <a:cs typeface="Calibri"/>
              </a:rPr>
              <a:t> </a:t>
            </a:r>
            <a:r>
              <a:rPr lang="en-MY" sz="1292" dirty="0" err="1">
                <a:solidFill>
                  <a:schemeClr val="bg1"/>
                </a:solidFill>
                <a:cs typeface="Calibri"/>
              </a:rPr>
              <a:t>sebuah</a:t>
            </a:r>
            <a:r>
              <a:rPr lang="en-MY" sz="1292" dirty="0">
                <a:solidFill>
                  <a:schemeClr val="bg1"/>
                </a:solidFill>
                <a:cs typeface="Calibri"/>
              </a:rPr>
              <a:t> firma </a:t>
            </a:r>
            <a:r>
              <a:rPr lang="en-MY" sz="1292" dirty="0" err="1">
                <a:solidFill>
                  <a:schemeClr val="bg1"/>
                </a:solidFill>
                <a:cs typeface="Calibri"/>
              </a:rPr>
              <a:t>profesional</a:t>
            </a:r>
            <a:r>
              <a:rPr lang="en-MY" sz="1292" dirty="0">
                <a:solidFill>
                  <a:schemeClr val="bg1"/>
                </a:solidFill>
                <a:cs typeface="Calibri"/>
              </a:rPr>
              <a:t> </a:t>
            </a:r>
            <a:r>
              <a:rPr lang="en-MY" sz="1292" dirty="0" err="1">
                <a:solidFill>
                  <a:schemeClr val="bg1"/>
                </a:solidFill>
                <a:cs typeface="Calibri"/>
              </a:rPr>
              <a:t>Nasional</a:t>
            </a:r>
            <a:r>
              <a:rPr lang="en-MY" sz="1292" dirty="0">
                <a:solidFill>
                  <a:schemeClr val="bg1"/>
                </a:solidFill>
                <a:cs typeface="Calibri"/>
              </a:rPr>
              <a:t> </a:t>
            </a:r>
            <a:r>
              <a:rPr lang="en-MY" sz="1292" dirty="0" err="1">
                <a:solidFill>
                  <a:schemeClr val="bg1"/>
                </a:solidFill>
                <a:cs typeface="Calibri"/>
              </a:rPr>
              <a:t>bertaraf</a:t>
            </a:r>
            <a:r>
              <a:rPr lang="en-MY" sz="1292" dirty="0">
                <a:solidFill>
                  <a:schemeClr val="bg1"/>
                </a:solidFill>
                <a:cs typeface="Calibri"/>
              </a:rPr>
              <a:t> </a:t>
            </a:r>
            <a:r>
              <a:rPr lang="en-MY" sz="1292" dirty="0" err="1">
                <a:solidFill>
                  <a:schemeClr val="bg1"/>
                </a:solidFill>
                <a:cs typeface="Calibri"/>
              </a:rPr>
              <a:t>antarabangsa</a:t>
            </a:r>
            <a:r>
              <a:rPr lang="en-MY" sz="1292" dirty="0">
                <a:solidFill>
                  <a:schemeClr val="bg1"/>
                </a:solidFill>
                <a:cs typeface="Calibri"/>
              </a:rPr>
              <a:t>, </a:t>
            </a:r>
            <a:r>
              <a:rPr lang="en-MY" sz="1292" dirty="0" err="1">
                <a:solidFill>
                  <a:schemeClr val="bg1"/>
                </a:solidFill>
                <a:cs typeface="Calibri"/>
              </a:rPr>
              <a:t>telah</a:t>
            </a:r>
            <a:r>
              <a:rPr lang="en-MY" sz="1292" dirty="0">
                <a:solidFill>
                  <a:schemeClr val="bg1"/>
                </a:solidFill>
                <a:cs typeface="Calibri"/>
              </a:rPr>
              <a:t> </a:t>
            </a:r>
            <a:r>
              <a:rPr lang="en-MY" sz="1292" dirty="0" err="1">
                <a:solidFill>
                  <a:schemeClr val="bg1"/>
                </a:solidFill>
                <a:cs typeface="Calibri"/>
              </a:rPr>
              <a:t>berada</a:t>
            </a:r>
            <a:r>
              <a:rPr lang="en-MY" sz="1292" dirty="0">
                <a:solidFill>
                  <a:schemeClr val="bg1"/>
                </a:solidFill>
                <a:cs typeface="Calibri"/>
              </a:rPr>
              <a:t> di </a:t>
            </a:r>
            <a:r>
              <a:rPr lang="en-MY" sz="1292" dirty="0" err="1">
                <a:solidFill>
                  <a:schemeClr val="bg1"/>
                </a:solidFill>
                <a:cs typeface="Calibri"/>
              </a:rPr>
              <a:t>landasan</a:t>
            </a:r>
            <a:r>
              <a:rPr lang="en-MY" sz="1292" dirty="0">
                <a:solidFill>
                  <a:schemeClr val="bg1"/>
                </a:solidFill>
                <a:cs typeface="Calibri"/>
              </a:rPr>
              <a:t> yang </a:t>
            </a:r>
            <a:r>
              <a:rPr lang="en-MY" sz="1292" dirty="0" err="1">
                <a:solidFill>
                  <a:schemeClr val="bg1"/>
                </a:solidFill>
                <a:cs typeface="Calibri"/>
              </a:rPr>
              <a:t>betul</a:t>
            </a:r>
            <a:r>
              <a:rPr lang="en-MY" sz="1292" dirty="0">
                <a:solidFill>
                  <a:schemeClr val="bg1"/>
                </a:solidFill>
                <a:cs typeface="Calibri"/>
              </a:rPr>
              <a:t>. </a:t>
            </a:r>
            <a:r>
              <a:rPr lang="en-MY" sz="1292" dirty="0" err="1">
                <a:solidFill>
                  <a:schemeClr val="bg1"/>
                </a:solidFill>
                <a:cs typeface="Calibri"/>
              </a:rPr>
              <a:t>Ini</a:t>
            </a:r>
            <a:r>
              <a:rPr lang="en-MY" sz="1292" dirty="0">
                <a:solidFill>
                  <a:schemeClr val="bg1"/>
                </a:solidFill>
                <a:cs typeface="Calibri"/>
              </a:rPr>
              <a:t> </a:t>
            </a:r>
            <a:r>
              <a:rPr lang="en-MY" sz="1292" dirty="0" err="1">
                <a:solidFill>
                  <a:schemeClr val="bg1"/>
                </a:solidFill>
                <a:cs typeface="Calibri"/>
              </a:rPr>
              <a:t>ditambah</a:t>
            </a:r>
            <a:r>
              <a:rPr lang="en-MY" sz="1292" dirty="0">
                <a:solidFill>
                  <a:schemeClr val="bg1"/>
                </a:solidFill>
                <a:cs typeface="Calibri"/>
              </a:rPr>
              <a:t> </a:t>
            </a:r>
            <a:r>
              <a:rPr lang="en-MY" sz="1292" dirty="0" err="1">
                <a:solidFill>
                  <a:schemeClr val="bg1"/>
                </a:solidFill>
                <a:cs typeface="Calibri"/>
              </a:rPr>
              <a:t>lagi</a:t>
            </a:r>
            <a:r>
              <a:rPr lang="en-MY" sz="1292" dirty="0">
                <a:solidFill>
                  <a:schemeClr val="bg1"/>
                </a:solidFill>
                <a:cs typeface="Calibri"/>
              </a:rPr>
              <a:t> </a:t>
            </a:r>
            <a:r>
              <a:rPr lang="en-MY" sz="1292" dirty="0" err="1">
                <a:solidFill>
                  <a:schemeClr val="bg1"/>
                </a:solidFill>
                <a:cs typeface="Calibri"/>
              </a:rPr>
              <a:t>oleh</a:t>
            </a:r>
            <a:r>
              <a:rPr lang="en-MY" sz="1292" dirty="0">
                <a:solidFill>
                  <a:schemeClr val="bg1"/>
                </a:solidFill>
                <a:cs typeface="Calibri"/>
              </a:rPr>
              <a:t> </a:t>
            </a:r>
            <a:r>
              <a:rPr lang="en-MY" sz="1292" dirty="0" err="1">
                <a:solidFill>
                  <a:schemeClr val="bg1"/>
                </a:solidFill>
                <a:cs typeface="Calibri"/>
              </a:rPr>
              <a:t>sokongan</a:t>
            </a:r>
            <a:r>
              <a:rPr lang="en-MY" sz="1292" dirty="0">
                <a:solidFill>
                  <a:schemeClr val="bg1"/>
                </a:solidFill>
                <a:cs typeface="Calibri"/>
              </a:rPr>
              <a:t> </a:t>
            </a:r>
            <a:r>
              <a:rPr lang="en-MY" sz="1292" dirty="0" err="1">
                <a:solidFill>
                  <a:schemeClr val="bg1"/>
                </a:solidFill>
                <a:cs typeface="Calibri"/>
              </a:rPr>
              <a:t>padu</a:t>
            </a:r>
            <a:r>
              <a:rPr lang="en-MY" sz="1292" dirty="0">
                <a:solidFill>
                  <a:schemeClr val="bg1"/>
                </a:solidFill>
                <a:cs typeface="Calibri"/>
              </a:rPr>
              <a:t> </a:t>
            </a:r>
            <a:r>
              <a:rPr lang="en-MY" sz="1292" dirty="0" err="1">
                <a:solidFill>
                  <a:schemeClr val="bg1"/>
                </a:solidFill>
                <a:cs typeface="Calibri"/>
              </a:rPr>
              <a:t>daripada</a:t>
            </a:r>
            <a:r>
              <a:rPr lang="en-MY" sz="1292" dirty="0">
                <a:solidFill>
                  <a:schemeClr val="bg1"/>
                </a:solidFill>
                <a:cs typeface="Calibri"/>
              </a:rPr>
              <a:t> </a:t>
            </a:r>
            <a:r>
              <a:rPr lang="en-MY" sz="1292" dirty="0" err="1">
                <a:solidFill>
                  <a:schemeClr val="bg1"/>
                </a:solidFill>
                <a:cs typeface="Calibri"/>
              </a:rPr>
              <a:t>para</a:t>
            </a:r>
            <a:r>
              <a:rPr lang="en-MY" sz="1292" dirty="0">
                <a:solidFill>
                  <a:schemeClr val="bg1"/>
                </a:solidFill>
                <a:cs typeface="Calibri"/>
              </a:rPr>
              <a:t> </a:t>
            </a:r>
            <a:r>
              <a:rPr lang="en-MY" sz="1292" dirty="0" err="1">
                <a:solidFill>
                  <a:schemeClr val="bg1"/>
                </a:solidFill>
                <a:cs typeface="Calibri"/>
              </a:rPr>
              <a:t>pelanggan</a:t>
            </a:r>
            <a:r>
              <a:rPr lang="en-MY" sz="1292" dirty="0">
                <a:solidFill>
                  <a:schemeClr val="bg1"/>
                </a:solidFill>
                <a:cs typeface="Calibri"/>
              </a:rPr>
              <a:t> </a:t>
            </a:r>
            <a:r>
              <a:rPr lang="en-MY" sz="1292" dirty="0" err="1">
                <a:solidFill>
                  <a:schemeClr val="bg1"/>
                </a:solidFill>
                <a:cs typeface="Calibri"/>
              </a:rPr>
              <a:t>dan</a:t>
            </a:r>
            <a:r>
              <a:rPr lang="en-MY" sz="1292" dirty="0">
                <a:solidFill>
                  <a:schemeClr val="bg1"/>
                </a:solidFill>
                <a:cs typeface="Calibri"/>
              </a:rPr>
              <a:t> </a:t>
            </a:r>
            <a:r>
              <a:rPr lang="en-MY" sz="1292" dirty="0" err="1">
                <a:solidFill>
                  <a:schemeClr val="bg1"/>
                </a:solidFill>
                <a:cs typeface="Calibri"/>
              </a:rPr>
              <a:t>kakitangan</a:t>
            </a:r>
            <a:r>
              <a:rPr lang="en-MY" sz="1292" dirty="0">
                <a:solidFill>
                  <a:schemeClr val="bg1"/>
                </a:solidFill>
                <a:cs typeface="Calibri"/>
              </a:rPr>
              <a:t> yang </a:t>
            </a:r>
            <a:r>
              <a:rPr lang="en-MY" sz="1292" dirty="0" err="1">
                <a:solidFill>
                  <a:schemeClr val="bg1"/>
                </a:solidFill>
                <a:cs typeface="Calibri"/>
              </a:rPr>
              <a:t>bermotivasi</a:t>
            </a:r>
            <a:r>
              <a:rPr lang="en-MY" sz="1292" dirty="0">
                <a:solidFill>
                  <a:schemeClr val="bg1"/>
                </a:solidFill>
                <a:cs typeface="Calibri"/>
              </a:rPr>
              <a:t> </a:t>
            </a:r>
            <a:r>
              <a:rPr lang="en-MY" sz="1292" dirty="0" err="1">
                <a:solidFill>
                  <a:schemeClr val="bg1"/>
                </a:solidFill>
                <a:cs typeface="Calibri"/>
              </a:rPr>
              <a:t>tinggi</a:t>
            </a:r>
            <a:r>
              <a:rPr lang="en-MY" sz="1292" dirty="0">
                <a:solidFill>
                  <a:schemeClr val="bg1"/>
                </a:solidFill>
                <a:cs typeface="Calibri"/>
              </a:rPr>
              <a:t> yang </a:t>
            </a:r>
            <a:r>
              <a:rPr lang="en-MY" sz="1292" dirty="0" err="1">
                <a:solidFill>
                  <a:schemeClr val="bg1"/>
                </a:solidFill>
                <a:cs typeface="Calibri"/>
              </a:rPr>
              <a:t>bersedia</a:t>
            </a:r>
            <a:r>
              <a:rPr lang="en-MY" sz="1292" dirty="0">
                <a:solidFill>
                  <a:schemeClr val="bg1"/>
                </a:solidFill>
                <a:cs typeface="Calibri"/>
              </a:rPr>
              <a:t> </a:t>
            </a:r>
            <a:r>
              <a:rPr lang="en-MY" sz="1292" dirty="0" err="1">
                <a:solidFill>
                  <a:schemeClr val="bg1"/>
                </a:solidFill>
                <a:cs typeface="Calibri"/>
              </a:rPr>
              <a:t>mentransformasikan</a:t>
            </a:r>
            <a:r>
              <a:rPr lang="en-MY" sz="1292" dirty="0">
                <a:solidFill>
                  <a:schemeClr val="bg1"/>
                </a:solidFill>
                <a:cs typeface="Calibri"/>
              </a:rPr>
              <a:t> </a:t>
            </a:r>
            <a:r>
              <a:rPr lang="en-MY" sz="1292" dirty="0" err="1">
                <a:solidFill>
                  <a:schemeClr val="bg1"/>
                </a:solidFill>
                <a:cs typeface="Calibri"/>
              </a:rPr>
              <a:t>diri</a:t>
            </a:r>
            <a:r>
              <a:rPr lang="en-MY" sz="1292" dirty="0">
                <a:solidFill>
                  <a:schemeClr val="bg1"/>
                </a:solidFill>
                <a:cs typeface="Calibri"/>
              </a:rPr>
              <a:t> </a:t>
            </a:r>
            <a:r>
              <a:rPr lang="en-MY" sz="1292" dirty="0" err="1">
                <a:solidFill>
                  <a:schemeClr val="bg1"/>
                </a:solidFill>
                <a:cs typeface="Calibri"/>
              </a:rPr>
              <a:t>bersama-sama</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untuk</a:t>
            </a:r>
            <a:r>
              <a:rPr lang="en-MY" sz="1292" dirty="0">
                <a:solidFill>
                  <a:schemeClr val="bg1"/>
                </a:solidFill>
                <a:cs typeface="Calibri"/>
              </a:rPr>
              <a:t> </a:t>
            </a:r>
            <a:r>
              <a:rPr lang="en-MY" sz="1292" dirty="0" err="1">
                <a:solidFill>
                  <a:schemeClr val="bg1"/>
                </a:solidFill>
                <a:cs typeface="Calibri"/>
              </a:rPr>
              <a:t>ke</a:t>
            </a:r>
            <a:r>
              <a:rPr lang="en-MY" sz="1292" dirty="0">
                <a:solidFill>
                  <a:schemeClr val="bg1"/>
                </a:solidFill>
                <a:cs typeface="Calibri"/>
              </a:rPr>
              <a:t> </a:t>
            </a:r>
            <a:r>
              <a:rPr lang="en-MY" sz="1292" dirty="0" err="1">
                <a:solidFill>
                  <a:schemeClr val="bg1"/>
                </a:solidFill>
                <a:cs typeface="Calibri"/>
              </a:rPr>
              <a:t>fasa</a:t>
            </a:r>
            <a:r>
              <a:rPr lang="en-MY" sz="1292" dirty="0">
                <a:solidFill>
                  <a:schemeClr val="bg1"/>
                </a:solidFill>
                <a:cs typeface="Calibri"/>
              </a:rPr>
              <a:t> </a:t>
            </a:r>
            <a:r>
              <a:rPr lang="en-MY" sz="1292" dirty="0" err="1">
                <a:solidFill>
                  <a:schemeClr val="bg1"/>
                </a:solidFill>
                <a:cs typeface="Calibri"/>
              </a:rPr>
              <a:t>kejayaan</a:t>
            </a:r>
            <a:r>
              <a:rPr lang="en-MY" sz="1292" dirty="0">
                <a:solidFill>
                  <a:schemeClr val="bg1"/>
                </a:solidFill>
                <a:cs typeface="Calibri"/>
              </a:rPr>
              <a:t> </a:t>
            </a:r>
            <a:r>
              <a:rPr lang="en-MY" sz="1292" dirty="0" err="1">
                <a:solidFill>
                  <a:schemeClr val="bg1"/>
                </a:solidFill>
                <a:cs typeface="Calibri"/>
              </a:rPr>
              <a:t>seterusnya</a:t>
            </a:r>
            <a:r>
              <a:rPr lang="en-MY" sz="1292" dirty="0">
                <a:solidFill>
                  <a:schemeClr val="bg1"/>
                </a:solidFill>
                <a:cs typeface="Calibri"/>
              </a:rPr>
              <a:t>.</a:t>
            </a:r>
            <a:endParaRPr lang="en-SG" sz="1292" dirty="0">
              <a:solidFill>
                <a:schemeClr val="bg1"/>
              </a:solidFill>
            </a:endParaRPr>
          </a:p>
        </p:txBody>
      </p:sp>
      <p:pic>
        <p:nvPicPr>
          <p:cNvPr id="14" name="Picture 7" descr="Q:\Slide Presentations\UiTM\Gambar event SALIHIN\_DSC03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3208" y="4118187"/>
            <a:ext cx="2450004" cy="1502019"/>
          </a:xfrm>
          <a:prstGeom prst="roundRect">
            <a:avLst>
              <a:gd name="adj" fmla="val 8594"/>
            </a:avLst>
          </a:prstGeom>
          <a:solidFill>
            <a:srgbClr val="FFFFFF">
              <a:shade val="85000"/>
            </a:srgbClr>
          </a:solidFill>
          <a:ln>
            <a:noFill/>
          </a:ln>
          <a:effectLst/>
          <a:extLst/>
        </p:spPr>
      </p:pic>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943823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r>
              <a:rPr lang="en-US" sz="2800" b="1" dirty="0" smtClean="0">
                <a:latin typeface="Calibri" pitchFamily="34" charset="0"/>
                <a:cs typeface="Calibri" pitchFamily="34" charset="0"/>
              </a:rPr>
              <a:t>ABOUT </a:t>
            </a:r>
            <a:r>
              <a:rPr lang="en-US" sz="2800" b="1" dirty="0">
                <a:latin typeface="Calibri" pitchFamily="34" charset="0"/>
                <a:cs typeface="Calibri" pitchFamily="34" charset="0"/>
              </a:rPr>
              <a:t>US </a:t>
            </a:r>
            <a:r>
              <a:rPr lang="en-US" sz="2800" b="1" dirty="0">
                <a:cs typeface="Mongolian Baiti" pitchFamily="66" charset="0"/>
              </a:rPr>
              <a:t> </a:t>
            </a:r>
            <a:endParaRPr lang="en-MY" sz="2800" b="1" dirty="0">
              <a:latin typeface="Century Gothic" pitchFamily="34" charset="0"/>
            </a:endParaRPr>
          </a:p>
          <a:p>
            <a:pPr lvl="2" indent="-353167"/>
            <a:r>
              <a:rPr lang="en-MY" sz="1846" dirty="0" smtClean="0">
                <a:latin typeface="Calibri" pitchFamily="34" charset="0"/>
                <a:cs typeface="Calibri" pitchFamily="34" charset="0"/>
              </a:rPr>
              <a:t>SALIHIN SERVICES</a:t>
            </a:r>
            <a:endParaRPr lang="en-MY" sz="1846" dirty="0">
              <a:latin typeface="Calibri" pitchFamily="34" charset="0"/>
              <a:cs typeface="Calibri" pitchFamily="34" charset="0"/>
            </a:endParaRPr>
          </a:p>
        </p:txBody>
      </p:sp>
      <p:grpSp>
        <p:nvGrpSpPr>
          <p:cNvPr id="6" name="Group 5"/>
          <p:cNvGrpSpPr/>
          <p:nvPr/>
        </p:nvGrpSpPr>
        <p:grpSpPr>
          <a:xfrm>
            <a:off x="5943600" y="4114800"/>
            <a:ext cx="2184504" cy="2621580"/>
            <a:chOff x="6177137" y="3255640"/>
            <a:chExt cx="3312367" cy="341372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137" y="3255640"/>
              <a:ext cx="3273586" cy="3273586"/>
            </a:xfrm>
            <a:prstGeom prst="rect">
              <a:avLst/>
            </a:prstGeom>
          </p:spPr>
        </p:pic>
        <p:sp>
          <p:nvSpPr>
            <p:cNvPr id="8" name="Text Box 1"/>
            <p:cNvSpPr txBox="1"/>
            <p:nvPr/>
          </p:nvSpPr>
          <p:spPr>
            <a:xfrm>
              <a:off x="6468866" y="6135960"/>
              <a:ext cx="3020638" cy="533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MY" sz="1100" b="1" dirty="0">
                  <a:effectLst>
                    <a:reflection blurRad="6350" stA="55000" endA="50" endPos="85000" dist="60007" dir="5400000" sy="-100000" algn="bl"/>
                  </a:effectLst>
                  <a:latin typeface="Century Gothic"/>
                  <a:ea typeface="Calibri"/>
                  <a:cs typeface="Times New Roman"/>
                </a:rPr>
                <a:t>KUALA LUMPUR . JOHOR BAHRU . </a:t>
              </a:r>
              <a:r>
                <a:rPr lang="en-MY" sz="1100" b="1" dirty="0" smtClean="0">
                  <a:effectLst>
                    <a:reflection blurRad="6350" stA="55000" endA="50" endPos="85000" dist="60007" dir="5400000" sy="-100000" algn="bl"/>
                  </a:effectLst>
                  <a:latin typeface="Century Gothic"/>
                  <a:ea typeface="Calibri"/>
                  <a:cs typeface="Times New Roman"/>
                </a:rPr>
                <a:t>KUCHING</a:t>
              </a:r>
              <a:endParaRPr lang="en-MY" sz="1100" dirty="0">
                <a:effectLst/>
                <a:ea typeface="Calibri"/>
                <a:cs typeface="Times New Roman"/>
              </a:endParaRPr>
            </a:p>
          </p:txBody>
        </p:sp>
      </p:grpSp>
      <p:sp>
        <p:nvSpPr>
          <p:cNvPr id="12" name="TextBox 11"/>
          <p:cNvSpPr txBox="1"/>
          <p:nvPr/>
        </p:nvSpPr>
        <p:spPr>
          <a:xfrm>
            <a:off x="4940743" y="2101645"/>
            <a:ext cx="4605338" cy="4108817"/>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MY" i="1" dirty="0" smtClean="0"/>
              <a:t>Auditing &amp; Assurance</a:t>
            </a:r>
          </a:p>
          <a:p>
            <a:pPr marL="285750" indent="-285750">
              <a:lnSpc>
                <a:spcPct val="150000"/>
              </a:lnSpc>
              <a:buFont typeface="Wingdings" panose="05000000000000000000" pitchFamily="2" charset="2"/>
              <a:buChar char="q"/>
            </a:pPr>
            <a:r>
              <a:rPr lang="en-MY" i="1" dirty="0" smtClean="0"/>
              <a:t>Taxation</a:t>
            </a:r>
          </a:p>
          <a:p>
            <a:pPr marL="285750" indent="-285750">
              <a:lnSpc>
                <a:spcPct val="150000"/>
              </a:lnSpc>
              <a:buFont typeface="Wingdings" panose="05000000000000000000" pitchFamily="2" charset="2"/>
              <a:buChar char="q"/>
            </a:pPr>
            <a:r>
              <a:rPr lang="en-MY" i="1" dirty="0" smtClean="0"/>
              <a:t>Islamic Accounting &amp; Auditing</a:t>
            </a:r>
          </a:p>
          <a:p>
            <a:pPr marL="285750" indent="-285750">
              <a:lnSpc>
                <a:spcPct val="150000"/>
              </a:lnSpc>
              <a:buFont typeface="Wingdings" panose="05000000000000000000" pitchFamily="2" charset="2"/>
              <a:buChar char="q"/>
            </a:pPr>
            <a:r>
              <a:rPr lang="en-MY" i="1" dirty="0" smtClean="0"/>
              <a:t>Corporate Finance &amp; Transaction Services</a:t>
            </a:r>
          </a:p>
          <a:p>
            <a:pPr marL="285750" indent="-285750">
              <a:lnSpc>
                <a:spcPct val="150000"/>
              </a:lnSpc>
              <a:buFont typeface="Wingdings" panose="05000000000000000000" pitchFamily="2" charset="2"/>
              <a:buChar char="q"/>
            </a:pPr>
            <a:r>
              <a:rPr lang="en-MY" i="1" dirty="0" smtClean="0"/>
              <a:t>Corporate Secretarial Services</a:t>
            </a:r>
          </a:p>
          <a:p>
            <a:pPr marL="285750" indent="-285750">
              <a:lnSpc>
                <a:spcPct val="150000"/>
              </a:lnSpc>
              <a:buFont typeface="Wingdings" panose="05000000000000000000" pitchFamily="2" charset="2"/>
              <a:buChar char="q"/>
            </a:pPr>
            <a:r>
              <a:rPr lang="en-MY" i="1" dirty="0" smtClean="0"/>
              <a:t>Financial Accounting Services</a:t>
            </a:r>
          </a:p>
          <a:p>
            <a:pPr marL="285750" indent="-285750">
              <a:lnSpc>
                <a:spcPct val="150000"/>
              </a:lnSpc>
              <a:buFont typeface="Wingdings" panose="05000000000000000000" pitchFamily="2" charset="2"/>
              <a:buChar char="q"/>
            </a:pPr>
            <a:r>
              <a:rPr lang="en-MY" i="1" dirty="0" smtClean="0"/>
              <a:t>Goods &amp; Services Tax (GST)</a:t>
            </a:r>
          </a:p>
          <a:p>
            <a:pPr marL="285750" indent="-285750">
              <a:lnSpc>
                <a:spcPct val="150000"/>
              </a:lnSpc>
              <a:buFont typeface="Wingdings" panose="05000000000000000000" pitchFamily="2" charset="2"/>
              <a:buChar char="q"/>
            </a:pPr>
            <a:r>
              <a:rPr lang="en-MY" i="1" dirty="0" smtClean="0"/>
              <a:t>IT Consultancy</a:t>
            </a:r>
          </a:p>
          <a:p>
            <a:pPr marL="285750" indent="-285750">
              <a:lnSpc>
                <a:spcPct val="150000"/>
              </a:lnSpc>
              <a:buFont typeface="Wingdings" panose="05000000000000000000" pitchFamily="2" charset="2"/>
              <a:buChar char="q"/>
            </a:pPr>
            <a:r>
              <a:rPr lang="en-MY" i="1" dirty="0" smtClean="0"/>
              <a:t>Zakat &amp; </a:t>
            </a:r>
            <a:r>
              <a:rPr lang="en-MY" i="1" dirty="0" err="1" smtClean="0"/>
              <a:t>Waqf</a:t>
            </a:r>
            <a:endParaRPr lang="en-MY" i="1" dirty="0" smtClean="0"/>
          </a:p>
          <a:p>
            <a:endParaRPr lang="en-MY" i="1" dirty="0"/>
          </a:p>
        </p:txBody>
      </p:sp>
      <p:sp>
        <p:nvSpPr>
          <p:cNvPr id="13" name="TextBox 12"/>
          <p:cNvSpPr txBox="1"/>
          <p:nvPr/>
        </p:nvSpPr>
        <p:spPr>
          <a:xfrm>
            <a:off x="6690400" y="1585146"/>
            <a:ext cx="3725993" cy="584775"/>
          </a:xfrm>
          <a:prstGeom prst="rect">
            <a:avLst/>
          </a:prstGeom>
          <a:noFill/>
        </p:spPr>
        <p:txBody>
          <a:bodyPr wrap="square" rtlCol="0">
            <a:spAutoFit/>
          </a:bodyPr>
          <a:lstStyle/>
          <a:p>
            <a:r>
              <a:rPr lang="en-MY" sz="3200" dirty="0" smtClean="0">
                <a:ln w="0"/>
                <a:solidFill>
                  <a:srgbClr val="FF0000"/>
                </a:solidFill>
                <a:effectLst>
                  <a:outerShdw blurRad="38100" dist="25400" dir="5400000" algn="ctr" rotWithShape="0">
                    <a:srgbClr val="6E747A">
                      <a:alpha val="43000"/>
                    </a:srgbClr>
                  </a:outerShdw>
                </a:effectLst>
              </a:rPr>
              <a:t>Services</a:t>
            </a:r>
            <a:endParaRPr lang="en-MY" sz="3200" dirty="0">
              <a:ln w="0"/>
              <a:solidFill>
                <a:srgbClr val="FF0000"/>
              </a:solidFill>
              <a:effectLst>
                <a:outerShdw blurRad="38100" dist="25400" dir="5400000" algn="ctr" rotWithShape="0">
                  <a:srgbClr val="6E747A">
                    <a:alpha val="43000"/>
                  </a:srgbClr>
                </a:outerShdw>
              </a:effectLst>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588" y="1657348"/>
            <a:ext cx="1702880" cy="3547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25" y="1657349"/>
            <a:ext cx="4648200" cy="4648200"/>
          </a:xfrm>
          <a:prstGeom prst="rect">
            <a:avLst/>
          </a:prstGeom>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8400" y="381000"/>
            <a:ext cx="1685925" cy="857250"/>
          </a:xfrm>
          <a:prstGeom prst="rect">
            <a:avLst/>
          </a:prstGeom>
        </p:spPr>
      </p:pic>
      <p:pic>
        <p:nvPicPr>
          <p:cNvPr id="4" name="Picture 3"/>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61925" y="6210462"/>
            <a:ext cx="5438775" cy="685800"/>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201585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r>
              <a:rPr lang="en-US" sz="2800" b="1" dirty="0" smtClean="0">
                <a:latin typeface="Calibri" pitchFamily="34" charset="0"/>
                <a:cs typeface="Calibri" pitchFamily="34" charset="0"/>
              </a:rPr>
              <a:t>ABOUT US </a:t>
            </a:r>
            <a:r>
              <a:rPr lang="en-US" sz="2800" b="1" dirty="0" smtClean="0">
                <a:cs typeface="Mongolian Baiti" pitchFamily="66" charset="0"/>
              </a:rPr>
              <a:t> </a:t>
            </a:r>
          </a:p>
          <a:p>
            <a:pPr lvl="2" indent="-353167"/>
            <a:r>
              <a:rPr lang="en-MY" sz="1846" dirty="0" smtClean="0">
                <a:latin typeface="Calibri" pitchFamily="34" charset="0"/>
                <a:cs typeface="Calibri" pitchFamily="34" charset="0"/>
              </a:rPr>
              <a:t>PRACTICE AND ACADEMIA</a:t>
            </a:r>
            <a:endParaRPr lang="en-MY" sz="1846" dirty="0">
              <a:latin typeface="Calibri" pitchFamily="34" charset="0"/>
              <a:cs typeface="Calibri"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799" y="914400"/>
            <a:ext cx="7010402" cy="5547800"/>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947949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AGENDA</a:t>
            </a:r>
          </a:p>
        </p:txBody>
      </p:sp>
      <p:sp>
        <p:nvSpPr>
          <p:cNvPr id="7" name="Text Box 2"/>
          <p:cNvSpPr txBox="1">
            <a:spLocks noChangeArrowheads="1"/>
          </p:cNvSpPr>
          <p:nvPr/>
        </p:nvSpPr>
        <p:spPr bwMode="auto">
          <a:xfrm>
            <a:off x="533399" y="2667000"/>
            <a:ext cx="5317897"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l">
              <a:spcBef>
                <a:spcPts val="600"/>
              </a:spcBef>
              <a:buFont typeface="Wingdings" panose="05000000000000000000" pitchFamily="2" charset="2"/>
              <a:buChar char="ü"/>
            </a:pPr>
            <a:r>
              <a:rPr lang="en-US" sz="2800" b="1" dirty="0" smtClean="0">
                <a:latin typeface="Calibri" pitchFamily="34" charset="0"/>
              </a:rPr>
              <a:t>2016 Budget Highlights on GST</a:t>
            </a:r>
          </a:p>
          <a:p>
            <a:pPr marL="342900" lvl="1" indent="-342900" algn="l">
              <a:spcBef>
                <a:spcPts val="600"/>
              </a:spcBef>
              <a:buFont typeface="Wingdings" panose="05000000000000000000" pitchFamily="2" charset="2"/>
              <a:buChar char="ü"/>
            </a:pPr>
            <a:r>
              <a:rPr lang="en-US" sz="2800" b="1" dirty="0" smtClean="0">
                <a:latin typeface="Calibri" pitchFamily="34" charset="0"/>
              </a:rPr>
              <a:t>Overview of GST in Malaysia</a:t>
            </a:r>
          </a:p>
          <a:p>
            <a:pPr lvl="1" indent="-457200" algn="l">
              <a:spcBef>
                <a:spcPts val="600"/>
              </a:spcBef>
              <a:buFontTx/>
              <a:buChar char="-"/>
            </a:pPr>
            <a:r>
              <a:rPr lang="en-US" sz="2000" b="1" dirty="0" smtClean="0">
                <a:latin typeface="Calibri" pitchFamily="34" charset="0"/>
              </a:rPr>
              <a:t>Scope of GST</a:t>
            </a:r>
          </a:p>
          <a:p>
            <a:pPr lvl="1" indent="-457200" algn="l">
              <a:spcBef>
                <a:spcPts val="600"/>
              </a:spcBef>
              <a:buFontTx/>
              <a:buChar char="-"/>
            </a:pPr>
            <a:r>
              <a:rPr lang="en-US" sz="2000" b="1" dirty="0" smtClean="0">
                <a:latin typeface="Calibri" pitchFamily="34" charset="0"/>
              </a:rPr>
              <a:t>Type of Supply</a:t>
            </a:r>
          </a:p>
          <a:p>
            <a:pPr marL="0" lvl="1" algn="l">
              <a:spcBef>
                <a:spcPts val="600"/>
              </a:spcBef>
            </a:pPr>
            <a:endParaRPr lang="en-US" sz="2000" b="1" dirty="0" smtClean="0">
              <a:latin typeface="Calibri" pitchFamily="34" charset="0"/>
            </a:endParaRPr>
          </a:p>
        </p:txBody>
      </p:sp>
      <p:pic>
        <p:nvPicPr>
          <p:cNvPr id="5124" name="Picture 4" descr="http://cdn2.hubspot.net/hub/229532/file-406728773-png/checkl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189" y="1905000"/>
            <a:ext cx="3282266" cy="299347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25870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4749225"/>
            <a:ext cx="6181663" cy="584775"/>
          </a:xfrm>
          <a:prstGeom prst="rect">
            <a:avLst/>
          </a:prstGeom>
          <a:noFill/>
        </p:spPr>
        <p:txBody>
          <a:bodyPr wrap="square" rtlCol="0">
            <a:spAutoFit/>
          </a:bodyPr>
          <a:lstStyle/>
          <a:p>
            <a:r>
              <a:rPr lang="en-US" sz="3200" dirty="0" smtClean="0">
                <a:latin typeface="Calibri" pitchFamily="34" charset="0"/>
              </a:rPr>
              <a:t>OVERVIEW OF GST IN MALAYSIA</a:t>
            </a:r>
            <a:endParaRPr lang="en-MY" sz="32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916958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2" name="Rectangle 1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INTRODUCTION</a:t>
            </a:r>
          </a:p>
        </p:txBody>
      </p:sp>
      <p:sp>
        <p:nvSpPr>
          <p:cNvPr id="7" name="Text Box 2"/>
          <p:cNvSpPr txBox="1">
            <a:spLocks noChangeArrowheads="1"/>
          </p:cNvSpPr>
          <p:nvPr/>
        </p:nvSpPr>
        <p:spPr bwMode="auto">
          <a:xfrm>
            <a:off x="450927" y="1412776"/>
            <a:ext cx="531789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l">
              <a:spcBef>
                <a:spcPts val="600"/>
              </a:spcBef>
              <a:buFont typeface="Wingdings" panose="05000000000000000000" pitchFamily="2" charset="2"/>
              <a:buChar char="q"/>
            </a:pPr>
            <a:r>
              <a:rPr lang="en-US" sz="2400" dirty="0" smtClean="0">
                <a:latin typeface="Calibri" pitchFamily="34" charset="0"/>
              </a:rPr>
              <a:t>A </a:t>
            </a:r>
            <a:r>
              <a:rPr lang="en-US" sz="2400" b="1" u="sng" dirty="0" smtClean="0">
                <a:solidFill>
                  <a:schemeClr val="tx2"/>
                </a:solidFill>
                <a:latin typeface="Calibri" pitchFamily="34" charset="0"/>
              </a:rPr>
              <a:t>BROAD-BASED</a:t>
            </a:r>
            <a:r>
              <a:rPr lang="en-US" sz="2400" dirty="0" smtClean="0">
                <a:latin typeface="Calibri" pitchFamily="34" charset="0"/>
              </a:rPr>
              <a:t> consumption tax in the form of value added tax</a:t>
            </a:r>
          </a:p>
          <a:p>
            <a:pPr marL="342900" lvl="1" indent="-342900" algn="l">
              <a:spcBef>
                <a:spcPts val="600"/>
              </a:spcBef>
              <a:buFont typeface="Wingdings" panose="05000000000000000000" pitchFamily="2" charset="2"/>
              <a:buChar char="q"/>
            </a:pPr>
            <a:r>
              <a:rPr lang="en-US" sz="2400" b="1" u="sng" dirty="0" smtClean="0">
                <a:solidFill>
                  <a:schemeClr val="tx2"/>
                </a:solidFill>
                <a:latin typeface="Calibri" pitchFamily="34" charset="0"/>
              </a:rPr>
              <a:t>MULTI STAGE TAX </a:t>
            </a:r>
            <a:r>
              <a:rPr lang="en-US" sz="2400" dirty="0" smtClean="0">
                <a:latin typeface="Calibri" pitchFamily="34" charset="0"/>
              </a:rPr>
              <a:t>based on net value at each stage of business transaction up to the retail stage of distribution</a:t>
            </a:r>
          </a:p>
          <a:p>
            <a:pPr marL="342900" lvl="1" indent="-342900" algn="l">
              <a:spcBef>
                <a:spcPts val="600"/>
              </a:spcBef>
              <a:buFont typeface="Wingdings" panose="05000000000000000000" pitchFamily="2" charset="2"/>
              <a:buChar char="q"/>
            </a:pPr>
            <a:r>
              <a:rPr lang="en-US" sz="2400" dirty="0" smtClean="0">
                <a:latin typeface="Calibri" pitchFamily="34" charset="0"/>
              </a:rPr>
              <a:t>Also known as </a:t>
            </a:r>
            <a:r>
              <a:rPr lang="en-US" sz="2400" b="1" u="sng" dirty="0" smtClean="0">
                <a:solidFill>
                  <a:schemeClr val="tx2"/>
                </a:solidFill>
                <a:latin typeface="Calibri" pitchFamily="34" charset="0"/>
              </a:rPr>
              <a:t>VALUE ADDED TAX (VAT) </a:t>
            </a:r>
            <a:r>
              <a:rPr lang="en-US" sz="2400" dirty="0" smtClean="0">
                <a:latin typeface="Calibri" pitchFamily="34" charset="0"/>
              </a:rPr>
              <a:t>in certain countries</a:t>
            </a:r>
          </a:p>
          <a:p>
            <a:pPr marL="342900" lvl="1" indent="-342900" algn="l">
              <a:spcBef>
                <a:spcPts val="600"/>
              </a:spcBef>
              <a:buFont typeface="Wingdings" panose="05000000000000000000" pitchFamily="2" charset="2"/>
              <a:buChar char="q"/>
            </a:pPr>
            <a:r>
              <a:rPr lang="en-US" sz="2400" dirty="0" smtClean="0">
                <a:latin typeface="Calibri" pitchFamily="34" charset="0"/>
              </a:rPr>
              <a:t>Tax on final consumption – </a:t>
            </a:r>
            <a:r>
              <a:rPr lang="en-US" sz="2400" b="1" dirty="0" smtClean="0">
                <a:solidFill>
                  <a:schemeClr val="tx2"/>
                </a:solidFill>
                <a:latin typeface="Calibri" pitchFamily="34" charset="0"/>
              </a:rPr>
              <a:t>THE CONSUMER</a:t>
            </a:r>
          </a:p>
          <a:p>
            <a:pPr marL="342900" lvl="1" indent="-342900">
              <a:spcBef>
                <a:spcPts val="600"/>
              </a:spcBef>
              <a:buFont typeface="Wingdings" panose="05000000000000000000" pitchFamily="2" charset="2"/>
              <a:buChar char="q"/>
            </a:pPr>
            <a:r>
              <a:rPr lang="en-US" sz="2400" dirty="0" smtClean="0">
                <a:latin typeface="Calibri" pitchFamily="34" charset="0"/>
              </a:rPr>
              <a:t>GST incurred on inputs is allowed as a credit to the registrant </a:t>
            </a:r>
            <a:r>
              <a:rPr lang="en-US" sz="2400" dirty="0" smtClean="0">
                <a:solidFill>
                  <a:schemeClr val="tx2"/>
                </a:solidFill>
                <a:latin typeface="Calibri" pitchFamily="34" charset="0"/>
              </a:rPr>
              <a:t>- </a:t>
            </a:r>
            <a:r>
              <a:rPr lang="en-US" sz="2400" b="1" u="sng" dirty="0" smtClean="0">
                <a:solidFill>
                  <a:schemeClr val="tx2"/>
                </a:solidFill>
                <a:latin typeface="Calibri" pitchFamily="34" charset="0"/>
              </a:rPr>
              <a:t>OFFSET AGAINST OUTPUT TAX</a:t>
            </a:r>
            <a:endParaRPr lang="en-US" sz="2400" b="1" u="sng" dirty="0">
              <a:solidFill>
                <a:schemeClr val="tx2"/>
              </a:solidFill>
              <a:latin typeface="Calibri" pitchFamily="34" charset="0"/>
            </a:endParaRPr>
          </a:p>
        </p:txBody>
      </p:sp>
      <p:pic>
        <p:nvPicPr>
          <p:cNvPr id="7170" name="Picture 2" descr="http://ctl.utexas.edu/sites/default/files/styles/lecture-with-audi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373" y="4114800"/>
            <a:ext cx="2781868" cy="2258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45573" y="4204141"/>
            <a:ext cx="990600" cy="646331"/>
          </a:xfrm>
          <a:prstGeom prst="rect">
            <a:avLst/>
          </a:prstGeom>
          <a:noFill/>
        </p:spPr>
        <p:txBody>
          <a:bodyPr wrap="square" rtlCol="0">
            <a:spAutoFit/>
          </a:bodyPr>
          <a:lstStyle/>
          <a:p>
            <a:pPr algn="ctr"/>
            <a:r>
              <a:rPr lang="en-MY" b="1" dirty="0" smtClean="0">
                <a:solidFill>
                  <a:srgbClr val="0E03EF"/>
                </a:solidFill>
              </a:rPr>
              <a:t>WHAT IS GST?</a:t>
            </a:r>
            <a:endParaRPr lang="en-MY" b="1" dirty="0">
              <a:solidFill>
                <a:srgbClr val="0E03E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649448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9</a:t>
            </a:fld>
            <a:endParaRPr lang="en-US" dirty="0">
              <a:solidFill>
                <a:prstClr val="black">
                  <a:tint val="75000"/>
                </a:prstClr>
              </a:solidFill>
            </a:endParaRPr>
          </a:p>
        </p:txBody>
      </p:sp>
      <p:sp>
        <p:nvSpPr>
          <p:cNvPr id="21" name="Rounded Rectangle 20"/>
          <p:cNvSpPr/>
          <p:nvPr/>
        </p:nvSpPr>
        <p:spPr>
          <a:xfrm>
            <a:off x="1371600" y="2743200"/>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SCOPE OF GST</a:t>
            </a:r>
            <a:endParaRPr lang="en-US" sz="2800" b="1" dirty="0">
              <a:latin typeface="Calibri" pitchFamily="34" charset="0"/>
              <a:cs typeface="Calibri" pitchFamily="34" charset="0"/>
            </a:endParaRPr>
          </a:p>
        </p:txBody>
      </p:sp>
      <p:pic>
        <p:nvPicPr>
          <p:cNvPr id="22" name="Picture 2" descr="http://www.pdu4pm.com/pmpblog/wp-content/uploads/2013/03/figures_with_dart_800_wht_9407.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2286000"/>
            <a:ext cx="3011605" cy="225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69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lih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alihin" id="{2D7031EC-11A2-4AE2-87B4-4C059116AB41}" vid="{E4508667-ABAE-413C-B31C-58FF3849CC21}"/>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alih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alihin" id="{2D7031EC-11A2-4AE2-87B4-4C059116AB41}" vid="{E4508667-ABAE-413C-B31C-58FF3849CC2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8435</TotalTime>
  <Words>1091</Words>
  <Application>Microsoft Office PowerPoint</Application>
  <PresentationFormat>On-screen Show (4:3)</PresentationFormat>
  <Paragraphs>246</Paragraphs>
  <Slides>22</Slides>
  <Notes>19</Notes>
  <HiddenSlides>0</HiddenSlides>
  <MMClips>0</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Theme2</vt:lpstr>
      <vt:lpstr>1_Theme2</vt:lpstr>
      <vt:lpstr>1_Custom Design</vt:lpstr>
      <vt:lpstr>salihin</vt:lpstr>
      <vt:lpstr>2_Custom Design</vt:lpstr>
      <vt:lpstr>3_Custom Design</vt:lpstr>
      <vt:lpstr>Custom Design</vt:lpstr>
      <vt:lpstr>1_salihin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754</cp:revision>
  <cp:lastPrinted>2015-02-26T11:16:48Z</cp:lastPrinted>
  <dcterms:created xsi:type="dcterms:W3CDTF">2006-08-16T00:00:00Z</dcterms:created>
  <dcterms:modified xsi:type="dcterms:W3CDTF">2016-04-12T08:20:29Z</dcterms:modified>
</cp:coreProperties>
</file>