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6.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7.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5" r:id="rId2"/>
    <p:sldMasterId id="2147483723" r:id="rId3"/>
    <p:sldMasterId id="2147483678" r:id="rId4"/>
    <p:sldMasterId id="2147483735" r:id="rId5"/>
    <p:sldMasterId id="2147483748" r:id="rId6"/>
    <p:sldMasterId id="2147483710" r:id="rId7"/>
    <p:sldMasterId id="2147483693" r:id="rId8"/>
  </p:sldMasterIdLst>
  <p:notesMasterIdLst>
    <p:notesMasterId r:id="rId51"/>
  </p:notesMasterIdLst>
  <p:handoutMasterIdLst>
    <p:handoutMasterId r:id="rId52"/>
  </p:handoutMasterIdLst>
  <p:sldIdLst>
    <p:sldId id="256" r:id="rId9"/>
    <p:sldId id="605" r:id="rId10"/>
    <p:sldId id="776" r:id="rId11"/>
    <p:sldId id="773" r:id="rId12"/>
    <p:sldId id="777" r:id="rId13"/>
    <p:sldId id="772" r:id="rId14"/>
    <p:sldId id="799" r:id="rId15"/>
    <p:sldId id="794" r:id="rId16"/>
    <p:sldId id="782" r:id="rId17"/>
    <p:sldId id="783" r:id="rId18"/>
    <p:sldId id="784" r:id="rId19"/>
    <p:sldId id="785" r:id="rId20"/>
    <p:sldId id="795" r:id="rId21"/>
    <p:sldId id="796" r:id="rId22"/>
    <p:sldId id="786" r:id="rId23"/>
    <p:sldId id="788" r:id="rId24"/>
    <p:sldId id="789" r:id="rId25"/>
    <p:sldId id="790" r:id="rId26"/>
    <p:sldId id="791" r:id="rId27"/>
    <p:sldId id="793" r:id="rId28"/>
    <p:sldId id="902" r:id="rId29"/>
    <p:sldId id="903" r:id="rId30"/>
    <p:sldId id="904" r:id="rId31"/>
    <p:sldId id="905" r:id="rId32"/>
    <p:sldId id="906" r:id="rId33"/>
    <p:sldId id="907" r:id="rId34"/>
    <p:sldId id="798" r:id="rId35"/>
    <p:sldId id="801" r:id="rId36"/>
    <p:sldId id="938" r:id="rId37"/>
    <p:sldId id="802" r:id="rId38"/>
    <p:sldId id="803" r:id="rId39"/>
    <p:sldId id="804" r:id="rId40"/>
    <p:sldId id="805" r:id="rId41"/>
    <p:sldId id="910" r:id="rId42"/>
    <p:sldId id="806" r:id="rId43"/>
    <p:sldId id="939" r:id="rId44"/>
    <p:sldId id="807" r:id="rId45"/>
    <p:sldId id="808" r:id="rId46"/>
    <p:sldId id="809" r:id="rId47"/>
    <p:sldId id="810" r:id="rId48"/>
    <p:sldId id="811" r:id="rId49"/>
    <p:sldId id="937" r:id="rId50"/>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03EF"/>
    <a:srgbClr val="DEF038"/>
    <a:srgbClr val="006600"/>
    <a:srgbClr val="FF00FF"/>
    <a:srgbClr val="FC3A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79" autoAdjust="0"/>
    <p:restoredTop sz="94849" autoAdjust="0"/>
  </p:normalViewPr>
  <p:slideViewPr>
    <p:cSldViewPr>
      <p:cViewPr>
        <p:scale>
          <a:sx n="77" d="100"/>
          <a:sy n="77" d="100"/>
        </p:scale>
        <p:origin x="-2604" y="-9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0" d="100"/>
        <a:sy n="130" d="100"/>
      </p:scale>
      <p:origin x="0" y="0"/>
    </p:cViewPr>
  </p:sorterViewPr>
  <p:notesViewPr>
    <p:cSldViewPr>
      <p:cViewPr varScale="1">
        <p:scale>
          <a:sx n="49" d="100"/>
          <a:sy n="49" d="100"/>
        </p:scale>
        <p:origin x="-2970" y="-90"/>
      </p:cViewPr>
      <p:guideLst>
        <p:guide orient="horz" pos="3126"/>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MY"/>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barChart>
        <c:barDir val="col"/>
        <c:grouping val="clustered"/>
        <c:varyColors val="0"/>
        <c:ser>
          <c:idx val="0"/>
          <c:order val="0"/>
          <c:tx>
            <c:strRef>
              <c:f>Sheet1!$B$1</c:f>
              <c:strCache>
                <c:ptCount val="1"/>
                <c:pt idx="0">
                  <c:v>&lt;14</c:v>
                </c:pt>
              </c:strCache>
            </c:strRef>
          </c:tx>
          <c:invertIfNegative val="0"/>
          <c:cat>
            <c:strRef>
              <c:f>Sheet1!$A$2:$A$8</c:f>
              <c:strCache>
                <c:ptCount val="7"/>
                <c:pt idx="0">
                  <c:v>APR</c:v>
                </c:pt>
                <c:pt idx="1">
                  <c:v>MAY</c:v>
                </c:pt>
                <c:pt idx="2">
                  <c:v>JUNE</c:v>
                </c:pt>
                <c:pt idx="3">
                  <c:v>JULY</c:v>
                </c:pt>
                <c:pt idx="4">
                  <c:v>AUG</c:v>
                </c:pt>
                <c:pt idx="5">
                  <c:v>SEPT</c:v>
                </c:pt>
                <c:pt idx="6">
                  <c:v>OCT</c:v>
                </c:pt>
              </c:strCache>
            </c:strRef>
          </c:cat>
          <c:val>
            <c:numRef>
              <c:f>Sheet1!$B$2:$B$8</c:f>
              <c:numCache>
                <c:formatCode>General</c:formatCode>
                <c:ptCount val="7"/>
                <c:pt idx="0">
                  <c:v>17.84</c:v>
                </c:pt>
                <c:pt idx="1">
                  <c:v>28.38</c:v>
                </c:pt>
                <c:pt idx="2">
                  <c:v>21.62</c:v>
                </c:pt>
                <c:pt idx="3">
                  <c:v>51.68</c:v>
                </c:pt>
                <c:pt idx="4">
                  <c:v>59.42</c:v>
                </c:pt>
                <c:pt idx="5">
                  <c:v>71.22</c:v>
                </c:pt>
                <c:pt idx="6">
                  <c:v>58.99</c:v>
                </c:pt>
              </c:numCache>
            </c:numRef>
          </c:val>
        </c:ser>
        <c:ser>
          <c:idx val="1"/>
          <c:order val="1"/>
          <c:tx>
            <c:strRef>
              <c:f>Sheet1!$C$1</c:f>
              <c:strCache>
                <c:ptCount val="1"/>
                <c:pt idx="0">
                  <c:v>15 - 30</c:v>
                </c:pt>
              </c:strCache>
            </c:strRef>
          </c:tx>
          <c:invertIfNegative val="0"/>
          <c:cat>
            <c:strRef>
              <c:f>Sheet1!$A$2:$A$8</c:f>
              <c:strCache>
                <c:ptCount val="7"/>
                <c:pt idx="0">
                  <c:v>APR</c:v>
                </c:pt>
                <c:pt idx="1">
                  <c:v>MAY</c:v>
                </c:pt>
                <c:pt idx="2">
                  <c:v>JUNE</c:v>
                </c:pt>
                <c:pt idx="3">
                  <c:v>JULY</c:v>
                </c:pt>
                <c:pt idx="4">
                  <c:v>AUG</c:v>
                </c:pt>
                <c:pt idx="5">
                  <c:v>SEPT</c:v>
                </c:pt>
                <c:pt idx="6">
                  <c:v>OCT</c:v>
                </c:pt>
              </c:strCache>
            </c:strRef>
          </c:cat>
          <c:val>
            <c:numRef>
              <c:f>Sheet1!$C$2:$C$8</c:f>
              <c:numCache>
                <c:formatCode>General</c:formatCode>
                <c:ptCount val="7"/>
                <c:pt idx="0">
                  <c:v>33.11</c:v>
                </c:pt>
                <c:pt idx="1">
                  <c:v>40.409999999999997</c:v>
                </c:pt>
                <c:pt idx="2">
                  <c:v>54</c:v>
                </c:pt>
                <c:pt idx="3">
                  <c:v>45.89</c:v>
                </c:pt>
                <c:pt idx="4">
                  <c:v>28.18</c:v>
                </c:pt>
                <c:pt idx="5">
                  <c:v>10.18</c:v>
                </c:pt>
                <c:pt idx="6">
                  <c:v>24.65</c:v>
                </c:pt>
              </c:numCache>
            </c:numRef>
          </c:val>
        </c:ser>
        <c:ser>
          <c:idx val="2"/>
          <c:order val="2"/>
          <c:tx>
            <c:strRef>
              <c:f>Sheet1!$D$1</c:f>
              <c:strCache>
                <c:ptCount val="1"/>
                <c:pt idx="0">
                  <c:v>&gt;31</c:v>
                </c:pt>
              </c:strCache>
            </c:strRef>
          </c:tx>
          <c:invertIfNegative val="0"/>
          <c:cat>
            <c:strRef>
              <c:f>Sheet1!$A$2:$A$8</c:f>
              <c:strCache>
                <c:ptCount val="7"/>
                <c:pt idx="0">
                  <c:v>APR</c:v>
                </c:pt>
                <c:pt idx="1">
                  <c:v>MAY</c:v>
                </c:pt>
                <c:pt idx="2">
                  <c:v>JUNE</c:v>
                </c:pt>
                <c:pt idx="3">
                  <c:v>JULY</c:v>
                </c:pt>
                <c:pt idx="4">
                  <c:v>AUG</c:v>
                </c:pt>
                <c:pt idx="5">
                  <c:v>SEPT</c:v>
                </c:pt>
                <c:pt idx="6">
                  <c:v>OCT</c:v>
                </c:pt>
              </c:strCache>
            </c:strRef>
          </c:cat>
          <c:val>
            <c:numRef>
              <c:f>Sheet1!$D$2:$D$8</c:f>
              <c:numCache>
                <c:formatCode>General</c:formatCode>
                <c:ptCount val="7"/>
                <c:pt idx="0">
                  <c:v>49.05</c:v>
                </c:pt>
                <c:pt idx="1">
                  <c:v>31.22</c:v>
                </c:pt>
                <c:pt idx="2">
                  <c:v>24.38</c:v>
                </c:pt>
                <c:pt idx="3">
                  <c:v>2.42</c:v>
                </c:pt>
                <c:pt idx="4">
                  <c:v>12.4</c:v>
                </c:pt>
                <c:pt idx="5">
                  <c:v>18.600000000000001</c:v>
                </c:pt>
                <c:pt idx="6">
                  <c:v>16.36</c:v>
                </c:pt>
              </c:numCache>
            </c:numRef>
          </c:val>
        </c:ser>
        <c:dLbls>
          <c:showLegendKey val="0"/>
          <c:showVal val="0"/>
          <c:showCatName val="0"/>
          <c:showSerName val="0"/>
          <c:showPercent val="0"/>
          <c:showBubbleSize val="0"/>
        </c:dLbls>
        <c:gapWidth val="150"/>
        <c:axId val="75339648"/>
        <c:axId val="75341184"/>
      </c:barChart>
      <c:catAx>
        <c:axId val="75339648"/>
        <c:scaling>
          <c:orientation val="minMax"/>
        </c:scaling>
        <c:delete val="0"/>
        <c:axPos val="b"/>
        <c:numFmt formatCode="General" sourceLinked="0"/>
        <c:majorTickMark val="out"/>
        <c:minorTickMark val="none"/>
        <c:tickLblPos val="nextTo"/>
        <c:crossAx val="75341184"/>
        <c:crosses val="autoZero"/>
        <c:auto val="1"/>
        <c:lblAlgn val="ctr"/>
        <c:lblOffset val="100"/>
        <c:noMultiLvlLbl val="0"/>
      </c:catAx>
      <c:valAx>
        <c:axId val="75341184"/>
        <c:scaling>
          <c:orientation val="minMax"/>
        </c:scaling>
        <c:delete val="0"/>
        <c:axPos val="l"/>
        <c:majorGridlines/>
        <c:numFmt formatCode="General" sourceLinked="1"/>
        <c:majorTickMark val="out"/>
        <c:minorTickMark val="none"/>
        <c:tickLblPos val="nextTo"/>
        <c:crossAx val="75339648"/>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74045E89-2A78-44BD-B5B4-E8E5425675FB}" type="datetimeFigureOut">
              <a:rPr lang="en-MY" smtClean="0"/>
              <a:t>30/3/2016</a:t>
            </a:fld>
            <a:endParaRPr lang="en-MY"/>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MY"/>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46E8ACC6-AE89-47F1-8E34-49A4DF94DD02}" type="slidenum">
              <a:rPr lang="en-MY" smtClean="0"/>
              <a:t>‹#›</a:t>
            </a:fld>
            <a:endParaRPr lang="en-MY"/>
          </a:p>
        </p:txBody>
      </p:sp>
    </p:spTree>
    <p:extLst>
      <p:ext uri="{BB962C8B-B14F-4D97-AF65-F5344CB8AC3E}">
        <p14:creationId xmlns:p14="http://schemas.microsoft.com/office/powerpoint/2010/main" val="41391092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D011A229-B3E2-41B0-984A-465867A1C3DF}" type="datetimeFigureOut">
              <a:rPr lang="en-MY" smtClean="0"/>
              <a:t>30/3/2016</a:t>
            </a:fld>
            <a:endParaRPr lang="en-MY"/>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857FCF6B-F609-429A-8391-F904B72530AA}" type="slidenum">
              <a:rPr lang="en-MY" smtClean="0"/>
              <a:t>‹#›</a:t>
            </a:fld>
            <a:endParaRPr lang="en-MY"/>
          </a:p>
        </p:txBody>
      </p:sp>
    </p:spTree>
    <p:extLst>
      <p:ext uri="{BB962C8B-B14F-4D97-AF65-F5344CB8AC3E}">
        <p14:creationId xmlns:p14="http://schemas.microsoft.com/office/powerpoint/2010/main" val="2937532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Date Placeholder 3"/>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6960097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a:p>
        </p:txBody>
      </p:sp>
      <p:sp>
        <p:nvSpPr>
          <p:cNvPr id="4" name="Slide Number Placeholder 3"/>
          <p:cNvSpPr>
            <a:spLocks noGrp="1"/>
          </p:cNvSpPr>
          <p:nvPr>
            <p:ph type="sldNum" sz="quarter" idx="10"/>
          </p:nvPr>
        </p:nvSpPr>
        <p:spPr/>
        <p:txBody>
          <a:bodyPr/>
          <a:lstStyle/>
          <a:p>
            <a:fld id="{6416975C-262E-4524-AF8B-B555E091CEAF}" type="slidenum">
              <a:rPr lang="en-MY" smtClean="0"/>
              <a:t>14</a:t>
            </a:fld>
            <a:endParaRPr lang="en-MY"/>
          </a:p>
        </p:txBody>
      </p:sp>
    </p:spTree>
    <p:extLst>
      <p:ext uri="{BB962C8B-B14F-4D97-AF65-F5344CB8AC3E}">
        <p14:creationId xmlns:p14="http://schemas.microsoft.com/office/powerpoint/2010/main" val="11301161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Date Placeholder 3"/>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24050548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Date Placeholder 3"/>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696009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Date Placeholder 3"/>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696009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Date Placeholder 3"/>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696009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Date Placeholder 3"/>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6960097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Date Placeholder 3"/>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6960097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Date Placeholder 3"/>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29629084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Date Placeholder 3"/>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6960097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Date Placeholder 3"/>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2969701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Date Placeholder 3"/>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6960097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Date Placeholder 3"/>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6960097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Date Placeholder 3"/>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6960097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Date Placeholder 3"/>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6960097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Date Placeholder 3"/>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6960097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Date Placeholder 3"/>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6960097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Date Placeholder 3"/>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8833564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Date Placeholder 3"/>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6960097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Date Placeholder 3"/>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6960097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Date Placeholder 3"/>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6960097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Date Placeholder 3"/>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696009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Date Placeholder 3"/>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6960097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Date Placeholder 3"/>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696009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Date Placeholder 3"/>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696009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Date Placeholder 3"/>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6960097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Date Placeholder 3"/>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9620945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10"/>
          </p:nvPr>
        </p:nvSpPr>
        <p:spPr/>
        <p:txBody>
          <a:bodyPr/>
          <a:lstStyle/>
          <a:p>
            <a:fld id="{6416975C-262E-4524-AF8B-B555E091CEAF}" type="slidenum">
              <a:rPr lang="en-MY" smtClean="0"/>
              <a:t>8</a:t>
            </a:fld>
            <a:endParaRPr lang="en-MY"/>
          </a:p>
        </p:txBody>
      </p:sp>
    </p:spTree>
    <p:extLst>
      <p:ext uri="{BB962C8B-B14F-4D97-AF65-F5344CB8AC3E}">
        <p14:creationId xmlns:p14="http://schemas.microsoft.com/office/powerpoint/2010/main" val="42168306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10"/>
          </p:nvPr>
        </p:nvSpPr>
        <p:spPr/>
        <p:txBody>
          <a:bodyPr/>
          <a:lstStyle/>
          <a:p>
            <a:fld id="{857FCF6B-F609-429A-8391-F904B72530AA}" type="slidenum">
              <a:rPr lang="en-MY" smtClean="0"/>
              <a:t>9</a:t>
            </a:fld>
            <a:endParaRPr lang="en-MY"/>
          </a:p>
        </p:txBody>
      </p:sp>
    </p:spTree>
    <p:extLst>
      <p:ext uri="{BB962C8B-B14F-4D97-AF65-F5344CB8AC3E}">
        <p14:creationId xmlns:p14="http://schemas.microsoft.com/office/powerpoint/2010/main" val="38044582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a:p>
        </p:txBody>
      </p:sp>
      <p:sp>
        <p:nvSpPr>
          <p:cNvPr id="4" name="Slide Number Placeholder 3"/>
          <p:cNvSpPr>
            <a:spLocks noGrp="1"/>
          </p:cNvSpPr>
          <p:nvPr>
            <p:ph type="sldNum" sz="quarter" idx="10"/>
          </p:nvPr>
        </p:nvSpPr>
        <p:spPr/>
        <p:txBody>
          <a:bodyPr/>
          <a:lstStyle/>
          <a:p>
            <a:fld id="{6416975C-262E-4524-AF8B-B555E091CEAF}" type="slidenum">
              <a:rPr lang="en-MY" smtClean="0"/>
              <a:t>13</a:t>
            </a:fld>
            <a:endParaRPr lang="en-MY"/>
          </a:p>
        </p:txBody>
      </p:sp>
    </p:spTree>
    <p:extLst>
      <p:ext uri="{BB962C8B-B14F-4D97-AF65-F5344CB8AC3E}">
        <p14:creationId xmlns:p14="http://schemas.microsoft.com/office/powerpoint/2010/main" val="32374643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4.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8.xml"/><Relationship Id="rId4" Type="http://schemas.openxmlformats.org/officeDocument/2006/relationships/image" Target="../media/image8.pn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4975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D2AE77-B184-4D7B-83A7-F51D2B9545E1}" type="datetime1">
              <a:rPr lang="en-MY" smtClean="0"/>
              <a:t>30/3/2016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ED2989-2F73-4C73-AB4B-4A0998447DEB}" type="slidenum">
              <a:rPr lang="en-US" smtClean="0"/>
              <a:t>‹#›</a:t>
            </a:fld>
            <a:endParaRPr lang="en-US"/>
          </a:p>
        </p:txBody>
      </p:sp>
    </p:spTree>
    <p:extLst>
      <p:ext uri="{BB962C8B-B14F-4D97-AF65-F5344CB8AC3E}">
        <p14:creationId xmlns:p14="http://schemas.microsoft.com/office/powerpoint/2010/main" val="414386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2B5A6F-35A7-4F45-B440-F4F073234933}" type="datetime1">
              <a:rPr lang="en-MY" smtClean="0"/>
              <a:t>30/3/2016</a:t>
            </a:fld>
            <a:endParaRPr lang="en-MY"/>
          </a:p>
        </p:txBody>
      </p:sp>
      <p:sp>
        <p:nvSpPr>
          <p:cNvPr id="3" name="Footer Placeholder 2"/>
          <p:cNvSpPr>
            <a:spLocks noGrp="1"/>
          </p:cNvSpPr>
          <p:nvPr>
            <p:ph type="ftr" sz="quarter" idx="11"/>
          </p:nvPr>
        </p:nvSpPr>
        <p:spPr/>
        <p:txBody>
          <a:bodyPr/>
          <a:lstStyle/>
          <a:p>
            <a:endParaRPr lang="en-MY"/>
          </a:p>
        </p:txBody>
      </p:sp>
      <p:sp>
        <p:nvSpPr>
          <p:cNvPr id="4" name="Slide Number Placeholder 3"/>
          <p:cNvSpPr>
            <a:spLocks noGrp="1"/>
          </p:cNvSpPr>
          <p:nvPr>
            <p:ph type="sldNum" sz="quarter" idx="12"/>
          </p:nvPr>
        </p:nvSpPr>
        <p:spPr/>
        <p:txBody>
          <a:bodyPr/>
          <a:lstStyle/>
          <a:p>
            <a:fld id="{FE09A111-8F7B-4F20-8155-BCA0CA628CD3}" type="slidenum">
              <a:rPr lang="en-MY" smtClean="0"/>
              <a:pPr/>
              <a:t>‹#›</a:t>
            </a:fld>
            <a:endParaRPr lang="en-MY"/>
          </a:p>
        </p:txBody>
      </p:sp>
    </p:spTree>
    <p:extLst>
      <p:ext uri="{BB962C8B-B14F-4D97-AF65-F5344CB8AC3E}">
        <p14:creationId xmlns:p14="http://schemas.microsoft.com/office/powerpoint/2010/main" val="12010669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6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991ACD-D9F5-4CDD-91A4-1E0493C25683}" type="datetime1">
              <a:rPr lang="en-MY" smtClean="0"/>
              <a:t>30/3/2016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ED2989-2F73-4C73-AB4B-4A0998447DEB}" type="slidenum">
              <a:rPr lang="en-US" smtClean="0"/>
              <a:t>‹#›</a:t>
            </a:fld>
            <a:endParaRPr lang="en-US"/>
          </a:p>
        </p:txBody>
      </p:sp>
    </p:spTree>
    <p:extLst>
      <p:ext uri="{BB962C8B-B14F-4D97-AF65-F5344CB8AC3E}">
        <p14:creationId xmlns:p14="http://schemas.microsoft.com/office/powerpoint/2010/main" val="6521940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101C8A-F628-4FA5-8885-39C7C43F119B}" type="datetime1">
              <a:rPr lang="en-MY" smtClean="0"/>
              <a:t>30/3/2016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ED2989-2F73-4C73-AB4B-4A0998447DEB}" type="slidenum">
              <a:rPr lang="en-US" smtClean="0"/>
              <a:t>‹#›</a:t>
            </a:fld>
            <a:endParaRPr lang="en-US"/>
          </a:p>
        </p:txBody>
      </p:sp>
    </p:spTree>
    <p:extLst>
      <p:ext uri="{BB962C8B-B14F-4D97-AF65-F5344CB8AC3E}">
        <p14:creationId xmlns:p14="http://schemas.microsoft.com/office/powerpoint/2010/main" val="14735080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3247DD-3F5E-4701-8411-DB55BCB59483}" type="datetime1">
              <a:rPr lang="en-MY" smtClean="0"/>
              <a:t>30/3/2016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ED2989-2F73-4C73-AB4B-4A0998447DEB}" type="slidenum">
              <a:rPr lang="en-US" smtClean="0"/>
              <a:t>‹#›</a:t>
            </a:fld>
            <a:endParaRPr lang="en-US"/>
          </a:p>
        </p:txBody>
      </p:sp>
    </p:spTree>
    <p:extLst>
      <p:ext uri="{BB962C8B-B14F-4D97-AF65-F5344CB8AC3E}">
        <p14:creationId xmlns:p14="http://schemas.microsoft.com/office/powerpoint/2010/main" val="39789356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DF67EA-E134-4682-BCEA-69AA3FDD3AFE}" type="datetime1">
              <a:rPr lang="en-MY" smtClean="0"/>
              <a:t>30/3/2016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ED2989-2F73-4C73-AB4B-4A0998447DEB}" type="slidenum">
              <a:rPr lang="en-US" smtClean="0"/>
              <a:t>‹#›</a:t>
            </a:fld>
            <a:endParaRPr lang="en-US"/>
          </a:p>
        </p:txBody>
      </p:sp>
    </p:spTree>
    <p:extLst>
      <p:ext uri="{BB962C8B-B14F-4D97-AF65-F5344CB8AC3E}">
        <p14:creationId xmlns:p14="http://schemas.microsoft.com/office/powerpoint/2010/main" val="28256497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7B9FDDE-4765-4CB9-952C-88A33CF07FAA}" type="datetime1">
              <a:rPr lang="en-MY" smtClean="0"/>
              <a:t>30/3/2016</a:t>
            </a:fld>
            <a:endParaRPr lang="en-US"/>
          </a:p>
        </p:txBody>
      </p:sp>
      <p:sp>
        <p:nvSpPr>
          <p:cNvPr id="7" name="Slide Number Placeholder 5"/>
          <p:cNvSpPr>
            <a:spLocks noGrp="1"/>
          </p:cNvSpPr>
          <p:nvPr>
            <p:ph type="sldNum" sz="quarter" idx="12"/>
          </p:nvPr>
        </p:nvSpPr>
        <p:spPr>
          <a:xfrm>
            <a:off x="8507459" y="6407163"/>
            <a:ext cx="532557" cy="365125"/>
          </a:xfrm>
        </p:spPr>
        <p:txBody>
          <a:bodyPr/>
          <a:lstStyle>
            <a:lvl1pPr algn="ctr">
              <a:defRPr>
                <a:solidFill>
                  <a:schemeClr val="tx1"/>
                </a:solidFill>
              </a:defRPr>
            </a:lvl1pPr>
          </a:lstStyle>
          <a:p>
            <a:fld id="{B6F15528-21DE-4FAA-801E-634DDDAF4B2B}" type="slidenum">
              <a:rPr lang="en-US" smtClean="0"/>
              <a:pPr/>
              <a:t>‹#›</a:t>
            </a:fld>
            <a:endParaRPr lang="en-US"/>
          </a:p>
        </p:txBody>
      </p:sp>
      <p:pic>
        <p:nvPicPr>
          <p:cNvPr id="8" name="Picture 6" descr="S:\iACCOUNTS Master Folder\User Folder\Afif\Afif's Portal\Bahan\jbs21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582983" y="6405910"/>
            <a:ext cx="367789" cy="36778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9" descr="P:\SALIHIN Logo Centre\gst workshop log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489997" y="150552"/>
            <a:ext cx="1439762" cy="512515"/>
          </a:xfrm>
          <a:prstGeom prst="rect">
            <a:avLst/>
          </a:prstGeom>
          <a:noFill/>
          <a:extLst>
            <a:ext uri="{909E8E84-426E-40DD-AFC4-6F175D3DCCD1}">
              <a14:hiddenFill xmlns:a14="http://schemas.microsoft.com/office/drawing/2010/main">
                <a:solidFill>
                  <a:srgbClr val="FFFFFF"/>
                </a:solidFill>
              </a14:hiddenFill>
            </a:ext>
          </a:extLst>
        </p:spPr>
      </p:pic>
      <p:sp>
        <p:nvSpPr>
          <p:cNvPr id="10" name="Footer Placeholder 10"/>
          <p:cNvSpPr>
            <a:spLocks noGrp="1"/>
          </p:cNvSpPr>
          <p:nvPr userDrawn="1"/>
        </p:nvSpPr>
        <p:spPr>
          <a:xfrm>
            <a:off x="5724128" y="6453348"/>
            <a:ext cx="2933422" cy="365125"/>
          </a:xfrm>
          <a:prstGeom prst="rect">
            <a:avLst/>
          </a:prstGeom>
        </p:spPr>
        <p:txBody>
          <a:bodyPr vert="horz" lIns="91433" tIns="45717" rIns="91433" bIns="45717" rtlCol="0" anchor="ctr"/>
          <a:lstStyle>
            <a:defPPr>
              <a:defRPr lang="en-US"/>
            </a:defPPr>
            <a:lvl1pPr marL="0" algn="l" defTabSz="914400" rtl="0" eaLnBrk="1" latinLnBrk="0" hangingPunct="1">
              <a:defRPr sz="1000" b="0" i="0" kern="120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©2013 </a:t>
            </a:r>
            <a:r>
              <a:rPr lang="en-US" dirty="0" smtClean="0">
                <a:solidFill>
                  <a:srgbClr val="FF0000"/>
                </a:solidFill>
                <a:latin typeface="Neuropol" pitchFamily="34" charset="0"/>
              </a:rPr>
              <a:t>SALIHIN</a:t>
            </a:r>
            <a:r>
              <a:rPr lang="en-US" dirty="0" smtClean="0">
                <a:solidFill>
                  <a:srgbClr val="FF0000"/>
                </a:solidFill>
              </a:rPr>
              <a:t> </a:t>
            </a:r>
            <a:r>
              <a:rPr lang="en-US" dirty="0" smtClean="0"/>
              <a:t>GST Services. All Rights Reserved.</a:t>
            </a:r>
            <a:endParaRPr lang="en-US" dirty="0"/>
          </a:p>
        </p:txBody>
      </p:sp>
    </p:spTree>
    <p:extLst>
      <p:ext uri="{BB962C8B-B14F-4D97-AF65-F5344CB8AC3E}">
        <p14:creationId xmlns:p14="http://schemas.microsoft.com/office/powerpoint/2010/main" val="21151846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MY"/>
          </a:p>
        </p:txBody>
      </p:sp>
      <p:sp>
        <p:nvSpPr>
          <p:cNvPr id="4" name="Date Placeholder 3"/>
          <p:cNvSpPr>
            <a:spLocks noGrp="1"/>
          </p:cNvSpPr>
          <p:nvPr>
            <p:ph type="dt" sz="half" idx="10"/>
          </p:nvPr>
        </p:nvSpPr>
        <p:spPr/>
        <p:txBody>
          <a:bodyPr/>
          <a:lstStyle/>
          <a:p>
            <a:fld id="{95FB990E-B656-45FE-9D5D-523691AE1556}" type="datetime1">
              <a:rPr lang="en-MY" smtClean="0"/>
              <a:t>30/3/2016</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593EE044-CA00-4C44-AFF8-5BBC935145A3}" type="slidenum">
              <a:rPr lang="en-MY" smtClean="0"/>
              <a:t>‹#›</a:t>
            </a:fld>
            <a:endParaRPr lang="en-MY"/>
          </a:p>
        </p:txBody>
      </p:sp>
    </p:spTree>
    <p:extLst>
      <p:ext uri="{BB962C8B-B14F-4D97-AF65-F5344CB8AC3E}">
        <p14:creationId xmlns:p14="http://schemas.microsoft.com/office/powerpoint/2010/main" val="17479826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1D82C194-25BD-4E52-816E-4BC55E037F29}" type="datetime1">
              <a:rPr lang="en-MY" smtClean="0"/>
              <a:t>30/3/2016</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593EE044-CA00-4C44-AFF8-5BBC935145A3}" type="slidenum">
              <a:rPr lang="en-MY" smtClean="0"/>
              <a:t>‹#›</a:t>
            </a:fld>
            <a:endParaRPr lang="en-MY"/>
          </a:p>
        </p:txBody>
      </p:sp>
    </p:spTree>
    <p:extLst>
      <p:ext uri="{BB962C8B-B14F-4D97-AF65-F5344CB8AC3E}">
        <p14:creationId xmlns:p14="http://schemas.microsoft.com/office/powerpoint/2010/main" val="8548013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17B43E-E982-4AB4-8F64-F5E31068C247}" type="datetime1">
              <a:rPr lang="en-MY" smtClean="0"/>
              <a:t>30/3/2016</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593EE044-CA00-4C44-AFF8-5BBC935145A3}" type="slidenum">
              <a:rPr lang="en-MY" smtClean="0"/>
              <a:t>‹#›</a:t>
            </a:fld>
            <a:endParaRPr lang="en-MY"/>
          </a:p>
        </p:txBody>
      </p:sp>
    </p:spTree>
    <p:extLst>
      <p:ext uri="{BB962C8B-B14F-4D97-AF65-F5344CB8AC3E}">
        <p14:creationId xmlns:p14="http://schemas.microsoft.com/office/powerpoint/2010/main" val="4246723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6"/>
            <a:ext cx="2133600" cy="365125"/>
          </a:xfrm>
          <a:prstGeom prst="rect">
            <a:avLst/>
          </a:prstGeom>
        </p:spPr>
        <p:txBody>
          <a:bodyPr/>
          <a:lstStyle/>
          <a:p>
            <a:fld id="{C9A52AA4-E32F-4998-A443-729CDF886AE4}" type="datetime1">
              <a:rPr lang="en-MY" smtClean="0"/>
              <a:t>30/3/2016</a:t>
            </a:fld>
            <a:endParaRPr lang="en-US"/>
          </a:p>
        </p:txBody>
      </p:sp>
      <p:sp>
        <p:nvSpPr>
          <p:cNvPr id="3" name="Footer Placeholder 2"/>
          <p:cNvSpPr>
            <a:spLocks noGrp="1"/>
          </p:cNvSpPr>
          <p:nvPr>
            <p:ph type="ftr" sz="quarter" idx="11"/>
          </p:nvPr>
        </p:nvSpPr>
        <p:spPr>
          <a:xfrm>
            <a:off x="3124200" y="6356356"/>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6"/>
            <a:ext cx="2133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749994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Date Placeholder 4"/>
          <p:cNvSpPr>
            <a:spLocks noGrp="1"/>
          </p:cNvSpPr>
          <p:nvPr>
            <p:ph type="dt" sz="half" idx="10"/>
          </p:nvPr>
        </p:nvSpPr>
        <p:spPr/>
        <p:txBody>
          <a:bodyPr/>
          <a:lstStyle/>
          <a:p>
            <a:fld id="{178F6B84-BF6D-489A-83E4-BBFB4C0CA5AE}" type="datetime1">
              <a:rPr lang="en-MY" smtClean="0"/>
              <a:t>30/3/2016</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593EE044-CA00-4C44-AFF8-5BBC935145A3}" type="slidenum">
              <a:rPr lang="en-MY" smtClean="0"/>
              <a:t>‹#›</a:t>
            </a:fld>
            <a:endParaRPr lang="en-MY"/>
          </a:p>
        </p:txBody>
      </p:sp>
    </p:spTree>
    <p:extLst>
      <p:ext uri="{BB962C8B-B14F-4D97-AF65-F5344CB8AC3E}">
        <p14:creationId xmlns:p14="http://schemas.microsoft.com/office/powerpoint/2010/main" val="26263486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7" name="Date Placeholder 6"/>
          <p:cNvSpPr>
            <a:spLocks noGrp="1"/>
          </p:cNvSpPr>
          <p:nvPr>
            <p:ph type="dt" sz="half" idx="10"/>
          </p:nvPr>
        </p:nvSpPr>
        <p:spPr/>
        <p:txBody>
          <a:bodyPr/>
          <a:lstStyle/>
          <a:p>
            <a:fld id="{B6642FD1-81D6-4E52-BB84-CA2FD96549C4}" type="datetime1">
              <a:rPr lang="en-MY" smtClean="0"/>
              <a:t>30/3/2016</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593EE044-CA00-4C44-AFF8-5BBC935145A3}" type="slidenum">
              <a:rPr lang="en-MY" smtClean="0"/>
              <a:t>‹#›</a:t>
            </a:fld>
            <a:endParaRPr lang="en-MY"/>
          </a:p>
        </p:txBody>
      </p:sp>
    </p:spTree>
    <p:extLst>
      <p:ext uri="{BB962C8B-B14F-4D97-AF65-F5344CB8AC3E}">
        <p14:creationId xmlns:p14="http://schemas.microsoft.com/office/powerpoint/2010/main" val="38546569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Date Placeholder 2"/>
          <p:cNvSpPr>
            <a:spLocks noGrp="1"/>
          </p:cNvSpPr>
          <p:nvPr>
            <p:ph type="dt" sz="half" idx="10"/>
          </p:nvPr>
        </p:nvSpPr>
        <p:spPr/>
        <p:txBody>
          <a:bodyPr/>
          <a:lstStyle/>
          <a:p>
            <a:fld id="{D6BD1729-386A-4BCC-9DE3-5FE9C443ADDC}" type="datetime1">
              <a:rPr lang="en-MY" smtClean="0"/>
              <a:t>30/3/2016</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593EE044-CA00-4C44-AFF8-5BBC935145A3}" type="slidenum">
              <a:rPr lang="en-MY" smtClean="0"/>
              <a:t>‹#›</a:t>
            </a:fld>
            <a:endParaRPr lang="en-MY"/>
          </a:p>
        </p:txBody>
      </p:sp>
    </p:spTree>
    <p:extLst>
      <p:ext uri="{BB962C8B-B14F-4D97-AF65-F5344CB8AC3E}">
        <p14:creationId xmlns:p14="http://schemas.microsoft.com/office/powerpoint/2010/main" val="39043758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5B032C-FA29-4FE9-8D67-CC73C6884FCB}" type="datetime1">
              <a:rPr lang="en-MY" smtClean="0"/>
              <a:t>30/3/2016</a:t>
            </a:fld>
            <a:endParaRPr lang="en-MY"/>
          </a:p>
        </p:txBody>
      </p:sp>
      <p:sp>
        <p:nvSpPr>
          <p:cNvPr id="3" name="Footer Placeholder 2"/>
          <p:cNvSpPr>
            <a:spLocks noGrp="1"/>
          </p:cNvSpPr>
          <p:nvPr>
            <p:ph type="ftr" sz="quarter" idx="11"/>
          </p:nvPr>
        </p:nvSpPr>
        <p:spPr/>
        <p:txBody>
          <a:bodyPr/>
          <a:lstStyle/>
          <a:p>
            <a:endParaRPr lang="en-MY"/>
          </a:p>
        </p:txBody>
      </p:sp>
      <p:sp>
        <p:nvSpPr>
          <p:cNvPr id="4" name="Slide Number Placeholder 3"/>
          <p:cNvSpPr>
            <a:spLocks noGrp="1"/>
          </p:cNvSpPr>
          <p:nvPr>
            <p:ph type="sldNum" sz="quarter" idx="12"/>
          </p:nvPr>
        </p:nvSpPr>
        <p:spPr/>
        <p:txBody>
          <a:bodyPr/>
          <a:lstStyle/>
          <a:p>
            <a:fld id="{593EE044-CA00-4C44-AFF8-5BBC935145A3}" type="slidenum">
              <a:rPr lang="en-MY" smtClean="0"/>
              <a:t>‹#›</a:t>
            </a:fld>
            <a:endParaRPr lang="en-MY"/>
          </a:p>
        </p:txBody>
      </p:sp>
    </p:spTree>
    <p:extLst>
      <p:ext uri="{BB962C8B-B14F-4D97-AF65-F5344CB8AC3E}">
        <p14:creationId xmlns:p14="http://schemas.microsoft.com/office/powerpoint/2010/main" val="10854313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9535DE-B23F-48DF-9BD8-1544F1C40146}" type="datetime1">
              <a:rPr lang="en-MY" smtClean="0"/>
              <a:t>30/3/2016</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593EE044-CA00-4C44-AFF8-5BBC935145A3}" type="slidenum">
              <a:rPr lang="en-MY" smtClean="0"/>
              <a:t>‹#›</a:t>
            </a:fld>
            <a:endParaRPr lang="en-MY"/>
          </a:p>
        </p:txBody>
      </p:sp>
    </p:spTree>
    <p:extLst>
      <p:ext uri="{BB962C8B-B14F-4D97-AF65-F5344CB8AC3E}">
        <p14:creationId xmlns:p14="http://schemas.microsoft.com/office/powerpoint/2010/main" val="15635187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C8B891-22D8-4CC2-9AFF-93CFC179E693}" type="datetime1">
              <a:rPr lang="en-MY" smtClean="0"/>
              <a:t>30/3/2016</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593EE044-CA00-4C44-AFF8-5BBC935145A3}" type="slidenum">
              <a:rPr lang="en-MY" smtClean="0"/>
              <a:t>‹#›</a:t>
            </a:fld>
            <a:endParaRPr lang="en-MY"/>
          </a:p>
        </p:txBody>
      </p:sp>
    </p:spTree>
    <p:extLst>
      <p:ext uri="{BB962C8B-B14F-4D97-AF65-F5344CB8AC3E}">
        <p14:creationId xmlns:p14="http://schemas.microsoft.com/office/powerpoint/2010/main" val="9332312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AC975CC6-65EB-438E-822C-D31E3B23257B}" type="datetime1">
              <a:rPr lang="en-MY" smtClean="0"/>
              <a:t>30/3/2016</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593EE044-CA00-4C44-AFF8-5BBC935145A3}" type="slidenum">
              <a:rPr lang="en-MY" smtClean="0"/>
              <a:t>‹#›</a:t>
            </a:fld>
            <a:endParaRPr lang="en-MY"/>
          </a:p>
        </p:txBody>
      </p:sp>
    </p:spTree>
    <p:extLst>
      <p:ext uri="{BB962C8B-B14F-4D97-AF65-F5344CB8AC3E}">
        <p14:creationId xmlns:p14="http://schemas.microsoft.com/office/powerpoint/2010/main" val="26769010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2B4AE629-6B4F-4F48-A975-0B7B18A0C59E}" type="datetime1">
              <a:rPr lang="en-MY" smtClean="0"/>
              <a:t>30/3/2016</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593EE044-CA00-4C44-AFF8-5BBC935145A3}" type="slidenum">
              <a:rPr lang="en-MY" smtClean="0"/>
              <a:t>‹#›</a:t>
            </a:fld>
            <a:endParaRPr lang="en-MY"/>
          </a:p>
        </p:txBody>
      </p:sp>
    </p:spTree>
    <p:extLst>
      <p:ext uri="{BB962C8B-B14F-4D97-AF65-F5344CB8AC3E}">
        <p14:creationId xmlns:p14="http://schemas.microsoft.com/office/powerpoint/2010/main" val="18173037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807EC76-AEB9-483D-B867-DBDE4818AB1D}" type="datetime1">
              <a:rPr lang="en-MY" smtClean="0">
                <a:solidFill>
                  <a:prstClr val="black">
                    <a:tint val="75000"/>
                  </a:prstClr>
                </a:solidFill>
              </a:rPr>
              <a:t>30/3/2016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prstClr val="black">
                    <a:tint val="75000"/>
                  </a:prstClr>
                </a:solidFill>
              </a:rPr>
              <a:pPr/>
              <a:t>‹#›</a:t>
            </a:fld>
            <a:endParaRPr lang="en-US" dirty="0">
              <a:solidFill>
                <a:prstClr val="black">
                  <a:tint val="75000"/>
                </a:prstClr>
              </a:solidFill>
            </a:endParaRPr>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l="2892" t="48002" r="10342" b="41878"/>
          <a:stretch/>
        </p:blipFill>
        <p:spPr>
          <a:xfrm>
            <a:off x="-1349" y="6526942"/>
            <a:ext cx="9144000" cy="435835"/>
          </a:xfrm>
          <a:prstGeom prst="rect">
            <a:avLst/>
          </a:prstGeom>
        </p:spPr>
      </p:pic>
    </p:spTree>
    <p:extLst>
      <p:ext uri="{BB962C8B-B14F-4D97-AF65-F5344CB8AC3E}">
        <p14:creationId xmlns:p14="http://schemas.microsoft.com/office/powerpoint/2010/main" val="156539150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B3115035-2CB6-4B2C-AB06-B0F0FAC88E96}" type="datetime1">
              <a:rPr lang="en-MY" smtClean="0">
                <a:solidFill>
                  <a:prstClr val="black">
                    <a:tint val="75000"/>
                  </a:prstClr>
                </a:solidFill>
              </a:rPr>
              <a:t>30/3/2016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prstClr val="black">
                    <a:tint val="75000"/>
                  </a:prstClr>
                </a:solidFill>
              </a:rPr>
              <a:pPr/>
              <a:t>‹#›</a:t>
            </a:fld>
            <a:endParaRPr lang="en-US" dirty="0">
              <a:solidFill>
                <a:prstClr val="black">
                  <a:tint val="75000"/>
                </a:prstClr>
              </a:solidFill>
            </a:endParaRPr>
          </a:p>
        </p:txBody>
      </p:sp>
      <p:sp>
        <p:nvSpPr>
          <p:cNvPr id="8" name="Footer Placeholder 10"/>
          <p:cNvSpPr>
            <a:spLocks noGrp="1"/>
          </p:cNvSpPr>
          <p:nvPr userDrawn="1"/>
        </p:nvSpPr>
        <p:spPr>
          <a:xfrm>
            <a:off x="5580112" y="6453338"/>
            <a:ext cx="2933422" cy="365125"/>
          </a:xfrm>
          <a:prstGeom prst="rect">
            <a:avLst/>
          </a:prstGeom>
        </p:spPr>
        <p:txBody>
          <a:bodyPr vert="horz" lIns="91440" tIns="45720" rIns="91440" bIns="45720" rtlCol="0" anchor="ctr"/>
          <a:lstStyle>
            <a:defPPr>
              <a:defRPr lang="en-US"/>
            </a:defPPr>
            <a:lvl1pPr marL="0" algn="l" defTabSz="914400" rtl="0" eaLnBrk="1" latinLnBrk="0" hangingPunct="1">
              <a:defRPr sz="1000" b="0" i="0" kern="120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©2016 </a:t>
            </a:r>
            <a:r>
              <a:rPr lang="en-US" dirty="0" smtClean="0">
                <a:solidFill>
                  <a:srgbClr val="FF0000"/>
                </a:solidFill>
                <a:latin typeface="Neuropol" pitchFamily="34" charset="0"/>
              </a:rPr>
              <a:t>SALIHIN</a:t>
            </a:r>
            <a:r>
              <a:rPr lang="en-US" dirty="0" smtClean="0">
                <a:solidFill>
                  <a:srgbClr val="FF0000"/>
                </a:solidFill>
              </a:rPr>
              <a:t> </a:t>
            </a:r>
            <a:r>
              <a:rPr lang="en-US" dirty="0" smtClean="0"/>
              <a:t>GST Services. All Rights Reserved.</a:t>
            </a:r>
            <a:endParaRPr lang="en-US" dirty="0"/>
          </a:p>
        </p:txBody>
      </p:sp>
      <p:pic>
        <p:nvPicPr>
          <p:cNvPr id="9" name="Picture 2" descr="P:\SALIHIN Logo Centre\gst.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96200" y="152400"/>
            <a:ext cx="1219200" cy="914400"/>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4850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6839418"/>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3E52EA-4740-4FAE-BA47-BD92FFEB451D}" type="datetime1">
              <a:rPr lang="en-MY" smtClean="0">
                <a:solidFill>
                  <a:prstClr val="black">
                    <a:tint val="75000"/>
                  </a:prstClr>
                </a:solidFill>
              </a:rPr>
              <a:t>30/3/2016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548240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3"/>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3"/>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72DF4CC-2D36-4677-85D7-0C71D07261AA}" type="datetime1">
              <a:rPr lang="en-MY" smtClean="0">
                <a:solidFill>
                  <a:prstClr val="black">
                    <a:tint val="75000"/>
                  </a:prstClr>
                </a:solidFill>
              </a:rPr>
              <a:t>30/3/2016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856809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6"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6"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846671B-63EE-426F-BF9B-021D59A74408}" type="datetime1">
              <a:rPr lang="en-MY" smtClean="0">
                <a:solidFill>
                  <a:prstClr val="black">
                    <a:tint val="75000"/>
                  </a:prstClr>
                </a:solidFill>
              </a:rPr>
              <a:t>30/3/2016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FAB73BC-B049-4115-A692-8D63A059BFB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205001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D9BDC38-DB51-4DA9-8688-B72C1948D462}" type="datetime1">
              <a:rPr lang="en-MY" smtClean="0">
                <a:solidFill>
                  <a:prstClr val="black">
                    <a:tint val="75000"/>
                  </a:prstClr>
                </a:solidFill>
              </a:rPr>
              <a:t>30/3/2016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FAB73BC-B049-4115-A692-8D63A059BFB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784828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5E6A48-7F1A-402D-9874-361D2CA64DAE}" type="datetime1">
              <a:rPr lang="en-MY" smtClean="0">
                <a:solidFill>
                  <a:prstClr val="black">
                    <a:tint val="75000"/>
                  </a:prstClr>
                </a:solidFill>
              </a:rPr>
              <a:t>30/3/2016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FAB73BC-B049-4115-A692-8D63A059BFB8}" type="slidenum">
              <a:rPr lang="en-US" smtClean="0">
                <a:solidFill>
                  <a:prstClr val="black">
                    <a:tint val="75000"/>
                  </a:prstClr>
                </a:solidFill>
              </a:rPr>
              <a:pPr/>
              <a:t>‹#›</a:t>
            </a:fld>
            <a:endParaRPr lang="en-US" dirty="0">
              <a:solidFill>
                <a:prstClr val="black">
                  <a:tint val="75000"/>
                </a:prstClr>
              </a:solidFill>
            </a:endParaRPr>
          </a:p>
        </p:txBody>
      </p:sp>
      <p:pic>
        <p:nvPicPr>
          <p:cNvPr id="5" name="Picture 2" descr="P:\SALIHIN Logo Centre\gst.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96200" y="152400"/>
            <a:ext cx="1219200" cy="914400"/>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36118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24EC3B-6345-422E-97D6-2405591DA074}" type="datetime1">
              <a:rPr lang="en-MY" smtClean="0">
                <a:solidFill>
                  <a:prstClr val="black">
                    <a:tint val="75000"/>
                  </a:prstClr>
                </a:solidFill>
              </a:rPr>
              <a:t>30/3/2016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661810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7D801B-22F9-4F17-A94A-4F77D16486EE}" type="datetime1">
              <a:rPr lang="en-MY" smtClean="0">
                <a:solidFill>
                  <a:prstClr val="black">
                    <a:tint val="75000"/>
                  </a:prstClr>
                </a:solidFill>
              </a:rPr>
              <a:t>30/3/2016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567389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9F68BA-8F2C-4283-8EFD-905489F7091D}" type="datetime1">
              <a:rPr lang="en-MY" smtClean="0">
                <a:solidFill>
                  <a:prstClr val="black">
                    <a:tint val="75000"/>
                  </a:prstClr>
                </a:solidFill>
              </a:rPr>
              <a:t>30/3/2016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prstClr val="black">
                    <a:tint val="75000"/>
                  </a:prstClr>
                </a:solidFill>
              </a:rPr>
              <a:pPr/>
              <a:t>‹#›</a:t>
            </a:fld>
            <a:endParaRPr lang="en-US" dirty="0">
              <a:solidFill>
                <a:prstClr val="black">
                  <a:tint val="75000"/>
                </a:prstClr>
              </a:solidFill>
            </a:endParaRPr>
          </a:p>
        </p:txBody>
      </p:sp>
      <p:sp>
        <p:nvSpPr>
          <p:cNvPr id="7" name="Footer Placeholder 10"/>
          <p:cNvSpPr>
            <a:spLocks noGrp="1"/>
          </p:cNvSpPr>
          <p:nvPr userDrawn="1"/>
        </p:nvSpPr>
        <p:spPr>
          <a:xfrm>
            <a:off x="6384113" y="6272639"/>
            <a:ext cx="2707774" cy="337038"/>
          </a:xfrm>
          <a:prstGeom prst="rect">
            <a:avLst/>
          </a:prstGeom>
        </p:spPr>
        <p:txBody>
          <a:bodyPr vert="horz" lIns="84406" tIns="42203" rIns="84406" bIns="42203" rtlCol="0" anchor="ctr"/>
          <a:lstStyle>
            <a:defPPr>
              <a:defRPr lang="en-US"/>
            </a:defPPr>
            <a:lvl1pPr marL="0" algn="l" defTabSz="914400" rtl="0" eaLnBrk="1" latinLnBrk="0" hangingPunct="1">
              <a:defRPr sz="1000" b="0" i="0" kern="120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23" dirty="0">
                <a:solidFill>
                  <a:prstClr val="black"/>
                </a:solidFill>
              </a:rPr>
              <a:t>©</a:t>
            </a:r>
            <a:r>
              <a:rPr lang="en-US" sz="923" dirty="0" smtClean="0">
                <a:solidFill>
                  <a:prstClr val="black"/>
                </a:solidFill>
              </a:rPr>
              <a:t>2015</a:t>
            </a:r>
            <a:r>
              <a:rPr lang="en-US" sz="923" baseline="0" dirty="0" smtClean="0">
                <a:solidFill>
                  <a:prstClr val="black"/>
                </a:solidFill>
              </a:rPr>
              <a:t> </a:t>
            </a:r>
            <a:r>
              <a:rPr lang="en-US" sz="923" dirty="0" smtClean="0">
                <a:solidFill>
                  <a:srgbClr val="FF0000"/>
                </a:solidFill>
                <a:latin typeface="Neuropol" pitchFamily="34" charset="0"/>
              </a:rPr>
              <a:t>SALIHIN</a:t>
            </a:r>
            <a:r>
              <a:rPr lang="en-US" sz="923" dirty="0" smtClean="0">
                <a:solidFill>
                  <a:srgbClr val="FF0000"/>
                </a:solidFill>
              </a:rPr>
              <a:t> </a:t>
            </a:r>
            <a:r>
              <a:rPr lang="en-US" sz="923" dirty="0">
                <a:solidFill>
                  <a:prstClr val="black"/>
                </a:solidFill>
              </a:rPr>
              <a:t>GST Services. All Rights Reserved.</a:t>
            </a:r>
          </a:p>
        </p:txBody>
      </p:sp>
    </p:spTree>
    <p:extLst>
      <p:ext uri="{BB962C8B-B14F-4D97-AF65-F5344CB8AC3E}">
        <p14:creationId xmlns:p14="http://schemas.microsoft.com/office/powerpoint/2010/main" val="8376743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EF8F07-F8AA-4754-81D5-257BEDCC74EC}" type="datetime1">
              <a:rPr lang="en-MY" smtClean="0">
                <a:solidFill>
                  <a:prstClr val="black">
                    <a:tint val="75000"/>
                  </a:prstClr>
                </a:solidFill>
              </a:rPr>
              <a:t>30/3/2016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467585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Title Slide">
    <p:bg>
      <p:bgPr>
        <a:gradFill flip="none" rotWithShape="1">
          <a:gsLst>
            <a:gs pos="0">
              <a:srgbClr val="E7F8FF">
                <a:alpha val="5000"/>
              </a:srgbClr>
            </a:gs>
            <a:gs pos="100000">
              <a:srgbClr val="AFDBFF">
                <a:alpha val="47843"/>
              </a:srgbClr>
            </a:gs>
          </a:gsLst>
          <a:lin ang="5400000" scaled="0"/>
          <a:tileRect/>
        </a:gra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6B9AAF4-1FE5-4BDE-8729-2B37703930B5}" type="datetime1">
              <a:rPr lang="en-MY" smtClean="0">
                <a:solidFill>
                  <a:prstClr val="black">
                    <a:tint val="75000"/>
                  </a:prstClr>
                </a:solidFill>
              </a:rPr>
              <a:t>30/3/2016</a:t>
            </a:fld>
            <a:endParaRPr lang="en-US">
              <a:solidFill>
                <a:prstClr val="black">
                  <a:tint val="75000"/>
                </a:prstClr>
              </a:solidFill>
            </a:endParaRPr>
          </a:p>
        </p:txBody>
      </p:sp>
      <p:sp>
        <p:nvSpPr>
          <p:cNvPr id="5" name="Footer Placeholder 4"/>
          <p:cNvSpPr>
            <a:spLocks noGrp="1"/>
          </p:cNvSpPr>
          <p:nvPr>
            <p:ph type="ftr" sz="quarter" idx="11"/>
          </p:nvPr>
        </p:nvSpPr>
        <p:spPr>
          <a:xfrm>
            <a:off x="4368800" y="6410325"/>
            <a:ext cx="4267200" cy="365125"/>
          </a:xfrm>
        </p:spPr>
        <p:txBody>
          <a:bodyPr/>
          <a:lstStyle>
            <a:lvl1pPr algn="r">
              <a:defRPr sz="1100">
                <a:solidFill>
                  <a:schemeClr val="tx1"/>
                </a:solidFill>
              </a:defRPr>
            </a:lvl1pPr>
          </a:lstStyle>
          <a:p>
            <a:endParaRPr lang="en-US" dirty="0">
              <a:solidFill>
                <a:prstClr val="black"/>
              </a:solidFill>
            </a:endParaRPr>
          </a:p>
        </p:txBody>
      </p:sp>
      <p:sp>
        <p:nvSpPr>
          <p:cNvPr id="6" name="Slide Number Placeholder 5"/>
          <p:cNvSpPr>
            <a:spLocks noGrp="1"/>
          </p:cNvSpPr>
          <p:nvPr>
            <p:ph type="sldNum" sz="quarter" idx="12"/>
          </p:nvPr>
        </p:nvSpPr>
        <p:spPr>
          <a:xfrm>
            <a:off x="8507453" y="6407150"/>
            <a:ext cx="532558" cy="365125"/>
          </a:xfrm>
        </p:spPr>
        <p:txBody>
          <a:bodyPr/>
          <a:lstStyle>
            <a:lvl1pPr algn="ctr">
              <a:defRPr>
                <a:solidFill>
                  <a:schemeClr val="tx1"/>
                </a:solidFill>
              </a:defRPr>
            </a:lvl1pPr>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357856900"/>
      </p:ext>
    </p:extLst>
  </p:cSld>
  <p:clrMapOvr>
    <a:masterClrMapping/>
  </p:clrMapOvr>
  <p:transition spd="slow">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7A9DC33-4D85-48BE-BA4F-237263553EB8}" type="datetime1">
              <a:rPr lang="en-MY" smtClean="0"/>
              <a:t>30/3/2016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ED2989-2F73-4C73-AB4B-4A0998447DEB}" type="slidenum">
              <a:rPr lang="en-US" smtClean="0"/>
              <a:t>‹#›</a:t>
            </a:fld>
            <a:endParaRPr lang="en-US"/>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l="2892" t="48002" r="10342" b="41878"/>
          <a:stretch/>
        </p:blipFill>
        <p:spPr>
          <a:xfrm>
            <a:off x="-1349" y="6526949"/>
            <a:ext cx="9144000" cy="435835"/>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2652" cy="6858000"/>
          </a:xfrm>
          <a:prstGeom prst="rect">
            <a:avLst/>
          </a:prstGeom>
        </p:spPr>
      </p:pic>
    </p:spTree>
    <p:extLst>
      <p:ext uri="{BB962C8B-B14F-4D97-AF65-F5344CB8AC3E}">
        <p14:creationId xmlns:p14="http://schemas.microsoft.com/office/powerpoint/2010/main" val="62779150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5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3DF5200-D31D-4C86-8D4C-BAC00CA85BF0}" type="datetime1">
              <a:rPr lang="en-MY" smtClean="0"/>
              <a:t>30/3/2016</a:t>
            </a:fld>
            <a:endParaRPr lang="en-US"/>
          </a:p>
        </p:txBody>
      </p:sp>
      <p:sp>
        <p:nvSpPr>
          <p:cNvPr id="7" name="Slide Number Placeholder 5"/>
          <p:cNvSpPr>
            <a:spLocks noGrp="1"/>
          </p:cNvSpPr>
          <p:nvPr>
            <p:ph type="sldNum" sz="quarter" idx="12"/>
          </p:nvPr>
        </p:nvSpPr>
        <p:spPr>
          <a:xfrm>
            <a:off x="8507453" y="6407152"/>
            <a:ext cx="532558" cy="365125"/>
          </a:xfrm>
        </p:spPr>
        <p:txBody>
          <a:bodyPr/>
          <a:lstStyle>
            <a:lvl1pPr algn="ctr">
              <a:defRPr>
                <a:solidFill>
                  <a:schemeClr val="tx1"/>
                </a:solidFill>
              </a:defRPr>
            </a:lvl1pPr>
          </a:lstStyle>
          <a:p>
            <a:fld id="{B6F15528-21DE-4FAA-801E-634DDDAF4B2B}" type="slidenum">
              <a:rPr lang="en-US" smtClean="0"/>
              <a:pPr/>
              <a:t>‹#›</a:t>
            </a:fld>
            <a:endParaRPr lang="en-US"/>
          </a:p>
        </p:txBody>
      </p:sp>
      <p:pic>
        <p:nvPicPr>
          <p:cNvPr id="5" name="Picture 2" descr="P:\SALIHIN Logo Centre\gst.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7336" y="261192"/>
            <a:ext cx="1292168" cy="1110407"/>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6" name="Footer Placeholder 10"/>
          <p:cNvSpPr>
            <a:spLocks noGrp="1"/>
          </p:cNvSpPr>
          <p:nvPr userDrawn="1"/>
        </p:nvSpPr>
        <p:spPr>
          <a:xfrm>
            <a:off x="5580112" y="6453338"/>
            <a:ext cx="2933422" cy="365125"/>
          </a:xfrm>
          <a:prstGeom prst="rect">
            <a:avLst/>
          </a:prstGeom>
        </p:spPr>
        <p:txBody>
          <a:bodyPr vert="horz" lIns="91440" tIns="45720" rIns="91440" bIns="45720" rtlCol="0" anchor="ctr"/>
          <a:lstStyle>
            <a:defPPr>
              <a:defRPr lang="en-US"/>
            </a:defPPr>
            <a:lvl1pPr marL="0" algn="l" defTabSz="914400" rtl="0" eaLnBrk="1" latinLnBrk="0" hangingPunct="1">
              <a:defRPr sz="1000" b="0" i="0" kern="120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©2016 </a:t>
            </a:r>
            <a:r>
              <a:rPr lang="en-US" dirty="0" smtClean="0">
                <a:solidFill>
                  <a:srgbClr val="FF0000"/>
                </a:solidFill>
                <a:latin typeface="Neuropol" pitchFamily="34" charset="0"/>
              </a:rPr>
              <a:t>SALIHIN</a:t>
            </a:r>
            <a:r>
              <a:rPr lang="en-US" dirty="0" smtClean="0">
                <a:solidFill>
                  <a:srgbClr val="FF0000"/>
                </a:solidFill>
              </a:rPr>
              <a:t> </a:t>
            </a:r>
            <a:r>
              <a:rPr lang="en-US" dirty="0" smtClean="0"/>
              <a:t>GST Services. All Rights Reserved.</a:t>
            </a:r>
            <a:endParaRPr lang="en-US" dirty="0"/>
          </a:p>
        </p:txBody>
      </p:sp>
    </p:spTree>
    <p:extLst>
      <p:ext uri="{BB962C8B-B14F-4D97-AF65-F5344CB8AC3E}">
        <p14:creationId xmlns:p14="http://schemas.microsoft.com/office/powerpoint/2010/main" val="584167901"/>
      </p:ext>
    </p:extLst>
  </p:cSld>
  <p:clrMapOvr>
    <a:masterClrMapping/>
  </p:clrMapOvr>
  <p:transition spd="slow">
    <p:pull/>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MY"/>
          </a:p>
        </p:txBody>
      </p:sp>
      <p:sp>
        <p:nvSpPr>
          <p:cNvPr id="4" name="Date Placeholder 3"/>
          <p:cNvSpPr>
            <a:spLocks noGrp="1"/>
          </p:cNvSpPr>
          <p:nvPr>
            <p:ph type="dt" sz="half" idx="10"/>
          </p:nvPr>
        </p:nvSpPr>
        <p:spPr/>
        <p:txBody>
          <a:bodyPr/>
          <a:lstStyle/>
          <a:p>
            <a:fld id="{7E5BC502-D960-4234-ADB6-BCD970E1C7DC}" type="datetime1">
              <a:rPr lang="en-MY" smtClean="0"/>
              <a:t>30/3/2016</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E86F3F4B-C885-426F-81FA-DF514E67AACE}" type="slidenum">
              <a:rPr lang="en-MY" smtClean="0"/>
              <a:t>‹#›</a:t>
            </a:fld>
            <a:endParaRPr lang="en-MY"/>
          </a:p>
        </p:txBody>
      </p:sp>
    </p:spTree>
    <p:extLst>
      <p:ext uri="{BB962C8B-B14F-4D97-AF65-F5344CB8AC3E}">
        <p14:creationId xmlns:p14="http://schemas.microsoft.com/office/powerpoint/2010/main" val="441242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AA3082E7-A192-47B0-A785-4DEC651961FC}" type="datetime1">
              <a:rPr lang="en-MY" smtClean="0"/>
              <a:t>30/3/2016</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E86F3F4B-C885-426F-81FA-DF514E67AACE}" type="slidenum">
              <a:rPr lang="en-MY" smtClean="0"/>
              <a:t>‹#›</a:t>
            </a:fld>
            <a:endParaRPr lang="en-MY"/>
          </a:p>
        </p:txBody>
      </p:sp>
    </p:spTree>
    <p:extLst>
      <p:ext uri="{BB962C8B-B14F-4D97-AF65-F5344CB8AC3E}">
        <p14:creationId xmlns:p14="http://schemas.microsoft.com/office/powerpoint/2010/main" val="33035500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FA64CF-7DC7-42AD-9B7F-476B3627177B}" type="datetime1">
              <a:rPr lang="en-MY" smtClean="0"/>
              <a:t>30/3/2016</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E86F3F4B-C885-426F-81FA-DF514E67AACE}" type="slidenum">
              <a:rPr lang="en-MY" smtClean="0"/>
              <a:t>‹#›</a:t>
            </a:fld>
            <a:endParaRPr lang="en-MY"/>
          </a:p>
        </p:txBody>
      </p:sp>
    </p:spTree>
    <p:extLst>
      <p:ext uri="{BB962C8B-B14F-4D97-AF65-F5344CB8AC3E}">
        <p14:creationId xmlns:p14="http://schemas.microsoft.com/office/powerpoint/2010/main" val="24601912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Date Placeholder 4"/>
          <p:cNvSpPr>
            <a:spLocks noGrp="1"/>
          </p:cNvSpPr>
          <p:nvPr>
            <p:ph type="dt" sz="half" idx="10"/>
          </p:nvPr>
        </p:nvSpPr>
        <p:spPr/>
        <p:txBody>
          <a:bodyPr/>
          <a:lstStyle/>
          <a:p>
            <a:fld id="{08251BFE-CC12-445F-8538-3248F4FFAC16}" type="datetime1">
              <a:rPr lang="en-MY" smtClean="0"/>
              <a:t>30/3/2016</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E86F3F4B-C885-426F-81FA-DF514E67AACE}" type="slidenum">
              <a:rPr lang="en-MY" smtClean="0"/>
              <a:t>‹#›</a:t>
            </a:fld>
            <a:endParaRPr lang="en-MY"/>
          </a:p>
        </p:txBody>
      </p:sp>
    </p:spTree>
    <p:extLst>
      <p:ext uri="{BB962C8B-B14F-4D97-AF65-F5344CB8AC3E}">
        <p14:creationId xmlns:p14="http://schemas.microsoft.com/office/powerpoint/2010/main" val="112439399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7" name="Date Placeholder 6"/>
          <p:cNvSpPr>
            <a:spLocks noGrp="1"/>
          </p:cNvSpPr>
          <p:nvPr>
            <p:ph type="dt" sz="half" idx="10"/>
          </p:nvPr>
        </p:nvSpPr>
        <p:spPr/>
        <p:txBody>
          <a:bodyPr/>
          <a:lstStyle/>
          <a:p>
            <a:fld id="{317D79EA-F33B-43A3-A78D-43611DC85C79}" type="datetime1">
              <a:rPr lang="en-MY" smtClean="0"/>
              <a:t>30/3/2016</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E86F3F4B-C885-426F-81FA-DF514E67AACE}" type="slidenum">
              <a:rPr lang="en-MY" smtClean="0"/>
              <a:t>‹#›</a:t>
            </a:fld>
            <a:endParaRPr lang="en-MY"/>
          </a:p>
        </p:txBody>
      </p:sp>
    </p:spTree>
    <p:extLst>
      <p:ext uri="{BB962C8B-B14F-4D97-AF65-F5344CB8AC3E}">
        <p14:creationId xmlns:p14="http://schemas.microsoft.com/office/powerpoint/2010/main" val="18044911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Date Placeholder 2"/>
          <p:cNvSpPr>
            <a:spLocks noGrp="1"/>
          </p:cNvSpPr>
          <p:nvPr>
            <p:ph type="dt" sz="half" idx="10"/>
          </p:nvPr>
        </p:nvSpPr>
        <p:spPr/>
        <p:txBody>
          <a:bodyPr/>
          <a:lstStyle/>
          <a:p>
            <a:fld id="{144E0494-2F8F-4AE7-97F5-2F3AF4C4D5AF}" type="datetime1">
              <a:rPr lang="en-MY" smtClean="0"/>
              <a:t>30/3/2016</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E86F3F4B-C885-426F-81FA-DF514E67AACE}" type="slidenum">
              <a:rPr lang="en-MY" smtClean="0"/>
              <a:t>‹#›</a:t>
            </a:fld>
            <a:endParaRPr lang="en-MY"/>
          </a:p>
        </p:txBody>
      </p:sp>
    </p:spTree>
    <p:extLst>
      <p:ext uri="{BB962C8B-B14F-4D97-AF65-F5344CB8AC3E}">
        <p14:creationId xmlns:p14="http://schemas.microsoft.com/office/powerpoint/2010/main" val="114542338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42168D-B2C1-4537-BF4D-4E8CB785DFBD}" type="datetime1">
              <a:rPr lang="en-MY" smtClean="0"/>
              <a:t>30/3/2016</a:t>
            </a:fld>
            <a:endParaRPr lang="en-MY"/>
          </a:p>
        </p:txBody>
      </p:sp>
      <p:sp>
        <p:nvSpPr>
          <p:cNvPr id="3" name="Footer Placeholder 2"/>
          <p:cNvSpPr>
            <a:spLocks noGrp="1"/>
          </p:cNvSpPr>
          <p:nvPr>
            <p:ph type="ftr" sz="quarter" idx="11"/>
          </p:nvPr>
        </p:nvSpPr>
        <p:spPr/>
        <p:txBody>
          <a:bodyPr/>
          <a:lstStyle/>
          <a:p>
            <a:endParaRPr lang="en-MY"/>
          </a:p>
        </p:txBody>
      </p:sp>
      <p:sp>
        <p:nvSpPr>
          <p:cNvPr id="4" name="Slide Number Placeholder 3"/>
          <p:cNvSpPr>
            <a:spLocks noGrp="1"/>
          </p:cNvSpPr>
          <p:nvPr>
            <p:ph type="sldNum" sz="quarter" idx="12"/>
          </p:nvPr>
        </p:nvSpPr>
        <p:spPr/>
        <p:txBody>
          <a:bodyPr/>
          <a:lstStyle/>
          <a:p>
            <a:fld id="{E86F3F4B-C885-426F-81FA-DF514E67AACE}" type="slidenum">
              <a:rPr lang="en-MY" smtClean="0"/>
              <a:t>‹#›</a:t>
            </a:fld>
            <a:endParaRPr lang="en-MY"/>
          </a:p>
        </p:txBody>
      </p:sp>
    </p:spTree>
    <p:extLst>
      <p:ext uri="{BB962C8B-B14F-4D97-AF65-F5344CB8AC3E}">
        <p14:creationId xmlns:p14="http://schemas.microsoft.com/office/powerpoint/2010/main" val="36496120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2CEADC-3FB4-4F69-86D4-C9999609E6A7}" type="datetime1">
              <a:rPr lang="en-MY" smtClean="0"/>
              <a:t>30/3/2016</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E86F3F4B-C885-426F-81FA-DF514E67AACE}" type="slidenum">
              <a:rPr lang="en-MY" smtClean="0"/>
              <a:t>‹#›</a:t>
            </a:fld>
            <a:endParaRPr lang="en-MY"/>
          </a:p>
        </p:txBody>
      </p:sp>
    </p:spTree>
    <p:extLst>
      <p:ext uri="{BB962C8B-B14F-4D97-AF65-F5344CB8AC3E}">
        <p14:creationId xmlns:p14="http://schemas.microsoft.com/office/powerpoint/2010/main" val="279716936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7179AD-292C-4691-95D9-E175B3DED0B2}" type="datetime1">
              <a:rPr lang="en-MY" smtClean="0"/>
              <a:t>30/3/2016</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E86F3F4B-C885-426F-81FA-DF514E67AACE}" type="slidenum">
              <a:rPr lang="en-MY" smtClean="0"/>
              <a:t>‹#›</a:t>
            </a:fld>
            <a:endParaRPr lang="en-MY"/>
          </a:p>
        </p:txBody>
      </p:sp>
    </p:spTree>
    <p:extLst>
      <p:ext uri="{BB962C8B-B14F-4D97-AF65-F5344CB8AC3E}">
        <p14:creationId xmlns:p14="http://schemas.microsoft.com/office/powerpoint/2010/main" val="4092273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E776CB-A98C-4034-B62D-75B5D36B550D}" type="datetime1">
              <a:rPr lang="en-MY" smtClean="0"/>
              <a:t>30/3/2016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ED2989-2F73-4C73-AB4B-4A0998447DEB}" type="slidenum">
              <a:rPr lang="en-US" smtClean="0"/>
              <a:t>‹#›</a:t>
            </a:fld>
            <a:endParaRPr lang="en-US"/>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6312" t="31236"/>
          <a:stretch/>
        </p:blipFill>
        <p:spPr>
          <a:xfrm flipH="1">
            <a:off x="6198552" y="-2782"/>
            <a:ext cx="2966357" cy="2061446"/>
          </a:xfrm>
          <a:prstGeom prst="rect">
            <a:avLst/>
          </a:prstGeom>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2892" t="48002" r="10342" b="41878"/>
          <a:stretch/>
        </p:blipFill>
        <p:spPr>
          <a:xfrm>
            <a:off x="0" y="6528997"/>
            <a:ext cx="9144000" cy="435835"/>
          </a:xfrm>
          <a:prstGeom prst="rect">
            <a:avLst/>
          </a:prstGeom>
        </p:spPr>
      </p:pic>
      <p:pic>
        <p:nvPicPr>
          <p:cNvPr id="9" name="Picture 8"/>
          <p:cNvPicPr>
            <a:picLocks noChangeAspect="1"/>
          </p:cNvPicPr>
          <p:nvPr/>
        </p:nvPicPr>
        <p:blipFill>
          <a:blip r:embed="rId4" cstate="print">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7681725" y="188640"/>
            <a:ext cx="997034" cy="1080120"/>
          </a:xfrm>
          <a:prstGeom prst="rect">
            <a:avLst/>
          </a:prstGeom>
          <a:noFill/>
          <a:ln>
            <a:no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05497762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62F9FD64-7FA6-4362-9E77-7D6C9F0E1555}" type="datetime1">
              <a:rPr lang="en-MY" smtClean="0"/>
              <a:t>30/3/2016</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E86F3F4B-C885-426F-81FA-DF514E67AACE}" type="slidenum">
              <a:rPr lang="en-MY" smtClean="0"/>
              <a:t>‹#›</a:t>
            </a:fld>
            <a:endParaRPr lang="en-MY"/>
          </a:p>
        </p:txBody>
      </p:sp>
    </p:spTree>
    <p:extLst>
      <p:ext uri="{BB962C8B-B14F-4D97-AF65-F5344CB8AC3E}">
        <p14:creationId xmlns:p14="http://schemas.microsoft.com/office/powerpoint/2010/main" val="55973692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7C1864FF-248D-4657-822E-E3B5485316E8}" type="datetime1">
              <a:rPr lang="en-MY" smtClean="0"/>
              <a:t>30/3/2016</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E86F3F4B-C885-426F-81FA-DF514E67AACE}" type="slidenum">
              <a:rPr lang="en-MY" smtClean="0"/>
              <a:t>‹#›</a:t>
            </a:fld>
            <a:endParaRPr lang="en-MY"/>
          </a:p>
        </p:txBody>
      </p:sp>
    </p:spTree>
    <p:extLst>
      <p:ext uri="{BB962C8B-B14F-4D97-AF65-F5344CB8AC3E}">
        <p14:creationId xmlns:p14="http://schemas.microsoft.com/office/powerpoint/2010/main" val="35397548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Date Placeholder 2"/>
          <p:cNvSpPr>
            <a:spLocks noGrp="1"/>
          </p:cNvSpPr>
          <p:nvPr>
            <p:ph type="dt" sz="half" idx="10"/>
          </p:nvPr>
        </p:nvSpPr>
        <p:spPr/>
        <p:txBody>
          <a:bodyPr/>
          <a:lstStyle/>
          <a:p>
            <a:fld id="{D31EBEBD-B760-4196-8741-59DF71A741BC}" type="datetime1">
              <a:rPr lang="en-MY" smtClean="0"/>
              <a:t>30/3/2016</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E86F3F4B-C885-426F-81FA-DF514E67AACE}" type="slidenum">
              <a:rPr lang="en-MY" smtClean="0"/>
              <a:t>‹#›</a:t>
            </a:fld>
            <a:endParaRPr lang="en-MY"/>
          </a:p>
        </p:txBody>
      </p:sp>
    </p:spTree>
    <p:extLst>
      <p:ext uri="{BB962C8B-B14F-4D97-AF65-F5344CB8AC3E}">
        <p14:creationId xmlns:p14="http://schemas.microsoft.com/office/powerpoint/2010/main" val="33583898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MY"/>
          </a:p>
        </p:txBody>
      </p:sp>
      <p:sp>
        <p:nvSpPr>
          <p:cNvPr id="4" name="Date Placeholder 3"/>
          <p:cNvSpPr>
            <a:spLocks noGrp="1"/>
          </p:cNvSpPr>
          <p:nvPr>
            <p:ph type="dt" sz="half" idx="10"/>
          </p:nvPr>
        </p:nvSpPr>
        <p:spPr/>
        <p:txBody>
          <a:bodyPr/>
          <a:lstStyle/>
          <a:p>
            <a:fld id="{B9CBD048-D1C3-4345-830E-CA54EF54A65C}" type="datetime1">
              <a:rPr lang="en-MY" smtClean="0"/>
              <a:t>30/3/2016</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DC7B8746-CA50-44BB-A036-7F1D7DD44D4E}" type="slidenum">
              <a:rPr lang="en-MY" smtClean="0"/>
              <a:t>‹#›</a:t>
            </a:fld>
            <a:endParaRPr lang="en-MY"/>
          </a:p>
        </p:txBody>
      </p:sp>
    </p:spTree>
    <p:extLst>
      <p:ext uri="{BB962C8B-B14F-4D97-AF65-F5344CB8AC3E}">
        <p14:creationId xmlns:p14="http://schemas.microsoft.com/office/powerpoint/2010/main" val="294445431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2FE642DE-48E1-439D-BB03-C4FFB66AF723}" type="datetime1">
              <a:rPr lang="en-MY" smtClean="0"/>
              <a:t>30/3/2016</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DC7B8746-CA50-44BB-A036-7F1D7DD44D4E}" type="slidenum">
              <a:rPr lang="en-MY" smtClean="0"/>
              <a:t>‹#›</a:t>
            </a:fld>
            <a:endParaRPr lang="en-MY"/>
          </a:p>
        </p:txBody>
      </p:sp>
    </p:spTree>
    <p:extLst>
      <p:ext uri="{BB962C8B-B14F-4D97-AF65-F5344CB8AC3E}">
        <p14:creationId xmlns:p14="http://schemas.microsoft.com/office/powerpoint/2010/main" val="64883323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C1F034-25F9-4026-9D2F-44F426555A4A}" type="datetime1">
              <a:rPr lang="en-MY" smtClean="0"/>
              <a:t>30/3/2016</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DC7B8746-CA50-44BB-A036-7F1D7DD44D4E}" type="slidenum">
              <a:rPr lang="en-MY" smtClean="0"/>
              <a:t>‹#›</a:t>
            </a:fld>
            <a:endParaRPr lang="en-MY"/>
          </a:p>
        </p:txBody>
      </p:sp>
    </p:spTree>
    <p:extLst>
      <p:ext uri="{BB962C8B-B14F-4D97-AF65-F5344CB8AC3E}">
        <p14:creationId xmlns:p14="http://schemas.microsoft.com/office/powerpoint/2010/main" val="136382795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Date Placeholder 4"/>
          <p:cNvSpPr>
            <a:spLocks noGrp="1"/>
          </p:cNvSpPr>
          <p:nvPr>
            <p:ph type="dt" sz="half" idx="10"/>
          </p:nvPr>
        </p:nvSpPr>
        <p:spPr/>
        <p:txBody>
          <a:bodyPr/>
          <a:lstStyle/>
          <a:p>
            <a:fld id="{E39F5F06-7619-4BD7-BBFC-32B180CB7C4E}" type="datetime1">
              <a:rPr lang="en-MY" smtClean="0"/>
              <a:t>30/3/2016</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DC7B8746-CA50-44BB-A036-7F1D7DD44D4E}" type="slidenum">
              <a:rPr lang="en-MY" smtClean="0"/>
              <a:t>‹#›</a:t>
            </a:fld>
            <a:endParaRPr lang="en-MY"/>
          </a:p>
        </p:txBody>
      </p:sp>
    </p:spTree>
    <p:extLst>
      <p:ext uri="{BB962C8B-B14F-4D97-AF65-F5344CB8AC3E}">
        <p14:creationId xmlns:p14="http://schemas.microsoft.com/office/powerpoint/2010/main" val="329435008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7" name="Date Placeholder 6"/>
          <p:cNvSpPr>
            <a:spLocks noGrp="1"/>
          </p:cNvSpPr>
          <p:nvPr>
            <p:ph type="dt" sz="half" idx="10"/>
          </p:nvPr>
        </p:nvSpPr>
        <p:spPr/>
        <p:txBody>
          <a:bodyPr/>
          <a:lstStyle/>
          <a:p>
            <a:fld id="{37EAD75E-FD25-40E1-B5DD-9AD1F0193257}" type="datetime1">
              <a:rPr lang="en-MY" smtClean="0"/>
              <a:t>30/3/2016</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DC7B8746-CA50-44BB-A036-7F1D7DD44D4E}" type="slidenum">
              <a:rPr lang="en-MY" smtClean="0"/>
              <a:t>‹#›</a:t>
            </a:fld>
            <a:endParaRPr lang="en-MY"/>
          </a:p>
        </p:txBody>
      </p:sp>
    </p:spTree>
    <p:extLst>
      <p:ext uri="{BB962C8B-B14F-4D97-AF65-F5344CB8AC3E}">
        <p14:creationId xmlns:p14="http://schemas.microsoft.com/office/powerpoint/2010/main" val="423911792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Date Placeholder 2"/>
          <p:cNvSpPr>
            <a:spLocks noGrp="1"/>
          </p:cNvSpPr>
          <p:nvPr>
            <p:ph type="dt" sz="half" idx="10"/>
          </p:nvPr>
        </p:nvSpPr>
        <p:spPr/>
        <p:txBody>
          <a:bodyPr/>
          <a:lstStyle/>
          <a:p>
            <a:fld id="{3DAC7C01-7788-4F9A-ADA8-E2A08272E307}" type="datetime1">
              <a:rPr lang="en-MY" smtClean="0"/>
              <a:t>30/3/2016</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DC7B8746-CA50-44BB-A036-7F1D7DD44D4E}" type="slidenum">
              <a:rPr lang="en-MY" smtClean="0"/>
              <a:t>‹#›</a:t>
            </a:fld>
            <a:endParaRPr lang="en-MY"/>
          </a:p>
        </p:txBody>
      </p:sp>
    </p:spTree>
    <p:extLst>
      <p:ext uri="{BB962C8B-B14F-4D97-AF65-F5344CB8AC3E}">
        <p14:creationId xmlns:p14="http://schemas.microsoft.com/office/powerpoint/2010/main" val="336014304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A388FC-9D74-4C82-A169-ADC584770640}" type="datetime1">
              <a:rPr lang="en-MY" smtClean="0"/>
              <a:t>30/3/2016</a:t>
            </a:fld>
            <a:endParaRPr lang="en-MY"/>
          </a:p>
        </p:txBody>
      </p:sp>
      <p:sp>
        <p:nvSpPr>
          <p:cNvPr id="3" name="Footer Placeholder 2"/>
          <p:cNvSpPr>
            <a:spLocks noGrp="1"/>
          </p:cNvSpPr>
          <p:nvPr>
            <p:ph type="ftr" sz="quarter" idx="11"/>
          </p:nvPr>
        </p:nvSpPr>
        <p:spPr/>
        <p:txBody>
          <a:bodyPr/>
          <a:lstStyle/>
          <a:p>
            <a:endParaRPr lang="en-MY"/>
          </a:p>
        </p:txBody>
      </p:sp>
      <p:sp>
        <p:nvSpPr>
          <p:cNvPr id="4" name="Slide Number Placeholder 3"/>
          <p:cNvSpPr>
            <a:spLocks noGrp="1"/>
          </p:cNvSpPr>
          <p:nvPr>
            <p:ph type="sldNum" sz="quarter" idx="12"/>
          </p:nvPr>
        </p:nvSpPr>
        <p:spPr/>
        <p:txBody>
          <a:bodyPr/>
          <a:lstStyle/>
          <a:p>
            <a:fld id="{DC7B8746-CA50-44BB-A036-7F1D7DD44D4E}" type="slidenum">
              <a:rPr lang="en-MY" smtClean="0"/>
              <a:t>‹#›</a:t>
            </a:fld>
            <a:endParaRPr lang="en-MY"/>
          </a:p>
        </p:txBody>
      </p:sp>
    </p:spTree>
    <p:extLst>
      <p:ext uri="{BB962C8B-B14F-4D97-AF65-F5344CB8AC3E}">
        <p14:creationId xmlns:p14="http://schemas.microsoft.com/office/powerpoint/2010/main" val="566735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Date Placeholder 2"/>
          <p:cNvSpPr>
            <a:spLocks noGrp="1"/>
          </p:cNvSpPr>
          <p:nvPr>
            <p:ph type="dt" sz="half" idx="10"/>
          </p:nvPr>
        </p:nvSpPr>
        <p:spPr/>
        <p:txBody>
          <a:bodyPr/>
          <a:lstStyle/>
          <a:p>
            <a:fld id="{9DBFED80-DA2B-4F05-9704-8877841198EF}" type="datetime1">
              <a:rPr lang="en-MY" smtClean="0"/>
              <a:t>30/3/2016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ED2989-2F73-4C73-AB4B-4A0998447DEB}" type="slidenum">
              <a:rPr lang="en-US" smtClean="0"/>
              <a:t>‹#›</a:t>
            </a:fld>
            <a:endParaRPr lang="en-US"/>
          </a:p>
        </p:txBody>
      </p:sp>
    </p:spTree>
    <p:extLst>
      <p:ext uri="{BB962C8B-B14F-4D97-AF65-F5344CB8AC3E}">
        <p14:creationId xmlns:p14="http://schemas.microsoft.com/office/powerpoint/2010/main" val="191464680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F08883-A2D4-4B53-9EE4-E7B6D5A94C4B}" type="datetime1">
              <a:rPr lang="en-MY" smtClean="0"/>
              <a:t>30/3/2016</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DC7B8746-CA50-44BB-A036-7F1D7DD44D4E}" type="slidenum">
              <a:rPr lang="en-MY" smtClean="0"/>
              <a:t>‹#›</a:t>
            </a:fld>
            <a:endParaRPr lang="en-MY"/>
          </a:p>
        </p:txBody>
      </p:sp>
    </p:spTree>
    <p:extLst>
      <p:ext uri="{BB962C8B-B14F-4D97-AF65-F5344CB8AC3E}">
        <p14:creationId xmlns:p14="http://schemas.microsoft.com/office/powerpoint/2010/main" val="73675409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B92C41-BDCB-4CA9-955D-1068FDC00866}" type="datetime1">
              <a:rPr lang="en-MY" smtClean="0"/>
              <a:t>30/3/2016</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DC7B8746-CA50-44BB-A036-7F1D7DD44D4E}" type="slidenum">
              <a:rPr lang="en-MY" smtClean="0"/>
              <a:t>‹#›</a:t>
            </a:fld>
            <a:endParaRPr lang="en-MY"/>
          </a:p>
        </p:txBody>
      </p:sp>
    </p:spTree>
    <p:extLst>
      <p:ext uri="{BB962C8B-B14F-4D97-AF65-F5344CB8AC3E}">
        <p14:creationId xmlns:p14="http://schemas.microsoft.com/office/powerpoint/2010/main" val="122520254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6D83CAD4-8B60-423E-9AEA-37F09E61786E}" type="datetime1">
              <a:rPr lang="en-MY" smtClean="0"/>
              <a:t>30/3/2016</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DC7B8746-CA50-44BB-A036-7F1D7DD44D4E}" type="slidenum">
              <a:rPr lang="en-MY" smtClean="0"/>
              <a:t>‹#›</a:t>
            </a:fld>
            <a:endParaRPr lang="en-MY"/>
          </a:p>
        </p:txBody>
      </p:sp>
    </p:spTree>
    <p:extLst>
      <p:ext uri="{BB962C8B-B14F-4D97-AF65-F5344CB8AC3E}">
        <p14:creationId xmlns:p14="http://schemas.microsoft.com/office/powerpoint/2010/main" val="12036677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BA1F9DDB-62A4-4985-A59B-40D4898D08E6}" type="datetime1">
              <a:rPr lang="en-MY" smtClean="0"/>
              <a:t>30/3/2016</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DC7B8746-CA50-44BB-A036-7F1D7DD44D4E}" type="slidenum">
              <a:rPr lang="en-MY" smtClean="0"/>
              <a:t>‹#›</a:t>
            </a:fld>
            <a:endParaRPr lang="en-MY"/>
          </a:p>
        </p:txBody>
      </p:sp>
    </p:spTree>
    <p:extLst>
      <p:ext uri="{BB962C8B-B14F-4D97-AF65-F5344CB8AC3E}">
        <p14:creationId xmlns:p14="http://schemas.microsoft.com/office/powerpoint/2010/main" val="393973695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AF682F6-E67F-4BA8-8395-D470B1C9687F}" type="datetime1">
              <a:rPr lang="en-MY" smtClean="0"/>
              <a:t>30/3/2016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23FD22-1631-470E-8AC6-7A024822943F}" type="slidenum">
              <a:rPr lang="en-US" smtClean="0"/>
              <a:t>‹#›</a:t>
            </a:fld>
            <a:endParaRPr lang="en-US"/>
          </a:p>
        </p:txBody>
      </p:sp>
    </p:spTree>
    <p:extLst>
      <p:ext uri="{BB962C8B-B14F-4D97-AF65-F5344CB8AC3E}">
        <p14:creationId xmlns:p14="http://schemas.microsoft.com/office/powerpoint/2010/main" val="28026485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F1DF46-CA29-4889-A8DB-8D3B648E40DF}" type="datetime1">
              <a:rPr lang="en-MY" smtClean="0"/>
              <a:t>30/3/2016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23FD22-1631-470E-8AC6-7A024822943F}" type="slidenum">
              <a:rPr lang="en-US" smtClean="0"/>
              <a:t>‹#›</a:t>
            </a:fld>
            <a:endParaRPr lang="en-US"/>
          </a:p>
        </p:txBody>
      </p:sp>
    </p:spTree>
    <p:extLst>
      <p:ext uri="{BB962C8B-B14F-4D97-AF65-F5344CB8AC3E}">
        <p14:creationId xmlns:p14="http://schemas.microsoft.com/office/powerpoint/2010/main" val="420815698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100B94-F11F-4093-AEA1-4D70D3F3ACC4}" type="datetime1">
              <a:rPr lang="en-MY" smtClean="0"/>
              <a:t>30/3/2016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23FD22-1631-470E-8AC6-7A024822943F}" type="slidenum">
              <a:rPr lang="en-US" smtClean="0"/>
              <a:t>‹#›</a:t>
            </a:fld>
            <a:endParaRPr lang="en-US"/>
          </a:p>
        </p:txBody>
      </p:sp>
    </p:spTree>
    <p:extLst>
      <p:ext uri="{BB962C8B-B14F-4D97-AF65-F5344CB8AC3E}">
        <p14:creationId xmlns:p14="http://schemas.microsoft.com/office/powerpoint/2010/main" val="397803222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3C26461-8490-4105-80F2-7DE6844DE5CC}" type="datetime1">
              <a:rPr lang="en-MY" smtClean="0"/>
              <a:t>30/3/2016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23FD22-1631-470E-8AC6-7A024822943F}" type="slidenum">
              <a:rPr lang="en-US" smtClean="0"/>
              <a:t>‹#›</a:t>
            </a:fld>
            <a:endParaRPr lang="en-US"/>
          </a:p>
        </p:txBody>
      </p:sp>
    </p:spTree>
    <p:extLst>
      <p:ext uri="{BB962C8B-B14F-4D97-AF65-F5344CB8AC3E}">
        <p14:creationId xmlns:p14="http://schemas.microsoft.com/office/powerpoint/2010/main" val="173181868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B4C2D35-C0F0-41E9-A382-79CE0A058434}" type="datetime1">
              <a:rPr lang="en-MY" smtClean="0"/>
              <a:t>30/3/2016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23FD22-1631-470E-8AC6-7A024822943F}" type="slidenum">
              <a:rPr lang="en-US" smtClean="0"/>
              <a:t>‹#›</a:t>
            </a:fld>
            <a:endParaRPr lang="en-US"/>
          </a:p>
        </p:txBody>
      </p:sp>
    </p:spTree>
    <p:extLst>
      <p:ext uri="{BB962C8B-B14F-4D97-AF65-F5344CB8AC3E}">
        <p14:creationId xmlns:p14="http://schemas.microsoft.com/office/powerpoint/2010/main" val="335365105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2611304-D37C-4395-B264-81E087ADBBA3}" type="datetime1">
              <a:rPr lang="en-MY" smtClean="0"/>
              <a:t>30/3/2016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23FD22-1631-470E-8AC6-7A024822943F}" type="slidenum">
              <a:rPr lang="en-US" smtClean="0"/>
              <a:t>‹#›</a:t>
            </a:fld>
            <a:endParaRPr lang="en-US"/>
          </a:p>
        </p:txBody>
      </p:sp>
    </p:spTree>
    <p:extLst>
      <p:ext uri="{BB962C8B-B14F-4D97-AF65-F5344CB8AC3E}">
        <p14:creationId xmlns:p14="http://schemas.microsoft.com/office/powerpoint/2010/main" val="23818045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E81535-1C72-4C23-842E-3625576E6648}" type="datetime1">
              <a:rPr lang="en-MY" smtClean="0"/>
              <a:t>30/3/2016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ED2989-2F73-4C73-AB4B-4A0998447DEB}" type="slidenum">
              <a:rPr lang="en-US" smtClean="0"/>
              <a:t>‹#›</a:t>
            </a:fld>
            <a:endParaRPr lang="en-US"/>
          </a:p>
        </p:txBody>
      </p:sp>
    </p:spTree>
    <p:extLst>
      <p:ext uri="{BB962C8B-B14F-4D97-AF65-F5344CB8AC3E}">
        <p14:creationId xmlns:p14="http://schemas.microsoft.com/office/powerpoint/2010/main" val="43423992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0D1DE3-D56F-4F7B-BCB4-1C084F21F6A6}" type="datetime1">
              <a:rPr lang="en-MY" smtClean="0"/>
              <a:t>30/3/2016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23FD22-1631-470E-8AC6-7A024822943F}" type="slidenum">
              <a:rPr lang="en-US" smtClean="0"/>
              <a:t>‹#›</a:t>
            </a:fld>
            <a:endParaRPr lang="en-US"/>
          </a:p>
        </p:txBody>
      </p:sp>
    </p:spTree>
    <p:extLst>
      <p:ext uri="{BB962C8B-B14F-4D97-AF65-F5344CB8AC3E}">
        <p14:creationId xmlns:p14="http://schemas.microsoft.com/office/powerpoint/2010/main" val="25352711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677C20-09B0-414D-BF0F-44A748C3A6EE}" type="datetime1">
              <a:rPr lang="en-MY" smtClean="0"/>
              <a:t>30/3/2016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23FD22-1631-470E-8AC6-7A024822943F}" type="slidenum">
              <a:rPr lang="en-US" smtClean="0"/>
              <a:t>‹#›</a:t>
            </a:fld>
            <a:endParaRPr lang="en-US"/>
          </a:p>
        </p:txBody>
      </p:sp>
    </p:spTree>
    <p:extLst>
      <p:ext uri="{BB962C8B-B14F-4D97-AF65-F5344CB8AC3E}">
        <p14:creationId xmlns:p14="http://schemas.microsoft.com/office/powerpoint/2010/main" val="324103303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C86492-FD52-4FF6-AE4F-62A6DA61A328}" type="datetime1">
              <a:rPr lang="en-MY" smtClean="0"/>
              <a:t>30/3/2016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23FD22-1631-470E-8AC6-7A024822943F}" type="slidenum">
              <a:rPr lang="en-US" smtClean="0"/>
              <a:t>‹#›</a:t>
            </a:fld>
            <a:endParaRPr lang="en-US"/>
          </a:p>
        </p:txBody>
      </p:sp>
    </p:spTree>
    <p:extLst>
      <p:ext uri="{BB962C8B-B14F-4D97-AF65-F5344CB8AC3E}">
        <p14:creationId xmlns:p14="http://schemas.microsoft.com/office/powerpoint/2010/main" val="159806946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D4DE25-1EE4-4B8D-A849-F8BFF4E437DC}" type="datetime1">
              <a:rPr lang="en-MY" smtClean="0"/>
              <a:t>30/3/2016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23FD22-1631-470E-8AC6-7A024822943F}" type="slidenum">
              <a:rPr lang="en-US" smtClean="0"/>
              <a:t>‹#›</a:t>
            </a:fld>
            <a:endParaRPr lang="en-US"/>
          </a:p>
        </p:txBody>
      </p:sp>
    </p:spTree>
    <p:extLst>
      <p:ext uri="{BB962C8B-B14F-4D97-AF65-F5344CB8AC3E}">
        <p14:creationId xmlns:p14="http://schemas.microsoft.com/office/powerpoint/2010/main" val="424762370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9CE788-41E8-4428-ADA3-60A0229BC00D}" type="datetime1">
              <a:rPr lang="en-MY" smtClean="0"/>
              <a:t>30/3/2016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23FD22-1631-470E-8AC6-7A024822943F}" type="slidenum">
              <a:rPr lang="en-US" smtClean="0"/>
              <a:t>‹#›</a:t>
            </a:fld>
            <a:endParaRPr lang="en-US"/>
          </a:p>
        </p:txBody>
      </p:sp>
    </p:spTree>
    <p:extLst>
      <p:ext uri="{BB962C8B-B14F-4D97-AF65-F5344CB8AC3E}">
        <p14:creationId xmlns:p14="http://schemas.microsoft.com/office/powerpoint/2010/main" val="251563406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EA78BAE-8110-4763-977E-190D89FBA5DA}" type="datetime1">
              <a:rPr lang="en-MY" smtClean="0">
                <a:solidFill>
                  <a:prstClr val="black">
                    <a:tint val="75000"/>
                  </a:prstClr>
                </a:solidFill>
              </a:rPr>
              <a:t>30/3/2016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prstClr val="black">
                    <a:tint val="75000"/>
                  </a:prstClr>
                </a:solidFill>
              </a:rPr>
              <a:pPr/>
              <a:t>‹#›</a:t>
            </a:fld>
            <a:endParaRPr lang="en-US" dirty="0">
              <a:solidFill>
                <a:prstClr val="black">
                  <a:tint val="75000"/>
                </a:prstClr>
              </a:solidFill>
            </a:endParaRPr>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l="2892" t="48002" r="10342" b="41878"/>
          <a:stretch/>
        </p:blipFill>
        <p:spPr>
          <a:xfrm>
            <a:off x="-1349" y="6526942"/>
            <a:ext cx="9144000" cy="435835"/>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9142652" cy="6858000"/>
          </a:xfrm>
          <a:prstGeom prst="rect">
            <a:avLst/>
          </a:prstGeom>
        </p:spPr>
      </p:pic>
    </p:spTree>
    <p:extLst>
      <p:ext uri="{BB962C8B-B14F-4D97-AF65-F5344CB8AC3E}">
        <p14:creationId xmlns:p14="http://schemas.microsoft.com/office/powerpoint/2010/main" val="340046829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DC15B66-2BBC-4234-B21A-5475D032F85E}" type="datetime1">
              <a:rPr lang="en-MY" smtClean="0">
                <a:solidFill>
                  <a:prstClr val="black">
                    <a:tint val="75000"/>
                  </a:prstClr>
                </a:solidFill>
              </a:rPr>
              <a:t>30/3/2016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6312" t="31236"/>
          <a:stretch/>
        </p:blipFill>
        <p:spPr>
          <a:xfrm flipH="1">
            <a:off x="6198548" y="-2782"/>
            <a:ext cx="2966357" cy="2061446"/>
          </a:xfrm>
          <a:prstGeom prst="rect">
            <a:avLst/>
          </a:prstGeom>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2892" t="48002" r="10342" b="41878"/>
          <a:stretch/>
        </p:blipFill>
        <p:spPr>
          <a:xfrm>
            <a:off x="0" y="6528990"/>
            <a:ext cx="9144000" cy="435835"/>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5877" y="381000"/>
            <a:ext cx="1266092" cy="1371600"/>
          </a:xfrm>
          <a:prstGeom prst="rect">
            <a:avLst/>
          </a:prstGeom>
          <a:noFill/>
          <a:ln>
            <a:noFill/>
          </a:ln>
        </p:spPr>
      </p:pic>
      <p:sp>
        <p:nvSpPr>
          <p:cNvPr id="10" name="Footer Placeholder 10"/>
          <p:cNvSpPr>
            <a:spLocks noGrp="1"/>
          </p:cNvSpPr>
          <p:nvPr userDrawn="1"/>
        </p:nvSpPr>
        <p:spPr>
          <a:xfrm>
            <a:off x="6384113" y="6272639"/>
            <a:ext cx="2707774" cy="337038"/>
          </a:xfrm>
          <a:prstGeom prst="rect">
            <a:avLst/>
          </a:prstGeom>
        </p:spPr>
        <p:txBody>
          <a:bodyPr vert="horz" lIns="84406" tIns="42203" rIns="84406" bIns="42203" rtlCol="0" anchor="ctr"/>
          <a:lstStyle>
            <a:defPPr>
              <a:defRPr lang="en-US"/>
            </a:defPPr>
            <a:lvl1pPr marL="0" algn="l" defTabSz="914400" rtl="0" eaLnBrk="1" latinLnBrk="0" hangingPunct="1">
              <a:defRPr sz="1000" b="0" i="0" kern="120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23" dirty="0">
                <a:solidFill>
                  <a:prstClr val="black"/>
                </a:solidFill>
              </a:rPr>
              <a:t>©</a:t>
            </a:r>
            <a:r>
              <a:rPr lang="en-US" sz="923" dirty="0" smtClean="0">
                <a:solidFill>
                  <a:prstClr val="black"/>
                </a:solidFill>
              </a:rPr>
              <a:t>2015 </a:t>
            </a:r>
            <a:r>
              <a:rPr lang="en-US" sz="923" dirty="0">
                <a:solidFill>
                  <a:srgbClr val="FF0000"/>
                </a:solidFill>
                <a:latin typeface="Neuropol" pitchFamily="34" charset="0"/>
              </a:rPr>
              <a:t>SALIHIN</a:t>
            </a:r>
            <a:r>
              <a:rPr lang="en-US" sz="923" dirty="0">
                <a:solidFill>
                  <a:srgbClr val="FF0000"/>
                </a:solidFill>
              </a:rPr>
              <a:t> </a:t>
            </a:r>
            <a:r>
              <a:rPr lang="en-US" sz="923" dirty="0">
                <a:solidFill>
                  <a:prstClr val="black"/>
                </a:solidFill>
              </a:rPr>
              <a:t>GST Services. All Rights Reserved.</a:t>
            </a:r>
          </a:p>
        </p:txBody>
      </p:sp>
    </p:spTree>
    <p:extLst>
      <p:ext uri="{BB962C8B-B14F-4D97-AF65-F5344CB8AC3E}">
        <p14:creationId xmlns:p14="http://schemas.microsoft.com/office/powerpoint/2010/main" val="356281496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E13FE7-B9FE-4084-AA04-65F54A78F437}" type="datetime1">
              <a:rPr lang="en-MY" smtClean="0">
                <a:solidFill>
                  <a:prstClr val="black">
                    <a:tint val="75000"/>
                  </a:prstClr>
                </a:solidFill>
              </a:rPr>
              <a:t>30/3/2016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9585481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3"/>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3"/>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EDAEB38-71C4-49CC-8A6B-60BD33307CF7}" type="datetime1">
              <a:rPr lang="en-MY" smtClean="0">
                <a:solidFill>
                  <a:prstClr val="black">
                    <a:tint val="75000"/>
                  </a:prstClr>
                </a:solidFill>
              </a:rPr>
              <a:t>30/3/2016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3171759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6"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6"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87182CC-A282-4F2C-80B5-1BAFB13B1BC4}" type="datetime1">
              <a:rPr lang="en-MY" smtClean="0">
                <a:solidFill>
                  <a:prstClr val="black">
                    <a:tint val="75000"/>
                  </a:prstClr>
                </a:solidFill>
              </a:rPr>
              <a:t>30/3/2016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FAB73BC-B049-4115-A692-8D63A059BFB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46436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3EE0BEA-0D8F-4485-9B86-8FDDB4AE2C5E}" type="datetime1">
              <a:rPr lang="en-MY" smtClean="0"/>
              <a:t>30/3/2016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ED2989-2F73-4C73-AB4B-4A0998447DEB}" type="slidenum">
              <a:rPr lang="en-US" smtClean="0"/>
              <a:t>‹#›</a:t>
            </a:fld>
            <a:endParaRPr lang="en-US"/>
          </a:p>
        </p:txBody>
      </p:sp>
    </p:spTree>
    <p:extLst>
      <p:ext uri="{BB962C8B-B14F-4D97-AF65-F5344CB8AC3E}">
        <p14:creationId xmlns:p14="http://schemas.microsoft.com/office/powerpoint/2010/main" val="211237962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281EC4-DE79-432E-A066-8E85A17D8B4A}" type="datetime1">
              <a:rPr lang="en-MY" smtClean="0">
                <a:solidFill>
                  <a:prstClr val="black">
                    <a:tint val="75000"/>
                  </a:prstClr>
                </a:solidFill>
              </a:rPr>
              <a:t>30/3/2016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FAB73BC-B049-4115-A692-8D63A059BFB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8027207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FE228A-A3F4-4FE9-A84C-C93A3261EB38}" type="datetime1">
              <a:rPr lang="en-MY" smtClean="0">
                <a:solidFill>
                  <a:prstClr val="black">
                    <a:tint val="75000"/>
                  </a:prstClr>
                </a:solidFill>
              </a:rPr>
              <a:t>30/3/2016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FAB73BC-B049-4115-A692-8D63A059BFB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8975225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769BD0-F0B5-4D65-A31D-A6180EF3E418}" type="datetime1">
              <a:rPr lang="en-MY" smtClean="0">
                <a:solidFill>
                  <a:prstClr val="black">
                    <a:tint val="75000"/>
                  </a:prstClr>
                </a:solidFill>
              </a:rPr>
              <a:t>30/3/2016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6434000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A6AD87-524D-4558-AA97-00D3678F5478}" type="datetime1">
              <a:rPr lang="en-MY" smtClean="0">
                <a:solidFill>
                  <a:prstClr val="black">
                    <a:tint val="75000"/>
                  </a:prstClr>
                </a:solidFill>
              </a:rPr>
              <a:t>30/3/2016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8584567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3C2EEC-5E15-47EA-95F0-AC2D12D60DF5}" type="datetime1">
              <a:rPr lang="en-MY" smtClean="0">
                <a:solidFill>
                  <a:prstClr val="black">
                    <a:tint val="75000"/>
                  </a:prstClr>
                </a:solidFill>
              </a:rPr>
              <a:t>30/3/2016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4772469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9DBAEC-6006-4281-B5BB-5A26DCA50892}" type="datetime1">
              <a:rPr lang="en-MY" smtClean="0">
                <a:solidFill>
                  <a:prstClr val="black">
                    <a:tint val="75000"/>
                  </a:prstClr>
                </a:solidFill>
              </a:rPr>
              <a:t>30/3/2016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5842214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DD6F98F-FD6C-4C9D-BDBC-0B1A8D40BD92}" type="datetime1">
              <a:rPr lang="en-MY" smtClean="0">
                <a:solidFill>
                  <a:prstClr val="black">
                    <a:tint val="75000"/>
                  </a:prstClr>
                </a:solidFill>
              </a:rPr>
              <a:t>30/3/2016</a:t>
            </a:fld>
            <a:endParaRPr lang="en-US">
              <a:solidFill>
                <a:prstClr val="black">
                  <a:tint val="75000"/>
                </a:prstClr>
              </a:solidFill>
            </a:endParaRPr>
          </a:p>
        </p:txBody>
      </p:sp>
      <p:sp>
        <p:nvSpPr>
          <p:cNvPr id="7" name="Slide Number Placeholder 5"/>
          <p:cNvSpPr>
            <a:spLocks noGrp="1"/>
          </p:cNvSpPr>
          <p:nvPr>
            <p:ph type="sldNum" sz="quarter" idx="12"/>
          </p:nvPr>
        </p:nvSpPr>
        <p:spPr>
          <a:xfrm>
            <a:off x="8507453" y="6407152"/>
            <a:ext cx="532558" cy="365125"/>
          </a:xfrm>
        </p:spPr>
        <p:txBody>
          <a:bodyPr/>
          <a:lstStyle>
            <a:lvl1pPr algn="ctr">
              <a:defRPr>
                <a:solidFill>
                  <a:schemeClr val="tx1"/>
                </a:solidFill>
              </a:defRPr>
            </a:lvl1pPr>
          </a:lstStyle>
          <a:p>
            <a:fld id="{B6F15528-21DE-4FAA-801E-634DDDAF4B2B}" type="slidenum">
              <a:rPr lang="en-US" smtClean="0">
                <a:solidFill>
                  <a:prstClr val="black"/>
                </a:solidFill>
              </a:rPr>
              <a:pPr/>
              <a:t>‹#›</a:t>
            </a:fld>
            <a:endParaRPr lang="en-US">
              <a:solidFill>
                <a:prstClr val="black"/>
              </a:solidFill>
            </a:endParaRPr>
          </a:p>
        </p:txBody>
      </p:sp>
      <p:pic>
        <p:nvPicPr>
          <p:cNvPr id="8" name="Picture 6" descr="S:\iACCOUNTS Master Folder\User Folder\Afif\Afif's Portal\Bahan\jbs21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582982" y="6405899"/>
            <a:ext cx="367789" cy="367789"/>
          </a:xfrm>
          <a:prstGeom prst="rect">
            <a:avLst/>
          </a:prstGeom>
          <a:noFill/>
          <a:extLst>
            <a:ext uri="{909E8E84-426E-40DD-AFC4-6F175D3DCCD1}">
              <a14:hiddenFill xmlns:a14="http://schemas.microsoft.com/office/drawing/2010/main">
                <a:solidFill>
                  <a:srgbClr val="FFFFFF"/>
                </a:solidFill>
              </a14:hiddenFill>
            </a:ext>
          </a:extLst>
        </p:spPr>
      </p:pic>
      <p:sp>
        <p:nvSpPr>
          <p:cNvPr id="10" name="Footer Placeholder 10"/>
          <p:cNvSpPr>
            <a:spLocks noGrp="1"/>
          </p:cNvSpPr>
          <p:nvPr userDrawn="1"/>
        </p:nvSpPr>
        <p:spPr>
          <a:xfrm>
            <a:off x="5724128" y="6453338"/>
            <a:ext cx="2933422" cy="365125"/>
          </a:xfrm>
          <a:prstGeom prst="rect">
            <a:avLst/>
          </a:prstGeom>
        </p:spPr>
        <p:txBody>
          <a:bodyPr vert="horz" lIns="84406" tIns="42203" rIns="84406" bIns="42203" rtlCol="0" anchor="ctr"/>
          <a:lstStyle>
            <a:defPPr>
              <a:defRPr lang="en-US"/>
            </a:defPPr>
            <a:lvl1pPr marL="0" algn="l" defTabSz="914400" rtl="0" eaLnBrk="1" latinLnBrk="0" hangingPunct="1">
              <a:defRPr sz="1000" b="0" i="0" kern="120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23" dirty="0" smtClean="0">
                <a:solidFill>
                  <a:prstClr val="black"/>
                </a:solidFill>
              </a:rPr>
              <a:t>©2014 </a:t>
            </a:r>
            <a:r>
              <a:rPr lang="en-US" sz="923" dirty="0" smtClean="0">
                <a:solidFill>
                  <a:srgbClr val="FF0000"/>
                </a:solidFill>
                <a:latin typeface="Neuropol" pitchFamily="34" charset="0"/>
              </a:rPr>
              <a:t>SALIHIN</a:t>
            </a:r>
            <a:r>
              <a:rPr lang="en-US" sz="923" dirty="0" smtClean="0">
                <a:solidFill>
                  <a:srgbClr val="FF0000"/>
                </a:solidFill>
              </a:rPr>
              <a:t> </a:t>
            </a:r>
            <a:r>
              <a:rPr lang="en-US" sz="923" dirty="0" smtClean="0">
                <a:solidFill>
                  <a:prstClr val="black"/>
                </a:solidFill>
              </a:rPr>
              <a:t>GST Services. All Rights Reserved.</a:t>
            </a:r>
            <a:endParaRPr lang="en-US" sz="923" dirty="0">
              <a:solidFill>
                <a:prstClr val="black"/>
              </a:solidFill>
            </a:endParaRPr>
          </a:p>
        </p:txBody>
      </p:sp>
      <p:pic>
        <p:nvPicPr>
          <p:cNvPr id="9" name="Picture 9" descr="P:\SALIHIN Logo Centre\gst workshop log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489996" y="150542"/>
            <a:ext cx="1439762" cy="512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2975987"/>
      </p:ext>
    </p:extLst>
  </p:cSld>
  <p:clrMapOvr>
    <a:masterClrMapping/>
  </p:clrMapOvr>
  <p:transition spd="slow">
    <p:pull/>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D5DA696-1568-4E94-B438-BC8A2BAA0D79}" type="datetime1">
              <a:rPr lang="en-MY" smtClean="0">
                <a:solidFill>
                  <a:prstClr val="black">
                    <a:tint val="75000"/>
                  </a:prstClr>
                </a:solidFill>
              </a:rPr>
              <a:t>30/3/2016</a:t>
            </a:fld>
            <a:endParaRPr lang="en-US">
              <a:solidFill>
                <a:prstClr val="black">
                  <a:tint val="75000"/>
                </a:prstClr>
              </a:solidFill>
            </a:endParaRPr>
          </a:p>
        </p:txBody>
      </p:sp>
      <p:sp>
        <p:nvSpPr>
          <p:cNvPr id="5" name="Footer Placeholder 4"/>
          <p:cNvSpPr>
            <a:spLocks noGrp="1"/>
          </p:cNvSpPr>
          <p:nvPr>
            <p:ph type="ftr" sz="quarter" idx="11"/>
          </p:nvPr>
        </p:nvSpPr>
        <p:spPr>
          <a:xfrm>
            <a:off x="4368800" y="6410325"/>
            <a:ext cx="4267200" cy="365125"/>
          </a:xfrm>
        </p:spPr>
        <p:txBody>
          <a:bodyPr/>
          <a:lstStyle>
            <a:lvl1pPr algn="r">
              <a:defRPr sz="1100">
                <a:solidFill>
                  <a:schemeClr val="tx1"/>
                </a:solidFill>
              </a:defRPr>
            </a:lvl1pPr>
          </a:lstStyle>
          <a:p>
            <a:endParaRPr lang="en-US" dirty="0">
              <a:solidFill>
                <a:prstClr val="black"/>
              </a:solidFill>
            </a:endParaRPr>
          </a:p>
        </p:txBody>
      </p:sp>
      <p:sp>
        <p:nvSpPr>
          <p:cNvPr id="6" name="Slide Number Placeholder 5"/>
          <p:cNvSpPr>
            <a:spLocks noGrp="1"/>
          </p:cNvSpPr>
          <p:nvPr>
            <p:ph type="sldNum" sz="quarter" idx="12"/>
          </p:nvPr>
        </p:nvSpPr>
        <p:spPr>
          <a:xfrm>
            <a:off x="8507453" y="6407150"/>
            <a:ext cx="532558" cy="365125"/>
          </a:xfrm>
        </p:spPr>
        <p:txBody>
          <a:bodyPr/>
          <a:lstStyle>
            <a:lvl1pPr algn="ctr">
              <a:defRPr>
                <a:solidFill>
                  <a:schemeClr val="tx1"/>
                </a:solidFill>
              </a:defRPr>
            </a:lvl1pPr>
          </a:lstStyle>
          <a:p>
            <a:fld id="{B6F15528-21DE-4FAA-801E-634DDDAF4B2B}" type="slidenum">
              <a:rPr lang="en-US" smtClean="0">
                <a:solidFill>
                  <a:prstClr val="black"/>
                </a:solidFill>
              </a:rPr>
              <a:pPr/>
              <a:t>‹#›</a:t>
            </a:fld>
            <a:endParaRPr lang="en-US">
              <a:solidFill>
                <a:prstClr val="black"/>
              </a:solidFill>
            </a:endParaRPr>
          </a:p>
        </p:txBody>
      </p:sp>
      <p:pic>
        <p:nvPicPr>
          <p:cNvPr id="1028" name="Picture 4" descr="C:\Users\GSTUser\Desktop\Salihin without AF N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781800" y="149225"/>
            <a:ext cx="2132758" cy="4603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iACCOUNTS Master Folder\User Folder\Afif\Afif's Portal\Bahan\jbs211.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82982" y="6405897"/>
            <a:ext cx="367789" cy="367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5030567"/>
      </p:ext>
    </p:extLst>
  </p:cSld>
  <p:clrMapOvr>
    <a:masterClrMapping/>
  </p:clrMapOvr>
  <p:transition spd="slow">
    <p:pull/>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26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E15869E-E58B-48A7-8ACC-B83368D0142A}" type="datetime1">
              <a:rPr lang="en-MY" smtClean="0"/>
              <a:t>30/3/2016</a:t>
            </a:fld>
            <a:endParaRPr lang="en-US"/>
          </a:p>
        </p:txBody>
      </p:sp>
      <p:sp>
        <p:nvSpPr>
          <p:cNvPr id="7" name="Slide Number Placeholder 5"/>
          <p:cNvSpPr>
            <a:spLocks noGrp="1"/>
          </p:cNvSpPr>
          <p:nvPr>
            <p:ph type="sldNum" sz="quarter" idx="12"/>
          </p:nvPr>
        </p:nvSpPr>
        <p:spPr>
          <a:xfrm>
            <a:off x="8507453" y="6407152"/>
            <a:ext cx="532558" cy="365125"/>
          </a:xfrm>
        </p:spPr>
        <p:txBody>
          <a:bodyPr/>
          <a:lstStyle>
            <a:lvl1pPr algn="ctr">
              <a:defRPr>
                <a:solidFill>
                  <a:schemeClr val="tx1"/>
                </a:solidFill>
              </a:defRPr>
            </a:lvl1pPr>
          </a:lstStyle>
          <a:p>
            <a:fld id="{B6F15528-21DE-4FAA-801E-634DDDAF4B2B}" type="slidenum">
              <a:rPr lang="en-US" smtClean="0"/>
              <a:pPr/>
              <a:t>‹#›</a:t>
            </a:fld>
            <a:endParaRPr lang="en-US"/>
          </a:p>
        </p:txBody>
      </p:sp>
      <p:pic>
        <p:nvPicPr>
          <p:cNvPr id="8" name="Picture 6" descr="S:\iACCOUNTS Master Folder\User Folder\Afif\Afif's Portal\Bahan\jbs21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582982" y="6405899"/>
            <a:ext cx="367789" cy="367789"/>
          </a:xfrm>
          <a:prstGeom prst="rect">
            <a:avLst/>
          </a:prstGeom>
          <a:noFill/>
          <a:extLst>
            <a:ext uri="{909E8E84-426E-40DD-AFC4-6F175D3DCCD1}">
              <a14:hiddenFill xmlns:a14="http://schemas.microsoft.com/office/drawing/2010/main">
                <a:solidFill>
                  <a:srgbClr val="FFFFFF"/>
                </a:solidFill>
              </a14:hiddenFill>
            </a:ext>
          </a:extLst>
        </p:spPr>
      </p:pic>
      <p:sp>
        <p:nvSpPr>
          <p:cNvPr id="10" name="Footer Placeholder 10"/>
          <p:cNvSpPr>
            <a:spLocks noGrp="1"/>
          </p:cNvSpPr>
          <p:nvPr userDrawn="1"/>
        </p:nvSpPr>
        <p:spPr>
          <a:xfrm>
            <a:off x="5724128" y="6453338"/>
            <a:ext cx="2933422" cy="365125"/>
          </a:xfrm>
          <a:prstGeom prst="rect">
            <a:avLst/>
          </a:prstGeom>
        </p:spPr>
        <p:txBody>
          <a:bodyPr vert="horz" lIns="91440" tIns="45720" rIns="91440" bIns="45720" rtlCol="0" anchor="ctr"/>
          <a:lstStyle>
            <a:defPPr>
              <a:defRPr lang="en-US"/>
            </a:defPPr>
            <a:lvl1pPr marL="0" algn="l" defTabSz="914400" rtl="0" eaLnBrk="1" latinLnBrk="0" hangingPunct="1">
              <a:defRPr sz="1000" b="0" i="0" kern="120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©2015 </a:t>
            </a:r>
            <a:r>
              <a:rPr lang="en-US" dirty="0" smtClean="0">
                <a:solidFill>
                  <a:srgbClr val="FF0000"/>
                </a:solidFill>
                <a:latin typeface="Neuropol" pitchFamily="34" charset="0"/>
              </a:rPr>
              <a:t>SALIHIN</a:t>
            </a:r>
            <a:r>
              <a:rPr lang="en-US" dirty="0" smtClean="0">
                <a:solidFill>
                  <a:srgbClr val="FF0000"/>
                </a:solidFill>
              </a:rPr>
              <a:t> </a:t>
            </a:r>
            <a:r>
              <a:rPr lang="en-US" dirty="0" smtClean="0"/>
              <a:t>GST Services. All Rights Reserved.</a:t>
            </a:r>
            <a:endParaRPr lang="en-US" dirty="0"/>
          </a:p>
        </p:txBody>
      </p:sp>
      <p:pic>
        <p:nvPicPr>
          <p:cNvPr id="9" name="Picture 9" descr="P:\SALIHIN Logo Centre\gst workshop log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489996" y="150542"/>
            <a:ext cx="1439762" cy="512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607627"/>
      </p:ext>
    </p:extLst>
  </p:cSld>
  <p:clrMapOvr>
    <a:masterClrMapping/>
  </p:clrMapOvr>
  <p:transition spd="slow">
    <p:pull/>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2F59D5-EC54-4693-8ECE-3595CF970179}" type="datetime1">
              <a:rPr lang="en-MY" smtClean="0"/>
              <a:t>30/3/2016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ED2989-2F73-4C73-AB4B-4A0998447DEB}" type="slidenum">
              <a:rPr lang="en-US" smtClean="0"/>
              <a:t>‹#›</a:t>
            </a:fld>
            <a:endParaRPr lang="en-US"/>
          </a:p>
        </p:txBody>
      </p:sp>
      <p:pic>
        <p:nvPicPr>
          <p:cNvPr id="10" name="Picture 6" descr="S:\iACCOUNTS Master Folder\User Folder\Afif\Afif's Portal\Bahan\jbs21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582982" y="6405899"/>
            <a:ext cx="367789" cy="367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63960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6.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theme" Target="../theme/theme7.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slideLayout" Target="../slideLayouts/slideLayout87.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5" Type="http://schemas.openxmlformats.org/officeDocument/2006/relationships/theme" Target="../theme/theme8.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slideLayout" Target="../slideLayouts/slideLayout8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2112883" y="6487452"/>
            <a:ext cx="4913145" cy="253916"/>
          </a:xfrm>
          <a:prstGeom prst="rect">
            <a:avLst/>
          </a:prstGeom>
          <a:noFill/>
        </p:spPr>
        <p:txBody>
          <a:bodyPr wrap="square" rtlCol="0">
            <a:spAutoFit/>
          </a:bodyPr>
          <a:lstStyle/>
          <a:p>
            <a:pPr algn="ctr"/>
            <a:r>
              <a:rPr lang="en-US" sz="1050" b="1" dirty="0" smtClean="0">
                <a:latin typeface="Century Gothic" pitchFamily="34" charset="0"/>
              </a:rPr>
              <a:t>The information contained</a:t>
            </a:r>
            <a:r>
              <a:rPr lang="en-US" sz="1050" b="1" baseline="0" dirty="0" smtClean="0">
                <a:latin typeface="Century Gothic" pitchFamily="34" charset="0"/>
              </a:rPr>
              <a:t> herein is s</a:t>
            </a:r>
            <a:r>
              <a:rPr lang="en-US" sz="1050" b="1" dirty="0" smtClean="0">
                <a:latin typeface="Century Gothic" pitchFamily="34" charset="0"/>
              </a:rPr>
              <a:t>trictly Private &amp; Confidential</a:t>
            </a:r>
            <a:endParaRPr lang="en-MY" sz="1050" b="1" dirty="0">
              <a:latin typeface="Century Gothic" pitchFamily="34" charset="0"/>
            </a:endParaRPr>
          </a:p>
        </p:txBody>
      </p:sp>
      <p:sp>
        <p:nvSpPr>
          <p:cNvPr id="14" name="TextBox 13"/>
          <p:cNvSpPr txBox="1"/>
          <p:nvPr/>
        </p:nvSpPr>
        <p:spPr>
          <a:xfrm>
            <a:off x="2661240" y="6058986"/>
            <a:ext cx="3816424" cy="430887"/>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dirty="0" smtClean="0">
                <a:latin typeface="Neuropol" pitchFamily="34" charset="0"/>
              </a:rPr>
              <a:t>AUDIT &amp; ASSURANCE </a:t>
            </a:r>
            <a:r>
              <a:rPr lang="en-US" sz="1100" b="1" dirty="0" smtClean="0">
                <a:solidFill>
                  <a:srgbClr val="FF0000"/>
                </a:solidFill>
                <a:latin typeface="Neuropol" pitchFamily="34" charset="0"/>
              </a:rPr>
              <a:t>.</a:t>
            </a:r>
            <a:r>
              <a:rPr lang="en-US" sz="1100" b="0" dirty="0" smtClean="0">
                <a:latin typeface="Neuropol" pitchFamily="34" charset="0"/>
              </a:rPr>
              <a:t> TAXATION </a:t>
            </a:r>
            <a:r>
              <a:rPr lang="en-US" sz="1100" b="1" dirty="0" smtClean="0">
                <a:solidFill>
                  <a:srgbClr val="FF0000"/>
                </a:solidFill>
                <a:latin typeface="Neuropol" pitchFamily="34" charset="0"/>
              </a:rPr>
              <a:t>.</a:t>
            </a:r>
            <a:r>
              <a:rPr lang="en-US" sz="1100" b="0" dirty="0" smtClean="0">
                <a:latin typeface="Neuropol" pitchFamily="34" charset="0"/>
              </a:rPr>
              <a:t> ADVISORY</a:t>
            </a:r>
            <a:endParaRPr lang="en-MY" sz="1100" b="0" dirty="0" smtClean="0">
              <a:latin typeface="Neuropol" pitchFamily="34" charset="0"/>
            </a:endParaRPr>
          </a:p>
          <a:p>
            <a:pPr algn="ctr"/>
            <a:r>
              <a:rPr lang="en-US" sz="1100" b="0" u="none" dirty="0" smtClean="0">
                <a:solidFill>
                  <a:schemeClr val="tx1"/>
                </a:solidFill>
                <a:latin typeface="Neuropol" pitchFamily="34" charset="0"/>
              </a:rPr>
              <a:t>www.</a:t>
            </a:r>
            <a:r>
              <a:rPr lang="en-US" sz="1100" b="0" u="none" dirty="0" smtClean="0">
                <a:solidFill>
                  <a:srgbClr val="FF0000"/>
                </a:solidFill>
                <a:latin typeface="Neuropol" pitchFamily="34" charset="0"/>
              </a:rPr>
              <a:t>salihin</a:t>
            </a:r>
            <a:r>
              <a:rPr lang="en-US" sz="1100" b="0" u="none" dirty="0" smtClean="0">
                <a:solidFill>
                  <a:schemeClr val="tx1"/>
                </a:solidFill>
                <a:latin typeface="Neuropol" pitchFamily="34" charset="0"/>
              </a:rPr>
              <a:t>.com.my</a:t>
            </a:r>
            <a:r>
              <a:rPr lang="en-US" sz="1100" b="0" u="none" baseline="0" dirty="0" smtClean="0">
                <a:solidFill>
                  <a:schemeClr val="tx1"/>
                </a:solidFill>
                <a:latin typeface="Neuropol" pitchFamily="34" charset="0"/>
              </a:rPr>
              <a:t> </a:t>
            </a:r>
            <a:r>
              <a:rPr lang="en-US" sz="1100" b="0" u="none" baseline="0" dirty="0" smtClean="0">
                <a:solidFill>
                  <a:schemeClr val="tx1">
                    <a:lumMod val="65000"/>
                    <a:lumOff val="35000"/>
                  </a:schemeClr>
                </a:solidFill>
                <a:latin typeface="Neuropol" pitchFamily="34" charset="0"/>
              </a:rPr>
              <a:t> I </a:t>
            </a:r>
            <a:r>
              <a:rPr lang="en-US" sz="1100" b="0" dirty="0" smtClean="0">
                <a:latin typeface="Neuropol" pitchFamily="34" charset="0"/>
              </a:rPr>
              <a:t> www.my</a:t>
            </a:r>
            <a:r>
              <a:rPr lang="en-US" sz="1100" b="0" dirty="0" smtClean="0">
                <a:solidFill>
                  <a:srgbClr val="FF0000"/>
                </a:solidFill>
                <a:latin typeface="Neuropol" pitchFamily="34" charset="0"/>
              </a:rPr>
              <a:t>salihin</a:t>
            </a:r>
            <a:r>
              <a:rPr lang="en-US" sz="1100" b="0" dirty="0" smtClean="0">
                <a:latin typeface="Neuropol" pitchFamily="34" charset="0"/>
              </a:rPr>
              <a:t>.com</a:t>
            </a:r>
          </a:p>
        </p:txBody>
      </p:sp>
    </p:spTree>
    <p:extLst>
      <p:ext uri="{BB962C8B-B14F-4D97-AF65-F5344CB8AC3E}">
        <p14:creationId xmlns:p14="http://schemas.microsoft.com/office/powerpoint/2010/main" val="440851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0034A9-1DB6-4C22-AC48-30A03DEF0875}" type="datetime1">
              <a:rPr lang="en-MY" smtClean="0"/>
              <a:t>30/3/2016</a:t>
            </a:fld>
            <a:endParaRPr lang="en-US"/>
          </a:p>
        </p:txBody>
      </p:sp>
      <p:sp>
        <p:nvSpPr>
          <p:cNvPr id="5" name="Footer Placeholder 4"/>
          <p:cNvSpPr>
            <a:spLocks noGrp="1"/>
          </p:cNvSpPr>
          <p:nvPr>
            <p:ph type="ftr" sz="quarter" idx="3"/>
          </p:nvPr>
        </p:nvSpPr>
        <p:spPr>
          <a:xfrm>
            <a:off x="3124200" y="635635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ED2989-2F73-4C73-AB4B-4A0998447DEB}" type="slidenum">
              <a:rPr lang="en-US" smtClean="0"/>
              <a:t>‹#›</a:t>
            </a:fld>
            <a:endParaRPr lang="en-US"/>
          </a:p>
        </p:txBody>
      </p:sp>
    </p:spTree>
    <p:extLst>
      <p:ext uri="{BB962C8B-B14F-4D97-AF65-F5344CB8AC3E}">
        <p14:creationId xmlns:p14="http://schemas.microsoft.com/office/powerpoint/2010/main" val="3017224133"/>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722"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6BC749-CB4E-4677-8A56-D583DE7FA70C}" type="datetime1">
              <a:rPr lang="en-MY" smtClean="0"/>
              <a:t>30/3/2016</a:t>
            </a:fld>
            <a:endParaRPr lang="en-MY"/>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MY"/>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3EE044-CA00-4C44-AFF8-5BBC935145A3}" type="slidenum">
              <a:rPr lang="en-MY" smtClean="0"/>
              <a:t>‹#›</a:t>
            </a:fld>
            <a:endParaRPr lang="en-MY"/>
          </a:p>
        </p:txBody>
      </p:sp>
    </p:spTree>
    <p:extLst>
      <p:ext uri="{BB962C8B-B14F-4D97-AF65-F5344CB8AC3E}">
        <p14:creationId xmlns:p14="http://schemas.microsoft.com/office/powerpoint/2010/main" val="2141511658"/>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3"/>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3"/>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fld id="{7F5D63CB-C346-4CCA-9FBC-E1AAC3BFF825}" type="datetime1">
              <a:rPr lang="en-MY" smtClean="0">
                <a:solidFill>
                  <a:prstClr val="black">
                    <a:tint val="75000"/>
                  </a:prstClr>
                </a:solidFill>
              </a:rPr>
              <a:t>30/3/2016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3"/>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3"/>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4FAB73BC-B049-4115-A692-8D63A059BFB8}"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351067611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1" r:id="rId12"/>
    <p:sldLayoutId id="2147483760" r:id="rId13"/>
  </p:sldLayoutIdLst>
  <p:hf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E190A4-5CA6-4F92-B668-C69074CF4A1D}" type="datetime1">
              <a:rPr lang="en-MY" smtClean="0"/>
              <a:t>30/3/2016</a:t>
            </a:fld>
            <a:endParaRPr lang="en-MY"/>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MY"/>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6F3F4B-C885-426F-81FA-DF514E67AACE}" type="slidenum">
              <a:rPr lang="en-MY" smtClean="0"/>
              <a:t>‹#›</a:t>
            </a:fld>
            <a:endParaRPr lang="en-MY"/>
          </a:p>
        </p:txBody>
      </p:sp>
    </p:spTree>
    <p:extLst>
      <p:ext uri="{BB962C8B-B14F-4D97-AF65-F5344CB8AC3E}">
        <p14:creationId xmlns:p14="http://schemas.microsoft.com/office/powerpoint/2010/main" val="2613730470"/>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9A7579-467D-4327-8898-40127917FF08}" type="datetime1">
              <a:rPr lang="en-MY" smtClean="0"/>
              <a:t>30/3/2016</a:t>
            </a:fld>
            <a:endParaRPr lang="en-MY"/>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MY"/>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7B8746-CA50-44BB-A036-7F1D7DD44D4E}" type="slidenum">
              <a:rPr lang="en-MY" smtClean="0"/>
              <a:t>‹#›</a:t>
            </a:fld>
            <a:endParaRPr lang="en-MY"/>
          </a:p>
        </p:txBody>
      </p:sp>
    </p:spTree>
    <p:extLst>
      <p:ext uri="{BB962C8B-B14F-4D97-AF65-F5344CB8AC3E}">
        <p14:creationId xmlns:p14="http://schemas.microsoft.com/office/powerpoint/2010/main" val="1553752522"/>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710D97-58A2-48B0-A3B6-D5CBBA7749B1}" type="datetime1">
              <a:rPr lang="en-MY" smtClean="0"/>
              <a:t>30/3/2016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23FD22-1631-470E-8AC6-7A024822943F}" type="slidenum">
              <a:rPr lang="en-US" smtClean="0"/>
              <a:t>‹#›</a:t>
            </a:fld>
            <a:endParaRPr lang="en-US"/>
          </a:p>
        </p:txBody>
      </p:sp>
    </p:spTree>
    <p:extLst>
      <p:ext uri="{BB962C8B-B14F-4D97-AF65-F5344CB8AC3E}">
        <p14:creationId xmlns:p14="http://schemas.microsoft.com/office/powerpoint/2010/main" val="1592586931"/>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3"/>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3"/>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fld id="{90955638-ABA1-4C7C-A3C7-9B0A418E4EE9}" type="datetime1">
              <a:rPr lang="en-MY" smtClean="0">
                <a:solidFill>
                  <a:prstClr val="black">
                    <a:tint val="75000"/>
                  </a:prstClr>
                </a:solidFill>
              </a:rPr>
              <a:t>30/3/2016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3"/>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3"/>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4FAB73BC-B049-4115-A692-8D63A059BFB8}"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1001483071"/>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Lst>
  <p:hf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8.xml"/><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40.xml"/><Relationship Id="rId5" Type="http://schemas.openxmlformats.org/officeDocument/2006/relationships/image" Target="../media/image27.png"/><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40.xml"/><Relationship Id="rId5" Type="http://schemas.openxmlformats.org/officeDocument/2006/relationships/image" Target="../media/image30.png"/><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notesSlide" Target="../notesSlides/notesSlide12.xml"/><Relationship Id="rId1" Type="http://schemas.openxmlformats.org/officeDocument/2006/relationships/slideLayout" Target="../slideLayouts/slideLayout29.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3.xml"/><Relationship Id="rId1" Type="http://schemas.openxmlformats.org/officeDocument/2006/relationships/slideLayout" Target="../slideLayouts/slideLayout29.xml"/><Relationship Id="rId5" Type="http://schemas.openxmlformats.org/officeDocument/2006/relationships/image" Target="../media/image38.jpeg"/><Relationship Id="rId4" Type="http://schemas.openxmlformats.org/officeDocument/2006/relationships/image" Target="../media/image37.jpeg"/></Relationships>
</file>

<file path=ppt/slides/_rels/slide2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5.xml"/><Relationship Id="rId1" Type="http://schemas.openxmlformats.org/officeDocument/2006/relationships/slideLayout" Target="../slideLayouts/slideLayout29.xml"/><Relationship Id="rId4" Type="http://schemas.openxmlformats.org/officeDocument/2006/relationships/image" Target="../media/image41.jpeg"/></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9.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9.xml"/><Relationship Id="rId5" Type="http://schemas.openxmlformats.org/officeDocument/2006/relationships/image" Target="../media/image15.jpeg"/><Relationship Id="rId4" Type="http://schemas.microsoft.com/office/2007/relationships/hdphoto" Target="../media/hdphoto2.wdp"/></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1.xml"/><Relationship Id="rId1" Type="http://schemas.openxmlformats.org/officeDocument/2006/relationships/slideLayout" Target="../slideLayouts/slideLayout29.xml"/><Relationship Id="rId4" Type="http://schemas.openxmlformats.org/officeDocument/2006/relationships/image" Target="../media/image46.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5.xml"/><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26.xml"/><Relationship Id="rId1" Type="http://schemas.openxmlformats.org/officeDocument/2006/relationships/slideLayout" Target="../slideLayouts/slideLayout29.xml"/><Relationship Id="rId5" Type="http://schemas.openxmlformats.org/officeDocument/2006/relationships/image" Target="../media/image51.jpeg"/><Relationship Id="rId4" Type="http://schemas.openxmlformats.org/officeDocument/2006/relationships/image" Target="../media/image50.jpeg"/></Relationships>
</file>

<file path=ppt/slides/_rels/slide38.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notesSlide" Target="../notesSlides/notesSlide27.xml"/><Relationship Id="rId1" Type="http://schemas.openxmlformats.org/officeDocument/2006/relationships/slideLayout" Target="../slideLayouts/slideLayout29.xml"/><Relationship Id="rId6" Type="http://schemas.openxmlformats.org/officeDocument/2006/relationships/image" Target="../media/image55.jpg"/><Relationship Id="rId5" Type="http://schemas.openxmlformats.org/officeDocument/2006/relationships/image" Target="../media/image54.png"/><Relationship Id="rId4" Type="http://schemas.openxmlformats.org/officeDocument/2006/relationships/image" Target="../media/image53.png"/><Relationship Id="rId9" Type="http://schemas.openxmlformats.org/officeDocument/2006/relationships/image" Target="../media/image58.png"/></Relationships>
</file>

<file path=ppt/slides/_rels/slide39.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28.xml"/><Relationship Id="rId1" Type="http://schemas.openxmlformats.org/officeDocument/2006/relationships/slideLayout" Target="../slideLayouts/slideLayout29.xml"/><Relationship Id="rId5" Type="http://schemas.openxmlformats.org/officeDocument/2006/relationships/image" Target="../media/image61.jpg"/><Relationship Id="rId4" Type="http://schemas.openxmlformats.org/officeDocument/2006/relationships/image" Target="../media/image60.jp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jpg"/><Relationship Id="rId2" Type="http://schemas.openxmlformats.org/officeDocument/2006/relationships/notesSlide" Target="../notesSlides/notesSlide3.xml"/><Relationship Id="rId1" Type="http://schemas.openxmlformats.org/officeDocument/2006/relationships/slideLayout" Target="../slideLayouts/slideLayout29.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png"/></Relationships>
</file>

<file path=ppt/slides/_rels/slide40.xml.rels><?xml version="1.0" encoding="UTF-8" standalone="yes"?>
<Relationships xmlns="http://schemas.openxmlformats.org/package/2006/relationships"><Relationship Id="rId8" Type="http://schemas.openxmlformats.org/officeDocument/2006/relationships/image" Target="../media/image67.jpeg"/><Relationship Id="rId3" Type="http://schemas.openxmlformats.org/officeDocument/2006/relationships/image" Target="../media/image62.jpg"/><Relationship Id="rId7" Type="http://schemas.openxmlformats.org/officeDocument/2006/relationships/image" Target="../media/image66.jpeg"/><Relationship Id="rId2" Type="http://schemas.openxmlformats.org/officeDocument/2006/relationships/notesSlide" Target="../notesSlides/notesSlide29.xml"/><Relationship Id="rId1" Type="http://schemas.openxmlformats.org/officeDocument/2006/relationships/slideLayout" Target="../slideLayouts/slideLayout29.xml"/><Relationship Id="rId6" Type="http://schemas.openxmlformats.org/officeDocument/2006/relationships/image" Target="../media/image65.jpeg"/><Relationship Id="rId5" Type="http://schemas.openxmlformats.org/officeDocument/2006/relationships/image" Target="../media/image64.jpeg"/><Relationship Id="rId4" Type="http://schemas.openxmlformats.org/officeDocument/2006/relationships/image" Target="../media/image63.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8.png"/><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Rounded Rectangle 91"/>
          <p:cNvSpPr/>
          <p:nvPr/>
        </p:nvSpPr>
        <p:spPr>
          <a:xfrm>
            <a:off x="838200" y="2362200"/>
            <a:ext cx="7739225" cy="1524000"/>
          </a:xfrm>
          <a:prstGeom prst="roundRect">
            <a:avLst/>
          </a:prstGeom>
          <a:solidFill>
            <a:srgbClr val="FF0000"/>
          </a:solidFill>
          <a:ln>
            <a:noFill/>
          </a:ln>
        </p:spPr>
        <p:style>
          <a:lnRef idx="2">
            <a:schemeClr val="accent4">
              <a:shade val="50000"/>
            </a:schemeClr>
          </a:lnRef>
          <a:fillRef idx="1">
            <a:schemeClr val="accent4"/>
          </a:fillRef>
          <a:effectRef idx="0">
            <a:schemeClr val="accent4"/>
          </a:effectRef>
          <a:fontRef idx="minor">
            <a:schemeClr val="lt1"/>
          </a:fontRef>
        </p:style>
        <p:txBody>
          <a:bodyPr rIns="360000" rtlCol="0" anchor="ctr"/>
          <a:lstStyle/>
          <a:p>
            <a:pPr algn="ctr" defTabSz="457200"/>
            <a:r>
              <a:rPr lang="en-MY" sz="3600" b="1" dirty="0" smtClean="0">
                <a:solidFill>
                  <a:prstClr val="white"/>
                </a:solidFill>
              </a:rPr>
              <a:t>GOODS &amp; SERVICES TAX (GST) :</a:t>
            </a:r>
          </a:p>
          <a:p>
            <a:pPr lvl="1" algn="ctr"/>
            <a:r>
              <a:rPr lang="en-US" sz="3600" b="1" dirty="0">
                <a:solidFill>
                  <a:schemeClr val="bg1"/>
                </a:solidFill>
                <a:latin typeface="Calibri" pitchFamily="34" charset="0"/>
                <a:cs typeface="Mongolian Baiti" pitchFamily="66" charset="0"/>
              </a:rPr>
              <a:t>LATEST GST UPDATES</a:t>
            </a:r>
          </a:p>
        </p:txBody>
      </p:sp>
      <p:sp>
        <p:nvSpPr>
          <p:cNvPr id="2" name="AutoShape 2" descr="http://files.aszroul-on9resume.webnode.com/200000015-d5e6ad6e39/uojb1.jpg"/>
          <p:cNvSpPr>
            <a:spLocks noChangeAspect="1" noChangeArrowheads="1"/>
          </p:cNvSpPr>
          <p:nvPr/>
        </p:nvSpPr>
        <p:spPr bwMode="auto">
          <a:xfrm>
            <a:off x="-1415647" y="45049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MY" dirty="0">
              <a:solidFill>
                <a:prstClr val="black"/>
              </a:solidFill>
            </a:endParaRPr>
          </a:p>
        </p:txBody>
      </p:sp>
      <p:pic>
        <p:nvPicPr>
          <p:cNvPr id="95" name="Picture 2" descr=" Goods &amp; Services Tax (GST) Malaysia"/>
          <p:cNvPicPr>
            <a:picLocks noChangeAspect="1" noChangeArrowheads="1"/>
          </p:cNvPicPr>
          <p:nvPr/>
        </p:nvPicPr>
        <p:blipFill>
          <a:blip r:embed="rId2" cstate="print"/>
          <a:srcRect/>
          <a:stretch>
            <a:fillRect/>
          </a:stretch>
        </p:blipFill>
        <p:spPr bwMode="auto">
          <a:xfrm>
            <a:off x="304800" y="137774"/>
            <a:ext cx="1498106" cy="1157626"/>
          </a:xfrm>
          <a:prstGeom prst="rect">
            <a:avLst/>
          </a:prstGeom>
          <a:noFill/>
          <a:effectLst>
            <a:outerShdw blurRad="50800" dist="38100" dir="5400000" algn="t" rotWithShape="0">
              <a:prstClr val="black">
                <a:alpha val="40000"/>
              </a:prstClr>
            </a:outerShdw>
          </a:effectLst>
        </p:spPr>
      </p:pic>
      <p:pic>
        <p:nvPicPr>
          <p:cNvPr id="1028" name="Picture 4" descr="http://www.salihin.com.my/images/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2130" y="300923"/>
            <a:ext cx="2914526" cy="53748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03296" y="4504961"/>
            <a:ext cx="2515585" cy="369332"/>
          </a:xfrm>
          <a:prstGeom prst="rect">
            <a:avLst/>
          </a:prstGeom>
          <a:noFill/>
        </p:spPr>
        <p:txBody>
          <a:bodyPr wrap="square" rtlCol="0">
            <a:spAutoFit/>
          </a:bodyPr>
          <a:lstStyle/>
          <a:p>
            <a:pPr algn="ctr"/>
            <a:r>
              <a:rPr lang="en-MY" b="1" dirty="0" smtClean="0"/>
              <a:t>Prepared for</a:t>
            </a:r>
            <a:r>
              <a:rPr lang="en-MY" b="1" dirty="0" smtClean="0"/>
              <a:t>:</a:t>
            </a:r>
            <a:endParaRPr lang="en-MY" b="1" dirty="0"/>
          </a:p>
        </p:txBody>
      </p:sp>
      <p:sp>
        <p:nvSpPr>
          <p:cNvPr id="86" name="TextBox 85"/>
          <p:cNvSpPr txBox="1"/>
          <p:nvPr/>
        </p:nvSpPr>
        <p:spPr>
          <a:xfrm>
            <a:off x="5410200" y="6096000"/>
            <a:ext cx="4114800" cy="369332"/>
          </a:xfrm>
          <a:prstGeom prst="rect">
            <a:avLst/>
          </a:prstGeom>
          <a:noFill/>
        </p:spPr>
        <p:txBody>
          <a:bodyPr wrap="square" rtlCol="0">
            <a:spAutoFit/>
          </a:bodyPr>
          <a:lstStyle/>
          <a:p>
            <a:pPr algn="ctr"/>
            <a:r>
              <a:rPr lang="en-MY" b="1" dirty="0" smtClean="0"/>
              <a:t>4</a:t>
            </a:r>
            <a:r>
              <a:rPr lang="en-MY" b="1" baseline="30000" dirty="0" smtClean="0"/>
              <a:t>th</a:t>
            </a:r>
            <a:r>
              <a:rPr lang="en-MY" b="1" dirty="0" smtClean="0"/>
              <a:t> April </a:t>
            </a:r>
            <a:r>
              <a:rPr lang="en-MY" b="1" dirty="0" smtClean="0"/>
              <a:t>2016</a:t>
            </a:r>
            <a:endParaRPr lang="en-MY" b="1" dirty="0"/>
          </a:p>
        </p:txBody>
      </p:sp>
      <p:sp>
        <p:nvSpPr>
          <p:cNvPr id="3" name="Slide Number Placeholder 2"/>
          <p:cNvSpPr>
            <a:spLocks noGrp="1"/>
          </p:cNvSpPr>
          <p:nvPr>
            <p:ph type="sldNum" sz="quarter" idx="12"/>
          </p:nvPr>
        </p:nvSpPr>
        <p:spPr/>
        <p:txBody>
          <a:bodyPr/>
          <a:lstStyle/>
          <a:p>
            <a:fld id="{4FAB73BC-B049-4115-A692-8D63A059BFB8}" type="slidenum">
              <a:rPr lang="en-US" smtClean="0">
                <a:solidFill>
                  <a:prstClr val="black">
                    <a:tint val="75000"/>
                  </a:prstClr>
                </a:solidFill>
              </a:rPr>
              <a:pPr/>
              <a:t>1</a:t>
            </a:fld>
            <a:endParaRPr lang="en-US" dirty="0">
              <a:solidFill>
                <a:prstClr val="black">
                  <a:tint val="75000"/>
                </a:prstClr>
              </a:solidFill>
            </a:endParaRPr>
          </a:p>
        </p:txBody>
      </p:sp>
      <p:sp>
        <p:nvSpPr>
          <p:cNvPr id="84" name="TextBox 83"/>
          <p:cNvSpPr txBox="1"/>
          <p:nvPr/>
        </p:nvSpPr>
        <p:spPr>
          <a:xfrm>
            <a:off x="5410200" y="5029200"/>
            <a:ext cx="4038600" cy="923330"/>
          </a:xfrm>
          <a:prstGeom prst="rect">
            <a:avLst/>
          </a:prstGeom>
          <a:noFill/>
        </p:spPr>
        <p:txBody>
          <a:bodyPr wrap="square" rtlCol="0">
            <a:spAutoFit/>
          </a:bodyPr>
          <a:lstStyle/>
          <a:p>
            <a:pPr algn="ctr"/>
            <a:r>
              <a:rPr lang="en-MY" b="1" dirty="0" smtClean="0"/>
              <a:t>Presented by: </a:t>
            </a:r>
          </a:p>
          <a:p>
            <a:pPr algn="ctr"/>
            <a:r>
              <a:rPr lang="en-MY" b="1" dirty="0" err="1" smtClean="0"/>
              <a:t>En</a:t>
            </a:r>
            <a:r>
              <a:rPr lang="en-MY" b="1" dirty="0" smtClean="0"/>
              <a:t>  </a:t>
            </a:r>
            <a:r>
              <a:rPr lang="en-MY" b="1" dirty="0" err="1" smtClean="0"/>
              <a:t>Salihin</a:t>
            </a:r>
            <a:r>
              <a:rPr lang="en-MY" b="1" dirty="0" smtClean="0"/>
              <a:t> </a:t>
            </a:r>
            <a:r>
              <a:rPr lang="en-MY" b="1" dirty="0" err="1" smtClean="0"/>
              <a:t>Abang</a:t>
            </a:r>
            <a:endParaRPr lang="en-MY" b="1" dirty="0" smtClean="0"/>
          </a:p>
          <a:p>
            <a:pPr algn="ctr"/>
            <a:r>
              <a:rPr lang="en-MY" b="1" dirty="0" smtClean="0"/>
              <a:t>Managing Partner of SALIHIN</a:t>
            </a:r>
            <a:endParaRPr lang="en-MY" b="1" dirty="0"/>
          </a:p>
        </p:txBody>
      </p:sp>
      <p:sp>
        <p:nvSpPr>
          <p:cNvPr id="85" name="TextBox 84"/>
          <p:cNvSpPr txBox="1"/>
          <p:nvPr/>
        </p:nvSpPr>
        <p:spPr>
          <a:xfrm>
            <a:off x="762000" y="1219200"/>
            <a:ext cx="7848600" cy="1077218"/>
          </a:xfrm>
          <a:prstGeom prst="rect">
            <a:avLst/>
          </a:prstGeom>
          <a:noFill/>
        </p:spPr>
        <p:txBody>
          <a:bodyPr wrap="square" rtlCol="0">
            <a:spAutoFit/>
          </a:bodyPr>
          <a:lstStyle/>
          <a:p>
            <a:pPr algn="ctr"/>
            <a:r>
              <a:rPr lang="en-US" sz="3200" b="1" dirty="0" err="1" smtClean="0"/>
              <a:t>Taklimat</a:t>
            </a:r>
            <a:r>
              <a:rPr lang="en-US" sz="3200" b="1" dirty="0" smtClean="0"/>
              <a:t> </a:t>
            </a:r>
            <a:r>
              <a:rPr lang="en-US" sz="3200" b="1" dirty="0" err="1" smtClean="0"/>
              <a:t>Operasi</a:t>
            </a:r>
            <a:r>
              <a:rPr lang="en-US" sz="3200" b="1" dirty="0" smtClean="0"/>
              <a:t> </a:t>
            </a:r>
            <a:r>
              <a:rPr lang="en-US" sz="3200" b="1" dirty="0" err="1" smtClean="0"/>
              <a:t>Luar</a:t>
            </a:r>
            <a:r>
              <a:rPr lang="en-US" sz="3200" b="1" dirty="0" smtClean="0"/>
              <a:t> </a:t>
            </a:r>
          </a:p>
          <a:p>
            <a:pPr algn="ctr"/>
            <a:r>
              <a:rPr lang="en-US" sz="3200" b="1" dirty="0" err="1" smtClean="0"/>
              <a:t>Banci</a:t>
            </a:r>
            <a:r>
              <a:rPr lang="en-US" sz="3200" b="1" dirty="0" smtClean="0"/>
              <a:t> </a:t>
            </a:r>
            <a:r>
              <a:rPr lang="en-US" sz="3200" b="1" dirty="0" err="1" smtClean="0"/>
              <a:t>Ekonomi</a:t>
            </a:r>
            <a:r>
              <a:rPr lang="en-US" sz="3200" b="1" dirty="0" smtClean="0"/>
              <a:t> 2016</a:t>
            </a:r>
            <a:endParaRPr lang="en-MY" sz="3200" b="1" dirty="0"/>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8762" y="5007549"/>
            <a:ext cx="1541038" cy="1329146"/>
          </a:xfrm>
          <a:prstGeom prst="rect">
            <a:avLst/>
          </a:prstGeom>
        </p:spPr>
      </p:pic>
    </p:spTree>
    <p:extLst>
      <p:ext uri="{BB962C8B-B14F-4D97-AF65-F5344CB8AC3E}">
        <p14:creationId xmlns:p14="http://schemas.microsoft.com/office/powerpoint/2010/main" val="457292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714961634"/>
              </p:ext>
            </p:extLst>
          </p:nvPr>
        </p:nvGraphicFramePr>
        <p:xfrm>
          <a:off x="457200" y="2151027"/>
          <a:ext cx="8229600" cy="1483360"/>
        </p:xfrm>
        <a:graphic>
          <a:graphicData uri="http://schemas.openxmlformats.org/drawingml/2006/table">
            <a:tbl>
              <a:tblPr firstRow="1" bandRow="1">
                <a:tableStyleId>{00A15C55-8517-42AA-B614-E9B94910E393}</a:tableStyleId>
              </a:tblPr>
              <a:tblGrid>
                <a:gridCol w="2743200"/>
                <a:gridCol w="2743200"/>
                <a:gridCol w="2743200"/>
              </a:tblGrid>
              <a:tr h="370840">
                <a:tc>
                  <a:txBody>
                    <a:bodyPr/>
                    <a:lstStyle/>
                    <a:p>
                      <a:pPr algn="ctr"/>
                      <a:r>
                        <a:rPr lang="en-MY" sz="1400" dirty="0" smtClean="0"/>
                        <a:t>Manufacturing</a:t>
                      </a:r>
                      <a:endParaRPr lang="en-MY" sz="1400" dirty="0">
                        <a:solidFill>
                          <a:schemeClr val="tx1"/>
                        </a:solidFill>
                      </a:endParaRPr>
                    </a:p>
                  </a:txBody>
                  <a:tcPr anchor="ctr"/>
                </a:tc>
                <a:tc>
                  <a:txBody>
                    <a:bodyPr/>
                    <a:lstStyle/>
                    <a:p>
                      <a:pPr algn="ctr"/>
                      <a:r>
                        <a:rPr lang="en-MY" sz="1400" dirty="0" smtClean="0"/>
                        <a:t>Number of Registrants</a:t>
                      </a:r>
                      <a:endParaRPr lang="en-MY" sz="1400" dirty="0">
                        <a:solidFill>
                          <a:schemeClr val="tx1"/>
                        </a:solidFill>
                      </a:endParaRPr>
                    </a:p>
                  </a:txBody>
                  <a:tcPr anchor="ctr"/>
                </a:tc>
                <a:tc>
                  <a:txBody>
                    <a:bodyPr/>
                    <a:lstStyle/>
                    <a:p>
                      <a:pPr algn="ctr"/>
                      <a:r>
                        <a:rPr lang="en-MY" sz="1400" dirty="0" smtClean="0"/>
                        <a:t>Total</a:t>
                      </a:r>
                      <a:r>
                        <a:rPr lang="en-MY" sz="1400" baseline="0" dirty="0" smtClean="0"/>
                        <a:t> Registrants</a:t>
                      </a:r>
                      <a:endParaRPr lang="en-MY" sz="1400" dirty="0">
                        <a:solidFill>
                          <a:schemeClr val="tx1"/>
                        </a:solidFill>
                      </a:endParaRPr>
                    </a:p>
                  </a:txBody>
                  <a:tcPr anchor="ctr"/>
                </a:tc>
              </a:tr>
              <a:tr h="370840">
                <a:tc>
                  <a:txBody>
                    <a:bodyPr/>
                    <a:lstStyle/>
                    <a:p>
                      <a:pPr algn="ctr"/>
                      <a:r>
                        <a:rPr lang="en-MY" sz="1400" dirty="0" smtClean="0"/>
                        <a:t>Medium</a:t>
                      </a:r>
                      <a:r>
                        <a:rPr lang="en-MY" sz="1400" baseline="0" dirty="0" smtClean="0"/>
                        <a:t> </a:t>
                      </a:r>
                      <a:endParaRPr lang="en-MY" sz="1400" dirty="0"/>
                    </a:p>
                  </a:txBody>
                  <a:tcPr anchor="ctr"/>
                </a:tc>
                <a:tc>
                  <a:txBody>
                    <a:bodyPr/>
                    <a:lstStyle/>
                    <a:p>
                      <a:pPr algn="ctr"/>
                      <a:r>
                        <a:rPr lang="en-MY" sz="1400" dirty="0" smtClean="0"/>
                        <a:t>3,196</a:t>
                      </a:r>
                      <a:endParaRPr lang="en-MY" sz="1400" dirty="0"/>
                    </a:p>
                  </a:txBody>
                  <a:tcPr anchor="ctr"/>
                </a:tc>
                <a:tc rowSpan="3">
                  <a:txBody>
                    <a:bodyPr/>
                    <a:lstStyle/>
                    <a:p>
                      <a:pPr algn="ctr"/>
                      <a:r>
                        <a:rPr lang="en-MY" sz="1400" dirty="0" smtClean="0"/>
                        <a:t>47,187</a:t>
                      </a:r>
                      <a:endParaRPr lang="en-MY" sz="1400" dirty="0"/>
                    </a:p>
                  </a:txBody>
                  <a:tcPr anchor="ctr"/>
                </a:tc>
              </a:tr>
              <a:tr h="370840">
                <a:tc>
                  <a:txBody>
                    <a:bodyPr/>
                    <a:lstStyle/>
                    <a:p>
                      <a:pPr algn="ctr"/>
                      <a:r>
                        <a:rPr lang="en-MY" sz="1400" dirty="0" smtClean="0"/>
                        <a:t>Small</a:t>
                      </a:r>
                      <a:endParaRPr lang="en-MY" sz="1400" dirty="0"/>
                    </a:p>
                  </a:txBody>
                  <a:tcPr anchor="ctr"/>
                </a:tc>
                <a:tc>
                  <a:txBody>
                    <a:bodyPr/>
                    <a:lstStyle/>
                    <a:p>
                      <a:pPr algn="ctr"/>
                      <a:r>
                        <a:rPr lang="en-MY" sz="1400" dirty="0" smtClean="0"/>
                        <a:t>39,615</a:t>
                      </a:r>
                      <a:endParaRPr lang="en-MY" sz="1400" dirty="0"/>
                    </a:p>
                  </a:txBody>
                  <a:tcPr anchor="ctr"/>
                </a:tc>
                <a:tc vMerge="1">
                  <a:txBody>
                    <a:bodyPr/>
                    <a:lstStyle/>
                    <a:p>
                      <a:pPr algn="ctr"/>
                      <a:endParaRPr lang="en-MY" sz="1400" dirty="0"/>
                    </a:p>
                  </a:txBody>
                  <a:tcPr/>
                </a:tc>
              </a:tr>
              <a:tr h="370840">
                <a:tc>
                  <a:txBody>
                    <a:bodyPr/>
                    <a:lstStyle/>
                    <a:p>
                      <a:pPr algn="ctr"/>
                      <a:r>
                        <a:rPr lang="en-MY" sz="1400" dirty="0" smtClean="0"/>
                        <a:t>Macro</a:t>
                      </a:r>
                      <a:endParaRPr lang="en-MY" sz="1400" dirty="0"/>
                    </a:p>
                  </a:txBody>
                  <a:tcPr anchor="ctr"/>
                </a:tc>
                <a:tc>
                  <a:txBody>
                    <a:bodyPr/>
                    <a:lstStyle/>
                    <a:p>
                      <a:pPr algn="ctr"/>
                      <a:r>
                        <a:rPr lang="en-MY" sz="1400" dirty="0" smtClean="0"/>
                        <a:t>4,376</a:t>
                      </a:r>
                      <a:endParaRPr lang="en-MY" sz="1400" dirty="0"/>
                    </a:p>
                  </a:txBody>
                  <a:tcPr anchor="ctr"/>
                </a:tc>
                <a:tc vMerge="1">
                  <a:txBody>
                    <a:bodyPr/>
                    <a:lstStyle/>
                    <a:p>
                      <a:pPr algn="ctr"/>
                      <a:endParaRPr lang="en-MY" sz="1400" dirty="0"/>
                    </a:p>
                  </a:txBody>
                  <a:tcPr/>
                </a:tc>
              </a:tr>
            </a:tbl>
          </a:graphicData>
        </a:graphic>
      </p:graphicFrame>
      <p:sp>
        <p:nvSpPr>
          <p:cNvPr id="5" name="TextBox 4"/>
          <p:cNvSpPr txBox="1"/>
          <p:nvPr/>
        </p:nvSpPr>
        <p:spPr>
          <a:xfrm>
            <a:off x="457200" y="1789260"/>
            <a:ext cx="3429000" cy="369332"/>
          </a:xfrm>
          <a:prstGeom prst="rect">
            <a:avLst/>
          </a:prstGeom>
          <a:noFill/>
        </p:spPr>
        <p:txBody>
          <a:bodyPr wrap="square" rtlCol="0">
            <a:spAutoFit/>
          </a:bodyPr>
          <a:lstStyle/>
          <a:p>
            <a:r>
              <a:rPr lang="en-MY" b="1" dirty="0" smtClean="0"/>
              <a:t>TOTAL REGISTERED SMEs</a:t>
            </a:r>
            <a:endParaRPr lang="en-MY" b="1" dirty="0"/>
          </a:p>
        </p:txBody>
      </p:sp>
      <p:graphicFrame>
        <p:nvGraphicFramePr>
          <p:cNvPr id="8" name="Content Placeholder 6"/>
          <p:cNvGraphicFramePr>
            <a:graphicFrameLocks/>
          </p:cNvGraphicFramePr>
          <p:nvPr>
            <p:extLst>
              <p:ext uri="{D42A27DB-BD31-4B8C-83A1-F6EECF244321}">
                <p14:modId xmlns:p14="http://schemas.microsoft.com/office/powerpoint/2010/main" val="3174286674"/>
              </p:ext>
            </p:extLst>
          </p:nvPr>
        </p:nvGraphicFramePr>
        <p:xfrm>
          <a:off x="457200" y="3657600"/>
          <a:ext cx="8229600" cy="1811373"/>
        </p:xfrm>
        <a:graphic>
          <a:graphicData uri="http://schemas.openxmlformats.org/drawingml/2006/table">
            <a:tbl>
              <a:tblPr firstRow="1" bandRow="1">
                <a:tableStyleId>{F5AB1C69-6EDB-4FF4-983F-18BD219EF322}</a:tableStyleId>
              </a:tblPr>
              <a:tblGrid>
                <a:gridCol w="2743200"/>
                <a:gridCol w="2743200"/>
                <a:gridCol w="2743200"/>
              </a:tblGrid>
              <a:tr h="228600">
                <a:tc>
                  <a:txBody>
                    <a:bodyPr/>
                    <a:lstStyle/>
                    <a:p>
                      <a:pPr algn="ctr"/>
                      <a:r>
                        <a:rPr lang="en-MY" sz="1400" dirty="0" smtClean="0"/>
                        <a:t>Non-Manufacturing</a:t>
                      </a:r>
                      <a:endParaRPr lang="en-MY" sz="1400" dirty="0">
                        <a:solidFill>
                          <a:schemeClr val="tx1"/>
                        </a:solidFill>
                      </a:endParaRPr>
                    </a:p>
                  </a:txBody>
                  <a:tcPr anchor="ctr"/>
                </a:tc>
                <a:tc>
                  <a:txBody>
                    <a:bodyPr/>
                    <a:lstStyle/>
                    <a:p>
                      <a:pPr algn="ctr"/>
                      <a:r>
                        <a:rPr lang="en-MY" sz="1400" dirty="0" smtClean="0"/>
                        <a:t>Number</a:t>
                      </a:r>
                      <a:r>
                        <a:rPr lang="en-MY" sz="1400" baseline="0" dirty="0" smtClean="0"/>
                        <a:t> of Registrants</a:t>
                      </a:r>
                      <a:endParaRPr lang="en-MY" sz="1400" dirty="0">
                        <a:solidFill>
                          <a:schemeClr val="tx1"/>
                        </a:solidFill>
                      </a:endParaRPr>
                    </a:p>
                  </a:txBody>
                  <a:tcPr anchor="ctr"/>
                </a:tc>
                <a:tc>
                  <a:txBody>
                    <a:bodyPr/>
                    <a:lstStyle/>
                    <a:p>
                      <a:pPr algn="ctr"/>
                      <a:r>
                        <a:rPr lang="en-MY" sz="1400" dirty="0" smtClean="0"/>
                        <a:t>Total Registrants</a:t>
                      </a:r>
                      <a:endParaRPr lang="en-MY" sz="1400" dirty="0" smtClean="0">
                        <a:solidFill>
                          <a:schemeClr val="tx1"/>
                        </a:solidFill>
                      </a:endParaRPr>
                    </a:p>
                  </a:txBody>
                  <a:tcPr anchor="ctr"/>
                </a:tc>
              </a:tr>
              <a:tr h="432992">
                <a:tc>
                  <a:txBody>
                    <a:bodyPr/>
                    <a:lstStyle/>
                    <a:p>
                      <a:pPr algn="ctr"/>
                      <a:r>
                        <a:rPr lang="en-MY" sz="1400" dirty="0" smtClean="0"/>
                        <a:t>Medium</a:t>
                      </a:r>
                      <a:endParaRPr lang="en-MY" sz="1400" dirty="0"/>
                    </a:p>
                  </a:txBody>
                  <a:tcPr anchor="ctr"/>
                </a:tc>
                <a:tc>
                  <a:txBody>
                    <a:bodyPr/>
                    <a:lstStyle/>
                    <a:p>
                      <a:pPr algn="ctr"/>
                      <a:r>
                        <a:rPr lang="en-MY" sz="1400" dirty="0" smtClean="0"/>
                        <a:t>58,462</a:t>
                      </a:r>
                      <a:endParaRPr lang="en-MY" sz="1400" dirty="0"/>
                    </a:p>
                  </a:txBody>
                  <a:tcPr anchor="ctr"/>
                </a:tc>
                <a:tc rowSpan="3">
                  <a:txBody>
                    <a:bodyPr/>
                    <a:lstStyle/>
                    <a:p>
                      <a:pPr algn="ctr"/>
                      <a:r>
                        <a:rPr lang="en-MY" sz="1400" dirty="0" smtClean="0"/>
                        <a:t>329,852</a:t>
                      </a:r>
                      <a:endParaRPr lang="en-MY" sz="1400" dirty="0"/>
                    </a:p>
                  </a:txBody>
                  <a:tcPr anchor="ctr"/>
                </a:tc>
              </a:tr>
              <a:tr h="379609">
                <a:tc>
                  <a:txBody>
                    <a:bodyPr/>
                    <a:lstStyle/>
                    <a:p>
                      <a:pPr algn="ctr"/>
                      <a:r>
                        <a:rPr lang="en-MY" sz="1400" dirty="0" smtClean="0"/>
                        <a:t>Small</a:t>
                      </a:r>
                      <a:endParaRPr lang="en-MY" sz="1400" dirty="0"/>
                    </a:p>
                  </a:txBody>
                  <a:tcPr anchor="ctr"/>
                </a:tc>
                <a:tc>
                  <a:txBody>
                    <a:bodyPr/>
                    <a:lstStyle/>
                    <a:p>
                      <a:pPr algn="ctr"/>
                      <a:r>
                        <a:rPr lang="en-MY" sz="1400" dirty="0" smtClean="0"/>
                        <a:t>239,547</a:t>
                      </a:r>
                      <a:endParaRPr lang="en-MY" sz="1400" dirty="0"/>
                    </a:p>
                  </a:txBody>
                  <a:tcPr anchor="ctr"/>
                </a:tc>
                <a:tc vMerge="1">
                  <a:txBody>
                    <a:bodyPr/>
                    <a:lstStyle/>
                    <a:p>
                      <a:pPr algn="ctr"/>
                      <a:endParaRPr lang="en-MY" sz="1400" dirty="0"/>
                    </a:p>
                  </a:txBody>
                  <a:tcPr/>
                </a:tc>
              </a:tr>
              <a:tr h="346986">
                <a:tc>
                  <a:txBody>
                    <a:bodyPr/>
                    <a:lstStyle/>
                    <a:p>
                      <a:pPr algn="ctr"/>
                      <a:r>
                        <a:rPr lang="en-MY" sz="1400" dirty="0" smtClean="0"/>
                        <a:t>Macro</a:t>
                      </a:r>
                    </a:p>
                  </a:txBody>
                  <a:tcPr anchor="ctr"/>
                </a:tc>
                <a:tc>
                  <a:txBody>
                    <a:bodyPr/>
                    <a:lstStyle/>
                    <a:p>
                      <a:pPr algn="ctr"/>
                      <a:r>
                        <a:rPr lang="en-MY" sz="1400" dirty="0" smtClean="0"/>
                        <a:t>31,843</a:t>
                      </a:r>
                      <a:endParaRPr lang="en-MY" sz="1400" dirty="0"/>
                    </a:p>
                  </a:txBody>
                  <a:tcPr anchor="ctr"/>
                </a:tc>
                <a:tc vMerge="1">
                  <a:txBody>
                    <a:bodyPr/>
                    <a:lstStyle/>
                    <a:p>
                      <a:pPr algn="ctr"/>
                      <a:endParaRPr lang="en-MY" sz="1400" dirty="0"/>
                    </a:p>
                  </a:txBody>
                  <a:tcPr/>
                </a:tc>
              </a:tr>
              <a:tr h="346986">
                <a:tc>
                  <a:txBody>
                    <a:bodyPr/>
                    <a:lstStyle/>
                    <a:p>
                      <a:pPr algn="ctr"/>
                      <a:r>
                        <a:rPr lang="en-MY" sz="1400" b="1" dirty="0" smtClean="0"/>
                        <a:t>Total</a:t>
                      </a:r>
                      <a:r>
                        <a:rPr lang="en-MY" sz="1400" b="1" baseline="0" dirty="0" smtClean="0"/>
                        <a:t>  SME</a:t>
                      </a:r>
                      <a:endParaRPr lang="en-MY" sz="1400" b="1" dirty="0" smtClean="0"/>
                    </a:p>
                  </a:txBody>
                  <a:tcPr anchor="ctr"/>
                </a:tc>
                <a:tc>
                  <a:txBody>
                    <a:bodyPr/>
                    <a:lstStyle/>
                    <a:p>
                      <a:pPr algn="ctr"/>
                      <a:endParaRPr lang="en-MY" sz="1400" b="1" dirty="0"/>
                    </a:p>
                  </a:txBody>
                  <a:tcPr anchor="ctr"/>
                </a:tc>
                <a:tc>
                  <a:txBody>
                    <a:bodyPr/>
                    <a:lstStyle/>
                    <a:p>
                      <a:pPr algn="ctr"/>
                      <a:r>
                        <a:rPr lang="en-MY" sz="1400" b="1" dirty="0" smtClean="0"/>
                        <a:t>377,039</a:t>
                      </a:r>
                      <a:endParaRPr lang="en-MY" sz="1400" b="1" dirty="0"/>
                    </a:p>
                  </a:txBody>
                  <a:tcPr anchor="ctr"/>
                </a:tc>
              </a:tr>
            </a:tbl>
          </a:graphicData>
        </a:graphic>
      </p:graphicFrame>
      <p:sp>
        <p:nvSpPr>
          <p:cNvPr id="10" name="Rectangle 9"/>
          <p:cNvSpPr/>
          <p:nvPr/>
        </p:nvSpPr>
        <p:spPr>
          <a:xfrm>
            <a:off x="-228600" y="304800"/>
            <a:ext cx="647700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1"/>
            <a:r>
              <a:rPr lang="en-US" sz="2800" b="1" dirty="0" smtClean="0">
                <a:solidFill>
                  <a:schemeClr val="bg1"/>
                </a:solidFill>
                <a:latin typeface="Calibri" pitchFamily="34" charset="0"/>
                <a:cs typeface="Mongolian Baiti" pitchFamily="66" charset="0"/>
              </a:rPr>
              <a:t>LATEST GST UPDATES</a:t>
            </a:r>
          </a:p>
          <a:p>
            <a:pPr lvl="1"/>
            <a:r>
              <a:rPr lang="en-US" sz="2000" dirty="0" smtClean="0"/>
              <a:t>GST REGISTRATION</a:t>
            </a:r>
            <a:endParaRPr lang="en-US" sz="2000" dirty="0"/>
          </a:p>
        </p:txBody>
      </p:sp>
      <p:sp>
        <p:nvSpPr>
          <p:cNvPr id="2" name="Slide Number Placeholder 1"/>
          <p:cNvSpPr>
            <a:spLocks noGrp="1"/>
          </p:cNvSpPr>
          <p:nvPr>
            <p:ph type="sldNum" sz="quarter" idx="12"/>
          </p:nvPr>
        </p:nvSpPr>
        <p:spPr/>
        <p:txBody>
          <a:bodyPr/>
          <a:lstStyle/>
          <a:p>
            <a:fld id="{4FAB73BC-B049-4115-A692-8D63A059BFB8}" type="slidenum">
              <a:rPr lang="en-US" smtClean="0">
                <a:solidFill>
                  <a:prstClr val="black">
                    <a:tint val="75000"/>
                  </a:prstClr>
                </a:solidFill>
              </a:rPr>
              <a:pPr/>
              <a:t>10</a:t>
            </a:fld>
            <a:endParaRPr lang="en-US" dirty="0">
              <a:solidFill>
                <a:prstClr val="black">
                  <a:tint val="75000"/>
                </a:prstClr>
              </a:solidFill>
            </a:endParaRPr>
          </a:p>
        </p:txBody>
      </p:sp>
    </p:spTree>
    <p:extLst>
      <p:ext uri="{BB962C8B-B14F-4D97-AF65-F5344CB8AC3E}">
        <p14:creationId xmlns:p14="http://schemas.microsoft.com/office/powerpoint/2010/main" val="40394121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85800" y="1323260"/>
            <a:ext cx="4800600" cy="369332"/>
          </a:xfrm>
          <a:prstGeom prst="rect">
            <a:avLst/>
          </a:prstGeom>
          <a:noFill/>
        </p:spPr>
        <p:txBody>
          <a:bodyPr wrap="square" rtlCol="0">
            <a:spAutoFit/>
          </a:bodyPr>
          <a:lstStyle/>
          <a:p>
            <a:r>
              <a:rPr lang="en-MY" b="1" dirty="0" smtClean="0"/>
              <a:t>GST REGISTRANTS BY TYPE OF ENTITIES</a:t>
            </a:r>
            <a:endParaRPr lang="en-MY" b="1"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253376865"/>
              </p:ext>
            </p:extLst>
          </p:nvPr>
        </p:nvGraphicFramePr>
        <p:xfrm>
          <a:off x="762000" y="1706880"/>
          <a:ext cx="7467600" cy="4358640"/>
        </p:xfrm>
        <a:graphic>
          <a:graphicData uri="http://schemas.openxmlformats.org/drawingml/2006/table">
            <a:tbl>
              <a:tblPr firstRow="1" bandRow="1">
                <a:tableStyleId>{21E4AEA4-8DFA-4A89-87EB-49C32662AFE0}</a:tableStyleId>
              </a:tblPr>
              <a:tblGrid>
                <a:gridCol w="878541"/>
                <a:gridCol w="4379259"/>
                <a:gridCol w="2209800"/>
              </a:tblGrid>
              <a:tr h="288902">
                <a:tc>
                  <a:txBody>
                    <a:bodyPr/>
                    <a:lstStyle/>
                    <a:p>
                      <a:pPr algn="ctr"/>
                      <a:r>
                        <a:rPr lang="en-MY" sz="1600" dirty="0" smtClean="0">
                          <a:solidFill>
                            <a:schemeClr val="bg1"/>
                          </a:solidFill>
                        </a:rPr>
                        <a:t>BIL</a:t>
                      </a:r>
                      <a:endParaRPr lang="en-MY" sz="1600" dirty="0">
                        <a:solidFill>
                          <a:schemeClr val="bg1"/>
                        </a:solidFill>
                      </a:endParaRPr>
                    </a:p>
                  </a:txBody>
                  <a:tcPr/>
                </a:tc>
                <a:tc>
                  <a:txBody>
                    <a:bodyPr/>
                    <a:lstStyle/>
                    <a:p>
                      <a:pPr algn="ctr"/>
                      <a:r>
                        <a:rPr lang="en-MY" sz="1600" dirty="0" smtClean="0">
                          <a:solidFill>
                            <a:schemeClr val="bg1"/>
                          </a:solidFill>
                        </a:rPr>
                        <a:t>Type of Entities</a:t>
                      </a:r>
                      <a:endParaRPr lang="en-MY" sz="1600" dirty="0">
                        <a:solidFill>
                          <a:schemeClr val="bg1"/>
                        </a:solidFill>
                      </a:endParaRPr>
                    </a:p>
                  </a:txBody>
                  <a:tcPr/>
                </a:tc>
                <a:tc>
                  <a:txBody>
                    <a:bodyPr/>
                    <a:lstStyle/>
                    <a:p>
                      <a:pPr algn="ctr"/>
                      <a:r>
                        <a:rPr lang="en-MY" sz="1600" baseline="0" dirty="0" smtClean="0">
                          <a:solidFill>
                            <a:schemeClr val="bg1"/>
                          </a:solidFill>
                        </a:rPr>
                        <a:t>Total</a:t>
                      </a:r>
                      <a:endParaRPr lang="en-MY" sz="1600" baseline="0" dirty="0">
                        <a:solidFill>
                          <a:schemeClr val="bg1"/>
                        </a:solidFill>
                      </a:endParaRPr>
                    </a:p>
                  </a:txBody>
                  <a:tcPr/>
                </a:tc>
              </a:tr>
              <a:tr h="296310">
                <a:tc>
                  <a:txBody>
                    <a:bodyPr/>
                    <a:lstStyle/>
                    <a:p>
                      <a:pPr algn="ctr"/>
                      <a:r>
                        <a:rPr lang="en-MY" sz="1600" dirty="0" smtClean="0"/>
                        <a:t>1</a:t>
                      </a:r>
                      <a:endParaRPr lang="en-MY" sz="1600" dirty="0"/>
                    </a:p>
                  </a:txBody>
                  <a:tcPr/>
                </a:tc>
                <a:tc>
                  <a:txBody>
                    <a:bodyPr/>
                    <a:lstStyle/>
                    <a:p>
                      <a:pPr algn="ctr"/>
                      <a:r>
                        <a:rPr lang="en-MY" sz="1600" dirty="0" smtClean="0"/>
                        <a:t>Company</a:t>
                      </a:r>
                      <a:endParaRPr lang="en-MY" sz="1600" dirty="0"/>
                    </a:p>
                  </a:txBody>
                  <a:tcPr/>
                </a:tc>
                <a:tc>
                  <a:txBody>
                    <a:bodyPr/>
                    <a:lstStyle/>
                    <a:p>
                      <a:pPr algn="ctr"/>
                      <a:r>
                        <a:rPr lang="en-MY" sz="1600" dirty="0" smtClean="0"/>
                        <a:t>222,882</a:t>
                      </a:r>
                      <a:endParaRPr lang="en-MY" sz="1600" dirty="0"/>
                    </a:p>
                  </a:txBody>
                  <a:tcPr/>
                </a:tc>
              </a:tr>
              <a:tr h="296310">
                <a:tc>
                  <a:txBody>
                    <a:bodyPr/>
                    <a:lstStyle/>
                    <a:p>
                      <a:pPr algn="ctr"/>
                      <a:r>
                        <a:rPr lang="en-MY" sz="1600" dirty="0" smtClean="0"/>
                        <a:t>2</a:t>
                      </a:r>
                      <a:endParaRPr lang="en-MY" sz="1600" dirty="0"/>
                    </a:p>
                  </a:txBody>
                  <a:tcPr/>
                </a:tc>
                <a:tc>
                  <a:txBody>
                    <a:bodyPr/>
                    <a:lstStyle/>
                    <a:p>
                      <a:pPr algn="ctr"/>
                      <a:r>
                        <a:rPr lang="en-MY" sz="1600" dirty="0" smtClean="0"/>
                        <a:t>Sole Proprietor</a:t>
                      </a:r>
                      <a:endParaRPr lang="en-MY" sz="1600" dirty="0"/>
                    </a:p>
                  </a:txBody>
                  <a:tcPr/>
                </a:tc>
                <a:tc>
                  <a:txBody>
                    <a:bodyPr/>
                    <a:lstStyle/>
                    <a:p>
                      <a:pPr algn="ctr"/>
                      <a:r>
                        <a:rPr lang="en-MY" sz="1600" dirty="0" smtClean="0"/>
                        <a:t>104,639</a:t>
                      </a:r>
                      <a:endParaRPr lang="en-MY" sz="1600" dirty="0"/>
                    </a:p>
                  </a:txBody>
                  <a:tcPr/>
                </a:tc>
              </a:tr>
              <a:tr h="288902">
                <a:tc>
                  <a:txBody>
                    <a:bodyPr/>
                    <a:lstStyle/>
                    <a:p>
                      <a:pPr algn="ctr"/>
                      <a:r>
                        <a:rPr lang="en-MY" sz="1600" dirty="0" smtClean="0"/>
                        <a:t>3</a:t>
                      </a:r>
                      <a:endParaRPr lang="en-MY" sz="1600" dirty="0"/>
                    </a:p>
                  </a:txBody>
                  <a:tcPr/>
                </a:tc>
                <a:tc>
                  <a:txBody>
                    <a:bodyPr/>
                    <a:lstStyle/>
                    <a:p>
                      <a:pPr algn="ctr"/>
                      <a:r>
                        <a:rPr lang="en-MY" sz="1600" dirty="0" smtClean="0"/>
                        <a:t>Partnership</a:t>
                      </a:r>
                      <a:endParaRPr lang="en-MY" sz="1600" dirty="0"/>
                    </a:p>
                  </a:txBody>
                  <a:tcPr/>
                </a:tc>
                <a:tc>
                  <a:txBody>
                    <a:bodyPr/>
                    <a:lstStyle/>
                    <a:p>
                      <a:pPr algn="ctr"/>
                      <a:r>
                        <a:rPr lang="en-MY" sz="1600" dirty="0" smtClean="0"/>
                        <a:t>56,915</a:t>
                      </a:r>
                      <a:endParaRPr lang="en-MY" sz="1600" dirty="0"/>
                    </a:p>
                  </a:txBody>
                  <a:tcPr/>
                </a:tc>
              </a:tr>
              <a:tr h="296310">
                <a:tc>
                  <a:txBody>
                    <a:bodyPr/>
                    <a:lstStyle/>
                    <a:p>
                      <a:pPr algn="ctr"/>
                      <a:r>
                        <a:rPr lang="en-MY" sz="1600" dirty="0" smtClean="0"/>
                        <a:t>4</a:t>
                      </a:r>
                      <a:endParaRPr lang="en-MY" sz="1600" dirty="0"/>
                    </a:p>
                  </a:txBody>
                  <a:tcPr/>
                </a:tc>
                <a:tc>
                  <a:txBody>
                    <a:bodyPr/>
                    <a:lstStyle/>
                    <a:p>
                      <a:pPr algn="ctr"/>
                      <a:r>
                        <a:rPr lang="en-MY" sz="1600" dirty="0" smtClean="0"/>
                        <a:t>Professional</a:t>
                      </a:r>
                      <a:endParaRPr lang="en-MY" sz="1600" dirty="0"/>
                    </a:p>
                  </a:txBody>
                  <a:tcPr/>
                </a:tc>
                <a:tc>
                  <a:txBody>
                    <a:bodyPr/>
                    <a:lstStyle/>
                    <a:p>
                      <a:pPr algn="ctr"/>
                      <a:r>
                        <a:rPr lang="en-MY" sz="1600" dirty="0" smtClean="0"/>
                        <a:t>6,785</a:t>
                      </a:r>
                      <a:endParaRPr lang="en-MY" sz="1600" dirty="0"/>
                    </a:p>
                  </a:txBody>
                  <a:tcPr/>
                </a:tc>
              </a:tr>
              <a:tr h="296310">
                <a:tc>
                  <a:txBody>
                    <a:bodyPr/>
                    <a:lstStyle/>
                    <a:p>
                      <a:pPr algn="ctr"/>
                      <a:r>
                        <a:rPr lang="en-MY" sz="1600" dirty="0" smtClean="0"/>
                        <a:t>5</a:t>
                      </a:r>
                      <a:endParaRPr lang="en-MY" sz="1600" dirty="0"/>
                    </a:p>
                  </a:txBody>
                  <a:tcPr/>
                </a:tc>
                <a:tc>
                  <a:txBody>
                    <a:bodyPr/>
                    <a:lstStyle/>
                    <a:p>
                      <a:pPr algn="ctr"/>
                      <a:r>
                        <a:rPr lang="en-MY" sz="1600" dirty="0" smtClean="0"/>
                        <a:t>Individual</a:t>
                      </a:r>
                      <a:endParaRPr lang="en-MY" sz="1600" dirty="0"/>
                    </a:p>
                  </a:txBody>
                  <a:tcPr/>
                </a:tc>
                <a:tc>
                  <a:txBody>
                    <a:bodyPr/>
                    <a:lstStyle/>
                    <a:p>
                      <a:pPr algn="ctr"/>
                      <a:r>
                        <a:rPr lang="en-MY" sz="1600" dirty="0" smtClean="0"/>
                        <a:t>4,005</a:t>
                      </a:r>
                      <a:endParaRPr lang="en-MY" sz="1600" dirty="0"/>
                    </a:p>
                  </a:txBody>
                  <a:tcPr/>
                </a:tc>
              </a:tr>
              <a:tr h="296310">
                <a:tc>
                  <a:txBody>
                    <a:bodyPr/>
                    <a:lstStyle/>
                    <a:p>
                      <a:pPr algn="ctr"/>
                      <a:r>
                        <a:rPr lang="en-MY" sz="1600" dirty="0" smtClean="0"/>
                        <a:t>6</a:t>
                      </a:r>
                      <a:endParaRPr lang="en-MY" sz="1600" dirty="0"/>
                    </a:p>
                  </a:txBody>
                  <a:tcPr/>
                </a:tc>
                <a:tc>
                  <a:txBody>
                    <a:bodyPr/>
                    <a:lstStyle/>
                    <a:p>
                      <a:pPr algn="ctr"/>
                      <a:r>
                        <a:rPr lang="en-MY" sz="1600" dirty="0" smtClean="0"/>
                        <a:t>Association</a:t>
                      </a:r>
                      <a:endParaRPr lang="en-MY" sz="1600" dirty="0"/>
                    </a:p>
                  </a:txBody>
                  <a:tcPr/>
                </a:tc>
                <a:tc>
                  <a:txBody>
                    <a:bodyPr/>
                    <a:lstStyle/>
                    <a:p>
                      <a:pPr algn="ctr"/>
                      <a:r>
                        <a:rPr lang="en-MY" sz="1600" dirty="0" smtClean="0"/>
                        <a:t>2,108</a:t>
                      </a:r>
                      <a:endParaRPr lang="en-MY" sz="1600" dirty="0"/>
                    </a:p>
                  </a:txBody>
                  <a:tcPr/>
                </a:tc>
              </a:tr>
              <a:tr h="296310">
                <a:tc>
                  <a:txBody>
                    <a:bodyPr/>
                    <a:lstStyle/>
                    <a:p>
                      <a:pPr algn="ctr"/>
                      <a:r>
                        <a:rPr lang="en-MY" sz="1600" dirty="0" smtClean="0"/>
                        <a:t>7</a:t>
                      </a:r>
                      <a:endParaRPr lang="en-MY" sz="1600" dirty="0"/>
                    </a:p>
                  </a:txBody>
                  <a:tcPr/>
                </a:tc>
                <a:tc>
                  <a:txBody>
                    <a:bodyPr/>
                    <a:lstStyle/>
                    <a:p>
                      <a:pPr algn="ctr"/>
                      <a:r>
                        <a:rPr lang="en-MY" sz="1600" dirty="0" smtClean="0"/>
                        <a:t>Limited Liability</a:t>
                      </a:r>
                      <a:r>
                        <a:rPr lang="en-MY" sz="1600" baseline="0" dirty="0" smtClean="0"/>
                        <a:t> Partnership</a:t>
                      </a:r>
                      <a:endParaRPr lang="en-MY" sz="1600" dirty="0"/>
                    </a:p>
                  </a:txBody>
                  <a:tcPr/>
                </a:tc>
                <a:tc>
                  <a:txBody>
                    <a:bodyPr/>
                    <a:lstStyle/>
                    <a:p>
                      <a:pPr algn="ctr"/>
                      <a:r>
                        <a:rPr lang="en-MY" sz="1600" dirty="0" smtClean="0"/>
                        <a:t>1,650</a:t>
                      </a:r>
                      <a:endParaRPr lang="en-MY" sz="1600" dirty="0"/>
                    </a:p>
                  </a:txBody>
                  <a:tcPr/>
                </a:tc>
              </a:tr>
              <a:tr h="296310">
                <a:tc>
                  <a:txBody>
                    <a:bodyPr/>
                    <a:lstStyle/>
                    <a:p>
                      <a:pPr algn="ctr"/>
                      <a:r>
                        <a:rPr lang="en-MY" sz="1600" dirty="0" smtClean="0"/>
                        <a:t>8</a:t>
                      </a:r>
                      <a:endParaRPr lang="en-MY" sz="1600" dirty="0"/>
                    </a:p>
                  </a:txBody>
                  <a:tcPr/>
                </a:tc>
                <a:tc>
                  <a:txBody>
                    <a:bodyPr/>
                    <a:lstStyle/>
                    <a:p>
                      <a:pPr algn="ctr"/>
                      <a:r>
                        <a:rPr lang="en-MY" sz="1600" dirty="0" smtClean="0"/>
                        <a:t>Other Entity</a:t>
                      </a:r>
                      <a:endParaRPr lang="en-MY" sz="1600" dirty="0"/>
                    </a:p>
                  </a:txBody>
                  <a:tcPr/>
                </a:tc>
                <a:tc>
                  <a:txBody>
                    <a:bodyPr/>
                    <a:lstStyle/>
                    <a:p>
                      <a:pPr algn="ctr"/>
                      <a:r>
                        <a:rPr lang="en-MY" sz="1600" dirty="0" smtClean="0"/>
                        <a:t>1,218</a:t>
                      </a:r>
                      <a:endParaRPr lang="en-MY" sz="1600" dirty="0"/>
                    </a:p>
                  </a:txBody>
                  <a:tcPr/>
                </a:tc>
              </a:tr>
              <a:tr h="296310">
                <a:tc>
                  <a:txBody>
                    <a:bodyPr/>
                    <a:lstStyle/>
                    <a:p>
                      <a:pPr algn="ctr"/>
                      <a:r>
                        <a:rPr lang="en-MY" sz="1600" dirty="0" smtClean="0"/>
                        <a:t>9</a:t>
                      </a:r>
                      <a:endParaRPr lang="en-MY" sz="1600" dirty="0"/>
                    </a:p>
                  </a:txBody>
                  <a:tcPr/>
                </a:tc>
                <a:tc>
                  <a:txBody>
                    <a:bodyPr/>
                    <a:lstStyle/>
                    <a:p>
                      <a:pPr algn="ctr"/>
                      <a:r>
                        <a:rPr lang="en-MY" sz="1600" dirty="0" smtClean="0"/>
                        <a:t>Statutory</a:t>
                      </a:r>
                      <a:r>
                        <a:rPr lang="en-MY" sz="1600" baseline="0" dirty="0" smtClean="0"/>
                        <a:t> Body</a:t>
                      </a:r>
                      <a:endParaRPr lang="en-MY" sz="1600" dirty="0"/>
                    </a:p>
                  </a:txBody>
                  <a:tcPr/>
                </a:tc>
                <a:tc>
                  <a:txBody>
                    <a:bodyPr/>
                    <a:lstStyle/>
                    <a:p>
                      <a:pPr algn="ctr"/>
                      <a:r>
                        <a:rPr lang="en-MY" sz="1600" dirty="0" smtClean="0"/>
                        <a:t>387</a:t>
                      </a:r>
                      <a:endParaRPr lang="en-MY" sz="1600" dirty="0"/>
                    </a:p>
                  </a:txBody>
                  <a:tcPr/>
                </a:tc>
              </a:tr>
              <a:tr h="296310">
                <a:tc>
                  <a:txBody>
                    <a:bodyPr/>
                    <a:lstStyle/>
                    <a:p>
                      <a:pPr algn="ctr"/>
                      <a:r>
                        <a:rPr lang="en-MY" sz="1600" dirty="0" smtClean="0"/>
                        <a:t>10</a:t>
                      </a:r>
                      <a:endParaRPr lang="en-MY" sz="1600" dirty="0"/>
                    </a:p>
                  </a:txBody>
                  <a:tcPr/>
                </a:tc>
                <a:tc>
                  <a:txBody>
                    <a:bodyPr/>
                    <a:lstStyle/>
                    <a:p>
                      <a:pPr algn="ctr"/>
                      <a:r>
                        <a:rPr lang="en-MY" sz="1600" dirty="0" smtClean="0"/>
                        <a:t>Local</a:t>
                      </a:r>
                      <a:r>
                        <a:rPr lang="en-MY" sz="1600" baseline="0" dirty="0" smtClean="0"/>
                        <a:t> Authority</a:t>
                      </a:r>
                      <a:endParaRPr lang="en-MY" sz="1600" dirty="0"/>
                    </a:p>
                  </a:txBody>
                  <a:tcPr/>
                </a:tc>
                <a:tc>
                  <a:txBody>
                    <a:bodyPr/>
                    <a:lstStyle/>
                    <a:p>
                      <a:pPr algn="ctr"/>
                      <a:r>
                        <a:rPr lang="en-MY" sz="1600" dirty="0" smtClean="0"/>
                        <a:t>201</a:t>
                      </a:r>
                      <a:endParaRPr lang="en-MY" sz="1600" dirty="0"/>
                    </a:p>
                  </a:txBody>
                  <a:tcPr/>
                </a:tc>
              </a:tr>
              <a:tr h="296310">
                <a:tc>
                  <a:txBody>
                    <a:bodyPr/>
                    <a:lstStyle/>
                    <a:p>
                      <a:pPr algn="ctr"/>
                      <a:r>
                        <a:rPr lang="en-MY" sz="1600" dirty="0" smtClean="0"/>
                        <a:t>11</a:t>
                      </a:r>
                      <a:endParaRPr lang="en-MY" sz="1600" dirty="0"/>
                    </a:p>
                  </a:txBody>
                  <a:tcPr/>
                </a:tc>
                <a:tc>
                  <a:txBody>
                    <a:bodyPr/>
                    <a:lstStyle/>
                    <a:p>
                      <a:pPr algn="ctr"/>
                      <a:r>
                        <a:rPr lang="en-MY" sz="1600" dirty="0" smtClean="0"/>
                        <a:t>Public</a:t>
                      </a:r>
                      <a:r>
                        <a:rPr lang="en-MY" sz="1600" baseline="0" dirty="0" smtClean="0"/>
                        <a:t> Authority</a:t>
                      </a:r>
                      <a:endParaRPr lang="en-MY" sz="1600" dirty="0"/>
                    </a:p>
                  </a:txBody>
                  <a:tcPr/>
                </a:tc>
                <a:tc>
                  <a:txBody>
                    <a:bodyPr/>
                    <a:lstStyle/>
                    <a:p>
                      <a:pPr algn="ctr"/>
                      <a:r>
                        <a:rPr lang="en-MY" sz="1600" dirty="0" smtClean="0"/>
                        <a:t>80</a:t>
                      </a:r>
                      <a:endParaRPr lang="en-MY" sz="1600" dirty="0"/>
                    </a:p>
                  </a:txBody>
                  <a:tcPr/>
                </a:tc>
              </a:tr>
              <a:tr h="296310">
                <a:tc>
                  <a:txBody>
                    <a:bodyPr/>
                    <a:lstStyle/>
                    <a:p>
                      <a:pPr algn="ctr"/>
                      <a:endParaRPr lang="en-MY" sz="1600" dirty="0"/>
                    </a:p>
                  </a:txBody>
                  <a:tcPr/>
                </a:tc>
                <a:tc>
                  <a:txBody>
                    <a:bodyPr/>
                    <a:lstStyle/>
                    <a:p>
                      <a:pPr algn="ctr"/>
                      <a:r>
                        <a:rPr lang="en-MY" sz="1600" dirty="0" smtClean="0"/>
                        <a:t>JUMLAH</a:t>
                      </a:r>
                      <a:endParaRPr lang="en-MY" sz="1600" dirty="0"/>
                    </a:p>
                  </a:txBody>
                  <a:tcPr/>
                </a:tc>
                <a:tc>
                  <a:txBody>
                    <a:bodyPr/>
                    <a:lstStyle/>
                    <a:p>
                      <a:pPr algn="ctr"/>
                      <a:r>
                        <a:rPr lang="en-MY" sz="1600" dirty="0" smtClean="0"/>
                        <a:t>400,870</a:t>
                      </a:r>
                      <a:endParaRPr lang="en-MY" sz="1600" dirty="0"/>
                    </a:p>
                  </a:txBody>
                  <a:tcPr/>
                </a:tc>
              </a:tr>
            </a:tbl>
          </a:graphicData>
        </a:graphic>
      </p:graphicFrame>
      <p:sp>
        <p:nvSpPr>
          <p:cNvPr id="8" name="Rectangle 7"/>
          <p:cNvSpPr/>
          <p:nvPr/>
        </p:nvSpPr>
        <p:spPr>
          <a:xfrm>
            <a:off x="-228600" y="304800"/>
            <a:ext cx="647700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1"/>
            <a:r>
              <a:rPr lang="en-US" sz="2800" b="1" dirty="0" smtClean="0">
                <a:solidFill>
                  <a:schemeClr val="bg1"/>
                </a:solidFill>
                <a:latin typeface="Calibri" pitchFamily="34" charset="0"/>
                <a:cs typeface="Mongolian Baiti" pitchFamily="66" charset="0"/>
              </a:rPr>
              <a:t>LATEST GST UPDATES</a:t>
            </a:r>
          </a:p>
          <a:p>
            <a:pPr lvl="1"/>
            <a:r>
              <a:rPr lang="en-US" sz="2000" dirty="0" smtClean="0"/>
              <a:t>GST REGISTRATION</a:t>
            </a:r>
            <a:endParaRPr lang="en-US" sz="2000" dirty="0"/>
          </a:p>
        </p:txBody>
      </p:sp>
      <p:sp>
        <p:nvSpPr>
          <p:cNvPr id="2" name="Slide Number Placeholder 1"/>
          <p:cNvSpPr>
            <a:spLocks noGrp="1"/>
          </p:cNvSpPr>
          <p:nvPr>
            <p:ph type="sldNum" sz="quarter" idx="12"/>
          </p:nvPr>
        </p:nvSpPr>
        <p:spPr/>
        <p:txBody>
          <a:bodyPr/>
          <a:lstStyle/>
          <a:p>
            <a:fld id="{4FAB73BC-B049-4115-A692-8D63A059BFB8}" type="slidenum">
              <a:rPr lang="en-US" smtClean="0">
                <a:solidFill>
                  <a:prstClr val="black">
                    <a:tint val="75000"/>
                  </a:prstClr>
                </a:solidFill>
              </a:rPr>
              <a:pPr/>
              <a:t>11</a:t>
            </a:fld>
            <a:endParaRPr lang="en-US" dirty="0">
              <a:solidFill>
                <a:prstClr val="black">
                  <a:tint val="75000"/>
                </a:prstClr>
              </a:solidFill>
            </a:endParaRPr>
          </a:p>
        </p:txBody>
      </p:sp>
    </p:spTree>
    <p:extLst>
      <p:ext uri="{BB962C8B-B14F-4D97-AF65-F5344CB8AC3E}">
        <p14:creationId xmlns:p14="http://schemas.microsoft.com/office/powerpoint/2010/main" val="6482053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2252936989"/>
              </p:ext>
            </p:extLst>
          </p:nvPr>
        </p:nvGraphicFramePr>
        <p:xfrm>
          <a:off x="685800" y="792398"/>
          <a:ext cx="7086600" cy="5684602"/>
        </p:xfrm>
        <a:graphic>
          <a:graphicData uri="http://schemas.openxmlformats.org/drawingml/2006/table">
            <a:tbl>
              <a:tblPr firstRow="1" bandRow="1">
                <a:tableStyleId>{21E4AEA4-8DFA-4A89-87EB-49C32662AFE0}</a:tableStyleId>
              </a:tblPr>
              <a:tblGrid>
                <a:gridCol w="833718"/>
                <a:gridCol w="4304068"/>
                <a:gridCol w="1948814"/>
              </a:tblGrid>
              <a:tr h="291146">
                <a:tc>
                  <a:txBody>
                    <a:bodyPr/>
                    <a:lstStyle/>
                    <a:p>
                      <a:pPr algn="ctr"/>
                      <a:r>
                        <a:rPr lang="en-MY" sz="1000" dirty="0" smtClean="0">
                          <a:solidFill>
                            <a:schemeClr val="bg1"/>
                          </a:solidFill>
                        </a:rPr>
                        <a:t>BIL</a:t>
                      </a:r>
                      <a:endParaRPr lang="en-MY" sz="1000" dirty="0">
                        <a:solidFill>
                          <a:schemeClr val="bg1"/>
                        </a:solidFill>
                      </a:endParaRPr>
                    </a:p>
                  </a:txBody>
                  <a:tcPr/>
                </a:tc>
                <a:tc>
                  <a:txBody>
                    <a:bodyPr/>
                    <a:lstStyle/>
                    <a:p>
                      <a:pPr algn="ctr"/>
                      <a:r>
                        <a:rPr lang="en-MY" sz="1000" dirty="0" smtClean="0">
                          <a:solidFill>
                            <a:schemeClr val="bg1"/>
                          </a:solidFill>
                        </a:rPr>
                        <a:t>SECTOR</a:t>
                      </a:r>
                      <a:endParaRPr lang="en-MY" sz="1000" dirty="0">
                        <a:solidFill>
                          <a:schemeClr val="bg1"/>
                        </a:solidFill>
                      </a:endParaRPr>
                    </a:p>
                  </a:txBody>
                  <a:tcPr/>
                </a:tc>
                <a:tc>
                  <a:txBody>
                    <a:bodyPr/>
                    <a:lstStyle/>
                    <a:p>
                      <a:pPr algn="ctr"/>
                      <a:r>
                        <a:rPr lang="en-MY" sz="1000" baseline="0" dirty="0" smtClean="0">
                          <a:solidFill>
                            <a:schemeClr val="bg1"/>
                          </a:solidFill>
                        </a:rPr>
                        <a:t>Total Registration</a:t>
                      </a:r>
                      <a:endParaRPr lang="en-MY" sz="1000" baseline="0" dirty="0">
                        <a:solidFill>
                          <a:schemeClr val="bg1"/>
                        </a:solidFill>
                      </a:endParaRPr>
                    </a:p>
                  </a:txBody>
                  <a:tcPr/>
                </a:tc>
              </a:tr>
              <a:tr h="254524">
                <a:tc>
                  <a:txBody>
                    <a:bodyPr/>
                    <a:lstStyle/>
                    <a:p>
                      <a:pPr algn="ctr"/>
                      <a:r>
                        <a:rPr lang="en-MY" sz="1000" dirty="0" smtClean="0"/>
                        <a:t>1</a:t>
                      </a:r>
                      <a:endParaRPr lang="en-MY" sz="1000" dirty="0"/>
                    </a:p>
                  </a:txBody>
                  <a:tcPr/>
                </a:tc>
                <a:tc>
                  <a:txBody>
                    <a:bodyPr/>
                    <a:lstStyle/>
                    <a:p>
                      <a:pPr algn="ctr"/>
                      <a:r>
                        <a:rPr lang="en-MY" sz="1000" dirty="0" smtClean="0"/>
                        <a:t>Wholesale, Retail Trade, Repair Motor Vehicles &amp; Motorcycles</a:t>
                      </a:r>
                      <a:endParaRPr lang="en-MY" sz="1000" dirty="0"/>
                    </a:p>
                  </a:txBody>
                  <a:tcPr/>
                </a:tc>
                <a:tc>
                  <a:txBody>
                    <a:bodyPr/>
                    <a:lstStyle/>
                    <a:p>
                      <a:pPr algn="ctr"/>
                      <a:r>
                        <a:rPr lang="en-MY" sz="1000" dirty="0" smtClean="0"/>
                        <a:t>141,860</a:t>
                      </a:r>
                      <a:endParaRPr lang="en-MY" sz="1000" dirty="0"/>
                    </a:p>
                  </a:txBody>
                  <a:tcPr/>
                </a:tc>
              </a:tr>
              <a:tr h="254524">
                <a:tc>
                  <a:txBody>
                    <a:bodyPr/>
                    <a:lstStyle/>
                    <a:p>
                      <a:pPr algn="ctr"/>
                      <a:r>
                        <a:rPr lang="en-MY" sz="1000" dirty="0" smtClean="0"/>
                        <a:t>2</a:t>
                      </a:r>
                      <a:endParaRPr lang="en-MY" sz="1000" dirty="0"/>
                    </a:p>
                  </a:txBody>
                  <a:tcPr/>
                </a:tc>
                <a:tc>
                  <a:txBody>
                    <a:bodyPr/>
                    <a:lstStyle/>
                    <a:p>
                      <a:pPr algn="ctr"/>
                      <a:r>
                        <a:rPr lang="en-MY" sz="1000" dirty="0" smtClean="0"/>
                        <a:t>Construction</a:t>
                      </a:r>
                      <a:endParaRPr lang="en-MY" sz="1000" dirty="0"/>
                    </a:p>
                  </a:txBody>
                  <a:tcPr/>
                </a:tc>
                <a:tc>
                  <a:txBody>
                    <a:bodyPr/>
                    <a:lstStyle/>
                    <a:p>
                      <a:pPr algn="ctr"/>
                      <a:r>
                        <a:rPr lang="en-MY" sz="1000" dirty="0" smtClean="0"/>
                        <a:t>71,786</a:t>
                      </a:r>
                      <a:endParaRPr lang="en-MY" sz="1000" dirty="0"/>
                    </a:p>
                  </a:txBody>
                  <a:tcPr/>
                </a:tc>
              </a:tr>
              <a:tr h="254524">
                <a:tc>
                  <a:txBody>
                    <a:bodyPr/>
                    <a:lstStyle/>
                    <a:p>
                      <a:pPr algn="ctr"/>
                      <a:r>
                        <a:rPr lang="en-MY" sz="1000" dirty="0" smtClean="0"/>
                        <a:t>3</a:t>
                      </a:r>
                      <a:endParaRPr lang="en-MY" sz="1000" dirty="0"/>
                    </a:p>
                  </a:txBody>
                  <a:tcPr/>
                </a:tc>
                <a:tc>
                  <a:txBody>
                    <a:bodyPr/>
                    <a:lstStyle/>
                    <a:p>
                      <a:pPr algn="ctr"/>
                      <a:r>
                        <a:rPr lang="en-MY" sz="1000" dirty="0" smtClean="0"/>
                        <a:t>Manufacturing</a:t>
                      </a:r>
                      <a:endParaRPr lang="en-MY" sz="1000" dirty="0"/>
                    </a:p>
                  </a:txBody>
                  <a:tcPr/>
                </a:tc>
                <a:tc>
                  <a:txBody>
                    <a:bodyPr/>
                    <a:lstStyle/>
                    <a:p>
                      <a:pPr algn="ctr"/>
                      <a:r>
                        <a:rPr lang="en-MY" sz="1000" dirty="0" smtClean="0"/>
                        <a:t>45,764</a:t>
                      </a:r>
                      <a:endParaRPr lang="en-MY" sz="1000" dirty="0"/>
                    </a:p>
                  </a:txBody>
                  <a:tcPr/>
                </a:tc>
              </a:tr>
              <a:tr h="254524">
                <a:tc>
                  <a:txBody>
                    <a:bodyPr/>
                    <a:lstStyle/>
                    <a:p>
                      <a:pPr algn="ctr"/>
                      <a:r>
                        <a:rPr lang="en-MY" sz="1000" dirty="0" smtClean="0"/>
                        <a:t>4</a:t>
                      </a:r>
                      <a:endParaRPr lang="en-MY" sz="1000" dirty="0"/>
                    </a:p>
                  </a:txBody>
                  <a:tcPr/>
                </a:tc>
                <a:tc>
                  <a:txBody>
                    <a:bodyPr/>
                    <a:lstStyle/>
                    <a:p>
                      <a:pPr algn="ctr"/>
                      <a:r>
                        <a:rPr lang="en-MY" sz="1000" dirty="0" smtClean="0"/>
                        <a:t>Professional, Scientific</a:t>
                      </a:r>
                      <a:r>
                        <a:rPr lang="en-MY" sz="1000" baseline="0" dirty="0" smtClean="0"/>
                        <a:t> and Technical Activities</a:t>
                      </a:r>
                      <a:endParaRPr lang="en-MY" sz="1000" dirty="0"/>
                    </a:p>
                  </a:txBody>
                  <a:tcPr/>
                </a:tc>
                <a:tc>
                  <a:txBody>
                    <a:bodyPr/>
                    <a:lstStyle/>
                    <a:p>
                      <a:pPr algn="ctr"/>
                      <a:r>
                        <a:rPr lang="en-MY" sz="1000" dirty="0" smtClean="0"/>
                        <a:t>25,115</a:t>
                      </a:r>
                      <a:endParaRPr lang="en-MY" sz="1000" dirty="0"/>
                    </a:p>
                  </a:txBody>
                  <a:tcPr/>
                </a:tc>
              </a:tr>
              <a:tr h="254524">
                <a:tc>
                  <a:txBody>
                    <a:bodyPr/>
                    <a:lstStyle/>
                    <a:p>
                      <a:pPr algn="ctr"/>
                      <a:r>
                        <a:rPr lang="en-MY" sz="1000" dirty="0" smtClean="0"/>
                        <a:t>5</a:t>
                      </a:r>
                      <a:endParaRPr lang="en-MY" sz="1000" dirty="0"/>
                    </a:p>
                  </a:txBody>
                  <a:tcPr/>
                </a:tc>
                <a:tc>
                  <a:txBody>
                    <a:bodyPr/>
                    <a:lstStyle/>
                    <a:p>
                      <a:pPr algn="ctr"/>
                      <a:r>
                        <a:rPr lang="en-MY" sz="1000" dirty="0" smtClean="0"/>
                        <a:t>Administrative</a:t>
                      </a:r>
                      <a:r>
                        <a:rPr lang="en-MY" sz="1000" baseline="0" dirty="0" smtClean="0"/>
                        <a:t> and Support Service Activities</a:t>
                      </a:r>
                      <a:endParaRPr lang="en-MY" sz="1000" dirty="0"/>
                    </a:p>
                  </a:txBody>
                  <a:tcPr/>
                </a:tc>
                <a:tc>
                  <a:txBody>
                    <a:bodyPr/>
                    <a:lstStyle/>
                    <a:p>
                      <a:pPr algn="ctr"/>
                      <a:r>
                        <a:rPr lang="en-MY" sz="1000" dirty="0" smtClean="0"/>
                        <a:t>16,805</a:t>
                      </a:r>
                      <a:endParaRPr lang="en-MY" sz="1000" dirty="0"/>
                    </a:p>
                  </a:txBody>
                  <a:tcPr/>
                </a:tc>
              </a:tr>
              <a:tr h="254524">
                <a:tc>
                  <a:txBody>
                    <a:bodyPr/>
                    <a:lstStyle/>
                    <a:p>
                      <a:pPr algn="ctr"/>
                      <a:r>
                        <a:rPr lang="en-MY" sz="1000" dirty="0" smtClean="0"/>
                        <a:t>6</a:t>
                      </a:r>
                      <a:endParaRPr lang="en-MY" sz="1000" dirty="0"/>
                    </a:p>
                  </a:txBody>
                  <a:tcPr/>
                </a:tc>
                <a:tc>
                  <a:txBody>
                    <a:bodyPr/>
                    <a:lstStyle/>
                    <a:p>
                      <a:pPr algn="ctr"/>
                      <a:r>
                        <a:rPr lang="en-MY" sz="1000" dirty="0" smtClean="0"/>
                        <a:t>Accommodation and Support Service Activities</a:t>
                      </a:r>
                      <a:endParaRPr lang="en-MY" sz="1000" dirty="0"/>
                    </a:p>
                  </a:txBody>
                  <a:tcPr/>
                </a:tc>
                <a:tc>
                  <a:txBody>
                    <a:bodyPr/>
                    <a:lstStyle/>
                    <a:p>
                      <a:pPr algn="ctr"/>
                      <a:r>
                        <a:rPr lang="en-MY" sz="1000" dirty="0" smtClean="0"/>
                        <a:t>16,763</a:t>
                      </a:r>
                      <a:endParaRPr lang="en-MY" sz="1000" dirty="0"/>
                    </a:p>
                  </a:txBody>
                  <a:tcPr/>
                </a:tc>
              </a:tr>
              <a:tr h="254524">
                <a:tc>
                  <a:txBody>
                    <a:bodyPr/>
                    <a:lstStyle/>
                    <a:p>
                      <a:pPr algn="ctr"/>
                      <a:r>
                        <a:rPr lang="en-MY" sz="1000" dirty="0" smtClean="0"/>
                        <a:t>7</a:t>
                      </a:r>
                      <a:endParaRPr lang="en-MY" sz="1000" dirty="0"/>
                    </a:p>
                  </a:txBody>
                  <a:tcPr/>
                </a:tc>
                <a:tc>
                  <a:txBody>
                    <a:bodyPr/>
                    <a:lstStyle/>
                    <a:p>
                      <a:pPr algn="ctr"/>
                      <a:r>
                        <a:rPr lang="en-MY" sz="1000" dirty="0" smtClean="0"/>
                        <a:t>Transportation and</a:t>
                      </a:r>
                      <a:r>
                        <a:rPr lang="en-MY" sz="1000" baseline="0" dirty="0" smtClean="0"/>
                        <a:t> Storage</a:t>
                      </a:r>
                      <a:endParaRPr lang="en-MY" sz="1000" dirty="0"/>
                    </a:p>
                  </a:txBody>
                  <a:tcPr/>
                </a:tc>
                <a:tc>
                  <a:txBody>
                    <a:bodyPr/>
                    <a:lstStyle/>
                    <a:p>
                      <a:pPr algn="ctr"/>
                      <a:r>
                        <a:rPr lang="en-MY" sz="1000" dirty="0" smtClean="0"/>
                        <a:t>14,380</a:t>
                      </a:r>
                      <a:endParaRPr lang="en-MY" sz="1000" dirty="0"/>
                    </a:p>
                  </a:txBody>
                  <a:tcPr/>
                </a:tc>
              </a:tr>
              <a:tr h="254524">
                <a:tc>
                  <a:txBody>
                    <a:bodyPr/>
                    <a:lstStyle/>
                    <a:p>
                      <a:pPr algn="ctr"/>
                      <a:r>
                        <a:rPr lang="en-MY" sz="1000" dirty="0" smtClean="0"/>
                        <a:t>8</a:t>
                      </a:r>
                      <a:endParaRPr lang="en-MY" sz="1000" dirty="0"/>
                    </a:p>
                  </a:txBody>
                  <a:tcPr/>
                </a:tc>
                <a:tc>
                  <a:txBody>
                    <a:bodyPr/>
                    <a:lstStyle/>
                    <a:p>
                      <a:pPr algn="ctr"/>
                      <a:r>
                        <a:rPr lang="en-MY" sz="1000" dirty="0" smtClean="0"/>
                        <a:t>Information and Communication</a:t>
                      </a:r>
                      <a:endParaRPr lang="en-MY" sz="1000" dirty="0"/>
                    </a:p>
                  </a:txBody>
                  <a:tcPr/>
                </a:tc>
                <a:tc>
                  <a:txBody>
                    <a:bodyPr/>
                    <a:lstStyle/>
                    <a:p>
                      <a:pPr algn="ctr"/>
                      <a:r>
                        <a:rPr lang="en-MY" sz="1000" dirty="0" smtClean="0"/>
                        <a:t>11,933</a:t>
                      </a:r>
                      <a:endParaRPr lang="en-MY" sz="1000" dirty="0"/>
                    </a:p>
                  </a:txBody>
                  <a:tcPr/>
                </a:tc>
              </a:tr>
              <a:tr h="254524">
                <a:tc>
                  <a:txBody>
                    <a:bodyPr/>
                    <a:lstStyle/>
                    <a:p>
                      <a:pPr algn="ctr"/>
                      <a:r>
                        <a:rPr lang="en-MY" sz="1000" dirty="0" smtClean="0"/>
                        <a:t>9</a:t>
                      </a:r>
                      <a:endParaRPr lang="en-MY" sz="1000" dirty="0"/>
                    </a:p>
                  </a:txBody>
                  <a:tcPr/>
                </a:tc>
                <a:tc>
                  <a:txBody>
                    <a:bodyPr/>
                    <a:lstStyle/>
                    <a:p>
                      <a:pPr algn="ctr"/>
                      <a:r>
                        <a:rPr lang="en-MY" sz="1000" dirty="0" smtClean="0"/>
                        <a:t>Agriculture</a:t>
                      </a:r>
                      <a:r>
                        <a:rPr lang="en-MY" sz="1000" baseline="0" dirty="0" smtClean="0"/>
                        <a:t>, Forestry and Fishing</a:t>
                      </a:r>
                      <a:endParaRPr lang="en-MY" sz="1000" dirty="0"/>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MY" sz="1000" dirty="0" smtClean="0"/>
                        <a:t>11,800</a:t>
                      </a:r>
                    </a:p>
                  </a:txBody>
                  <a:tcPr/>
                </a:tc>
              </a:tr>
              <a:tr h="254524">
                <a:tc>
                  <a:txBody>
                    <a:bodyPr/>
                    <a:lstStyle/>
                    <a:p>
                      <a:pPr algn="ctr"/>
                      <a:r>
                        <a:rPr lang="en-MY" sz="1000" dirty="0" smtClean="0"/>
                        <a:t>10</a:t>
                      </a:r>
                      <a:endParaRPr lang="en-MY" sz="1000" dirty="0"/>
                    </a:p>
                  </a:txBody>
                  <a:tcPr/>
                </a:tc>
                <a:tc>
                  <a:txBody>
                    <a:bodyPr/>
                    <a:lstStyle/>
                    <a:p>
                      <a:pPr algn="ctr"/>
                      <a:r>
                        <a:rPr lang="en-MY" sz="1000" dirty="0" smtClean="0"/>
                        <a:t>Real Estate Activities</a:t>
                      </a:r>
                      <a:endParaRPr lang="en-MY" sz="1000" dirty="0"/>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MY" sz="1000" dirty="0" smtClean="0"/>
                        <a:t>10,333</a:t>
                      </a:r>
                    </a:p>
                  </a:txBody>
                  <a:tcPr/>
                </a:tc>
              </a:tr>
              <a:tr h="254524">
                <a:tc>
                  <a:txBody>
                    <a:bodyPr/>
                    <a:lstStyle/>
                    <a:p>
                      <a:pPr algn="ctr"/>
                      <a:r>
                        <a:rPr lang="en-MY" sz="1000" dirty="0" smtClean="0"/>
                        <a:t>11</a:t>
                      </a:r>
                      <a:endParaRPr lang="en-MY" sz="1000" dirty="0"/>
                    </a:p>
                  </a:txBody>
                  <a:tcPr/>
                </a:tc>
                <a:tc>
                  <a:txBody>
                    <a:bodyPr/>
                    <a:lstStyle/>
                    <a:p>
                      <a:pPr algn="ctr"/>
                      <a:r>
                        <a:rPr lang="en-MY" sz="1000" dirty="0" smtClean="0"/>
                        <a:t>Other Service Activities</a:t>
                      </a:r>
                      <a:endParaRPr lang="en-MY" sz="1000" dirty="0"/>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MY" sz="1000" dirty="0" smtClean="0"/>
                        <a:t>7,583</a:t>
                      </a:r>
                    </a:p>
                  </a:txBody>
                  <a:tcPr/>
                </a:tc>
              </a:tr>
              <a:tr h="254524">
                <a:tc>
                  <a:txBody>
                    <a:bodyPr/>
                    <a:lstStyle/>
                    <a:p>
                      <a:pPr algn="ctr"/>
                      <a:r>
                        <a:rPr lang="en-MY" sz="1000" dirty="0" smtClean="0"/>
                        <a:t>12</a:t>
                      </a:r>
                      <a:endParaRPr lang="en-MY" sz="1000" dirty="0"/>
                    </a:p>
                  </a:txBody>
                  <a:tcPr/>
                </a:tc>
                <a:tc>
                  <a:txBody>
                    <a:bodyPr/>
                    <a:lstStyle/>
                    <a:p>
                      <a:pPr algn="ctr"/>
                      <a:r>
                        <a:rPr lang="en-MY" sz="1000" dirty="0" smtClean="0"/>
                        <a:t>Financial and Insurance/</a:t>
                      </a:r>
                      <a:r>
                        <a:rPr lang="en-MY" sz="1000" baseline="0" dirty="0" smtClean="0"/>
                        <a:t> Takaful Activities</a:t>
                      </a:r>
                      <a:endParaRPr lang="en-MY" sz="1000" dirty="0"/>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MY" sz="1000" dirty="0" smtClean="0"/>
                        <a:t>4,839</a:t>
                      </a:r>
                    </a:p>
                  </a:txBody>
                  <a:tcPr/>
                </a:tc>
              </a:tr>
              <a:tr h="254524">
                <a:tc>
                  <a:txBody>
                    <a:bodyPr/>
                    <a:lstStyle/>
                    <a:p>
                      <a:pPr algn="ctr"/>
                      <a:r>
                        <a:rPr lang="en-MY" sz="1000" dirty="0" smtClean="0"/>
                        <a:t>13</a:t>
                      </a:r>
                      <a:endParaRPr lang="en-MY" sz="1000" dirty="0"/>
                    </a:p>
                  </a:txBody>
                  <a:tcPr/>
                </a:tc>
                <a:tc>
                  <a:txBody>
                    <a:bodyPr/>
                    <a:lstStyle/>
                    <a:p>
                      <a:pPr algn="ctr"/>
                      <a:r>
                        <a:rPr lang="en-MY" sz="1000" dirty="0" smtClean="0"/>
                        <a:t>Human</a:t>
                      </a:r>
                      <a:r>
                        <a:rPr lang="en-MY" sz="1000" baseline="0" dirty="0" smtClean="0"/>
                        <a:t> Health and Social Work Activities</a:t>
                      </a:r>
                      <a:endParaRPr lang="en-MY" sz="1000" dirty="0"/>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MY" sz="1000" dirty="0" smtClean="0"/>
                        <a:t>3,472</a:t>
                      </a:r>
                    </a:p>
                  </a:txBody>
                  <a:tcPr/>
                </a:tc>
              </a:tr>
              <a:tr h="254524">
                <a:tc>
                  <a:txBody>
                    <a:bodyPr/>
                    <a:lstStyle/>
                    <a:p>
                      <a:pPr algn="ctr"/>
                      <a:r>
                        <a:rPr lang="en-MY" sz="1000" dirty="0" smtClean="0"/>
                        <a:t>14</a:t>
                      </a:r>
                      <a:endParaRPr lang="en-MY" sz="1000" dirty="0"/>
                    </a:p>
                  </a:txBody>
                  <a:tcPr/>
                </a:tc>
                <a:tc>
                  <a:txBody>
                    <a:bodyPr/>
                    <a:lstStyle/>
                    <a:p>
                      <a:pPr algn="ctr"/>
                      <a:r>
                        <a:rPr lang="en-MY" sz="1000" dirty="0" smtClean="0"/>
                        <a:t>Water Supply, Sewerage</a:t>
                      </a:r>
                      <a:r>
                        <a:rPr lang="en-MY" sz="1000" baseline="0" dirty="0" smtClean="0"/>
                        <a:t> Waste Management and Remediation</a:t>
                      </a:r>
                      <a:endParaRPr lang="en-MY" sz="1000" dirty="0"/>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MY" sz="1000" dirty="0" smtClean="0"/>
                        <a:t>2,683</a:t>
                      </a:r>
                    </a:p>
                  </a:txBody>
                  <a:tcPr/>
                </a:tc>
              </a:tr>
              <a:tr h="254524">
                <a:tc>
                  <a:txBody>
                    <a:bodyPr/>
                    <a:lstStyle/>
                    <a:p>
                      <a:pPr algn="ctr"/>
                      <a:r>
                        <a:rPr lang="en-MY" sz="1000" dirty="0" smtClean="0"/>
                        <a:t>15</a:t>
                      </a:r>
                      <a:endParaRPr lang="en-MY" sz="1000" dirty="0"/>
                    </a:p>
                  </a:txBody>
                  <a:tcPr/>
                </a:tc>
                <a:tc>
                  <a:txBody>
                    <a:bodyPr/>
                    <a:lstStyle/>
                    <a:p>
                      <a:pPr algn="ctr"/>
                      <a:r>
                        <a:rPr lang="en-MY" sz="1000" dirty="0" smtClean="0"/>
                        <a:t>Mining</a:t>
                      </a:r>
                      <a:r>
                        <a:rPr lang="en-MY" sz="1000" baseline="0" dirty="0" smtClean="0"/>
                        <a:t> and Quarrying</a:t>
                      </a:r>
                      <a:endParaRPr lang="en-MY" sz="1000" dirty="0"/>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MY" sz="1000" dirty="0" smtClean="0"/>
                        <a:t>2,587</a:t>
                      </a:r>
                    </a:p>
                  </a:txBody>
                  <a:tcPr/>
                </a:tc>
              </a:tr>
              <a:tr h="254524">
                <a:tc>
                  <a:txBody>
                    <a:bodyPr/>
                    <a:lstStyle/>
                    <a:p>
                      <a:pPr algn="ctr"/>
                      <a:r>
                        <a:rPr lang="en-MY" sz="1000" dirty="0" smtClean="0"/>
                        <a:t>16</a:t>
                      </a:r>
                      <a:endParaRPr lang="en-MY" sz="1000" dirty="0"/>
                    </a:p>
                  </a:txBody>
                  <a:tcPr/>
                </a:tc>
                <a:tc>
                  <a:txBody>
                    <a:bodyPr/>
                    <a:lstStyle/>
                    <a:p>
                      <a:pPr algn="ctr"/>
                      <a:r>
                        <a:rPr lang="en-MY" sz="1000" dirty="0" smtClean="0"/>
                        <a:t>Education</a:t>
                      </a:r>
                      <a:endParaRPr lang="en-MY" sz="1000" dirty="0"/>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MY" sz="1000" dirty="0" smtClean="0"/>
                        <a:t>2,451</a:t>
                      </a:r>
                    </a:p>
                  </a:txBody>
                  <a:tcPr/>
                </a:tc>
              </a:tr>
              <a:tr h="254524">
                <a:tc>
                  <a:txBody>
                    <a:bodyPr/>
                    <a:lstStyle/>
                    <a:p>
                      <a:pPr algn="ctr"/>
                      <a:r>
                        <a:rPr lang="en-MY" sz="1000" dirty="0" smtClean="0"/>
                        <a:t>17.</a:t>
                      </a:r>
                      <a:endParaRPr lang="en-MY" sz="1000" dirty="0"/>
                    </a:p>
                  </a:txBody>
                  <a:tcPr/>
                </a:tc>
                <a:tc>
                  <a:txBody>
                    <a:bodyPr/>
                    <a:lstStyle/>
                    <a:p>
                      <a:pPr algn="ctr"/>
                      <a:r>
                        <a:rPr lang="en-MY" sz="1000" dirty="0" smtClean="0"/>
                        <a:t>Public Administration and Defence, Compulsory</a:t>
                      </a:r>
                      <a:r>
                        <a:rPr lang="en-MY" sz="1000" baseline="0" dirty="0" smtClean="0"/>
                        <a:t> Social Security</a:t>
                      </a:r>
                      <a:endParaRPr lang="en-MY" sz="1000" dirty="0"/>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MY" sz="1000" dirty="0" smtClean="0"/>
                        <a:t>1,867</a:t>
                      </a:r>
                    </a:p>
                  </a:txBody>
                  <a:tcPr/>
                </a:tc>
              </a:tr>
              <a:tr h="274236">
                <a:tc>
                  <a:txBody>
                    <a:bodyPr/>
                    <a:lstStyle/>
                    <a:p>
                      <a:pPr algn="ctr"/>
                      <a:r>
                        <a:rPr lang="en-MY" sz="1000" dirty="0" smtClean="0"/>
                        <a:t>18.</a:t>
                      </a:r>
                      <a:endParaRPr lang="en-MY" sz="1000" dirty="0"/>
                    </a:p>
                  </a:txBody>
                  <a:tcPr/>
                </a:tc>
                <a:tc>
                  <a:txBody>
                    <a:bodyPr/>
                    <a:lstStyle/>
                    <a:p>
                      <a:pPr algn="ctr"/>
                      <a:r>
                        <a:rPr lang="en-MY" sz="1000" dirty="0" smtClean="0"/>
                        <a:t>Arts, Entertainment and Recreation</a:t>
                      </a:r>
                      <a:endParaRPr lang="en-MY" sz="1000" dirty="0"/>
                    </a:p>
                  </a:txBody>
                  <a:tcPr/>
                </a:tc>
                <a:tc>
                  <a:txBody>
                    <a:bodyPr/>
                    <a:lstStyle/>
                    <a:p>
                      <a:pPr algn="ctr"/>
                      <a:r>
                        <a:rPr lang="en-MY" sz="1000" dirty="0" smtClean="0"/>
                        <a:t>1,338</a:t>
                      </a:r>
                    </a:p>
                  </a:txBody>
                  <a:tcPr/>
                </a:tc>
              </a:tr>
              <a:tr h="274236">
                <a:tc>
                  <a:txBody>
                    <a:bodyPr/>
                    <a:lstStyle/>
                    <a:p>
                      <a:pPr algn="ctr"/>
                      <a:r>
                        <a:rPr lang="en-MY" sz="1000" dirty="0" smtClean="0"/>
                        <a:t>19.</a:t>
                      </a:r>
                      <a:endParaRPr lang="en-MY" sz="1000" dirty="0"/>
                    </a:p>
                  </a:txBody>
                  <a:tcPr/>
                </a:tc>
                <a:tc>
                  <a:txBody>
                    <a:bodyPr/>
                    <a:lstStyle/>
                    <a:p>
                      <a:pPr algn="ctr"/>
                      <a:r>
                        <a:rPr lang="en-MY" sz="1000" dirty="0" smtClean="0"/>
                        <a:t>Electricity</a:t>
                      </a:r>
                      <a:r>
                        <a:rPr lang="en-MY" sz="1000" baseline="0" dirty="0" smtClean="0"/>
                        <a:t>, Gas, Steam and Air Conditioning Supply</a:t>
                      </a:r>
                      <a:endParaRPr lang="en-MY" sz="1000" dirty="0"/>
                    </a:p>
                  </a:txBody>
                  <a:tcPr/>
                </a:tc>
                <a:tc>
                  <a:txBody>
                    <a:bodyPr/>
                    <a:lstStyle/>
                    <a:p>
                      <a:pPr algn="ctr"/>
                      <a:r>
                        <a:rPr lang="en-MY" sz="1000" dirty="0" smtClean="0"/>
                        <a:t>1,151</a:t>
                      </a:r>
                    </a:p>
                  </a:txBody>
                  <a:tcPr/>
                </a:tc>
              </a:tr>
              <a:tr h="167474">
                <a:tc>
                  <a:txBody>
                    <a:bodyPr/>
                    <a:lstStyle/>
                    <a:p>
                      <a:pPr algn="ctr"/>
                      <a:r>
                        <a:rPr lang="en-MY" sz="1000" dirty="0" smtClean="0"/>
                        <a:t>20.</a:t>
                      </a:r>
                      <a:endParaRPr lang="en-MY" sz="1000" dirty="0"/>
                    </a:p>
                  </a:txBody>
                  <a:tcPr/>
                </a:tc>
                <a:tc>
                  <a:txBody>
                    <a:bodyPr/>
                    <a:lstStyle/>
                    <a:p>
                      <a:pPr algn="ctr"/>
                      <a:r>
                        <a:rPr lang="en-MY" sz="1000" dirty="0" smtClean="0"/>
                        <a:t>Others</a:t>
                      </a:r>
                      <a:endParaRPr lang="en-MY" sz="1000" dirty="0"/>
                    </a:p>
                  </a:txBody>
                  <a:tcPr/>
                </a:tc>
                <a:tc>
                  <a:txBody>
                    <a:bodyPr/>
                    <a:lstStyle/>
                    <a:p>
                      <a:pPr algn="ctr"/>
                      <a:r>
                        <a:rPr lang="en-MY" sz="1000" dirty="0" smtClean="0"/>
                        <a:t>190</a:t>
                      </a:r>
                    </a:p>
                  </a:txBody>
                  <a:tcPr/>
                </a:tc>
              </a:tr>
              <a:tr h="274236">
                <a:tc>
                  <a:txBody>
                    <a:bodyPr/>
                    <a:lstStyle/>
                    <a:p>
                      <a:pPr algn="ctr"/>
                      <a:endParaRPr lang="en-MY" sz="1000" dirty="0"/>
                    </a:p>
                  </a:txBody>
                  <a:tcPr/>
                </a:tc>
                <a:tc>
                  <a:txBody>
                    <a:bodyPr/>
                    <a:lstStyle/>
                    <a:p>
                      <a:pPr algn="ctr"/>
                      <a:r>
                        <a:rPr lang="en-MY" sz="1000" dirty="0" smtClean="0"/>
                        <a:t>JUMLAH</a:t>
                      </a:r>
                      <a:endParaRPr lang="en-MY" sz="1000" dirty="0"/>
                    </a:p>
                  </a:txBody>
                  <a:tcPr/>
                </a:tc>
                <a:tc>
                  <a:txBody>
                    <a:bodyPr/>
                    <a:lstStyle/>
                    <a:p>
                      <a:pPr algn="ctr"/>
                      <a:r>
                        <a:rPr lang="en-MY" sz="1000" dirty="0" smtClean="0"/>
                        <a:t>400,870</a:t>
                      </a:r>
                    </a:p>
                  </a:txBody>
                  <a:tcPr/>
                </a:tc>
              </a:tr>
            </a:tbl>
          </a:graphicData>
        </a:graphic>
      </p:graphicFrame>
      <p:sp>
        <p:nvSpPr>
          <p:cNvPr id="8" name="Rectangle 7"/>
          <p:cNvSpPr/>
          <p:nvPr/>
        </p:nvSpPr>
        <p:spPr>
          <a:xfrm>
            <a:off x="-228600" y="0"/>
            <a:ext cx="6477000" cy="691525"/>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1"/>
            <a:r>
              <a:rPr lang="en-US" sz="2800" b="1" dirty="0" smtClean="0">
                <a:solidFill>
                  <a:schemeClr val="bg1"/>
                </a:solidFill>
                <a:latin typeface="Calibri" pitchFamily="34" charset="0"/>
                <a:cs typeface="Mongolian Baiti" pitchFamily="66" charset="0"/>
              </a:rPr>
              <a:t>LATEST GST UPDATES</a:t>
            </a:r>
          </a:p>
        </p:txBody>
      </p:sp>
      <p:sp>
        <p:nvSpPr>
          <p:cNvPr id="2" name="Slide Number Placeholder 1"/>
          <p:cNvSpPr>
            <a:spLocks noGrp="1"/>
          </p:cNvSpPr>
          <p:nvPr>
            <p:ph type="sldNum" sz="quarter" idx="12"/>
          </p:nvPr>
        </p:nvSpPr>
        <p:spPr/>
        <p:txBody>
          <a:bodyPr/>
          <a:lstStyle/>
          <a:p>
            <a:fld id="{4FAB73BC-B049-4115-A692-8D63A059BFB8}" type="slidenum">
              <a:rPr lang="en-US" smtClean="0">
                <a:solidFill>
                  <a:prstClr val="black">
                    <a:tint val="75000"/>
                  </a:prstClr>
                </a:solidFill>
              </a:rPr>
              <a:pPr/>
              <a:t>12</a:t>
            </a:fld>
            <a:endParaRPr lang="en-US" dirty="0">
              <a:solidFill>
                <a:prstClr val="black">
                  <a:tint val="75000"/>
                </a:prstClr>
              </a:solidFill>
            </a:endParaRPr>
          </a:p>
        </p:txBody>
      </p:sp>
    </p:spTree>
    <p:extLst>
      <p:ext uri="{BB962C8B-B14F-4D97-AF65-F5344CB8AC3E}">
        <p14:creationId xmlns:p14="http://schemas.microsoft.com/office/powerpoint/2010/main" val="20190741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8050" y="6249057"/>
            <a:ext cx="5703700" cy="523220"/>
          </a:xfrm>
          <a:prstGeom prst="rect">
            <a:avLst/>
          </a:prstGeom>
          <a:noFill/>
        </p:spPr>
        <p:txBody>
          <a:bodyPr wrap="square" rtlCol="0">
            <a:spAutoFit/>
          </a:bodyPr>
          <a:lstStyle/>
          <a:p>
            <a:r>
              <a:rPr lang="en-MY" sz="1400" dirty="0"/>
              <a:t>Sources : http://www.thestar.com.my/business/business-news/2015/10/31/budget-2016-journey-continues-for-gst-compliance/</a:t>
            </a:r>
          </a:p>
        </p:txBody>
      </p:sp>
      <p:sp>
        <p:nvSpPr>
          <p:cNvPr id="9" name="Rectangle 8"/>
          <p:cNvSpPr/>
          <p:nvPr/>
        </p:nvSpPr>
        <p:spPr>
          <a:xfrm>
            <a:off x="-228600" y="304800"/>
            <a:ext cx="647700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1"/>
            <a:r>
              <a:rPr lang="en-US" sz="2800" b="1" dirty="0">
                <a:solidFill>
                  <a:schemeClr val="bg1"/>
                </a:solidFill>
                <a:latin typeface="Calibri" pitchFamily="34" charset="0"/>
                <a:cs typeface="Mongolian Baiti" pitchFamily="66" charset="0"/>
              </a:rPr>
              <a:t>LATEST GST UPDATES</a:t>
            </a:r>
            <a:endParaRPr lang="en-US" sz="2800" b="1" dirty="0" smtClean="0">
              <a:solidFill>
                <a:schemeClr val="bg1"/>
              </a:solidFill>
              <a:latin typeface="Calibri" pitchFamily="34" charset="0"/>
              <a:cs typeface="Mongolian Baiti" pitchFamily="66" charset="0"/>
            </a:endParaRPr>
          </a:p>
          <a:p>
            <a:pPr lvl="1"/>
            <a:r>
              <a:rPr lang="en-US" sz="2000" dirty="0" smtClean="0"/>
              <a:t>GST COMPLIANCE RATE</a:t>
            </a:r>
            <a:endParaRPr lang="en-US" sz="2000" dirty="0"/>
          </a:p>
        </p:txBody>
      </p:sp>
      <p:pic>
        <p:nvPicPr>
          <p:cNvPr id="2050" name="Picture 2" descr="http://cdn.mysitemyway.com/etc-mysitemyway/icons/legacy-previews/icons/green-grunge-clipart-icons-symbols-shapes/019141-green-grunge-clipart-icon-symbols-shapes-comment-bubble2.png"/>
          <p:cNvPicPr>
            <a:picLocks noChangeAspect="1" noChangeArrowheads="1"/>
          </p:cNvPicPr>
          <p:nvPr/>
        </p:nvPicPr>
        <p:blipFill>
          <a:blip r:embed="rId3">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2438400" y="1079878"/>
            <a:ext cx="4558920" cy="455892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124200" y="1868031"/>
            <a:ext cx="3271482" cy="2123658"/>
          </a:xfrm>
          <a:prstGeom prst="rect">
            <a:avLst/>
          </a:prstGeom>
        </p:spPr>
        <p:txBody>
          <a:bodyPr wrap="square">
            <a:spAutoFit/>
          </a:bodyPr>
          <a:lstStyle/>
          <a:p>
            <a:pPr algn="ctr"/>
            <a:r>
              <a:rPr lang="en-MY" sz="2400" b="1" dirty="0"/>
              <a:t>A</a:t>
            </a:r>
            <a:r>
              <a:rPr lang="en-MY" sz="2400" b="1" dirty="0" smtClean="0"/>
              <a:t>verage </a:t>
            </a:r>
            <a:r>
              <a:rPr lang="en-MY" sz="2400" b="1" dirty="0"/>
              <a:t>GST returns submission </a:t>
            </a:r>
            <a:r>
              <a:rPr lang="en-MY" sz="2400" b="1" dirty="0" smtClean="0"/>
              <a:t>rate as at 2015</a:t>
            </a:r>
            <a:r>
              <a:rPr lang="en-MY" sz="2000" dirty="0" smtClean="0"/>
              <a:t> </a:t>
            </a:r>
          </a:p>
          <a:p>
            <a:pPr algn="ctr"/>
            <a:r>
              <a:rPr lang="en-MY" sz="6000" b="1" dirty="0" smtClean="0">
                <a:solidFill>
                  <a:srgbClr val="FF0000"/>
                </a:solidFill>
              </a:rPr>
              <a:t>90%</a:t>
            </a:r>
            <a:r>
              <a:rPr lang="en-MY" sz="3600" dirty="0" smtClean="0"/>
              <a:t> </a:t>
            </a:r>
            <a:endParaRPr lang="en-MY" sz="5400" dirty="0"/>
          </a:p>
        </p:txBody>
      </p:sp>
      <p:pic>
        <p:nvPicPr>
          <p:cNvPr id="2054" name="Picture 6" descr="http://images.clipartlogo.com/files/images/44/446313/policeman-clip-art_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3635566"/>
            <a:ext cx="1516912" cy="244792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www.courierbest.com/images/goo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2057399"/>
            <a:ext cx="2857500" cy="2286001"/>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B6F15528-21DE-4FAA-801E-634DDDAF4B2B}" type="slidenum">
              <a:rPr lang="en-US" smtClean="0"/>
              <a:pPr/>
              <a:t>13</a:t>
            </a:fld>
            <a:endParaRPr lang="en-US"/>
          </a:p>
        </p:txBody>
      </p:sp>
    </p:spTree>
    <p:extLst>
      <p:ext uri="{BB962C8B-B14F-4D97-AF65-F5344CB8AC3E}">
        <p14:creationId xmlns:p14="http://schemas.microsoft.com/office/powerpoint/2010/main" val="6961087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7500" y="6096000"/>
            <a:ext cx="5017900" cy="738664"/>
          </a:xfrm>
          <a:prstGeom prst="rect">
            <a:avLst/>
          </a:prstGeom>
          <a:noFill/>
        </p:spPr>
        <p:txBody>
          <a:bodyPr wrap="square" rtlCol="0">
            <a:spAutoFit/>
          </a:bodyPr>
          <a:lstStyle/>
          <a:p>
            <a:r>
              <a:rPr lang="en-MY" sz="1400" dirty="0"/>
              <a:t>Sources : </a:t>
            </a:r>
            <a:r>
              <a:rPr lang="en-MY" sz="1400" dirty="0" smtClean="0"/>
              <a:t>Edge Insider. January 7 </a:t>
            </a:r>
            <a:r>
              <a:rPr lang="en-MY" sz="1400" dirty="0"/>
              <a:t>2016. http://www.freemalaysiatoday.com/category/nation/2016/01/07/customs-aims-to-collect-rm39bil-in-gst-this-year/</a:t>
            </a:r>
          </a:p>
        </p:txBody>
      </p:sp>
      <p:sp>
        <p:nvSpPr>
          <p:cNvPr id="9" name="Rectangle 8"/>
          <p:cNvSpPr/>
          <p:nvPr/>
        </p:nvSpPr>
        <p:spPr>
          <a:xfrm>
            <a:off x="-228600" y="304800"/>
            <a:ext cx="647700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1"/>
            <a:r>
              <a:rPr lang="en-US" sz="2800" b="1" dirty="0">
                <a:solidFill>
                  <a:schemeClr val="bg1"/>
                </a:solidFill>
                <a:latin typeface="Calibri" pitchFamily="34" charset="0"/>
                <a:cs typeface="Mongolian Baiti" pitchFamily="66" charset="0"/>
              </a:rPr>
              <a:t>LATEST GST UPDATES</a:t>
            </a:r>
            <a:endParaRPr lang="en-US" sz="2800" b="1" dirty="0" smtClean="0">
              <a:solidFill>
                <a:schemeClr val="bg1"/>
              </a:solidFill>
              <a:latin typeface="Calibri" pitchFamily="34" charset="0"/>
              <a:cs typeface="Mongolian Baiti" pitchFamily="66" charset="0"/>
            </a:endParaRPr>
          </a:p>
          <a:p>
            <a:pPr lvl="1"/>
            <a:r>
              <a:rPr lang="en-US" sz="2000" dirty="0" smtClean="0"/>
              <a:t>GST COLLECTION</a:t>
            </a:r>
            <a:endParaRPr lang="en-US" sz="2000" dirty="0"/>
          </a:p>
        </p:txBody>
      </p:sp>
      <p:sp>
        <p:nvSpPr>
          <p:cNvPr id="3" name="Rectangle 2"/>
          <p:cNvSpPr/>
          <p:nvPr/>
        </p:nvSpPr>
        <p:spPr>
          <a:xfrm>
            <a:off x="457201" y="2078782"/>
            <a:ext cx="4724399" cy="150810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MY" sz="6000" b="1" dirty="0" smtClean="0">
                <a:solidFill>
                  <a:srgbClr val="FF0000"/>
                </a:solidFill>
              </a:rPr>
              <a:t>RM30 </a:t>
            </a:r>
            <a:r>
              <a:rPr lang="en-MY" sz="6000" b="1" dirty="0">
                <a:solidFill>
                  <a:srgbClr val="FF0000"/>
                </a:solidFill>
              </a:rPr>
              <a:t>billion </a:t>
            </a:r>
            <a:r>
              <a:rPr lang="en-MY" sz="3200" b="1" dirty="0" smtClean="0"/>
              <a:t>April 2015 – October 2015</a:t>
            </a:r>
            <a:endParaRPr lang="en-MY" sz="3200" b="1" dirty="0"/>
          </a:p>
        </p:txBody>
      </p:sp>
      <p:pic>
        <p:nvPicPr>
          <p:cNvPr id="1026" name="Picture 2" descr="http://www.valldaro.com/wp-content/uploads/2014/10/1402653578_2015horoscope.jpg"/>
          <p:cNvPicPr>
            <a:picLocks noChangeAspect="1" noChangeArrowheads="1"/>
          </p:cNvPicPr>
          <p:nvPr/>
        </p:nvPicPr>
        <p:blipFill>
          <a:blip r:embed="rId3">
            <a:clrChange>
              <a:clrFrom>
                <a:srgbClr val="F8FAF7"/>
              </a:clrFrom>
              <a:clrTo>
                <a:srgbClr val="F8FAF7">
                  <a:alpha val="0"/>
                </a:srgbClr>
              </a:clrTo>
            </a:clrChange>
            <a:extLst>
              <a:ext uri="{28A0092B-C50C-407E-A947-70E740481C1C}">
                <a14:useLocalDpi xmlns:a14="http://schemas.microsoft.com/office/drawing/2010/main" val="0"/>
              </a:ext>
            </a:extLst>
          </a:blip>
          <a:srcRect/>
          <a:stretch>
            <a:fillRect/>
          </a:stretch>
        </p:blipFill>
        <p:spPr bwMode="auto">
          <a:xfrm>
            <a:off x="381000" y="1050878"/>
            <a:ext cx="1727682" cy="96750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teal-blog.s3.amazonaws.com/2016/01/2015_16.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200" y="4114800"/>
            <a:ext cx="2353606" cy="192082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476179" y="4556174"/>
            <a:ext cx="4410682" cy="150810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MY" sz="6000" b="1" dirty="0" smtClean="0">
                <a:solidFill>
                  <a:srgbClr val="0E03EF"/>
                </a:solidFill>
              </a:rPr>
              <a:t>RM39 </a:t>
            </a:r>
            <a:r>
              <a:rPr lang="en-MY" sz="6000" b="1" dirty="0">
                <a:solidFill>
                  <a:srgbClr val="0E03EF"/>
                </a:solidFill>
              </a:rPr>
              <a:t>billion </a:t>
            </a:r>
            <a:r>
              <a:rPr lang="en-MY" sz="3200" b="1" dirty="0"/>
              <a:t>Forecast </a:t>
            </a:r>
            <a:r>
              <a:rPr lang="en-MY" sz="3200" b="1" dirty="0" smtClean="0"/>
              <a:t>for 2016</a:t>
            </a:r>
            <a:endParaRPr lang="en-MY" sz="3200" b="1" dirty="0"/>
          </a:p>
        </p:txBody>
      </p:sp>
      <p:sp>
        <p:nvSpPr>
          <p:cNvPr id="8" name="Right Arrow 7"/>
          <p:cNvSpPr/>
          <p:nvPr/>
        </p:nvSpPr>
        <p:spPr>
          <a:xfrm>
            <a:off x="3009900" y="4495800"/>
            <a:ext cx="1181100" cy="838200"/>
          </a:xfrm>
          <a:prstGeom prst="rightArrow">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pic>
        <p:nvPicPr>
          <p:cNvPr id="1032" name="Picture 8" descr="https://www.cloud-book.co.uk/wp-content/uploads/2013/09/Cartoon_Character-48.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09920" y="1066800"/>
            <a:ext cx="2743200" cy="34290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B6F15528-21DE-4FAA-801E-634DDDAF4B2B}" type="slidenum">
              <a:rPr lang="en-US" smtClean="0"/>
              <a:pPr/>
              <a:t>14</a:t>
            </a:fld>
            <a:endParaRPr lang="en-US"/>
          </a:p>
        </p:txBody>
      </p:sp>
    </p:spTree>
    <p:extLst>
      <p:ext uri="{BB962C8B-B14F-4D97-AF65-F5344CB8AC3E}">
        <p14:creationId xmlns:p14="http://schemas.microsoft.com/office/powerpoint/2010/main" val="4749463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1017691383"/>
              </p:ext>
            </p:extLst>
          </p:nvPr>
        </p:nvGraphicFramePr>
        <p:xfrm>
          <a:off x="257176" y="1600200"/>
          <a:ext cx="8610600" cy="4800600"/>
        </p:xfrm>
        <a:graphic>
          <a:graphicData uri="http://schemas.openxmlformats.org/drawingml/2006/table">
            <a:tbl>
              <a:tblPr firstRow="1" bandRow="1">
                <a:tableStyleId>{00A15C55-8517-42AA-B614-E9B94910E393}</a:tableStyleId>
              </a:tblPr>
              <a:tblGrid>
                <a:gridCol w="1781503"/>
                <a:gridCol w="2004192"/>
                <a:gridCol w="2301108"/>
                <a:gridCol w="2523797"/>
              </a:tblGrid>
              <a:tr h="609600">
                <a:tc>
                  <a:txBody>
                    <a:bodyPr/>
                    <a:lstStyle/>
                    <a:p>
                      <a:pPr algn="ctr"/>
                      <a:r>
                        <a:rPr lang="en-MY" dirty="0" smtClean="0"/>
                        <a:t>TAXABLE</a:t>
                      </a:r>
                      <a:r>
                        <a:rPr lang="en-MY" baseline="0" dirty="0" smtClean="0"/>
                        <a:t> PERIOD</a:t>
                      </a:r>
                      <a:endParaRPr lang="en-MY" dirty="0">
                        <a:solidFill>
                          <a:schemeClr val="tx1"/>
                        </a:solidFill>
                      </a:endParaRPr>
                    </a:p>
                  </a:txBody>
                  <a:tcPr/>
                </a:tc>
                <a:tc>
                  <a:txBody>
                    <a:bodyPr/>
                    <a:lstStyle/>
                    <a:p>
                      <a:pPr algn="ctr"/>
                      <a:r>
                        <a:rPr lang="en-MY" dirty="0" smtClean="0"/>
                        <a:t>SUPPOSED</a:t>
                      </a:r>
                      <a:r>
                        <a:rPr lang="en-MY" baseline="0" dirty="0" smtClean="0"/>
                        <a:t> TO RECEIVE</a:t>
                      </a:r>
                    </a:p>
                    <a:p>
                      <a:pPr algn="ctr"/>
                      <a:endParaRPr lang="en-MY" baseline="0" dirty="0" smtClean="0"/>
                    </a:p>
                    <a:p>
                      <a:pPr algn="ctr"/>
                      <a:r>
                        <a:rPr lang="en-MY" baseline="0" dirty="0" smtClean="0"/>
                        <a:t>TOTAL</a:t>
                      </a:r>
                      <a:endParaRPr lang="en-MY" dirty="0">
                        <a:solidFill>
                          <a:schemeClr val="tx1"/>
                        </a:solidFill>
                      </a:endParaRPr>
                    </a:p>
                  </a:txBody>
                  <a:tcPr/>
                </a:tc>
                <a:tc>
                  <a:txBody>
                    <a:bodyPr/>
                    <a:lstStyle/>
                    <a:p>
                      <a:pPr algn="ctr"/>
                      <a:r>
                        <a:rPr lang="en-MY" dirty="0" smtClean="0"/>
                        <a:t>RECEIVED</a:t>
                      </a:r>
                    </a:p>
                    <a:p>
                      <a:pPr algn="ctr"/>
                      <a:endParaRPr lang="en-MY" dirty="0" smtClean="0"/>
                    </a:p>
                    <a:p>
                      <a:pPr algn="l"/>
                      <a:r>
                        <a:rPr lang="en-MY" dirty="0" smtClean="0"/>
                        <a:t>TOTAL                 PERCENTAGE</a:t>
                      </a:r>
                      <a:endParaRPr lang="en-MY" dirty="0">
                        <a:solidFill>
                          <a:schemeClr val="tx1"/>
                        </a:solidFill>
                      </a:endParaRPr>
                    </a:p>
                  </a:txBody>
                  <a:tcPr/>
                </a:tc>
                <a:tc>
                  <a:txBody>
                    <a:bodyPr/>
                    <a:lstStyle/>
                    <a:p>
                      <a:pPr algn="ctr"/>
                      <a:r>
                        <a:rPr lang="en-MY" dirty="0" smtClean="0"/>
                        <a:t>NOT RECEIVED</a:t>
                      </a:r>
                    </a:p>
                    <a:p>
                      <a:pPr algn="ctr"/>
                      <a:endParaRPr lang="en-MY" dirty="0" smtClean="0"/>
                    </a:p>
                    <a:p>
                      <a:pPr algn="l"/>
                      <a:r>
                        <a:rPr lang="en-MY" dirty="0" smtClean="0"/>
                        <a:t>TOTAL                 PERCENTAGE</a:t>
                      </a:r>
                      <a:endParaRPr lang="en-MY" dirty="0">
                        <a:solidFill>
                          <a:schemeClr val="tx1"/>
                        </a:solidFill>
                      </a:endParaRPr>
                    </a:p>
                  </a:txBody>
                  <a:tcPr/>
                </a:tc>
              </a:tr>
              <a:tr h="370840">
                <a:tc>
                  <a:txBody>
                    <a:bodyPr/>
                    <a:lstStyle/>
                    <a:p>
                      <a:r>
                        <a:rPr lang="en-MY" dirty="0" smtClean="0"/>
                        <a:t>APRIL</a:t>
                      </a:r>
                      <a:endParaRPr lang="en-MY" dirty="0">
                        <a:solidFill>
                          <a:schemeClr val="tx1"/>
                        </a:solidFill>
                      </a:endParaRPr>
                    </a:p>
                  </a:txBody>
                  <a:tcPr/>
                </a:tc>
                <a:tc>
                  <a:txBody>
                    <a:bodyPr/>
                    <a:lstStyle/>
                    <a:p>
                      <a:pPr algn="ctr"/>
                      <a:r>
                        <a:rPr lang="en-MY" dirty="0" smtClean="0"/>
                        <a:t>72,593</a:t>
                      </a:r>
                      <a:endParaRPr lang="en-MY" dirty="0">
                        <a:solidFill>
                          <a:schemeClr val="tx1"/>
                        </a:solidFill>
                      </a:endParaRPr>
                    </a:p>
                  </a:txBody>
                  <a:tcPr/>
                </a:tc>
                <a:tc>
                  <a:txBody>
                    <a:bodyPr/>
                    <a:lstStyle/>
                    <a:p>
                      <a:pPr algn="l"/>
                      <a:r>
                        <a:rPr lang="en-MY" dirty="0" smtClean="0"/>
                        <a:t>72,074                      99.29%</a:t>
                      </a:r>
                      <a:endParaRPr lang="en-MY" dirty="0">
                        <a:solidFill>
                          <a:schemeClr val="tx1"/>
                        </a:solidFill>
                      </a:endParaRPr>
                    </a:p>
                  </a:txBody>
                  <a:tcPr/>
                </a:tc>
                <a:tc>
                  <a:txBody>
                    <a:bodyPr/>
                    <a:lstStyle/>
                    <a:p>
                      <a:r>
                        <a:rPr lang="en-MY" dirty="0" smtClean="0"/>
                        <a:t>519                           0.71%</a:t>
                      </a:r>
                      <a:endParaRPr lang="en-MY" dirty="0">
                        <a:solidFill>
                          <a:schemeClr val="tx1"/>
                        </a:solidFill>
                      </a:endParaRPr>
                    </a:p>
                  </a:txBody>
                  <a:tcPr/>
                </a:tc>
              </a:tr>
              <a:tr h="370840">
                <a:tc>
                  <a:txBody>
                    <a:bodyPr/>
                    <a:lstStyle/>
                    <a:p>
                      <a:r>
                        <a:rPr lang="en-MY" dirty="0" smtClean="0"/>
                        <a:t>MAY</a:t>
                      </a:r>
                      <a:endParaRPr lang="en-MY" dirty="0">
                        <a:solidFill>
                          <a:schemeClr val="tx1"/>
                        </a:solidFill>
                      </a:endParaRPr>
                    </a:p>
                  </a:txBody>
                  <a:tcPr/>
                </a:tc>
                <a:tc>
                  <a:txBody>
                    <a:bodyPr/>
                    <a:lstStyle/>
                    <a:p>
                      <a:pPr algn="ctr"/>
                      <a:r>
                        <a:rPr lang="en-MY" dirty="0" smtClean="0"/>
                        <a:t>71,580</a:t>
                      </a:r>
                      <a:endParaRPr lang="en-MY" dirty="0">
                        <a:solidFill>
                          <a:schemeClr val="tx1"/>
                        </a:solidFill>
                      </a:endParaRPr>
                    </a:p>
                  </a:txBody>
                  <a:tcPr/>
                </a:tc>
                <a:tc>
                  <a:txBody>
                    <a:bodyPr/>
                    <a:lstStyle/>
                    <a:p>
                      <a:r>
                        <a:rPr lang="en-MY" dirty="0" smtClean="0"/>
                        <a:t>71,076                      99.30%</a:t>
                      </a:r>
                      <a:endParaRPr lang="en-MY" dirty="0">
                        <a:solidFill>
                          <a:schemeClr val="tx1"/>
                        </a:solidFill>
                      </a:endParaRPr>
                    </a:p>
                  </a:txBody>
                  <a:tcPr/>
                </a:tc>
                <a:tc>
                  <a:txBody>
                    <a:bodyPr/>
                    <a:lstStyle/>
                    <a:p>
                      <a:r>
                        <a:rPr lang="en-MY" dirty="0" smtClean="0"/>
                        <a:t>504                           0.70%</a:t>
                      </a:r>
                      <a:endParaRPr lang="en-MY" dirty="0">
                        <a:solidFill>
                          <a:schemeClr val="tx1"/>
                        </a:solidFill>
                      </a:endParaRPr>
                    </a:p>
                  </a:txBody>
                  <a:tcPr/>
                </a:tc>
              </a:tr>
              <a:tr h="370840">
                <a:tc>
                  <a:txBody>
                    <a:bodyPr/>
                    <a:lstStyle/>
                    <a:p>
                      <a:r>
                        <a:rPr lang="en-MY" dirty="0" smtClean="0"/>
                        <a:t>JUNE</a:t>
                      </a:r>
                      <a:endParaRPr lang="en-MY" dirty="0">
                        <a:solidFill>
                          <a:schemeClr val="tx1"/>
                        </a:solidFill>
                      </a:endParaRPr>
                    </a:p>
                  </a:txBody>
                  <a:tcPr/>
                </a:tc>
                <a:tc>
                  <a:txBody>
                    <a:bodyPr/>
                    <a:lstStyle/>
                    <a:p>
                      <a:pPr algn="ctr"/>
                      <a:r>
                        <a:rPr lang="en-MY" dirty="0" smtClean="0"/>
                        <a:t>58,050</a:t>
                      </a:r>
                      <a:endParaRPr lang="en-MY" dirty="0">
                        <a:solidFill>
                          <a:schemeClr val="tx1"/>
                        </a:solidFill>
                      </a:endParaRPr>
                    </a:p>
                  </a:txBody>
                  <a:tcPr/>
                </a:tc>
                <a:tc>
                  <a:txBody>
                    <a:bodyPr/>
                    <a:lstStyle/>
                    <a:p>
                      <a:r>
                        <a:rPr lang="en-MY" dirty="0" smtClean="0"/>
                        <a:t>57,727                      99.44%</a:t>
                      </a:r>
                      <a:endParaRPr lang="en-MY" dirty="0">
                        <a:solidFill>
                          <a:schemeClr val="tx1"/>
                        </a:solidFill>
                      </a:endParaRPr>
                    </a:p>
                  </a:txBody>
                  <a:tcPr/>
                </a:tc>
                <a:tc>
                  <a:txBody>
                    <a:bodyPr/>
                    <a:lstStyle/>
                    <a:p>
                      <a:r>
                        <a:rPr lang="en-MY" dirty="0" smtClean="0"/>
                        <a:t>323                           0.56%</a:t>
                      </a:r>
                      <a:endParaRPr lang="en-MY" dirty="0">
                        <a:solidFill>
                          <a:schemeClr val="tx1"/>
                        </a:solidFill>
                      </a:endParaRPr>
                    </a:p>
                  </a:txBody>
                  <a:tcPr/>
                </a:tc>
              </a:tr>
              <a:tr h="370840">
                <a:tc>
                  <a:txBody>
                    <a:bodyPr/>
                    <a:lstStyle/>
                    <a:p>
                      <a:r>
                        <a:rPr lang="en-MY" dirty="0" smtClean="0"/>
                        <a:t>*APRIL-JUNE</a:t>
                      </a:r>
                      <a:endParaRPr lang="en-MY" dirty="0">
                        <a:solidFill>
                          <a:schemeClr val="tx1"/>
                        </a:solidFill>
                      </a:endParaRPr>
                    </a:p>
                  </a:txBody>
                  <a:tcPr/>
                </a:tc>
                <a:tc>
                  <a:txBody>
                    <a:bodyPr/>
                    <a:lstStyle/>
                    <a:p>
                      <a:pPr algn="ctr"/>
                      <a:r>
                        <a:rPr lang="en-MY" dirty="0" smtClean="0"/>
                        <a:t>282,712</a:t>
                      </a:r>
                      <a:endParaRPr lang="en-MY" dirty="0">
                        <a:solidFill>
                          <a:schemeClr val="tx1"/>
                        </a:solidFill>
                      </a:endParaRPr>
                    </a:p>
                  </a:txBody>
                  <a:tcPr/>
                </a:tc>
                <a:tc>
                  <a:txBody>
                    <a:bodyPr/>
                    <a:lstStyle/>
                    <a:p>
                      <a:r>
                        <a:rPr lang="en-MY" dirty="0" smtClean="0"/>
                        <a:t>272,404                    96.35%</a:t>
                      </a:r>
                      <a:endParaRPr lang="en-MY" dirty="0">
                        <a:solidFill>
                          <a:schemeClr val="tx1"/>
                        </a:solidFill>
                      </a:endParaRPr>
                    </a:p>
                  </a:txBody>
                  <a:tcPr/>
                </a:tc>
                <a:tc>
                  <a:txBody>
                    <a:bodyPr/>
                    <a:lstStyle/>
                    <a:p>
                      <a:r>
                        <a:rPr lang="en-MY" dirty="0" smtClean="0"/>
                        <a:t>10,308                     3.65%</a:t>
                      </a:r>
                      <a:endParaRPr lang="en-MY" dirty="0">
                        <a:solidFill>
                          <a:schemeClr val="tx1"/>
                        </a:solidFill>
                      </a:endParaRPr>
                    </a:p>
                  </a:txBody>
                  <a:tcPr/>
                </a:tc>
              </a:tr>
              <a:tr h="370840">
                <a:tc>
                  <a:txBody>
                    <a:bodyPr/>
                    <a:lstStyle/>
                    <a:p>
                      <a:r>
                        <a:rPr lang="en-MY" dirty="0" smtClean="0"/>
                        <a:t>JULY</a:t>
                      </a:r>
                      <a:endParaRPr lang="en-MY" dirty="0">
                        <a:solidFill>
                          <a:schemeClr val="tx1"/>
                        </a:solidFill>
                      </a:endParaRPr>
                    </a:p>
                  </a:txBody>
                  <a:tcPr/>
                </a:tc>
                <a:tc>
                  <a:txBody>
                    <a:bodyPr/>
                    <a:lstStyle/>
                    <a:p>
                      <a:pPr algn="ctr"/>
                      <a:r>
                        <a:rPr lang="en-MY" dirty="0" smtClean="0"/>
                        <a:t>73,152</a:t>
                      </a:r>
                      <a:endParaRPr lang="en-MY" dirty="0">
                        <a:solidFill>
                          <a:schemeClr val="tx1"/>
                        </a:solidFill>
                      </a:endParaRPr>
                    </a:p>
                  </a:txBody>
                  <a:tcPr/>
                </a:tc>
                <a:tc>
                  <a:txBody>
                    <a:bodyPr/>
                    <a:lstStyle/>
                    <a:p>
                      <a:r>
                        <a:rPr lang="en-MY" dirty="0" smtClean="0"/>
                        <a:t>72,200                      98.70%</a:t>
                      </a:r>
                      <a:endParaRPr lang="en-MY" dirty="0">
                        <a:solidFill>
                          <a:schemeClr val="tx1"/>
                        </a:solidFill>
                      </a:endParaRPr>
                    </a:p>
                  </a:txBody>
                  <a:tcPr/>
                </a:tc>
                <a:tc>
                  <a:txBody>
                    <a:bodyPr/>
                    <a:lstStyle/>
                    <a:p>
                      <a:r>
                        <a:rPr lang="en-MY" dirty="0" smtClean="0"/>
                        <a:t>952                           1.30%</a:t>
                      </a:r>
                      <a:endParaRPr lang="en-MY" dirty="0">
                        <a:solidFill>
                          <a:schemeClr val="tx1"/>
                        </a:solidFill>
                      </a:endParaRPr>
                    </a:p>
                  </a:txBody>
                  <a:tcPr/>
                </a:tc>
              </a:tr>
              <a:tr h="370840">
                <a:tc>
                  <a:txBody>
                    <a:bodyPr/>
                    <a:lstStyle/>
                    <a:p>
                      <a:r>
                        <a:rPr lang="en-MY" dirty="0" smtClean="0"/>
                        <a:t>AUGUST</a:t>
                      </a:r>
                      <a:endParaRPr lang="en-MY" dirty="0">
                        <a:solidFill>
                          <a:schemeClr val="tx1"/>
                        </a:solidFill>
                      </a:endParaRPr>
                    </a:p>
                  </a:txBody>
                  <a:tcPr/>
                </a:tc>
                <a:tc>
                  <a:txBody>
                    <a:bodyPr/>
                    <a:lstStyle/>
                    <a:p>
                      <a:pPr algn="ctr"/>
                      <a:r>
                        <a:rPr lang="en-MY" dirty="0" smtClean="0"/>
                        <a:t>72,143</a:t>
                      </a:r>
                      <a:endParaRPr lang="en-MY" dirty="0">
                        <a:solidFill>
                          <a:schemeClr val="tx1"/>
                        </a:solidFill>
                      </a:endParaRPr>
                    </a:p>
                  </a:txBody>
                  <a:tcPr/>
                </a:tc>
                <a:tc>
                  <a:txBody>
                    <a:bodyPr/>
                    <a:lstStyle/>
                    <a:p>
                      <a:r>
                        <a:rPr lang="en-MY" dirty="0" smtClean="0"/>
                        <a:t>71,160                      98.64%</a:t>
                      </a:r>
                      <a:endParaRPr lang="en-MY" dirty="0">
                        <a:solidFill>
                          <a:schemeClr val="tx1"/>
                        </a:solidFill>
                      </a:endParaRPr>
                    </a:p>
                  </a:txBody>
                  <a:tcPr/>
                </a:tc>
                <a:tc>
                  <a:txBody>
                    <a:bodyPr/>
                    <a:lstStyle/>
                    <a:p>
                      <a:r>
                        <a:rPr lang="en-MY" dirty="0" smtClean="0"/>
                        <a:t>983                           1.36%</a:t>
                      </a:r>
                      <a:endParaRPr lang="en-MY" dirty="0">
                        <a:solidFill>
                          <a:schemeClr val="tx1"/>
                        </a:solidFill>
                      </a:endParaRPr>
                    </a:p>
                  </a:txBody>
                  <a:tcPr/>
                </a:tc>
              </a:tr>
              <a:tr h="370840">
                <a:tc>
                  <a:txBody>
                    <a:bodyPr/>
                    <a:lstStyle/>
                    <a:p>
                      <a:r>
                        <a:rPr lang="en-MY" dirty="0" smtClean="0"/>
                        <a:t>SEPTEMBER</a:t>
                      </a:r>
                      <a:endParaRPr lang="en-MY" dirty="0">
                        <a:solidFill>
                          <a:schemeClr val="tx1"/>
                        </a:solidFill>
                      </a:endParaRPr>
                    </a:p>
                  </a:txBody>
                  <a:tcPr/>
                </a:tc>
                <a:tc>
                  <a:txBody>
                    <a:bodyPr/>
                    <a:lstStyle/>
                    <a:p>
                      <a:pPr algn="ctr"/>
                      <a:r>
                        <a:rPr lang="en-MY" dirty="0" smtClean="0"/>
                        <a:t>57,402</a:t>
                      </a:r>
                      <a:endParaRPr lang="en-MY" dirty="0">
                        <a:solidFill>
                          <a:schemeClr val="tx1"/>
                        </a:solidFill>
                      </a:endParaRPr>
                    </a:p>
                  </a:txBody>
                  <a:tcPr/>
                </a:tc>
                <a:tc>
                  <a:txBody>
                    <a:bodyPr/>
                    <a:lstStyle/>
                    <a:p>
                      <a:r>
                        <a:rPr lang="en-MY" dirty="0" smtClean="0"/>
                        <a:t>56,791                      98.94%</a:t>
                      </a:r>
                      <a:endParaRPr lang="en-MY" dirty="0">
                        <a:solidFill>
                          <a:schemeClr val="tx1"/>
                        </a:solidFill>
                      </a:endParaRPr>
                    </a:p>
                  </a:txBody>
                  <a:tcPr/>
                </a:tc>
                <a:tc>
                  <a:txBody>
                    <a:bodyPr/>
                    <a:lstStyle/>
                    <a:p>
                      <a:r>
                        <a:rPr lang="en-MY" dirty="0" smtClean="0"/>
                        <a:t>611                           1.06%</a:t>
                      </a:r>
                      <a:endParaRPr lang="en-MY" dirty="0">
                        <a:solidFill>
                          <a:schemeClr val="tx1"/>
                        </a:solidFill>
                      </a:endParaRPr>
                    </a:p>
                  </a:txBody>
                  <a:tcPr/>
                </a:tc>
              </a:tr>
              <a:tr h="370840">
                <a:tc>
                  <a:txBody>
                    <a:bodyPr/>
                    <a:lstStyle/>
                    <a:p>
                      <a:r>
                        <a:rPr lang="en-MY" dirty="0" smtClean="0"/>
                        <a:t>*JULY-SEPTEMBER</a:t>
                      </a:r>
                      <a:endParaRPr lang="en-MY" dirty="0">
                        <a:solidFill>
                          <a:schemeClr val="tx1"/>
                        </a:solidFill>
                      </a:endParaRPr>
                    </a:p>
                  </a:txBody>
                  <a:tcPr/>
                </a:tc>
                <a:tc>
                  <a:txBody>
                    <a:bodyPr/>
                    <a:lstStyle/>
                    <a:p>
                      <a:pPr algn="ctr"/>
                      <a:r>
                        <a:rPr lang="en-MY" dirty="0" smtClean="0"/>
                        <a:t>288,240</a:t>
                      </a:r>
                      <a:endParaRPr lang="en-MY" dirty="0">
                        <a:solidFill>
                          <a:schemeClr val="tx1"/>
                        </a:solidFill>
                      </a:endParaRPr>
                    </a:p>
                  </a:txBody>
                  <a:tcPr/>
                </a:tc>
                <a:tc>
                  <a:txBody>
                    <a:bodyPr/>
                    <a:lstStyle/>
                    <a:p>
                      <a:r>
                        <a:rPr lang="en-MY" dirty="0" smtClean="0"/>
                        <a:t>271,171                    94.08%</a:t>
                      </a:r>
                      <a:endParaRPr lang="en-MY" dirty="0">
                        <a:solidFill>
                          <a:schemeClr val="tx1"/>
                        </a:solidFill>
                      </a:endParaRPr>
                    </a:p>
                  </a:txBody>
                  <a:tcPr/>
                </a:tc>
                <a:tc>
                  <a:txBody>
                    <a:bodyPr/>
                    <a:lstStyle/>
                    <a:p>
                      <a:r>
                        <a:rPr lang="en-MY" dirty="0" smtClean="0"/>
                        <a:t>17,069                      5.92%</a:t>
                      </a:r>
                      <a:endParaRPr lang="en-MY" dirty="0">
                        <a:solidFill>
                          <a:schemeClr val="tx1"/>
                        </a:solidFill>
                      </a:endParaRPr>
                    </a:p>
                  </a:txBody>
                  <a:tcPr/>
                </a:tc>
              </a:tr>
              <a:tr h="370840">
                <a:tc>
                  <a:txBody>
                    <a:bodyPr/>
                    <a:lstStyle/>
                    <a:p>
                      <a:r>
                        <a:rPr lang="en-MY" dirty="0" smtClean="0"/>
                        <a:t>OCTOBER</a:t>
                      </a:r>
                      <a:endParaRPr lang="en-MY" dirty="0">
                        <a:solidFill>
                          <a:schemeClr val="tx1"/>
                        </a:solidFill>
                      </a:endParaRPr>
                    </a:p>
                  </a:txBody>
                  <a:tcPr/>
                </a:tc>
                <a:tc>
                  <a:txBody>
                    <a:bodyPr/>
                    <a:lstStyle/>
                    <a:p>
                      <a:pPr algn="ctr"/>
                      <a:r>
                        <a:rPr lang="en-MY" dirty="0" smtClean="0"/>
                        <a:t>73,915</a:t>
                      </a:r>
                      <a:endParaRPr lang="en-MY" dirty="0">
                        <a:solidFill>
                          <a:schemeClr val="tx1"/>
                        </a:solidFill>
                      </a:endParaRPr>
                    </a:p>
                  </a:txBody>
                  <a:tcPr/>
                </a:tc>
                <a:tc>
                  <a:txBody>
                    <a:bodyPr/>
                    <a:lstStyle/>
                    <a:p>
                      <a:r>
                        <a:rPr lang="en-MY" dirty="0" smtClean="0"/>
                        <a:t>71,561                      96.28%</a:t>
                      </a:r>
                      <a:endParaRPr lang="en-MY" dirty="0">
                        <a:solidFill>
                          <a:schemeClr val="tx1"/>
                        </a:solidFill>
                      </a:endParaRPr>
                    </a:p>
                  </a:txBody>
                  <a:tcPr/>
                </a:tc>
                <a:tc>
                  <a:txBody>
                    <a:bodyPr/>
                    <a:lstStyle/>
                    <a:p>
                      <a:r>
                        <a:rPr lang="en-MY" dirty="0" smtClean="0"/>
                        <a:t>2,354                        3.18%</a:t>
                      </a:r>
                      <a:endParaRPr lang="en-MY" dirty="0">
                        <a:solidFill>
                          <a:schemeClr val="tx1"/>
                        </a:solidFill>
                      </a:endParaRPr>
                    </a:p>
                  </a:txBody>
                  <a:tcPr/>
                </a:tc>
              </a:tr>
              <a:tr h="370840">
                <a:tc>
                  <a:txBody>
                    <a:bodyPr/>
                    <a:lstStyle/>
                    <a:p>
                      <a:r>
                        <a:rPr lang="en-MY" dirty="0" smtClean="0"/>
                        <a:t>NOVEMBER </a:t>
                      </a:r>
                      <a:endParaRPr lang="en-MY" dirty="0">
                        <a:solidFill>
                          <a:schemeClr val="tx1"/>
                        </a:solidFill>
                      </a:endParaRPr>
                    </a:p>
                  </a:txBody>
                  <a:tcPr/>
                </a:tc>
                <a:tc>
                  <a:txBody>
                    <a:bodyPr/>
                    <a:lstStyle/>
                    <a:p>
                      <a:pPr algn="ctr"/>
                      <a:r>
                        <a:rPr lang="en-MY" dirty="0" smtClean="0"/>
                        <a:t>72,811</a:t>
                      </a:r>
                      <a:endParaRPr lang="en-MY" dirty="0">
                        <a:solidFill>
                          <a:schemeClr val="tx1"/>
                        </a:solidFill>
                      </a:endParaRPr>
                    </a:p>
                  </a:txBody>
                  <a:tcPr/>
                </a:tc>
                <a:tc>
                  <a:txBody>
                    <a:bodyPr/>
                    <a:lstStyle/>
                    <a:p>
                      <a:r>
                        <a:rPr lang="en-MY" dirty="0" smtClean="0"/>
                        <a:t>68,727                      94.39%</a:t>
                      </a:r>
                      <a:endParaRPr lang="en-MY" dirty="0">
                        <a:solidFill>
                          <a:schemeClr val="tx1"/>
                        </a:solidFill>
                      </a:endParaRPr>
                    </a:p>
                  </a:txBody>
                  <a:tcPr/>
                </a:tc>
                <a:tc>
                  <a:txBody>
                    <a:bodyPr/>
                    <a:lstStyle/>
                    <a:p>
                      <a:r>
                        <a:rPr lang="en-MY" dirty="0" smtClean="0"/>
                        <a:t>4,084                        5.61%</a:t>
                      </a:r>
                      <a:endParaRPr lang="en-MY" dirty="0">
                        <a:solidFill>
                          <a:schemeClr val="tx1"/>
                        </a:solidFill>
                      </a:endParaRPr>
                    </a:p>
                  </a:txBody>
                  <a:tcPr/>
                </a:tc>
              </a:tr>
              <a:tr h="383540">
                <a:tc>
                  <a:txBody>
                    <a:bodyPr/>
                    <a:lstStyle/>
                    <a:p>
                      <a:r>
                        <a:rPr lang="en-MY" dirty="0" smtClean="0"/>
                        <a:t>DECEMBER</a:t>
                      </a:r>
                      <a:endParaRPr lang="en-MY" dirty="0">
                        <a:solidFill>
                          <a:schemeClr val="tx1"/>
                        </a:solidFill>
                      </a:endParaRPr>
                    </a:p>
                  </a:txBody>
                  <a:tcPr/>
                </a:tc>
                <a:tc>
                  <a:txBody>
                    <a:bodyPr/>
                    <a:lstStyle/>
                    <a:p>
                      <a:pPr algn="ctr"/>
                      <a:r>
                        <a:rPr lang="en-MY" dirty="0" smtClean="0"/>
                        <a:t>349,330</a:t>
                      </a:r>
                      <a:endParaRPr lang="en-MY" dirty="0">
                        <a:solidFill>
                          <a:schemeClr val="tx1"/>
                        </a:solidFill>
                      </a:endParaRPr>
                    </a:p>
                  </a:txBody>
                  <a:tcPr/>
                </a:tc>
                <a:tc>
                  <a:txBody>
                    <a:bodyPr/>
                    <a:lstStyle/>
                    <a:p>
                      <a:r>
                        <a:rPr lang="en-MY" dirty="0" smtClean="0"/>
                        <a:t>3,678                         1.05%</a:t>
                      </a:r>
                      <a:endParaRPr lang="en-MY" dirty="0">
                        <a:solidFill>
                          <a:schemeClr val="tx1"/>
                        </a:solidFill>
                      </a:endParaRPr>
                    </a:p>
                  </a:txBody>
                  <a:tcPr/>
                </a:tc>
                <a:tc>
                  <a:txBody>
                    <a:bodyPr/>
                    <a:lstStyle/>
                    <a:p>
                      <a:r>
                        <a:rPr lang="en-MY" dirty="0" smtClean="0"/>
                        <a:t>345,652                  98.95%</a:t>
                      </a:r>
                      <a:endParaRPr lang="en-MY" dirty="0">
                        <a:solidFill>
                          <a:schemeClr val="tx1"/>
                        </a:solidFill>
                      </a:endParaRPr>
                    </a:p>
                  </a:txBody>
                  <a:tcPr/>
                </a:tc>
              </a:tr>
            </a:tbl>
          </a:graphicData>
        </a:graphic>
      </p:graphicFrame>
      <p:sp>
        <p:nvSpPr>
          <p:cNvPr id="6" name="TextBox 5"/>
          <p:cNvSpPr txBox="1"/>
          <p:nvPr/>
        </p:nvSpPr>
        <p:spPr>
          <a:xfrm>
            <a:off x="2276476" y="1230867"/>
            <a:ext cx="4572000" cy="369332"/>
          </a:xfrm>
          <a:prstGeom prst="rect">
            <a:avLst/>
          </a:prstGeom>
          <a:noFill/>
        </p:spPr>
        <p:txBody>
          <a:bodyPr wrap="square" rtlCol="0">
            <a:spAutoFit/>
          </a:bodyPr>
          <a:lstStyle/>
          <a:p>
            <a:pPr algn="ctr"/>
            <a:r>
              <a:rPr lang="en-MY" dirty="0" smtClean="0"/>
              <a:t>As at 5</a:t>
            </a:r>
            <a:r>
              <a:rPr lang="en-MY" baseline="30000" dirty="0" smtClean="0"/>
              <a:t>th</a:t>
            </a:r>
            <a:r>
              <a:rPr lang="en-MY" dirty="0" smtClean="0"/>
              <a:t> JAN 2016</a:t>
            </a:r>
            <a:endParaRPr lang="en-MY" dirty="0"/>
          </a:p>
        </p:txBody>
      </p:sp>
      <p:sp>
        <p:nvSpPr>
          <p:cNvPr id="14" name="Rectangle 13"/>
          <p:cNvSpPr/>
          <p:nvPr/>
        </p:nvSpPr>
        <p:spPr>
          <a:xfrm>
            <a:off x="-228600" y="304800"/>
            <a:ext cx="647700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1"/>
            <a:r>
              <a:rPr lang="en-US" sz="2800" b="1" dirty="0" smtClean="0">
                <a:solidFill>
                  <a:schemeClr val="bg1"/>
                </a:solidFill>
                <a:latin typeface="Calibri" pitchFamily="34" charset="0"/>
                <a:cs typeface="Mongolian Baiti" pitchFamily="66" charset="0"/>
              </a:rPr>
              <a:t>LATEST GST UPDATES</a:t>
            </a:r>
          </a:p>
          <a:p>
            <a:pPr lvl="1"/>
            <a:r>
              <a:rPr lang="en-US" sz="2000" dirty="0" smtClean="0"/>
              <a:t>GST RETURNS</a:t>
            </a:r>
            <a:endParaRPr lang="en-US" sz="2000" dirty="0"/>
          </a:p>
        </p:txBody>
      </p:sp>
      <p:sp>
        <p:nvSpPr>
          <p:cNvPr id="2" name="Slide Number Placeholder 1"/>
          <p:cNvSpPr>
            <a:spLocks noGrp="1"/>
          </p:cNvSpPr>
          <p:nvPr>
            <p:ph type="sldNum" sz="quarter" idx="12"/>
          </p:nvPr>
        </p:nvSpPr>
        <p:spPr/>
        <p:txBody>
          <a:bodyPr/>
          <a:lstStyle/>
          <a:p>
            <a:fld id="{4FAB73BC-B049-4115-A692-8D63A059BFB8}" type="slidenum">
              <a:rPr lang="en-US" smtClean="0">
                <a:solidFill>
                  <a:prstClr val="black">
                    <a:tint val="75000"/>
                  </a:prstClr>
                </a:solidFill>
              </a:rPr>
              <a:pPr/>
              <a:t>15</a:t>
            </a:fld>
            <a:endParaRPr lang="en-US" dirty="0">
              <a:solidFill>
                <a:prstClr val="black">
                  <a:tint val="75000"/>
                </a:prstClr>
              </a:solidFill>
            </a:endParaRPr>
          </a:p>
        </p:txBody>
      </p:sp>
    </p:spTree>
    <p:extLst>
      <p:ext uri="{BB962C8B-B14F-4D97-AF65-F5344CB8AC3E}">
        <p14:creationId xmlns:p14="http://schemas.microsoft.com/office/powerpoint/2010/main" val="15792004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nvPr>
        </p:nvGraphicFramePr>
        <p:xfrm>
          <a:off x="1547664" y="4005064"/>
          <a:ext cx="6120680" cy="273630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Table 10"/>
          <p:cNvGraphicFramePr>
            <a:graphicFrameLocks noGrp="1"/>
          </p:cNvGraphicFramePr>
          <p:nvPr>
            <p:extLst/>
          </p:nvPr>
        </p:nvGraphicFramePr>
        <p:xfrm>
          <a:off x="467544" y="1645735"/>
          <a:ext cx="8229600" cy="2160240"/>
        </p:xfrm>
        <a:graphic>
          <a:graphicData uri="http://schemas.openxmlformats.org/drawingml/2006/table">
            <a:tbl>
              <a:tblPr/>
              <a:tblGrid>
                <a:gridCol w="548640"/>
                <a:gridCol w="548640"/>
                <a:gridCol w="548640"/>
                <a:gridCol w="548640"/>
                <a:gridCol w="548640"/>
                <a:gridCol w="548640"/>
                <a:gridCol w="548640"/>
                <a:gridCol w="548640"/>
                <a:gridCol w="548640"/>
                <a:gridCol w="548640"/>
                <a:gridCol w="548640"/>
                <a:gridCol w="548640"/>
                <a:gridCol w="548640"/>
                <a:gridCol w="548640"/>
                <a:gridCol w="548640"/>
              </a:tblGrid>
              <a:tr h="360040">
                <a:tc rowSpan="2">
                  <a:txBody>
                    <a:bodyPr/>
                    <a:lstStyle/>
                    <a:p>
                      <a:pPr algn="ctr" fontAlgn="b"/>
                      <a:r>
                        <a:rPr lang="en-MY" sz="1400" b="0" i="0" u="none" strike="noStrike" dirty="0">
                          <a:solidFill>
                            <a:srgbClr val="000000"/>
                          </a:solidFill>
                          <a:effectLst/>
                          <a:latin typeface="Calibri"/>
                        </a:rPr>
                        <a:t>Days</a:t>
                      </a:r>
                    </a:p>
                  </a:txBody>
                  <a:tcPr marL="8573" marR="8573" marT="85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MY" sz="1400" b="0" i="0" u="none" strike="noStrike">
                          <a:solidFill>
                            <a:srgbClr val="000000"/>
                          </a:solidFill>
                          <a:effectLst/>
                          <a:latin typeface="Calibri"/>
                        </a:rPr>
                        <a:t>APRIL</a:t>
                      </a:r>
                    </a:p>
                  </a:txBody>
                  <a:tcPr marL="8573" marR="8573" marT="85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MY"/>
                    </a:p>
                  </a:txBody>
                  <a:tcPr/>
                </a:tc>
                <a:tc gridSpan="2">
                  <a:txBody>
                    <a:bodyPr/>
                    <a:lstStyle/>
                    <a:p>
                      <a:pPr algn="ctr" fontAlgn="b"/>
                      <a:r>
                        <a:rPr lang="en-MY" sz="1400" b="0" i="0" u="none" strike="noStrike">
                          <a:solidFill>
                            <a:srgbClr val="000000"/>
                          </a:solidFill>
                          <a:effectLst/>
                          <a:latin typeface="Calibri"/>
                        </a:rPr>
                        <a:t>MAY</a:t>
                      </a:r>
                    </a:p>
                  </a:txBody>
                  <a:tcPr marL="8573" marR="8573" marT="85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MY"/>
                    </a:p>
                  </a:txBody>
                  <a:tcPr/>
                </a:tc>
                <a:tc gridSpan="2">
                  <a:txBody>
                    <a:bodyPr/>
                    <a:lstStyle/>
                    <a:p>
                      <a:pPr algn="ctr" fontAlgn="b"/>
                      <a:r>
                        <a:rPr lang="en-MY" sz="1400" b="0" i="0" u="none" strike="noStrike">
                          <a:solidFill>
                            <a:srgbClr val="000000"/>
                          </a:solidFill>
                          <a:effectLst/>
                          <a:latin typeface="Calibri"/>
                        </a:rPr>
                        <a:t>JUNE</a:t>
                      </a:r>
                    </a:p>
                  </a:txBody>
                  <a:tcPr marL="8573" marR="8573" marT="85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MY"/>
                    </a:p>
                  </a:txBody>
                  <a:tcPr/>
                </a:tc>
                <a:tc gridSpan="2">
                  <a:txBody>
                    <a:bodyPr/>
                    <a:lstStyle/>
                    <a:p>
                      <a:pPr algn="ctr" fontAlgn="b"/>
                      <a:r>
                        <a:rPr lang="en-MY" sz="1400" b="0" i="0" u="none" strike="noStrike">
                          <a:solidFill>
                            <a:srgbClr val="000000"/>
                          </a:solidFill>
                          <a:effectLst/>
                          <a:latin typeface="Calibri"/>
                        </a:rPr>
                        <a:t>JULY</a:t>
                      </a:r>
                    </a:p>
                  </a:txBody>
                  <a:tcPr marL="8573" marR="8573" marT="85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MY"/>
                    </a:p>
                  </a:txBody>
                  <a:tcPr/>
                </a:tc>
                <a:tc gridSpan="2">
                  <a:txBody>
                    <a:bodyPr/>
                    <a:lstStyle/>
                    <a:p>
                      <a:pPr algn="ctr" fontAlgn="b"/>
                      <a:r>
                        <a:rPr lang="en-MY" sz="1400" b="0" i="0" u="none" strike="noStrike">
                          <a:solidFill>
                            <a:srgbClr val="000000"/>
                          </a:solidFill>
                          <a:effectLst/>
                          <a:latin typeface="Calibri"/>
                        </a:rPr>
                        <a:t>AUGUST</a:t>
                      </a:r>
                    </a:p>
                  </a:txBody>
                  <a:tcPr marL="8573" marR="8573" marT="85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MY"/>
                    </a:p>
                  </a:txBody>
                  <a:tcPr/>
                </a:tc>
                <a:tc gridSpan="2">
                  <a:txBody>
                    <a:bodyPr/>
                    <a:lstStyle/>
                    <a:p>
                      <a:pPr algn="ctr" fontAlgn="b"/>
                      <a:r>
                        <a:rPr lang="en-MY" sz="1400" b="0" i="0" u="none" strike="noStrike">
                          <a:solidFill>
                            <a:srgbClr val="000000"/>
                          </a:solidFill>
                          <a:effectLst/>
                          <a:latin typeface="Calibri"/>
                        </a:rPr>
                        <a:t>SEPTEMBER</a:t>
                      </a:r>
                    </a:p>
                  </a:txBody>
                  <a:tcPr marL="8573" marR="8573" marT="85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MY"/>
                    </a:p>
                  </a:txBody>
                  <a:tcPr/>
                </a:tc>
                <a:tc gridSpan="2">
                  <a:txBody>
                    <a:bodyPr/>
                    <a:lstStyle/>
                    <a:p>
                      <a:pPr algn="ctr" fontAlgn="b"/>
                      <a:r>
                        <a:rPr lang="en-MY" sz="1400" b="0" i="0" u="none" strike="noStrike">
                          <a:solidFill>
                            <a:srgbClr val="000000"/>
                          </a:solidFill>
                          <a:effectLst/>
                          <a:latin typeface="Calibri"/>
                        </a:rPr>
                        <a:t>OCTOBER</a:t>
                      </a:r>
                    </a:p>
                  </a:txBody>
                  <a:tcPr marL="8573" marR="8573" marT="85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MY"/>
                    </a:p>
                  </a:txBody>
                  <a:tcPr/>
                </a:tc>
              </a:tr>
              <a:tr h="360040">
                <a:tc vMerge="1">
                  <a:txBody>
                    <a:bodyPr/>
                    <a:lstStyle/>
                    <a:p>
                      <a:endParaRPr lang="en-MY"/>
                    </a:p>
                  </a:txBody>
                  <a:tcPr/>
                </a:tc>
                <a:tc>
                  <a:txBody>
                    <a:bodyPr/>
                    <a:lstStyle/>
                    <a:p>
                      <a:pPr algn="ctr" fontAlgn="b"/>
                      <a:r>
                        <a:rPr lang="en-MY" sz="1400" b="0" i="0" u="none" strike="noStrike">
                          <a:solidFill>
                            <a:srgbClr val="000000"/>
                          </a:solidFill>
                          <a:effectLst/>
                          <a:latin typeface="Calibri"/>
                        </a:rPr>
                        <a:t>No.</a:t>
                      </a:r>
                    </a:p>
                  </a:txBody>
                  <a:tcPr marL="8573" marR="8573" marT="85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MY" sz="1400" b="0" i="0" u="none" strike="noStrike">
                          <a:solidFill>
                            <a:srgbClr val="000000"/>
                          </a:solidFill>
                          <a:effectLst/>
                          <a:latin typeface="Calibri"/>
                        </a:rPr>
                        <a:t>%</a:t>
                      </a:r>
                    </a:p>
                  </a:txBody>
                  <a:tcPr marL="8573" marR="8573" marT="85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MY" sz="1400" b="0" i="0" u="none" strike="noStrike">
                          <a:solidFill>
                            <a:srgbClr val="000000"/>
                          </a:solidFill>
                          <a:effectLst/>
                          <a:latin typeface="Calibri"/>
                        </a:rPr>
                        <a:t>No.</a:t>
                      </a:r>
                    </a:p>
                  </a:txBody>
                  <a:tcPr marL="8573" marR="8573" marT="85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MY" sz="1400" b="0" i="0" u="none" strike="noStrike">
                          <a:solidFill>
                            <a:srgbClr val="000000"/>
                          </a:solidFill>
                          <a:effectLst/>
                          <a:latin typeface="Calibri"/>
                        </a:rPr>
                        <a:t>%</a:t>
                      </a:r>
                    </a:p>
                  </a:txBody>
                  <a:tcPr marL="8573" marR="8573" marT="85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MY" sz="1400" b="0" i="0" u="none" strike="noStrike">
                          <a:solidFill>
                            <a:srgbClr val="000000"/>
                          </a:solidFill>
                          <a:effectLst/>
                          <a:latin typeface="Calibri"/>
                        </a:rPr>
                        <a:t>No.</a:t>
                      </a:r>
                    </a:p>
                  </a:txBody>
                  <a:tcPr marL="8573" marR="8573" marT="85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MY" sz="1400" b="0" i="0" u="none" strike="noStrike">
                          <a:solidFill>
                            <a:srgbClr val="000000"/>
                          </a:solidFill>
                          <a:effectLst/>
                          <a:latin typeface="Calibri"/>
                        </a:rPr>
                        <a:t>%</a:t>
                      </a:r>
                    </a:p>
                  </a:txBody>
                  <a:tcPr marL="8573" marR="8573" marT="85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MY" sz="1400" b="0" i="0" u="none" strike="noStrike">
                          <a:solidFill>
                            <a:srgbClr val="000000"/>
                          </a:solidFill>
                          <a:effectLst/>
                          <a:latin typeface="Calibri"/>
                        </a:rPr>
                        <a:t>No.</a:t>
                      </a:r>
                    </a:p>
                  </a:txBody>
                  <a:tcPr marL="8573" marR="8573" marT="85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MY" sz="1400" b="0" i="0" u="none" strike="noStrike" dirty="0">
                          <a:solidFill>
                            <a:srgbClr val="000000"/>
                          </a:solidFill>
                          <a:effectLst/>
                          <a:latin typeface="Calibri"/>
                        </a:rPr>
                        <a:t>%</a:t>
                      </a:r>
                    </a:p>
                  </a:txBody>
                  <a:tcPr marL="8573" marR="8573" marT="85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MY" sz="1400" b="0" i="0" u="none" strike="noStrike" dirty="0">
                          <a:solidFill>
                            <a:srgbClr val="000000"/>
                          </a:solidFill>
                          <a:effectLst/>
                          <a:latin typeface="Calibri"/>
                        </a:rPr>
                        <a:t>No.</a:t>
                      </a:r>
                    </a:p>
                  </a:txBody>
                  <a:tcPr marL="8573" marR="8573" marT="85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MY" sz="1400" b="0" i="0" u="none" strike="noStrike">
                          <a:solidFill>
                            <a:srgbClr val="000000"/>
                          </a:solidFill>
                          <a:effectLst/>
                          <a:latin typeface="Calibri"/>
                        </a:rPr>
                        <a:t>%</a:t>
                      </a:r>
                    </a:p>
                  </a:txBody>
                  <a:tcPr marL="8573" marR="8573" marT="85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MY" sz="1400" b="0" i="0" u="none" strike="noStrike">
                          <a:solidFill>
                            <a:srgbClr val="000000"/>
                          </a:solidFill>
                          <a:effectLst/>
                          <a:latin typeface="Calibri"/>
                        </a:rPr>
                        <a:t>No.</a:t>
                      </a:r>
                    </a:p>
                  </a:txBody>
                  <a:tcPr marL="8573" marR="8573" marT="85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MY" sz="1400" b="0" i="0" u="none" strike="noStrike" dirty="0">
                          <a:solidFill>
                            <a:srgbClr val="000000"/>
                          </a:solidFill>
                          <a:effectLst/>
                          <a:latin typeface="Calibri"/>
                        </a:rPr>
                        <a:t>%</a:t>
                      </a:r>
                    </a:p>
                  </a:txBody>
                  <a:tcPr marL="8573" marR="8573" marT="85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MY" sz="1400" b="0" i="0" u="none" strike="noStrike">
                          <a:solidFill>
                            <a:srgbClr val="000000"/>
                          </a:solidFill>
                          <a:effectLst/>
                          <a:latin typeface="Calibri"/>
                        </a:rPr>
                        <a:t>No.</a:t>
                      </a:r>
                    </a:p>
                  </a:txBody>
                  <a:tcPr marL="8573" marR="8573" marT="85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MY" sz="1400" b="0" i="0" u="none" strike="noStrike">
                          <a:solidFill>
                            <a:srgbClr val="000000"/>
                          </a:solidFill>
                          <a:effectLst/>
                          <a:latin typeface="Calibri"/>
                        </a:rPr>
                        <a:t>%</a:t>
                      </a:r>
                    </a:p>
                  </a:txBody>
                  <a:tcPr marL="8573" marR="8573" marT="85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r>
              <a:tr h="360040">
                <a:tc>
                  <a:txBody>
                    <a:bodyPr/>
                    <a:lstStyle/>
                    <a:p>
                      <a:pPr algn="ctr" fontAlgn="b"/>
                      <a:r>
                        <a:rPr lang="en-MY" sz="1400" b="0" i="0" u="none" strike="noStrike" dirty="0">
                          <a:solidFill>
                            <a:srgbClr val="000000"/>
                          </a:solidFill>
                          <a:effectLst/>
                          <a:latin typeface="Calibri"/>
                        </a:rPr>
                        <a:t>&lt;14</a:t>
                      </a:r>
                    </a:p>
                  </a:txBody>
                  <a:tcPr marL="8573" marR="8573" marT="85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MY" sz="1400" b="0" i="0" u="none" strike="noStrike">
                          <a:solidFill>
                            <a:srgbClr val="000000"/>
                          </a:solidFill>
                          <a:effectLst/>
                          <a:latin typeface="Calibri"/>
                        </a:rPr>
                        <a:t>3,313</a:t>
                      </a:r>
                    </a:p>
                  </a:txBody>
                  <a:tcPr marL="8573" marR="8573" marT="85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MY" sz="1400" b="0" i="0" u="none" strike="noStrike">
                          <a:solidFill>
                            <a:srgbClr val="000000"/>
                          </a:solidFill>
                          <a:effectLst/>
                          <a:latin typeface="Calibri"/>
                        </a:rPr>
                        <a:t>8.99</a:t>
                      </a:r>
                    </a:p>
                  </a:txBody>
                  <a:tcPr marL="8573" marR="8573" marT="85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MY" sz="1400" b="0" i="0" u="none" strike="noStrike">
                          <a:solidFill>
                            <a:srgbClr val="000000"/>
                          </a:solidFill>
                          <a:effectLst/>
                          <a:latin typeface="Calibri"/>
                        </a:rPr>
                        <a:t>4,703</a:t>
                      </a:r>
                    </a:p>
                  </a:txBody>
                  <a:tcPr marL="8573" marR="8573" marT="85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MY" sz="1400" b="0" i="0" u="none" strike="noStrike">
                          <a:solidFill>
                            <a:srgbClr val="000000"/>
                          </a:solidFill>
                          <a:effectLst/>
                          <a:latin typeface="Calibri"/>
                        </a:rPr>
                        <a:t>28.38</a:t>
                      </a:r>
                    </a:p>
                  </a:txBody>
                  <a:tcPr marL="8573" marR="8573" marT="85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MY" sz="1400" b="0" i="0" u="none" strike="noStrike">
                          <a:solidFill>
                            <a:srgbClr val="000000"/>
                          </a:solidFill>
                          <a:effectLst/>
                          <a:latin typeface="Calibri"/>
                        </a:rPr>
                        <a:t>9,736</a:t>
                      </a:r>
                    </a:p>
                  </a:txBody>
                  <a:tcPr marL="8573" marR="8573" marT="85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MY" sz="1400" b="0" i="0" u="none" strike="noStrike">
                          <a:solidFill>
                            <a:srgbClr val="000000"/>
                          </a:solidFill>
                          <a:effectLst/>
                          <a:latin typeface="Calibri"/>
                        </a:rPr>
                        <a:t>21.62</a:t>
                      </a:r>
                    </a:p>
                  </a:txBody>
                  <a:tcPr marL="8573" marR="8573" marT="85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MY" sz="1400" b="0" i="0" u="none" strike="noStrike">
                          <a:solidFill>
                            <a:srgbClr val="000000"/>
                          </a:solidFill>
                          <a:effectLst/>
                          <a:latin typeface="Calibri"/>
                        </a:rPr>
                        <a:t>5,243</a:t>
                      </a:r>
                    </a:p>
                  </a:txBody>
                  <a:tcPr marL="8573" marR="8573" marT="85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MY" sz="1400" b="0" i="0" u="none" strike="noStrike">
                          <a:solidFill>
                            <a:srgbClr val="000000"/>
                          </a:solidFill>
                          <a:effectLst/>
                          <a:latin typeface="Calibri"/>
                        </a:rPr>
                        <a:t>51.68</a:t>
                      </a:r>
                    </a:p>
                  </a:txBody>
                  <a:tcPr marL="8573" marR="8573" marT="85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MY" sz="1400" b="1" i="0" u="none" strike="noStrike">
                          <a:solidFill>
                            <a:srgbClr val="000000"/>
                          </a:solidFill>
                          <a:effectLst/>
                          <a:latin typeface="Calibri"/>
                        </a:rPr>
                        <a:t>15,428</a:t>
                      </a:r>
                    </a:p>
                  </a:txBody>
                  <a:tcPr marL="8573" marR="8573" marT="85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MY" sz="1400" b="1" i="0" u="none" strike="noStrike">
                          <a:solidFill>
                            <a:srgbClr val="000000"/>
                          </a:solidFill>
                          <a:effectLst/>
                          <a:latin typeface="Calibri"/>
                        </a:rPr>
                        <a:t>59.42</a:t>
                      </a:r>
                    </a:p>
                  </a:txBody>
                  <a:tcPr marL="8573" marR="8573" marT="85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MY" sz="1400" b="0" i="0" u="none" strike="noStrike">
                          <a:solidFill>
                            <a:srgbClr val="000000"/>
                          </a:solidFill>
                          <a:effectLst/>
                          <a:latin typeface="Calibri"/>
                        </a:rPr>
                        <a:t>29,016</a:t>
                      </a:r>
                    </a:p>
                  </a:txBody>
                  <a:tcPr marL="8573" marR="8573" marT="85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MY" sz="1400" b="0" i="0" u="none" strike="noStrike">
                          <a:solidFill>
                            <a:srgbClr val="000000"/>
                          </a:solidFill>
                          <a:effectLst/>
                          <a:latin typeface="Calibri"/>
                        </a:rPr>
                        <a:t>71.22</a:t>
                      </a:r>
                    </a:p>
                  </a:txBody>
                  <a:tcPr marL="8573" marR="8573" marT="85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MY" sz="1400" b="0" i="0" u="none" strike="noStrike">
                          <a:solidFill>
                            <a:srgbClr val="000000"/>
                          </a:solidFill>
                          <a:effectLst/>
                          <a:latin typeface="Calibri"/>
                        </a:rPr>
                        <a:t>8,152</a:t>
                      </a:r>
                    </a:p>
                  </a:txBody>
                  <a:tcPr marL="8573" marR="8573" marT="85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MY" sz="1400" b="0" i="0" u="none" strike="noStrike">
                          <a:solidFill>
                            <a:srgbClr val="000000"/>
                          </a:solidFill>
                          <a:effectLst/>
                          <a:latin typeface="Calibri"/>
                        </a:rPr>
                        <a:t>58.99</a:t>
                      </a:r>
                    </a:p>
                  </a:txBody>
                  <a:tcPr marL="8573" marR="8573" marT="85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r>
              <a:tr h="360040">
                <a:tc>
                  <a:txBody>
                    <a:bodyPr/>
                    <a:lstStyle/>
                    <a:p>
                      <a:pPr algn="ctr" fontAlgn="b"/>
                      <a:r>
                        <a:rPr lang="en-MY" sz="1400" b="0" i="0" u="none" strike="noStrike" dirty="0">
                          <a:solidFill>
                            <a:srgbClr val="000000"/>
                          </a:solidFill>
                          <a:effectLst/>
                          <a:latin typeface="Calibri"/>
                        </a:rPr>
                        <a:t>15-30</a:t>
                      </a:r>
                    </a:p>
                  </a:txBody>
                  <a:tcPr marL="8573" marR="8573" marT="85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MY" sz="1400" b="0" i="0" u="none" strike="noStrike" dirty="0">
                          <a:solidFill>
                            <a:srgbClr val="000000"/>
                          </a:solidFill>
                          <a:effectLst/>
                          <a:latin typeface="Calibri"/>
                        </a:rPr>
                        <a:t>6,148</a:t>
                      </a:r>
                    </a:p>
                  </a:txBody>
                  <a:tcPr marL="8573" marR="8573" marT="85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MY" sz="1400" b="0" i="0" u="none" strike="noStrike">
                          <a:solidFill>
                            <a:srgbClr val="000000"/>
                          </a:solidFill>
                          <a:effectLst/>
                          <a:latin typeface="Calibri"/>
                        </a:rPr>
                        <a:t>33.11</a:t>
                      </a:r>
                    </a:p>
                  </a:txBody>
                  <a:tcPr marL="8573" marR="8573" marT="85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MY" sz="1400" b="0" i="0" u="none" strike="noStrike">
                          <a:solidFill>
                            <a:srgbClr val="000000"/>
                          </a:solidFill>
                          <a:effectLst/>
                          <a:latin typeface="Calibri"/>
                        </a:rPr>
                        <a:t>6,697</a:t>
                      </a:r>
                    </a:p>
                  </a:txBody>
                  <a:tcPr marL="8573" marR="8573" marT="85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MY" sz="1400" b="0" i="0" u="none" strike="noStrike">
                          <a:solidFill>
                            <a:srgbClr val="000000"/>
                          </a:solidFill>
                          <a:effectLst/>
                          <a:latin typeface="Calibri"/>
                        </a:rPr>
                        <a:t>40.41</a:t>
                      </a:r>
                    </a:p>
                  </a:txBody>
                  <a:tcPr marL="8573" marR="8573" marT="85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MY" sz="1400" b="0" i="0" u="none" strike="noStrike">
                          <a:solidFill>
                            <a:srgbClr val="000000"/>
                          </a:solidFill>
                          <a:effectLst/>
                          <a:latin typeface="Calibri"/>
                        </a:rPr>
                        <a:t>24,322</a:t>
                      </a:r>
                    </a:p>
                  </a:txBody>
                  <a:tcPr marL="8573" marR="8573" marT="85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MY" sz="1400" b="0" i="0" u="none" strike="noStrike">
                          <a:solidFill>
                            <a:srgbClr val="000000"/>
                          </a:solidFill>
                          <a:effectLst/>
                          <a:latin typeface="Calibri"/>
                        </a:rPr>
                        <a:t>54.00</a:t>
                      </a:r>
                    </a:p>
                  </a:txBody>
                  <a:tcPr marL="8573" marR="8573" marT="85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MY" sz="1400" b="0" i="0" u="none" strike="noStrike">
                          <a:solidFill>
                            <a:srgbClr val="000000"/>
                          </a:solidFill>
                          <a:effectLst/>
                          <a:latin typeface="Calibri"/>
                        </a:rPr>
                        <a:t>4,656</a:t>
                      </a:r>
                    </a:p>
                  </a:txBody>
                  <a:tcPr marL="8573" marR="8573" marT="85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MY" sz="1400" b="0" i="0" u="none" strike="noStrike">
                          <a:solidFill>
                            <a:srgbClr val="000000"/>
                          </a:solidFill>
                          <a:effectLst/>
                          <a:latin typeface="Calibri"/>
                        </a:rPr>
                        <a:t>45.89</a:t>
                      </a:r>
                    </a:p>
                  </a:txBody>
                  <a:tcPr marL="8573" marR="8573" marT="85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MY" sz="1400" b="1" i="0" u="none" strike="noStrike">
                          <a:solidFill>
                            <a:srgbClr val="000000"/>
                          </a:solidFill>
                          <a:effectLst/>
                          <a:latin typeface="Calibri"/>
                        </a:rPr>
                        <a:t>7,317</a:t>
                      </a:r>
                    </a:p>
                  </a:txBody>
                  <a:tcPr marL="8573" marR="8573" marT="85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MY" sz="1400" b="1" i="0" u="none" strike="noStrike">
                          <a:solidFill>
                            <a:srgbClr val="000000"/>
                          </a:solidFill>
                          <a:effectLst/>
                          <a:latin typeface="Calibri"/>
                        </a:rPr>
                        <a:t>28.18</a:t>
                      </a:r>
                    </a:p>
                  </a:txBody>
                  <a:tcPr marL="8573" marR="8573" marT="85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MY" sz="1400" b="0" i="0" u="none" strike="noStrike">
                          <a:solidFill>
                            <a:srgbClr val="000000"/>
                          </a:solidFill>
                          <a:effectLst/>
                          <a:latin typeface="Calibri"/>
                        </a:rPr>
                        <a:t>4,148</a:t>
                      </a:r>
                    </a:p>
                  </a:txBody>
                  <a:tcPr marL="8573" marR="8573" marT="85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MY" sz="1400" b="0" i="0" u="none" strike="noStrike">
                          <a:solidFill>
                            <a:srgbClr val="000000"/>
                          </a:solidFill>
                          <a:effectLst/>
                          <a:latin typeface="Calibri"/>
                        </a:rPr>
                        <a:t>10.18</a:t>
                      </a:r>
                    </a:p>
                  </a:txBody>
                  <a:tcPr marL="8573" marR="8573" marT="85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MY" sz="1400" b="0" i="0" u="none" strike="noStrike">
                          <a:solidFill>
                            <a:srgbClr val="000000"/>
                          </a:solidFill>
                          <a:effectLst/>
                          <a:latin typeface="Calibri"/>
                        </a:rPr>
                        <a:t>3,407</a:t>
                      </a:r>
                    </a:p>
                  </a:txBody>
                  <a:tcPr marL="8573" marR="8573" marT="85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MY" sz="1400" b="0" i="0" u="none" strike="noStrike">
                          <a:solidFill>
                            <a:srgbClr val="000000"/>
                          </a:solidFill>
                          <a:effectLst/>
                          <a:latin typeface="Calibri"/>
                        </a:rPr>
                        <a:t>24.65</a:t>
                      </a:r>
                    </a:p>
                  </a:txBody>
                  <a:tcPr marL="8573" marR="8573" marT="85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r>
              <a:tr h="360040">
                <a:tc>
                  <a:txBody>
                    <a:bodyPr/>
                    <a:lstStyle/>
                    <a:p>
                      <a:pPr algn="ctr" fontAlgn="b"/>
                      <a:r>
                        <a:rPr lang="en-MY" sz="1400" b="0" i="0" u="none" strike="noStrike">
                          <a:solidFill>
                            <a:srgbClr val="000000"/>
                          </a:solidFill>
                          <a:effectLst/>
                          <a:latin typeface="Calibri"/>
                        </a:rPr>
                        <a:t>&gt;31</a:t>
                      </a:r>
                    </a:p>
                  </a:txBody>
                  <a:tcPr marL="8573" marR="8573" marT="85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MY" sz="1400" b="0" i="0" u="none" strike="noStrike" dirty="0">
                          <a:solidFill>
                            <a:srgbClr val="000000"/>
                          </a:solidFill>
                          <a:effectLst/>
                          <a:latin typeface="Calibri"/>
                        </a:rPr>
                        <a:t>9,107</a:t>
                      </a:r>
                    </a:p>
                  </a:txBody>
                  <a:tcPr marL="8573" marR="8573" marT="85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MY" sz="1400" b="0" i="0" u="none" strike="noStrike" dirty="0">
                          <a:solidFill>
                            <a:srgbClr val="000000"/>
                          </a:solidFill>
                          <a:effectLst/>
                          <a:latin typeface="Calibri"/>
                        </a:rPr>
                        <a:t>49.05</a:t>
                      </a:r>
                    </a:p>
                  </a:txBody>
                  <a:tcPr marL="8573" marR="8573" marT="85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MY" sz="1400" b="0" i="0" u="none" strike="noStrike" dirty="0">
                          <a:solidFill>
                            <a:srgbClr val="000000"/>
                          </a:solidFill>
                          <a:effectLst/>
                          <a:latin typeface="Calibri"/>
                        </a:rPr>
                        <a:t>5,174</a:t>
                      </a:r>
                    </a:p>
                  </a:txBody>
                  <a:tcPr marL="8573" marR="8573" marT="85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MY" sz="1400" b="0" i="0" u="none" strike="noStrike" dirty="0">
                          <a:solidFill>
                            <a:srgbClr val="000000"/>
                          </a:solidFill>
                          <a:effectLst/>
                          <a:latin typeface="Calibri"/>
                        </a:rPr>
                        <a:t>31.22</a:t>
                      </a:r>
                    </a:p>
                  </a:txBody>
                  <a:tcPr marL="8573" marR="8573" marT="85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MY" sz="1400" b="0" i="0" u="none" strike="noStrike">
                          <a:solidFill>
                            <a:srgbClr val="000000"/>
                          </a:solidFill>
                          <a:effectLst/>
                          <a:latin typeface="Calibri"/>
                        </a:rPr>
                        <a:t>10,980</a:t>
                      </a:r>
                    </a:p>
                  </a:txBody>
                  <a:tcPr marL="8573" marR="8573" marT="85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MY" sz="1400" b="0" i="0" u="none" strike="noStrike">
                          <a:solidFill>
                            <a:srgbClr val="000000"/>
                          </a:solidFill>
                          <a:effectLst/>
                          <a:latin typeface="Calibri"/>
                        </a:rPr>
                        <a:t>24.38</a:t>
                      </a:r>
                    </a:p>
                  </a:txBody>
                  <a:tcPr marL="8573" marR="8573" marT="85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MY" sz="1400" b="0" i="0" u="none" strike="noStrike">
                          <a:solidFill>
                            <a:srgbClr val="000000"/>
                          </a:solidFill>
                          <a:effectLst/>
                          <a:latin typeface="Calibri"/>
                        </a:rPr>
                        <a:t>246</a:t>
                      </a:r>
                    </a:p>
                  </a:txBody>
                  <a:tcPr marL="8573" marR="8573" marT="85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MY" sz="1400" b="0" i="0" u="none" strike="noStrike">
                          <a:solidFill>
                            <a:srgbClr val="000000"/>
                          </a:solidFill>
                          <a:effectLst/>
                          <a:latin typeface="Calibri"/>
                        </a:rPr>
                        <a:t>2.42</a:t>
                      </a:r>
                    </a:p>
                  </a:txBody>
                  <a:tcPr marL="8573" marR="8573" marT="85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MY" sz="1400" b="1" i="0" u="none" strike="noStrike">
                          <a:solidFill>
                            <a:srgbClr val="000000"/>
                          </a:solidFill>
                          <a:effectLst/>
                          <a:latin typeface="Calibri"/>
                        </a:rPr>
                        <a:t>3,219</a:t>
                      </a:r>
                    </a:p>
                  </a:txBody>
                  <a:tcPr marL="8573" marR="8573" marT="85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MY" sz="1400" b="1" i="0" u="none" strike="noStrike">
                          <a:solidFill>
                            <a:srgbClr val="000000"/>
                          </a:solidFill>
                          <a:effectLst/>
                          <a:latin typeface="Calibri"/>
                        </a:rPr>
                        <a:t>12.40</a:t>
                      </a:r>
                    </a:p>
                  </a:txBody>
                  <a:tcPr marL="8573" marR="8573" marT="85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MY" sz="1400" b="0" i="0" u="none" strike="noStrike">
                          <a:solidFill>
                            <a:srgbClr val="000000"/>
                          </a:solidFill>
                          <a:effectLst/>
                          <a:latin typeface="Calibri"/>
                        </a:rPr>
                        <a:t>7,578</a:t>
                      </a:r>
                    </a:p>
                  </a:txBody>
                  <a:tcPr marL="8573" marR="8573" marT="85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MY" sz="1400" b="0" i="0" u="none" strike="noStrike">
                          <a:solidFill>
                            <a:srgbClr val="000000"/>
                          </a:solidFill>
                          <a:effectLst/>
                          <a:latin typeface="Calibri"/>
                        </a:rPr>
                        <a:t>18.60</a:t>
                      </a:r>
                    </a:p>
                  </a:txBody>
                  <a:tcPr marL="8573" marR="8573" marT="85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MY" sz="1400" b="0" i="0" u="none" strike="noStrike">
                          <a:solidFill>
                            <a:srgbClr val="000000"/>
                          </a:solidFill>
                          <a:effectLst/>
                          <a:latin typeface="Calibri"/>
                        </a:rPr>
                        <a:t>2,261</a:t>
                      </a:r>
                    </a:p>
                  </a:txBody>
                  <a:tcPr marL="8573" marR="8573" marT="85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MY" sz="1400" b="0" i="0" u="none" strike="noStrike">
                          <a:solidFill>
                            <a:srgbClr val="000000"/>
                          </a:solidFill>
                          <a:effectLst/>
                          <a:latin typeface="Calibri"/>
                        </a:rPr>
                        <a:t>16.36</a:t>
                      </a:r>
                    </a:p>
                  </a:txBody>
                  <a:tcPr marL="8573" marR="8573" marT="85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r>
              <a:tr h="360040">
                <a:tc>
                  <a:txBody>
                    <a:bodyPr/>
                    <a:lstStyle/>
                    <a:p>
                      <a:pPr algn="ctr" fontAlgn="b"/>
                      <a:r>
                        <a:rPr lang="en-MY" sz="1400" b="0" i="0" u="none" strike="noStrike">
                          <a:solidFill>
                            <a:srgbClr val="000000"/>
                          </a:solidFill>
                          <a:effectLst/>
                          <a:latin typeface="Calibri"/>
                        </a:rPr>
                        <a:t>Total</a:t>
                      </a:r>
                    </a:p>
                  </a:txBody>
                  <a:tcPr marL="8573" marR="8573" marT="85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MY" sz="1400" b="0" i="0" u="none" strike="noStrike">
                          <a:solidFill>
                            <a:srgbClr val="000000"/>
                          </a:solidFill>
                          <a:effectLst/>
                          <a:latin typeface="Calibri"/>
                        </a:rPr>
                        <a:t>18,568</a:t>
                      </a:r>
                    </a:p>
                  </a:txBody>
                  <a:tcPr marL="8573" marR="8573" marT="85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MY" sz="1400" b="0" i="0" u="none" strike="noStrike">
                          <a:solidFill>
                            <a:srgbClr val="000000"/>
                          </a:solidFill>
                          <a:effectLst/>
                          <a:latin typeface="Calibri"/>
                        </a:rPr>
                        <a:t>100</a:t>
                      </a:r>
                    </a:p>
                  </a:txBody>
                  <a:tcPr marL="8573" marR="8573" marT="85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MY" sz="1400" b="0" i="0" u="none" strike="noStrike">
                          <a:solidFill>
                            <a:srgbClr val="000000"/>
                          </a:solidFill>
                          <a:effectLst/>
                          <a:latin typeface="Calibri"/>
                        </a:rPr>
                        <a:t>16,574</a:t>
                      </a:r>
                    </a:p>
                  </a:txBody>
                  <a:tcPr marL="8573" marR="8573" marT="85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MY" sz="1400" b="0" i="0" u="none" strike="noStrike" dirty="0">
                          <a:solidFill>
                            <a:srgbClr val="000000"/>
                          </a:solidFill>
                          <a:effectLst/>
                          <a:latin typeface="Calibri"/>
                        </a:rPr>
                        <a:t>100</a:t>
                      </a:r>
                    </a:p>
                  </a:txBody>
                  <a:tcPr marL="8573" marR="8573" marT="85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MY" sz="1400" b="0" i="0" u="none" strike="noStrike" dirty="0">
                          <a:solidFill>
                            <a:srgbClr val="000000"/>
                          </a:solidFill>
                          <a:effectLst/>
                          <a:latin typeface="Calibri"/>
                        </a:rPr>
                        <a:t>45,038</a:t>
                      </a:r>
                    </a:p>
                  </a:txBody>
                  <a:tcPr marL="8573" marR="8573" marT="85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MY" sz="1400" b="0" i="0" u="none" strike="noStrike" dirty="0">
                          <a:solidFill>
                            <a:srgbClr val="000000"/>
                          </a:solidFill>
                          <a:effectLst/>
                          <a:latin typeface="Calibri"/>
                        </a:rPr>
                        <a:t>100</a:t>
                      </a:r>
                    </a:p>
                  </a:txBody>
                  <a:tcPr marL="8573" marR="8573" marT="85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MY" sz="1400" b="0" i="0" u="none" strike="noStrike" dirty="0">
                          <a:solidFill>
                            <a:srgbClr val="000000"/>
                          </a:solidFill>
                          <a:effectLst/>
                          <a:latin typeface="Calibri"/>
                        </a:rPr>
                        <a:t>10,145</a:t>
                      </a:r>
                    </a:p>
                  </a:txBody>
                  <a:tcPr marL="8573" marR="8573" marT="85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MY" sz="1400" b="0" i="0" u="none" strike="noStrike" dirty="0">
                          <a:solidFill>
                            <a:srgbClr val="000000"/>
                          </a:solidFill>
                          <a:effectLst/>
                          <a:latin typeface="Calibri"/>
                        </a:rPr>
                        <a:t>100</a:t>
                      </a:r>
                    </a:p>
                  </a:txBody>
                  <a:tcPr marL="8573" marR="8573" marT="85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MY" sz="1400" b="1" i="0" u="none" strike="noStrike" dirty="0">
                          <a:solidFill>
                            <a:srgbClr val="000000"/>
                          </a:solidFill>
                          <a:effectLst/>
                          <a:latin typeface="Calibri"/>
                        </a:rPr>
                        <a:t>25,964</a:t>
                      </a:r>
                    </a:p>
                  </a:txBody>
                  <a:tcPr marL="8573" marR="8573" marT="85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MY" sz="1400" b="1" i="0" u="none" strike="noStrike" dirty="0">
                          <a:solidFill>
                            <a:srgbClr val="000000"/>
                          </a:solidFill>
                          <a:effectLst/>
                          <a:latin typeface="Calibri"/>
                        </a:rPr>
                        <a:t>100</a:t>
                      </a:r>
                    </a:p>
                  </a:txBody>
                  <a:tcPr marL="8573" marR="8573" marT="85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MY" sz="1400" b="0" i="0" u="none" strike="noStrike" dirty="0">
                          <a:solidFill>
                            <a:srgbClr val="000000"/>
                          </a:solidFill>
                          <a:effectLst/>
                          <a:latin typeface="Calibri"/>
                        </a:rPr>
                        <a:t>40,742</a:t>
                      </a:r>
                    </a:p>
                  </a:txBody>
                  <a:tcPr marL="8573" marR="8573" marT="85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MY" sz="1400" b="0" i="0" u="none" strike="noStrike" dirty="0">
                          <a:solidFill>
                            <a:srgbClr val="000000"/>
                          </a:solidFill>
                          <a:effectLst/>
                          <a:latin typeface="Calibri"/>
                        </a:rPr>
                        <a:t>100</a:t>
                      </a:r>
                    </a:p>
                  </a:txBody>
                  <a:tcPr marL="8573" marR="8573" marT="85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MY" sz="1400" b="0" i="0" u="none" strike="noStrike" dirty="0">
                          <a:solidFill>
                            <a:srgbClr val="000000"/>
                          </a:solidFill>
                          <a:effectLst/>
                          <a:latin typeface="Calibri"/>
                        </a:rPr>
                        <a:t>13,820</a:t>
                      </a:r>
                    </a:p>
                  </a:txBody>
                  <a:tcPr marL="8573" marR="8573" marT="85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MY" sz="1400" b="0" i="0" u="none" strike="noStrike" dirty="0">
                          <a:solidFill>
                            <a:srgbClr val="000000"/>
                          </a:solidFill>
                          <a:effectLst/>
                          <a:latin typeface="Calibri"/>
                        </a:rPr>
                        <a:t>100</a:t>
                      </a:r>
                    </a:p>
                  </a:txBody>
                  <a:tcPr marL="8573" marR="8573" marT="85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r>
            </a:tbl>
          </a:graphicData>
        </a:graphic>
      </p:graphicFrame>
      <p:sp>
        <p:nvSpPr>
          <p:cNvPr id="12" name="Rectangle 11"/>
          <p:cNvSpPr/>
          <p:nvPr/>
        </p:nvSpPr>
        <p:spPr>
          <a:xfrm>
            <a:off x="3131840" y="3789040"/>
            <a:ext cx="2304256"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dirty="0" smtClean="0">
                <a:solidFill>
                  <a:schemeClr val="tx1"/>
                </a:solidFill>
              </a:rPr>
              <a:t>REFUND</a:t>
            </a:r>
          </a:p>
        </p:txBody>
      </p:sp>
      <p:sp>
        <p:nvSpPr>
          <p:cNvPr id="13" name="Rectangle 12"/>
          <p:cNvSpPr/>
          <p:nvPr/>
        </p:nvSpPr>
        <p:spPr>
          <a:xfrm>
            <a:off x="2051720" y="1219200"/>
            <a:ext cx="4752528"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dirty="0" smtClean="0">
                <a:solidFill>
                  <a:schemeClr val="tx1"/>
                </a:solidFill>
              </a:rPr>
              <a:t>(AS AT 6</a:t>
            </a:r>
            <a:r>
              <a:rPr lang="en-MY" baseline="30000" dirty="0" smtClean="0">
                <a:solidFill>
                  <a:schemeClr val="tx1"/>
                </a:solidFill>
              </a:rPr>
              <a:t>th</a:t>
            </a:r>
            <a:r>
              <a:rPr lang="en-MY" dirty="0" smtClean="0">
                <a:solidFill>
                  <a:schemeClr val="tx1"/>
                </a:solidFill>
              </a:rPr>
              <a:t> January 2016 )</a:t>
            </a:r>
            <a:endParaRPr lang="en-MY" dirty="0">
              <a:solidFill>
                <a:schemeClr val="tx1"/>
              </a:solidFill>
            </a:endParaRPr>
          </a:p>
        </p:txBody>
      </p:sp>
      <p:sp>
        <p:nvSpPr>
          <p:cNvPr id="7" name="Rectangle 6"/>
          <p:cNvSpPr/>
          <p:nvPr/>
        </p:nvSpPr>
        <p:spPr>
          <a:xfrm>
            <a:off x="-228600" y="304800"/>
            <a:ext cx="647700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1"/>
            <a:r>
              <a:rPr lang="en-US" sz="2800" b="1" dirty="0" smtClean="0">
                <a:solidFill>
                  <a:schemeClr val="bg1"/>
                </a:solidFill>
                <a:latin typeface="Calibri" pitchFamily="34" charset="0"/>
                <a:cs typeface="Mongolian Baiti" pitchFamily="66" charset="0"/>
              </a:rPr>
              <a:t>LATEST GST UPDATES</a:t>
            </a:r>
          </a:p>
          <a:p>
            <a:pPr lvl="1"/>
            <a:r>
              <a:rPr lang="en-US" sz="2000" dirty="0" smtClean="0"/>
              <a:t>GST REFUND</a:t>
            </a:r>
            <a:endParaRPr lang="en-US" sz="2000" dirty="0"/>
          </a:p>
        </p:txBody>
      </p:sp>
      <p:sp>
        <p:nvSpPr>
          <p:cNvPr id="2" name="Slide Number Placeholder 1"/>
          <p:cNvSpPr>
            <a:spLocks noGrp="1"/>
          </p:cNvSpPr>
          <p:nvPr>
            <p:ph type="sldNum" sz="quarter" idx="12"/>
          </p:nvPr>
        </p:nvSpPr>
        <p:spPr/>
        <p:txBody>
          <a:bodyPr/>
          <a:lstStyle/>
          <a:p>
            <a:fld id="{4FAB73BC-B049-4115-A692-8D63A059BFB8}" type="slidenum">
              <a:rPr lang="en-US" smtClean="0">
                <a:solidFill>
                  <a:prstClr val="black">
                    <a:tint val="75000"/>
                  </a:prstClr>
                </a:solidFill>
              </a:rPr>
              <a:pPr/>
              <a:t>16</a:t>
            </a:fld>
            <a:endParaRPr lang="en-US" dirty="0">
              <a:solidFill>
                <a:prstClr val="black">
                  <a:tint val="75000"/>
                </a:prstClr>
              </a:solidFill>
            </a:endParaRPr>
          </a:p>
        </p:txBody>
      </p:sp>
    </p:spTree>
    <p:extLst>
      <p:ext uri="{BB962C8B-B14F-4D97-AF65-F5344CB8AC3E}">
        <p14:creationId xmlns:p14="http://schemas.microsoft.com/office/powerpoint/2010/main" val="10529619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51720" y="1396752"/>
            <a:ext cx="4752528"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dirty="0" smtClean="0">
                <a:solidFill>
                  <a:schemeClr val="tx1"/>
                </a:solidFill>
              </a:rPr>
              <a:t>(AS AT 6</a:t>
            </a:r>
            <a:r>
              <a:rPr lang="en-MY" baseline="30000" dirty="0" smtClean="0">
                <a:solidFill>
                  <a:schemeClr val="tx1"/>
                </a:solidFill>
              </a:rPr>
              <a:t>th</a:t>
            </a:r>
            <a:r>
              <a:rPr lang="en-MY" dirty="0" smtClean="0">
                <a:solidFill>
                  <a:schemeClr val="tx1"/>
                </a:solidFill>
              </a:rPr>
              <a:t> JANUARY 2016 )</a:t>
            </a:r>
            <a:endParaRPr lang="en-MY" dirty="0">
              <a:solidFill>
                <a:schemeClr val="tx1"/>
              </a:solidFill>
            </a:endParaRPr>
          </a:p>
        </p:txBody>
      </p:sp>
      <p:graphicFrame>
        <p:nvGraphicFramePr>
          <p:cNvPr id="6" name="Table 5"/>
          <p:cNvGraphicFramePr>
            <a:graphicFrameLocks noGrp="1"/>
          </p:cNvGraphicFramePr>
          <p:nvPr>
            <p:extLst/>
          </p:nvPr>
        </p:nvGraphicFramePr>
        <p:xfrm>
          <a:off x="251520" y="1844824"/>
          <a:ext cx="8712968" cy="2562860"/>
        </p:xfrm>
        <a:graphic>
          <a:graphicData uri="http://schemas.openxmlformats.org/drawingml/2006/table">
            <a:tbl>
              <a:tblPr firstRow="1" bandRow="1">
                <a:tableStyleId>{5C22544A-7EE6-4342-B048-85BDC9FD1C3A}</a:tableStyleId>
              </a:tblPr>
              <a:tblGrid>
                <a:gridCol w="1296144"/>
                <a:gridCol w="936104"/>
                <a:gridCol w="936104"/>
                <a:gridCol w="1008112"/>
                <a:gridCol w="936104"/>
                <a:gridCol w="1152128"/>
                <a:gridCol w="1359151"/>
                <a:gridCol w="1089121"/>
              </a:tblGrid>
              <a:tr h="370840">
                <a:tc>
                  <a:txBody>
                    <a:bodyPr/>
                    <a:lstStyle/>
                    <a:p>
                      <a:pPr algn="ctr"/>
                      <a:r>
                        <a:rPr lang="en-MY" dirty="0" smtClean="0"/>
                        <a:t>MONTH</a:t>
                      </a:r>
                      <a:endParaRPr lang="en-MY" dirty="0"/>
                    </a:p>
                  </a:txBody>
                  <a:tcPr anchor="ctr"/>
                </a:tc>
                <a:tc>
                  <a:txBody>
                    <a:bodyPr/>
                    <a:lstStyle/>
                    <a:p>
                      <a:pPr algn="ctr"/>
                      <a:r>
                        <a:rPr lang="en-MY" dirty="0" smtClean="0"/>
                        <a:t>APRIL </a:t>
                      </a:r>
                      <a:endParaRPr lang="en-MY" dirty="0"/>
                    </a:p>
                  </a:txBody>
                  <a:tcPr anchor="ctr"/>
                </a:tc>
                <a:tc>
                  <a:txBody>
                    <a:bodyPr/>
                    <a:lstStyle/>
                    <a:p>
                      <a:pPr algn="ctr"/>
                      <a:r>
                        <a:rPr lang="en-MY" dirty="0" smtClean="0"/>
                        <a:t>MAY</a:t>
                      </a:r>
                      <a:endParaRPr lang="en-MY" dirty="0"/>
                    </a:p>
                  </a:txBody>
                  <a:tcPr anchor="ctr"/>
                </a:tc>
                <a:tc>
                  <a:txBody>
                    <a:bodyPr/>
                    <a:lstStyle/>
                    <a:p>
                      <a:pPr algn="ctr"/>
                      <a:r>
                        <a:rPr lang="en-MY" dirty="0" smtClean="0"/>
                        <a:t>JUNE</a:t>
                      </a:r>
                      <a:endParaRPr lang="en-MY" dirty="0"/>
                    </a:p>
                  </a:txBody>
                  <a:tcPr anchor="ctr"/>
                </a:tc>
                <a:tc>
                  <a:txBody>
                    <a:bodyPr/>
                    <a:lstStyle/>
                    <a:p>
                      <a:pPr algn="ctr"/>
                      <a:r>
                        <a:rPr lang="en-MY" dirty="0" smtClean="0"/>
                        <a:t>JULY</a:t>
                      </a:r>
                      <a:endParaRPr lang="en-MY" dirty="0"/>
                    </a:p>
                  </a:txBody>
                  <a:tcPr anchor="ctr"/>
                </a:tc>
                <a:tc>
                  <a:txBody>
                    <a:bodyPr/>
                    <a:lstStyle/>
                    <a:p>
                      <a:pPr algn="ctr"/>
                      <a:r>
                        <a:rPr lang="en-MY" dirty="0" smtClean="0"/>
                        <a:t>AUGUST</a:t>
                      </a:r>
                      <a:endParaRPr lang="en-MY" dirty="0"/>
                    </a:p>
                  </a:txBody>
                  <a:tcPr anchor="ctr"/>
                </a:tc>
                <a:tc>
                  <a:txBody>
                    <a:bodyPr/>
                    <a:lstStyle/>
                    <a:p>
                      <a:pPr algn="ctr"/>
                      <a:r>
                        <a:rPr lang="en-MY" dirty="0" smtClean="0"/>
                        <a:t>SEPTEMBER</a:t>
                      </a:r>
                      <a:endParaRPr lang="en-MY" dirty="0"/>
                    </a:p>
                  </a:txBody>
                  <a:tcPr anchor="ctr"/>
                </a:tc>
                <a:tc>
                  <a:txBody>
                    <a:bodyPr/>
                    <a:lstStyle/>
                    <a:p>
                      <a:pPr algn="ctr"/>
                      <a:r>
                        <a:rPr lang="en-MY" dirty="0" smtClean="0"/>
                        <a:t>TOTAL</a:t>
                      </a:r>
                      <a:endParaRPr lang="en-MY" dirty="0"/>
                    </a:p>
                  </a:txBody>
                  <a:tcPr anchor="ctr"/>
                </a:tc>
              </a:tr>
              <a:tr h="370840">
                <a:tc>
                  <a:txBody>
                    <a:bodyPr/>
                    <a:lstStyle/>
                    <a:p>
                      <a:pPr algn="ctr"/>
                      <a:r>
                        <a:rPr lang="en-MY" dirty="0" smtClean="0"/>
                        <a:t>Application</a:t>
                      </a:r>
                      <a:endParaRPr lang="en-MY" dirty="0"/>
                    </a:p>
                  </a:txBody>
                  <a:tcPr anchor="ctr"/>
                </a:tc>
                <a:tc>
                  <a:txBody>
                    <a:bodyPr/>
                    <a:lstStyle/>
                    <a:p>
                      <a:pPr algn="ctr"/>
                      <a:r>
                        <a:rPr lang="en-MY" dirty="0" smtClean="0"/>
                        <a:t>17</a:t>
                      </a:r>
                      <a:endParaRPr lang="en-MY" dirty="0"/>
                    </a:p>
                  </a:txBody>
                  <a:tcPr anchor="ctr"/>
                </a:tc>
                <a:tc>
                  <a:txBody>
                    <a:bodyPr/>
                    <a:lstStyle/>
                    <a:p>
                      <a:pPr algn="ctr"/>
                      <a:r>
                        <a:rPr lang="en-MY" dirty="0" smtClean="0"/>
                        <a:t>62</a:t>
                      </a:r>
                      <a:endParaRPr lang="en-MY" dirty="0"/>
                    </a:p>
                  </a:txBody>
                  <a:tcPr anchor="ctr"/>
                </a:tc>
                <a:tc>
                  <a:txBody>
                    <a:bodyPr/>
                    <a:lstStyle/>
                    <a:p>
                      <a:pPr algn="ctr"/>
                      <a:r>
                        <a:rPr lang="en-MY" dirty="0" smtClean="0"/>
                        <a:t>79</a:t>
                      </a:r>
                      <a:endParaRPr lang="en-MY" dirty="0"/>
                    </a:p>
                  </a:txBody>
                  <a:tcPr anchor="ctr"/>
                </a:tc>
                <a:tc>
                  <a:txBody>
                    <a:bodyPr/>
                    <a:lstStyle/>
                    <a:p>
                      <a:pPr algn="ctr"/>
                      <a:r>
                        <a:rPr lang="en-MY" dirty="0" smtClean="0"/>
                        <a:t>101</a:t>
                      </a:r>
                      <a:endParaRPr lang="en-MY" dirty="0"/>
                    </a:p>
                  </a:txBody>
                  <a:tcPr anchor="ctr"/>
                </a:tc>
                <a:tc>
                  <a:txBody>
                    <a:bodyPr/>
                    <a:lstStyle/>
                    <a:p>
                      <a:pPr algn="ctr"/>
                      <a:r>
                        <a:rPr lang="en-MY" dirty="0" smtClean="0"/>
                        <a:t>159</a:t>
                      </a:r>
                      <a:endParaRPr lang="en-MY" dirty="0"/>
                    </a:p>
                  </a:txBody>
                  <a:tcPr anchor="ctr"/>
                </a:tc>
                <a:tc>
                  <a:txBody>
                    <a:bodyPr/>
                    <a:lstStyle/>
                    <a:p>
                      <a:pPr algn="ctr"/>
                      <a:r>
                        <a:rPr lang="en-MY" dirty="0" smtClean="0"/>
                        <a:t>2,093</a:t>
                      </a:r>
                      <a:endParaRPr lang="en-MY" dirty="0"/>
                    </a:p>
                  </a:txBody>
                  <a:tcPr anchor="ctr"/>
                </a:tc>
                <a:tc>
                  <a:txBody>
                    <a:bodyPr/>
                    <a:lstStyle/>
                    <a:p>
                      <a:pPr algn="ctr"/>
                      <a:r>
                        <a:rPr lang="en-MY" dirty="0" smtClean="0"/>
                        <a:t>2,511</a:t>
                      </a:r>
                      <a:endParaRPr lang="en-MY" dirty="0"/>
                    </a:p>
                  </a:txBody>
                  <a:tcPr anchor="ctr"/>
                </a:tc>
              </a:tr>
              <a:tr h="370840">
                <a:tc>
                  <a:txBody>
                    <a:bodyPr/>
                    <a:lstStyle/>
                    <a:p>
                      <a:pPr algn="ctr"/>
                      <a:r>
                        <a:rPr lang="en-MY" dirty="0" smtClean="0"/>
                        <a:t>Approved</a:t>
                      </a:r>
                      <a:endParaRPr lang="en-MY" dirty="0"/>
                    </a:p>
                  </a:txBody>
                  <a:tcPr anchor="ctr"/>
                </a:tc>
                <a:tc>
                  <a:txBody>
                    <a:bodyPr/>
                    <a:lstStyle/>
                    <a:p>
                      <a:pPr algn="ctr"/>
                      <a:r>
                        <a:rPr lang="en-MY" dirty="0" smtClean="0"/>
                        <a:t>14</a:t>
                      </a:r>
                      <a:endParaRPr lang="en-MY" dirty="0"/>
                    </a:p>
                  </a:txBody>
                  <a:tcPr anchor="ctr"/>
                </a:tc>
                <a:tc>
                  <a:txBody>
                    <a:bodyPr/>
                    <a:lstStyle/>
                    <a:p>
                      <a:pPr algn="ctr"/>
                      <a:r>
                        <a:rPr lang="en-MY" dirty="0" smtClean="0"/>
                        <a:t>44</a:t>
                      </a:r>
                      <a:endParaRPr lang="en-MY" dirty="0"/>
                    </a:p>
                  </a:txBody>
                  <a:tcPr anchor="ctr"/>
                </a:tc>
                <a:tc>
                  <a:txBody>
                    <a:bodyPr/>
                    <a:lstStyle/>
                    <a:p>
                      <a:pPr algn="ctr"/>
                      <a:r>
                        <a:rPr lang="en-MY" dirty="0" smtClean="0"/>
                        <a:t>68</a:t>
                      </a:r>
                      <a:endParaRPr lang="en-MY" dirty="0"/>
                    </a:p>
                  </a:txBody>
                  <a:tcPr anchor="ctr"/>
                </a:tc>
                <a:tc>
                  <a:txBody>
                    <a:bodyPr/>
                    <a:lstStyle/>
                    <a:p>
                      <a:pPr algn="ctr"/>
                      <a:r>
                        <a:rPr lang="en-MY" dirty="0" smtClean="0"/>
                        <a:t>76</a:t>
                      </a:r>
                      <a:endParaRPr lang="en-MY" dirty="0"/>
                    </a:p>
                  </a:txBody>
                  <a:tcPr anchor="ctr"/>
                </a:tc>
                <a:tc>
                  <a:txBody>
                    <a:bodyPr/>
                    <a:lstStyle/>
                    <a:p>
                      <a:pPr algn="ctr"/>
                      <a:r>
                        <a:rPr lang="en-MY" dirty="0" smtClean="0"/>
                        <a:t>112</a:t>
                      </a:r>
                      <a:endParaRPr lang="en-MY" dirty="0"/>
                    </a:p>
                  </a:txBody>
                  <a:tcPr anchor="ctr"/>
                </a:tc>
                <a:tc>
                  <a:txBody>
                    <a:bodyPr/>
                    <a:lstStyle/>
                    <a:p>
                      <a:pPr algn="ctr"/>
                      <a:r>
                        <a:rPr lang="en-MY" dirty="0" smtClean="0"/>
                        <a:t>396</a:t>
                      </a:r>
                      <a:endParaRPr lang="en-MY" dirty="0"/>
                    </a:p>
                  </a:txBody>
                  <a:tcPr anchor="ctr"/>
                </a:tc>
                <a:tc>
                  <a:txBody>
                    <a:bodyPr/>
                    <a:lstStyle/>
                    <a:p>
                      <a:pPr algn="ctr"/>
                      <a:r>
                        <a:rPr lang="en-MY" dirty="0" smtClean="0"/>
                        <a:t>710</a:t>
                      </a:r>
                      <a:endParaRPr lang="en-MY" dirty="0"/>
                    </a:p>
                  </a:txBody>
                  <a:tcPr anchor="ctr"/>
                </a:tc>
              </a:tr>
              <a:tr h="370840">
                <a:tc>
                  <a:txBody>
                    <a:bodyPr/>
                    <a:lstStyle/>
                    <a:p>
                      <a:pPr algn="ctr"/>
                      <a:r>
                        <a:rPr lang="en-MY" dirty="0" smtClean="0"/>
                        <a:t>Rejected</a:t>
                      </a:r>
                      <a:endParaRPr lang="en-MY" dirty="0"/>
                    </a:p>
                  </a:txBody>
                  <a:tcPr anchor="ctr"/>
                </a:tc>
                <a:tc>
                  <a:txBody>
                    <a:bodyPr/>
                    <a:lstStyle/>
                    <a:p>
                      <a:pPr algn="ctr"/>
                      <a:r>
                        <a:rPr lang="en-MY" dirty="0" smtClean="0"/>
                        <a:t>3</a:t>
                      </a:r>
                      <a:endParaRPr lang="en-MY" dirty="0"/>
                    </a:p>
                  </a:txBody>
                  <a:tcPr anchor="ctr"/>
                </a:tc>
                <a:tc>
                  <a:txBody>
                    <a:bodyPr/>
                    <a:lstStyle/>
                    <a:p>
                      <a:pPr algn="ctr"/>
                      <a:r>
                        <a:rPr lang="en-MY" dirty="0" smtClean="0"/>
                        <a:t>18</a:t>
                      </a:r>
                      <a:endParaRPr lang="en-MY" dirty="0"/>
                    </a:p>
                  </a:txBody>
                  <a:tcPr anchor="ctr"/>
                </a:tc>
                <a:tc>
                  <a:txBody>
                    <a:bodyPr/>
                    <a:lstStyle/>
                    <a:p>
                      <a:pPr algn="ctr"/>
                      <a:r>
                        <a:rPr lang="en-MY" dirty="0" smtClean="0"/>
                        <a:t>10</a:t>
                      </a:r>
                      <a:endParaRPr lang="en-MY" dirty="0"/>
                    </a:p>
                  </a:txBody>
                  <a:tcPr anchor="ctr"/>
                </a:tc>
                <a:tc>
                  <a:txBody>
                    <a:bodyPr/>
                    <a:lstStyle/>
                    <a:p>
                      <a:pPr algn="ctr"/>
                      <a:r>
                        <a:rPr lang="en-MY" dirty="0" smtClean="0"/>
                        <a:t>14</a:t>
                      </a:r>
                      <a:endParaRPr lang="en-MY" dirty="0"/>
                    </a:p>
                  </a:txBody>
                  <a:tcPr anchor="ctr"/>
                </a:tc>
                <a:tc>
                  <a:txBody>
                    <a:bodyPr/>
                    <a:lstStyle/>
                    <a:p>
                      <a:pPr algn="ctr"/>
                      <a:r>
                        <a:rPr lang="en-MY" dirty="0" smtClean="0"/>
                        <a:t>21</a:t>
                      </a:r>
                      <a:endParaRPr lang="en-MY" dirty="0"/>
                    </a:p>
                  </a:txBody>
                  <a:tcPr anchor="ctr"/>
                </a:tc>
                <a:tc>
                  <a:txBody>
                    <a:bodyPr/>
                    <a:lstStyle/>
                    <a:p>
                      <a:pPr algn="ctr"/>
                      <a:r>
                        <a:rPr lang="en-MY" dirty="0" smtClean="0"/>
                        <a:t>102</a:t>
                      </a:r>
                      <a:endParaRPr lang="en-MY" dirty="0"/>
                    </a:p>
                  </a:txBody>
                  <a:tcPr anchor="ctr"/>
                </a:tc>
                <a:tc>
                  <a:txBody>
                    <a:bodyPr/>
                    <a:lstStyle/>
                    <a:p>
                      <a:pPr algn="ctr"/>
                      <a:r>
                        <a:rPr lang="en-MY" dirty="0" smtClean="0"/>
                        <a:t>168</a:t>
                      </a:r>
                      <a:endParaRPr lang="en-MY" dirty="0"/>
                    </a:p>
                  </a:txBody>
                  <a:tcPr anchor="ctr"/>
                </a:tc>
              </a:tr>
              <a:tr h="370840">
                <a:tc>
                  <a:txBody>
                    <a:bodyPr/>
                    <a:lstStyle/>
                    <a:p>
                      <a:pPr algn="ctr"/>
                      <a:r>
                        <a:rPr lang="en-MY" dirty="0" smtClean="0"/>
                        <a:t>Reviewed</a:t>
                      </a:r>
                      <a:endParaRPr lang="en-MY" dirty="0"/>
                    </a:p>
                  </a:txBody>
                  <a:tcPr anchor="ctr"/>
                </a:tc>
                <a:tc>
                  <a:txBody>
                    <a:bodyPr/>
                    <a:lstStyle/>
                    <a:p>
                      <a:pPr algn="ctr"/>
                      <a:r>
                        <a:rPr lang="en-MY" dirty="0" smtClean="0"/>
                        <a:t>0</a:t>
                      </a:r>
                      <a:endParaRPr lang="en-MY" dirty="0"/>
                    </a:p>
                  </a:txBody>
                  <a:tcPr anchor="ctr"/>
                </a:tc>
                <a:tc>
                  <a:txBody>
                    <a:bodyPr/>
                    <a:lstStyle/>
                    <a:p>
                      <a:pPr algn="ctr"/>
                      <a:r>
                        <a:rPr lang="en-MY" dirty="0" smtClean="0"/>
                        <a:t>0</a:t>
                      </a:r>
                      <a:endParaRPr lang="en-MY" dirty="0"/>
                    </a:p>
                  </a:txBody>
                  <a:tcPr anchor="ctr"/>
                </a:tc>
                <a:tc>
                  <a:txBody>
                    <a:bodyPr/>
                    <a:lstStyle/>
                    <a:p>
                      <a:pPr algn="ctr"/>
                      <a:r>
                        <a:rPr lang="en-MY" dirty="0" smtClean="0"/>
                        <a:t>1</a:t>
                      </a:r>
                      <a:endParaRPr lang="en-MY" dirty="0"/>
                    </a:p>
                  </a:txBody>
                  <a:tcPr anchor="ctr"/>
                </a:tc>
                <a:tc>
                  <a:txBody>
                    <a:bodyPr/>
                    <a:lstStyle/>
                    <a:p>
                      <a:pPr algn="ctr"/>
                      <a:r>
                        <a:rPr lang="en-MY" dirty="0" smtClean="0"/>
                        <a:t>11</a:t>
                      </a:r>
                      <a:endParaRPr lang="en-MY" dirty="0"/>
                    </a:p>
                  </a:txBody>
                  <a:tcPr anchor="ctr"/>
                </a:tc>
                <a:tc>
                  <a:txBody>
                    <a:bodyPr/>
                    <a:lstStyle/>
                    <a:p>
                      <a:pPr algn="ctr"/>
                      <a:r>
                        <a:rPr lang="en-MY" dirty="0" smtClean="0"/>
                        <a:t>26</a:t>
                      </a:r>
                      <a:endParaRPr lang="en-MY" dirty="0"/>
                    </a:p>
                  </a:txBody>
                  <a:tcPr anchor="ctr"/>
                </a:tc>
                <a:tc>
                  <a:txBody>
                    <a:bodyPr/>
                    <a:lstStyle/>
                    <a:p>
                      <a:pPr algn="ctr"/>
                      <a:r>
                        <a:rPr lang="en-MY" dirty="0" smtClean="0"/>
                        <a:t>1,595</a:t>
                      </a:r>
                      <a:endParaRPr lang="en-MY" dirty="0"/>
                    </a:p>
                  </a:txBody>
                  <a:tcPr anchor="ctr"/>
                </a:tc>
                <a:tc>
                  <a:txBody>
                    <a:bodyPr/>
                    <a:lstStyle/>
                    <a:p>
                      <a:pPr algn="ctr"/>
                      <a:r>
                        <a:rPr lang="en-MY" dirty="0" smtClean="0"/>
                        <a:t>1,633</a:t>
                      </a:r>
                      <a:endParaRPr lang="en-MY" dirty="0"/>
                    </a:p>
                  </a:txBody>
                  <a:tcPr anchor="ctr"/>
                </a:tc>
              </a:tr>
              <a:tr h="370840">
                <a:tc>
                  <a:txBody>
                    <a:bodyPr/>
                    <a:lstStyle/>
                    <a:p>
                      <a:pPr algn="ctr"/>
                      <a:r>
                        <a:rPr lang="en-MY" dirty="0" smtClean="0"/>
                        <a:t>Percentage</a:t>
                      </a:r>
                    </a:p>
                    <a:p>
                      <a:pPr algn="ctr"/>
                      <a:r>
                        <a:rPr lang="en-MY" dirty="0" smtClean="0"/>
                        <a:t>(Approved + Rejected)</a:t>
                      </a:r>
                      <a:endParaRPr lang="en-MY" dirty="0"/>
                    </a:p>
                  </a:txBody>
                  <a:tcPr anchor="ctr"/>
                </a:tc>
                <a:tc>
                  <a:txBody>
                    <a:bodyPr/>
                    <a:lstStyle/>
                    <a:p>
                      <a:pPr algn="ctr"/>
                      <a:r>
                        <a:rPr lang="en-MY" dirty="0" smtClean="0"/>
                        <a:t>100%</a:t>
                      </a:r>
                      <a:endParaRPr lang="en-MY" dirty="0"/>
                    </a:p>
                  </a:txBody>
                  <a:tcPr anchor="ctr"/>
                </a:tc>
                <a:tc>
                  <a:txBody>
                    <a:bodyPr/>
                    <a:lstStyle/>
                    <a:p>
                      <a:pPr algn="ctr"/>
                      <a:r>
                        <a:rPr lang="en-MY" dirty="0" smtClean="0"/>
                        <a:t>100%</a:t>
                      </a:r>
                      <a:endParaRPr lang="en-MY" dirty="0"/>
                    </a:p>
                  </a:txBody>
                  <a:tcPr anchor="ctr"/>
                </a:tc>
                <a:tc>
                  <a:txBody>
                    <a:bodyPr/>
                    <a:lstStyle/>
                    <a:p>
                      <a:pPr algn="ctr"/>
                      <a:r>
                        <a:rPr lang="en-MY" dirty="0" smtClean="0"/>
                        <a:t>98.73%</a:t>
                      </a:r>
                      <a:endParaRPr lang="en-MY" dirty="0"/>
                    </a:p>
                  </a:txBody>
                  <a:tcPr anchor="ctr"/>
                </a:tc>
                <a:tc>
                  <a:txBody>
                    <a:bodyPr/>
                    <a:lstStyle/>
                    <a:p>
                      <a:pPr algn="ctr"/>
                      <a:r>
                        <a:rPr lang="en-MY" dirty="0" smtClean="0"/>
                        <a:t>89.11%</a:t>
                      </a:r>
                      <a:endParaRPr lang="en-MY" dirty="0"/>
                    </a:p>
                  </a:txBody>
                  <a:tcPr anchor="ctr"/>
                </a:tc>
                <a:tc>
                  <a:txBody>
                    <a:bodyPr/>
                    <a:lstStyle/>
                    <a:p>
                      <a:pPr algn="ctr"/>
                      <a:r>
                        <a:rPr lang="en-MY" dirty="0" smtClean="0"/>
                        <a:t>83.65%</a:t>
                      </a:r>
                      <a:endParaRPr lang="en-MY" dirty="0"/>
                    </a:p>
                  </a:txBody>
                  <a:tcPr anchor="ctr"/>
                </a:tc>
                <a:tc>
                  <a:txBody>
                    <a:bodyPr/>
                    <a:lstStyle/>
                    <a:p>
                      <a:pPr algn="ctr"/>
                      <a:r>
                        <a:rPr lang="en-MY" dirty="0" smtClean="0"/>
                        <a:t>23.79%</a:t>
                      </a:r>
                      <a:endParaRPr lang="en-MY" dirty="0"/>
                    </a:p>
                  </a:txBody>
                  <a:tcPr anchor="ctr"/>
                </a:tc>
                <a:tc>
                  <a:txBody>
                    <a:bodyPr/>
                    <a:lstStyle/>
                    <a:p>
                      <a:pPr algn="ctr"/>
                      <a:r>
                        <a:rPr lang="en-MY" dirty="0" smtClean="0"/>
                        <a:t>34.97%</a:t>
                      </a:r>
                      <a:endParaRPr lang="en-MY" dirty="0"/>
                    </a:p>
                  </a:txBody>
                  <a:tcPr anchor="ctr"/>
                </a:tc>
              </a:tr>
            </a:tbl>
          </a:graphicData>
        </a:graphic>
      </p:graphicFrame>
      <p:sp>
        <p:nvSpPr>
          <p:cNvPr id="7" name="Rectangle 6"/>
          <p:cNvSpPr/>
          <p:nvPr/>
        </p:nvSpPr>
        <p:spPr>
          <a:xfrm>
            <a:off x="1070903" y="5028253"/>
            <a:ext cx="7344816"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b="1" dirty="0" smtClean="0">
                <a:solidFill>
                  <a:srgbClr val="FF0000"/>
                </a:solidFill>
              </a:rPr>
              <a:t>DUE DATE FOR SPECIAL REFUND SUBMISSION : 30 SEPTEMBER 2015</a:t>
            </a:r>
            <a:endParaRPr lang="en-MY" b="1" dirty="0">
              <a:solidFill>
                <a:srgbClr val="FF0000"/>
              </a:solidFill>
            </a:endParaRPr>
          </a:p>
        </p:txBody>
      </p:sp>
      <p:sp>
        <p:nvSpPr>
          <p:cNvPr id="8" name="Rectangle 7"/>
          <p:cNvSpPr/>
          <p:nvPr/>
        </p:nvSpPr>
        <p:spPr>
          <a:xfrm>
            <a:off x="-228600" y="304800"/>
            <a:ext cx="647700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1"/>
            <a:r>
              <a:rPr lang="en-US" sz="2800" b="1" dirty="0" smtClean="0">
                <a:solidFill>
                  <a:schemeClr val="bg1"/>
                </a:solidFill>
                <a:latin typeface="Calibri" pitchFamily="34" charset="0"/>
                <a:cs typeface="Mongolian Baiti" pitchFamily="66" charset="0"/>
              </a:rPr>
              <a:t>LATEST GST UPDATES</a:t>
            </a:r>
          </a:p>
          <a:p>
            <a:pPr lvl="1"/>
            <a:r>
              <a:rPr lang="en-US" sz="2000" dirty="0" smtClean="0"/>
              <a:t>GST SPECIAL REFUND</a:t>
            </a:r>
            <a:endParaRPr lang="en-US" sz="2000" dirty="0"/>
          </a:p>
        </p:txBody>
      </p:sp>
      <p:sp>
        <p:nvSpPr>
          <p:cNvPr id="2" name="Slide Number Placeholder 1"/>
          <p:cNvSpPr>
            <a:spLocks noGrp="1"/>
          </p:cNvSpPr>
          <p:nvPr>
            <p:ph type="sldNum" sz="quarter" idx="12"/>
          </p:nvPr>
        </p:nvSpPr>
        <p:spPr/>
        <p:txBody>
          <a:bodyPr/>
          <a:lstStyle/>
          <a:p>
            <a:fld id="{4FAB73BC-B049-4115-A692-8D63A059BFB8}" type="slidenum">
              <a:rPr lang="en-US" smtClean="0">
                <a:solidFill>
                  <a:prstClr val="black">
                    <a:tint val="75000"/>
                  </a:prstClr>
                </a:solidFill>
              </a:rPr>
              <a:pPr/>
              <a:t>17</a:t>
            </a:fld>
            <a:endParaRPr lang="en-US" dirty="0">
              <a:solidFill>
                <a:prstClr val="black">
                  <a:tint val="75000"/>
                </a:prstClr>
              </a:solidFill>
            </a:endParaRPr>
          </a:p>
        </p:txBody>
      </p:sp>
    </p:spTree>
    <p:extLst>
      <p:ext uri="{BB962C8B-B14F-4D97-AF65-F5344CB8AC3E}">
        <p14:creationId xmlns:p14="http://schemas.microsoft.com/office/powerpoint/2010/main" val="40806232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59733" y="1357033"/>
            <a:ext cx="4752528"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1600" dirty="0" smtClean="0">
                <a:solidFill>
                  <a:schemeClr val="tx1"/>
                </a:solidFill>
              </a:rPr>
              <a:t>(AS AT 06 JANUARI 2016 )</a:t>
            </a:r>
            <a:endParaRPr lang="en-MY" sz="1600" dirty="0">
              <a:solidFill>
                <a:schemeClr val="tx1"/>
              </a:solidFill>
            </a:endParaRPr>
          </a:p>
        </p:txBody>
      </p:sp>
      <p:graphicFrame>
        <p:nvGraphicFramePr>
          <p:cNvPr id="6" name="Table 5"/>
          <p:cNvGraphicFramePr>
            <a:graphicFrameLocks noGrp="1"/>
          </p:cNvGraphicFramePr>
          <p:nvPr>
            <p:extLst/>
          </p:nvPr>
        </p:nvGraphicFramePr>
        <p:xfrm>
          <a:off x="251520" y="1916832"/>
          <a:ext cx="8568955" cy="4287520"/>
        </p:xfrm>
        <a:graphic>
          <a:graphicData uri="http://schemas.openxmlformats.org/drawingml/2006/table">
            <a:tbl>
              <a:tblPr firstRow="1" bandRow="1">
                <a:tableStyleId>{21E4AEA4-8DFA-4A89-87EB-49C32662AFE0}</a:tableStyleId>
              </a:tblPr>
              <a:tblGrid>
                <a:gridCol w="1713791"/>
                <a:gridCol w="1713791"/>
                <a:gridCol w="1713791"/>
                <a:gridCol w="1713791"/>
                <a:gridCol w="1713791"/>
              </a:tblGrid>
              <a:tr h="370840">
                <a:tc>
                  <a:txBody>
                    <a:bodyPr/>
                    <a:lstStyle/>
                    <a:p>
                      <a:pPr algn="ctr"/>
                      <a:r>
                        <a:rPr lang="en-MY" sz="1600" dirty="0" smtClean="0"/>
                        <a:t>Filing Period</a:t>
                      </a:r>
                      <a:endParaRPr lang="en-MY" sz="1600" dirty="0"/>
                    </a:p>
                  </a:txBody>
                  <a:tcPr anchor="ctr">
                    <a:cell3D prstMaterial="dkEdge">
                      <a:bevel prst="artDeco"/>
                      <a:lightRig rig="flood" dir="t"/>
                    </a:cell3D>
                  </a:tcPr>
                </a:tc>
                <a:tc>
                  <a:txBody>
                    <a:bodyPr/>
                    <a:lstStyle/>
                    <a:p>
                      <a:pPr algn="ctr"/>
                      <a:r>
                        <a:rPr lang="en-MY" sz="1600" dirty="0" smtClean="0"/>
                        <a:t>No. of Tourist Refund</a:t>
                      </a:r>
                      <a:endParaRPr lang="en-MY" sz="1600" dirty="0"/>
                    </a:p>
                  </a:txBody>
                  <a:tcPr anchor="ctr">
                    <a:cell3D prstMaterial="dkEdge">
                      <a:bevel prst="artDeco"/>
                      <a:lightRig rig="flood" dir="t"/>
                    </a:cell3D>
                  </a:tcPr>
                </a:tc>
                <a:tc>
                  <a:txBody>
                    <a:bodyPr/>
                    <a:lstStyle/>
                    <a:p>
                      <a:pPr algn="ctr"/>
                      <a:r>
                        <a:rPr lang="en-MY" sz="1600" dirty="0" smtClean="0"/>
                        <a:t>Tourist Refund Amount</a:t>
                      </a:r>
                      <a:endParaRPr lang="en-MY" sz="1600" dirty="0"/>
                    </a:p>
                  </a:txBody>
                  <a:tcPr anchor="ctr">
                    <a:cell3D prstMaterial="dkEdge">
                      <a:bevel prst="artDeco"/>
                      <a:lightRig rig="flood" dir="t"/>
                    </a:cell3D>
                  </a:tcPr>
                </a:tc>
                <a:tc>
                  <a:txBody>
                    <a:bodyPr/>
                    <a:lstStyle/>
                    <a:p>
                      <a:pPr algn="ctr"/>
                      <a:r>
                        <a:rPr lang="en-MY" sz="1600" dirty="0" smtClean="0"/>
                        <a:t>Refund Fee</a:t>
                      </a:r>
                    </a:p>
                  </a:txBody>
                  <a:tcPr anchor="ctr">
                    <a:cell3D prstMaterial="dkEdge">
                      <a:bevel prst="artDeco"/>
                      <a:lightRig rig="flood" dir="t"/>
                    </a:cell3D>
                  </a:tcPr>
                </a:tc>
                <a:tc>
                  <a:txBody>
                    <a:bodyPr/>
                    <a:lstStyle/>
                    <a:p>
                      <a:pPr algn="ctr"/>
                      <a:r>
                        <a:rPr lang="en-MY" sz="1600" dirty="0" smtClean="0"/>
                        <a:t>Total</a:t>
                      </a:r>
                      <a:r>
                        <a:rPr lang="en-MY" sz="1600" baseline="0" dirty="0" smtClean="0"/>
                        <a:t> Claim Amount</a:t>
                      </a:r>
                      <a:endParaRPr lang="en-MY" sz="1600" dirty="0"/>
                    </a:p>
                  </a:txBody>
                  <a:tcPr anchor="ctr">
                    <a:cell3D prstMaterial="dkEdge">
                      <a:bevel prst="artDeco"/>
                      <a:lightRig rig="flood" dir="t"/>
                    </a:cell3D>
                  </a:tcPr>
                </a:tc>
              </a:tr>
              <a:tr h="370840">
                <a:tc>
                  <a:txBody>
                    <a:bodyPr/>
                    <a:lstStyle/>
                    <a:p>
                      <a:pPr algn="ctr"/>
                      <a:r>
                        <a:rPr lang="en-MY" sz="1400" dirty="0" smtClean="0"/>
                        <a:t>30-Apr-2015</a:t>
                      </a:r>
                    </a:p>
                  </a:txBody>
                  <a:tcPr anchor="ctr"/>
                </a:tc>
                <a:tc>
                  <a:txBody>
                    <a:bodyPr/>
                    <a:lstStyle/>
                    <a:p>
                      <a:pPr algn="ctr"/>
                      <a:r>
                        <a:rPr lang="en-MY" sz="1400" dirty="0" smtClean="0"/>
                        <a:t>2,416</a:t>
                      </a:r>
                      <a:endParaRPr lang="en-MY" sz="1400" dirty="0"/>
                    </a:p>
                  </a:txBody>
                  <a:tcPr anchor="ctr"/>
                </a:tc>
                <a:tc>
                  <a:txBody>
                    <a:bodyPr/>
                    <a:lstStyle/>
                    <a:p>
                      <a:pPr algn="ctr"/>
                      <a:r>
                        <a:rPr lang="en-MY" sz="1400" dirty="0" smtClean="0"/>
                        <a:t>472,401.50</a:t>
                      </a:r>
                      <a:endParaRPr lang="en-MY" sz="1400" dirty="0"/>
                    </a:p>
                  </a:txBody>
                  <a:tcPr anchor="ctr"/>
                </a:tc>
                <a:tc>
                  <a:txBody>
                    <a:bodyPr/>
                    <a:lstStyle/>
                    <a:p>
                      <a:pPr algn="ctr"/>
                      <a:r>
                        <a:rPr lang="en-MY" sz="1400" dirty="0" smtClean="0"/>
                        <a:t>83,363.88</a:t>
                      </a:r>
                      <a:endParaRPr lang="en-MY" sz="1400" dirty="0"/>
                    </a:p>
                  </a:txBody>
                  <a:tcPr anchor="ctr"/>
                </a:tc>
                <a:tc>
                  <a:txBody>
                    <a:bodyPr/>
                    <a:lstStyle/>
                    <a:p>
                      <a:pPr algn="ctr"/>
                      <a:r>
                        <a:rPr lang="en-MY" sz="1400" dirty="0" smtClean="0"/>
                        <a:t>555,765.38</a:t>
                      </a:r>
                      <a:endParaRPr lang="en-MY" sz="1400" dirty="0"/>
                    </a:p>
                  </a:txBody>
                  <a:tcPr anchor="ctr"/>
                </a:tc>
              </a:tr>
              <a:tr h="370840">
                <a:tc>
                  <a:txBody>
                    <a:bodyPr/>
                    <a:lstStyle/>
                    <a:p>
                      <a:pPr algn="ctr"/>
                      <a:r>
                        <a:rPr lang="en-MY" sz="1400" dirty="0" smtClean="0"/>
                        <a:t>31-May-2015</a:t>
                      </a:r>
                      <a:endParaRPr lang="en-MY" sz="1400" dirty="0"/>
                    </a:p>
                  </a:txBody>
                  <a:tcPr anchor="ctr"/>
                </a:tc>
                <a:tc>
                  <a:txBody>
                    <a:bodyPr/>
                    <a:lstStyle/>
                    <a:p>
                      <a:pPr algn="ctr"/>
                      <a:r>
                        <a:rPr lang="en-MY" sz="1400" dirty="0" smtClean="0"/>
                        <a:t>12,340</a:t>
                      </a:r>
                      <a:endParaRPr lang="en-MY" sz="1400" dirty="0"/>
                    </a:p>
                  </a:txBody>
                  <a:tcPr anchor="ctr"/>
                </a:tc>
                <a:tc>
                  <a:txBody>
                    <a:bodyPr/>
                    <a:lstStyle/>
                    <a:p>
                      <a:pPr algn="ctr"/>
                      <a:r>
                        <a:rPr lang="en-MY" sz="1400" dirty="0" smtClean="0"/>
                        <a:t>1,764,014.70</a:t>
                      </a:r>
                      <a:endParaRPr lang="en-MY" sz="1400" dirty="0"/>
                    </a:p>
                  </a:txBody>
                  <a:tcPr anchor="ctr"/>
                </a:tc>
                <a:tc>
                  <a:txBody>
                    <a:bodyPr/>
                    <a:lstStyle/>
                    <a:p>
                      <a:pPr algn="ctr"/>
                      <a:r>
                        <a:rPr lang="en-MY" sz="1400" dirty="0" smtClean="0"/>
                        <a:t>311,292.11</a:t>
                      </a:r>
                      <a:endParaRPr lang="en-MY" sz="1400" dirty="0"/>
                    </a:p>
                  </a:txBody>
                  <a:tcPr anchor="ctr"/>
                </a:tc>
                <a:tc>
                  <a:txBody>
                    <a:bodyPr/>
                    <a:lstStyle/>
                    <a:p>
                      <a:pPr algn="ctr"/>
                      <a:r>
                        <a:rPr lang="en-MY" sz="1400" dirty="0" smtClean="0"/>
                        <a:t>2,075,306.81</a:t>
                      </a:r>
                      <a:endParaRPr lang="en-MY" sz="1400" dirty="0"/>
                    </a:p>
                  </a:txBody>
                  <a:tcPr anchor="ctr"/>
                </a:tc>
              </a:tr>
              <a:tr h="370840">
                <a:tc>
                  <a:txBody>
                    <a:bodyPr/>
                    <a:lstStyle/>
                    <a:p>
                      <a:pPr algn="ctr"/>
                      <a:r>
                        <a:rPr lang="en-MY" sz="1400" dirty="0" smtClean="0"/>
                        <a:t>30-Jun-2015</a:t>
                      </a:r>
                      <a:endParaRPr lang="en-MY" sz="1400" dirty="0"/>
                    </a:p>
                  </a:txBody>
                  <a:tcPr anchor="ctr"/>
                </a:tc>
                <a:tc>
                  <a:txBody>
                    <a:bodyPr/>
                    <a:lstStyle/>
                    <a:p>
                      <a:pPr algn="ctr"/>
                      <a:r>
                        <a:rPr lang="en-MY" sz="1400" dirty="0" smtClean="0"/>
                        <a:t>7,001</a:t>
                      </a:r>
                      <a:endParaRPr lang="en-MY" sz="1400" dirty="0"/>
                    </a:p>
                  </a:txBody>
                  <a:tcPr anchor="ctr"/>
                </a:tc>
                <a:tc>
                  <a:txBody>
                    <a:bodyPr/>
                    <a:lstStyle/>
                    <a:p>
                      <a:pPr algn="ctr"/>
                      <a:r>
                        <a:rPr lang="en-MY" sz="1400" dirty="0" smtClean="0"/>
                        <a:t>810,542.50</a:t>
                      </a:r>
                      <a:endParaRPr lang="en-MY" sz="1400" dirty="0"/>
                    </a:p>
                  </a:txBody>
                  <a:tcPr anchor="ctr"/>
                </a:tc>
                <a:tc>
                  <a:txBody>
                    <a:bodyPr/>
                    <a:lstStyle/>
                    <a:p>
                      <a:pPr algn="ctr"/>
                      <a:r>
                        <a:rPr lang="en-MY" sz="1400" dirty="0" smtClean="0"/>
                        <a:t>143,040.18</a:t>
                      </a:r>
                      <a:endParaRPr lang="en-MY" sz="1400" dirty="0"/>
                    </a:p>
                  </a:txBody>
                  <a:tcPr anchor="ctr"/>
                </a:tc>
                <a:tc>
                  <a:txBody>
                    <a:bodyPr/>
                    <a:lstStyle/>
                    <a:p>
                      <a:pPr algn="ctr"/>
                      <a:r>
                        <a:rPr lang="en-MY" sz="1400" dirty="0" smtClean="0"/>
                        <a:t>953,582.68</a:t>
                      </a:r>
                      <a:endParaRPr lang="en-MY" sz="1400" dirty="0"/>
                    </a:p>
                  </a:txBody>
                  <a:tcPr anchor="ctr"/>
                </a:tc>
              </a:tr>
              <a:tr h="370840">
                <a:tc>
                  <a:txBody>
                    <a:bodyPr/>
                    <a:lstStyle/>
                    <a:p>
                      <a:pPr algn="ctr"/>
                      <a:r>
                        <a:rPr lang="en-MY" sz="1400" dirty="0" smtClean="0"/>
                        <a:t>31-Jul-2015</a:t>
                      </a:r>
                      <a:endParaRPr lang="en-MY" sz="1400" dirty="0"/>
                    </a:p>
                  </a:txBody>
                  <a:tcPr anchor="ctr"/>
                </a:tc>
                <a:tc>
                  <a:txBody>
                    <a:bodyPr/>
                    <a:lstStyle/>
                    <a:p>
                      <a:pPr algn="ctr"/>
                      <a:r>
                        <a:rPr lang="en-MY" sz="1400" dirty="0" smtClean="0"/>
                        <a:t>19,377</a:t>
                      </a:r>
                      <a:endParaRPr lang="en-MY" sz="1400" dirty="0"/>
                    </a:p>
                  </a:txBody>
                  <a:tcPr anchor="ctr"/>
                </a:tc>
                <a:tc>
                  <a:txBody>
                    <a:bodyPr/>
                    <a:lstStyle/>
                    <a:p>
                      <a:pPr algn="ctr"/>
                      <a:r>
                        <a:rPr lang="en-MY" sz="1400" dirty="0" smtClean="0"/>
                        <a:t>2,223,802.00</a:t>
                      </a:r>
                      <a:endParaRPr lang="en-MY" sz="1400" dirty="0"/>
                    </a:p>
                  </a:txBody>
                  <a:tcPr anchor="ctr"/>
                </a:tc>
                <a:tc>
                  <a:txBody>
                    <a:bodyPr/>
                    <a:lstStyle/>
                    <a:p>
                      <a:pPr algn="ctr"/>
                      <a:r>
                        <a:rPr lang="en-MY" sz="1400" dirty="0" smtClean="0"/>
                        <a:t>392,434.92</a:t>
                      </a:r>
                      <a:endParaRPr lang="en-MY" sz="1400" dirty="0"/>
                    </a:p>
                  </a:txBody>
                  <a:tcPr anchor="ctr"/>
                </a:tc>
                <a:tc>
                  <a:txBody>
                    <a:bodyPr/>
                    <a:lstStyle/>
                    <a:p>
                      <a:pPr algn="ctr"/>
                      <a:r>
                        <a:rPr lang="en-MY" sz="1400" dirty="0" smtClean="0"/>
                        <a:t>2,616,236.92</a:t>
                      </a:r>
                      <a:endParaRPr lang="en-MY" sz="1400" dirty="0"/>
                    </a:p>
                  </a:txBody>
                  <a:tcPr anchor="ctr"/>
                </a:tc>
              </a:tr>
              <a:tr h="370840">
                <a:tc>
                  <a:txBody>
                    <a:bodyPr/>
                    <a:lstStyle/>
                    <a:p>
                      <a:pPr algn="ctr"/>
                      <a:r>
                        <a:rPr lang="en-MY" sz="1400" dirty="0" smtClean="0"/>
                        <a:t>31-Aug-2015</a:t>
                      </a:r>
                      <a:endParaRPr lang="en-MY" sz="1400" dirty="0"/>
                    </a:p>
                  </a:txBody>
                  <a:tcPr anchor="ctr"/>
                </a:tc>
                <a:tc>
                  <a:txBody>
                    <a:bodyPr/>
                    <a:lstStyle/>
                    <a:p>
                      <a:pPr algn="ctr"/>
                      <a:r>
                        <a:rPr lang="en-MY" sz="1400" dirty="0" smtClean="0"/>
                        <a:t>49,116</a:t>
                      </a:r>
                      <a:endParaRPr lang="en-MY" sz="1400" dirty="0"/>
                    </a:p>
                  </a:txBody>
                  <a:tcPr anchor="ctr"/>
                </a:tc>
                <a:tc>
                  <a:txBody>
                    <a:bodyPr/>
                    <a:lstStyle/>
                    <a:p>
                      <a:pPr algn="ctr"/>
                      <a:r>
                        <a:rPr lang="en-MY" sz="1400" dirty="0" smtClean="0"/>
                        <a:t>5,386,838.90</a:t>
                      </a:r>
                      <a:endParaRPr lang="en-MY" sz="1400" dirty="0"/>
                    </a:p>
                  </a:txBody>
                  <a:tcPr anchor="ctr"/>
                </a:tc>
                <a:tc>
                  <a:txBody>
                    <a:bodyPr/>
                    <a:lstStyle/>
                    <a:p>
                      <a:pPr algn="ctr"/>
                      <a:r>
                        <a:rPr lang="en-MY" sz="1400" dirty="0" smtClean="0"/>
                        <a:t>950,607.02</a:t>
                      </a:r>
                      <a:endParaRPr lang="en-MY" sz="1400" dirty="0"/>
                    </a:p>
                  </a:txBody>
                  <a:tcPr anchor="ctr"/>
                </a:tc>
                <a:tc>
                  <a:txBody>
                    <a:bodyPr/>
                    <a:lstStyle/>
                    <a:p>
                      <a:pPr algn="ctr"/>
                      <a:r>
                        <a:rPr lang="en-MY" sz="1400" dirty="0" smtClean="0"/>
                        <a:t>6,337,445.92</a:t>
                      </a:r>
                      <a:endParaRPr lang="en-MY" sz="1400" dirty="0"/>
                    </a:p>
                  </a:txBody>
                  <a:tcPr anchor="ctr"/>
                </a:tc>
              </a:tr>
              <a:tr h="370840">
                <a:tc>
                  <a:txBody>
                    <a:bodyPr/>
                    <a:lstStyle/>
                    <a:p>
                      <a:pPr algn="ctr"/>
                      <a:r>
                        <a:rPr lang="en-MY" sz="1400" dirty="0" smtClean="0"/>
                        <a:t>30-Sept-2015</a:t>
                      </a:r>
                      <a:endParaRPr lang="en-MY" sz="1400" dirty="0"/>
                    </a:p>
                  </a:txBody>
                  <a:tcPr anchor="ctr"/>
                </a:tc>
                <a:tc>
                  <a:txBody>
                    <a:bodyPr/>
                    <a:lstStyle/>
                    <a:p>
                      <a:pPr algn="ctr"/>
                      <a:r>
                        <a:rPr lang="en-MY" sz="1400" dirty="0" smtClean="0"/>
                        <a:t>18,617</a:t>
                      </a:r>
                      <a:endParaRPr lang="en-MY" sz="1400" dirty="0"/>
                    </a:p>
                  </a:txBody>
                  <a:tcPr anchor="ctr"/>
                </a:tc>
                <a:tc>
                  <a:txBody>
                    <a:bodyPr/>
                    <a:lstStyle/>
                    <a:p>
                      <a:pPr algn="ctr"/>
                      <a:r>
                        <a:rPr lang="en-MY" sz="1400" dirty="0" smtClean="0"/>
                        <a:t>2,468,562.70</a:t>
                      </a:r>
                      <a:endParaRPr lang="en-MY" sz="1400" dirty="0"/>
                    </a:p>
                  </a:txBody>
                  <a:tcPr anchor="ctr"/>
                </a:tc>
                <a:tc>
                  <a:txBody>
                    <a:bodyPr/>
                    <a:lstStyle/>
                    <a:p>
                      <a:pPr algn="ctr"/>
                      <a:r>
                        <a:rPr lang="en-MY" sz="1400" dirty="0" smtClean="0"/>
                        <a:t>435,629.07</a:t>
                      </a:r>
                      <a:endParaRPr lang="en-MY" sz="1400" dirty="0"/>
                    </a:p>
                  </a:txBody>
                  <a:tcPr anchor="ctr"/>
                </a:tc>
                <a:tc>
                  <a:txBody>
                    <a:bodyPr/>
                    <a:lstStyle/>
                    <a:p>
                      <a:pPr algn="ctr"/>
                      <a:r>
                        <a:rPr lang="en-MY" sz="1400" dirty="0" smtClean="0"/>
                        <a:t>2,904,191.77</a:t>
                      </a:r>
                      <a:endParaRPr lang="en-MY" sz="1400" dirty="0"/>
                    </a:p>
                  </a:txBody>
                  <a:tcPr anchor="ctr"/>
                </a:tc>
              </a:tr>
              <a:tr h="370840">
                <a:tc>
                  <a:txBody>
                    <a:bodyPr/>
                    <a:lstStyle/>
                    <a:p>
                      <a:pPr algn="ctr"/>
                      <a:r>
                        <a:rPr lang="en-MY" sz="1400" dirty="0" smtClean="0"/>
                        <a:t>31-Oct-2015</a:t>
                      </a:r>
                      <a:endParaRPr lang="en-MY" sz="1400" dirty="0"/>
                    </a:p>
                  </a:txBody>
                  <a:tcPr anchor="ctr"/>
                </a:tc>
                <a:tc>
                  <a:txBody>
                    <a:bodyPr/>
                    <a:lstStyle/>
                    <a:p>
                      <a:pPr algn="ctr"/>
                      <a:r>
                        <a:rPr lang="en-MY" sz="1400" dirty="0" smtClean="0"/>
                        <a:t>49,620</a:t>
                      </a:r>
                      <a:endParaRPr lang="en-MY" sz="1400" dirty="0"/>
                    </a:p>
                  </a:txBody>
                  <a:tcPr anchor="ctr"/>
                </a:tc>
                <a:tc>
                  <a:txBody>
                    <a:bodyPr/>
                    <a:lstStyle/>
                    <a:p>
                      <a:pPr algn="ctr"/>
                      <a:r>
                        <a:rPr lang="en-MY" sz="1400" dirty="0" smtClean="0"/>
                        <a:t>5,287,583.50</a:t>
                      </a:r>
                      <a:endParaRPr lang="en-MY" sz="1400" dirty="0"/>
                    </a:p>
                  </a:txBody>
                  <a:tcPr anchor="ctr"/>
                </a:tc>
                <a:tc>
                  <a:txBody>
                    <a:bodyPr/>
                    <a:lstStyle/>
                    <a:p>
                      <a:pPr algn="ctr"/>
                      <a:r>
                        <a:rPr lang="en-MY" sz="1400" dirty="0" smtClean="0"/>
                        <a:t>933,091.27</a:t>
                      </a:r>
                      <a:endParaRPr lang="en-MY" sz="1400" dirty="0"/>
                    </a:p>
                  </a:txBody>
                  <a:tcPr anchor="ctr"/>
                </a:tc>
                <a:tc>
                  <a:txBody>
                    <a:bodyPr/>
                    <a:lstStyle/>
                    <a:p>
                      <a:pPr algn="ctr"/>
                      <a:r>
                        <a:rPr lang="en-MY" sz="1400" dirty="0" smtClean="0"/>
                        <a:t>6,220,674.77</a:t>
                      </a:r>
                      <a:endParaRPr lang="en-MY" sz="1400" dirty="0"/>
                    </a:p>
                  </a:txBody>
                  <a:tcPr anchor="ctr"/>
                </a:tc>
              </a:tr>
              <a:tr h="370840">
                <a:tc>
                  <a:txBody>
                    <a:bodyPr/>
                    <a:lstStyle/>
                    <a:p>
                      <a:pPr algn="ctr"/>
                      <a:r>
                        <a:rPr lang="en-MY" sz="1400" dirty="0" smtClean="0"/>
                        <a:t>30-Nov-2015</a:t>
                      </a:r>
                      <a:endParaRPr lang="en-MY" sz="1400" dirty="0"/>
                    </a:p>
                  </a:txBody>
                  <a:tcPr anchor="ctr"/>
                </a:tc>
                <a:tc>
                  <a:txBody>
                    <a:bodyPr/>
                    <a:lstStyle/>
                    <a:p>
                      <a:pPr algn="ctr"/>
                      <a:r>
                        <a:rPr lang="en-MY" sz="1400" dirty="0" smtClean="0"/>
                        <a:t>35,434</a:t>
                      </a:r>
                      <a:endParaRPr lang="en-MY" sz="1400" dirty="0"/>
                    </a:p>
                  </a:txBody>
                  <a:tcPr anchor="ctr"/>
                </a:tc>
                <a:tc>
                  <a:txBody>
                    <a:bodyPr/>
                    <a:lstStyle/>
                    <a:p>
                      <a:pPr algn="ctr"/>
                      <a:r>
                        <a:rPr lang="en-MY" sz="1400" dirty="0" smtClean="0"/>
                        <a:t>4,257,230.40</a:t>
                      </a:r>
                      <a:endParaRPr lang="en-MY" sz="1400" dirty="0"/>
                    </a:p>
                  </a:txBody>
                  <a:tcPr anchor="ctr"/>
                </a:tc>
                <a:tc>
                  <a:txBody>
                    <a:bodyPr/>
                    <a:lstStyle/>
                    <a:p>
                      <a:pPr algn="ctr"/>
                      <a:r>
                        <a:rPr lang="en-MY" sz="1400" dirty="0" smtClean="0"/>
                        <a:t>751,273.87</a:t>
                      </a:r>
                      <a:endParaRPr lang="en-MY" sz="1400" dirty="0"/>
                    </a:p>
                  </a:txBody>
                  <a:tcPr anchor="ctr"/>
                </a:tc>
                <a:tc>
                  <a:txBody>
                    <a:bodyPr/>
                    <a:lstStyle/>
                    <a:p>
                      <a:pPr algn="ctr"/>
                      <a:r>
                        <a:rPr lang="en-MY" sz="1400" dirty="0" smtClean="0"/>
                        <a:t>5,008,504.27</a:t>
                      </a:r>
                      <a:endParaRPr lang="en-MY" sz="1400" dirty="0"/>
                    </a:p>
                  </a:txBody>
                  <a:tcPr anchor="ctr"/>
                </a:tc>
              </a:tr>
              <a:tr h="370840">
                <a:tc>
                  <a:txBody>
                    <a:bodyPr/>
                    <a:lstStyle/>
                    <a:p>
                      <a:pPr algn="ctr"/>
                      <a:r>
                        <a:rPr lang="en-MY" sz="1400" dirty="0" smtClean="0"/>
                        <a:t>31-Dis-2015</a:t>
                      </a:r>
                      <a:endParaRPr lang="en-MY" sz="1400" dirty="0"/>
                    </a:p>
                  </a:txBody>
                  <a:tcPr anchor="ctr"/>
                </a:tc>
                <a:tc>
                  <a:txBody>
                    <a:bodyPr/>
                    <a:lstStyle/>
                    <a:p>
                      <a:pPr algn="ctr"/>
                      <a:r>
                        <a:rPr lang="en-MY" sz="1400" dirty="0" smtClean="0"/>
                        <a:t>18,589</a:t>
                      </a:r>
                      <a:endParaRPr lang="en-MY" sz="1400" dirty="0"/>
                    </a:p>
                  </a:txBody>
                  <a:tcPr anchor="ctr"/>
                </a:tc>
                <a:tc>
                  <a:txBody>
                    <a:bodyPr/>
                    <a:lstStyle/>
                    <a:p>
                      <a:pPr algn="ctr"/>
                      <a:r>
                        <a:rPr lang="en-MY" sz="1400" dirty="0" smtClean="0"/>
                        <a:t>2,487,635.30</a:t>
                      </a:r>
                      <a:endParaRPr lang="en-MY" sz="1400" dirty="0"/>
                    </a:p>
                  </a:txBody>
                  <a:tcPr anchor="ctr"/>
                </a:tc>
                <a:tc>
                  <a:txBody>
                    <a:bodyPr/>
                    <a:lstStyle/>
                    <a:p>
                      <a:pPr algn="ctr"/>
                      <a:r>
                        <a:rPr lang="en-MY" sz="1400" dirty="0" smtClean="0"/>
                        <a:t>438,995.05</a:t>
                      </a:r>
                      <a:endParaRPr lang="en-MY" sz="1400" dirty="0"/>
                    </a:p>
                  </a:txBody>
                  <a:tcPr anchor="ctr"/>
                </a:tc>
                <a:tc>
                  <a:txBody>
                    <a:bodyPr/>
                    <a:lstStyle/>
                    <a:p>
                      <a:pPr algn="ctr"/>
                      <a:r>
                        <a:rPr lang="en-MY" sz="1400" dirty="0" smtClean="0"/>
                        <a:t>2,926,630.35</a:t>
                      </a:r>
                      <a:endParaRPr lang="en-MY" sz="1400" dirty="0"/>
                    </a:p>
                  </a:txBody>
                  <a:tcPr anchor="ctr"/>
                </a:tc>
              </a:tr>
              <a:tr h="370840">
                <a:tc>
                  <a:txBody>
                    <a:bodyPr/>
                    <a:lstStyle/>
                    <a:p>
                      <a:pPr algn="ctr"/>
                      <a:r>
                        <a:rPr lang="en-MY" sz="1400" dirty="0" smtClean="0"/>
                        <a:t>TOTAL</a:t>
                      </a:r>
                      <a:endParaRPr lang="en-MY" sz="1400" dirty="0"/>
                    </a:p>
                  </a:txBody>
                  <a:tcPr anchor="ctr"/>
                </a:tc>
                <a:tc>
                  <a:txBody>
                    <a:bodyPr/>
                    <a:lstStyle/>
                    <a:p>
                      <a:pPr algn="ctr"/>
                      <a:r>
                        <a:rPr lang="en-MY" sz="1400" dirty="0" smtClean="0"/>
                        <a:t>212,510</a:t>
                      </a:r>
                      <a:endParaRPr lang="en-MY" sz="1400" dirty="0"/>
                    </a:p>
                  </a:txBody>
                  <a:tcPr anchor="ctr"/>
                </a:tc>
                <a:tc>
                  <a:txBody>
                    <a:bodyPr/>
                    <a:lstStyle/>
                    <a:p>
                      <a:pPr algn="ctr"/>
                      <a:r>
                        <a:rPr lang="en-MY" sz="1400" dirty="0" smtClean="0"/>
                        <a:t>25,158,611.50</a:t>
                      </a:r>
                      <a:endParaRPr lang="en-MY" sz="1400" dirty="0"/>
                    </a:p>
                  </a:txBody>
                  <a:tcPr anchor="ctr"/>
                </a:tc>
                <a:tc>
                  <a:txBody>
                    <a:bodyPr/>
                    <a:lstStyle/>
                    <a:p>
                      <a:pPr algn="ctr"/>
                      <a:r>
                        <a:rPr lang="en-MY" sz="1400" dirty="0" smtClean="0"/>
                        <a:t>4,439,727.37</a:t>
                      </a:r>
                      <a:endParaRPr lang="en-MY" sz="1400" dirty="0"/>
                    </a:p>
                  </a:txBody>
                  <a:tcPr anchor="ctr"/>
                </a:tc>
                <a:tc>
                  <a:txBody>
                    <a:bodyPr/>
                    <a:lstStyle/>
                    <a:p>
                      <a:pPr algn="ctr"/>
                      <a:r>
                        <a:rPr lang="en-MY" sz="1400" dirty="0" smtClean="0"/>
                        <a:t>29,598,338.87</a:t>
                      </a:r>
                      <a:endParaRPr lang="en-MY" sz="1400" dirty="0"/>
                    </a:p>
                  </a:txBody>
                  <a:tcPr anchor="ctr"/>
                </a:tc>
              </a:tr>
            </a:tbl>
          </a:graphicData>
        </a:graphic>
      </p:graphicFrame>
      <p:sp>
        <p:nvSpPr>
          <p:cNvPr id="7" name="Rectangle 6"/>
          <p:cNvSpPr/>
          <p:nvPr/>
        </p:nvSpPr>
        <p:spPr>
          <a:xfrm>
            <a:off x="5543600" y="6289916"/>
            <a:ext cx="3600400"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1600" dirty="0" smtClean="0">
                <a:solidFill>
                  <a:schemeClr val="tx1"/>
                </a:solidFill>
              </a:rPr>
              <a:t>Approved outlet by RMCD = 4,911</a:t>
            </a:r>
            <a:endParaRPr lang="en-MY" sz="1600" dirty="0">
              <a:solidFill>
                <a:schemeClr val="tx1"/>
              </a:solidFill>
            </a:endParaRPr>
          </a:p>
        </p:txBody>
      </p:sp>
      <p:sp>
        <p:nvSpPr>
          <p:cNvPr id="8" name="Rectangle 7"/>
          <p:cNvSpPr/>
          <p:nvPr/>
        </p:nvSpPr>
        <p:spPr>
          <a:xfrm>
            <a:off x="-228600" y="304800"/>
            <a:ext cx="647700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1"/>
            <a:r>
              <a:rPr lang="en-US" sz="2800" b="1" dirty="0" smtClean="0">
                <a:solidFill>
                  <a:schemeClr val="bg1"/>
                </a:solidFill>
                <a:latin typeface="Calibri" pitchFamily="34" charset="0"/>
                <a:cs typeface="Mongolian Baiti" pitchFamily="66" charset="0"/>
              </a:rPr>
              <a:t>LATEST GST UPDATES</a:t>
            </a:r>
          </a:p>
          <a:p>
            <a:pPr lvl="1"/>
            <a:r>
              <a:rPr lang="en-US" sz="2000" dirty="0"/>
              <a:t>TOURIST REFUND SCHEME</a:t>
            </a:r>
          </a:p>
        </p:txBody>
      </p:sp>
      <p:sp>
        <p:nvSpPr>
          <p:cNvPr id="2" name="Slide Number Placeholder 1"/>
          <p:cNvSpPr>
            <a:spLocks noGrp="1"/>
          </p:cNvSpPr>
          <p:nvPr>
            <p:ph type="sldNum" sz="quarter" idx="12"/>
          </p:nvPr>
        </p:nvSpPr>
        <p:spPr/>
        <p:txBody>
          <a:bodyPr/>
          <a:lstStyle/>
          <a:p>
            <a:fld id="{4FAB73BC-B049-4115-A692-8D63A059BFB8}" type="slidenum">
              <a:rPr lang="en-US" smtClean="0">
                <a:solidFill>
                  <a:prstClr val="black">
                    <a:tint val="75000"/>
                  </a:prstClr>
                </a:solidFill>
              </a:rPr>
              <a:pPr/>
              <a:t>18</a:t>
            </a:fld>
            <a:endParaRPr lang="en-US" dirty="0">
              <a:solidFill>
                <a:prstClr val="black">
                  <a:tint val="75000"/>
                </a:prstClr>
              </a:solidFill>
            </a:endParaRPr>
          </a:p>
        </p:txBody>
      </p:sp>
    </p:spTree>
    <p:extLst>
      <p:ext uri="{BB962C8B-B14F-4D97-AF65-F5344CB8AC3E}">
        <p14:creationId xmlns:p14="http://schemas.microsoft.com/office/powerpoint/2010/main" val="1569457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51720" y="1219200"/>
            <a:ext cx="4752528"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1600" dirty="0" smtClean="0">
                <a:solidFill>
                  <a:schemeClr val="tx1"/>
                </a:solidFill>
              </a:rPr>
              <a:t>(AS AT 06 JANUARI 2016 )</a:t>
            </a:r>
            <a:endParaRPr lang="en-MY" sz="1600" dirty="0">
              <a:solidFill>
                <a:schemeClr val="tx1"/>
              </a:solidFill>
            </a:endParaRPr>
          </a:p>
        </p:txBody>
      </p:sp>
      <p:graphicFrame>
        <p:nvGraphicFramePr>
          <p:cNvPr id="6" name="Table 5"/>
          <p:cNvGraphicFramePr>
            <a:graphicFrameLocks noGrp="1"/>
          </p:cNvGraphicFramePr>
          <p:nvPr>
            <p:extLst/>
          </p:nvPr>
        </p:nvGraphicFramePr>
        <p:xfrm>
          <a:off x="179512" y="1651248"/>
          <a:ext cx="8856984" cy="4646992"/>
        </p:xfrm>
        <a:graphic>
          <a:graphicData uri="http://schemas.openxmlformats.org/drawingml/2006/table">
            <a:tbl>
              <a:tblPr firstRow="1" bandRow="1">
                <a:tableStyleId>{21E4AEA4-8DFA-4A89-87EB-49C32662AFE0}</a:tableStyleId>
              </a:tblPr>
              <a:tblGrid>
                <a:gridCol w="2026599"/>
                <a:gridCol w="1516194"/>
                <a:gridCol w="1771397"/>
                <a:gridCol w="1771397"/>
                <a:gridCol w="1771397"/>
              </a:tblGrid>
              <a:tr h="581603">
                <a:tc>
                  <a:txBody>
                    <a:bodyPr/>
                    <a:lstStyle/>
                    <a:p>
                      <a:pPr algn="ctr"/>
                      <a:r>
                        <a:rPr lang="en-MY" sz="1600" dirty="0" smtClean="0"/>
                        <a:t>Refund Location </a:t>
                      </a:r>
                      <a:endParaRPr lang="en-MY" sz="1600" dirty="0"/>
                    </a:p>
                  </a:txBody>
                  <a:tcPr>
                    <a:cell3D prstMaterial="dkEdge">
                      <a:bevel prst="artDeco"/>
                      <a:lightRig rig="flood" dir="t"/>
                    </a:cell3D>
                  </a:tcPr>
                </a:tc>
                <a:tc>
                  <a:txBody>
                    <a:bodyPr/>
                    <a:lstStyle/>
                    <a:p>
                      <a:pPr algn="ctr"/>
                      <a:r>
                        <a:rPr lang="en-MY" sz="1600" dirty="0" smtClean="0"/>
                        <a:t>No. of Tourist Refund</a:t>
                      </a:r>
                      <a:endParaRPr lang="en-MY" sz="1600" dirty="0"/>
                    </a:p>
                  </a:txBody>
                  <a:tcPr>
                    <a:cell3D prstMaterial="dkEdge">
                      <a:bevel prst="artDeco"/>
                      <a:lightRig rig="flood" dir="t"/>
                    </a:cell3D>
                  </a:tcPr>
                </a:tc>
                <a:tc>
                  <a:txBody>
                    <a:bodyPr/>
                    <a:lstStyle/>
                    <a:p>
                      <a:pPr algn="ctr"/>
                      <a:r>
                        <a:rPr lang="en-MY" sz="1600" dirty="0" smtClean="0"/>
                        <a:t>Tourist Refund Amount</a:t>
                      </a:r>
                      <a:endParaRPr lang="en-MY" sz="1600" dirty="0"/>
                    </a:p>
                  </a:txBody>
                  <a:tcPr>
                    <a:cell3D prstMaterial="dkEdge">
                      <a:bevel prst="artDeco"/>
                      <a:lightRig rig="flood" dir="t"/>
                    </a:cell3D>
                  </a:tcPr>
                </a:tc>
                <a:tc>
                  <a:txBody>
                    <a:bodyPr/>
                    <a:lstStyle/>
                    <a:p>
                      <a:pPr algn="ctr"/>
                      <a:r>
                        <a:rPr lang="en-MY" sz="1600" dirty="0" smtClean="0"/>
                        <a:t>Refund Fee</a:t>
                      </a:r>
                      <a:endParaRPr lang="en-MY" sz="1600" dirty="0"/>
                    </a:p>
                  </a:txBody>
                  <a:tcPr>
                    <a:cell3D prstMaterial="dkEdge">
                      <a:bevel prst="artDeco"/>
                      <a:lightRig rig="flood" dir="t"/>
                    </a:cell3D>
                  </a:tcPr>
                </a:tc>
                <a:tc>
                  <a:txBody>
                    <a:bodyPr/>
                    <a:lstStyle/>
                    <a:p>
                      <a:pPr algn="ctr"/>
                      <a:r>
                        <a:rPr lang="en-MY" sz="1600" dirty="0" smtClean="0"/>
                        <a:t>Total Claim Amount</a:t>
                      </a:r>
                      <a:endParaRPr lang="en-MY" sz="1600" dirty="0"/>
                    </a:p>
                  </a:txBody>
                  <a:tcPr>
                    <a:cell3D prstMaterial="dkEdge">
                      <a:bevel prst="artDeco"/>
                      <a:lightRig rig="flood" dir="t"/>
                    </a:cell3D>
                  </a:tcPr>
                </a:tc>
              </a:tr>
              <a:tr h="332344">
                <a:tc>
                  <a:txBody>
                    <a:bodyPr/>
                    <a:lstStyle/>
                    <a:p>
                      <a:pPr algn="ctr"/>
                      <a:r>
                        <a:rPr lang="en-MY" sz="1400" dirty="0" smtClean="0"/>
                        <a:t>KLIA 2 AIRSIDE</a:t>
                      </a:r>
                      <a:endParaRPr lang="en-MY" sz="1400" dirty="0"/>
                    </a:p>
                  </a:txBody>
                  <a:tcPr anchor="ctr"/>
                </a:tc>
                <a:tc>
                  <a:txBody>
                    <a:bodyPr/>
                    <a:lstStyle/>
                    <a:p>
                      <a:pPr algn="ctr"/>
                      <a:r>
                        <a:rPr lang="en-MY" sz="1400" dirty="0" smtClean="0"/>
                        <a:t>50,859</a:t>
                      </a:r>
                      <a:endParaRPr lang="en-MY" sz="1400" dirty="0"/>
                    </a:p>
                  </a:txBody>
                  <a:tcPr anchor="ctr"/>
                </a:tc>
                <a:tc>
                  <a:txBody>
                    <a:bodyPr/>
                    <a:lstStyle/>
                    <a:p>
                      <a:pPr algn="ctr"/>
                      <a:r>
                        <a:rPr lang="en-MY" sz="1400" dirty="0" smtClean="0"/>
                        <a:t>3,113,642.10</a:t>
                      </a:r>
                      <a:endParaRPr lang="en-MY" sz="1400" dirty="0"/>
                    </a:p>
                  </a:txBody>
                  <a:tcPr anchor="ctr"/>
                </a:tc>
                <a:tc>
                  <a:txBody>
                    <a:bodyPr/>
                    <a:lstStyle/>
                    <a:p>
                      <a:pPr algn="ctr"/>
                      <a:r>
                        <a:rPr lang="en-MY" sz="1400" dirty="0" smtClean="0"/>
                        <a:t>549,444.07</a:t>
                      </a:r>
                      <a:endParaRPr lang="en-MY" sz="1400" dirty="0"/>
                    </a:p>
                  </a:txBody>
                  <a:tcPr anchor="ctr"/>
                </a:tc>
                <a:tc>
                  <a:txBody>
                    <a:bodyPr/>
                    <a:lstStyle/>
                    <a:p>
                      <a:pPr algn="ctr"/>
                      <a:r>
                        <a:rPr lang="en-MY" sz="1400" dirty="0" smtClean="0"/>
                        <a:t>3,663,086.17</a:t>
                      </a:r>
                      <a:endParaRPr lang="en-MY" sz="1400" dirty="0"/>
                    </a:p>
                  </a:txBody>
                  <a:tcPr anchor="ctr"/>
                </a:tc>
              </a:tr>
              <a:tr h="526212">
                <a:tc>
                  <a:txBody>
                    <a:bodyPr/>
                    <a:lstStyle/>
                    <a:p>
                      <a:pPr algn="ctr"/>
                      <a:r>
                        <a:rPr lang="en-MY" sz="1400" dirty="0" smtClean="0"/>
                        <a:t>KLIA C1</a:t>
                      </a:r>
                      <a:r>
                        <a:rPr lang="en-MY" sz="1400" baseline="0" dirty="0" smtClean="0"/>
                        <a:t> SATELLITE TERMINAL</a:t>
                      </a:r>
                      <a:endParaRPr lang="en-MY" sz="1400" dirty="0"/>
                    </a:p>
                  </a:txBody>
                  <a:tcPr anchor="ctr"/>
                </a:tc>
                <a:tc>
                  <a:txBody>
                    <a:bodyPr/>
                    <a:lstStyle/>
                    <a:p>
                      <a:pPr algn="ctr"/>
                      <a:r>
                        <a:rPr lang="en-MY" sz="1400" dirty="0" smtClean="0"/>
                        <a:t>32,672</a:t>
                      </a:r>
                      <a:endParaRPr lang="en-MY" sz="1400" dirty="0"/>
                    </a:p>
                  </a:txBody>
                  <a:tcPr anchor="ctr"/>
                </a:tc>
                <a:tc>
                  <a:txBody>
                    <a:bodyPr/>
                    <a:lstStyle/>
                    <a:p>
                      <a:pPr algn="ctr"/>
                      <a:r>
                        <a:rPr lang="en-MY" sz="1400" dirty="0" smtClean="0"/>
                        <a:t>2,165,478.90</a:t>
                      </a:r>
                      <a:endParaRPr lang="en-MY" sz="1400" dirty="0"/>
                    </a:p>
                  </a:txBody>
                  <a:tcPr anchor="ctr"/>
                </a:tc>
                <a:tc>
                  <a:txBody>
                    <a:bodyPr/>
                    <a:lstStyle/>
                    <a:p>
                      <a:pPr algn="ctr"/>
                      <a:r>
                        <a:rPr lang="en-MY" sz="1400" dirty="0" smtClean="0"/>
                        <a:t>382,126.90</a:t>
                      </a:r>
                      <a:endParaRPr lang="en-MY" sz="1400" dirty="0"/>
                    </a:p>
                  </a:txBody>
                  <a:tcPr anchor="ctr"/>
                </a:tc>
                <a:tc>
                  <a:txBody>
                    <a:bodyPr/>
                    <a:lstStyle/>
                    <a:p>
                      <a:pPr algn="ctr"/>
                      <a:r>
                        <a:rPr lang="en-MY" sz="1400" dirty="0" smtClean="0"/>
                        <a:t>2,547,605.80</a:t>
                      </a:r>
                      <a:endParaRPr lang="en-MY" sz="1400" dirty="0"/>
                    </a:p>
                  </a:txBody>
                  <a:tcPr anchor="ctr"/>
                </a:tc>
              </a:tr>
              <a:tr h="417730">
                <a:tc>
                  <a:txBody>
                    <a:bodyPr/>
                    <a:lstStyle/>
                    <a:p>
                      <a:pPr algn="ctr"/>
                      <a:r>
                        <a:rPr lang="en-MY" sz="1400" dirty="0" smtClean="0"/>
                        <a:t>KLIA CP TERMINAL</a:t>
                      </a:r>
                      <a:endParaRPr lang="en-MY" sz="1400" dirty="0"/>
                    </a:p>
                  </a:txBody>
                  <a:tcPr anchor="ctr"/>
                </a:tc>
                <a:tc>
                  <a:txBody>
                    <a:bodyPr/>
                    <a:lstStyle/>
                    <a:p>
                      <a:pPr algn="ctr"/>
                      <a:r>
                        <a:rPr lang="en-MY" sz="1400" dirty="0" smtClean="0"/>
                        <a:t>26,047</a:t>
                      </a:r>
                      <a:endParaRPr lang="en-MY" sz="1400" dirty="0"/>
                    </a:p>
                  </a:txBody>
                  <a:tcPr anchor="ctr"/>
                </a:tc>
                <a:tc>
                  <a:txBody>
                    <a:bodyPr/>
                    <a:lstStyle/>
                    <a:p>
                      <a:pPr algn="ctr"/>
                      <a:r>
                        <a:rPr lang="en-MY" sz="1400" dirty="0" smtClean="0"/>
                        <a:t>1,562,537.90</a:t>
                      </a:r>
                      <a:endParaRPr lang="en-MY" sz="1400" dirty="0"/>
                    </a:p>
                  </a:txBody>
                  <a:tcPr anchor="ctr"/>
                </a:tc>
                <a:tc>
                  <a:txBody>
                    <a:bodyPr/>
                    <a:lstStyle/>
                    <a:p>
                      <a:pPr algn="ctr"/>
                      <a:r>
                        <a:rPr lang="en-MY" sz="1400" dirty="0" smtClean="0"/>
                        <a:t>275,724.16</a:t>
                      </a:r>
                      <a:endParaRPr lang="en-MY" sz="1400" dirty="0"/>
                    </a:p>
                  </a:txBody>
                  <a:tcPr anchor="ctr"/>
                </a:tc>
                <a:tc>
                  <a:txBody>
                    <a:bodyPr/>
                    <a:lstStyle/>
                    <a:p>
                      <a:pPr algn="ctr"/>
                      <a:r>
                        <a:rPr lang="en-MY" sz="1400" dirty="0" smtClean="0"/>
                        <a:t>1,838,262.06</a:t>
                      </a:r>
                      <a:endParaRPr lang="en-MY" sz="1400" dirty="0"/>
                    </a:p>
                  </a:txBody>
                  <a:tcPr anchor="ctr"/>
                </a:tc>
              </a:tr>
              <a:tr h="526212">
                <a:tc>
                  <a:txBody>
                    <a:bodyPr/>
                    <a:lstStyle/>
                    <a:p>
                      <a:pPr algn="ctr"/>
                      <a:r>
                        <a:rPr lang="en-MY" sz="1400" dirty="0" smtClean="0"/>
                        <a:t>KOTA KINABALU T1</a:t>
                      </a:r>
                      <a:r>
                        <a:rPr lang="en-MY" sz="1400" baseline="0" dirty="0" smtClean="0"/>
                        <a:t> INTL AIRPORT</a:t>
                      </a:r>
                      <a:endParaRPr lang="en-MY" sz="1400" dirty="0"/>
                    </a:p>
                  </a:txBody>
                  <a:tcPr anchor="ctr"/>
                </a:tc>
                <a:tc>
                  <a:txBody>
                    <a:bodyPr/>
                    <a:lstStyle/>
                    <a:p>
                      <a:pPr algn="ctr"/>
                      <a:r>
                        <a:rPr lang="en-MY" sz="1400" dirty="0" smtClean="0"/>
                        <a:t>1,603</a:t>
                      </a:r>
                      <a:endParaRPr lang="en-MY" sz="1400" dirty="0"/>
                    </a:p>
                  </a:txBody>
                  <a:tcPr anchor="ctr"/>
                </a:tc>
                <a:tc>
                  <a:txBody>
                    <a:bodyPr/>
                    <a:lstStyle/>
                    <a:p>
                      <a:pPr algn="ctr"/>
                      <a:r>
                        <a:rPr lang="en-MY" sz="1400" dirty="0" smtClean="0"/>
                        <a:t>90,720.40</a:t>
                      </a:r>
                      <a:endParaRPr lang="en-MY" sz="1400" dirty="0"/>
                    </a:p>
                  </a:txBody>
                  <a:tcPr anchor="ctr"/>
                </a:tc>
                <a:tc>
                  <a:txBody>
                    <a:bodyPr/>
                    <a:lstStyle/>
                    <a:p>
                      <a:pPr algn="ctr"/>
                      <a:r>
                        <a:rPr lang="en-MY" sz="1400" dirty="0" smtClean="0"/>
                        <a:t>16,009.18</a:t>
                      </a:r>
                      <a:endParaRPr lang="en-MY" sz="1400" dirty="0"/>
                    </a:p>
                  </a:txBody>
                  <a:tcPr anchor="ctr"/>
                </a:tc>
                <a:tc>
                  <a:txBody>
                    <a:bodyPr/>
                    <a:lstStyle/>
                    <a:p>
                      <a:pPr algn="ctr"/>
                      <a:r>
                        <a:rPr lang="en-MY" sz="1400" dirty="0" smtClean="0"/>
                        <a:t>106,729.58</a:t>
                      </a:r>
                      <a:endParaRPr lang="en-MY" sz="1400" dirty="0"/>
                    </a:p>
                  </a:txBody>
                  <a:tcPr anchor="ctr"/>
                </a:tc>
              </a:tr>
              <a:tr h="526212">
                <a:tc>
                  <a:txBody>
                    <a:bodyPr/>
                    <a:lstStyle/>
                    <a:p>
                      <a:pPr algn="ctr"/>
                      <a:r>
                        <a:rPr lang="en-MY" sz="1400" dirty="0" smtClean="0"/>
                        <a:t>KUCHING INTL AIRPORT</a:t>
                      </a:r>
                      <a:endParaRPr lang="en-MY" sz="1400" dirty="0"/>
                    </a:p>
                  </a:txBody>
                  <a:tcPr anchor="ctr"/>
                </a:tc>
                <a:tc>
                  <a:txBody>
                    <a:bodyPr/>
                    <a:lstStyle/>
                    <a:p>
                      <a:pPr algn="ctr"/>
                      <a:r>
                        <a:rPr lang="en-MY" sz="1400" dirty="0" smtClean="0"/>
                        <a:t>209</a:t>
                      </a:r>
                      <a:endParaRPr lang="en-MY" sz="1400" dirty="0"/>
                    </a:p>
                  </a:txBody>
                  <a:tcPr anchor="ctr"/>
                </a:tc>
                <a:tc>
                  <a:txBody>
                    <a:bodyPr/>
                    <a:lstStyle/>
                    <a:p>
                      <a:pPr algn="ctr"/>
                      <a:r>
                        <a:rPr lang="en-MY" sz="1400" dirty="0" smtClean="0"/>
                        <a:t>12,863.90</a:t>
                      </a:r>
                      <a:endParaRPr lang="en-MY" sz="1400" dirty="0"/>
                    </a:p>
                  </a:txBody>
                  <a:tcPr anchor="ctr"/>
                </a:tc>
                <a:tc>
                  <a:txBody>
                    <a:bodyPr/>
                    <a:lstStyle/>
                    <a:p>
                      <a:pPr algn="ctr"/>
                      <a:r>
                        <a:rPr lang="en-MY" sz="1400" dirty="0" smtClean="0"/>
                        <a:t>2,270.56</a:t>
                      </a:r>
                      <a:endParaRPr lang="en-MY" sz="1400" dirty="0"/>
                    </a:p>
                  </a:txBody>
                  <a:tcPr anchor="ctr"/>
                </a:tc>
                <a:tc>
                  <a:txBody>
                    <a:bodyPr/>
                    <a:lstStyle/>
                    <a:p>
                      <a:pPr algn="ctr"/>
                      <a:r>
                        <a:rPr lang="en-MY" sz="1400" dirty="0" smtClean="0"/>
                        <a:t>15,134.46</a:t>
                      </a:r>
                      <a:endParaRPr lang="en-MY" sz="1400" dirty="0"/>
                    </a:p>
                  </a:txBody>
                  <a:tcPr anchor="ctr"/>
                </a:tc>
              </a:tr>
              <a:tr h="332344">
                <a:tc>
                  <a:txBody>
                    <a:bodyPr/>
                    <a:lstStyle/>
                    <a:p>
                      <a:pPr algn="ctr"/>
                      <a:r>
                        <a:rPr lang="en-MY" sz="1400" dirty="0" smtClean="0"/>
                        <a:t>non-cash</a:t>
                      </a:r>
                      <a:endParaRPr lang="en-MY" sz="1400" dirty="0"/>
                    </a:p>
                  </a:txBody>
                  <a:tcPr anchor="ctr"/>
                </a:tc>
                <a:tc>
                  <a:txBody>
                    <a:bodyPr/>
                    <a:lstStyle/>
                    <a:p>
                      <a:pPr algn="ctr"/>
                      <a:r>
                        <a:rPr lang="en-MY" sz="1400" dirty="0" smtClean="0"/>
                        <a:t>66,960</a:t>
                      </a:r>
                      <a:endParaRPr lang="en-MY" sz="1400" dirty="0"/>
                    </a:p>
                  </a:txBody>
                  <a:tcPr anchor="ctr"/>
                </a:tc>
                <a:tc>
                  <a:txBody>
                    <a:bodyPr/>
                    <a:lstStyle/>
                    <a:p>
                      <a:pPr algn="ctr"/>
                      <a:r>
                        <a:rPr lang="en-MY" sz="1400" dirty="0" smtClean="0"/>
                        <a:t>16,494,014.90</a:t>
                      </a:r>
                      <a:endParaRPr lang="en-MY" sz="1400" dirty="0"/>
                    </a:p>
                  </a:txBody>
                  <a:tcPr anchor="ctr"/>
                </a:tc>
                <a:tc>
                  <a:txBody>
                    <a:bodyPr/>
                    <a:lstStyle/>
                    <a:p>
                      <a:pPr algn="ctr"/>
                      <a:r>
                        <a:rPr lang="en-MY" sz="1400" dirty="0" smtClean="0"/>
                        <a:t>2,910,739.39</a:t>
                      </a:r>
                      <a:endParaRPr lang="en-MY" sz="1400" dirty="0"/>
                    </a:p>
                  </a:txBody>
                  <a:tcPr anchor="ctr"/>
                </a:tc>
                <a:tc>
                  <a:txBody>
                    <a:bodyPr/>
                    <a:lstStyle/>
                    <a:p>
                      <a:pPr algn="ctr"/>
                      <a:r>
                        <a:rPr lang="en-MY" sz="1400" dirty="0" smtClean="0"/>
                        <a:t>19,404,754.29</a:t>
                      </a:r>
                    </a:p>
                  </a:txBody>
                  <a:tcPr anchor="ctr"/>
                </a:tc>
              </a:tr>
              <a:tr h="407303">
                <a:tc>
                  <a:txBody>
                    <a:bodyPr/>
                    <a:lstStyle/>
                    <a:p>
                      <a:pPr algn="ctr"/>
                      <a:r>
                        <a:rPr lang="en-MY" sz="1400" dirty="0" smtClean="0"/>
                        <a:t>PENANG</a:t>
                      </a:r>
                      <a:r>
                        <a:rPr lang="en-MY" sz="1400" baseline="0" dirty="0" smtClean="0"/>
                        <a:t> INTL AIRPORT</a:t>
                      </a:r>
                    </a:p>
                  </a:txBody>
                  <a:tcPr anchor="ctr"/>
                </a:tc>
                <a:tc>
                  <a:txBody>
                    <a:bodyPr/>
                    <a:lstStyle/>
                    <a:p>
                      <a:pPr algn="ctr"/>
                      <a:r>
                        <a:rPr lang="en-MY" sz="1400" dirty="0" smtClean="0"/>
                        <a:t>33,898</a:t>
                      </a:r>
                      <a:endParaRPr lang="en-MY" sz="1400" dirty="0"/>
                    </a:p>
                  </a:txBody>
                  <a:tcPr anchor="ctr"/>
                </a:tc>
                <a:tc>
                  <a:txBody>
                    <a:bodyPr/>
                    <a:lstStyle/>
                    <a:p>
                      <a:pPr algn="ctr"/>
                      <a:r>
                        <a:rPr lang="en-MY" sz="1400" dirty="0" smtClean="0"/>
                        <a:t>1,702,876.40</a:t>
                      </a:r>
                      <a:endParaRPr lang="en-MY" sz="1400" dirty="0"/>
                    </a:p>
                  </a:txBody>
                  <a:tcPr anchor="ctr"/>
                </a:tc>
                <a:tc>
                  <a:txBody>
                    <a:bodyPr/>
                    <a:lstStyle/>
                    <a:p>
                      <a:pPr algn="ctr"/>
                      <a:r>
                        <a:rPr lang="en-MY" sz="1400" dirty="0" smtClean="0"/>
                        <a:t>300,505.01</a:t>
                      </a:r>
                      <a:endParaRPr lang="en-MY" sz="1400" dirty="0"/>
                    </a:p>
                  </a:txBody>
                  <a:tcPr anchor="ctr"/>
                </a:tc>
                <a:tc>
                  <a:txBody>
                    <a:bodyPr/>
                    <a:lstStyle/>
                    <a:p>
                      <a:pPr algn="ctr"/>
                      <a:r>
                        <a:rPr lang="en-MY" sz="1400" dirty="0" smtClean="0"/>
                        <a:t>2,003,381.41</a:t>
                      </a:r>
                      <a:endParaRPr lang="en-MY" sz="1400" dirty="0"/>
                    </a:p>
                  </a:txBody>
                  <a:tcPr anchor="ctr"/>
                </a:tc>
              </a:tr>
              <a:tr h="332344">
                <a:tc>
                  <a:txBody>
                    <a:bodyPr/>
                    <a:lstStyle/>
                    <a:p>
                      <a:pPr algn="ctr"/>
                      <a:r>
                        <a:rPr lang="en-MY" sz="1400" dirty="0" smtClean="0"/>
                        <a:t>SENAI INTL AIRPORT</a:t>
                      </a:r>
                      <a:endParaRPr lang="en-MY" sz="1400" dirty="0"/>
                    </a:p>
                  </a:txBody>
                  <a:tcPr anchor="ctr"/>
                </a:tc>
                <a:tc>
                  <a:txBody>
                    <a:bodyPr/>
                    <a:lstStyle/>
                    <a:p>
                      <a:pPr algn="ctr"/>
                      <a:r>
                        <a:rPr lang="en-MY" sz="1400" dirty="0" smtClean="0"/>
                        <a:t>86</a:t>
                      </a:r>
                      <a:endParaRPr lang="en-MY" sz="1400" dirty="0"/>
                    </a:p>
                  </a:txBody>
                  <a:tcPr anchor="ctr"/>
                </a:tc>
                <a:tc>
                  <a:txBody>
                    <a:bodyPr/>
                    <a:lstStyle/>
                    <a:p>
                      <a:pPr algn="ctr"/>
                      <a:r>
                        <a:rPr lang="en-MY" sz="1400" dirty="0" smtClean="0"/>
                        <a:t>4,938.50</a:t>
                      </a:r>
                      <a:endParaRPr lang="en-MY" sz="1400" dirty="0"/>
                    </a:p>
                  </a:txBody>
                  <a:tcPr anchor="ctr"/>
                </a:tc>
                <a:tc>
                  <a:txBody>
                    <a:bodyPr/>
                    <a:lstStyle/>
                    <a:p>
                      <a:pPr algn="ctr"/>
                      <a:r>
                        <a:rPr lang="en-MY" sz="1400" dirty="0" smtClean="0"/>
                        <a:t>871.68</a:t>
                      </a:r>
                      <a:endParaRPr lang="en-MY" sz="1400" dirty="0"/>
                    </a:p>
                  </a:txBody>
                  <a:tcPr anchor="ctr"/>
                </a:tc>
                <a:tc>
                  <a:txBody>
                    <a:bodyPr/>
                    <a:lstStyle/>
                    <a:p>
                      <a:pPr algn="ctr"/>
                      <a:r>
                        <a:rPr lang="en-MY" sz="1400" dirty="0" smtClean="0"/>
                        <a:t>5,810.18</a:t>
                      </a:r>
                      <a:endParaRPr lang="en-MY" sz="1400" dirty="0"/>
                    </a:p>
                  </a:txBody>
                  <a:tcPr anchor="ctr"/>
                </a:tc>
              </a:tr>
              <a:tr h="332344">
                <a:tc>
                  <a:txBody>
                    <a:bodyPr/>
                    <a:lstStyle/>
                    <a:p>
                      <a:pPr algn="ctr"/>
                      <a:r>
                        <a:rPr lang="en-MY" sz="1400" dirty="0" smtClean="0"/>
                        <a:t>SUBANG INTL AIRPORT</a:t>
                      </a:r>
                      <a:endParaRPr lang="en-MY" sz="1400" dirty="0"/>
                    </a:p>
                  </a:txBody>
                  <a:tcPr anchor="ctr"/>
                </a:tc>
                <a:tc>
                  <a:txBody>
                    <a:bodyPr/>
                    <a:lstStyle/>
                    <a:p>
                      <a:pPr algn="ctr"/>
                      <a:r>
                        <a:rPr lang="en-MY" sz="1400" dirty="0" smtClean="0"/>
                        <a:t>176</a:t>
                      </a:r>
                      <a:endParaRPr lang="en-MY" sz="1400" dirty="0"/>
                    </a:p>
                  </a:txBody>
                  <a:tcPr anchor="ctr"/>
                </a:tc>
                <a:tc>
                  <a:txBody>
                    <a:bodyPr/>
                    <a:lstStyle/>
                    <a:p>
                      <a:pPr algn="ctr"/>
                      <a:r>
                        <a:rPr lang="en-MY" sz="1400" dirty="0" smtClean="0"/>
                        <a:t>11,538.50</a:t>
                      </a:r>
                      <a:endParaRPr lang="en-MY" sz="1400" dirty="0"/>
                    </a:p>
                  </a:txBody>
                  <a:tcPr anchor="ctr"/>
                </a:tc>
                <a:tc>
                  <a:txBody>
                    <a:bodyPr/>
                    <a:lstStyle/>
                    <a:p>
                      <a:pPr algn="ctr"/>
                      <a:r>
                        <a:rPr lang="en-MY" sz="1400" dirty="0" smtClean="0"/>
                        <a:t>2,036.42</a:t>
                      </a:r>
                      <a:endParaRPr lang="en-MY" sz="1400" dirty="0"/>
                    </a:p>
                  </a:txBody>
                  <a:tcPr anchor="ctr"/>
                </a:tc>
                <a:tc>
                  <a:txBody>
                    <a:bodyPr/>
                    <a:lstStyle/>
                    <a:p>
                      <a:pPr algn="ctr"/>
                      <a:r>
                        <a:rPr lang="en-MY" sz="1400" dirty="0" smtClean="0"/>
                        <a:t>13,574.92</a:t>
                      </a:r>
                      <a:endParaRPr lang="en-MY" sz="1400" dirty="0"/>
                    </a:p>
                  </a:txBody>
                  <a:tcPr anchor="ctr"/>
                </a:tc>
              </a:tr>
              <a:tr h="332344">
                <a:tc>
                  <a:txBody>
                    <a:bodyPr/>
                    <a:lstStyle/>
                    <a:p>
                      <a:pPr algn="ctr"/>
                      <a:endParaRPr lang="en-MY" sz="1400" dirty="0" smtClean="0"/>
                    </a:p>
                  </a:txBody>
                  <a:tcPr anchor="ctr"/>
                </a:tc>
                <a:tc>
                  <a:txBody>
                    <a:bodyPr/>
                    <a:lstStyle/>
                    <a:p>
                      <a:pPr algn="ctr"/>
                      <a:r>
                        <a:rPr lang="en-MY" sz="1400" dirty="0" smtClean="0"/>
                        <a:t>212,510</a:t>
                      </a:r>
                      <a:endParaRPr lang="en-MY" sz="1400" dirty="0"/>
                    </a:p>
                  </a:txBody>
                  <a:tcPr anchor="ctr"/>
                </a:tc>
                <a:tc>
                  <a:txBody>
                    <a:bodyPr/>
                    <a:lstStyle/>
                    <a:p>
                      <a:pPr algn="ctr"/>
                      <a:r>
                        <a:rPr lang="en-MY" sz="1400" dirty="0" smtClean="0"/>
                        <a:t>25,158,611.50</a:t>
                      </a:r>
                      <a:endParaRPr lang="en-MY" sz="1400" dirty="0"/>
                    </a:p>
                  </a:txBody>
                  <a:tcPr anchor="ctr"/>
                </a:tc>
                <a:tc>
                  <a:txBody>
                    <a:bodyPr/>
                    <a:lstStyle/>
                    <a:p>
                      <a:pPr algn="ctr"/>
                      <a:r>
                        <a:rPr lang="en-MY" sz="1400" dirty="0" smtClean="0"/>
                        <a:t>4,439,727.37</a:t>
                      </a:r>
                      <a:endParaRPr lang="en-MY" sz="1400" dirty="0"/>
                    </a:p>
                  </a:txBody>
                  <a:tcPr anchor="ctr"/>
                </a:tc>
                <a:tc>
                  <a:txBody>
                    <a:bodyPr/>
                    <a:lstStyle/>
                    <a:p>
                      <a:pPr algn="ctr"/>
                      <a:r>
                        <a:rPr lang="en-MY" sz="1400" dirty="0" smtClean="0"/>
                        <a:t>29,598,338.87</a:t>
                      </a:r>
                    </a:p>
                  </a:txBody>
                  <a:tcPr anchor="ctr"/>
                </a:tc>
              </a:tr>
            </a:tbl>
          </a:graphicData>
        </a:graphic>
      </p:graphicFrame>
      <p:sp>
        <p:nvSpPr>
          <p:cNvPr id="7" name="Rectangle 6"/>
          <p:cNvSpPr/>
          <p:nvPr/>
        </p:nvSpPr>
        <p:spPr>
          <a:xfrm>
            <a:off x="4427984" y="6381328"/>
            <a:ext cx="3600400"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1600" dirty="0" smtClean="0">
                <a:solidFill>
                  <a:schemeClr val="tx1"/>
                </a:solidFill>
              </a:rPr>
              <a:t>Approved outlet by RMCD = 4,911</a:t>
            </a:r>
            <a:endParaRPr lang="en-MY" sz="1600" dirty="0">
              <a:solidFill>
                <a:schemeClr val="tx1"/>
              </a:solidFill>
            </a:endParaRPr>
          </a:p>
        </p:txBody>
      </p:sp>
      <p:sp>
        <p:nvSpPr>
          <p:cNvPr id="8" name="Rectangle 7"/>
          <p:cNvSpPr/>
          <p:nvPr/>
        </p:nvSpPr>
        <p:spPr>
          <a:xfrm>
            <a:off x="-228600" y="304800"/>
            <a:ext cx="647700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1"/>
            <a:r>
              <a:rPr lang="en-US" sz="2800" b="1" dirty="0" smtClean="0">
                <a:solidFill>
                  <a:schemeClr val="bg1"/>
                </a:solidFill>
                <a:latin typeface="Calibri" pitchFamily="34" charset="0"/>
                <a:cs typeface="Mongolian Baiti" pitchFamily="66" charset="0"/>
              </a:rPr>
              <a:t>LATEST GST UPDATES</a:t>
            </a:r>
          </a:p>
          <a:p>
            <a:pPr lvl="1"/>
            <a:r>
              <a:rPr lang="en-US" sz="2000" dirty="0"/>
              <a:t>TOURIST REFUND SCHEME</a:t>
            </a:r>
          </a:p>
        </p:txBody>
      </p:sp>
      <p:sp>
        <p:nvSpPr>
          <p:cNvPr id="2" name="Slide Number Placeholder 1"/>
          <p:cNvSpPr>
            <a:spLocks noGrp="1"/>
          </p:cNvSpPr>
          <p:nvPr>
            <p:ph type="sldNum" sz="quarter" idx="12"/>
          </p:nvPr>
        </p:nvSpPr>
        <p:spPr/>
        <p:txBody>
          <a:bodyPr/>
          <a:lstStyle/>
          <a:p>
            <a:fld id="{4FAB73BC-B049-4115-A692-8D63A059BFB8}" type="slidenum">
              <a:rPr lang="en-US" smtClean="0">
                <a:solidFill>
                  <a:prstClr val="black">
                    <a:tint val="75000"/>
                  </a:prstClr>
                </a:solidFill>
              </a:rPr>
              <a:pPr/>
              <a:t>19</a:t>
            </a:fld>
            <a:endParaRPr lang="en-US" dirty="0">
              <a:solidFill>
                <a:prstClr val="black">
                  <a:tint val="75000"/>
                </a:prstClr>
              </a:solidFill>
            </a:endParaRPr>
          </a:p>
        </p:txBody>
      </p:sp>
    </p:spTree>
    <p:extLst>
      <p:ext uri="{BB962C8B-B14F-4D97-AF65-F5344CB8AC3E}">
        <p14:creationId xmlns:p14="http://schemas.microsoft.com/office/powerpoint/2010/main" val="8506691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2" descr="http://files.aszroul-on9resume.webnode.com/200000015-d5e6ad6e39/uojb1.jpg"/>
          <p:cNvSpPr>
            <a:spLocks noChangeAspect="1" noChangeArrowheads="1"/>
          </p:cNvSpPr>
          <p:nvPr/>
        </p:nvSpPr>
        <p:spPr bwMode="auto">
          <a:xfrm>
            <a:off x="-1415647" y="45049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MY" dirty="0">
              <a:solidFill>
                <a:prstClr val="black"/>
              </a:solidFill>
            </a:endParaRPr>
          </a:p>
        </p:txBody>
      </p:sp>
      <p:pic>
        <p:nvPicPr>
          <p:cNvPr id="9" name="Picture 8"/>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27584" y="1348294"/>
            <a:ext cx="7128792" cy="5482247"/>
          </a:xfrm>
          <a:prstGeom prst="rect">
            <a:avLst/>
          </a:prstGeom>
        </p:spPr>
      </p:pic>
      <p:sp>
        <p:nvSpPr>
          <p:cNvPr id="11" name="Rectangle 10"/>
          <p:cNvSpPr/>
          <p:nvPr/>
        </p:nvSpPr>
        <p:spPr>
          <a:xfrm>
            <a:off x="-243277" y="332656"/>
            <a:ext cx="647700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1" indent="79375"/>
            <a:r>
              <a:rPr lang="en-US" sz="2800" b="1" dirty="0" smtClean="0">
                <a:latin typeface="Calibri" pitchFamily="34" charset="0"/>
                <a:cs typeface="Calibri" pitchFamily="34" charset="0"/>
              </a:rPr>
              <a:t>ABOUT </a:t>
            </a:r>
            <a:r>
              <a:rPr lang="en-US" sz="2800" b="1" dirty="0">
                <a:latin typeface="Calibri" pitchFamily="34" charset="0"/>
                <a:cs typeface="Calibri" pitchFamily="34" charset="0"/>
              </a:rPr>
              <a:t>US </a:t>
            </a:r>
            <a:r>
              <a:rPr lang="en-US" sz="2800" b="1" dirty="0">
                <a:cs typeface="Mongolian Baiti" pitchFamily="66" charset="0"/>
              </a:rPr>
              <a:t> </a:t>
            </a:r>
            <a:endParaRPr lang="en-MY" sz="2800" b="1" dirty="0">
              <a:latin typeface="Century Gothic" pitchFamily="34" charset="0"/>
            </a:endParaRPr>
          </a:p>
          <a:p>
            <a:pPr lvl="2" indent="-353167"/>
            <a:r>
              <a:rPr lang="en-MY" sz="1846" dirty="0">
                <a:latin typeface="Calibri" pitchFamily="34" charset="0"/>
                <a:cs typeface="Calibri" pitchFamily="34" charset="0"/>
              </a:rPr>
              <a:t>SALIHIN EXPERIENCE IN GST TRAINING AND EDUCATION </a:t>
            </a:r>
          </a:p>
        </p:txBody>
      </p:sp>
      <p:sp>
        <p:nvSpPr>
          <p:cNvPr id="3" name="Slide Number Placeholder 2"/>
          <p:cNvSpPr>
            <a:spLocks noGrp="1"/>
          </p:cNvSpPr>
          <p:nvPr>
            <p:ph type="sldNum" sz="quarter" idx="12"/>
          </p:nvPr>
        </p:nvSpPr>
        <p:spPr/>
        <p:txBody>
          <a:bodyPr/>
          <a:lstStyle/>
          <a:p>
            <a:fld id="{4FAB73BC-B049-4115-A692-8D63A059BFB8}" type="slidenum">
              <a:rPr lang="en-US" smtClean="0">
                <a:solidFill>
                  <a:prstClr val="black">
                    <a:tint val="75000"/>
                  </a:prstClr>
                </a:solidFill>
              </a:rPr>
              <a:pPr/>
              <a:t>2</a:t>
            </a:fld>
            <a:endParaRPr lang="en-US" dirty="0">
              <a:solidFill>
                <a:prstClr val="black">
                  <a:tint val="75000"/>
                </a:prstClr>
              </a:solidFill>
            </a:endParaRPr>
          </a:p>
        </p:txBody>
      </p:sp>
    </p:spTree>
    <p:extLst>
      <p:ext uri="{BB962C8B-B14F-4D97-AF65-F5344CB8AC3E}">
        <p14:creationId xmlns:p14="http://schemas.microsoft.com/office/powerpoint/2010/main" val="7179843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304800"/>
            <a:ext cx="647700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1"/>
            <a:r>
              <a:rPr lang="en-US" sz="2800" b="1" dirty="0" smtClean="0">
                <a:solidFill>
                  <a:schemeClr val="bg1"/>
                </a:solidFill>
                <a:latin typeface="Calibri" pitchFamily="34" charset="0"/>
                <a:cs typeface="Mongolian Baiti" pitchFamily="66" charset="0"/>
              </a:rPr>
              <a:t>RISING PRICES AND PROFITEERING</a:t>
            </a:r>
          </a:p>
        </p:txBody>
      </p:sp>
      <p:sp>
        <p:nvSpPr>
          <p:cNvPr id="7" name="Rectangle 6"/>
          <p:cNvSpPr/>
          <p:nvPr/>
        </p:nvSpPr>
        <p:spPr>
          <a:xfrm>
            <a:off x="228600" y="1451992"/>
            <a:ext cx="8686800" cy="22818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lnSpc>
                <a:spcPct val="150000"/>
              </a:lnSpc>
              <a:buFont typeface="Wingdings" panose="05000000000000000000" pitchFamily="2" charset="2"/>
              <a:buChar char="q"/>
            </a:pPr>
            <a:r>
              <a:rPr lang="en-MY" dirty="0" smtClean="0">
                <a:solidFill>
                  <a:schemeClr val="tx1"/>
                </a:solidFill>
              </a:rPr>
              <a:t>Although traders can claim special refund to eliminate double taxation but not many have done so.</a:t>
            </a:r>
          </a:p>
          <a:p>
            <a:pPr marL="285750" indent="-285750" algn="just">
              <a:lnSpc>
                <a:spcPct val="150000"/>
              </a:lnSpc>
              <a:buFont typeface="Wingdings" panose="05000000000000000000" pitchFamily="2" charset="2"/>
              <a:buChar char="q"/>
            </a:pPr>
            <a:r>
              <a:rPr lang="en-MY" dirty="0" smtClean="0">
                <a:solidFill>
                  <a:schemeClr val="tx1"/>
                </a:solidFill>
              </a:rPr>
              <a:t>If special refund is not claimed, GST 6% will be charged on selling price with embedded sales tax until the old stock last.</a:t>
            </a:r>
          </a:p>
          <a:p>
            <a:pPr marL="285750" indent="-285750" algn="just">
              <a:lnSpc>
                <a:spcPct val="150000"/>
              </a:lnSpc>
              <a:buFont typeface="Wingdings" panose="05000000000000000000" pitchFamily="2" charset="2"/>
              <a:buChar char="q"/>
            </a:pPr>
            <a:r>
              <a:rPr lang="en-MY" dirty="0" smtClean="0">
                <a:solidFill>
                  <a:schemeClr val="tx1"/>
                </a:solidFill>
              </a:rPr>
              <a:t>RMCD is working with KPDNKK to avoid traders from taking advantage to continue charging the same price on new stock of goods</a:t>
            </a:r>
          </a:p>
          <a:p>
            <a:pPr marL="285750" indent="-285750" algn="just">
              <a:lnSpc>
                <a:spcPct val="150000"/>
              </a:lnSpc>
              <a:buFont typeface="Wingdings" panose="05000000000000000000" pitchFamily="2" charset="2"/>
              <a:buChar char="q"/>
            </a:pPr>
            <a:r>
              <a:rPr lang="en-MY" dirty="0" smtClean="0">
                <a:solidFill>
                  <a:schemeClr val="tx1"/>
                </a:solidFill>
              </a:rPr>
              <a:t>Due date for Special Refund application was 30 September 2015</a:t>
            </a:r>
            <a:endParaRPr lang="en-MY" dirty="0">
              <a:solidFill>
                <a:schemeClr val="tx1"/>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3084097977"/>
              </p:ext>
            </p:extLst>
          </p:nvPr>
        </p:nvGraphicFramePr>
        <p:xfrm>
          <a:off x="143506" y="4038600"/>
          <a:ext cx="8856987" cy="2463160"/>
        </p:xfrm>
        <a:graphic>
          <a:graphicData uri="http://schemas.openxmlformats.org/drawingml/2006/table">
            <a:tbl>
              <a:tblPr firstRow="1" bandRow="1">
                <a:tableStyleId>{21E4AEA4-8DFA-4A89-87EB-49C32662AFE0}</a:tableStyleId>
              </a:tblPr>
              <a:tblGrid>
                <a:gridCol w="1296146"/>
                <a:gridCol w="936104"/>
                <a:gridCol w="925459"/>
                <a:gridCol w="1001224"/>
                <a:gridCol w="1061649"/>
                <a:gridCol w="1224136"/>
                <a:gridCol w="1305145"/>
                <a:gridCol w="1107124"/>
              </a:tblGrid>
              <a:tr h="360040">
                <a:tc>
                  <a:txBody>
                    <a:bodyPr/>
                    <a:lstStyle/>
                    <a:p>
                      <a:pPr algn="ctr"/>
                      <a:r>
                        <a:rPr lang="en-MY" sz="1600" dirty="0" smtClean="0"/>
                        <a:t>MONTH</a:t>
                      </a:r>
                      <a:endParaRPr lang="en-MY" sz="1600" dirty="0"/>
                    </a:p>
                  </a:txBody>
                  <a:tcPr/>
                </a:tc>
                <a:tc>
                  <a:txBody>
                    <a:bodyPr/>
                    <a:lstStyle/>
                    <a:p>
                      <a:pPr algn="ctr"/>
                      <a:r>
                        <a:rPr lang="en-MY" sz="1600" dirty="0" smtClean="0"/>
                        <a:t>APRIL</a:t>
                      </a:r>
                      <a:endParaRPr lang="en-MY" sz="1600" dirty="0"/>
                    </a:p>
                  </a:txBody>
                  <a:tcPr/>
                </a:tc>
                <a:tc>
                  <a:txBody>
                    <a:bodyPr/>
                    <a:lstStyle/>
                    <a:p>
                      <a:pPr algn="ctr"/>
                      <a:r>
                        <a:rPr lang="en-MY" sz="1600" dirty="0" smtClean="0"/>
                        <a:t>MAY</a:t>
                      </a:r>
                      <a:endParaRPr lang="en-MY" sz="1600" dirty="0"/>
                    </a:p>
                  </a:txBody>
                  <a:tcPr/>
                </a:tc>
                <a:tc>
                  <a:txBody>
                    <a:bodyPr/>
                    <a:lstStyle/>
                    <a:p>
                      <a:pPr algn="ctr"/>
                      <a:r>
                        <a:rPr lang="en-MY" sz="1600" dirty="0" smtClean="0"/>
                        <a:t>JUNE</a:t>
                      </a:r>
                      <a:endParaRPr lang="en-MY" sz="1600" dirty="0"/>
                    </a:p>
                  </a:txBody>
                  <a:tcPr/>
                </a:tc>
                <a:tc>
                  <a:txBody>
                    <a:bodyPr/>
                    <a:lstStyle/>
                    <a:p>
                      <a:pPr algn="ctr"/>
                      <a:r>
                        <a:rPr lang="en-MY" sz="1600" dirty="0" smtClean="0"/>
                        <a:t>JULY</a:t>
                      </a:r>
                      <a:endParaRPr lang="en-MY" sz="1600" dirty="0"/>
                    </a:p>
                  </a:txBody>
                  <a:tcPr/>
                </a:tc>
                <a:tc>
                  <a:txBody>
                    <a:bodyPr/>
                    <a:lstStyle/>
                    <a:p>
                      <a:pPr algn="ctr"/>
                      <a:r>
                        <a:rPr lang="en-MY" sz="1600" dirty="0" smtClean="0"/>
                        <a:t>AUGUST</a:t>
                      </a:r>
                      <a:endParaRPr lang="en-MY" sz="1600" dirty="0"/>
                    </a:p>
                  </a:txBody>
                  <a:tcPr/>
                </a:tc>
                <a:tc>
                  <a:txBody>
                    <a:bodyPr/>
                    <a:lstStyle/>
                    <a:p>
                      <a:pPr algn="ctr"/>
                      <a:r>
                        <a:rPr lang="en-MY" sz="1600" dirty="0" smtClean="0"/>
                        <a:t>SEPTEMBER</a:t>
                      </a:r>
                      <a:endParaRPr lang="en-MY" sz="1600" dirty="0"/>
                    </a:p>
                  </a:txBody>
                  <a:tcPr/>
                </a:tc>
                <a:tc>
                  <a:txBody>
                    <a:bodyPr/>
                    <a:lstStyle/>
                    <a:p>
                      <a:pPr algn="ctr"/>
                      <a:r>
                        <a:rPr lang="en-MY" sz="1600" dirty="0" smtClean="0"/>
                        <a:t>TOTAL</a:t>
                      </a:r>
                    </a:p>
                  </a:txBody>
                  <a:tcPr/>
                </a:tc>
              </a:tr>
              <a:tr h="272008">
                <a:tc>
                  <a:txBody>
                    <a:bodyPr/>
                    <a:lstStyle/>
                    <a:p>
                      <a:pPr algn="ctr"/>
                      <a:r>
                        <a:rPr lang="en-MY" sz="1600" dirty="0" smtClean="0"/>
                        <a:t>Application </a:t>
                      </a:r>
                      <a:endParaRPr lang="en-MY" sz="1600" dirty="0"/>
                    </a:p>
                  </a:txBody>
                  <a:tcPr anchor="ctr"/>
                </a:tc>
                <a:tc>
                  <a:txBody>
                    <a:bodyPr/>
                    <a:lstStyle/>
                    <a:p>
                      <a:pPr algn="ctr"/>
                      <a:r>
                        <a:rPr lang="en-MY" sz="1600" dirty="0" smtClean="0"/>
                        <a:t>17</a:t>
                      </a:r>
                      <a:endParaRPr lang="en-MY" sz="1600" dirty="0"/>
                    </a:p>
                  </a:txBody>
                  <a:tcPr anchor="ctr"/>
                </a:tc>
                <a:tc>
                  <a:txBody>
                    <a:bodyPr/>
                    <a:lstStyle/>
                    <a:p>
                      <a:pPr algn="ctr"/>
                      <a:r>
                        <a:rPr lang="en-MY" sz="1600" dirty="0" smtClean="0"/>
                        <a:t>62</a:t>
                      </a:r>
                      <a:endParaRPr lang="en-MY" sz="1600" dirty="0"/>
                    </a:p>
                  </a:txBody>
                  <a:tcPr anchor="ctr"/>
                </a:tc>
                <a:tc>
                  <a:txBody>
                    <a:bodyPr/>
                    <a:lstStyle/>
                    <a:p>
                      <a:pPr algn="ctr"/>
                      <a:r>
                        <a:rPr lang="en-MY" sz="1600" dirty="0" smtClean="0"/>
                        <a:t>79</a:t>
                      </a:r>
                      <a:endParaRPr lang="en-MY" sz="1600" dirty="0"/>
                    </a:p>
                  </a:txBody>
                  <a:tcPr anchor="ctr"/>
                </a:tc>
                <a:tc>
                  <a:txBody>
                    <a:bodyPr/>
                    <a:lstStyle/>
                    <a:p>
                      <a:pPr algn="ctr"/>
                      <a:r>
                        <a:rPr lang="en-MY" sz="1600" dirty="0" smtClean="0"/>
                        <a:t>101</a:t>
                      </a:r>
                      <a:endParaRPr lang="en-MY" sz="1600" dirty="0"/>
                    </a:p>
                  </a:txBody>
                  <a:tcPr anchor="ctr"/>
                </a:tc>
                <a:tc>
                  <a:txBody>
                    <a:bodyPr/>
                    <a:lstStyle/>
                    <a:p>
                      <a:pPr algn="ctr"/>
                      <a:r>
                        <a:rPr lang="en-MY" sz="1600" dirty="0" smtClean="0"/>
                        <a:t>159</a:t>
                      </a:r>
                      <a:endParaRPr lang="en-MY" sz="1600" dirty="0"/>
                    </a:p>
                  </a:txBody>
                  <a:tcPr anchor="ctr"/>
                </a:tc>
                <a:tc>
                  <a:txBody>
                    <a:bodyPr/>
                    <a:lstStyle/>
                    <a:p>
                      <a:pPr algn="ctr"/>
                      <a:r>
                        <a:rPr lang="en-MY" sz="1600" dirty="0" smtClean="0"/>
                        <a:t>2093</a:t>
                      </a:r>
                      <a:endParaRPr lang="en-MY" sz="1600" dirty="0"/>
                    </a:p>
                  </a:txBody>
                  <a:tcPr anchor="ctr"/>
                </a:tc>
                <a:tc>
                  <a:txBody>
                    <a:bodyPr/>
                    <a:lstStyle/>
                    <a:p>
                      <a:pPr algn="ctr"/>
                      <a:r>
                        <a:rPr lang="en-MY" sz="1600" dirty="0" smtClean="0"/>
                        <a:t>2511</a:t>
                      </a:r>
                      <a:endParaRPr lang="en-MY" sz="1600" dirty="0"/>
                    </a:p>
                  </a:txBody>
                  <a:tcPr anchor="ctr"/>
                </a:tc>
              </a:tr>
              <a:tr h="124949">
                <a:tc>
                  <a:txBody>
                    <a:bodyPr/>
                    <a:lstStyle/>
                    <a:p>
                      <a:pPr algn="ctr"/>
                      <a:r>
                        <a:rPr lang="en-MY" sz="1600" dirty="0" smtClean="0"/>
                        <a:t>Approved</a:t>
                      </a:r>
                      <a:endParaRPr lang="en-MY" sz="1600" dirty="0"/>
                    </a:p>
                  </a:txBody>
                  <a:tcPr anchor="ctr"/>
                </a:tc>
                <a:tc>
                  <a:txBody>
                    <a:bodyPr/>
                    <a:lstStyle/>
                    <a:p>
                      <a:pPr algn="ctr"/>
                      <a:r>
                        <a:rPr lang="en-MY" sz="1600" dirty="0" smtClean="0"/>
                        <a:t>14</a:t>
                      </a:r>
                      <a:endParaRPr lang="en-MY" sz="1600" dirty="0"/>
                    </a:p>
                  </a:txBody>
                  <a:tcPr anchor="ctr"/>
                </a:tc>
                <a:tc>
                  <a:txBody>
                    <a:bodyPr/>
                    <a:lstStyle/>
                    <a:p>
                      <a:pPr algn="ctr"/>
                      <a:r>
                        <a:rPr lang="en-MY" sz="1600" dirty="0" smtClean="0"/>
                        <a:t>44</a:t>
                      </a:r>
                      <a:endParaRPr lang="en-MY" sz="1600" dirty="0"/>
                    </a:p>
                  </a:txBody>
                  <a:tcPr anchor="ctr"/>
                </a:tc>
                <a:tc>
                  <a:txBody>
                    <a:bodyPr/>
                    <a:lstStyle/>
                    <a:p>
                      <a:pPr algn="ctr"/>
                      <a:r>
                        <a:rPr lang="en-MY" sz="1600" dirty="0" smtClean="0"/>
                        <a:t>68</a:t>
                      </a:r>
                      <a:endParaRPr lang="en-MY" sz="1600" dirty="0"/>
                    </a:p>
                  </a:txBody>
                  <a:tcPr anchor="ctr"/>
                </a:tc>
                <a:tc>
                  <a:txBody>
                    <a:bodyPr/>
                    <a:lstStyle/>
                    <a:p>
                      <a:pPr algn="ctr"/>
                      <a:r>
                        <a:rPr lang="en-MY" sz="1600" dirty="0" smtClean="0"/>
                        <a:t>76</a:t>
                      </a:r>
                      <a:endParaRPr lang="en-MY" sz="1600" dirty="0"/>
                    </a:p>
                  </a:txBody>
                  <a:tcPr anchor="ctr"/>
                </a:tc>
                <a:tc>
                  <a:txBody>
                    <a:bodyPr/>
                    <a:lstStyle/>
                    <a:p>
                      <a:pPr algn="ctr"/>
                      <a:r>
                        <a:rPr lang="en-MY" sz="1600" dirty="0" smtClean="0"/>
                        <a:t>112</a:t>
                      </a:r>
                      <a:endParaRPr lang="en-MY" sz="1600" dirty="0"/>
                    </a:p>
                  </a:txBody>
                  <a:tcPr anchor="ctr"/>
                </a:tc>
                <a:tc>
                  <a:txBody>
                    <a:bodyPr/>
                    <a:lstStyle/>
                    <a:p>
                      <a:pPr algn="ctr"/>
                      <a:r>
                        <a:rPr lang="en-MY" sz="1600" dirty="0" smtClean="0"/>
                        <a:t>396</a:t>
                      </a:r>
                      <a:endParaRPr lang="en-MY" sz="1600" dirty="0"/>
                    </a:p>
                  </a:txBody>
                  <a:tcPr anchor="ctr"/>
                </a:tc>
                <a:tc>
                  <a:txBody>
                    <a:bodyPr/>
                    <a:lstStyle/>
                    <a:p>
                      <a:pPr algn="ctr"/>
                      <a:r>
                        <a:rPr lang="en-MY" sz="1600" dirty="0" smtClean="0"/>
                        <a:t>710</a:t>
                      </a:r>
                      <a:endParaRPr lang="en-MY" sz="1600" dirty="0"/>
                    </a:p>
                  </a:txBody>
                  <a:tcPr anchor="ctr"/>
                </a:tc>
              </a:tr>
              <a:tr h="206490">
                <a:tc>
                  <a:txBody>
                    <a:bodyPr/>
                    <a:lstStyle/>
                    <a:p>
                      <a:pPr algn="ctr"/>
                      <a:r>
                        <a:rPr lang="en-MY" sz="1600" dirty="0" smtClean="0"/>
                        <a:t>Rejected</a:t>
                      </a:r>
                      <a:endParaRPr lang="en-MY" sz="1600" dirty="0"/>
                    </a:p>
                  </a:txBody>
                  <a:tcPr anchor="ctr"/>
                </a:tc>
                <a:tc>
                  <a:txBody>
                    <a:bodyPr/>
                    <a:lstStyle/>
                    <a:p>
                      <a:pPr algn="ctr"/>
                      <a:r>
                        <a:rPr lang="en-MY" sz="1600" dirty="0" smtClean="0"/>
                        <a:t>3</a:t>
                      </a:r>
                      <a:endParaRPr lang="en-MY" sz="1600" dirty="0"/>
                    </a:p>
                  </a:txBody>
                  <a:tcPr anchor="ctr"/>
                </a:tc>
                <a:tc>
                  <a:txBody>
                    <a:bodyPr/>
                    <a:lstStyle/>
                    <a:p>
                      <a:pPr algn="ctr"/>
                      <a:r>
                        <a:rPr lang="en-MY" sz="1600" dirty="0" smtClean="0"/>
                        <a:t>18</a:t>
                      </a:r>
                    </a:p>
                  </a:txBody>
                  <a:tcPr anchor="ctr"/>
                </a:tc>
                <a:tc>
                  <a:txBody>
                    <a:bodyPr/>
                    <a:lstStyle/>
                    <a:p>
                      <a:pPr algn="ctr"/>
                      <a:r>
                        <a:rPr lang="en-MY" sz="1600" dirty="0" smtClean="0"/>
                        <a:t>10</a:t>
                      </a:r>
                      <a:endParaRPr lang="en-MY" sz="1600" dirty="0"/>
                    </a:p>
                  </a:txBody>
                  <a:tcPr anchor="ctr"/>
                </a:tc>
                <a:tc>
                  <a:txBody>
                    <a:bodyPr/>
                    <a:lstStyle/>
                    <a:p>
                      <a:pPr algn="ctr"/>
                      <a:r>
                        <a:rPr lang="en-MY" sz="1600" dirty="0" smtClean="0"/>
                        <a:t>14</a:t>
                      </a:r>
                      <a:endParaRPr lang="en-MY" sz="1600" dirty="0"/>
                    </a:p>
                  </a:txBody>
                  <a:tcPr anchor="ctr"/>
                </a:tc>
                <a:tc>
                  <a:txBody>
                    <a:bodyPr/>
                    <a:lstStyle/>
                    <a:p>
                      <a:pPr algn="ctr"/>
                      <a:r>
                        <a:rPr lang="en-MY" sz="1600" dirty="0" smtClean="0"/>
                        <a:t>21</a:t>
                      </a:r>
                      <a:endParaRPr lang="en-MY" sz="1600" dirty="0"/>
                    </a:p>
                  </a:txBody>
                  <a:tcPr anchor="ctr"/>
                </a:tc>
                <a:tc>
                  <a:txBody>
                    <a:bodyPr/>
                    <a:lstStyle/>
                    <a:p>
                      <a:pPr algn="ctr"/>
                      <a:r>
                        <a:rPr lang="en-MY" sz="1600" dirty="0" smtClean="0"/>
                        <a:t>102</a:t>
                      </a:r>
                      <a:endParaRPr lang="en-MY" sz="1600" dirty="0"/>
                    </a:p>
                  </a:txBody>
                  <a:tcPr anchor="ctr"/>
                </a:tc>
                <a:tc>
                  <a:txBody>
                    <a:bodyPr/>
                    <a:lstStyle/>
                    <a:p>
                      <a:pPr algn="ctr"/>
                      <a:r>
                        <a:rPr lang="en-MY" sz="1600" dirty="0" smtClean="0"/>
                        <a:t>168</a:t>
                      </a:r>
                      <a:endParaRPr lang="en-MY" sz="1600" dirty="0"/>
                    </a:p>
                  </a:txBody>
                  <a:tcPr anchor="ctr"/>
                </a:tc>
              </a:tr>
              <a:tr h="140189">
                <a:tc>
                  <a:txBody>
                    <a:bodyPr/>
                    <a:lstStyle/>
                    <a:p>
                      <a:pPr algn="ctr"/>
                      <a:r>
                        <a:rPr lang="en-MY" sz="1600" dirty="0" smtClean="0"/>
                        <a:t>Review</a:t>
                      </a:r>
                      <a:endParaRPr lang="en-MY" sz="1600" dirty="0"/>
                    </a:p>
                  </a:txBody>
                  <a:tcPr anchor="ctr"/>
                </a:tc>
                <a:tc>
                  <a:txBody>
                    <a:bodyPr/>
                    <a:lstStyle/>
                    <a:p>
                      <a:pPr algn="ctr"/>
                      <a:r>
                        <a:rPr lang="en-MY" sz="1600" dirty="0" smtClean="0"/>
                        <a:t>0</a:t>
                      </a:r>
                      <a:endParaRPr lang="en-MY" sz="1600" dirty="0"/>
                    </a:p>
                  </a:txBody>
                  <a:tcPr anchor="ctr"/>
                </a:tc>
                <a:tc>
                  <a:txBody>
                    <a:bodyPr/>
                    <a:lstStyle/>
                    <a:p>
                      <a:pPr algn="ctr"/>
                      <a:r>
                        <a:rPr lang="en-MY" sz="1600" dirty="0" smtClean="0"/>
                        <a:t>0</a:t>
                      </a:r>
                      <a:endParaRPr lang="en-MY" sz="1600" dirty="0"/>
                    </a:p>
                  </a:txBody>
                  <a:tcPr anchor="ctr"/>
                </a:tc>
                <a:tc>
                  <a:txBody>
                    <a:bodyPr/>
                    <a:lstStyle/>
                    <a:p>
                      <a:pPr algn="ctr"/>
                      <a:r>
                        <a:rPr lang="en-MY" sz="1600" dirty="0" smtClean="0"/>
                        <a:t>1</a:t>
                      </a:r>
                      <a:endParaRPr lang="en-MY" sz="1600" dirty="0"/>
                    </a:p>
                  </a:txBody>
                  <a:tcPr anchor="ctr"/>
                </a:tc>
                <a:tc>
                  <a:txBody>
                    <a:bodyPr/>
                    <a:lstStyle/>
                    <a:p>
                      <a:pPr algn="ctr"/>
                      <a:r>
                        <a:rPr lang="en-MY" sz="1600" dirty="0" smtClean="0"/>
                        <a:t>11</a:t>
                      </a:r>
                      <a:endParaRPr lang="en-MY" sz="1600" dirty="0"/>
                    </a:p>
                  </a:txBody>
                  <a:tcPr anchor="ctr"/>
                </a:tc>
                <a:tc>
                  <a:txBody>
                    <a:bodyPr/>
                    <a:lstStyle/>
                    <a:p>
                      <a:pPr algn="ctr"/>
                      <a:r>
                        <a:rPr lang="en-MY" sz="1600" dirty="0" smtClean="0"/>
                        <a:t>26</a:t>
                      </a:r>
                      <a:endParaRPr lang="en-MY" sz="1600" dirty="0"/>
                    </a:p>
                  </a:txBody>
                  <a:tcPr anchor="ctr"/>
                </a:tc>
                <a:tc>
                  <a:txBody>
                    <a:bodyPr/>
                    <a:lstStyle/>
                    <a:p>
                      <a:pPr algn="ctr"/>
                      <a:r>
                        <a:rPr lang="en-MY" sz="1600" dirty="0" smtClean="0"/>
                        <a:t>1595</a:t>
                      </a:r>
                      <a:endParaRPr lang="en-MY" sz="1600" dirty="0"/>
                    </a:p>
                  </a:txBody>
                  <a:tcPr anchor="ctr"/>
                </a:tc>
                <a:tc>
                  <a:txBody>
                    <a:bodyPr/>
                    <a:lstStyle/>
                    <a:p>
                      <a:pPr algn="ctr"/>
                      <a:r>
                        <a:rPr lang="en-MY" sz="1600" dirty="0" smtClean="0"/>
                        <a:t>1633</a:t>
                      </a:r>
                      <a:endParaRPr lang="en-MY" sz="1600" dirty="0"/>
                    </a:p>
                  </a:txBody>
                  <a:tcPr anchor="ctr"/>
                </a:tc>
              </a:tr>
              <a:tr h="744081">
                <a:tc>
                  <a:txBody>
                    <a:bodyPr/>
                    <a:lstStyle/>
                    <a:p>
                      <a:pPr algn="ctr"/>
                      <a:r>
                        <a:rPr lang="en-MY" sz="1600" dirty="0" smtClean="0"/>
                        <a:t>Percentage</a:t>
                      </a:r>
                    </a:p>
                    <a:p>
                      <a:pPr algn="ctr"/>
                      <a:r>
                        <a:rPr lang="en-MY" sz="1400" dirty="0" smtClean="0"/>
                        <a:t>(Approved</a:t>
                      </a:r>
                      <a:r>
                        <a:rPr lang="en-MY" sz="1400" baseline="0" dirty="0" smtClean="0"/>
                        <a:t> + Rejected)</a:t>
                      </a:r>
                      <a:endParaRPr lang="en-MY" sz="1400" dirty="0" smtClean="0"/>
                    </a:p>
                  </a:txBody>
                  <a:tcPr anchor="ctr"/>
                </a:tc>
                <a:tc>
                  <a:txBody>
                    <a:bodyPr/>
                    <a:lstStyle/>
                    <a:p>
                      <a:pPr algn="ctr"/>
                      <a:r>
                        <a:rPr lang="en-MY" sz="1600" dirty="0" smtClean="0"/>
                        <a:t>100%</a:t>
                      </a:r>
                      <a:endParaRPr lang="en-MY" sz="1600" dirty="0"/>
                    </a:p>
                  </a:txBody>
                  <a:tcPr anchor="ctr"/>
                </a:tc>
                <a:tc>
                  <a:txBody>
                    <a:bodyPr/>
                    <a:lstStyle/>
                    <a:p>
                      <a:pPr algn="ctr"/>
                      <a:r>
                        <a:rPr lang="en-MY" sz="1600" dirty="0" smtClean="0"/>
                        <a:t>100%</a:t>
                      </a:r>
                      <a:endParaRPr lang="en-MY" sz="1600" dirty="0"/>
                    </a:p>
                  </a:txBody>
                  <a:tcPr anchor="ctr"/>
                </a:tc>
                <a:tc>
                  <a:txBody>
                    <a:bodyPr/>
                    <a:lstStyle/>
                    <a:p>
                      <a:pPr algn="ctr"/>
                      <a:r>
                        <a:rPr lang="en-MY" sz="1600" dirty="0" smtClean="0"/>
                        <a:t>98.73%</a:t>
                      </a:r>
                      <a:endParaRPr lang="en-MY" sz="1600" dirty="0"/>
                    </a:p>
                  </a:txBody>
                  <a:tcPr anchor="ctr"/>
                </a:tc>
                <a:tc>
                  <a:txBody>
                    <a:bodyPr/>
                    <a:lstStyle/>
                    <a:p>
                      <a:pPr algn="ctr"/>
                      <a:r>
                        <a:rPr lang="en-MY" sz="1600" dirty="0" smtClean="0"/>
                        <a:t>89.11%</a:t>
                      </a:r>
                      <a:endParaRPr lang="en-MY" sz="1600" dirty="0"/>
                    </a:p>
                  </a:txBody>
                  <a:tcPr anchor="ctr"/>
                </a:tc>
                <a:tc>
                  <a:txBody>
                    <a:bodyPr/>
                    <a:lstStyle/>
                    <a:p>
                      <a:pPr algn="ctr"/>
                      <a:r>
                        <a:rPr lang="en-MY" sz="1600" dirty="0" smtClean="0"/>
                        <a:t>83.65%</a:t>
                      </a:r>
                      <a:endParaRPr lang="en-MY" sz="1600" dirty="0"/>
                    </a:p>
                  </a:txBody>
                  <a:tcPr anchor="ctr"/>
                </a:tc>
                <a:tc>
                  <a:txBody>
                    <a:bodyPr/>
                    <a:lstStyle/>
                    <a:p>
                      <a:pPr algn="ctr"/>
                      <a:r>
                        <a:rPr lang="en-MY" sz="1600" dirty="0" smtClean="0"/>
                        <a:t>23.79%</a:t>
                      </a:r>
                      <a:endParaRPr lang="en-MY" sz="1600" dirty="0"/>
                    </a:p>
                  </a:txBody>
                  <a:tcPr anchor="ctr"/>
                </a:tc>
                <a:tc>
                  <a:txBody>
                    <a:bodyPr/>
                    <a:lstStyle/>
                    <a:p>
                      <a:pPr algn="ctr"/>
                      <a:r>
                        <a:rPr lang="en-MY" sz="1600" dirty="0" smtClean="0"/>
                        <a:t>34.97%</a:t>
                      </a:r>
                      <a:endParaRPr lang="en-MY" sz="1600" dirty="0"/>
                    </a:p>
                  </a:txBody>
                  <a:tcPr anchor="ctr"/>
                </a:tc>
              </a:tr>
            </a:tbl>
          </a:graphicData>
        </a:graphic>
      </p:graphicFrame>
      <p:sp>
        <p:nvSpPr>
          <p:cNvPr id="2" name="Slide Number Placeholder 1"/>
          <p:cNvSpPr>
            <a:spLocks noGrp="1"/>
          </p:cNvSpPr>
          <p:nvPr>
            <p:ph type="sldNum" sz="quarter" idx="12"/>
          </p:nvPr>
        </p:nvSpPr>
        <p:spPr/>
        <p:txBody>
          <a:bodyPr/>
          <a:lstStyle/>
          <a:p>
            <a:fld id="{4FAB73BC-B049-4115-A692-8D63A059BFB8}" type="slidenum">
              <a:rPr lang="en-US" smtClean="0">
                <a:solidFill>
                  <a:prstClr val="black">
                    <a:tint val="75000"/>
                  </a:prstClr>
                </a:solidFill>
              </a:rPr>
              <a:pPr/>
              <a:t>20</a:t>
            </a:fld>
            <a:endParaRPr lang="en-US" dirty="0">
              <a:solidFill>
                <a:prstClr val="black">
                  <a:tint val="75000"/>
                </a:prstClr>
              </a:solidFill>
            </a:endParaRPr>
          </a:p>
        </p:txBody>
      </p:sp>
    </p:spTree>
    <p:extLst>
      <p:ext uri="{BB962C8B-B14F-4D97-AF65-F5344CB8AC3E}">
        <p14:creationId xmlns:p14="http://schemas.microsoft.com/office/powerpoint/2010/main" val="21818754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33511" y="4267200"/>
            <a:ext cx="6129489" cy="1077218"/>
          </a:xfrm>
          <a:prstGeom prst="rect">
            <a:avLst/>
          </a:prstGeom>
          <a:noFill/>
        </p:spPr>
        <p:txBody>
          <a:bodyPr wrap="square" rtlCol="0">
            <a:spAutoFit/>
          </a:bodyPr>
          <a:lstStyle/>
          <a:p>
            <a:r>
              <a:rPr lang="en-US" sz="3200" dirty="0" smtClean="0">
                <a:latin typeface="Calibri" pitchFamily="34" charset="0"/>
              </a:rPr>
              <a:t>2016 MALAYSIAN BUDGET HIGHLIGHTS ON GST</a:t>
            </a:r>
            <a:endParaRPr lang="en-MY" sz="3200" dirty="0">
              <a:latin typeface="Calibri" pitchFamily="34" charset="0"/>
            </a:endParaRPr>
          </a:p>
        </p:txBody>
      </p:sp>
      <p:grpSp>
        <p:nvGrpSpPr>
          <p:cNvPr id="2" name="Group 2"/>
          <p:cNvGrpSpPr/>
          <p:nvPr/>
        </p:nvGrpSpPr>
        <p:grpSpPr>
          <a:xfrm>
            <a:off x="609600" y="3008662"/>
            <a:ext cx="8001000" cy="2455496"/>
            <a:chOff x="609600" y="3008662"/>
            <a:chExt cx="8001000" cy="2455496"/>
          </a:xfrm>
        </p:grpSpPr>
        <p:cxnSp>
          <p:nvCxnSpPr>
            <p:cNvPr id="7" name="Straight Connector 6"/>
            <p:cNvCxnSpPr/>
            <p:nvPr/>
          </p:nvCxnSpPr>
          <p:spPr>
            <a:xfrm>
              <a:off x="609600" y="5464158"/>
              <a:ext cx="800100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3" name="Group 1"/>
            <p:cNvGrpSpPr/>
            <p:nvPr/>
          </p:nvGrpSpPr>
          <p:grpSpPr>
            <a:xfrm>
              <a:off x="609600" y="3008662"/>
              <a:ext cx="1905000" cy="2231303"/>
              <a:chOff x="609600" y="3008662"/>
              <a:chExt cx="1905000" cy="2231303"/>
            </a:xfrm>
          </p:grpSpPr>
          <p:sp>
            <p:nvSpPr>
              <p:cNvPr id="5" name="Rectangle 4"/>
              <p:cNvSpPr/>
              <p:nvPr/>
            </p:nvSpPr>
            <p:spPr>
              <a:xfrm>
                <a:off x="609600" y="3564693"/>
                <a:ext cx="1676400" cy="1675272"/>
              </a:xfrm>
              <a:prstGeom prst="rect">
                <a:avLst/>
              </a:prstGeom>
              <a:solidFill>
                <a:srgbClr val="FF0000"/>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MY" dirty="0"/>
              </a:p>
            </p:txBody>
          </p:sp>
          <p:pic>
            <p:nvPicPr>
              <p:cNvPr id="1027" name="Picture 3" descr="C:\Users\Account\Desktop\Untitled-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7111" y="3008662"/>
                <a:ext cx="1557489" cy="198797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grpSp>
      <p:sp>
        <p:nvSpPr>
          <p:cNvPr id="8" name="Slide Number Placeholder 7"/>
          <p:cNvSpPr>
            <a:spLocks noGrp="1"/>
          </p:cNvSpPr>
          <p:nvPr>
            <p:ph type="sldNum" sz="quarter" idx="12"/>
          </p:nvPr>
        </p:nvSpPr>
        <p:spPr/>
        <p:txBody>
          <a:bodyPr/>
          <a:lstStyle/>
          <a:p>
            <a:fld id="{4FAB73BC-B049-4115-A692-8D63A059BFB8}" type="slidenum">
              <a:rPr lang="en-US" smtClean="0">
                <a:solidFill>
                  <a:prstClr val="black">
                    <a:tint val="75000"/>
                  </a:prstClr>
                </a:solidFill>
              </a:rPr>
              <a:pPr/>
              <a:t>21</a:t>
            </a:fld>
            <a:endParaRPr lang="en-US" dirty="0">
              <a:solidFill>
                <a:prstClr val="black">
                  <a:tint val="75000"/>
                </a:prstClr>
              </a:solidFill>
            </a:endParaRPr>
          </a:p>
        </p:txBody>
      </p:sp>
    </p:spTree>
    <p:extLst>
      <p:ext uri="{BB962C8B-B14F-4D97-AF65-F5344CB8AC3E}">
        <p14:creationId xmlns:p14="http://schemas.microsoft.com/office/powerpoint/2010/main" val="23551256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228600" y="304800"/>
            <a:ext cx="647700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1"/>
            <a:r>
              <a:rPr lang="en-US" sz="2800" b="1" dirty="0" smtClean="0">
                <a:solidFill>
                  <a:schemeClr val="bg1"/>
                </a:solidFill>
                <a:latin typeface="Calibri" pitchFamily="34" charset="0"/>
                <a:cs typeface="Mongolian Baiti" pitchFamily="66" charset="0"/>
              </a:rPr>
              <a:t>2016 MALAYSIAN BUDGET HIGHLIGHTS</a:t>
            </a:r>
          </a:p>
          <a:p>
            <a:pPr lvl="1"/>
            <a:r>
              <a:rPr lang="en-US" sz="2000" dirty="0" smtClean="0"/>
              <a:t>ZERO-RATED FOOD PRODUCTS</a:t>
            </a:r>
            <a:endParaRPr lang="en-US" sz="2000" dirty="0"/>
          </a:p>
        </p:txBody>
      </p:sp>
      <p:graphicFrame>
        <p:nvGraphicFramePr>
          <p:cNvPr id="16" name="Table 15"/>
          <p:cNvGraphicFramePr>
            <a:graphicFrameLocks noGrp="1"/>
          </p:cNvGraphicFramePr>
          <p:nvPr>
            <p:extLst>
              <p:ext uri="{D42A27DB-BD31-4B8C-83A1-F6EECF244321}">
                <p14:modId xmlns:p14="http://schemas.microsoft.com/office/powerpoint/2010/main" val="3504349640"/>
              </p:ext>
            </p:extLst>
          </p:nvPr>
        </p:nvGraphicFramePr>
        <p:xfrm>
          <a:off x="1295400" y="1377810"/>
          <a:ext cx="6858000" cy="5099190"/>
        </p:xfrm>
        <a:graphic>
          <a:graphicData uri="http://schemas.openxmlformats.org/drawingml/2006/table">
            <a:tbl>
              <a:tblPr firstRow="1" bandRow="1">
                <a:tableStyleId>{5C22544A-7EE6-4342-B048-85BDC9FD1C3A}</a:tableStyleId>
              </a:tblPr>
              <a:tblGrid>
                <a:gridCol w="3008280"/>
                <a:gridCol w="3849720"/>
              </a:tblGrid>
              <a:tr h="429400">
                <a:tc gridSpan="2">
                  <a:txBody>
                    <a:bodyPr/>
                    <a:lstStyle/>
                    <a:p>
                      <a:pPr algn="ctr"/>
                      <a:r>
                        <a:rPr lang="en-MY" sz="1800" b="1" dirty="0" smtClean="0">
                          <a:solidFill>
                            <a:schemeClr val="bg1"/>
                          </a:solidFill>
                        </a:rPr>
                        <a:t>Streamlining of Zero-Rated Food Products</a:t>
                      </a:r>
                      <a:endParaRPr lang="en-MY" sz="1800" b="1" dirty="0">
                        <a:solidFill>
                          <a:schemeClr val="bg1"/>
                        </a:solidFill>
                      </a:endParaRPr>
                    </a:p>
                  </a:txBody>
                  <a:tcPr>
                    <a:solidFill>
                      <a:srgbClr val="0E03EF"/>
                    </a:solidFill>
                  </a:tcPr>
                </a:tc>
                <a:tc hMerge="1">
                  <a:txBody>
                    <a:bodyPr/>
                    <a:lstStyle/>
                    <a:p>
                      <a:endParaRPr lang="en-MY" dirty="0"/>
                    </a:p>
                  </a:txBody>
                  <a:tcPr/>
                </a:tc>
              </a:tr>
              <a:tr h="1669778">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MY" sz="1600" dirty="0" smtClean="0"/>
                        <a:t>1) </a:t>
                      </a:r>
                      <a:r>
                        <a:rPr lang="en-MY" sz="1600" b="1" dirty="0" smtClean="0"/>
                        <a:t>Organic</a:t>
                      </a:r>
                      <a:r>
                        <a:rPr lang="en-MY" sz="1600" dirty="0" smtClean="0"/>
                        <a:t> and </a:t>
                      </a:r>
                      <a:r>
                        <a:rPr lang="en-MY" sz="1600" b="1" dirty="0" smtClean="0"/>
                        <a:t>soy base milk </a:t>
                      </a:r>
                      <a:r>
                        <a:rPr lang="en-MY" sz="1600" dirty="0" smtClean="0"/>
                        <a:t>in powder form for feeding infant and young children (up to 36 months) which comply the requirement specified in the food regulation 1985 [P.U. (A) 437/1985] and put up in the form of packaging for retail sale only.</a:t>
                      </a:r>
                    </a:p>
                    <a:p>
                      <a:endParaRPr lang="en-MY" sz="1400" dirty="0"/>
                    </a:p>
                  </a:txBody>
                  <a:tcPr/>
                </a:tc>
                <a:tc>
                  <a:txBody>
                    <a:bodyPr/>
                    <a:lstStyle/>
                    <a:p>
                      <a:endParaRPr lang="en-MY" dirty="0"/>
                    </a:p>
                  </a:txBody>
                  <a:tcPr/>
                </a:tc>
              </a:tr>
              <a:tr h="111887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MY" sz="1600" dirty="0" smtClean="0"/>
                        <a:t>2) To include </a:t>
                      </a:r>
                      <a:r>
                        <a:rPr lang="en-MY" sz="1600" b="1" dirty="0" smtClean="0"/>
                        <a:t>all types of dhal </a:t>
                      </a:r>
                      <a:r>
                        <a:rPr lang="en-MY" sz="1600" dirty="0" smtClean="0"/>
                        <a:t>(pigeon peas, chickpeas garbanzos, </a:t>
                      </a:r>
                      <a:r>
                        <a:rPr lang="en-MY" sz="1600" dirty="0" err="1" smtClean="0"/>
                        <a:t>vigna</a:t>
                      </a:r>
                      <a:r>
                        <a:rPr lang="en-MY" sz="1600" dirty="0" smtClean="0"/>
                        <a:t> </a:t>
                      </a:r>
                      <a:r>
                        <a:rPr lang="en-MY" sz="1600" dirty="0" err="1" smtClean="0"/>
                        <a:t>mungol</a:t>
                      </a:r>
                      <a:r>
                        <a:rPr lang="en-MY" sz="1600" dirty="0" smtClean="0"/>
                        <a:t>, </a:t>
                      </a:r>
                      <a:r>
                        <a:rPr lang="en-MY" sz="1600" dirty="0" err="1" smtClean="0"/>
                        <a:t>hepper</a:t>
                      </a:r>
                      <a:r>
                        <a:rPr lang="en-MY" sz="1600" dirty="0" smtClean="0"/>
                        <a:t>/</a:t>
                      </a:r>
                      <a:r>
                        <a:rPr lang="en-MY" sz="1600" dirty="0" err="1" smtClean="0"/>
                        <a:t>vigna</a:t>
                      </a:r>
                      <a:r>
                        <a:rPr lang="en-MY" sz="1600" dirty="0" smtClean="0"/>
                        <a:t> radiate &amp; </a:t>
                      </a:r>
                      <a:r>
                        <a:rPr lang="en-MY" sz="1600" dirty="0" err="1" smtClean="0"/>
                        <a:t>lenthils</a:t>
                      </a:r>
                      <a:r>
                        <a:rPr lang="en-MY" sz="1600" dirty="0" smtClean="0"/>
                        <a:t>)</a:t>
                      </a:r>
                    </a:p>
                    <a:p>
                      <a:endParaRPr lang="en-MY" sz="1400" dirty="0"/>
                    </a:p>
                  </a:txBody>
                  <a:tcPr/>
                </a:tc>
                <a:tc>
                  <a:txBody>
                    <a:bodyPr/>
                    <a:lstStyle/>
                    <a:p>
                      <a:endParaRPr lang="en-MY" dirty="0"/>
                    </a:p>
                  </a:txBody>
                  <a:tcPr/>
                </a:tc>
              </a:tr>
              <a:tr h="113411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MY" sz="1600" dirty="0" smtClean="0"/>
                        <a:t>3) </a:t>
                      </a:r>
                      <a:r>
                        <a:rPr lang="en-MY" sz="1600" b="1" dirty="0" smtClean="0"/>
                        <a:t>Lotus roots and water chestnut</a:t>
                      </a:r>
                    </a:p>
                    <a:p>
                      <a:endParaRPr lang="en-MY" sz="1400" dirty="0"/>
                    </a:p>
                  </a:txBody>
                  <a:tcPr/>
                </a:tc>
                <a:tc>
                  <a:txBody>
                    <a:bodyPr/>
                    <a:lstStyle/>
                    <a:p>
                      <a:endParaRPr lang="en-MY" dirty="0"/>
                    </a:p>
                  </a:txBody>
                  <a:tcPr/>
                </a:tc>
              </a:tr>
            </a:tbl>
          </a:graphicData>
        </a:graphic>
      </p:graphicFrame>
      <p:pic>
        <p:nvPicPr>
          <p:cNvPr id="23" name="Picture 2" descr="http://www.youbeli.com/images/screenshots/331673_770191.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05400" y="2169007"/>
            <a:ext cx="1571124" cy="1571124"/>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http://i5.walmartimages.com/dfw/dce07b8c-d347/k2-_ac7eb1a2-ad2b-4672-a6e3-d439996b136f.v1.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08540" y="4219424"/>
            <a:ext cx="796222" cy="79622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8" descr="http://www.medicalnewstoday.com/content/images/articles/297/297638/groups-of-lentils.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92091" y="3914335"/>
            <a:ext cx="2112618" cy="14064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http://www.friedas.com/wp-content/uploads/2012/05/LotusRoot_03.jpg"/>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69959" y="5451373"/>
            <a:ext cx="1636042" cy="82255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7" name="Picture 4" descr="http://cloud.foodista.com/content/images/1a5e4bd13cf430159d4c93c4a1d5abd660bbd531_607x400.jpg"/>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08540" y="5451373"/>
            <a:ext cx="1192090" cy="7855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4FAB73BC-B049-4115-A692-8D63A059BFB8}" type="slidenum">
              <a:rPr lang="en-US" smtClean="0">
                <a:solidFill>
                  <a:prstClr val="black">
                    <a:tint val="75000"/>
                  </a:prstClr>
                </a:solidFill>
              </a:rPr>
              <a:pPr/>
              <a:t>22</a:t>
            </a:fld>
            <a:endParaRPr lang="en-US" dirty="0">
              <a:solidFill>
                <a:prstClr val="black">
                  <a:tint val="75000"/>
                </a:prstClr>
              </a:solidFill>
            </a:endParaRPr>
          </a:p>
        </p:txBody>
      </p:sp>
    </p:spTree>
    <p:extLst>
      <p:ext uri="{BB962C8B-B14F-4D97-AF65-F5344CB8AC3E}">
        <p14:creationId xmlns:p14="http://schemas.microsoft.com/office/powerpoint/2010/main" val="38375990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228600" y="304800"/>
            <a:ext cx="647700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1"/>
            <a:r>
              <a:rPr lang="en-US" sz="2800" b="1" dirty="0" smtClean="0">
                <a:solidFill>
                  <a:schemeClr val="bg1"/>
                </a:solidFill>
                <a:latin typeface="Calibri" pitchFamily="34" charset="0"/>
                <a:cs typeface="Mongolian Baiti" pitchFamily="66" charset="0"/>
              </a:rPr>
              <a:t>2016 MALAYSIAN BUDGET HIGHLIGHTS</a:t>
            </a:r>
          </a:p>
          <a:p>
            <a:pPr lvl="1"/>
            <a:r>
              <a:rPr lang="en-US" sz="2000" dirty="0" smtClean="0"/>
              <a:t>ZERO-RATED FOOD PRODUCTS</a:t>
            </a:r>
            <a:endParaRPr lang="en-US" sz="2000" dirty="0"/>
          </a:p>
        </p:txBody>
      </p:sp>
      <p:graphicFrame>
        <p:nvGraphicFramePr>
          <p:cNvPr id="4" name="Table 3"/>
          <p:cNvGraphicFramePr>
            <a:graphicFrameLocks noGrp="1"/>
          </p:cNvGraphicFramePr>
          <p:nvPr>
            <p:extLst>
              <p:ext uri="{D42A27DB-BD31-4B8C-83A1-F6EECF244321}">
                <p14:modId xmlns:p14="http://schemas.microsoft.com/office/powerpoint/2010/main" val="4147597348"/>
              </p:ext>
            </p:extLst>
          </p:nvPr>
        </p:nvGraphicFramePr>
        <p:xfrm>
          <a:off x="1066800" y="1567312"/>
          <a:ext cx="6858000" cy="4833488"/>
        </p:xfrm>
        <a:graphic>
          <a:graphicData uri="http://schemas.openxmlformats.org/drawingml/2006/table">
            <a:tbl>
              <a:tblPr firstRow="1" bandRow="1">
                <a:tableStyleId>{5C22544A-7EE6-4342-B048-85BDC9FD1C3A}</a:tableStyleId>
              </a:tblPr>
              <a:tblGrid>
                <a:gridCol w="3008280"/>
                <a:gridCol w="3849720"/>
              </a:tblGrid>
              <a:tr h="429400">
                <a:tc gridSpan="2">
                  <a:txBody>
                    <a:bodyPr/>
                    <a:lstStyle/>
                    <a:p>
                      <a:pPr algn="ctr"/>
                      <a:r>
                        <a:rPr lang="en-MY" sz="1800" b="1" dirty="0" smtClean="0">
                          <a:solidFill>
                            <a:schemeClr val="bg1"/>
                          </a:solidFill>
                        </a:rPr>
                        <a:t>Streamlining of Zero-Rated Food Products</a:t>
                      </a:r>
                      <a:endParaRPr lang="en-MY" sz="1800" b="1" dirty="0">
                        <a:solidFill>
                          <a:schemeClr val="bg1"/>
                        </a:solidFill>
                      </a:endParaRPr>
                    </a:p>
                  </a:txBody>
                  <a:tcPr>
                    <a:solidFill>
                      <a:srgbClr val="0E03EF"/>
                    </a:solidFill>
                  </a:tcPr>
                </a:tc>
                <a:tc hMerge="1">
                  <a:txBody>
                    <a:bodyPr/>
                    <a:lstStyle/>
                    <a:p>
                      <a:endParaRPr lang="en-MY" dirty="0"/>
                    </a:p>
                  </a:txBody>
                  <a:tcPr/>
                </a:tc>
              </a:tr>
              <a:tr h="1669778">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MY" sz="1600" dirty="0" smtClean="0"/>
                        <a:t>4) </a:t>
                      </a:r>
                      <a:r>
                        <a:rPr lang="en-MY" sz="1600" b="1" dirty="0" smtClean="0"/>
                        <a:t>Mustard seeds</a:t>
                      </a:r>
                    </a:p>
                    <a:p>
                      <a:endParaRPr lang="en-MY" sz="1400" dirty="0"/>
                    </a:p>
                  </a:txBody>
                  <a:tcPr/>
                </a:tc>
                <a:tc>
                  <a:txBody>
                    <a:bodyPr/>
                    <a:lstStyle/>
                    <a:p>
                      <a:endParaRPr lang="en-MY" dirty="0"/>
                    </a:p>
                  </a:txBody>
                  <a:tcPr/>
                </a:tc>
              </a:tr>
              <a:tr h="121920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MY" sz="1600" dirty="0" smtClean="0"/>
                        <a:t>5) </a:t>
                      </a:r>
                      <a:r>
                        <a:rPr lang="en-MY" sz="1600" b="1" dirty="0" err="1" smtClean="0"/>
                        <a:t>Jaggery</a:t>
                      </a:r>
                      <a:r>
                        <a:rPr lang="en-MY" sz="1600" b="1" dirty="0" smtClean="0"/>
                        <a:t> Powder</a:t>
                      </a:r>
                    </a:p>
                    <a:p>
                      <a:endParaRPr lang="en-MY" sz="1400" dirty="0"/>
                    </a:p>
                  </a:txBody>
                  <a:tcPr/>
                </a:tc>
                <a:tc>
                  <a:txBody>
                    <a:bodyPr/>
                    <a:lstStyle/>
                    <a:p>
                      <a:endParaRPr lang="en-MY" dirty="0"/>
                    </a:p>
                  </a:txBody>
                  <a:tcPr/>
                </a:tc>
              </a:tr>
              <a:tr h="151511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MY" sz="1600" dirty="0" smtClean="0"/>
                        <a:t>6) </a:t>
                      </a:r>
                      <a:r>
                        <a:rPr lang="en-MY" sz="1600" b="1" dirty="0" smtClean="0"/>
                        <a:t>Noodles</a:t>
                      </a:r>
                      <a:r>
                        <a:rPr lang="en-MY" sz="1600" dirty="0" smtClean="0"/>
                        <a:t> (wet yellow </a:t>
                      </a:r>
                      <a:r>
                        <a:rPr lang="en-MY" sz="1600" dirty="0" err="1" smtClean="0"/>
                        <a:t>mee</a:t>
                      </a:r>
                      <a:r>
                        <a:rPr lang="en-MY" sz="1600" dirty="0" smtClean="0"/>
                        <a:t>/mi </a:t>
                      </a:r>
                      <a:r>
                        <a:rPr lang="en-MY" sz="1600" dirty="0" err="1" smtClean="0"/>
                        <a:t>kolok</a:t>
                      </a:r>
                      <a:r>
                        <a:rPr lang="en-MY" sz="1600" dirty="0" smtClean="0"/>
                        <a:t> dried) –1902.19.400</a:t>
                      </a:r>
                    </a:p>
                    <a:p>
                      <a:endParaRPr lang="en-MY" sz="1400" dirty="0"/>
                    </a:p>
                  </a:txBody>
                  <a:tcPr/>
                </a:tc>
                <a:tc>
                  <a:txBody>
                    <a:bodyPr/>
                    <a:lstStyle/>
                    <a:p>
                      <a:endParaRPr lang="en-MY" dirty="0"/>
                    </a:p>
                  </a:txBody>
                  <a:tcPr/>
                </a:tc>
              </a:tr>
            </a:tbl>
          </a:graphicData>
        </a:graphic>
      </p:graphicFrame>
      <p:pic>
        <p:nvPicPr>
          <p:cNvPr id="20" name="Picture 6" descr="http://www.iopepc.org/admin/public/media/images/1424416257-Mustard-seed-Imag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54155" y="2284616"/>
            <a:ext cx="1907302" cy="11443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1" name="Picture 8" descr="http://ancientmillets.com/image/Jaggery/Jaggery-Powder-Nattu-Sakarrai.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50766" y="3657600"/>
            <a:ext cx="1314080" cy="13140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2" name="Picture 10" descr="http://www.yeahilike.com/wp-content/uploads/2015/02/Prawn-Noodle-Recipe-Wheat-Flour-Noodl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78614" y="5119048"/>
            <a:ext cx="1369786" cy="11132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4FAB73BC-B049-4115-A692-8D63A059BFB8}" type="slidenum">
              <a:rPr lang="en-US" smtClean="0">
                <a:solidFill>
                  <a:prstClr val="black">
                    <a:tint val="75000"/>
                  </a:prstClr>
                </a:solidFill>
              </a:rPr>
              <a:pPr/>
              <a:t>23</a:t>
            </a:fld>
            <a:endParaRPr lang="en-US" dirty="0">
              <a:solidFill>
                <a:prstClr val="black">
                  <a:tint val="75000"/>
                </a:prstClr>
              </a:solidFill>
            </a:endParaRPr>
          </a:p>
        </p:txBody>
      </p:sp>
    </p:spTree>
    <p:extLst>
      <p:ext uri="{BB962C8B-B14F-4D97-AF65-F5344CB8AC3E}">
        <p14:creationId xmlns:p14="http://schemas.microsoft.com/office/powerpoint/2010/main" val="41188213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5370" y="1674178"/>
            <a:ext cx="8001000" cy="2228851"/>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MY" b="1" u="sng" dirty="0"/>
              <a:t>Expansion of Scope of Zero-Rated Medicines </a:t>
            </a:r>
            <a:endParaRPr lang="en-MY" b="1" u="sng" dirty="0" smtClean="0"/>
          </a:p>
          <a:p>
            <a:endParaRPr lang="en-MY" dirty="0"/>
          </a:p>
          <a:p>
            <a:pPr marL="342900" indent="-342900">
              <a:buAutoNum type="alphaLcParenBoth"/>
            </a:pPr>
            <a:r>
              <a:rPr lang="en-MY" dirty="0" smtClean="0"/>
              <a:t>all </a:t>
            </a:r>
            <a:r>
              <a:rPr lang="en-MY" dirty="0"/>
              <a:t>types of controlled drugs in the Poisons Groups A, B, C, and D of the Poisons Act 1952; </a:t>
            </a:r>
            <a:endParaRPr lang="en-MY" dirty="0" smtClean="0"/>
          </a:p>
          <a:p>
            <a:pPr marL="342900" indent="-342900">
              <a:buAutoNum type="alphaLcParenBoth"/>
            </a:pPr>
            <a:r>
              <a:rPr lang="en-MY" dirty="0" smtClean="0"/>
              <a:t>over-the-counter </a:t>
            </a:r>
            <a:r>
              <a:rPr lang="en-MY" dirty="0"/>
              <a:t>medicines registered by the Drug Control Authority; </a:t>
            </a:r>
            <a:r>
              <a:rPr lang="en-MY" dirty="0" smtClean="0"/>
              <a:t>and</a:t>
            </a:r>
          </a:p>
          <a:p>
            <a:pPr marL="342900" indent="-342900">
              <a:buAutoNum type="alphaLcParenBoth"/>
            </a:pPr>
            <a:r>
              <a:rPr lang="en-MY" dirty="0" smtClean="0"/>
              <a:t>drugs </a:t>
            </a:r>
            <a:r>
              <a:rPr lang="en-MY" dirty="0"/>
              <a:t>classified as medical devices under the National Essential Medicines List. </a:t>
            </a:r>
          </a:p>
        </p:txBody>
      </p:sp>
      <p:pic>
        <p:nvPicPr>
          <p:cNvPr id="13314" name="Picture 2" descr="http://www.theantdaily.com/Documents/Article/29099/All-medicines-and-medical-goods-should-be-zero-rated-1024x57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3985644"/>
            <a:ext cx="4442252" cy="24987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13" name="Rectangle 12"/>
          <p:cNvSpPr/>
          <p:nvPr/>
        </p:nvSpPr>
        <p:spPr>
          <a:xfrm>
            <a:off x="-228600" y="304800"/>
            <a:ext cx="647700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1"/>
            <a:r>
              <a:rPr lang="en-US" sz="2800" b="1" dirty="0" smtClean="0">
                <a:solidFill>
                  <a:schemeClr val="bg1"/>
                </a:solidFill>
                <a:latin typeface="Calibri" pitchFamily="34" charset="0"/>
                <a:cs typeface="Mongolian Baiti" pitchFamily="66" charset="0"/>
              </a:rPr>
              <a:t>2016 MALAYSIAN BUDGET HIGHLIGHTS</a:t>
            </a:r>
          </a:p>
          <a:p>
            <a:pPr lvl="1"/>
            <a:r>
              <a:rPr lang="en-US" sz="2000" dirty="0" smtClean="0"/>
              <a:t>EXPANSION OF SCOPE ZERO-RATED MEDICINES</a:t>
            </a:r>
            <a:endParaRPr lang="en-US" sz="2000" dirty="0"/>
          </a:p>
        </p:txBody>
      </p:sp>
      <p:sp>
        <p:nvSpPr>
          <p:cNvPr id="2" name="Slide Number Placeholder 1"/>
          <p:cNvSpPr>
            <a:spLocks noGrp="1"/>
          </p:cNvSpPr>
          <p:nvPr>
            <p:ph type="sldNum" sz="quarter" idx="12"/>
          </p:nvPr>
        </p:nvSpPr>
        <p:spPr/>
        <p:txBody>
          <a:bodyPr/>
          <a:lstStyle/>
          <a:p>
            <a:fld id="{4FAB73BC-B049-4115-A692-8D63A059BFB8}" type="slidenum">
              <a:rPr lang="en-US" smtClean="0">
                <a:solidFill>
                  <a:prstClr val="black">
                    <a:tint val="75000"/>
                  </a:prstClr>
                </a:solidFill>
              </a:rPr>
              <a:pPr/>
              <a:t>24</a:t>
            </a:fld>
            <a:endParaRPr lang="en-US" dirty="0">
              <a:solidFill>
                <a:prstClr val="black">
                  <a:tint val="75000"/>
                </a:prstClr>
              </a:solidFill>
            </a:endParaRPr>
          </a:p>
        </p:txBody>
      </p:sp>
    </p:spTree>
    <p:extLst>
      <p:ext uri="{BB962C8B-B14F-4D97-AF65-F5344CB8AC3E}">
        <p14:creationId xmlns:p14="http://schemas.microsoft.com/office/powerpoint/2010/main" val="4469693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85370" y="1320294"/>
            <a:ext cx="4526460" cy="36764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en-MY" b="1" u="sng" dirty="0" smtClean="0"/>
              <a:t>GST (Exempt Supply)Order 2014 </a:t>
            </a:r>
            <a:endParaRPr lang="en-MY" b="1" u="sng" dirty="0"/>
          </a:p>
        </p:txBody>
      </p:sp>
      <p:sp>
        <p:nvSpPr>
          <p:cNvPr id="4" name="Rectangle 3"/>
          <p:cNvSpPr/>
          <p:nvPr/>
        </p:nvSpPr>
        <p:spPr>
          <a:xfrm>
            <a:off x="1741819" y="2286000"/>
            <a:ext cx="5715000" cy="1600200"/>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MY" b="1" u="sng" dirty="0"/>
              <a:t>Exemption for Air Transportation Services in Sabah and Sarawak</a:t>
            </a:r>
          </a:p>
          <a:p>
            <a:pPr algn="ctr"/>
            <a:r>
              <a:rPr lang="en-MY" dirty="0" smtClean="0"/>
              <a:t>Air passenger transport services for </a:t>
            </a:r>
            <a:r>
              <a:rPr lang="en-MY" b="1" dirty="0" smtClean="0">
                <a:solidFill>
                  <a:srgbClr val="FF0000"/>
                </a:solidFill>
              </a:rPr>
              <a:t>economy class </a:t>
            </a:r>
            <a:r>
              <a:rPr lang="en-MY" dirty="0" smtClean="0"/>
              <a:t>on </a:t>
            </a:r>
            <a:r>
              <a:rPr lang="en-MY" b="1" dirty="0" smtClean="0">
                <a:solidFill>
                  <a:srgbClr val="FF0000"/>
                </a:solidFill>
              </a:rPr>
              <a:t>domestic flight </a:t>
            </a:r>
            <a:r>
              <a:rPr lang="en-MY" dirty="0" smtClean="0"/>
              <a:t>within and between Sabah, Sarawak and Labuan</a:t>
            </a:r>
            <a:endParaRPr lang="en-MY" dirty="0"/>
          </a:p>
        </p:txBody>
      </p:sp>
      <p:pic>
        <p:nvPicPr>
          <p:cNvPr id="10246" name="Picture 6" descr="http://www.ch-aviation.com/portal/stock/233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057651"/>
            <a:ext cx="5362748" cy="1857374"/>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http://go2travelmalaysia.com/tour_malaysia/images/sarawak_map.jpg"/>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800600" y="3733800"/>
            <a:ext cx="3343275" cy="2505076"/>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p:cNvSpPr/>
          <p:nvPr/>
        </p:nvSpPr>
        <p:spPr>
          <a:xfrm>
            <a:off x="-228600" y="304800"/>
            <a:ext cx="647700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1"/>
            <a:r>
              <a:rPr lang="en-US" sz="2800" b="1" dirty="0" smtClean="0">
                <a:solidFill>
                  <a:schemeClr val="bg1"/>
                </a:solidFill>
                <a:latin typeface="Calibri" pitchFamily="34" charset="0"/>
                <a:cs typeface="Mongolian Baiti" pitchFamily="66" charset="0"/>
              </a:rPr>
              <a:t>2016 MALAYSIAN BUDGET HIGHLIGHTS</a:t>
            </a:r>
          </a:p>
          <a:p>
            <a:pPr lvl="1"/>
            <a:r>
              <a:rPr lang="en-US" sz="2000" dirty="0" smtClean="0"/>
              <a:t>EXEMPTION FOR AIR TRANSPORTATION SERVICES IN SABAH AND SARAWAK</a:t>
            </a:r>
            <a:endParaRPr lang="en-US" sz="2000" dirty="0"/>
          </a:p>
        </p:txBody>
      </p:sp>
      <p:sp>
        <p:nvSpPr>
          <p:cNvPr id="2" name="Slide Number Placeholder 1"/>
          <p:cNvSpPr>
            <a:spLocks noGrp="1"/>
          </p:cNvSpPr>
          <p:nvPr>
            <p:ph type="sldNum" sz="quarter" idx="12"/>
          </p:nvPr>
        </p:nvSpPr>
        <p:spPr/>
        <p:txBody>
          <a:bodyPr/>
          <a:lstStyle/>
          <a:p>
            <a:fld id="{4FAB73BC-B049-4115-A692-8D63A059BFB8}" type="slidenum">
              <a:rPr lang="en-US" smtClean="0">
                <a:solidFill>
                  <a:prstClr val="black">
                    <a:tint val="75000"/>
                  </a:prstClr>
                </a:solidFill>
              </a:rPr>
              <a:pPr/>
              <a:t>25</a:t>
            </a:fld>
            <a:endParaRPr lang="en-US" dirty="0">
              <a:solidFill>
                <a:prstClr val="black">
                  <a:tint val="75000"/>
                </a:prstClr>
              </a:solidFill>
            </a:endParaRPr>
          </a:p>
        </p:txBody>
      </p:sp>
    </p:spTree>
    <p:extLst>
      <p:ext uri="{BB962C8B-B14F-4D97-AF65-F5344CB8AC3E}">
        <p14:creationId xmlns:p14="http://schemas.microsoft.com/office/powerpoint/2010/main" val="29672780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4800" y="2200870"/>
            <a:ext cx="8610600" cy="1200329"/>
          </a:xfrm>
          <a:prstGeom prst="rect">
            <a:avLst/>
          </a:prstGeom>
        </p:spPr>
        <p:txBody>
          <a:bodyPr wrap="square">
            <a:spAutoFit/>
          </a:bodyPr>
          <a:lstStyle/>
          <a:p>
            <a:pPr algn="ctr"/>
            <a:r>
              <a:rPr lang="en-MY" b="1" u="sng" dirty="0"/>
              <a:t>Prepaid Telecommunication Services or Prepaid Cards</a:t>
            </a:r>
          </a:p>
          <a:p>
            <a:r>
              <a:rPr lang="en-MY" dirty="0" smtClean="0"/>
              <a:t>It </a:t>
            </a:r>
            <a:r>
              <a:rPr lang="en-MY" dirty="0"/>
              <a:t>is proposed that Malaysian users of prepaid telecommunication services or prepaid cards will be </a:t>
            </a:r>
            <a:r>
              <a:rPr lang="en-MY" b="1" dirty="0">
                <a:solidFill>
                  <a:srgbClr val="FF0000"/>
                </a:solidFill>
              </a:rPr>
              <a:t>given rebates </a:t>
            </a:r>
            <a:r>
              <a:rPr lang="en-MY" dirty="0"/>
              <a:t>which are equivalent to the amount of GST paid. The proposal is effective from </a:t>
            </a:r>
            <a:r>
              <a:rPr lang="en-MY" b="1" dirty="0">
                <a:solidFill>
                  <a:srgbClr val="FF0000"/>
                </a:solidFill>
              </a:rPr>
              <a:t>1 January 2016 to 31 December 2016.</a:t>
            </a:r>
          </a:p>
        </p:txBody>
      </p:sp>
      <p:pic>
        <p:nvPicPr>
          <p:cNvPr id="12290" name="Picture 2" descr="http://cms2.mobile88.com/news/wp-content/uploads/2015/12/sim-card-prepaid.pn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49994" y="3505200"/>
            <a:ext cx="3998406" cy="267737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228600" y="304800"/>
            <a:ext cx="647700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1"/>
            <a:r>
              <a:rPr lang="en-US" sz="2800" b="1" dirty="0" smtClean="0">
                <a:solidFill>
                  <a:schemeClr val="bg1"/>
                </a:solidFill>
                <a:latin typeface="Calibri" pitchFamily="34" charset="0"/>
                <a:cs typeface="Mongolian Baiti" pitchFamily="66" charset="0"/>
              </a:rPr>
              <a:t>2016 MALAYSIAN BUDGET HIGHLIGHTS</a:t>
            </a:r>
          </a:p>
          <a:p>
            <a:pPr lvl="1"/>
            <a:r>
              <a:rPr lang="en-US" sz="2000" dirty="0" smtClean="0"/>
              <a:t>PREPAID TELECOMMUNICATION SERVICES OR PREPAID CARDS</a:t>
            </a:r>
            <a:endParaRPr lang="en-US" sz="2000" dirty="0"/>
          </a:p>
        </p:txBody>
      </p:sp>
      <p:sp>
        <p:nvSpPr>
          <p:cNvPr id="2" name="Slide Number Placeholder 1"/>
          <p:cNvSpPr>
            <a:spLocks noGrp="1"/>
          </p:cNvSpPr>
          <p:nvPr>
            <p:ph type="sldNum" sz="quarter" idx="12"/>
          </p:nvPr>
        </p:nvSpPr>
        <p:spPr/>
        <p:txBody>
          <a:bodyPr/>
          <a:lstStyle/>
          <a:p>
            <a:fld id="{4FAB73BC-B049-4115-A692-8D63A059BFB8}" type="slidenum">
              <a:rPr lang="en-US" smtClean="0">
                <a:solidFill>
                  <a:prstClr val="black">
                    <a:tint val="75000"/>
                  </a:prstClr>
                </a:solidFill>
              </a:rPr>
              <a:pPr/>
              <a:t>26</a:t>
            </a:fld>
            <a:endParaRPr lang="en-US" dirty="0">
              <a:solidFill>
                <a:prstClr val="black">
                  <a:tint val="75000"/>
                </a:prstClr>
              </a:solidFill>
            </a:endParaRPr>
          </a:p>
        </p:txBody>
      </p:sp>
    </p:spTree>
    <p:extLst>
      <p:ext uri="{BB962C8B-B14F-4D97-AF65-F5344CB8AC3E}">
        <p14:creationId xmlns:p14="http://schemas.microsoft.com/office/powerpoint/2010/main" val="21696448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0" y="4749225"/>
            <a:ext cx="6181663" cy="584775"/>
          </a:xfrm>
          <a:prstGeom prst="rect">
            <a:avLst/>
          </a:prstGeom>
          <a:noFill/>
        </p:spPr>
        <p:txBody>
          <a:bodyPr wrap="square" rtlCol="0">
            <a:spAutoFit/>
          </a:bodyPr>
          <a:lstStyle/>
          <a:p>
            <a:r>
              <a:rPr lang="en-US" sz="3200" dirty="0" smtClean="0">
                <a:latin typeface="Calibri" pitchFamily="34" charset="0"/>
              </a:rPr>
              <a:t>OVERVIEW OF GST IN MALAYSIA</a:t>
            </a:r>
            <a:endParaRPr lang="en-MY" sz="3200" dirty="0">
              <a:latin typeface="Calibri" pitchFamily="34" charset="0"/>
            </a:endParaRPr>
          </a:p>
        </p:txBody>
      </p:sp>
      <p:grpSp>
        <p:nvGrpSpPr>
          <p:cNvPr id="2" name="Group 2"/>
          <p:cNvGrpSpPr/>
          <p:nvPr/>
        </p:nvGrpSpPr>
        <p:grpSpPr>
          <a:xfrm>
            <a:off x="609600" y="3008662"/>
            <a:ext cx="8001000" cy="2455496"/>
            <a:chOff x="609600" y="3008662"/>
            <a:chExt cx="8001000" cy="2455496"/>
          </a:xfrm>
        </p:grpSpPr>
        <p:cxnSp>
          <p:nvCxnSpPr>
            <p:cNvPr id="7" name="Straight Connector 6"/>
            <p:cNvCxnSpPr/>
            <p:nvPr/>
          </p:nvCxnSpPr>
          <p:spPr>
            <a:xfrm>
              <a:off x="609600" y="5464158"/>
              <a:ext cx="800100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3" name="Group 1"/>
            <p:cNvGrpSpPr/>
            <p:nvPr/>
          </p:nvGrpSpPr>
          <p:grpSpPr>
            <a:xfrm>
              <a:off x="609600" y="3008662"/>
              <a:ext cx="1905000" cy="2231303"/>
              <a:chOff x="609600" y="3008662"/>
              <a:chExt cx="1905000" cy="2231303"/>
            </a:xfrm>
          </p:grpSpPr>
          <p:sp>
            <p:nvSpPr>
              <p:cNvPr id="5" name="Rectangle 4"/>
              <p:cNvSpPr/>
              <p:nvPr/>
            </p:nvSpPr>
            <p:spPr>
              <a:xfrm>
                <a:off x="609600" y="3564693"/>
                <a:ext cx="1676400" cy="1675272"/>
              </a:xfrm>
              <a:prstGeom prst="rect">
                <a:avLst/>
              </a:prstGeom>
              <a:solidFill>
                <a:srgbClr val="FF0000"/>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MY" dirty="0"/>
              </a:p>
            </p:txBody>
          </p:sp>
          <p:pic>
            <p:nvPicPr>
              <p:cNvPr id="1027" name="Picture 3" descr="C:\Users\Account\Desktop\Untitled-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7111" y="3008662"/>
                <a:ext cx="1557489" cy="198797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grpSp>
      <p:sp>
        <p:nvSpPr>
          <p:cNvPr id="8" name="Slide Number Placeholder 7"/>
          <p:cNvSpPr>
            <a:spLocks noGrp="1"/>
          </p:cNvSpPr>
          <p:nvPr>
            <p:ph type="sldNum" sz="quarter" idx="12"/>
          </p:nvPr>
        </p:nvSpPr>
        <p:spPr/>
        <p:txBody>
          <a:bodyPr/>
          <a:lstStyle/>
          <a:p>
            <a:fld id="{4FAB73BC-B049-4115-A692-8D63A059BFB8}" type="slidenum">
              <a:rPr lang="en-US" smtClean="0">
                <a:solidFill>
                  <a:prstClr val="black">
                    <a:tint val="75000"/>
                  </a:prstClr>
                </a:solidFill>
              </a:rPr>
              <a:pPr/>
              <a:t>27</a:t>
            </a:fld>
            <a:endParaRPr lang="en-US" dirty="0">
              <a:solidFill>
                <a:prstClr val="black">
                  <a:tint val="75000"/>
                </a:prstClr>
              </a:solidFill>
            </a:endParaRPr>
          </a:p>
        </p:txBody>
      </p:sp>
    </p:spTree>
    <p:extLst>
      <p:ext uri="{BB962C8B-B14F-4D97-AF65-F5344CB8AC3E}">
        <p14:creationId xmlns:p14="http://schemas.microsoft.com/office/powerpoint/2010/main" val="19169589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2" descr="http://files.aszroul-on9resume.webnode.com/200000015-d5e6ad6e39/uojb1.jpg"/>
          <p:cNvSpPr>
            <a:spLocks noChangeAspect="1" noChangeArrowheads="1"/>
          </p:cNvSpPr>
          <p:nvPr/>
        </p:nvSpPr>
        <p:spPr bwMode="auto">
          <a:xfrm>
            <a:off x="-1415647" y="45049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MY" dirty="0">
              <a:solidFill>
                <a:prstClr val="black"/>
              </a:solidFill>
            </a:endParaRPr>
          </a:p>
        </p:txBody>
      </p:sp>
      <p:sp>
        <p:nvSpPr>
          <p:cNvPr id="12" name="Rectangle 11"/>
          <p:cNvSpPr/>
          <p:nvPr/>
        </p:nvSpPr>
        <p:spPr>
          <a:xfrm>
            <a:off x="-228600" y="304800"/>
            <a:ext cx="647700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1"/>
            <a:r>
              <a:rPr lang="en-US" sz="2800" b="1" dirty="0" smtClean="0">
                <a:solidFill>
                  <a:schemeClr val="bg1"/>
                </a:solidFill>
                <a:latin typeface="Calibri" pitchFamily="34" charset="0"/>
                <a:cs typeface="Mongolian Baiti" pitchFamily="66" charset="0"/>
              </a:rPr>
              <a:t>INTRODUCTION</a:t>
            </a:r>
          </a:p>
        </p:txBody>
      </p:sp>
      <p:sp>
        <p:nvSpPr>
          <p:cNvPr id="7" name="Text Box 2"/>
          <p:cNvSpPr txBox="1">
            <a:spLocks noChangeArrowheads="1"/>
          </p:cNvSpPr>
          <p:nvPr/>
        </p:nvSpPr>
        <p:spPr bwMode="auto">
          <a:xfrm>
            <a:off x="450927" y="1412776"/>
            <a:ext cx="5317897"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1" indent="-342900" algn="l">
              <a:spcBef>
                <a:spcPts val="600"/>
              </a:spcBef>
              <a:buFont typeface="Wingdings" panose="05000000000000000000" pitchFamily="2" charset="2"/>
              <a:buChar char="q"/>
            </a:pPr>
            <a:r>
              <a:rPr lang="en-US" sz="2400" dirty="0" smtClean="0">
                <a:latin typeface="Calibri" pitchFamily="34" charset="0"/>
              </a:rPr>
              <a:t>A </a:t>
            </a:r>
            <a:r>
              <a:rPr lang="en-US" sz="2400" b="1" u="sng" dirty="0" smtClean="0">
                <a:solidFill>
                  <a:schemeClr val="tx2"/>
                </a:solidFill>
                <a:latin typeface="Calibri" pitchFamily="34" charset="0"/>
              </a:rPr>
              <a:t>BROAD-BASED</a:t>
            </a:r>
            <a:r>
              <a:rPr lang="en-US" sz="2400" dirty="0" smtClean="0">
                <a:latin typeface="Calibri" pitchFamily="34" charset="0"/>
              </a:rPr>
              <a:t> consumption tax in the form of value added tax</a:t>
            </a:r>
          </a:p>
          <a:p>
            <a:pPr marL="342900" lvl="1" indent="-342900" algn="l">
              <a:spcBef>
                <a:spcPts val="600"/>
              </a:spcBef>
              <a:buFont typeface="Wingdings" panose="05000000000000000000" pitchFamily="2" charset="2"/>
              <a:buChar char="q"/>
            </a:pPr>
            <a:r>
              <a:rPr lang="en-US" sz="2400" b="1" u="sng" dirty="0" smtClean="0">
                <a:solidFill>
                  <a:schemeClr val="tx2"/>
                </a:solidFill>
                <a:latin typeface="Calibri" pitchFamily="34" charset="0"/>
              </a:rPr>
              <a:t>MULTI STAGE TAX </a:t>
            </a:r>
            <a:r>
              <a:rPr lang="en-US" sz="2400" dirty="0" smtClean="0">
                <a:latin typeface="Calibri" pitchFamily="34" charset="0"/>
              </a:rPr>
              <a:t>based on net value at each stage of business transaction up to the retail stage of distribution</a:t>
            </a:r>
          </a:p>
          <a:p>
            <a:pPr marL="342900" lvl="1" indent="-342900" algn="l">
              <a:spcBef>
                <a:spcPts val="600"/>
              </a:spcBef>
              <a:buFont typeface="Wingdings" panose="05000000000000000000" pitchFamily="2" charset="2"/>
              <a:buChar char="q"/>
            </a:pPr>
            <a:r>
              <a:rPr lang="en-US" sz="2400" dirty="0" smtClean="0">
                <a:latin typeface="Calibri" pitchFamily="34" charset="0"/>
              </a:rPr>
              <a:t>Also known as </a:t>
            </a:r>
            <a:r>
              <a:rPr lang="en-US" sz="2400" b="1" u="sng" dirty="0" smtClean="0">
                <a:solidFill>
                  <a:schemeClr val="tx2"/>
                </a:solidFill>
                <a:latin typeface="Calibri" pitchFamily="34" charset="0"/>
              </a:rPr>
              <a:t>VALUE ADDED TAX (VAT) </a:t>
            </a:r>
            <a:r>
              <a:rPr lang="en-US" sz="2400" dirty="0" smtClean="0">
                <a:latin typeface="Calibri" pitchFamily="34" charset="0"/>
              </a:rPr>
              <a:t>in certain countries</a:t>
            </a:r>
          </a:p>
          <a:p>
            <a:pPr marL="342900" lvl="1" indent="-342900" algn="l">
              <a:spcBef>
                <a:spcPts val="600"/>
              </a:spcBef>
              <a:buFont typeface="Wingdings" panose="05000000000000000000" pitchFamily="2" charset="2"/>
              <a:buChar char="q"/>
            </a:pPr>
            <a:r>
              <a:rPr lang="en-US" sz="2400" dirty="0" smtClean="0">
                <a:latin typeface="Calibri" pitchFamily="34" charset="0"/>
              </a:rPr>
              <a:t>Tax on final consumption – </a:t>
            </a:r>
            <a:r>
              <a:rPr lang="en-US" sz="2400" b="1" dirty="0" smtClean="0">
                <a:solidFill>
                  <a:schemeClr val="tx2"/>
                </a:solidFill>
                <a:latin typeface="Calibri" pitchFamily="34" charset="0"/>
              </a:rPr>
              <a:t>THE CONSUMER</a:t>
            </a:r>
          </a:p>
          <a:p>
            <a:pPr marL="342900" lvl="1" indent="-342900">
              <a:spcBef>
                <a:spcPts val="600"/>
              </a:spcBef>
              <a:buFont typeface="Wingdings" panose="05000000000000000000" pitchFamily="2" charset="2"/>
              <a:buChar char="q"/>
            </a:pPr>
            <a:r>
              <a:rPr lang="en-US" sz="2400" dirty="0" smtClean="0">
                <a:latin typeface="Calibri" pitchFamily="34" charset="0"/>
              </a:rPr>
              <a:t>GST incurred on inputs is allowed as a credit to the registrant </a:t>
            </a:r>
            <a:r>
              <a:rPr lang="en-US" sz="2400" dirty="0" smtClean="0">
                <a:solidFill>
                  <a:schemeClr val="tx2"/>
                </a:solidFill>
                <a:latin typeface="Calibri" pitchFamily="34" charset="0"/>
              </a:rPr>
              <a:t>- </a:t>
            </a:r>
            <a:r>
              <a:rPr lang="en-US" sz="2400" b="1" u="sng" dirty="0" smtClean="0">
                <a:solidFill>
                  <a:schemeClr val="tx2"/>
                </a:solidFill>
                <a:latin typeface="Calibri" pitchFamily="34" charset="0"/>
              </a:rPr>
              <a:t>OFFSET AGAINST OUTPUT TAX</a:t>
            </a:r>
            <a:endParaRPr lang="en-US" sz="2400" b="1" u="sng" dirty="0">
              <a:solidFill>
                <a:schemeClr val="tx2"/>
              </a:solidFill>
              <a:latin typeface="Calibri" pitchFamily="34" charset="0"/>
            </a:endParaRPr>
          </a:p>
        </p:txBody>
      </p:sp>
      <p:pic>
        <p:nvPicPr>
          <p:cNvPr id="7170" name="Picture 2" descr="http://ctl.utexas.edu/sites/default/files/styles/lecture-with-audienc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07373" y="4114800"/>
            <a:ext cx="2781868" cy="225826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945573" y="4204141"/>
            <a:ext cx="990600" cy="646331"/>
          </a:xfrm>
          <a:prstGeom prst="rect">
            <a:avLst/>
          </a:prstGeom>
          <a:noFill/>
        </p:spPr>
        <p:txBody>
          <a:bodyPr wrap="square" rtlCol="0">
            <a:spAutoFit/>
          </a:bodyPr>
          <a:lstStyle/>
          <a:p>
            <a:pPr algn="ctr"/>
            <a:r>
              <a:rPr lang="en-MY" b="1" dirty="0" smtClean="0">
                <a:solidFill>
                  <a:srgbClr val="0E03EF"/>
                </a:solidFill>
              </a:rPr>
              <a:t>WHAT IS GST?</a:t>
            </a:r>
            <a:endParaRPr lang="en-MY" b="1" dirty="0">
              <a:solidFill>
                <a:srgbClr val="0E03EF"/>
              </a:solidFill>
            </a:endParaRPr>
          </a:p>
        </p:txBody>
      </p:sp>
      <p:sp>
        <p:nvSpPr>
          <p:cNvPr id="4" name="Slide Number Placeholder 3"/>
          <p:cNvSpPr>
            <a:spLocks noGrp="1"/>
          </p:cNvSpPr>
          <p:nvPr>
            <p:ph type="sldNum" sz="quarter" idx="12"/>
          </p:nvPr>
        </p:nvSpPr>
        <p:spPr/>
        <p:txBody>
          <a:bodyPr/>
          <a:lstStyle/>
          <a:p>
            <a:fld id="{4FAB73BC-B049-4115-A692-8D63A059BFB8}" type="slidenum">
              <a:rPr lang="en-US" smtClean="0">
                <a:solidFill>
                  <a:prstClr val="black">
                    <a:tint val="75000"/>
                  </a:prstClr>
                </a:solidFill>
              </a:rPr>
              <a:pPr/>
              <a:t>28</a:t>
            </a:fld>
            <a:endParaRPr lang="en-US" dirty="0">
              <a:solidFill>
                <a:prstClr val="black">
                  <a:tint val="75000"/>
                </a:prstClr>
              </a:solidFill>
            </a:endParaRPr>
          </a:p>
        </p:txBody>
      </p:sp>
    </p:spTree>
    <p:extLst>
      <p:ext uri="{BB962C8B-B14F-4D97-AF65-F5344CB8AC3E}">
        <p14:creationId xmlns:p14="http://schemas.microsoft.com/office/powerpoint/2010/main" val="6494480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FAB73BC-B049-4115-A692-8D63A059BFB8}" type="slidenum">
              <a:rPr lang="en-US" smtClean="0">
                <a:solidFill>
                  <a:prstClr val="black">
                    <a:tint val="75000"/>
                  </a:prstClr>
                </a:solidFill>
              </a:rPr>
              <a:pPr/>
              <a:t>29</a:t>
            </a:fld>
            <a:endParaRPr lang="en-US" dirty="0">
              <a:solidFill>
                <a:prstClr val="black">
                  <a:tint val="75000"/>
                </a:prstClr>
              </a:solidFill>
            </a:endParaRPr>
          </a:p>
        </p:txBody>
      </p:sp>
      <p:sp>
        <p:nvSpPr>
          <p:cNvPr id="21" name="Rounded Rectangle 20"/>
          <p:cNvSpPr/>
          <p:nvPr/>
        </p:nvSpPr>
        <p:spPr>
          <a:xfrm>
            <a:off x="1371600" y="2743200"/>
            <a:ext cx="4463237" cy="1213284"/>
          </a:xfrm>
          <a:prstGeom prst="roundRect">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b="1" dirty="0" smtClean="0">
                <a:latin typeface="Calibri" pitchFamily="34" charset="0"/>
                <a:cs typeface="Calibri" pitchFamily="34" charset="0"/>
              </a:rPr>
              <a:t>SCOPE OF GST</a:t>
            </a:r>
            <a:endParaRPr lang="en-US" sz="2800" b="1" dirty="0">
              <a:latin typeface="Calibri" pitchFamily="34" charset="0"/>
              <a:cs typeface="Calibri" pitchFamily="34" charset="0"/>
            </a:endParaRPr>
          </a:p>
        </p:txBody>
      </p:sp>
      <p:pic>
        <p:nvPicPr>
          <p:cNvPr id="22" name="Picture 2" descr="http://www.pdu4pm.com/pmpblog/wp-content/uploads/2013/03/figures_with_dart_800_wht_9407.pn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91200" y="2286000"/>
            <a:ext cx="3011605" cy="2258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86694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2" descr="http://files.aszroul-on9resume.webnode.com/200000015-d5e6ad6e39/uojb1.jpg"/>
          <p:cNvSpPr>
            <a:spLocks noChangeAspect="1" noChangeArrowheads="1"/>
          </p:cNvSpPr>
          <p:nvPr/>
        </p:nvSpPr>
        <p:spPr bwMode="auto">
          <a:xfrm>
            <a:off x="-1415647" y="45049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MY" dirty="0">
              <a:solidFill>
                <a:prstClr val="black"/>
              </a:solidFill>
            </a:endParaRPr>
          </a:p>
        </p:txBody>
      </p:sp>
      <p:sp>
        <p:nvSpPr>
          <p:cNvPr id="11" name="Rectangle 10"/>
          <p:cNvSpPr/>
          <p:nvPr/>
        </p:nvSpPr>
        <p:spPr>
          <a:xfrm>
            <a:off x="-243277" y="332656"/>
            <a:ext cx="647700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1" indent="79375"/>
            <a:endParaRPr lang="en-US" sz="1600" b="1" dirty="0" smtClean="0">
              <a:latin typeface="Calibri" pitchFamily="34" charset="0"/>
              <a:cs typeface="Calibri" pitchFamily="34" charset="0"/>
            </a:endParaRPr>
          </a:p>
          <a:p>
            <a:pPr lvl="1" indent="79375"/>
            <a:r>
              <a:rPr lang="en-US" sz="2800" b="1" dirty="0" smtClean="0">
                <a:latin typeface="Calibri" pitchFamily="34" charset="0"/>
                <a:cs typeface="Calibri" pitchFamily="34" charset="0"/>
              </a:rPr>
              <a:t>ABOUT </a:t>
            </a:r>
            <a:r>
              <a:rPr lang="en-US" sz="2800" b="1" dirty="0">
                <a:latin typeface="Calibri" pitchFamily="34" charset="0"/>
                <a:cs typeface="Calibri" pitchFamily="34" charset="0"/>
              </a:rPr>
              <a:t>US </a:t>
            </a:r>
            <a:r>
              <a:rPr lang="en-US" sz="2800" b="1" dirty="0">
                <a:cs typeface="Mongolian Baiti" pitchFamily="66" charset="0"/>
              </a:rPr>
              <a:t> </a:t>
            </a:r>
            <a:endParaRPr lang="en-MY" sz="2800" b="1" dirty="0">
              <a:latin typeface="Century Gothic" pitchFamily="34" charset="0"/>
            </a:endParaRPr>
          </a:p>
          <a:p>
            <a:pPr lvl="2" indent="-353167"/>
            <a:endParaRPr lang="en-MY" sz="1846" dirty="0">
              <a:latin typeface="Calibri" pitchFamily="34" charset="0"/>
              <a:cs typeface="Calibri" pitchFamily="34" charset="0"/>
            </a:endParaRPr>
          </a:p>
        </p:txBody>
      </p:sp>
      <p:sp>
        <p:nvSpPr>
          <p:cNvPr id="6" name="Rounded Rectangle 5"/>
          <p:cNvSpPr/>
          <p:nvPr/>
        </p:nvSpPr>
        <p:spPr>
          <a:xfrm>
            <a:off x="1043608" y="1567870"/>
            <a:ext cx="7239000" cy="2001258"/>
          </a:xfrm>
          <a:prstGeom prst="roundRect">
            <a:avLst>
              <a:gd name="adj" fmla="val 7002"/>
            </a:avLst>
          </a:prstGeom>
          <a:solidFill>
            <a:srgbClr val="D60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1662"/>
          </a:p>
        </p:txBody>
      </p:sp>
      <p:sp>
        <p:nvSpPr>
          <p:cNvPr id="7" name="Rounded Rectangle 6"/>
          <p:cNvSpPr/>
          <p:nvPr/>
        </p:nvSpPr>
        <p:spPr>
          <a:xfrm>
            <a:off x="1043608" y="3694876"/>
            <a:ext cx="7239000" cy="2363727"/>
          </a:xfrm>
          <a:prstGeom prst="roundRect">
            <a:avLst>
              <a:gd name="adj" fmla="val 7002"/>
            </a:avLst>
          </a:prstGeom>
          <a:solidFill>
            <a:srgbClr val="D60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1662"/>
          </a:p>
        </p:txBody>
      </p:sp>
      <p:sp>
        <p:nvSpPr>
          <p:cNvPr id="8" name="Rectangle 7"/>
          <p:cNvSpPr/>
          <p:nvPr/>
        </p:nvSpPr>
        <p:spPr>
          <a:xfrm>
            <a:off x="1362714" y="1833746"/>
            <a:ext cx="3615637" cy="1484189"/>
          </a:xfrm>
          <a:prstGeom prst="rect">
            <a:avLst/>
          </a:prstGeom>
        </p:spPr>
        <p:txBody>
          <a:bodyPr wrap="square">
            <a:spAutoFit/>
          </a:bodyPr>
          <a:lstStyle/>
          <a:p>
            <a:pPr indent="2931" algn="just"/>
            <a:r>
              <a:rPr lang="en-MY" sz="1292" dirty="0">
                <a:solidFill>
                  <a:schemeClr val="bg1"/>
                </a:solidFill>
                <a:latin typeface="Neuropol" pitchFamily="34" charset="0"/>
                <a:cs typeface="Calibri"/>
              </a:rPr>
              <a:t>SALIHIN</a:t>
            </a:r>
            <a:r>
              <a:rPr lang="en-MY" sz="1292" dirty="0">
                <a:solidFill>
                  <a:schemeClr val="bg1"/>
                </a:solidFill>
                <a:cs typeface="Calibri"/>
              </a:rPr>
              <a:t> </a:t>
            </a:r>
            <a:r>
              <a:rPr lang="en-MY" sz="1292" dirty="0" err="1">
                <a:solidFill>
                  <a:schemeClr val="bg1"/>
                </a:solidFill>
                <a:cs typeface="Calibri"/>
              </a:rPr>
              <a:t>memulakan</a:t>
            </a:r>
            <a:r>
              <a:rPr lang="en-MY" sz="1292" dirty="0">
                <a:solidFill>
                  <a:schemeClr val="bg1"/>
                </a:solidFill>
                <a:cs typeface="Calibri"/>
              </a:rPr>
              <a:t> </a:t>
            </a:r>
            <a:r>
              <a:rPr lang="en-MY" sz="1292" dirty="0" err="1">
                <a:solidFill>
                  <a:schemeClr val="bg1"/>
                </a:solidFill>
                <a:cs typeface="Calibri"/>
              </a:rPr>
              <a:t>langkah</a:t>
            </a:r>
            <a:r>
              <a:rPr lang="en-MY" sz="1292" dirty="0">
                <a:solidFill>
                  <a:schemeClr val="bg1"/>
                </a:solidFill>
                <a:cs typeface="Calibri"/>
              </a:rPr>
              <a:t> </a:t>
            </a:r>
            <a:r>
              <a:rPr lang="en-MY" sz="1292" dirty="0" err="1">
                <a:solidFill>
                  <a:schemeClr val="bg1"/>
                </a:solidFill>
                <a:cs typeface="Calibri"/>
              </a:rPr>
              <a:t>pertamanya</a:t>
            </a:r>
            <a:r>
              <a:rPr lang="en-MY" sz="1292" dirty="0">
                <a:solidFill>
                  <a:schemeClr val="bg1"/>
                </a:solidFill>
                <a:cs typeface="Calibri"/>
              </a:rPr>
              <a:t> di </a:t>
            </a:r>
            <a:r>
              <a:rPr lang="en-MY" sz="1292" dirty="0" err="1">
                <a:solidFill>
                  <a:schemeClr val="bg1"/>
                </a:solidFill>
                <a:cs typeface="Calibri"/>
              </a:rPr>
              <a:t>dalam</a:t>
            </a:r>
            <a:r>
              <a:rPr lang="en-MY" sz="1292" dirty="0">
                <a:solidFill>
                  <a:schemeClr val="bg1"/>
                </a:solidFill>
                <a:cs typeface="Calibri"/>
              </a:rPr>
              <a:t> </a:t>
            </a:r>
            <a:r>
              <a:rPr lang="en-MY" sz="1292" dirty="0" err="1">
                <a:solidFill>
                  <a:schemeClr val="bg1"/>
                </a:solidFill>
                <a:cs typeface="Calibri"/>
              </a:rPr>
              <a:t>sektor</a:t>
            </a:r>
            <a:r>
              <a:rPr lang="en-MY" sz="1292" dirty="0">
                <a:solidFill>
                  <a:schemeClr val="bg1"/>
                </a:solidFill>
                <a:cs typeface="Calibri"/>
              </a:rPr>
              <a:t> </a:t>
            </a:r>
            <a:r>
              <a:rPr lang="en-MY" sz="1292" dirty="0" err="1">
                <a:solidFill>
                  <a:schemeClr val="bg1"/>
                </a:solidFill>
                <a:cs typeface="Calibri"/>
              </a:rPr>
              <a:t>perkhidmatan</a:t>
            </a:r>
            <a:r>
              <a:rPr lang="en-MY" sz="1292" dirty="0">
                <a:solidFill>
                  <a:schemeClr val="bg1"/>
                </a:solidFill>
                <a:cs typeface="Calibri"/>
              </a:rPr>
              <a:t> </a:t>
            </a:r>
            <a:r>
              <a:rPr lang="en-MY" sz="1292" dirty="0" err="1">
                <a:solidFill>
                  <a:schemeClr val="bg1"/>
                </a:solidFill>
                <a:cs typeface="Calibri"/>
              </a:rPr>
              <a:t>profesional</a:t>
            </a:r>
            <a:r>
              <a:rPr lang="en-MY" sz="1292" dirty="0">
                <a:solidFill>
                  <a:schemeClr val="bg1"/>
                </a:solidFill>
                <a:cs typeface="Calibri"/>
              </a:rPr>
              <a:t> </a:t>
            </a:r>
            <a:r>
              <a:rPr lang="en-MY" sz="1292" dirty="0" err="1">
                <a:solidFill>
                  <a:schemeClr val="bg1"/>
                </a:solidFill>
                <a:cs typeface="Calibri"/>
              </a:rPr>
              <a:t>negara</a:t>
            </a:r>
            <a:r>
              <a:rPr lang="en-MY" sz="1292" dirty="0">
                <a:solidFill>
                  <a:schemeClr val="bg1"/>
                </a:solidFill>
                <a:cs typeface="Calibri"/>
              </a:rPr>
              <a:t> </a:t>
            </a:r>
            <a:r>
              <a:rPr lang="en-MY" sz="1292" dirty="0" err="1">
                <a:solidFill>
                  <a:schemeClr val="bg1"/>
                </a:solidFill>
                <a:cs typeface="Calibri"/>
              </a:rPr>
              <a:t>pada</a:t>
            </a:r>
            <a:r>
              <a:rPr lang="en-MY" sz="1292" dirty="0">
                <a:solidFill>
                  <a:schemeClr val="bg1"/>
                </a:solidFill>
                <a:cs typeface="Calibri"/>
              </a:rPr>
              <a:t> </a:t>
            </a:r>
            <a:r>
              <a:rPr lang="en-MY" sz="1292" dirty="0" err="1">
                <a:solidFill>
                  <a:schemeClr val="bg1"/>
                </a:solidFill>
                <a:cs typeface="Calibri"/>
              </a:rPr>
              <a:t>Januari</a:t>
            </a:r>
            <a:r>
              <a:rPr lang="en-MY" sz="1292" dirty="0">
                <a:solidFill>
                  <a:schemeClr val="bg1"/>
                </a:solidFill>
                <a:cs typeface="Calibri"/>
              </a:rPr>
              <a:t> 2002. </a:t>
            </a:r>
            <a:r>
              <a:rPr lang="en-MY" sz="1292" dirty="0" err="1">
                <a:solidFill>
                  <a:schemeClr val="bg1"/>
                </a:solidFill>
                <a:cs typeface="Calibri"/>
              </a:rPr>
              <a:t>Tempoh</a:t>
            </a:r>
            <a:r>
              <a:rPr lang="en-MY" sz="1292" dirty="0">
                <a:solidFill>
                  <a:schemeClr val="bg1"/>
                </a:solidFill>
                <a:cs typeface="Calibri"/>
              </a:rPr>
              <a:t> 10 </a:t>
            </a:r>
            <a:r>
              <a:rPr lang="en-MY" sz="1292" dirty="0" err="1">
                <a:solidFill>
                  <a:schemeClr val="bg1"/>
                </a:solidFill>
                <a:cs typeface="Calibri"/>
              </a:rPr>
              <a:t>tahun</a:t>
            </a:r>
            <a:r>
              <a:rPr lang="en-MY" sz="1292" dirty="0">
                <a:solidFill>
                  <a:schemeClr val="bg1"/>
                </a:solidFill>
                <a:cs typeface="Calibri"/>
              </a:rPr>
              <a:t> di </a:t>
            </a:r>
            <a:r>
              <a:rPr lang="en-MY" sz="1292" dirty="0" err="1">
                <a:solidFill>
                  <a:schemeClr val="bg1"/>
                </a:solidFill>
                <a:cs typeface="Calibri"/>
              </a:rPr>
              <a:t>dalam</a:t>
            </a:r>
            <a:r>
              <a:rPr lang="en-MY" sz="1292" dirty="0">
                <a:solidFill>
                  <a:schemeClr val="bg1"/>
                </a:solidFill>
                <a:cs typeface="Calibri"/>
              </a:rPr>
              <a:t> </a:t>
            </a:r>
            <a:r>
              <a:rPr lang="en-MY" sz="1292" dirty="0" err="1">
                <a:solidFill>
                  <a:schemeClr val="bg1"/>
                </a:solidFill>
                <a:cs typeface="Calibri"/>
              </a:rPr>
              <a:t>industri</a:t>
            </a:r>
            <a:r>
              <a:rPr lang="en-MY" sz="1292" dirty="0">
                <a:solidFill>
                  <a:schemeClr val="bg1"/>
                </a:solidFill>
                <a:cs typeface="Calibri"/>
              </a:rPr>
              <a:t> </a:t>
            </a:r>
            <a:r>
              <a:rPr lang="en-MY" sz="1292" dirty="0" err="1">
                <a:solidFill>
                  <a:schemeClr val="bg1"/>
                </a:solidFill>
                <a:cs typeface="Calibri"/>
              </a:rPr>
              <a:t>ini</a:t>
            </a:r>
            <a:r>
              <a:rPr lang="en-MY" sz="1292" dirty="0">
                <a:solidFill>
                  <a:schemeClr val="bg1"/>
                </a:solidFill>
                <a:cs typeface="Calibri"/>
              </a:rPr>
              <a:t> </a:t>
            </a:r>
            <a:r>
              <a:rPr lang="en-MY" sz="1292" dirty="0" err="1">
                <a:solidFill>
                  <a:schemeClr val="bg1"/>
                </a:solidFill>
                <a:cs typeface="Calibri"/>
              </a:rPr>
              <a:t>telah</a:t>
            </a:r>
            <a:r>
              <a:rPr lang="en-MY" sz="1292" dirty="0">
                <a:solidFill>
                  <a:schemeClr val="bg1"/>
                </a:solidFill>
                <a:cs typeface="Calibri"/>
              </a:rPr>
              <a:t> </a:t>
            </a:r>
            <a:r>
              <a:rPr lang="en-MY" sz="1292" dirty="0" err="1">
                <a:solidFill>
                  <a:schemeClr val="bg1"/>
                </a:solidFill>
                <a:cs typeface="Calibri"/>
              </a:rPr>
              <a:t>berjaya</a:t>
            </a:r>
            <a:r>
              <a:rPr lang="en-MY" sz="1292" dirty="0">
                <a:solidFill>
                  <a:schemeClr val="bg1"/>
                </a:solidFill>
                <a:cs typeface="Calibri"/>
              </a:rPr>
              <a:t> </a:t>
            </a:r>
            <a:r>
              <a:rPr lang="en-MY" sz="1292" dirty="0" err="1">
                <a:solidFill>
                  <a:schemeClr val="bg1"/>
                </a:solidFill>
                <a:cs typeface="Calibri"/>
              </a:rPr>
              <a:t>mematangkan</a:t>
            </a:r>
            <a:r>
              <a:rPr lang="en-MY" sz="1292" dirty="0">
                <a:solidFill>
                  <a:schemeClr val="bg1"/>
                </a:solidFill>
                <a:cs typeface="Calibri"/>
              </a:rPr>
              <a:t> </a:t>
            </a:r>
            <a:r>
              <a:rPr lang="en-MY" sz="1292" dirty="0">
                <a:solidFill>
                  <a:schemeClr val="bg1"/>
                </a:solidFill>
                <a:latin typeface="Neuropol" pitchFamily="34" charset="0"/>
                <a:cs typeface="Calibri"/>
              </a:rPr>
              <a:t>SALIHIN</a:t>
            </a:r>
            <a:r>
              <a:rPr lang="en-MY" sz="1292" dirty="0">
                <a:solidFill>
                  <a:schemeClr val="bg1"/>
                </a:solidFill>
                <a:cs typeface="Calibri"/>
              </a:rPr>
              <a:t> </a:t>
            </a:r>
            <a:r>
              <a:rPr lang="en-MY" sz="1292" dirty="0" err="1">
                <a:solidFill>
                  <a:schemeClr val="bg1"/>
                </a:solidFill>
                <a:cs typeface="Calibri"/>
              </a:rPr>
              <a:t>dan</a:t>
            </a:r>
            <a:r>
              <a:rPr lang="en-MY" sz="1292" dirty="0">
                <a:solidFill>
                  <a:schemeClr val="bg1"/>
                </a:solidFill>
                <a:cs typeface="Calibri"/>
              </a:rPr>
              <a:t> </a:t>
            </a:r>
            <a:r>
              <a:rPr lang="en-MY" sz="1292" dirty="0" err="1">
                <a:solidFill>
                  <a:schemeClr val="bg1"/>
                </a:solidFill>
                <a:cs typeface="Calibri"/>
              </a:rPr>
              <a:t>meletakkan</a:t>
            </a:r>
            <a:r>
              <a:rPr lang="en-MY" sz="1292" dirty="0">
                <a:solidFill>
                  <a:schemeClr val="bg1"/>
                </a:solidFill>
                <a:cs typeface="Calibri"/>
              </a:rPr>
              <a:t> </a:t>
            </a:r>
            <a:r>
              <a:rPr lang="en-MY" sz="1292" dirty="0">
                <a:solidFill>
                  <a:schemeClr val="bg1"/>
                </a:solidFill>
                <a:latin typeface="Neuropol" pitchFamily="34" charset="0"/>
                <a:cs typeface="Calibri"/>
              </a:rPr>
              <a:t>SALIHIN</a:t>
            </a:r>
            <a:r>
              <a:rPr lang="en-MY" sz="1292" dirty="0">
                <a:solidFill>
                  <a:schemeClr val="bg1"/>
                </a:solidFill>
                <a:cs typeface="Calibri"/>
              </a:rPr>
              <a:t> di </a:t>
            </a:r>
            <a:r>
              <a:rPr lang="en-MY" sz="1292" dirty="0" err="1">
                <a:solidFill>
                  <a:schemeClr val="bg1"/>
                </a:solidFill>
                <a:cs typeface="Calibri"/>
              </a:rPr>
              <a:t>suatu</a:t>
            </a:r>
            <a:r>
              <a:rPr lang="en-MY" sz="1292" dirty="0">
                <a:solidFill>
                  <a:schemeClr val="bg1"/>
                </a:solidFill>
                <a:cs typeface="Calibri"/>
              </a:rPr>
              <a:t> </a:t>
            </a:r>
            <a:r>
              <a:rPr lang="en-MY" sz="1292" dirty="0" err="1">
                <a:solidFill>
                  <a:schemeClr val="bg1"/>
                </a:solidFill>
                <a:cs typeface="Calibri"/>
              </a:rPr>
              <a:t>kedudukan</a:t>
            </a:r>
            <a:r>
              <a:rPr lang="en-MY" sz="1292" dirty="0">
                <a:solidFill>
                  <a:schemeClr val="bg1"/>
                </a:solidFill>
                <a:cs typeface="Calibri"/>
              </a:rPr>
              <a:t> yang </a:t>
            </a:r>
            <a:r>
              <a:rPr lang="en-MY" sz="1292" dirty="0" err="1">
                <a:solidFill>
                  <a:schemeClr val="bg1"/>
                </a:solidFill>
                <a:cs typeface="Calibri"/>
              </a:rPr>
              <a:t>luar</a:t>
            </a:r>
            <a:r>
              <a:rPr lang="en-MY" sz="1292" dirty="0">
                <a:solidFill>
                  <a:schemeClr val="bg1"/>
                </a:solidFill>
                <a:cs typeface="Calibri"/>
              </a:rPr>
              <a:t> </a:t>
            </a:r>
            <a:r>
              <a:rPr lang="en-MY" sz="1292" dirty="0" err="1">
                <a:solidFill>
                  <a:schemeClr val="bg1"/>
                </a:solidFill>
                <a:cs typeface="Calibri"/>
              </a:rPr>
              <a:t>biasa</a:t>
            </a:r>
            <a:r>
              <a:rPr lang="en-MY" sz="1292" dirty="0">
                <a:solidFill>
                  <a:schemeClr val="bg1"/>
                </a:solidFill>
                <a:cs typeface="Calibri"/>
              </a:rPr>
              <a:t> </a:t>
            </a:r>
            <a:r>
              <a:rPr lang="en-MY" sz="1292" dirty="0" err="1">
                <a:solidFill>
                  <a:schemeClr val="bg1"/>
                </a:solidFill>
                <a:cs typeface="Calibri"/>
              </a:rPr>
              <a:t>berbanding</a:t>
            </a:r>
            <a:r>
              <a:rPr lang="en-MY" sz="1292" dirty="0">
                <a:solidFill>
                  <a:schemeClr val="bg1"/>
                </a:solidFill>
                <a:cs typeface="Calibri"/>
              </a:rPr>
              <a:t> </a:t>
            </a:r>
            <a:r>
              <a:rPr lang="en-MY" sz="1292" dirty="0" err="1">
                <a:solidFill>
                  <a:schemeClr val="bg1"/>
                </a:solidFill>
                <a:cs typeface="Calibri"/>
              </a:rPr>
              <a:t>para</a:t>
            </a:r>
            <a:r>
              <a:rPr lang="en-MY" sz="1292" dirty="0">
                <a:solidFill>
                  <a:schemeClr val="bg1"/>
                </a:solidFill>
                <a:cs typeface="Calibri"/>
              </a:rPr>
              <a:t> </a:t>
            </a:r>
            <a:r>
              <a:rPr lang="en-MY" sz="1292" dirty="0" err="1">
                <a:solidFill>
                  <a:schemeClr val="bg1"/>
                </a:solidFill>
                <a:cs typeface="Calibri"/>
              </a:rPr>
              <a:t>pesaing</a:t>
            </a:r>
            <a:r>
              <a:rPr lang="en-MY" sz="1292" dirty="0">
                <a:solidFill>
                  <a:schemeClr val="bg1"/>
                </a:solidFill>
                <a:cs typeface="Calibri"/>
              </a:rPr>
              <a:t> yang </a:t>
            </a:r>
            <a:r>
              <a:rPr lang="en-MY" sz="1292" dirty="0" err="1">
                <a:solidFill>
                  <a:schemeClr val="bg1"/>
                </a:solidFill>
                <a:cs typeface="Calibri"/>
              </a:rPr>
              <a:t>seangkatan</a:t>
            </a:r>
            <a:r>
              <a:rPr lang="en-MY" sz="1292" dirty="0">
                <a:solidFill>
                  <a:schemeClr val="bg1"/>
                </a:solidFill>
                <a:cs typeface="Calibri"/>
              </a:rPr>
              <a:t> </a:t>
            </a:r>
            <a:r>
              <a:rPr lang="en-MY" sz="1292" dirty="0" err="1">
                <a:solidFill>
                  <a:schemeClr val="bg1"/>
                </a:solidFill>
                <a:cs typeface="Calibri"/>
              </a:rPr>
              <a:t>dengannya</a:t>
            </a:r>
            <a:r>
              <a:rPr lang="en-MY" sz="1292" dirty="0">
                <a:solidFill>
                  <a:schemeClr val="bg1"/>
                </a:solidFill>
                <a:cs typeface="Calibri"/>
              </a:rPr>
              <a:t>. </a:t>
            </a:r>
          </a:p>
        </p:txBody>
      </p:sp>
      <p:pic>
        <p:nvPicPr>
          <p:cNvPr id="12" name="Picture 11" descr="Q:\Slide Presentations\UiTM\Gambar event SALIHIN\DSC_0141.JPG"/>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400000"/>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5364088" y="1845937"/>
            <a:ext cx="2451100" cy="1502020"/>
          </a:xfrm>
          <a:prstGeom prst="roundRect">
            <a:avLst>
              <a:gd name="adj" fmla="val 8594"/>
            </a:avLst>
          </a:prstGeom>
          <a:solidFill>
            <a:srgbClr val="FFFFFF">
              <a:shade val="85000"/>
            </a:srgbClr>
          </a:solidFill>
          <a:ln>
            <a:noFill/>
          </a:ln>
          <a:effectLst/>
          <a:extLst/>
        </p:spPr>
      </p:pic>
      <p:sp>
        <p:nvSpPr>
          <p:cNvPr id="13" name="Rectangle 12"/>
          <p:cNvSpPr/>
          <p:nvPr/>
        </p:nvSpPr>
        <p:spPr>
          <a:xfrm>
            <a:off x="4211960" y="3832227"/>
            <a:ext cx="3888432" cy="1881862"/>
          </a:xfrm>
          <a:prstGeom prst="rect">
            <a:avLst/>
          </a:prstGeom>
        </p:spPr>
        <p:txBody>
          <a:bodyPr wrap="square">
            <a:spAutoFit/>
          </a:bodyPr>
          <a:lstStyle/>
          <a:p>
            <a:pPr algn="just"/>
            <a:r>
              <a:rPr lang="en-MY" sz="1292" dirty="0" err="1">
                <a:solidFill>
                  <a:schemeClr val="bg1"/>
                </a:solidFill>
                <a:cs typeface="Calibri"/>
              </a:rPr>
              <a:t>Pencapaian</a:t>
            </a:r>
            <a:r>
              <a:rPr lang="en-MY" sz="1292" dirty="0">
                <a:solidFill>
                  <a:schemeClr val="bg1"/>
                </a:solidFill>
                <a:cs typeface="Calibri"/>
              </a:rPr>
              <a:t> </a:t>
            </a:r>
            <a:r>
              <a:rPr lang="en-MY" sz="1292" dirty="0" err="1">
                <a:solidFill>
                  <a:schemeClr val="bg1"/>
                </a:solidFill>
                <a:cs typeface="Calibri"/>
              </a:rPr>
              <a:t>serta</a:t>
            </a:r>
            <a:r>
              <a:rPr lang="en-MY" sz="1292" dirty="0">
                <a:solidFill>
                  <a:schemeClr val="bg1"/>
                </a:solidFill>
                <a:cs typeface="Calibri"/>
              </a:rPr>
              <a:t> </a:t>
            </a:r>
            <a:r>
              <a:rPr lang="en-MY" sz="1292" dirty="0" err="1">
                <a:solidFill>
                  <a:schemeClr val="bg1"/>
                </a:solidFill>
                <a:cs typeface="Calibri"/>
              </a:rPr>
              <a:t>pengiktirafan</a:t>
            </a:r>
            <a:r>
              <a:rPr lang="en-MY" sz="1292" dirty="0">
                <a:solidFill>
                  <a:schemeClr val="bg1"/>
                </a:solidFill>
                <a:cs typeface="Calibri"/>
              </a:rPr>
              <a:t> </a:t>
            </a:r>
            <a:r>
              <a:rPr lang="en-MY" sz="1292" dirty="0" err="1">
                <a:solidFill>
                  <a:schemeClr val="bg1"/>
                </a:solidFill>
                <a:cs typeface="Calibri"/>
              </a:rPr>
              <a:t>kualiti</a:t>
            </a:r>
            <a:r>
              <a:rPr lang="en-MY" sz="1292" dirty="0">
                <a:solidFill>
                  <a:schemeClr val="bg1"/>
                </a:solidFill>
                <a:cs typeface="Calibri"/>
              </a:rPr>
              <a:t> </a:t>
            </a:r>
            <a:r>
              <a:rPr lang="en-MY" sz="1292" dirty="0" err="1">
                <a:solidFill>
                  <a:schemeClr val="bg1"/>
                </a:solidFill>
                <a:cs typeface="Calibri"/>
              </a:rPr>
              <a:t>dan</a:t>
            </a:r>
            <a:r>
              <a:rPr lang="en-MY" sz="1292" dirty="0">
                <a:solidFill>
                  <a:schemeClr val="bg1"/>
                </a:solidFill>
                <a:cs typeface="Calibri"/>
              </a:rPr>
              <a:t> </a:t>
            </a:r>
            <a:r>
              <a:rPr lang="en-MY" sz="1292" dirty="0" err="1">
                <a:solidFill>
                  <a:schemeClr val="bg1"/>
                </a:solidFill>
                <a:cs typeface="Calibri"/>
              </a:rPr>
              <a:t>kecemerlangan</a:t>
            </a:r>
            <a:r>
              <a:rPr lang="en-MY" sz="1292" dirty="0">
                <a:solidFill>
                  <a:schemeClr val="bg1"/>
                </a:solidFill>
                <a:cs typeface="Calibri"/>
              </a:rPr>
              <a:t> yang </a:t>
            </a:r>
            <a:r>
              <a:rPr lang="en-MY" sz="1292" dirty="0" err="1">
                <a:solidFill>
                  <a:schemeClr val="bg1"/>
                </a:solidFill>
                <a:cs typeface="Calibri"/>
              </a:rPr>
              <a:t>diterima</a:t>
            </a:r>
            <a:r>
              <a:rPr lang="en-MY" sz="1292" dirty="0">
                <a:solidFill>
                  <a:schemeClr val="bg1"/>
                </a:solidFill>
                <a:cs typeface="Calibri"/>
              </a:rPr>
              <a:t> </a:t>
            </a:r>
            <a:r>
              <a:rPr lang="en-MY" sz="1292" dirty="0" err="1">
                <a:solidFill>
                  <a:schemeClr val="bg1"/>
                </a:solidFill>
                <a:cs typeface="Calibri"/>
              </a:rPr>
              <a:t>oleh</a:t>
            </a:r>
            <a:r>
              <a:rPr lang="en-MY" sz="1292" dirty="0">
                <a:solidFill>
                  <a:schemeClr val="bg1"/>
                </a:solidFill>
                <a:cs typeface="Calibri"/>
              </a:rPr>
              <a:t> </a:t>
            </a:r>
            <a:r>
              <a:rPr lang="en-MY" sz="1292" dirty="0">
                <a:solidFill>
                  <a:schemeClr val="bg1"/>
                </a:solidFill>
                <a:latin typeface="Neuropol" pitchFamily="34" charset="0"/>
                <a:cs typeface="Calibri"/>
              </a:rPr>
              <a:t>SALIHIN</a:t>
            </a:r>
            <a:r>
              <a:rPr lang="en-MY" sz="1292" dirty="0">
                <a:solidFill>
                  <a:schemeClr val="bg1"/>
                </a:solidFill>
                <a:cs typeface="Calibri"/>
              </a:rPr>
              <a:t> </a:t>
            </a:r>
            <a:r>
              <a:rPr lang="en-MY" sz="1292" dirty="0" err="1">
                <a:solidFill>
                  <a:schemeClr val="bg1"/>
                </a:solidFill>
                <a:cs typeface="Calibri"/>
              </a:rPr>
              <a:t>adalah</a:t>
            </a:r>
            <a:r>
              <a:rPr lang="en-MY" sz="1292" dirty="0">
                <a:solidFill>
                  <a:schemeClr val="bg1"/>
                </a:solidFill>
                <a:cs typeface="Calibri"/>
              </a:rPr>
              <a:t> </a:t>
            </a:r>
            <a:r>
              <a:rPr lang="en-MY" sz="1292" dirty="0" err="1">
                <a:solidFill>
                  <a:schemeClr val="bg1"/>
                </a:solidFill>
                <a:cs typeface="Calibri"/>
              </a:rPr>
              <a:t>bukti</a:t>
            </a:r>
            <a:r>
              <a:rPr lang="en-MY" sz="1292" dirty="0">
                <a:solidFill>
                  <a:schemeClr val="bg1"/>
                </a:solidFill>
                <a:cs typeface="Calibri"/>
              </a:rPr>
              <a:t> </a:t>
            </a:r>
            <a:r>
              <a:rPr lang="en-MY" sz="1292" dirty="0" err="1">
                <a:solidFill>
                  <a:schemeClr val="bg1"/>
                </a:solidFill>
                <a:cs typeface="Calibri"/>
              </a:rPr>
              <a:t>bahawa</a:t>
            </a:r>
            <a:r>
              <a:rPr lang="en-MY" sz="1292" dirty="0">
                <a:solidFill>
                  <a:schemeClr val="bg1"/>
                </a:solidFill>
                <a:cs typeface="Calibri"/>
              </a:rPr>
              <a:t> </a:t>
            </a:r>
            <a:r>
              <a:rPr lang="en-MY" sz="1292" dirty="0" err="1">
                <a:solidFill>
                  <a:schemeClr val="bg1"/>
                </a:solidFill>
                <a:cs typeface="Calibri"/>
              </a:rPr>
              <a:t>aspirasi</a:t>
            </a:r>
            <a:r>
              <a:rPr lang="en-MY" sz="1292" dirty="0">
                <a:solidFill>
                  <a:schemeClr val="bg1"/>
                </a:solidFill>
                <a:cs typeface="Calibri"/>
              </a:rPr>
              <a:t> </a:t>
            </a:r>
            <a:r>
              <a:rPr lang="en-MY" sz="1292" dirty="0">
                <a:solidFill>
                  <a:schemeClr val="bg1"/>
                </a:solidFill>
                <a:latin typeface="Neuropol" pitchFamily="34" charset="0"/>
                <a:cs typeface="Calibri"/>
              </a:rPr>
              <a:t>SALIHIN</a:t>
            </a:r>
            <a:r>
              <a:rPr lang="en-MY" sz="1292" dirty="0">
                <a:solidFill>
                  <a:schemeClr val="bg1"/>
                </a:solidFill>
                <a:cs typeface="Calibri"/>
              </a:rPr>
              <a:t> </a:t>
            </a:r>
            <a:r>
              <a:rPr lang="en-MY" sz="1292" dirty="0" err="1">
                <a:solidFill>
                  <a:schemeClr val="bg1"/>
                </a:solidFill>
                <a:cs typeface="Calibri"/>
              </a:rPr>
              <a:t>untuk</a:t>
            </a:r>
            <a:r>
              <a:rPr lang="en-MY" sz="1292" dirty="0">
                <a:solidFill>
                  <a:schemeClr val="bg1"/>
                </a:solidFill>
                <a:cs typeface="Calibri"/>
              </a:rPr>
              <a:t> </a:t>
            </a:r>
            <a:r>
              <a:rPr lang="en-MY" sz="1292" dirty="0" err="1">
                <a:solidFill>
                  <a:schemeClr val="bg1"/>
                </a:solidFill>
                <a:cs typeface="Calibri"/>
              </a:rPr>
              <a:t>meletakkan</a:t>
            </a:r>
            <a:r>
              <a:rPr lang="en-MY" sz="1292" dirty="0">
                <a:solidFill>
                  <a:schemeClr val="bg1"/>
                </a:solidFill>
                <a:cs typeface="Calibri"/>
              </a:rPr>
              <a:t> </a:t>
            </a:r>
            <a:r>
              <a:rPr lang="en-MY" sz="1292" dirty="0" err="1">
                <a:solidFill>
                  <a:schemeClr val="bg1"/>
                </a:solidFill>
                <a:cs typeface="Calibri"/>
              </a:rPr>
              <a:t>diri</a:t>
            </a:r>
            <a:r>
              <a:rPr lang="en-MY" sz="1292" dirty="0">
                <a:solidFill>
                  <a:schemeClr val="bg1"/>
                </a:solidFill>
                <a:cs typeface="Calibri"/>
              </a:rPr>
              <a:t> </a:t>
            </a:r>
            <a:r>
              <a:rPr lang="en-MY" sz="1292" dirty="0" err="1">
                <a:solidFill>
                  <a:schemeClr val="bg1"/>
                </a:solidFill>
                <a:cs typeface="Calibri"/>
              </a:rPr>
              <a:t>sebagai</a:t>
            </a:r>
            <a:r>
              <a:rPr lang="en-MY" sz="1292" dirty="0">
                <a:solidFill>
                  <a:schemeClr val="bg1"/>
                </a:solidFill>
                <a:cs typeface="Calibri"/>
              </a:rPr>
              <a:t> </a:t>
            </a:r>
            <a:r>
              <a:rPr lang="en-MY" sz="1292" dirty="0" err="1">
                <a:solidFill>
                  <a:schemeClr val="bg1"/>
                </a:solidFill>
                <a:cs typeface="Calibri"/>
              </a:rPr>
              <a:t>sebuah</a:t>
            </a:r>
            <a:r>
              <a:rPr lang="en-MY" sz="1292" dirty="0">
                <a:solidFill>
                  <a:schemeClr val="bg1"/>
                </a:solidFill>
                <a:cs typeface="Calibri"/>
              </a:rPr>
              <a:t> firma </a:t>
            </a:r>
            <a:r>
              <a:rPr lang="en-MY" sz="1292" dirty="0" err="1">
                <a:solidFill>
                  <a:schemeClr val="bg1"/>
                </a:solidFill>
                <a:cs typeface="Calibri"/>
              </a:rPr>
              <a:t>profesional</a:t>
            </a:r>
            <a:r>
              <a:rPr lang="en-MY" sz="1292" dirty="0">
                <a:solidFill>
                  <a:schemeClr val="bg1"/>
                </a:solidFill>
                <a:cs typeface="Calibri"/>
              </a:rPr>
              <a:t> </a:t>
            </a:r>
            <a:r>
              <a:rPr lang="en-MY" sz="1292" dirty="0" err="1">
                <a:solidFill>
                  <a:schemeClr val="bg1"/>
                </a:solidFill>
                <a:cs typeface="Calibri"/>
              </a:rPr>
              <a:t>Nasional</a:t>
            </a:r>
            <a:r>
              <a:rPr lang="en-MY" sz="1292" dirty="0">
                <a:solidFill>
                  <a:schemeClr val="bg1"/>
                </a:solidFill>
                <a:cs typeface="Calibri"/>
              </a:rPr>
              <a:t> </a:t>
            </a:r>
            <a:r>
              <a:rPr lang="en-MY" sz="1292" dirty="0" err="1">
                <a:solidFill>
                  <a:schemeClr val="bg1"/>
                </a:solidFill>
                <a:cs typeface="Calibri"/>
              </a:rPr>
              <a:t>bertaraf</a:t>
            </a:r>
            <a:r>
              <a:rPr lang="en-MY" sz="1292" dirty="0">
                <a:solidFill>
                  <a:schemeClr val="bg1"/>
                </a:solidFill>
                <a:cs typeface="Calibri"/>
              </a:rPr>
              <a:t> </a:t>
            </a:r>
            <a:r>
              <a:rPr lang="en-MY" sz="1292" dirty="0" err="1">
                <a:solidFill>
                  <a:schemeClr val="bg1"/>
                </a:solidFill>
                <a:cs typeface="Calibri"/>
              </a:rPr>
              <a:t>antarabangsa</a:t>
            </a:r>
            <a:r>
              <a:rPr lang="en-MY" sz="1292" dirty="0">
                <a:solidFill>
                  <a:schemeClr val="bg1"/>
                </a:solidFill>
                <a:cs typeface="Calibri"/>
              </a:rPr>
              <a:t>, </a:t>
            </a:r>
            <a:r>
              <a:rPr lang="en-MY" sz="1292" dirty="0" err="1">
                <a:solidFill>
                  <a:schemeClr val="bg1"/>
                </a:solidFill>
                <a:cs typeface="Calibri"/>
              </a:rPr>
              <a:t>telah</a:t>
            </a:r>
            <a:r>
              <a:rPr lang="en-MY" sz="1292" dirty="0">
                <a:solidFill>
                  <a:schemeClr val="bg1"/>
                </a:solidFill>
                <a:cs typeface="Calibri"/>
              </a:rPr>
              <a:t> </a:t>
            </a:r>
            <a:r>
              <a:rPr lang="en-MY" sz="1292" dirty="0" err="1">
                <a:solidFill>
                  <a:schemeClr val="bg1"/>
                </a:solidFill>
                <a:cs typeface="Calibri"/>
              </a:rPr>
              <a:t>berada</a:t>
            </a:r>
            <a:r>
              <a:rPr lang="en-MY" sz="1292" dirty="0">
                <a:solidFill>
                  <a:schemeClr val="bg1"/>
                </a:solidFill>
                <a:cs typeface="Calibri"/>
              </a:rPr>
              <a:t> di </a:t>
            </a:r>
            <a:r>
              <a:rPr lang="en-MY" sz="1292" dirty="0" err="1">
                <a:solidFill>
                  <a:schemeClr val="bg1"/>
                </a:solidFill>
                <a:cs typeface="Calibri"/>
              </a:rPr>
              <a:t>landasan</a:t>
            </a:r>
            <a:r>
              <a:rPr lang="en-MY" sz="1292" dirty="0">
                <a:solidFill>
                  <a:schemeClr val="bg1"/>
                </a:solidFill>
                <a:cs typeface="Calibri"/>
              </a:rPr>
              <a:t> yang </a:t>
            </a:r>
            <a:r>
              <a:rPr lang="en-MY" sz="1292" dirty="0" err="1">
                <a:solidFill>
                  <a:schemeClr val="bg1"/>
                </a:solidFill>
                <a:cs typeface="Calibri"/>
              </a:rPr>
              <a:t>betul</a:t>
            </a:r>
            <a:r>
              <a:rPr lang="en-MY" sz="1292" dirty="0">
                <a:solidFill>
                  <a:schemeClr val="bg1"/>
                </a:solidFill>
                <a:cs typeface="Calibri"/>
              </a:rPr>
              <a:t>. </a:t>
            </a:r>
            <a:r>
              <a:rPr lang="en-MY" sz="1292" dirty="0" err="1">
                <a:solidFill>
                  <a:schemeClr val="bg1"/>
                </a:solidFill>
                <a:cs typeface="Calibri"/>
              </a:rPr>
              <a:t>Ini</a:t>
            </a:r>
            <a:r>
              <a:rPr lang="en-MY" sz="1292" dirty="0">
                <a:solidFill>
                  <a:schemeClr val="bg1"/>
                </a:solidFill>
                <a:cs typeface="Calibri"/>
              </a:rPr>
              <a:t> </a:t>
            </a:r>
            <a:r>
              <a:rPr lang="en-MY" sz="1292" dirty="0" err="1">
                <a:solidFill>
                  <a:schemeClr val="bg1"/>
                </a:solidFill>
                <a:cs typeface="Calibri"/>
              </a:rPr>
              <a:t>ditambah</a:t>
            </a:r>
            <a:r>
              <a:rPr lang="en-MY" sz="1292" dirty="0">
                <a:solidFill>
                  <a:schemeClr val="bg1"/>
                </a:solidFill>
                <a:cs typeface="Calibri"/>
              </a:rPr>
              <a:t> </a:t>
            </a:r>
            <a:r>
              <a:rPr lang="en-MY" sz="1292" dirty="0" err="1">
                <a:solidFill>
                  <a:schemeClr val="bg1"/>
                </a:solidFill>
                <a:cs typeface="Calibri"/>
              </a:rPr>
              <a:t>lagi</a:t>
            </a:r>
            <a:r>
              <a:rPr lang="en-MY" sz="1292" dirty="0">
                <a:solidFill>
                  <a:schemeClr val="bg1"/>
                </a:solidFill>
                <a:cs typeface="Calibri"/>
              </a:rPr>
              <a:t> </a:t>
            </a:r>
            <a:r>
              <a:rPr lang="en-MY" sz="1292" dirty="0" err="1">
                <a:solidFill>
                  <a:schemeClr val="bg1"/>
                </a:solidFill>
                <a:cs typeface="Calibri"/>
              </a:rPr>
              <a:t>oleh</a:t>
            </a:r>
            <a:r>
              <a:rPr lang="en-MY" sz="1292" dirty="0">
                <a:solidFill>
                  <a:schemeClr val="bg1"/>
                </a:solidFill>
                <a:cs typeface="Calibri"/>
              </a:rPr>
              <a:t> </a:t>
            </a:r>
            <a:r>
              <a:rPr lang="en-MY" sz="1292" dirty="0" err="1">
                <a:solidFill>
                  <a:schemeClr val="bg1"/>
                </a:solidFill>
                <a:cs typeface="Calibri"/>
              </a:rPr>
              <a:t>sokongan</a:t>
            </a:r>
            <a:r>
              <a:rPr lang="en-MY" sz="1292" dirty="0">
                <a:solidFill>
                  <a:schemeClr val="bg1"/>
                </a:solidFill>
                <a:cs typeface="Calibri"/>
              </a:rPr>
              <a:t> </a:t>
            </a:r>
            <a:r>
              <a:rPr lang="en-MY" sz="1292" dirty="0" err="1">
                <a:solidFill>
                  <a:schemeClr val="bg1"/>
                </a:solidFill>
                <a:cs typeface="Calibri"/>
              </a:rPr>
              <a:t>padu</a:t>
            </a:r>
            <a:r>
              <a:rPr lang="en-MY" sz="1292" dirty="0">
                <a:solidFill>
                  <a:schemeClr val="bg1"/>
                </a:solidFill>
                <a:cs typeface="Calibri"/>
              </a:rPr>
              <a:t> </a:t>
            </a:r>
            <a:r>
              <a:rPr lang="en-MY" sz="1292" dirty="0" err="1">
                <a:solidFill>
                  <a:schemeClr val="bg1"/>
                </a:solidFill>
                <a:cs typeface="Calibri"/>
              </a:rPr>
              <a:t>daripada</a:t>
            </a:r>
            <a:r>
              <a:rPr lang="en-MY" sz="1292" dirty="0">
                <a:solidFill>
                  <a:schemeClr val="bg1"/>
                </a:solidFill>
                <a:cs typeface="Calibri"/>
              </a:rPr>
              <a:t> </a:t>
            </a:r>
            <a:r>
              <a:rPr lang="en-MY" sz="1292" dirty="0" err="1">
                <a:solidFill>
                  <a:schemeClr val="bg1"/>
                </a:solidFill>
                <a:cs typeface="Calibri"/>
              </a:rPr>
              <a:t>para</a:t>
            </a:r>
            <a:r>
              <a:rPr lang="en-MY" sz="1292" dirty="0">
                <a:solidFill>
                  <a:schemeClr val="bg1"/>
                </a:solidFill>
                <a:cs typeface="Calibri"/>
              </a:rPr>
              <a:t> </a:t>
            </a:r>
            <a:r>
              <a:rPr lang="en-MY" sz="1292" dirty="0" err="1">
                <a:solidFill>
                  <a:schemeClr val="bg1"/>
                </a:solidFill>
                <a:cs typeface="Calibri"/>
              </a:rPr>
              <a:t>pelanggan</a:t>
            </a:r>
            <a:r>
              <a:rPr lang="en-MY" sz="1292" dirty="0">
                <a:solidFill>
                  <a:schemeClr val="bg1"/>
                </a:solidFill>
                <a:cs typeface="Calibri"/>
              </a:rPr>
              <a:t> </a:t>
            </a:r>
            <a:r>
              <a:rPr lang="en-MY" sz="1292" dirty="0" err="1">
                <a:solidFill>
                  <a:schemeClr val="bg1"/>
                </a:solidFill>
                <a:cs typeface="Calibri"/>
              </a:rPr>
              <a:t>dan</a:t>
            </a:r>
            <a:r>
              <a:rPr lang="en-MY" sz="1292" dirty="0">
                <a:solidFill>
                  <a:schemeClr val="bg1"/>
                </a:solidFill>
                <a:cs typeface="Calibri"/>
              </a:rPr>
              <a:t> </a:t>
            </a:r>
            <a:r>
              <a:rPr lang="en-MY" sz="1292" dirty="0" err="1">
                <a:solidFill>
                  <a:schemeClr val="bg1"/>
                </a:solidFill>
                <a:cs typeface="Calibri"/>
              </a:rPr>
              <a:t>kakitangan</a:t>
            </a:r>
            <a:r>
              <a:rPr lang="en-MY" sz="1292" dirty="0">
                <a:solidFill>
                  <a:schemeClr val="bg1"/>
                </a:solidFill>
                <a:cs typeface="Calibri"/>
              </a:rPr>
              <a:t> yang </a:t>
            </a:r>
            <a:r>
              <a:rPr lang="en-MY" sz="1292" dirty="0" err="1">
                <a:solidFill>
                  <a:schemeClr val="bg1"/>
                </a:solidFill>
                <a:cs typeface="Calibri"/>
              </a:rPr>
              <a:t>bermotivasi</a:t>
            </a:r>
            <a:r>
              <a:rPr lang="en-MY" sz="1292" dirty="0">
                <a:solidFill>
                  <a:schemeClr val="bg1"/>
                </a:solidFill>
                <a:cs typeface="Calibri"/>
              </a:rPr>
              <a:t> </a:t>
            </a:r>
            <a:r>
              <a:rPr lang="en-MY" sz="1292" dirty="0" err="1">
                <a:solidFill>
                  <a:schemeClr val="bg1"/>
                </a:solidFill>
                <a:cs typeface="Calibri"/>
              </a:rPr>
              <a:t>tinggi</a:t>
            </a:r>
            <a:r>
              <a:rPr lang="en-MY" sz="1292" dirty="0">
                <a:solidFill>
                  <a:schemeClr val="bg1"/>
                </a:solidFill>
                <a:cs typeface="Calibri"/>
              </a:rPr>
              <a:t> yang </a:t>
            </a:r>
            <a:r>
              <a:rPr lang="en-MY" sz="1292" dirty="0" err="1">
                <a:solidFill>
                  <a:schemeClr val="bg1"/>
                </a:solidFill>
                <a:cs typeface="Calibri"/>
              </a:rPr>
              <a:t>bersedia</a:t>
            </a:r>
            <a:r>
              <a:rPr lang="en-MY" sz="1292" dirty="0">
                <a:solidFill>
                  <a:schemeClr val="bg1"/>
                </a:solidFill>
                <a:cs typeface="Calibri"/>
              </a:rPr>
              <a:t> </a:t>
            </a:r>
            <a:r>
              <a:rPr lang="en-MY" sz="1292" dirty="0" err="1">
                <a:solidFill>
                  <a:schemeClr val="bg1"/>
                </a:solidFill>
                <a:cs typeface="Calibri"/>
              </a:rPr>
              <a:t>mentransformasikan</a:t>
            </a:r>
            <a:r>
              <a:rPr lang="en-MY" sz="1292" dirty="0">
                <a:solidFill>
                  <a:schemeClr val="bg1"/>
                </a:solidFill>
                <a:cs typeface="Calibri"/>
              </a:rPr>
              <a:t> </a:t>
            </a:r>
            <a:r>
              <a:rPr lang="en-MY" sz="1292" dirty="0" err="1">
                <a:solidFill>
                  <a:schemeClr val="bg1"/>
                </a:solidFill>
                <a:cs typeface="Calibri"/>
              </a:rPr>
              <a:t>diri</a:t>
            </a:r>
            <a:r>
              <a:rPr lang="en-MY" sz="1292" dirty="0">
                <a:solidFill>
                  <a:schemeClr val="bg1"/>
                </a:solidFill>
                <a:cs typeface="Calibri"/>
              </a:rPr>
              <a:t> </a:t>
            </a:r>
            <a:r>
              <a:rPr lang="en-MY" sz="1292" dirty="0" err="1">
                <a:solidFill>
                  <a:schemeClr val="bg1"/>
                </a:solidFill>
                <a:cs typeface="Calibri"/>
              </a:rPr>
              <a:t>bersama-sama</a:t>
            </a:r>
            <a:r>
              <a:rPr lang="en-MY" sz="1292" dirty="0">
                <a:solidFill>
                  <a:schemeClr val="bg1"/>
                </a:solidFill>
                <a:cs typeface="Calibri"/>
              </a:rPr>
              <a:t> </a:t>
            </a:r>
            <a:r>
              <a:rPr lang="en-MY" sz="1292" dirty="0">
                <a:solidFill>
                  <a:schemeClr val="bg1"/>
                </a:solidFill>
                <a:latin typeface="Neuropol" pitchFamily="34" charset="0"/>
                <a:cs typeface="Calibri"/>
              </a:rPr>
              <a:t>SALIHIN</a:t>
            </a:r>
            <a:r>
              <a:rPr lang="en-MY" sz="1292" dirty="0">
                <a:solidFill>
                  <a:schemeClr val="bg1"/>
                </a:solidFill>
                <a:cs typeface="Calibri"/>
              </a:rPr>
              <a:t> </a:t>
            </a:r>
            <a:r>
              <a:rPr lang="en-MY" sz="1292" dirty="0" err="1">
                <a:solidFill>
                  <a:schemeClr val="bg1"/>
                </a:solidFill>
                <a:cs typeface="Calibri"/>
              </a:rPr>
              <a:t>untuk</a:t>
            </a:r>
            <a:r>
              <a:rPr lang="en-MY" sz="1292" dirty="0">
                <a:solidFill>
                  <a:schemeClr val="bg1"/>
                </a:solidFill>
                <a:cs typeface="Calibri"/>
              </a:rPr>
              <a:t> </a:t>
            </a:r>
            <a:r>
              <a:rPr lang="en-MY" sz="1292" dirty="0" err="1">
                <a:solidFill>
                  <a:schemeClr val="bg1"/>
                </a:solidFill>
                <a:cs typeface="Calibri"/>
              </a:rPr>
              <a:t>ke</a:t>
            </a:r>
            <a:r>
              <a:rPr lang="en-MY" sz="1292" dirty="0">
                <a:solidFill>
                  <a:schemeClr val="bg1"/>
                </a:solidFill>
                <a:cs typeface="Calibri"/>
              </a:rPr>
              <a:t> </a:t>
            </a:r>
            <a:r>
              <a:rPr lang="en-MY" sz="1292" dirty="0" err="1">
                <a:solidFill>
                  <a:schemeClr val="bg1"/>
                </a:solidFill>
                <a:cs typeface="Calibri"/>
              </a:rPr>
              <a:t>fasa</a:t>
            </a:r>
            <a:r>
              <a:rPr lang="en-MY" sz="1292" dirty="0">
                <a:solidFill>
                  <a:schemeClr val="bg1"/>
                </a:solidFill>
                <a:cs typeface="Calibri"/>
              </a:rPr>
              <a:t> </a:t>
            </a:r>
            <a:r>
              <a:rPr lang="en-MY" sz="1292" dirty="0" err="1">
                <a:solidFill>
                  <a:schemeClr val="bg1"/>
                </a:solidFill>
                <a:cs typeface="Calibri"/>
              </a:rPr>
              <a:t>kejayaan</a:t>
            </a:r>
            <a:r>
              <a:rPr lang="en-MY" sz="1292" dirty="0">
                <a:solidFill>
                  <a:schemeClr val="bg1"/>
                </a:solidFill>
                <a:cs typeface="Calibri"/>
              </a:rPr>
              <a:t> </a:t>
            </a:r>
            <a:r>
              <a:rPr lang="en-MY" sz="1292" dirty="0" err="1">
                <a:solidFill>
                  <a:schemeClr val="bg1"/>
                </a:solidFill>
                <a:cs typeface="Calibri"/>
              </a:rPr>
              <a:t>seterusnya</a:t>
            </a:r>
            <a:r>
              <a:rPr lang="en-MY" sz="1292" dirty="0">
                <a:solidFill>
                  <a:schemeClr val="bg1"/>
                </a:solidFill>
                <a:cs typeface="Calibri"/>
              </a:rPr>
              <a:t>.</a:t>
            </a:r>
            <a:endParaRPr lang="en-SG" sz="1292" dirty="0">
              <a:solidFill>
                <a:schemeClr val="bg1"/>
              </a:solidFill>
            </a:endParaRPr>
          </a:p>
        </p:txBody>
      </p:sp>
      <p:pic>
        <p:nvPicPr>
          <p:cNvPr id="14" name="Picture 7" descr="Q:\Slide Presentations\UiTM\Gambar event SALIHIN\_DSC036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53208" y="4118187"/>
            <a:ext cx="2450004" cy="1502019"/>
          </a:xfrm>
          <a:prstGeom prst="roundRect">
            <a:avLst>
              <a:gd name="adj" fmla="val 8594"/>
            </a:avLst>
          </a:prstGeom>
          <a:solidFill>
            <a:srgbClr val="FFFFFF">
              <a:shade val="85000"/>
            </a:srgbClr>
          </a:solidFill>
          <a:ln>
            <a:noFill/>
          </a:ln>
          <a:effectLst/>
          <a:extLst/>
        </p:spPr>
      </p:pic>
      <p:sp>
        <p:nvSpPr>
          <p:cNvPr id="3" name="Slide Number Placeholder 2"/>
          <p:cNvSpPr>
            <a:spLocks noGrp="1"/>
          </p:cNvSpPr>
          <p:nvPr>
            <p:ph type="sldNum" sz="quarter" idx="12"/>
          </p:nvPr>
        </p:nvSpPr>
        <p:spPr/>
        <p:txBody>
          <a:bodyPr/>
          <a:lstStyle/>
          <a:p>
            <a:fld id="{4FAB73BC-B049-4115-A692-8D63A059BFB8}" type="slidenum">
              <a:rPr lang="en-US" smtClean="0">
                <a:solidFill>
                  <a:prstClr val="black">
                    <a:tint val="75000"/>
                  </a:prstClr>
                </a:solidFill>
              </a:rPr>
              <a:pPr/>
              <a:t>3</a:t>
            </a:fld>
            <a:endParaRPr lang="en-US" dirty="0">
              <a:solidFill>
                <a:prstClr val="black">
                  <a:tint val="75000"/>
                </a:prstClr>
              </a:solidFill>
            </a:endParaRPr>
          </a:p>
        </p:txBody>
      </p:sp>
    </p:spTree>
    <p:extLst>
      <p:ext uri="{BB962C8B-B14F-4D97-AF65-F5344CB8AC3E}">
        <p14:creationId xmlns:p14="http://schemas.microsoft.com/office/powerpoint/2010/main" val="29438236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228600" y="304800"/>
            <a:ext cx="647700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1"/>
            <a:r>
              <a:rPr lang="en-US" sz="2800" b="1" dirty="0" smtClean="0">
                <a:solidFill>
                  <a:schemeClr val="bg1"/>
                </a:solidFill>
                <a:latin typeface="Calibri" pitchFamily="34" charset="0"/>
                <a:cs typeface="Mongolian Baiti" pitchFamily="66" charset="0"/>
              </a:rPr>
              <a:t>ELEMENT &amp; SCOPE OF GST</a:t>
            </a:r>
          </a:p>
          <a:p>
            <a:pPr lvl="1"/>
            <a:r>
              <a:rPr lang="en-US" sz="2000" dirty="0" smtClean="0"/>
              <a:t>TYPE OF SUPPLY</a:t>
            </a:r>
            <a:endParaRPr lang="en-US" sz="2000" dirty="0"/>
          </a:p>
        </p:txBody>
      </p:sp>
      <p:grpSp>
        <p:nvGrpSpPr>
          <p:cNvPr id="57" name="Group 56"/>
          <p:cNvGrpSpPr/>
          <p:nvPr/>
        </p:nvGrpSpPr>
        <p:grpSpPr>
          <a:xfrm>
            <a:off x="1199831" y="1717163"/>
            <a:ext cx="6724969" cy="4378837"/>
            <a:chOff x="1199831" y="1717163"/>
            <a:chExt cx="6724969" cy="4378837"/>
          </a:xfrm>
        </p:grpSpPr>
        <p:sp>
          <p:nvSpPr>
            <p:cNvPr id="23" name="Freeform 22"/>
            <p:cNvSpPr/>
            <p:nvPr/>
          </p:nvSpPr>
          <p:spPr>
            <a:xfrm>
              <a:off x="1199831" y="1717163"/>
              <a:ext cx="4633834" cy="734617"/>
            </a:xfrm>
            <a:custGeom>
              <a:avLst/>
              <a:gdLst>
                <a:gd name="connsiteX0" fmla="*/ 0 w 5141371"/>
                <a:gd name="connsiteY0" fmla="*/ 131798 h 1054382"/>
                <a:gd name="connsiteX1" fmla="*/ 4614180 w 5141371"/>
                <a:gd name="connsiteY1" fmla="*/ 131798 h 1054382"/>
                <a:gd name="connsiteX2" fmla="*/ 4614180 w 5141371"/>
                <a:gd name="connsiteY2" fmla="*/ 0 h 1054382"/>
                <a:gd name="connsiteX3" fmla="*/ 5141371 w 5141371"/>
                <a:gd name="connsiteY3" fmla="*/ 527191 h 1054382"/>
                <a:gd name="connsiteX4" fmla="*/ 4614180 w 5141371"/>
                <a:gd name="connsiteY4" fmla="*/ 1054382 h 1054382"/>
                <a:gd name="connsiteX5" fmla="*/ 4614180 w 5141371"/>
                <a:gd name="connsiteY5" fmla="*/ 922584 h 1054382"/>
                <a:gd name="connsiteX6" fmla="*/ 0 w 5141371"/>
                <a:gd name="connsiteY6" fmla="*/ 922584 h 1054382"/>
                <a:gd name="connsiteX7" fmla="*/ 0 w 5141371"/>
                <a:gd name="connsiteY7" fmla="*/ 131798 h 105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41371" h="1054382">
                  <a:moveTo>
                    <a:pt x="0" y="131798"/>
                  </a:moveTo>
                  <a:lnTo>
                    <a:pt x="4614180" y="131798"/>
                  </a:lnTo>
                  <a:lnTo>
                    <a:pt x="4614180" y="0"/>
                  </a:lnTo>
                  <a:lnTo>
                    <a:pt x="5141371" y="527191"/>
                  </a:lnTo>
                  <a:lnTo>
                    <a:pt x="4614180" y="1054382"/>
                  </a:lnTo>
                  <a:lnTo>
                    <a:pt x="4614180" y="922584"/>
                  </a:lnTo>
                  <a:lnTo>
                    <a:pt x="0" y="922584"/>
                  </a:lnTo>
                  <a:lnTo>
                    <a:pt x="0" y="131798"/>
                  </a:lnTo>
                  <a:close/>
                </a:path>
              </a:pathLst>
            </a:custGeom>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360000" tIns="164183" rIns="427778" bIns="164183" numCol="1" spcCol="1270" anchor="t" anchorCtr="0">
              <a:noAutofit/>
            </a:bodyPr>
            <a:lstStyle/>
            <a:p>
              <a:pPr marL="0" lvl="1" defTabSz="2266950">
                <a:lnSpc>
                  <a:spcPct val="90000"/>
                </a:lnSpc>
                <a:spcBef>
                  <a:spcPct val="0"/>
                </a:spcBef>
                <a:spcAft>
                  <a:spcPct val="15000"/>
                </a:spcAft>
              </a:pPr>
              <a:r>
                <a:rPr lang="en-US" sz="2800" b="1" dirty="0"/>
                <a:t>Standard Rated Supply</a:t>
              </a:r>
            </a:p>
            <a:p>
              <a:pPr marL="285750" lvl="1" indent="-285750" algn="l" defTabSz="2266950">
                <a:lnSpc>
                  <a:spcPct val="90000"/>
                </a:lnSpc>
                <a:spcBef>
                  <a:spcPct val="0"/>
                </a:spcBef>
                <a:spcAft>
                  <a:spcPct val="15000"/>
                </a:spcAft>
                <a:buChar char="••"/>
              </a:pPr>
              <a:endParaRPr lang="en-MY" sz="2800" kern="1200" dirty="0"/>
            </a:p>
          </p:txBody>
        </p:sp>
        <p:sp>
          <p:nvSpPr>
            <p:cNvPr id="24" name="Freeform 23"/>
            <p:cNvSpPr/>
            <p:nvPr/>
          </p:nvSpPr>
          <p:spPr>
            <a:xfrm>
              <a:off x="5983626" y="1717163"/>
              <a:ext cx="1941174" cy="734617"/>
            </a:xfrm>
            <a:custGeom>
              <a:avLst/>
              <a:gdLst>
                <a:gd name="connsiteX0" fmla="*/ 0 w 2153788"/>
                <a:gd name="connsiteY0" fmla="*/ 175734 h 1054382"/>
                <a:gd name="connsiteX1" fmla="*/ 175734 w 2153788"/>
                <a:gd name="connsiteY1" fmla="*/ 0 h 1054382"/>
                <a:gd name="connsiteX2" fmla="*/ 1978054 w 2153788"/>
                <a:gd name="connsiteY2" fmla="*/ 0 h 1054382"/>
                <a:gd name="connsiteX3" fmla="*/ 2153788 w 2153788"/>
                <a:gd name="connsiteY3" fmla="*/ 175734 h 1054382"/>
                <a:gd name="connsiteX4" fmla="*/ 2153788 w 2153788"/>
                <a:gd name="connsiteY4" fmla="*/ 878648 h 1054382"/>
                <a:gd name="connsiteX5" fmla="*/ 1978054 w 2153788"/>
                <a:gd name="connsiteY5" fmla="*/ 1054382 h 1054382"/>
                <a:gd name="connsiteX6" fmla="*/ 175734 w 2153788"/>
                <a:gd name="connsiteY6" fmla="*/ 1054382 h 1054382"/>
                <a:gd name="connsiteX7" fmla="*/ 0 w 2153788"/>
                <a:gd name="connsiteY7" fmla="*/ 878648 h 1054382"/>
                <a:gd name="connsiteX8" fmla="*/ 0 w 2153788"/>
                <a:gd name="connsiteY8" fmla="*/ 175734 h 105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3788" h="1054382">
                  <a:moveTo>
                    <a:pt x="0" y="175734"/>
                  </a:moveTo>
                  <a:cubicBezTo>
                    <a:pt x="0" y="78679"/>
                    <a:pt x="78679" y="0"/>
                    <a:pt x="175734" y="0"/>
                  </a:cubicBezTo>
                  <a:lnTo>
                    <a:pt x="1978054" y="0"/>
                  </a:lnTo>
                  <a:cubicBezTo>
                    <a:pt x="2075109" y="0"/>
                    <a:pt x="2153788" y="78679"/>
                    <a:pt x="2153788" y="175734"/>
                  </a:cubicBezTo>
                  <a:lnTo>
                    <a:pt x="2153788" y="878648"/>
                  </a:lnTo>
                  <a:cubicBezTo>
                    <a:pt x="2153788" y="975703"/>
                    <a:pt x="2075109" y="1054382"/>
                    <a:pt x="1978054" y="1054382"/>
                  </a:cubicBezTo>
                  <a:lnTo>
                    <a:pt x="175734" y="1054382"/>
                  </a:lnTo>
                  <a:cubicBezTo>
                    <a:pt x="78679" y="1054382"/>
                    <a:pt x="0" y="975703"/>
                    <a:pt x="0" y="878648"/>
                  </a:cubicBezTo>
                  <a:lnTo>
                    <a:pt x="0" y="175734"/>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253401" tIns="152436" rIns="253401" bIns="152436" numCol="1" spcCol="1270" anchor="ctr" anchorCtr="0">
              <a:noAutofit/>
            </a:bodyPr>
            <a:lstStyle/>
            <a:p>
              <a:pPr lvl="0" algn="ctr" defTabSz="2355850">
                <a:lnSpc>
                  <a:spcPct val="90000"/>
                </a:lnSpc>
                <a:spcBef>
                  <a:spcPct val="0"/>
                </a:spcBef>
                <a:spcAft>
                  <a:spcPct val="35000"/>
                </a:spcAft>
              </a:pPr>
              <a:r>
                <a:rPr lang="en-US" sz="5300" kern="1200" dirty="0" smtClean="0"/>
                <a:t>6%</a:t>
              </a:r>
              <a:endParaRPr lang="en-MY" sz="5300" kern="1200" dirty="0"/>
            </a:p>
          </p:txBody>
        </p:sp>
        <p:sp>
          <p:nvSpPr>
            <p:cNvPr id="25" name="Freeform 24"/>
            <p:cNvSpPr/>
            <p:nvPr/>
          </p:nvSpPr>
          <p:spPr>
            <a:xfrm>
              <a:off x="1199831" y="2618183"/>
              <a:ext cx="4633834" cy="734617"/>
            </a:xfrm>
            <a:custGeom>
              <a:avLst/>
              <a:gdLst>
                <a:gd name="connsiteX0" fmla="*/ 0 w 5141371"/>
                <a:gd name="connsiteY0" fmla="*/ 131798 h 1054382"/>
                <a:gd name="connsiteX1" fmla="*/ 4614180 w 5141371"/>
                <a:gd name="connsiteY1" fmla="*/ 131798 h 1054382"/>
                <a:gd name="connsiteX2" fmla="*/ 4614180 w 5141371"/>
                <a:gd name="connsiteY2" fmla="*/ 0 h 1054382"/>
                <a:gd name="connsiteX3" fmla="*/ 5141371 w 5141371"/>
                <a:gd name="connsiteY3" fmla="*/ 527191 h 1054382"/>
                <a:gd name="connsiteX4" fmla="*/ 4614180 w 5141371"/>
                <a:gd name="connsiteY4" fmla="*/ 1054382 h 1054382"/>
                <a:gd name="connsiteX5" fmla="*/ 4614180 w 5141371"/>
                <a:gd name="connsiteY5" fmla="*/ 922584 h 1054382"/>
                <a:gd name="connsiteX6" fmla="*/ 0 w 5141371"/>
                <a:gd name="connsiteY6" fmla="*/ 922584 h 1054382"/>
                <a:gd name="connsiteX7" fmla="*/ 0 w 5141371"/>
                <a:gd name="connsiteY7" fmla="*/ 131798 h 105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41371" h="1054382">
                  <a:moveTo>
                    <a:pt x="0" y="131798"/>
                  </a:moveTo>
                  <a:lnTo>
                    <a:pt x="4614180" y="131798"/>
                  </a:lnTo>
                  <a:lnTo>
                    <a:pt x="4614180" y="0"/>
                  </a:lnTo>
                  <a:lnTo>
                    <a:pt x="5141371" y="527191"/>
                  </a:lnTo>
                  <a:lnTo>
                    <a:pt x="4614180" y="1054382"/>
                  </a:lnTo>
                  <a:lnTo>
                    <a:pt x="4614180" y="922584"/>
                  </a:lnTo>
                  <a:lnTo>
                    <a:pt x="0" y="922584"/>
                  </a:lnTo>
                  <a:lnTo>
                    <a:pt x="0" y="131798"/>
                  </a:lnTo>
                  <a:close/>
                </a:path>
              </a:pathLst>
            </a:custGeom>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accent5">
                <a:tint val="40000"/>
                <a:alpha val="90000"/>
                <a:hueOff val="-3580161"/>
                <a:satOff val="16084"/>
                <a:lumOff val="1106"/>
                <a:alphaOff val="0"/>
              </a:schemeClr>
            </a:lnRef>
            <a:fillRef idx="1">
              <a:schemeClr val="accent5">
                <a:tint val="40000"/>
                <a:alpha val="90000"/>
                <a:hueOff val="-3580161"/>
                <a:satOff val="16084"/>
                <a:lumOff val="1106"/>
                <a:alphaOff val="0"/>
              </a:schemeClr>
            </a:fillRef>
            <a:effectRef idx="0">
              <a:schemeClr val="accent5">
                <a:tint val="40000"/>
                <a:alpha val="90000"/>
                <a:hueOff val="-3580161"/>
                <a:satOff val="16084"/>
                <a:lumOff val="1106"/>
                <a:alphaOff val="0"/>
              </a:schemeClr>
            </a:effectRef>
            <a:fontRef idx="minor">
              <a:schemeClr val="dk1">
                <a:hueOff val="0"/>
                <a:satOff val="0"/>
                <a:lumOff val="0"/>
                <a:alphaOff val="0"/>
              </a:schemeClr>
            </a:fontRef>
          </p:style>
          <p:txBody>
            <a:bodyPr spcFirstLastPara="0" vert="horz" wrap="square" lIns="360000" tIns="132433" rIns="396028" bIns="132433" numCol="1" spcCol="1270" anchor="t" anchorCtr="0">
              <a:noAutofit/>
            </a:bodyPr>
            <a:lstStyle/>
            <a:p>
              <a:pPr marL="0" lvl="1" defTabSz="44450">
                <a:lnSpc>
                  <a:spcPct val="90000"/>
                </a:lnSpc>
                <a:spcBef>
                  <a:spcPct val="0"/>
                </a:spcBef>
                <a:spcAft>
                  <a:spcPct val="15000"/>
                </a:spcAft>
              </a:pPr>
              <a:r>
                <a:rPr lang="en-US" sz="2800" b="1" dirty="0"/>
                <a:t>Zero Rated </a:t>
              </a:r>
              <a:r>
                <a:rPr lang="en-US" sz="2800" b="1" dirty="0" smtClean="0"/>
                <a:t>Supply</a:t>
              </a:r>
              <a:endParaRPr lang="en-US" sz="2800" b="1" dirty="0"/>
            </a:p>
          </p:txBody>
        </p:sp>
        <p:sp>
          <p:nvSpPr>
            <p:cNvPr id="26" name="Freeform 25"/>
            <p:cNvSpPr/>
            <p:nvPr/>
          </p:nvSpPr>
          <p:spPr>
            <a:xfrm>
              <a:off x="5983626" y="2618183"/>
              <a:ext cx="1941174" cy="734617"/>
            </a:xfrm>
            <a:custGeom>
              <a:avLst/>
              <a:gdLst>
                <a:gd name="connsiteX0" fmla="*/ 0 w 2153788"/>
                <a:gd name="connsiteY0" fmla="*/ 175734 h 1054382"/>
                <a:gd name="connsiteX1" fmla="*/ 175734 w 2153788"/>
                <a:gd name="connsiteY1" fmla="*/ 0 h 1054382"/>
                <a:gd name="connsiteX2" fmla="*/ 1978054 w 2153788"/>
                <a:gd name="connsiteY2" fmla="*/ 0 h 1054382"/>
                <a:gd name="connsiteX3" fmla="*/ 2153788 w 2153788"/>
                <a:gd name="connsiteY3" fmla="*/ 175734 h 1054382"/>
                <a:gd name="connsiteX4" fmla="*/ 2153788 w 2153788"/>
                <a:gd name="connsiteY4" fmla="*/ 878648 h 1054382"/>
                <a:gd name="connsiteX5" fmla="*/ 1978054 w 2153788"/>
                <a:gd name="connsiteY5" fmla="*/ 1054382 h 1054382"/>
                <a:gd name="connsiteX6" fmla="*/ 175734 w 2153788"/>
                <a:gd name="connsiteY6" fmla="*/ 1054382 h 1054382"/>
                <a:gd name="connsiteX7" fmla="*/ 0 w 2153788"/>
                <a:gd name="connsiteY7" fmla="*/ 878648 h 1054382"/>
                <a:gd name="connsiteX8" fmla="*/ 0 w 2153788"/>
                <a:gd name="connsiteY8" fmla="*/ 175734 h 105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3788" h="1054382">
                  <a:moveTo>
                    <a:pt x="0" y="175734"/>
                  </a:moveTo>
                  <a:cubicBezTo>
                    <a:pt x="0" y="78679"/>
                    <a:pt x="78679" y="0"/>
                    <a:pt x="175734" y="0"/>
                  </a:cubicBezTo>
                  <a:lnTo>
                    <a:pt x="1978054" y="0"/>
                  </a:lnTo>
                  <a:cubicBezTo>
                    <a:pt x="2075109" y="0"/>
                    <a:pt x="2153788" y="78679"/>
                    <a:pt x="2153788" y="175734"/>
                  </a:cubicBezTo>
                  <a:lnTo>
                    <a:pt x="2153788" y="878648"/>
                  </a:lnTo>
                  <a:cubicBezTo>
                    <a:pt x="2153788" y="975703"/>
                    <a:pt x="2075109" y="1054382"/>
                    <a:pt x="1978054" y="1054382"/>
                  </a:cubicBezTo>
                  <a:lnTo>
                    <a:pt x="175734" y="1054382"/>
                  </a:lnTo>
                  <a:cubicBezTo>
                    <a:pt x="78679" y="1054382"/>
                    <a:pt x="0" y="975703"/>
                    <a:pt x="0" y="878648"/>
                  </a:cubicBezTo>
                  <a:lnTo>
                    <a:pt x="0" y="175734"/>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5">
                <a:hueOff val="-3311292"/>
                <a:satOff val="13270"/>
                <a:lumOff val="2876"/>
                <a:alphaOff val="0"/>
              </a:schemeClr>
            </a:fillRef>
            <a:effectRef idx="2">
              <a:schemeClr val="accent5">
                <a:hueOff val="-3311292"/>
                <a:satOff val="13270"/>
                <a:lumOff val="2876"/>
                <a:alphaOff val="0"/>
              </a:schemeClr>
            </a:effectRef>
            <a:fontRef idx="minor">
              <a:schemeClr val="lt1"/>
            </a:fontRef>
          </p:style>
          <p:txBody>
            <a:bodyPr spcFirstLastPara="0" vert="horz" wrap="square" lIns="253401" tIns="152436" rIns="253401" bIns="152436" numCol="1" spcCol="1270" anchor="ctr" anchorCtr="0">
              <a:noAutofit/>
            </a:bodyPr>
            <a:lstStyle/>
            <a:p>
              <a:pPr lvl="0" algn="ctr" defTabSz="2355850">
                <a:lnSpc>
                  <a:spcPct val="90000"/>
                </a:lnSpc>
                <a:spcBef>
                  <a:spcPct val="0"/>
                </a:spcBef>
                <a:spcAft>
                  <a:spcPct val="35000"/>
                </a:spcAft>
              </a:pPr>
              <a:r>
                <a:rPr lang="en-US" sz="5300" kern="1200" dirty="0" smtClean="0"/>
                <a:t>0%</a:t>
              </a:r>
              <a:endParaRPr lang="en-MY" sz="5300" kern="1200" dirty="0"/>
            </a:p>
          </p:txBody>
        </p:sp>
        <p:sp>
          <p:nvSpPr>
            <p:cNvPr id="28" name="Freeform 27"/>
            <p:cNvSpPr/>
            <p:nvPr/>
          </p:nvSpPr>
          <p:spPr>
            <a:xfrm>
              <a:off x="5983626" y="3532582"/>
              <a:ext cx="1941174" cy="734617"/>
            </a:xfrm>
            <a:custGeom>
              <a:avLst/>
              <a:gdLst>
                <a:gd name="connsiteX0" fmla="*/ 0 w 2153788"/>
                <a:gd name="connsiteY0" fmla="*/ 175734 h 1054382"/>
                <a:gd name="connsiteX1" fmla="*/ 175734 w 2153788"/>
                <a:gd name="connsiteY1" fmla="*/ 0 h 1054382"/>
                <a:gd name="connsiteX2" fmla="*/ 1978054 w 2153788"/>
                <a:gd name="connsiteY2" fmla="*/ 0 h 1054382"/>
                <a:gd name="connsiteX3" fmla="*/ 2153788 w 2153788"/>
                <a:gd name="connsiteY3" fmla="*/ 175734 h 1054382"/>
                <a:gd name="connsiteX4" fmla="*/ 2153788 w 2153788"/>
                <a:gd name="connsiteY4" fmla="*/ 878648 h 1054382"/>
                <a:gd name="connsiteX5" fmla="*/ 1978054 w 2153788"/>
                <a:gd name="connsiteY5" fmla="*/ 1054382 h 1054382"/>
                <a:gd name="connsiteX6" fmla="*/ 175734 w 2153788"/>
                <a:gd name="connsiteY6" fmla="*/ 1054382 h 1054382"/>
                <a:gd name="connsiteX7" fmla="*/ 0 w 2153788"/>
                <a:gd name="connsiteY7" fmla="*/ 878648 h 1054382"/>
                <a:gd name="connsiteX8" fmla="*/ 0 w 2153788"/>
                <a:gd name="connsiteY8" fmla="*/ 175734 h 105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3788" h="1054382">
                  <a:moveTo>
                    <a:pt x="0" y="175734"/>
                  </a:moveTo>
                  <a:cubicBezTo>
                    <a:pt x="0" y="78679"/>
                    <a:pt x="78679" y="0"/>
                    <a:pt x="175734" y="0"/>
                  </a:cubicBezTo>
                  <a:lnTo>
                    <a:pt x="1978054" y="0"/>
                  </a:lnTo>
                  <a:cubicBezTo>
                    <a:pt x="2075109" y="0"/>
                    <a:pt x="2153788" y="78679"/>
                    <a:pt x="2153788" y="175734"/>
                  </a:cubicBezTo>
                  <a:lnTo>
                    <a:pt x="2153788" y="878648"/>
                  </a:lnTo>
                  <a:cubicBezTo>
                    <a:pt x="2153788" y="975703"/>
                    <a:pt x="2075109" y="1054382"/>
                    <a:pt x="1978054" y="1054382"/>
                  </a:cubicBezTo>
                  <a:lnTo>
                    <a:pt x="175734" y="1054382"/>
                  </a:lnTo>
                  <a:cubicBezTo>
                    <a:pt x="78679" y="1054382"/>
                    <a:pt x="0" y="975703"/>
                    <a:pt x="0" y="878648"/>
                  </a:cubicBezTo>
                  <a:lnTo>
                    <a:pt x="0" y="175734"/>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5">
                <a:hueOff val="-6622584"/>
                <a:satOff val="26541"/>
                <a:lumOff val="5752"/>
                <a:alphaOff val="0"/>
              </a:schemeClr>
            </a:fillRef>
            <a:effectRef idx="2">
              <a:schemeClr val="accent5">
                <a:hueOff val="-6622584"/>
                <a:satOff val="26541"/>
                <a:lumOff val="5752"/>
                <a:alphaOff val="0"/>
              </a:schemeClr>
            </a:effectRef>
            <a:fontRef idx="minor">
              <a:schemeClr val="lt1"/>
            </a:fontRef>
          </p:style>
          <p:txBody>
            <a:bodyPr spcFirstLastPara="0" vert="horz" wrap="square" lIns="253401" tIns="152436" rIns="253401" bIns="152436" numCol="1" spcCol="1270" anchor="ctr" anchorCtr="0">
              <a:noAutofit/>
            </a:bodyPr>
            <a:lstStyle/>
            <a:p>
              <a:pPr lvl="0" algn="ctr" defTabSz="2355850">
                <a:lnSpc>
                  <a:spcPct val="90000"/>
                </a:lnSpc>
                <a:spcBef>
                  <a:spcPct val="0"/>
                </a:spcBef>
                <a:spcAft>
                  <a:spcPct val="35000"/>
                </a:spcAft>
              </a:pPr>
              <a:r>
                <a:rPr lang="en-US" sz="5300" kern="1200" dirty="0" smtClean="0"/>
                <a:t>GST</a:t>
              </a:r>
              <a:endParaRPr lang="en-MY" sz="5300" kern="1200" dirty="0"/>
            </a:p>
          </p:txBody>
        </p:sp>
        <p:sp>
          <p:nvSpPr>
            <p:cNvPr id="29" name="Freeform 28"/>
            <p:cNvSpPr/>
            <p:nvPr/>
          </p:nvSpPr>
          <p:spPr>
            <a:xfrm>
              <a:off x="1199831" y="4446983"/>
              <a:ext cx="4633834" cy="734617"/>
            </a:xfrm>
            <a:custGeom>
              <a:avLst/>
              <a:gdLst>
                <a:gd name="connsiteX0" fmla="*/ 0 w 5141371"/>
                <a:gd name="connsiteY0" fmla="*/ 131798 h 1054382"/>
                <a:gd name="connsiteX1" fmla="*/ 4614180 w 5141371"/>
                <a:gd name="connsiteY1" fmla="*/ 131798 h 1054382"/>
                <a:gd name="connsiteX2" fmla="*/ 4614180 w 5141371"/>
                <a:gd name="connsiteY2" fmla="*/ 0 h 1054382"/>
                <a:gd name="connsiteX3" fmla="*/ 5141371 w 5141371"/>
                <a:gd name="connsiteY3" fmla="*/ 527191 h 1054382"/>
                <a:gd name="connsiteX4" fmla="*/ 4614180 w 5141371"/>
                <a:gd name="connsiteY4" fmla="*/ 1054382 h 1054382"/>
                <a:gd name="connsiteX5" fmla="*/ 4614180 w 5141371"/>
                <a:gd name="connsiteY5" fmla="*/ 922584 h 1054382"/>
                <a:gd name="connsiteX6" fmla="*/ 0 w 5141371"/>
                <a:gd name="connsiteY6" fmla="*/ 922584 h 1054382"/>
                <a:gd name="connsiteX7" fmla="*/ 0 w 5141371"/>
                <a:gd name="connsiteY7" fmla="*/ 131798 h 105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41371" h="1054382">
                  <a:moveTo>
                    <a:pt x="0" y="131798"/>
                  </a:moveTo>
                  <a:lnTo>
                    <a:pt x="4614180" y="131798"/>
                  </a:lnTo>
                  <a:lnTo>
                    <a:pt x="4614180" y="0"/>
                  </a:lnTo>
                  <a:lnTo>
                    <a:pt x="5141371" y="527191"/>
                  </a:lnTo>
                  <a:lnTo>
                    <a:pt x="4614180" y="1054382"/>
                  </a:lnTo>
                  <a:lnTo>
                    <a:pt x="4614180" y="922584"/>
                  </a:lnTo>
                  <a:lnTo>
                    <a:pt x="0" y="922584"/>
                  </a:lnTo>
                  <a:lnTo>
                    <a:pt x="0" y="131798"/>
                  </a:lnTo>
                  <a:close/>
                </a:path>
              </a:pathLst>
            </a:custGeom>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accent5">
                <a:tint val="40000"/>
                <a:alpha val="90000"/>
                <a:hueOff val="-10740482"/>
                <a:satOff val="48253"/>
                <a:lumOff val="3317"/>
                <a:alphaOff val="0"/>
              </a:schemeClr>
            </a:lnRef>
            <a:fillRef idx="1">
              <a:schemeClr val="accent5">
                <a:tint val="40000"/>
                <a:alpha val="90000"/>
                <a:hueOff val="-10740482"/>
                <a:satOff val="48253"/>
                <a:lumOff val="3317"/>
                <a:alphaOff val="0"/>
              </a:schemeClr>
            </a:fillRef>
            <a:effectRef idx="0">
              <a:schemeClr val="accent5">
                <a:tint val="40000"/>
                <a:alpha val="90000"/>
                <a:hueOff val="-10740482"/>
                <a:satOff val="48253"/>
                <a:lumOff val="3317"/>
                <a:alphaOff val="0"/>
              </a:schemeClr>
            </a:effectRef>
            <a:fontRef idx="minor">
              <a:schemeClr val="dk1">
                <a:hueOff val="0"/>
                <a:satOff val="0"/>
                <a:lumOff val="0"/>
                <a:alphaOff val="0"/>
              </a:schemeClr>
            </a:fontRef>
          </p:style>
          <p:txBody>
            <a:bodyPr spcFirstLastPara="0" vert="horz" wrap="square" lIns="360000" tIns="164183" rIns="427778" bIns="164183" numCol="1" spcCol="1270" anchor="t" anchorCtr="0">
              <a:noAutofit/>
            </a:bodyPr>
            <a:lstStyle/>
            <a:p>
              <a:pPr marL="0" lvl="1" defTabSz="2266950">
                <a:lnSpc>
                  <a:spcPct val="90000"/>
                </a:lnSpc>
                <a:spcBef>
                  <a:spcPct val="0"/>
                </a:spcBef>
                <a:spcAft>
                  <a:spcPct val="15000"/>
                </a:spcAft>
              </a:pPr>
              <a:r>
                <a:rPr lang="en-US" sz="2800" b="1" dirty="0"/>
                <a:t>Out of Scope </a:t>
              </a:r>
            </a:p>
            <a:p>
              <a:pPr marL="285750" lvl="1" indent="-285750" algn="l" defTabSz="2266950">
                <a:lnSpc>
                  <a:spcPct val="90000"/>
                </a:lnSpc>
                <a:spcBef>
                  <a:spcPct val="0"/>
                </a:spcBef>
                <a:spcAft>
                  <a:spcPct val="15000"/>
                </a:spcAft>
                <a:buChar char="••"/>
              </a:pPr>
              <a:endParaRPr lang="en-MY" sz="2800" kern="1200" dirty="0"/>
            </a:p>
          </p:txBody>
        </p:sp>
        <p:sp>
          <p:nvSpPr>
            <p:cNvPr id="30" name="Freeform 29"/>
            <p:cNvSpPr/>
            <p:nvPr/>
          </p:nvSpPr>
          <p:spPr>
            <a:xfrm>
              <a:off x="5983626" y="4446982"/>
              <a:ext cx="1941174" cy="734617"/>
            </a:xfrm>
            <a:custGeom>
              <a:avLst/>
              <a:gdLst>
                <a:gd name="connsiteX0" fmla="*/ 0 w 2153788"/>
                <a:gd name="connsiteY0" fmla="*/ 175734 h 1054382"/>
                <a:gd name="connsiteX1" fmla="*/ 175734 w 2153788"/>
                <a:gd name="connsiteY1" fmla="*/ 0 h 1054382"/>
                <a:gd name="connsiteX2" fmla="*/ 1978054 w 2153788"/>
                <a:gd name="connsiteY2" fmla="*/ 0 h 1054382"/>
                <a:gd name="connsiteX3" fmla="*/ 2153788 w 2153788"/>
                <a:gd name="connsiteY3" fmla="*/ 175734 h 1054382"/>
                <a:gd name="connsiteX4" fmla="*/ 2153788 w 2153788"/>
                <a:gd name="connsiteY4" fmla="*/ 878648 h 1054382"/>
                <a:gd name="connsiteX5" fmla="*/ 1978054 w 2153788"/>
                <a:gd name="connsiteY5" fmla="*/ 1054382 h 1054382"/>
                <a:gd name="connsiteX6" fmla="*/ 175734 w 2153788"/>
                <a:gd name="connsiteY6" fmla="*/ 1054382 h 1054382"/>
                <a:gd name="connsiteX7" fmla="*/ 0 w 2153788"/>
                <a:gd name="connsiteY7" fmla="*/ 878648 h 1054382"/>
                <a:gd name="connsiteX8" fmla="*/ 0 w 2153788"/>
                <a:gd name="connsiteY8" fmla="*/ 175734 h 105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3788" h="1054382">
                  <a:moveTo>
                    <a:pt x="0" y="175734"/>
                  </a:moveTo>
                  <a:cubicBezTo>
                    <a:pt x="0" y="78679"/>
                    <a:pt x="78679" y="0"/>
                    <a:pt x="175734" y="0"/>
                  </a:cubicBezTo>
                  <a:lnTo>
                    <a:pt x="1978054" y="0"/>
                  </a:lnTo>
                  <a:cubicBezTo>
                    <a:pt x="2075109" y="0"/>
                    <a:pt x="2153788" y="78679"/>
                    <a:pt x="2153788" y="175734"/>
                  </a:cubicBezTo>
                  <a:lnTo>
                    <a:pt x="2153788" y="878648"/>
                  </a:lnTo>
                  <a:cubicBezTo>
                    <a:pt x="2153788" y="975703"/>
                    <a:pt x="2075109" y="1054382"/>
                    <a:pt x="1978054" y="1054382"/>
                  </a:cubicBezTo>
                  <a:lnTo>
                    <a:pt x="175734" y="1054382"/>
                  </a:lnTo>
                  <a:cubicBezTo>
                    <a:pt x="78679" y="1054382"/>
                    <a:pt x="0" y="975703"/>
                    <a:pt x="0" y="878648"/>
                  </a:cubicBezTo>
                  <a:lnTo>
                    <a:pt x="0" y="175734"/>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5">
                <a:hueOff val="-9933876"/>
                <a:satOff val="39811"/>
                <a:lumOff val="8628"/>
                <a:alphaOff val="0"/>
              </a:schemeClr>
            </a:fillRef>
            <a:effectRef idx="2">
              <a:schemeClr val="accent5">
                <a:hueOff val="-9933876"/>
                <a:satOff val="39811"/>
                <a:lumOff val="8628"/>
                <a:alphaOff val="0"/>
              </a:schemeClr>
            </a:effectRef>
            <a:fontRef idx="minor">
              <a:schemeClr val="lt1"/>
            </a:fontRef>
          </p:style>
          <p:txBody>
            <a:bodyPr spcFirstLastPara="0" vert="horz" wrap="square" lIns="253401" tIns="152436" rIns="253401" bIns="152436" numCol="1" spcCol="1270" anchor="ctr" anchorCtr="0">
              <a:noAutofit/>
            </a:bodyPr>
            <a:lstStyle/>
            <a:p>
              <a:pPr lvl="0" algn="ctr" defTabSz="2355850">
                <a:lnSpc>
                  <a:spcPct val="90000"/>
                </a:lnSpc>
                <a:spcBef>
                  <a:spcPct val="0"/>
                </a:spcBef>
                <a:spcAft>
                  <a:spcPct val="35000"/>
                </a:spcAft>
              </a:pPr>
              <a:r>
                <a:rPr lang="en-US" sz="5300" kern="1200" dirty="0" smtClean="0"/>
                <a:t>GST</a:t>
              </a:r>
              <a:endParaRPr lang="en-MY" sz="5300" kern="1200" dirty="0"/>
            </a:p>
          </p:txBody>
        </p:sp>
        <p:cxnSp>
          <p:nvCxnSpPr>
            <p:cNvPr id="7" name="Straight Connector 6"/>
            <p:cNvCxnSpPr>
              <a:stCxn id="28" idx="1"/>
              <a:endCxn id="28" idx="5"/>
            </p:cNvCxnSpPr>
            <p:nvPr/>
          </p:nvCxnSpPr>
          <p:spPr>
            <a:xfrm>
              <a:off x="6142012" y="3532582"/>
              <a:ext cx="1624402" cy="734617"/>
            </a:xfrm>
            <a:prstGeom prst="line">
              <a:avLst/>
            </a:prstGeom>
            <a:ln w="101600">
              <a:solidFill>
                <a:srgbClr val="FF0000">
                  <a:alpha val="56000"/>
                </a:srgb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28" idx="2"/>
              <a:endCxn id="28" idx="6"/>
            </p:cNvCxnSpPr>
            <p:nvPr/>
          </p:nvCxnSpPr>
          <p:spPr>
            <a:xfrm flipH="1">
              <a:off x="6142012" y="3532582"/>
              <a:ext cx="1624402" cy="734617"/>
            </a:xfrm>
            <a:prstGeom prst="line">
              <a:avLst/>
            </a:prstGeom>
            <a:ln w="88900" cap="sq">
              <a:solidFill>
                <a:srgbClr val="FF0000">
                  <a:alpha val="60000"/>
                </a:srgbClr>
              </a:solidFill>
            </a:ln>
          </p:spPr>
          <p:style>
            <a:lnRef idx="1">
              <a:schemeClr val="accent1"/>
            </a:lnRef>
            <a:fillRef idx="0">
              <a:schemeClr val="accent1"/>
            </a:fillRef>
            <a:effectRef idx="0">
              <a:schemeClr val="accent1"/>
            </a:effectRef>
            <a:fontRef idx="minor">
              <a:schemeClr val="tx1"/>
            </a:fontRef>
          </p:style>
        </p:cxnSp>
        <p:sp>
          <p:nvSpPr>
            <p:cNvPr id="36" name="Freeform 35"/>
            <p:cNvSpPr/>
            <p:nvPr/>
          </p:nvSpPr>
          <p:spPr>
            <a:xfrm>
              <a:off x="1199831" y="3532583"/>
              <a:ext cx="4633834" cy="734617"/>
            </a:xfrm>
            <a:custGeom>
              <a:avLst/>
              <a:gdLst>
                <a:gd name="connsiteX0" fmla="*/ 0 w 5141371"/>
                <a:gd name="connsiteY0" fmla="*/ 131798 h 1054382"/>
                <a:gd name="connsiteX1" fmla="*/ 4614180 w 5141371"/>
                <a:gd name="connsiteY1" fmla="*/ 131798 h 1054382"/>
                <a:gd name="connsiteX2" fmla="*/ 4614180 w 5141371"/>
                <a:gd name="connsiteY2" fmla="*/ 0 h 1054382"/>
                <a:gd name="connsiteX3" fmla="*/ 5141371 w 5141371"/>
                <a:gd name="connsiteY3" fmla="*/ 527191 h 1054382"/>
                <a:gd name="connsiteX4" fmla="*/ 4614180 w 5141371"/>
                <a:gd name="connsiteY4" fmla="*/ 1054382 h 1054382"/>
                <a:gd name="connsiteX5" fmla="*/ 4614180 w 5141371"/>
                <a:gd name="connsiteY5" fmla="*/ 922584 h 1054382"/>
                <a:gd name="connsiteX6" fmla="*/ 0 w 5141371"/>
                <a:gd name="connsiteY6" fmla="*/ 922584 h 1054382"/>
                <a:gd name="connsiteX7" fmla="*/ 0 w 5141371"/>
                <a:gd name="connsiteY7" fmla="*/ 131798 h 105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41371" h="1054382">
                  <a:moveTo>
                    <a:pt x="0" y="131798"/>
                  </a:moveTo>
                  <a:lnTo>
                    <a:pt x="4614180" y="131798"/>
                  </a:lnTo>
                  <a:lnTo>
                    <a:pt x="4614180" y="0"/>
                  </a:lnTo>
                  <a:lnTo>
                    <a:pt x="5141371" y="527191"/>
                  </a:lnTo>
                  <a:lnTo>
                    <a:pt x="4614180" y="1054382"/>
                  </a:lnTo>
                  <a:lnTo>
                    <a:pt x="4614180" y="922584"/>
                  </a:lnTo>
                  <a:lnTo>
                    <a:pt x="0" y="922584"/>
                  </a:lnTo>
                  <a:lnTo>
                    <a:pt x="0" y="131798"/>
                  </a:lnTo>
                  <a:close/>
                </a:path>
              </a:pathLst>
            </a:custGeom>
            <a:solidFill>
              <a:srgbClr val="DEF038">
                <a:alpha val="90000"/>
              </a:srgbClr>
            </a:solid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accent5">
                <a:tint val="40000"/>
                <a:alpha val="90000"/>
                <a:hueOff val="-3580161"/>
                <a:satOff val="16084"/>
                <a:lumOff val="1106"/>
                <a:alphaOff val="0"/>
              </a:schemeClr>
            </a:lnRef>
            <a:fillRef idx="1">
              <a:schemeClr val="accent5">
                <a:tint val="40000"/>
                <a:alpha val="90000"/>
                <a:hueOff val="-3580161"/>
                <a:satOff val="16084"/>
                <a:lumOff val="1106"/>
                <a:alphaOff val="0"/>
              </a:schemeClr>
            </a:fillRef>
            <a:effectRef idx="0">
              <a:schemeClr val="accent5">
                <a:tint val="40000"/>
                <a:alpha val="90000"/>
                <a:hueOff val="-3580161"/>
                <a:satOff val="16084"/>
                <a:lumOff val="1106"/>
                <a:alphaOff val="0"/>
              </a:schemeClr>
            </a:effectRef>
            <a:fontRef idx="minor">
              <a:schemeClr val="dk1">
                <a:hueOff val="0"/>
                <a:satOff val="0"/>
                <a:lumOff val="0"/>
                <a:alphaOff val="0"/>
              </a:schemeClr>
            </a:fontRef>
          </p:style>
          <p:txBody>
            <a:bodyPr spcFirstLastPara="0" vert="horz" wrap="square" lIns="360000" tIns="132433" rIns="396028" bIns="132433" numCol="1" spcCol="1270" anchor="t" anchorCtr="0">
              <a:noAutofit/>
            </a:bodyPr>
            <a:lstStyle/>
            <a:p>
              <a:pPr marL="0" lvl="1" defTabSz="44450">
                <a:lnSpc>
                  <a:spcPct val="90000"/>
                </a:lnSpc>
                <a:spcBef>
                  <a:spcPct val="0"/>
                </a:spcBef>
                <a:spcAft>
                  <a:spcPct val="15000"/>
                </a:spcAft>
              </a:pPr>
              <a:r>
                <a:rPr lang="en-US" sz="2800" b="1" dirty="0"/>
                <a:t>Exempt </a:t>
              </a:r>
              <a:r>
                <a:rPr lang="en-US" sz="2800" b="1" dirty="0" smtClean="0"/>
                <a:t>Supply</a:t>
              </a:r>
              <a:endParaRPr lang="en-US" sz="2800" b="1" dirty="0"/>
            </a:p>
          </p:txBody>
        </p:sp>
        <p:sp>
          <p:nvSpPr>
            <p:cNvPr id="38" name="Freeform 37"/>
            <p:cNvSpPr/>
            <p:nvPr/>
          </p:nvSpPr>
          <p:spPr>
            <a:xfrm>
              <a:off x="1199831" y="5361383"/>
              <a:ext cx="4633834" cy="734617"/>
            </a:xfrm>
            <a:custGeom>
              <a:avLst/>
              <a:gdLst>
                <a:gd name="connsiteX0" fmla="*/ 0 w 5141371"/>
                <a:gd name="connsiteY0" fmla="*/ 131798 h 1054382"/>
                <a:gd name="connsiteX1" fmla="*/ 4614180 w 5141371"/>
                <a:gd name="connsiteY1" fmla="*/ 131798 h 1054382"/>
                <a:gd name="connsiteX2" fmla="*/ 4614180 w 5141371"/>
                <a:gd name="connsiteY2" fmla="*/ 0 h 1054382"/>
                <a:gd name="connsiteX3" fmla="*/ 5141371 w 5141371"/>
                <a:gd name="connsiteY3" fmla="*/ 527191 h 1054382"/>
                <a:gd name="connsiteX4" fmla="*/ 4614180 w 5141371"/>
                <a:gd name="connsiteY4" fmla="*/ 1054382 h 1054382"/>
                <a:gd name="connsiteX5" fmla="*/ 4614180 w 5141371"/>
                <a:gd name="connsiteY5" fmla="*/ 922584 h 1054382"/>
                <a:gd name="connsiteX6" fmla="*/ 0 w 5141371"/>
                <a:gd name="connsiteY6" fmla="*/ 922584 h 1054382"/>
                <a:gd name="connsiteX7" fmla="*/ 0 w 5141371"/>
                <a:gd name="connsiteY7" fmla="*/ 131798 h 105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41371" h="1054382">
                  <a:moveTo>
                    <a:pt x="0" y="131798"/>
                  </a:moveTo>
                  <a:lnTo>
                    <a:pt x="4614180" y="131798"/>
                  </a:lnTo>
                  <a:lnTo>
                    <a:pt x="4614180" y="0"/>
                  </a:lnTo>
                  <a:lnTo>
                    <a:pt x="5141371" y="527191"/>
                  </a:lnTo>
                  <a:lnTo>
                    <a:pt x="4614180" y="1054382"/>
                  </a:lnTo>
                  <a:lnTo>
                    <a:pt x="4614180" y="922584"/>
                  </a:lnTo>
                  <a:lnTo>
                    <a:pt x="0" y="922584"/>
                  </a:lnTo>
                  <a:lnTo>
                    <a:pt x="0" y="131798"/>
                  </a:lnTo>
                  <a:close/>
                </a:path>
              </a:pathLst>
            </a:custGeom>
            <a:solidFill>
              <a:srgbClr val="FF00FF">
                <a:alpha val="90000"/>
              </a:srgbClr>
            </a:solid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accent5">
                <a:tint val="40000"/>
                <a:alpha val="90000"/>
                <a:hueOff val="-10740482"/>
                <a:satOff val="48253"/>
                <a:lumOff val="3317"/>
                <a:alphaOff val="0"/>
              </a:schemeClr>
            </a:lnRef>
            <a:fillRef idx="1">
              <a:schemeClr val="accent5">
                <a:tint val="40000"/>
                <a:alpha val="90000"/>
                <a:hueOff val="-10740482"/>
                <a:satOff val="48253"/>
                <a:lumOff val="3317"/>
                <a:alphaOff val="0"/>
              </a:schemeClr>
            </a:fillRef>
            <a:effectRef idx="0">
              <a:schemeClr val="accent5">
                <a:tint val="40000"/>
                <a:alpha val="90000"/>
                <a:hueOff val="-10740482"/>
                <a:satOff val="48253"/>
                <a:lumOff val="3317"/>
                <a:alphaOff val="0"/>
              </a:schemeClr>
            </a:effectRef>
            <a:fontRef idx="minor">
              <a:schemeClr val="dk1">
                <a:hueOff val="0"/>
                <a:satOff val="0"/>
                <a:lumOff val="0"/>
                <a:alphaOff val="0"/>
              </a:schemeClr>
            </a:fontRef>
          </p:style>
          <p:txBody>
            <a:bodyPr spcFirstLastPara="0" vert="horz" wrap="square" lIns="360000" tIns="164183" rIns="427778" bIns="164183" numCol="1" spcCol="1270" anchor="t" anchorCtr="0">
              <a:noAutofit/>
            </a:bodyPr>
            <a:lstStyle/>
            <a:p>
              <a:pPr marL="0" lvl="1" defTabSz="2266950">
                <a:lnSpc>
                  <a:spcPct val="90000"/>
                </a:lnSpc>
                <a:spcBef>
                  <a:spcPct val="0"/>
                </a:spcBef>
                <a:spcAft>
                  <a:spcPct val="15000"/>
                </a:spcAft>
              </a:pPr>
              <a:r>
                <a:rPr lang="en-US" sz="2800" b="1" dirty="0" smtClean="0"/>
                <a:t>Relief</a:t>
              </a:r>
              <a:endParaRPr lang="en-US" sz="2800" b="1" dirty="0"/>
            </a:p>
            <a:p>
              <a:pPr marL="285750" lvl="1" indent="-285750" algn="l" defTabSz="2266950">
                <a:lnSpc>
                  <a:spcPct val="90000"/>
                </a:lnSpc>
                <a:spcBef>
                  <a:spcPct val="0"/>
                </a:spcBef>
                <a:spcAft>
                  <a:spcPct val="15000"/>
                </a:spcAft>
                <a:buChar char="••"/>
              </a:pPr>
              <a:endParaRPr lang="en-MY" sz="2800" kern="1200" dirty="0"/>
            </a:p>
          </p:txBody>
        </p:sp>
        <p:sp>
          <p:nvSpPr>
            <p:cNvPr id="40" name="Freeform 39"/>
            <p:cNvSpPr/>
            <p:nvPr/>
          </p:nvSpPr>
          <p:spPr>
            <a:xfrm>
              <a:off x="5983626" y="5361382"/>
              <a:ext cx="1941174" cy="734617"/>
            </a:xfrm>
            <a:custGeom>
              <a:avLst/>
              <a:gdLst>
                <a:gd name="connsiteX0" fmla="*/ 0 w 2153788"/>
                <a:gd name="connsiteY0" fmla="*/ 175734 h 1054382"/>
                <a:gd name="connsiteX1" fmla="*/ 175734 w 2153788"/>
                <a:gd name="connsiteY1" fmla="*/ 0 h 1054382"/>
                <a:gd name="connsiteX2" fmla="*/ 1978054 w 2153788"/>
                <a:gd name="connsiteY2" fmla="*/ 0 h 1054382"/>
                <a:gd name="connsiteX3" fmla="*/ 2153788 w 2153788"/>
                <a:gd name="connsiteY3" fmla="*/ 175734 h 1054382"/>
                <a:gd name="connsiteX4" fmla="*/ 2153788 w 2153788"/>
                <a:gd name="connsiteY4" fmla="*/ 878648 h 1054382"/>
                <a:gd name="connsiteX5" fmla="*/ 1978054 w 2153788"/>
                <a:gd name="connsiteY5" fmla="*/ 1054382 h 1054382"/>
                <a:gd name="connsiteX6" fmla="*/ 175734 w 2153788"/>
                <a:gd name="connsiteY6" fmla="*/ 1054382 h 1054382"/>
                <a:gd name="connsiteX7" fmla="*/ 0 w 2153788"/>
                <a:gd name="connsiteY7" fmla="*/ 878648 h 1054382"/>
                <a:gd name="connsiteX8" fmla="*/ 0 w 2153788"/>
                <a:gd name="connsiteY8" fmla="*/ 175734 h 105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3788" h="1054382">
                  <a:moveTo>
                    <a:pt x="0" y="175734"/>
                  </a:moveTo>
                  <a:cubicBezTo>
                    <a:pt x="0" y="78679"/>
                    <a:pt x="78679" y="0"/>
                    <a:pt x="175734" y="0"/>
                  </a:cubicBezTo>
                  <a:lnTo>
                    <a:pt x="1978054" y="0"/>
                  </a:lnTo>
                  <a:cubicBezTo>
                    <a:pt x="2075109" y="0"/>
                    <a:pt x="2153788" y="78679"/>
                    <a:pt x="2153788" y="175734"/>
                  </a:cubicBezTo>
                  <a:lnTo>
                    <a:pt x="2153788" y="878648"/>
                  </a:lnTo>
                  <a:cubicBezTo>
                    <a:pt x="2153788" y="975703"/>
                    <a:pt x="2075109" y="1054382"/>
                    <a:pt x="1978054" y="1054382"/>
                  </a:cubicBezTo>
                  <a:lnTo>
                    <a:pt x="175734" y="1054382"/>
                  </a:lnTo>
                  <a:cubicBezTo>
                    <a:pt x="78679" y="1054382"/>
                    <a:pt x="0" y="975703"/>
                    <a:pt x="0" y="878648"/>
                  </a:cubicBezTo>
                  <a:lnTo>
                    <a:pt x="0" y="175734"/>
                  </a:lnTo>
                  <a:close/>
                </a:path>
              </a:pathLst>
            </a:custGeom>
            <a:solidFill>
              <a:srgbClr val="7030A0"/>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5">
                <a:hueOff val="-9933876"/>
                <a:satOff val="39811"/>
                <a:lumOff val="8628"/>
                <a:alphaOff val="0"/>
              </a:schemeClr>
            </a:fillRef>
            <a:effectRef idx="2">
              <a:schemeClr val="accent5">
                <a:hueOff val="-9933876"/>
                <a:satOff val="39811"/>
                <a:lumOff val="8628"/>
                <a:alphaOff val="0"/>
              </a:schemeClr>
            </a:effectRef>
            <a:fontRef idx="minor">
              <a:schemeClr val="lt1"/>
            </a:fontRef>
          </p:style>
          <p:txBody>
            <a:bodyPr spcFirstLastPara="0" vert="horz" wrap="square" lIns="253401" tIns="152436" rIns="253401" bIns="152436" numCol="1" spcCol="1270" anchor="ctr" anchorCtr="0">
              <a:noAutofit/>
            </a:bodyPr>
            <a:lstStyle/>
            <a:p>
              <a:pPr lvl="0" algn="ctr" defTabSz="2355850">
                <a:lnSpc>
                  <a:spcPct val="90000"/>
                </a:lnSpc>
                <a:spcBef>
                  <a:spcPct val="0"/>
                </a:spcBef>
                <a:spcAft>
                  <a:spcPct val="35000"/>
                </a:spcAft>
              </a:pPr>
              <a:r>
                <a:rPr lang="en-US" sz="5300" kern="1200" dirty="0" smtClean="0"/>
                <a:t>GST</a:t>
              </a:r>
              <a:endParaRPr lang="en-MY" sz="5300" kern="1200" dirty="0"/>
            </a:p>
          </p:txBody>
        </p:sp>
        <p:cxnSp>
          <p:nvCxnSpPr>
            <p:cNvPr id="53" name="Straight Connector 52"/>
            <p:cNvCxnSpPr/>
            <p:nvPr/>
          </p:nvCxnSpPr>
          <p:spPr>
            <a:xfrm>
              <a:off x="6142012" y="4446982"/>
              <a:ext cx="1624402" cy="734617"/>
            </a:xfrm>
            <a:prstGeom prst="line">
              <a:avLst/>
            </a:prstGeom>
            <a:ln w="101600">
              <a:solidFill>
                <a:srgbClr val="FF0000">
                  <a:alpha val="56000"/>
                </a:srgb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6142012" y="4446982"/>
              <a:ext cx="1624402" cy="734617"/>
            </a:xfrm>
            <a:prstGeom prst="line">
              <a:avLst/>
            </a:prstGeom>
            <a:ln w="88900" cap="sq">
              <a:solidFill>
                <a:srgbClr val="FF0000">
                  <a:alpha val="60000"/>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6142012" y="5361381"/>
              <a:ext cx="1624402" cy="734617"/>
            </a:xfrm>
            <a:prstGeom prst="line">
              <a:avLst/>
            </a:prstGeom>
            <a:ln w="101600">
              <a:solidFill>
                <a:srgbClr val="FF0000">
                  <a:alpha val="56000"/>
                </a:srgb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6142012" y="5361381"/>
              <a:ext cx="1624402" cy="734617"/>
            </a:xfrm>
            <a:prstGeom prst="line">
              <a:avLst/>
            </a:prstGeom>
            <a:ln w="88900" cap="sq">
              <a:solidFill>
                <a:srgbClr val="FF0000">
                  <a:alpha val="60000"/>
                </a:srgbClr>
              </a:solidFill>
            </a:ln>
          </p:spPr>
          <p:style>
            <a:lnRef idx="1">
              <a:schemeClr val="accent1"/>
            </a:lnRef>
            <a:fillRef idx="0">
              <a:schemeClr val="accent1"/>
            </a:fillRef>
            <a:effectRef idx="0">
              <a:schemeClr val="accent1"/>
            </a:effectRef>
            <a:fontRef idx="minor">
              <a:schemeClr val="tx1"/>
            </a:fontRef>
          </p:style>
        </p:cxnSp>
      </p:grpSp>
      <p:sp>
        <p:nvSpPr>
          <p:cNvPr id="3" name="Slide Number Placeholder 2"/>
          <p:cNvSpPr>
            <a:spLocks noGrp="1"/>
          </p:cNvSpPr>
          <p:nvPr>
            <p:ph type="sldNum" sz="quarter" idx="12"/>
          </p:nvPr>
        </p:nvSpPr>
        <p:spPr/>
        <p:txBody>
          <a:bodyPr/>
          <a:lstStyle/>
          <a:p>
            <a:fld id="{4FAB73BC-B049-4115-A692-8D63A059BFB8}" type="slidenum">
              <a:rPr lang="en-US" smtClean="0">
                <a:solidFill>
                  <a:prstClr val="black">
                    <a:tint val="75000"/>
                  </a:prstClr>
                </a:solidFill>
              </a:rPr>
              <a:pPr/>
              <a:t>30</a:t>
            </a:fld>
            <a:endParaRPr lang="en-US" dirty="0">
              <a:solidFill>
                <a:prstClr val="black">
                  <a:tint val="75000"/>
                </a:prstClr>
              </a:solidFill>
            </a:endParaRPr>
          </a:p>
        </p:txBody>
      </p:sp>
    </p:spTree>
    <p:extLst>
      <p:ext uri="{BB962C8B-B14F-4D97-AF65-F5344CB8AC3E}">
        <p14:creationId xmlns:p14="http://schemas.microsoft.com/office/powerpoint/2010/main" val="29724163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228600" y="304800"/>
            <a:ext cx="647700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1"/>
            <a:r>
              <a:rPr lang="en-US" sz="2800" b="1" dirty="0" smtClean="0">
                <a:solidFill>
                  <a:schemeClr val="bg1"/>
                </a:solidFill>
                <a:latin typeface="Calibri" pitchFamily="34" charset="0"/>
                <a:cs typeface="Mongolian Baiti" pitchFamily="66" charset="0"/>
              </a:rPr>
              <a:t>ELEMENT &amp; SCOPE OF GST</a:t>
            </a:r>
          </a:p>
          <a:p>
            <a:pPr lvl="1"/>
            <a:r>
              <a:rPr lang="en-US" sz="2000" dirty="0" smtClean="0"/>
              <a:t>TEST OF GST</a:t>
            </a:r>
            <a:endParaRPr lang="en-US" sz="2000" dirty="0"/>
          </a:p>
        </p:txBody>
      </p:sp>
      <p:sp>
        <p:nvSpPr>
          <p:cNvPr id="21" name="Text Box 2"/>
          <p:cNvSpPr txBox="1">
            <a:spLocks noChangeArrowheads="1"/>
          </p:cNvSpPr>
          <p:nvPr/>
        </p:nvSpPr>
        <p:spPr bwMode="auto">
          <a:xfrm>
            <a:off x="1230406" y="1863389"/>
            <a:ext cx="8158163" cy="3908762"/>
          </a:xfrm>
          <a:prstGeom prst="rect">
            <a:avLst/>
          </a:prstGeom>
          <a:noFill/>
          <a:ln w="9525">
            <a:noFill/>
            <a:miter lim="800000"/>
            <a:headEnd/>
            <a:tailEnd/>
          </a:ln>
        </p:spPr>
        <p:txBody>
          <a:bodyPr wrap="square">
            <a:spAutoFit/>
          </a:bodyPr>
          <a:lstStyle/>
          <a:p>
            <a:pPr marL="798513" lvl="1" indent="-457200" algn="l" defTabSz="798513" eaLnBrk="0" hangingPunct="0">
              <a:spcBef>
                <a:spcPct val="40000"/>
              </a:spcBef>
              <a:buClr>
                <a:srgbClr val="FF0000"/>
              </a:buClr>
              <a:buFont typeface="Wingdings" pitchFamily="2" charset="2"/>
              <a:buChar char="q"/>
              <a:tabLst>
                <a:tab pos="1712913" algn="l"/>
              </a:tabLst>
              <a:defRPr/>
            </a:pPr>
            <a:r>
              <a:rPr lang="en-US" sz="2800" dirty="0" smtClean="0"/>
              <a:t>GST </a:t>
            </a:r>
            <a:r>
              <a:rPr lang="en-US" sz="2800" dirty="0"/>
              <a:t>is charged </a:t>
            </a:r>
            <a:r>
              <a:rPr lang="en-US" sz="2800" dirty="0" smtClean="0"/>
              <a:t>on :</a:t>
            </a:r>
            <a:endParaRPr lang="en-US" sz="2800" dirty="0"/>
          </a:p>
          <a:p>
            <a:pPr marL="1255713" lvl="2" indent="-457200" algn="l" defTabSz="798513" eaLnBrk="0" hangingPunct="0">
              <a:spcBef>
                <a:spcPct val="40000"/>
              </a:spcBef>
              <a:buClr>
                <a:srgbClr val="0000CC"/>
              </a:buClr>
              <a:buFont typeface="Wingdings" pitchFamily="2" charset="2"/>
              <a:buChar char="Ø"/>
              <a:tabLst>
                <a:tab pos="1712913" algn="l"/>
              </a:tabLst>
              <a:defRPr/>
            </a:pPr>
            <a:r>
              <a:rPr lang="en-US" sz="2800" dirty="0" smtClean="0"/>
              <a:t>The </a:t>
            </a:r>
            <a:r>
              <a:rPr lang="en-US" sz="2800" b="1" dirty="0" smtClean="0">
                <a:solidFill>
                  <a:srgbClr val="FF0000"/>
                </a:solidFill>
              </a:rPr>
              <a:t>taxable supply </a:t>
            </a:r>
            <a:r>
              <a:rPr lang="en-US" sz="2800" dirty="0" smtClean="0"/>
              <a:t>of goods and services</a:t>
            </a:r>
            <a:endParaRPr lang="en-US" sz="2800" dirty="0"/>
          </a:p>
          <a:p>
            <a:pPr marL="1255713" lvl="2" indent="-457200" algn="l" defTabSz="798513" eaLnBrk="0" hangingPunct="0">
              <a:spcBef>
                <a:spcPct val="40000"/>
              </a:spcBef>
              <a:buClr>
                <a:srgbClr val="0000CC"/>
              </a:buClr>
              <a:buFont typeface="Wingdings" pitchFamily="2" charset="2"/>
              <a:buChar char="Ø"/>
              <a:tabLst>
                <a:tab pos="1712913" algn="l"/>
              </a:tabLst>
              <a:defRPr/>
            </a:pPr>
            <a:r>
              <a:rPr lang="en-US" sz="2800" dirty="0" smtClean="0"/>
              <a:t>Made by a </a:t>
            </a:r>
            <a:r>
              <a:rPr lang="en-US" sz="2800" b="1" dirty="0" smtClean="0">
                <a:solidFill>
                  <a:srgbClr val="FF0000"/>
                </a:solidFill>
              </a:rPr>
              <a:t>taxable person</a:t>
            </a:r>
          </a:p>
          <a:p>
            <a:pPr marL="1255713" lvl="2" indent="-457200" algn="l" defTabSz="798513" eaLnBrk="0" hangingPunct="0">
              <a:spcBef>
                <a:spcPct val="40000"/>
              </a:spcBef>
              <a:buClr>
                <a:srgbClr val="0000CC"/>
              </a:buClr>
              <a:buFont typeface="Wingdings" pitchFamily="2" charset="2"/>
              <a:buChar char="Ø"/>
              <a:tabLst>
                <a:tab pos="1712913" algn="l"/>
              </a:tabLst>
              <a:defRPr/>
            </a:pPr>
            <a:r>
              <a:rPr lang="en-US" sz="2800" dirty="0" smtClean="0"/>
              <a:t>In the course or </a:t>
            </a:r>
            <a:r>
              <a:rPr lang="en-US" sz="2800" b="1" dirty="0" smtClean="0">
                <a:solidFill>
                  <a:srgbClr val="FF0000"/>
                </a:solidFill>
              </a:rPr>
              <a:t>furtherance of business</a:t>
            </a:r>
          </a:p>
          <a:p>
            <a:pPr marL="1255713" lvl="2" indent="-457200" algn="l" defTabSz="798513" eaLnBrk="0" hangingPunct="0">
              <a:spcBef>
                <a:spcPct val="40000"/>
              </a:spcBef>
              <a:buClr>
                <a:srgbClr val="0000CC"/>
              </a:buClr>
              <a:buFont typeface="Wingdings" pitchFamily="2" charset="2"/>
              <a:buChar char="Ø"/>
              <a:tabLst>
                <a:tab pos="1712913" algn="l"/>
              </a:tabLst>
              <a:defRPr/>
            </a:pPr>
            <a:r>
              <a:rPr lang="en-US" sz="2800" dirty="0" smtClean="0"/>
              <a:t>In </a:t>
            </a:r>
            <a:r>
              <a:rPr lang="en-US" sz="2800" b="1" dirty="0">
                <a:solidFill>
                  <a:srgbClr val="FF0000"/>
                </a:solidFill>
              </a:rPr>
              <a:t>M</a:t>
            </a:r>
            <a:r>
              <a:rPr lang="en-US" sz="2800" b="1" dirty="0" smtClean="0">
                <a:solidFill>
                  <a:srgbClr val="FF0000"/>
                </a:solidFill>
              </a:rPr>
              <a:t>alaysia</a:t>
            </a:r>
          </a:p>
          <a:p>
            <a:pPr marL="798513" lvl="1" indent="-457200" algn="l" defTabSz="798513" eaLnBrk="0" hangingPunct="0">
              <a:spcBef>
                <a:spcPct val="40000"/>
              </a:spcBef>
              <a:buClr>
                <a:srgbClr val="FF0000"/>
              </a:buClr>
              <a:buFont typeface="Wingdings" pitchFamily="2" charset="2"/>
              <a:buChar char="q"/>
              <a:tabLst>
                <a:tab pos="1712913" algn="l"/>
              </a:tabLst>
              <a:defRPr/>
            </a:pPr>
            <a:r>
              <a:rPr lang="en-US" sz="2800" dirty="0" smtClean="0"/>
              <a:t>GST </a:t>
            </a:r>
            <a:r>
              <a:rPr lang="en-US" sz="2800" dirty="0"/>
              <a:t>is charged on imported </a:t>
            </a:r>
            <a:r>
              <a:rPr lang="en-US" sz="2800" dirty="0" smtClean="0"/>
              <a:t>goods and services</a:t>
            </a:r>
            <a:endParaRPr lang="en-US" sz="2000" dirty="0"/>
          </a:p>
          <a:p>
            <a:pPr marL="465138" lvl="1" indent="-290513" algn="l" defTabSz="798513" eaLnBrk="0" hangingPunct="0">
              <a:spcBef>
                <a:spcPct val="20000"/>
              </a:spcBef>
              <a:buClr>
                <a:srgbClr val="0000CC"/>
              </a:buClr>
              <a:buFont typeface="Wingdings" pitchFamily="2" charset="2"/>
              <a:buChar char="ü"/>
              <a:tabLst>
                <a:tab pos="1712913" algn="l"/>
              </a:tabLst>
              <a:defRPr/>
            </a:pPr>
            <a:endParaRPr lang="en-US" sz="2000" b="1" dirty="0"/>
          </a:p>
        </p:txBody>
      </p:sp>
      <p:pic>
        <p:nvPicPr>
          <p:cNvPr id="22" name="Picture 6" descr="http://independence.cherrycreekschools.org/PublishingImages/Announcements%20_Important_Reminders/Important_information_logo.pn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9006" y="2312894"/>
            <a:ext cx="2557572" cy="231460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8" descr="https://www.epicamera.com/newsletter/201401/image/04.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98826" y="5295902"/>
            <a:ext cx="2301874" cy="1587499"/>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4FAB73BC-B049-4115-A692-8D63A059BFB8}" type="slidenum">
              <a:rPr lang="en-US" smtClean="0">
                <a:solidFill>
                  <a:prstClr val="black">
                    <a:tint val="75000"/>
                  </a:prstClr>
                </a:solidFill>
              </a:rPr>
              <a:pPr/>
              <a:t>31</a:t>
            </a:fld>
            <a:endParaRPr lang="en-US" dirty="0">
              <a:solidFill>
                <a:prstClr val="black">
                  <a:tint val="75000"/>
                </a:prstClr>
              </a:solidFill>
            </a:endParaRPr>
          </a:p>
        </p:txBody>
      </p:sp>
    </p:spTree>
    <p:extLst>
      <p:ext uri="{BB962C8B-B14F-4D97-AF65-F5344CB8AC3E}">
        <p14:creationId xmlns:p14="http://schemas.microsoft.com/office/powerpoint/2010/main" val="21373872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228600" y="304800"/>
            <a:ext cx="647700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1"/>
            <a:r>
              <a:rPr lang="en-US" sz="2800" b="1" dirty="0" smtClean="0">
                <a:solidFill>
                  <a:schemeClr val="bg1"/>
                </a:solidFill>
                <a:latin typeface="Calibri" pitchFamily="34" charset="0"/>
                <a:cs typeface="Mongolian Baiti" pitchFamily="66" charset="0"/>
              </a:rPr>
              <a:t>ELEMENT &amp; SCOPE OF GST</a:t>
            </a:r>
          </a:p>
          <a:p>
            <a:pPr lvl="1"/>
            <a:r>
              <a:rPr lang="en-US" sz="2000" dirty="0" smtClean="0"/>
              <a:t>GST MECHANISM</a:t>
            </a:r>
            <a:endParaRPr lang="en-US" sz="2000" dirty="0"/>
          </a:p>
        </p:txBody>
      </p:sp>
      <p:grpSp>
        <p:nvGrpSpPr>
          <p:cNvPr id="16" name="Group 15"/>
          <p:cNvGrpSpPr/>
          <p:nvPr/>
        </p:nvGrpSpPr>
        <p:grpSpPr>
          <a:xfrm>
            <a:off x="1190162" y="1962060"/>
            <a:ext cx="6895444" cy="3988135"/>
            <a:chOff x="1856656" y="1052736"/>
            <a:chExt cx="6336704" cy="4320480"/>
          </a:xfrm>
        </p:grpSpPr>
        <p:cxnSp>
          <p:nvCxnSpPr>
            <p:cNvPr id="17" name="Straight Connector 16"/>
            <p:cNvCxnSpPr/>
            <p:nvPr/>
          </p:nvCxnSpPr>
          <p:spPr>
            <a:xfrm>
              <a:off x="4844988" y="1052736"/>
              <a:ext cx="0" cy="4320480"/>
            </a:xfrm>
            <a:prstGeom prst="line">
              <a:avLst/>
            </a:prstGeom>
            <a:ln w="57150">
              <a:solidFill>
                <a:srgbClr val="CC006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856656" y="2373774"/>
              <a:ext cx="6336704" cy="0"/>
            </a:xfrm>
            <a:prstGeom prst="line">
              <a:avLst/>
            </a:prstGeom>
            <a:ln w="57150">
              <a:solidFill>
                <a:srgbClr val="CC0066"/>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856656" y="1628800"/>
              <a:ext cx="2736304" cy="566822"/>
            </a:xfrm>
            <a:prstGeom prst="rect">
              <a:avLst/>
            </a:prstGeom>
            <a:solidFill>
              <a:srgbClr val="0000FF"/>
            </a:solidFill>
            <a:ln>
              <a:noFill/>
            </a:ln>
            <a:effectLst>
              <a:outerShdw blurRad="50800" dist="38100" dir="5400000" algn="t"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2800" b="1" dirty="0"/>
                <a:t>INPUT TAX</a:t>
              </a:r>
              <a:endParaRPr lang="en-SG" sz="2800" b="1" dirty="0"/>
            </a:p>
          </p:txBody>
        </p:sp>
        <p:sp>
          <p:nvSpPr>
            <p:cNvPr id="20" name="TextBox 19"/>
            <p:cNvSpPr txBox="1"/>
            <p:nvPr/>
          </p:nvSpPr>
          <p:spPr>
            <a:xfrm>
              <a:off x="5169024" y="1628800"/>
              <a:ext cx="2736304" cy="566822"/>
            </a:xfrm>
            <a:prstGeom prst="rect">
              <a:avLst/>
            </a:prstGeom>
            <a:solidFill>
              <a:srgbClr val="CCCC00"/>
            </a:solidFill>
            <a:ln>
              <a:noFill/>
            </a:ln>
            <a:effectLst>
              <a:outerShdw blurRad="50800" dist="38100" dir="5400000" algn="t"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US" sz="2800" b="1" dirty="0"/>
                <a:t>OUTPUT TAX</a:t>
              </a:r>
              <a:endParaRPr lang="en-SG" sz="2800" b="1" dirty="0"/>
            </a:p>
          </p:txBody>
        </p:sp>
        <p:sp>
          <p:nvSpPr>
            <p:cNvPr id="21" name="TextBox 20"/>
            <p:cNvSpPr txBox="1"/>
            <p:nvPr/>
          </p:nvSpPr>
          <p:spPr>
            <a:xfrm>
              <a:off x="1856656" y="2733814"/>
              <a:ext cx="2736304" cy="500137"/>
            </a:xfrm>
            <a:prstGeom prst="rect">
              <a:avLst/>
            </a:prstGeom>
            <a:noFill/>
          </p:spPr>
          <p:txBody>
            <a:bodyPr wrap="square" rtlCol="0">
              <a:spAutoFit/>
            </a:bodyPr>
            <a:lstStyle/>
            <a:p>
              <a:pPr algn="ctr"/>
              <a:r>
                <a:rPr lang="en-US" sz="2400" b="1" dirty="0"/>
                <a:t>ACQUISITION</a:t>
              </a:r>
              <a:endParaRPr lang="en-SG" sz="2400" b="1" dirty="0"/>
            </a:p>
          </p:txBody>
        </p:sp>
        <p:sp>
          <p:nvSpPr>
            <p:cNvPr id="22" name="TextBox 21"/>
            <p:cNvSpPr txBox="1"/>
            <p:nvPr/>
          </p:nvSpPr>
          <p:spPr>
            <a:xfrm>
              <a:off x="5169024" y="2733814"/>
              <a:ext cx="2736304" cy="500137"/>
            </a:xfrm>
            <a:prstGeom prst="rect">
              <a:avLst/>
            </a:prstGeom>
            <a:noFill/>
          </p:spPr>
          <p:txBody>
            <a:bodyPr wrap="square" rtlCol="0">
              <a:spAutoFit/>
            </a:bodyPr>
            <a:lstStyle/>
            <a:p>
              <a:pPr algn="ctr"/>
              <a:r>
                <a:rPr lang="en-US" sz="2400" b="1" dirty="0"/>
                <a:t>SUPPLY</a:t>
              </a:r>
              <a:endParaRPr lang="en-SG" sz="2400" b="1" dirty="0"/>
            </a:p>
          </p:txBody>
        </p:sp>
        <p:sp>
          <p:nvSpPr>
            <p:cNvPr id="23" name="TextBox 22"/>
            <p:cNvSpPr txBox="1"/>
            <p:nvPr/>
          </p:nvSpPr>
          <p:spPr>
            <a:xfrm>
              <a:off x="1856656" y="3500826"/>
              <a:ext cx="2736304" cy="500137"/>
            </a:xfrm>
            <a:prstGeom prst="rect">
              <a:avLst/>
            </a:prstGeom>
            <a:noFill/>
          </p:spPr>
          <p:txBody>
            <a:bodyPr wrap="square" rtlCol="0">
              <a:spAutoFit/>
            </a:bodyPr>
            <a:lstStyle/>
            <a:p>
              <a:pPr algn="ctr"/>
              <a:r>
                <a:rPr lang="en-US" sz="2400" b="1" dirty="0"/>
                <a:t>PURCHASES</a:t>
              </a:r>
              <a:endParaRPr lang="en-SG" sz="2400" b="1" dirty="0"/>
            </a:p>
          </p:txBody>
        </p:sp>
        <p:sp>
          <p:nvSpPr>
            <p:cNvPr id="24" name="TextBox 23"/>
            <p:cNvSpPr txBox="1"/>
            <p:nvPr/>
          </p:nvSpPr>
          <p:spPr>
            <a:xfrm>
              <a:off x="5169024" y="3500826"/>
              <a:ext cx="2736304" cy="500137"/>
            </a:xfrm>
            <a:prstGeom prst="rect">
              <a:avLst/>
            </a:prstGeom>
            <a:noFill/>
          </p:spPr>
          <p:txBody>
            <a:bodyPr wrap="square" rtlCol="0">
              <a:spAutoFit/>
            </a:bodyPr>
            <a:lstStyle/>
            <a:p>
              <a:pPr algn="ctr"/>
              <a:r>
                <a:rPr lang="en-US" sz="2400" b="1" dirty="0"/>
                <a:t>SALES</a:t>
              </a:r>
              <a:endParaRPr lang="en-SG" sz="2400" b="1" dirty="0"/>
            </a:p>
          </p:txBody>
        </p:sp>
        <p:sp>
          <p:nvSpPr>
            <p:cNvPr id="25" name="TextBox 24"/>
            <p:cNvSpPr txBox="1"/>
            <p:nvPr/>
          </p:nvSpPr>
          <p:spPr>
            <a:xfrm>
              <a:off x="1856656" y="4365104"/>
              <a:ext cx="2736304" cy="500137"/>
            </a:xfrm>
            <a:prstGeom prst="rect">
              <a:avLst/>
            </a:prstGeom>
            <a:noFill/>
          </p:spPr>
          <p:txBody>
            <a:bodyPr wrap="square" rtlCol="0">
              <a:spAutoFit/>
            </a:bodyPr>
            <a:lstStyle/>
            <a:p>
              <a:pPr algn="ctr"/>
              <a:r>
                <a:rPr lang="en-US" sz="2400" b="1" dirty="0"/>
                <a:t>PAYMENT</a:t>
              </a:r>
              <a:endParaRPr lang="en-SG" sz="2400" b="1" dirty="0"/>
            </a:p>
          </p:txBody>
        </p:sp>
        <p:sp>
          <p:nvSpPr>
            <p:cNvPr id="26" name="TextBox 25"/>
            <p:cNvSpPr txBox="1"/>
            <p:nvPr/>
          </p:nvSpPr>
          <p:spPr>
            <a:xfrm>
              <a:off x="5169024" y="4365104"/>
              <a:ext cx="2736304" cy="500137"/>
            </a:xfrm>
            <a:prstGeom prst="rect">
              <a:avLst/>
            </a:prstGeom>
            <a:noFill/>
          </p:spPr>
          <p:txBody>
            <a:bodyPr wrap="square" rtlCol="0">
              <a:spAutoFit/>
            </a:bodyPr>
            <a:lstStyle/>
            <a:p>
              <a:pPr algn="ctr"/>
              <a:r>
                <a:rPr lang="en-US" sz="2400" b="1" dirty="0"/>
                <a:t>INCOME</a:t>
              </a:r>
              <a:endParaRPr lang="en-SG" sz="2400" b="1" dirty="0"/>
            </a:p>
          </p:txBody>
        </p:sp>
      </p:grpSp>
      <p:sp>
        <p:nvSpPr>
          <p:cNvPr id="3" name="Slide Number Placeholder 2"/>
          <p:cNvSpPr>
            <a:spLocks noGrp="1"/>
          </p:cNvSpPr>
          <p:nvPr>
            <p:ph type="sldNum" sz="quarter" idx="12"/>
          </p:nvPr>
        </p:nvSpPr>
        <p:spPr/>
        <p:txBody>
          <a:bodyPr/>
          <a:lstStyle/>
          <a:p>
            <a:fld id="{4FAB73BC-B049-4115-A692-8D63A059BFB8}" type="slidenum">
              <a:rPr lang="en-US" smtClean="0">
                <a:solidFill>
                  <a:prstClr val="black">
                    <a:tint val="75000"/>
                  </a:prstClr>
                </a:solidFill>
              </a:rPr>
              <a:pPr/>
              <a:t>32</a:t>
            </a:fld>
            <a:endParaRPr lang="en-US" dirty="0">
              <a:solidFill>
                <a:prstClr val="black">
                  <a:tint val="75000"/>
                </a:prstClr>
              </a:solidFill>
            </a:endParaRPr>
          </a:p>
        </p:txBody>
      </p:sp>
    </p:spTree>
    <p:extLst>
      <p:ext uri="{BB962C8B-B14F-4D97-AF65-F5344CB8AC3E}">
        <p14:creationId xmlns:p14="http://schemas.microsoft.com/office/powerpoint/2010/main" val="5946514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72172" y="1836049"/>
            <a:ext cx="8743556" cy="3825517"/>
            <a:chOff x="271369" y="1702929"/>
            <a:chExt cx="9472186" cy="4144315"/>
          </a:xfrm>
        </p:grpSpPr>
        <p:sp>
          <p:nvSpPr>
            <p:cNvPr id="4" name="Rounded Rectangle 3"/>
            <p:cNvSpPr/>
            <p:nvPr/>
          </p:nvSpPr>
          <p:spPr>
            <a:xfrm>
              <a:off x="7425799" y="3473506"/>
              <a:ext cx="1966512" cy="1057629"/>
            </a:xfrm>
            <a:prstGeom prst="roundRect">
              <a:avLst>
                <a:gd name="adj" fmla="val 10139"/>
              </a:avLst>
            </a:prstGeom>
            <a:gradFill flip="none" rotWithShape="1">
              <a:gsLst>
                <a:gs pos="0">
                  <a:srgbClr val="FF3399">
                    <a:tint val="66000"/>
                    <a:satMod val="160000"/>
                  </a:srgbClr>
                </a:gs>
                <a:gs pos="50000">
                  <a:srgbClr val="FF3399">
                    <a:tint val="44500"/>
                    <a:satMod val="160000"/>
                  </a:srgbClr>
                </a:gs>
                <a:gs pos="100000">
                  <a:srgbClr val="FF3399">
                    <a:tint val="23500"/>
                    <a:satMod val="160000"/>
                  </a:srgbClr>
                </a:gs>
              </a:gsLst>
              <a:lin ang="16200000" scaled="1"/>
              <a:tileRect/>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2400" b="1" dirty="0">
                  <a:solidFill>
                    <a:schemeClr val="tx1"/>
                  </a:solidFill>
                </a:rPr>
                <a:t>Services</a:t>
              </a:r>
            </a:p>
          </p:txBody>
        </p:sp>
        <p:sp>
          <p:nvSpPr>
            <p:cNvPr id="5" name="Rounded Rectangle 4"/>
            <p:cNvSpPr/>
            <p:nvPr/>
          </p:nvSpPr>
          <p:spPr>
            <a:xfrm>
              <a:off x="7425799" y="2333214"/>
              <a:ext cx="1966512" cy="1026334"/>
            </a:xfrm>
            <a:prstGeom prst="roundRect">
              <a:avLst>
                <a:gd name="adj" fmla="val 10139"/>
              </a:avLst>
            </a:prstGeom>
            <a:gradFill flip="none" rotWithShape="1">
              <a:gsLst>
                <a:gs pos="0">
                  <a:srgbClr val="FF3399">
                    <a:tint val="66000"/>
                    <a:satMod val="160000"/>
                  </a:srgbClr>
                </a:gs>
                <a:gs pos="50000">
                  <a:srgbClr val="FF3399">
                    <a:tint val="44500"/>
                    <a:satMod val="160000"/>
                  </a:srgbClr>
                </a:gs>
                <a:gs pos="100000">
                  <a:srgbClr val="FF3399">
                    <a:tint val="23500"/>
                    <a:satMod val="160000"/>
                  </a:srgbClr>
                </a:gs>
              </a:gsLst>
              <a:lin ang="16200000" scaled="1"/>
              <a:tileRect/>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2400" b="1" dirty="0">
                  <a:solidFill>
                    <a:schemeClr val="tx1"/>
                  </a:solidFill>
                </a:rPr>
                <a:t>Goods</a:t>
              </a:r>
              <a:endParaRPr lang="en-SG" sz="2400" dirty="0">
                <a:solidFill>
                  <a:schemeClr val="tx1"/>
                </a:solidFill>
              </a:endParaRPr>
            </a:p>
          </p:txBody>
        </p:sp>
        <p:sp>
          <p:nvSpPr>
            <p:cNvPr id="6" name="Rectangle 3"/>
            <p:cNvSpPr>
              <a:spLocks noChangeArrowheads="1"/>
            </p:cNvSpPr>
            <p:nvPr/>
          </p:nvSpPr>
          <p:spPr bwMode="auto">
            <a:xfrm>
              <a:off x="3584848" y="2771775"/>
              <a:ext cx="2422525" cy="1320800"/>
            </a:xfrm>
            <a:prstGeom prst="roundRect">
              <a:avLst>
                <a:gd name="adj" fmla="val 12271"/>
              </a:avLst>
            </a:prstGeom>
            <a:solidFill>
              <a:srgbClr val="0000FF"/>
            </a:solidFill>
            <a:ln w="12700" algn="ctr">
              <a:noFill/>
              <a:round/>
              <a:headEnd type="none" w="sm" len="sm"/>
              <a:tailEnd type="none" w="sm" len="sm"/>
            </a:ln>
            <a:effectLst/>
            <a:scene3d>
              <a:camera prst="orthographicFront">
                <a:rot lat="0" lon="0" rev="0"/>
              </a:camera>
              <a:lightRig rig="contrasting" dir="t">
                <a:rot lat="0" lon="0" rev="7800000"/>
              </a:lightRig>
            </a:scene3d>
            <a:sp3d>
              <a:bevelT w="139700" h="139700"/>
            </a:sp3d>
          </p:spPr>
          <p:txBody>
            <a:bodyPr anchor="ctr" anchorCtr="1"/>
            <a:lstStyle>
              <a:lvl1pPr eaLnBrk="0" hangingPunct="0">
                <a:defRPr sz="4400">
                  <a:solidFill>
                    <a:schemeClr val="tx1"/>
                  </a:solidFill>
                  <a:latin typeface="Arial" pitchFamily="34" charset="0"/>
                </a:defRPr>
              </a:lvl1pPr>
              <a:lvl2pPr marL="742950" indent="-285750" eaLnBrk="0" hangingPunct="0">
                <a:defRPr sz="4400">
                  <a:solidFill>
                    <a:schemeClr val="tx1"/>
                  </a:solidFill>
                  <a:latin typeface="Arial" pitchFamily="34" charset="0"/>
                </a:defRPr>
              </a:lvl2pPr>
              <a:lvl3pPr marL="1143000" indent="-228600" eaLnBrk="0" hangingPunct="0">
                <a:defRPr sz="4400">
                  <a:solidFill>
                    <a:schemeClr val="tx1"/>
                  </a:solidFill>
                  <a:latin typeface="Arial" pitchFamily="34" charset="0"/>
                </a:defRPr>
              </a:lvl3pPr>
              <a:lvl4pPr marL="1600200" indent="-228600" eaLnBrk="0" hangingPunct="0">
                <a:defRPr sz="4400">
                  <a:solidFill>
                    <a:schemeClr val="tx1"/>
                  </a:solidFill>
                  <a:latin typeface="Arial" pitchFamily="34" charset="0"/>
                </a:defRPr>
              </a:lvl4pPr>
              <a:lvl5pPr marL="2057400" indent="-228600" eaLnBrk="0" hangingPunct="0">
                <a:defRPr sz="4400">
                  <a:solidFill>
                    <a:schemeClr val="tx1"/>
                  </a:solidFill>
                  <a:latin typeface="Arial" pitchFamily="34" charset="0"/>
                </a:defRPr>
              </a:lvl5pPr>
              <a:lvl6pPr marL="2514600" indent="-228600" algn="r" eaLnBrk="0" fontAlgn="base" hangingPunct="0">
                <a:spcBef>
                  <a:spcPct val="0"/>
                </a:spcBef>
                <a:spcAft>
                  <a:spcPct val="0"/>
                </a:spcAft>
                <a:defRPr sz="4400">
                  <a:solidFill>
                    <a:schemeClr val="tx1"/>
                  </a:solidFill>
                  <a:latin typeface="Arial" pitchFamily="34" charset="0"/>
                </a:defRPr>
              </a:lvl6pPr>
              <a:lvl7pPr marL="2971800" indent="-228600" algn="r" eaLnBrk="0" fontAlgn="base" hangingPunct="0">
                <a:spcBef>
                  <a:spcPct val="0"/>
                </a:spcBef>
                <a:spcAft>
                  <a:spcPct val="0"/>
                </a:spcAft>
                <a:defRPr sz="4400">
                  <a:solidFill>
                    <a:schemeClr val="tx1"/>
                  </a:solidFill>
                  <a:latin typeface="Arial" pitchFamily="34" charset="0"/>
                </a:defRPr>
              </a:lvl7pPr>
              <a:lvl8pPr marL="3429000" indent="-228600" algn="r" eaLnBrk="0" fontAlgn="base" hangingPunct="0">
                <a:spcBef>
                  <a:spcPct val="0"/>
                </a:spcBef>
                <a:spcAft>
                  <a:spcPct val="0"/>
                </a:spcAft>
                <a:defRPr sz="4400">
                  <a:solidFill>
                    <a:schemeClr val="tx1"/>
                  </a:solidFill>
                  <a:latin typeface="Arial" pitchFamily="34" charset="0"/>
                </a:defRPr>
              </a:lvl8pPr>
              <a:lvl9pPr marL="3886200" indent="-228600" algn="r" eaLnBrk="0" fontAlgn="base" hangingPunct="0">
                <a:spcBef>
                  <a:spcPct val="0"/>
                </a:spcBef>
                <a:spcAft>
                  <a:spcPct val="0"/>
                </a:spcAft>
                <a:defRPr sz="4400">
                  <a:solidFill>
                    <a:schemeClr val="tx1"/>
                  </a:solidFill>
                  <a:latin typeface="Arial" pitchFamily="34" charset="0"/>
                </a:defRPr>
              </a:lvl9pPr>
            </a:lstStyle>
            <a:p>
              <a:pPr algn="ctr" eaLnBrk="1" hangingPunct="1"/>
              <a:r>
                <a:rPr lang="en-US" altLang="en-US" sz="3200" b="1" dirty="0">
                  <a:solidFill>
                    <a:schemeClr val="bg1"/>
                  </a:solidFill>
                  <a:latin typeface="+mn-lt"/>
                </a:rPr>
                <a:t>Seller</a:t>
              </a:r>
            </a:p>
          </p:txBody>
        </p:sp>
        <p:sp>
          <p:nvSpPr>
            <p:cNvPr id="7" name="Right Arrow 5"/>
            <p:cNvSpPr>
              <a:spLocks noChangeArrowheads="1"/>
            </p:cNvSpPr>
            <p:nvPr/>
          </p:nvSpPr>
          <p:spPr bwMode="auto">
            <a:xfrm>
              <a:off x="2601314" y="3228775"/>
              <a:ext cx="815305" cy="406799"/>
            </a:xfrm>
            <a:prstGeom prst="rightArrow">
              <a:avLst>
                <a:gd name="adj1" fmla="val 50000"/>
                <a:gd name="adj2" fmla="val 49942"/>
              </a:avLst>
            </a:prstGeom>
            <a:solidFill>
              <a:srgbClr val="FF3399"/>
            </a:solidFill>
            <a:ln w="12700" algn="ctr">
              <a:noFill/>
              <a:round/>
              <a:headEnd type="none" w="sm" len="sm"/>
              <a:tailEnd type="none" w="sm" len="sm"/>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txBody>
            <a:bodyPr/>
            <a:lstStyle>
              <a:lvl1pPr eaLnBrk="0" hangingPunct="0">
                <a:defRPr sz="4400">
                  <a:solidFill>
                    <a:schemeClr val="tx1"/>
                  </a:solidFill>
                  <a:latin typeface="Arial" pitchFamily="34" charset="0"/>
                </a:defRPr>
              </a:lvl1pPr>
              <a:lvl2pPr marL="742950" indent="-285750" eaLnBrk="0" hangingPunct="0">
                <a:defRPr sz="4400">
                  <a:solidFill>
                    <a:schemeClr val="tx1"/>
                  </a:solidFill>
                  <a:latin typeface="Arial" pitchFamily="34" charset="0"/>
                </a:defRPr>
              </a:lvl2pPr>
              <a:lvl3pPr marL="1143000" indent="-228600" eaLnBrk="0" hangingPunct="0">
                <a:defRPr sz="4400">
                  <a:solidFill>
                    <a:schemeClr val="tx1"/>
                  </a:solidFill>
                  <a:latin typeface="Arial" pitchFamily="34" charset="0"/>
                </a:defRPr>
              </a:lvl3pPr>
              <a:lvl4pPr marL="1600200" indent="-228600" eaLnBrk="0" hangingPunct="0">
                <a:defRPr sz="4400">
                  <a:solidFill>
                    <a:schemeClr val="tx1"/>
                  </a:solidFill>
                  <a:latin typeface="Arial" pitchFamily="34" charset="0"/>
                </a:defRPr>
              </a:lvl4pPr>
              <a:lvl5pPr marL="2057400" indent="-228600" eaLnBrk="0" hangingPunct="0">
                <a:defRPr sz="4400">
                  <a:solidFill>
                    <a:schemeClr val="tx1"/>
                  </a:solidFill>
                  <a:latin typeface="Arial" pitchFamily="34" charset="0"/>
                </a:defRPr>
              </a:lvl5pPr>
              <a:lvl6pPr marL="2514600" indent="-228600" algn="r" eaLnBrk="0" fontAlgn="base" hangingPunct="0">
                <a:spcBef>
                  <a:spcPct val="0"/>
                </a:spcBef>
                <a:spcAft>
                  <a:spcPct val="0"/>
                </a:spcAft>
                <a:defRPr sz="4400">
                  <a:solidFill>
                    <a:schemeClr val="tx1"/>
                  </a:solidFill>
                  <a:latin typeface="Arial" pitchFamily="34" charset="0"/>
                </a:defRPr>
              </a:lvl6pPr>
              <a:lvl7pPr marL="2971800" indent="-228600" algn="r" eaLnBrk="0" fontAlgn="base" hangingPunct="0">
                <a:spcBef>
                  <a:spcPct val="0"/>
                </a:spcBef>
                <a:spcAft>
                  <a:spcPct val="0"/>
                </a:spcAft>
                <a:defRPr sz="4400">
                  <a:solidFill>
                    <a:schemeClr val="tx1"/>
                  </a:solidFill>
                  <a:latin typeface="Arial" pitchFamily="34" charset="0"/>
                </a:defRPr>
              </a:lvl7pPr>
              <a:lvl8pPr marL="3429000" indent="-228600" algn="r" eaLnBrk="0" fontAlgn="base" hangingPunct="0">
                <a:spcBef>
                  <a:spcPct val="0"/>
                </a:spcBef>
                <a:spcAft>
                  <a:spcPct val="0"/>
                </a:spcAft>
                <a:defRPr sz="4400">
                  <a:solidFill>
                    <a:schemeClr val="tx1"/>
                  </a:solidFill>
                  <a:latin typeface="Arial" pitchFamily="34" charset="0"/>
                </a:defRPr>
              </a:lvl8pPr>
              <a:lvl9pPr marL="3886200" indent="-228600" algn="r" eaLnBrk="0" fontAlgn="base" hangingPunct="0">
                <a:spcBef>
                  <a:spcPct val="0"/>
                </a:spcBef>
                <a:spcAft>
                  <a:spcPct val="0"/>
                </a:spcAft>
                <a:defRPr sz="4400">
                  <a:solidFill>
                    <a:schemeClr val="tx1"/>
                  </a:solidFill>
                  <a:latin typeface="Arial" pitchFamily="34" charset="0"/>
                </a:defRPr>
              </a:lvl9pPr>
            </a:lstStyle>
            <a:p>
              <a:pPr algn="l" eaLnBrk="1" hangingPunct="1"/>
              <a:endParaRPr lang="en-US" altLang="en-US" sz="3200">
                <a:latin typeface="+mn-lt"/>
              </a:endParaRPr>
            </a:p>
          </p:txBody>
        </p:sp>
        <p:grpSp>
          <p:nvGrpSpPr>
            <p:cNvPr id="8" name="Group 7"/>
            <p:cNvGrpSpPr/>
            <p:nvPr/>
          </p:nvGrpSpPr>
          <p:grpSpPr>
            <a:xfrm>
              <a:off x="785650" y="2333214"/>
              <a:ext cx="1752770" cy="2197923"/>
              <a:chOff x="233459" y="2158760"/>
              <a:chExt cx="1752770" cy="2197923"/>
            </a:xfrm>
            <a:solidFill>
              <a:srgbClr val="CCCC00"/>
            </a:solidFill>
          </p:grpSpPr>
          <p:sp>
            <p:nvSpPr>
              <p:cNvPr id="18" name="Rounded Rectangle 17"/>
              <p:cNvSpPr/>
              <p:nvPr/>
            </p:nvSpPr>
            <p:spPr>
              <a:xfrm>
                <a:off x="233460" y="2158760"/>
                <a:ext cx="1752769" cy="2197923"/>
              </a:xfrm>
              <a:prstGeom prst="roundRect">
                <a:avLst>
                  <a:gd name="adj" fmla="val 10139"/>
                </a:avLst>
              </a:prstGeom>
              <a:gradFill flip="none" rotWithShape="1">
                <a:gsLst>
                  <a:gs pos="0">
                    <a:schemeClr val="bg2">
                      <a:lumMod val="50000"/>
                      <a:tint val="66000"/>
                      <a:satMod val="160000"/>
                    </a:schemeClr>
                  </a:gs>
                  <a:gs pos="50000">
                    <a:schemeClr val="bg2">
                      <a:lumMod val="50000"/>
                      <a:tint val="44500"/>
                      <a:satMod val="160000"/>
                    </a:schemeClr>
                  </a:gs>
                  <a:gs pos="100000">
                    <a:schemeClr val="bg2">
                      <a:lumMod val="50000"/>
                      <a:tint val="23500"/>
                      <a:satMod val="160000"/>
                    </a:schemeClr>
                  </a:gs>
                </a:gsLst>
                <a:lin ang="16200000" scaled="1"/>
                <a:tileRect/>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9" name="TextBox 7"/>
              <p:cNvSpPr txBox="1">
                <a:spLocks noChangeArrowheads="1"/>
              </p:cNvSpPr>
              <p:nvPr/>
            </p:nvSpPr>
            <p:spPr bwMode="auto">
              <a:xfrm>
                <a:off x="233460" y="2319287"/>
                <a:ext cx="1752768" cy="900247"/>
              </a:xfrm>
              <a:prstGeom prst="rect">
                <a:avLst/>
              </a:prstGeom>
              <a:noFill/>
              <a:ln w="9525">
                <a:noFill/>
                <a:miter lim="800000"/>
                <a:headEnd/>
                <a:tailEnd/>
              </a:ln>
              <a:extLst/>
            </p:spPr>
            <p:txBody>
              <a:bodyPr wrap="square">
                <a:spAutoFit/>
              </a:bodyPr>
              <a:lstStyle>
                <a:lvl1pPr eaLnBrk="0" hangingPunct="0">
                  <a:defRPr sz="4400">
                    <a:solidFill>
                      <a:schemeClr val="tx1"/>
                    </a:solidFill>
                    <a:latin typeface="Arial" pitchFamily="34" charset="0"/>
                  </a:defRPr>
                </a:lvl1pPr>
                <a:lvl2pPr marL="742950" indent="-285750" eaLnBrk="0" hangingPunct="0">
                  <a:defRPr sz="4400">
                    <a:solidFill>
                      <a:schemeClr val="tx1"/>
                    </a:solidFill>
                    <a:latin typeface="Arial" pitchFamily="34" charset="0"/>
                  </a:defRPr>
                </a:lvl2pPr>
                <a:lvl3pPr marL="1143000" indent="-228600" eaLnBrk="0" hangingPunct="0">
                  <a:defRPr sz="4400">
                    <a:solidFill>
                      <a:schemeClr val="tx1"/>
                    </a:solidFill>
                    <a:latin typeface="Arial" pitchFamily="34" charset="0"/>
                  </a:defRPr>
                </a:lvl3pPr>
                <a:lvl4pPr marL="1600200" indent="-228600" eaLnBrk="0" hangingPunct="0">
                  <a:defRPr sz="4400">
                    <a:solidFill>
                      <a:schemeClr val="tx1"/>
                    </a:solidFill>
                    <a:latin typeface="Arial" pitchFamily="34" charset="0"/>
                  </a:defRPr>
                </a:lvl4pPr>
                <a:lvl5pPr marL="2057400" indent="-228600" eaLnBrk="0" hangingPunct="0">
                  <a:defRPr sz="4400">
                    <a:solidFill>
                      <a:schemeClr val="tx1"/>
                    </a:solidFill>
                    <a:latin typeface="Arial" pitchFamily="34" charset="0"/>
                  </a:defRPr>
                </a:lvl5pPr>
                <a:lvl6pPr marL="2514600" indent="-228600" algn="r" eaLnBrk="0" fontAlgn="base" hangingPunct="0">
                  <a:spcBef>
                    <a:spcPct val="0"/>
                  </a:spcBef>
                  <a:spcAft>
                    <a:spcPct val="0"/>
                  </a:spcAft>
                  <a:defRPr sz="4400">
                    <a:solidFill>
                      <a:schemeClr val="tx1"/>
                    </a:solidFill>
                    <a:latin typeface="Arial" pitchFamily="34" charset="0"/>
                  </a:defRPr>
                </a:lvl6pPr>
                <a:lvl7pPr marL="2971800" indent="-228600" algn="r" eaLnBrk="0" fontAlgn="base" hangingPunct="0">
                  <a:spcBef>
                    <a:spcPct val="0"/>
                  </a:spcBef>
                  <a:spcAft>
                    <a:spcPct val="0"/>
                  </a:spcAft>
                  <a:defRPr sz="4400">
                    <a:solidFill>
                      <a:schemeClr val="tx1"/>
                    </a:solidFill>
                    <a:latin typeface="Arial" pitchFamily="34" charset="0"/>
                  </a:defRPr>
                </a:lvl7pPr>
                <a:lvl8pPr marL="3429000" indent="-228600" algn="r" eaLnBrk="0" fontAlgn="base" hangingPunct="0">
                  <a:spcBef>
                    <a:spcPct val="0"/>
                  </a:spcBef>
                  <a:spcAft>
                    <a:spcPct val="0"/>
                  </a:spcAft>
                  <a:defRPr sz="4400">
                    <a:solidFill>
                      <a:schemeClr val="tx1"/>
                    </a:solidFill>
                    <a:latin typeface="Arial" pitchFamily="34" charset="0"/>
                  </a:defRPr>
                </a:lvl8pPr>
                <a:lvl9pPr marL="3886200" indent="-228600" algn="r" eaLnBrk="0" fontAlgn="base" hangingPunct="0">
                  <a:spcBef>
                    <a:spcPct val="0"/>
                  </a:spcBef>
                  <a:spcAft>
                    <a:spcPct val="0"/>
                  </a:spcAft>
                  <a:defRPr sz="4400">
                    <a:solidFill>
                      <a:schemeClr val="tx1"/>
                    </a:solidFill>
                    <a:latin typeface="Arial" pitchFamily="34" charset="0"/>
                  </a:defRPr>
                </a:lvl9pPr>
              </a:lstStyle>
              <a:p>
                <a:pPr algn="ctr" eaLnBrk="1" hangingPunct="1"/>
                <a:r>
                  <a:rPr lang="en-US" altLang="en-US" sz="2400" b="1" dirty="0">
                    <a:latin typeface="+mn-lt"/>
                  </a:rPr>
                  <a:t>Raw Materials</a:t>
                </a:r>
              </a:p>
            </p:txBody>
          </p:sp>
          <p:sp>
            <p:nvSpPr>
              <p:cNvPr id="20" name="TextBox 8"/>
              <p:cNvSpPr txBox="1">
                <a:spLocks noChangeArrowheads="1"/>
              </p:cNvSpPr>
              <p:nvPr/>
            </p:nvSpPr>
            <p:spPr bwMode="auto">
              <a:xfrm>
                <a:off x="233460" y="3166381"/>
                <a:ext cx="1752768" cy="500137"/>
              </a:xfrm>
              <a:prstGeom prst="rect">
                <a:avLst/>
              </a:prstGeom>
              <a:noFill/>
              <a:ln w="9525">
                <a:noFill/>
                <a:miter lim="800000"/>
                <a:headEnd/>
                <a:tailEnd/>
              </a:ln>
              <a:extLst/>
            </p:spPr>
            <p:txBody>
              <a:bodyPr wrap="square">
                <a:spAutoFit/>
              </a:bodyPr>
              <a:lstStyle>
                <a:lvl1pPr eaLnBrk="0" hangingPunct="0">
                  <a:defRPr sz="4400">
                    <a:solidFill>
                      <a:schemeClr val="tx1"/>
                    </a:solidFill>
                    <a:latin typeface="Arial" pitchFamily="34" charset="0"/>
                  </a:defRPr>
                </a:lvl1pPr>
                <a:lvl2pPr marL="742950" indent="-285750" eaLnBrk="0" hangingPunct="0">
                  <a:defRPr sz="4400">
                    <a:solidFill>
                      <a:schemeClr val="tx1"/>
                    </a:solidFill>
                    <a:latin typeface="Arial" pitchFamily="34" charset="0"/>
                  </a:defRPr>
                </a:lvl2pPr>
                <a:lvl3pPr marL="1143000" indent="-228600" eaLnBrk="0" hangingPunct="0">
                  <a:defRPr sz="4400">
                    <a:solidFill>
                      <a:schemeClr val="tx1"/>
                    </a:solidFill>
                    <a:latin typeface="Arial" pitchFamily="34" charset="0"/>
                  </a:defRPr>
                </a:lvl3pPr>
                <a:lvl4pPr marL="1600200" indent="-228600" eaLnBrk="0" hangingPunct="0">
                  <a:defRPr sz="4400">
                    <a:solidFill>
                      <a:schemeClr val="tx1"/>
                    </a:solidFill>
                    <a:latin typeface="Arial" pitchFamily="34" charset="0"/>
                  </a:defRPr>
                </a:lvl4pPr>
                <a:lvl5pPr marL="2057400" indent="-228600" eaLnBrk="0" hangingPunct="0">
                  <a:defRPr sz="4400">
                    <a:solidFill>
                      <a:schemeClr val="tx1"/>
                    </a:solidFill>
                    <a:latin typeface="Arial" pitchFamily="34" charset="0"/>
                  </a:defRPr>
                </a:lvl5pPr>
                <a:lvl6pPr marL="2514600" indent="-228600" algn="r" eaLnBrk="0" fontAlgn="base" hangingPunct="0">
                  <a:spcBef>
                    <a:spcPct val="0"/>
                  </a:spcBef>
                  <a:spcAft>
                    <a:spcPct val="0"/>
                  </a:spcAft>
                  <a:defRPr sz="4400">
                    <a:solidFill>
                      <a:schemeClr val="tx1"/>
                    </a:solidFill>
                    <a:latin typeface="Arial" pitchFamily="34" charset="0"/>
                  </a:defRPr>
                </a:lvl6pPr>
                <a:lvl7pPr marL="2971800" indent="-228600" algn="r" eaLnBrk="0" fontAlgn="base" hangingPunct="0">
                  <a:spcBef>
                    <a:spcPct val="0"/>
                  </a:spcBef>
                  <a:spcAft>
                    <a:spcPct val="0"/>
                  </a:spcAft>
                  <a:defRPr sz="4400">
                    <a:solidFill>
                      <a:schemeClr val="tx1"/>
                    </a:solidFill>
                    <a:latin typeface="Arial" pitchFamily="34" charset="0"/>
                  </a:defRPr>
                </a:lvl7pPr>
                <a:lvl8pPr marL="3429000" indent="-228600" algn="r" eaLnBrk="0" fontAlgn="base" hangingPunct="0">
                  <a:spcBef>
                    <a:spcPct val="0"/>
                  </a:spcBef>
                  <a:spcAft>
                    <a:spcPct val="0"/>
                  </a:spcAft>
                  <a:defRPr sz="4400">
                    <a:solidFill>
                      <a:schemeClr val="tx1"/>
                    </a:solidFill>
                    <a:latin typeface="Arial" pitchFamily="34" charset="0"/>
                  </a:defRPr>
                </a:lvl8pPr>
                <a:lvl9pPr marL="3886200" indent="-228600" algn="r" eaLnBrk="0" fontAlgn="base" hangingPunct="0">
                  <a:spcBef>
                    <a:spcPct val="0"/>
                  </a:spcBef>
                  <a:spcAft>
                    <a:spcPct val="0"/>
                  </a:spcAft>
                  <a:defRPr sz="4400">
                    <a:solidFill>
                      <a:schemeClr val="tx1"/>
                    </a:solidFill>
                    <a:latin typeface="Arial" pitchFamily="34" charset="0"/>
                  </a:defRPr>
                </a:lvl9pPr>
              </a:lstStyle>
              <a:p>
                <a:pPr algn="ctr" eaLnBrk="1" hangingPunct="1"/>
                <a:r>
                  <a:rPr lang="en-US" altLang="en-US" sz="2400" b="1" dirty="0">
                    <a:latin typeface="+mn-lt"/>
                  </a:rPr>
                  <a:t>Rental</a:t>
                </a:r>
              </a:p>
            </p:txBody>
          </p:sp>
          <p:sp>
            <p:nvSpPr>
              <p:cNvPr id="21" name="TextBox 9"/>
              <p:cNvSpPr txBox="1">
                <a:spLocks noChangeArrowheads="1"/>
              </p:cNvSpPr>
              <p:nvPr/>
            </p:nvSpPr>
            <p:spPr bwMode="auto">
              <a:xfrm>
                <a:off x="233459" y="3678746"/>
                <a:ext cx="1752770" cy="500137"/>
              </a:xfrm>
              <a:prstGeom prst="rect">
                <a:avLst/>
              </a:prstGeom>
              <a:noFill/>
              <a:ln w="9525">
                <a:noFill/>
                <a:miter lim="800000"/>
                <a:headEnd/>
                <a:tailEnd/>
              </a:ln>
              <a:extLst/>
            </p:spPr>
            <p:txBody>
              <a:bodyPr wrap="square">
                <a:spAutoFit/>
              </a:bodyPr>
              <a:lstStyle>
                <a:lvl1pPr eaLnBrk="0" hangingPunct="0">
                  <a:defRPr sz="4400">
                    <a:solidFill>
                      <a:schemeClr val="tx1"/>
                    </a:solidFill>
                    <a:latin typeface="Arial" pitchFamily="34" charset="0"/>
                  </a:defRPr>
                </a:lvl1pPr>
                <a:lvl2pPr marL="742950" indent="-285750" eaLnBrk="0" hangingPunct="0">
                  <a:defRPr sz="4400">
                    <a:solidFill>
                      <a:schemeClr val="tx1"/>
                    </a:solidFill>
                    <a:latin typeface="Arial" pitchFamily="34" charset="0"/>
                  </a:defRPr>
                </a:lvl2pPr>
                <a:lvl3pPr marL="1143000" indent="-228600" eaLnBrk="0" hangingPunct="0">
                  <a:defRPr sz="4400">
                    <a:solidFill>
                      <a:schemeClr val="tx1"/>
                    </a:solidFill>
                    <a:latin typeface="Arial" pitchFamily="34" charset="0"/>
                  </a:defRPr>
                </a:lvl3pPr>
                <a:lvl4pPr marL="1600200" indent="-228600" eaLnBrk="0" hangingPunct="0">
                  <a:defRPr sz="4400">
                    <a:solidFill>
                      <a:schemeClr val="tx1"/>
                    </a:solidFill>
                    <a:latin typeface="Arial" pitchFamily="34" charset="0"/>
                  </a:defRPr>
                </a:lvl4pPr>
                <a:lvl5pPr marL="2057400" indent="-228600" eaLnBrk="0" hangingPunct="0">
                  <a:defRPr sz="4400">
                    <a:solidFill>
                      <a:schemeClr val="tx1"/>
                    </a:solidFill>
                    <a:latin typeface="Arial" pitchFamily="34" charset="0"/>
                  </a:defRPr>
                </a:lvl5pPr>
                <a:lvl6pPr marL="2514600" indent="-228600" algn="r" eaLnBrk="0" fontAlgn="base" hangingPunct="0">
                  <a:spcBef>
                    <a:spcPct val="0"/>
                  </a:spcBef>
                  <a:spcAft>
                    <a:spcPct val="0"/>
                  </a:spcAft>
                  <a:defRPr sz="4400">
                    <a:solidFill>
                      <a:schemeClr val="tx1"/>
                    </a:solidFill>
                    <a:latin typeface="Arial" pitchFamily="34" charset="0"/>
                  </a:defRPr>
                </a:lvl6pPr>
                <a:lvl7pPr marL="2971800" indent="-228600" algn="r" eaLnBrk="0" fontAlgn="base" hangingPunct="0">
                  <a:spcBef>
                    <a:spcPct val="0"/>
                  </a:spcBef>
                  <a:spcAft>
                    <a:spcPct val="0"/>
                  </a:spcAft>
                  <a:defRPr sz="4400">
                    <a:solidFill>
                      <a:schemeClr val="tx1"/>
                    </a:solidFill>
                    <a:latin typeface="Arial" pitchFamily="34" charset="0"/>
                  </a:defRPr>
                </a:lvl7pPr>
                <a:lvl8pPr marL="3429000" indent="-228600" algn="r" eaLnBrk="0" fontAlgn="base" hangingPunct="0">
                  <a:spcBef>
                    <a:spcPct val="0"/>
                  </a:spcBef>
                  <a:spcAft>
                    <a:spcPct val="0"/>
                  </a:spcAft>
                  <a:defRPr sz="4400">
                    <a:solidFill>
                      <a:schemeClr val="tx1"/>
                    </a:solidFill>
                    <a:latin typeface="Arial" pitchFamily="34" charset="0"/>
                  </a:defRPr>
                </a:lvl8pPr>
                <a:lvl9pPr marL="3886200" indent="-228600" algn="r" eaLnBrk="0" fontAlgn="base" hangingPunct="0">
                  <a:spcBef>
                    <a:spcPct val="0"/>
                  </a:spcBef>
                  <a:spcAft>
                    <a:spcPct val="0"/>
                  </a:spcAft>
                  <a:defRPr sz="4400">
                    <a:solidFill>
                      <a:schemeClr val="tx1"/>
                    </a:solidFill>
                    <a:latin typeface="Arial" pitchFamily="34" charset="0"/>
                  </a:defRPr>
                </a:lvl9pPr>
              </a:lstStyle>
              <a:p>
                <a:pPr algn="ctr" eaLnBrk="1" hangingPunct="1"/>
                <a:r>
                  <a:rPr lang="en-US" altLang="en-US" sz="2400" b="1" dirty="0">
                    <a:latin typeface="+mn-lt"/>
                  </a:rPr>
                  <a:t>Telephone</a:t>
                </a:r>
              </a:p>
            </p:txBody>
          </p:sp>
        </p:grpSp>
        <p:sp>
          <p:nvSpPr>
            <p:cNvPr id="9" name="Right Arrow 10"/>
            <p:cNvSpPr>
              <a:spLocks noChangeArrowheads="1"/>
            </p:cNvSpPr>
            <p:nvPr/>
          </p:nvSpPr>
          <p:spPr bwMode="auto">
            <a:xfrm rot="955928">
              <a:off x="6204939" y="3485862"/>
              <a:ext cx="1122035" cy="412097"/>
            </a:xfrm>
            <a:prstGeom prst="rightArrow">
              <a:avLst>
                <a:gd name="adj1" fmla="val 50000"/>
                <a:gd name="adj2" fmla="val 50036"/>
              </a:avLst>
            </a:prstGeom>
            <a:solidFill>
              <a:srgbClr val="92D050"/>
            </a:solidFill>
            <a:ln w="12700" algn="ctr">
              <a:noFill/>
              <a:round/>
              <a:headEnd type="none" w="sm" len="sm"/>
              <a:tailEnd type="none" w="sm" len="sm"/>
            </a:ln>
            <a:effectLst/>
            <a:scene3d>
              <a:camera prst="orthographicFront">
                <a:rot lat="0" lon="0" rev="0"/>
              </a:camera>
              <a:lightRig rig="contrasting" dir="t">
                <a:rot lat="0" lon="0" rev="7800000"/>
              </a:lightRig>
            </a:scene3d>
            <a:sp3d>
              <a:bevelT w="139700" h="139700"/>
            </a:sp3d>
          </p:spPr>
          <p:txBody>
            <a:bodyPr/>
            <a:lstStyle>
              <a:lvl1pPr eaLnBrk="0" hangingPunct="0">
                <a:defRPr sz="4400">
                  <a:solidFill>
                    <a:schemeClr val="tx1"/>
                  </a:solidFill>
                  <a:latin typeface="Arial" pitchFamily="34" charset="0"/>
                </a:defRPr>
              </a:lvl1pPr>
              <a:lvl2pPr marL="742950" indent="-285750" eaLnBrk="0" hangingPunct="0">
                <a:defRPr sz="4400">
                  <a:solidFill>
                    <a:schemeClr val="tx1"/>
                  </a:solidFill>
                  <a:latin typeface="Arial" pitchFamily="34" charset="0"/>
                </a:defRPr>
              </a:lvl2pPr>
              <a:lvl3pPr marL="1143000" indent="-228600" eaLnBrk="0" hangingPunct="0">
                <a:defRPr sz="4400">
                  <a:solidFill>
                    <a:schemeClr val="tx1"/>
                  </a:solidFill>
                  <a:latin typeface="Arial" pitchFamily="34" charset="0"/>
                </a:defRPr>
              </a:lvl3pPr>
              <a:lvl4pPr marL="1600200" indent="-228600" eaLnBrk="0" hangingPunct="0">
                <a:defRPr sz="4400">
                  <a:solidFill>
                    <a:schemeClr val="tx1"/>
                  </a:solidFill>
                  <a:latin typeface="Arial" pitchFamily="34" charset="0"/>
                </a:defRPr>
              </a:lvl4pPr>
              <a:lvl5pPr marL="2057400" indent="-228600" eaLnBrk="0" hangingPunct="0">
                <a:defRPr sz="4400">
                  <a:solidFill>
                    <a:schemeClr val="tx1"/>
                  </a:solidFill>
                  <a:latin typeface="Arial" pitchFamily="34" charset="0"/>
                </a:defRPr>
              </a:lvl5pPr>
              <a:lvl6pPr marL="2514600" indent="-228600" algn="r" eaLnBrk="0" fontAlgn="base" hangingPunct="0">
                <a:spcBef>
                  <a:spcPct val="0"/>
                </a:spcBef>
                <a:spcAft>
                  <a:spcPct val="0"/>
                </a:spcAft>
                <a:defRPr sz="4400">
                  <a:solidFill>
                    <a:schemeClr val="tx1"/>
                  </a:solidFill>
                  <a:latin typeface="Arial" pitchFamily="34" charset="0"/>
                </a:defRPr>
              </a:lvl6pPr>
              <a:lvl7pPr marL="2971800" indent="-228600" algn="r" eaLnBrk="0" fontAlgn="base" hangingPunct="0">
                <a:spcBef>
                  <a:spcPct val="0"/>
                </a:spcBef>
                <a:spcAft>
                  <a:spcPct val="0"/>
                </a:spcAft>
                <a:defRPr sz="4400">
                  <a:solidFill>
                    <a:schemeClr val="tx1"/>
                  </a:solidFill>
                  <a:latin typeface="Arial" pitchFamily="34" charset="0"/>
                </a:defRPr>
              </a:lvl7pPr>
              <a:lvl8pPr marL="3429000" indent="-228600" algn="r" eaLnBrk="0" fontAlgn="base" hangingPunct="0">
                <a:spcBef>
                  <a:spcPct val="0"/>
                </a:spcBef>
                <a:spcAft>
                  <a:spcPct val="0"/>
                </a:spcAft>
                <a:defRPr sz="4400">
                  <a:solidFill>
                    <a:schemeClr val="tx1"/>
                  </a:solidFill>
                  <a:latin typeface="Arial" pitchFamily="34" charset="0"/>
                </a:defRPr>
              </a:lvl8pPr>
              <a:lvl9pPr marL="3886200" indent="-228600" algn="r" eaLnBrk="0" fontAlgn="base" hangingPunct="0">
                <a:spcBef>
                  <a:spcPct val="0"/>
                </a:spcBef>
                <a:spcAft>
                  <a:spcPct val="0"/>
                </a:spcAft>
                <a:defRPr sz="4400">
                  <a:solidFill>
                    <a:schemeClr val="tx1"/>
                  </a:solidFill>
                  <a:latin typeface="Arial" pitchFamily="34" charset="0"/>
                </a:defRPr>
              </a:lvl9pPr>
            </a:lstStyle>
            <a:p>
              <a:pPr algn="l" eaLnBrk="1" hangingPunct="1"/>
              <a:endParaRPr lang="en-US" altLang="en-US" sz="3200">
                <a:latin typeface="+mn-lt"/>
              </a:endParaRPr>
            </a:p>
          </p:txBody>
        </p:sp>
        <p:sp>
          <p:nvSpPr>
            <p:cNvPr id="10" name="Right Arrow 12"/>
            <p:cNvSpPr>
              <a:spLocks noChangeArrowheads="1"/>
            </p:cNvSpPr>
            <p:nvPr/>
          </p:nvSpPr>
          <p:spPr bwMode="auto">
            <a:xfrm rot="20615824">
              <a:off x="6224462" y="2881093"/>
              <a:ext cx="1104005" cy="396499"/>
            </a:xfrm>
            <a:prstGeom prst="rightArrow">
              <a:avLst>
                <a:gd name="adj1" fmla="val 50000"/>
                <a:gd name="adj2" fmla="val 50036"/>
              </a:avLst>
            </a:prstGeom>
            <a:solidFill>
              <a:srgbClr val="92D050"/>
            </a:solidFill>
            <a:ln w="12700" algn="ctr">
              <a:noFill/>
              <a:round/>
              <a:headEnd type="none" w="sm" len="sm"/>
              <a:tailEnd type="none" w="sm" len="sm"/>
            </a:ln>
            <a:effectLst/>
            <a:scene3d>
              <a:camera prst="orthographicFront">
                <a:rot lat="0" lon="0" rev="0"/>
              </a:camera>
              <a:lightRig rig="contrasting" dir="t">
                <a:rot lat="0" lon="0" rev="7800000"/>
              </a:lightRig>
            </a:scene3d>
            <a:sp3d>
              <a:bevelT w="139700" h="139700"/>
            </a:sp3d>
          </p:spPr>
          <p:txBody>
            <a:bodyPr/>
            <a:lstStyle>
              <a:lvl1pPr eaLnBrk="0" hangingPunct="0">
                <a:defRPr sz="4400">
                  <a:solidFill>
                    <a:schemeClr val="tx1"/>
                  </a:solidFill>
                  <a:latin typeface="Arial" pitchFamily="34" charset="0"/>
                </a:defRPr>
              </a:lvl1pPr>
              <a:lvl2pPr marL="742950" indent="-285750" eaLnBrk="0" hangingPunct="0">
                <a:defRPr sz="4400">
                  <a:solidFill>
                    <a:schemeClr val="tx1"/>
                  </a:solidFill>
                  <a:latin typeface="Arial" pitchFamily="34" charset="0"/>
                </a:defRPr>
              </a:lvl2pPr>
              <a:lvl3pPr marL="1143000" indent="-228600" eaLnBrk="0" hangingPunct="0">
                <a:defRPr sz="4400">
                  <a:solidFill>
                    <a:schemeClr val="tx1"/>
                  </a:solidFill>
                  <a:latin typeface="Arial" pitchFamily="34" charset="0"/>
                </a:defRPr>
              </a:lvl3pPr>
              <a:lvl4pPr marL="1600200" indent="-228600" eaLnBrk="0" hangingPunct="0">
                <a:defRPr sz="4400">
                  <a:solidFill>
                    <a:schemeClr val="tx1"/>
                  </a:solidFill>
                  <a:latin typeface="Arial" pitchFamily="34" charset="0"/>
                </a:defRPr>
              </a:lvl4pPr>
              <a:lvl5pPr marL="2057400" indent="-228600" eaLnBrk="0" hangingPunct="0">
                <a:defRPr sz="4400">
                  <a:solidFill>
                    <a:schemeClr val="tx1"/>
                  </a:solidFill>
                  <a:latin typeface="Arial" pitchFamily="34" charset="0"/>
                </a:defRPr>
              </a:lvl5pPr>
              <a:lvl6pPr marL="2514600" indent="-228600" algn="r" eaLnBrk="0" fontAlgn="base" hangingPunct="0">
                <a:spcBef>
                  <a:spcPct val="0"/>
                </a:spcBef>
                <a:spcAft>
                  <a:spcPct val="0"/>
                </a:spcAft>
                <a:defRPr sz="4400">
                  <a:solidFill>
                    <a:schemeClr val="tx1"/>
                  </a:solidFill>
                  <a:latin typeface="Arial" pitchFamily="34" charset="0"/>
                </a:defRPr>
              </a:lvl6pPr>
              <a:lvl7pPr marL="2971800" indent="-228600" algn="r" eaLnBrk="0" fontAlgn="base" hangingPunct="0">
                <a:spcBef>
                  <a:spcPct val="0"/>
                </a:spcBef>
                <a:spcAft>
                  <a:spcPct val="0"/>
                </a:spcAft>
                <a:defRPr sz="4400">
                  <a:solidFill>
                    <a:schemeClr val="tx1"/>
                  </a:solidFill>
                  <a:latin typeface="Arial" pitchFamily="34" charset="0"/>
                </a:defRPr>
              </a:lvl7pPr>
              <a:lvl8pPr marL="3429000" indent="-228600" algn="r" eaLnBrk="0" fontAlgn="base" hangingPunct="0">
                <a:spcBef>
                  <a:spcPct val="0"/>
                </a:spcBef>
                <a:spcAft>
                  <a:spcPct val="0"/>
                </a:spcAft>
                <a:defRPr sz="4400">
                  <a:solidFill>
                    <a:schemeClr val="tx1"/>
                  </a:solidFill>
                  <a:latin typeface="Arial" pitchFamily="34" charset="0"/>
                </a:defRPr>
              </a:lvl8pPr>
              <a:lvl9pPr marL="3886200" indent="-228600" algn="r" eaLnBrk="0" fontAlgn="base" hangingPunct="0">
                <a:spcBef>
                  <a:spcPct val="0"/>
                </a:spcBef>
                <a:spcAft>
                  <a:spcPct val="0"/>
                </a:spcAft>
                <a:defRPr sz="4400">
                  <a:solidFill>
                    <a:schemeClr val="tx1"/>
                  </a:solidFill>
                  <a:latin typeface="Arial" pitchFamily="34" charset="0"/>
                </a:defRPr>
              </a:lvl9pPr>
            </a:lstStyle>
            <a:p>
              <a:pPr algn="l" eaLnBrk="1" hangingPunct="1"/>
              <a:endParaRPr lang="en-US" altLang="en-US" sz="3200">
                <a:latin typeface="+mn-lt"/>
              </a:endParaRPr>
            </a:p>
          </p:txBody>
        </p:sp>
        <p:sp>
          <p:nvSpPr>
            <p:cNvPr id="11" name="TextBox 16"/>
            <p:cNvSpPr txBox="1">
              <a:spLocks noChangeArrowheads="1"/>
            </p:cNvSpPr>
            <p:nvPr/>
          </p:nvSpPr>
          <p:spPr bwMode="auto">
            <a:xfrm>
              <a:off x="1066264" y="1702929"/>
              <a:ext cx="1214222" cy="566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a:solidFill>
                    <a:schemeClr val="tx1"/>
                  </a:solidFill>
                  <a:latin typeface="Arial" pitchFamily="34" charset="0"/>
                </a:defRPr>
              </a:lvl1pPr>
              <a:lvl2pPr marL="742950" indent="-285750" eaLnBrk="0" hangingPunct="0">
                <a:defRPr sz="4400">
                  <a:solidFill>
                    <a:schemeClr val="tx1"/>
                  </a:solidFill>
                  <a:latin typeface="Arial" pitchFamily="34" charset="0"/>
                </a:defRPr>
              </a:lvl2pPr>
              <a:lvl3pPr marL="1143000" indent="-228600" eaLnBrk="0" hangingPunct="0">
                <a:defRPr sz="4400">
                  <a:solidFill>
                    <a:schemeClr val="tx1"/>
                  </a:solidFill>
                  <a:latin typeface="Arial" pitchFamily="34" charset="0"/>
                </a:defRPr>
              </a:lvl3pPr>
              <a:lvl4pPr marL="1600200" indent="-228600" eaLnBrk="0" hangingPunct="0">
                <a:defRPr sz="4400">
                  <a:solidFill>
                    <a:schemeClr val="tx1"/>
                  </a:solidFill>
                  <a:latin typeface="Arial" pitchFamily="34" charset="0"/>
                </a:defRPr>
              </a:lvl4pPr>
              <a:lvl5pPr marL="2057400" indent="-228600" eaLnBrk="0" hangingPunct="0">
                <a:defRPr sz="4400">
                  <a:solidFill>
                    <a:schemeClr val="tx1"/>
                  </a:solidFill>
                  <a:latin typeface="Arial" pitchFamily="34" charset="0"/>
                </a:defRPr>
              </a:lvl5pPr>
              <a:lvl6pPr marL="2514600" indent="-228600" algn="r" eaLnBrk="0" fontAlgn="base" hangingPunct="0">
                <a:spcBef>
                  <a:spcPct val="0"/>
                </a:spcBef>
                <a:spcAft>
                  <a:spcPct val="0"/>
                </a:spcAft>
                <a:defRPr sz="4400">
                  <a:solidFill>
                    <a:schemeClr val="tx1"/>
                  </a:solidFill>
                  <a:latin typeface="Arial" pitchFamily="34" charset="0"/>
                </a:defRPr>
              </a:lvl6pPr>
              <a:lvl7pPr marL="2971800" indent="-228600" algn="r" eaLnBrk="0" fontAlgn="base" hangingPunct="0">
                <a:spcBef>
                  <a:spcPct val="0"/>
                </a:spcBef>
                <a:spcAft>
                  <a:spcPct val="0"/>
                </a:spcAft>
                <a:defRPr sz="4400">
                  <a:solidFill>
                    <a:schemeClr val="tx1"/>
                  </a:solidFill>
                  <a:latin typeface="Arial" pitchFamily="34" charset="0"/>
                </a:defRPr>
              </a:lvl7pPr>
              <a:lvl8pPr marL="3429000" indent="-228600" algn="r" eaLnBrk="0" fontAlgn="base" hangingPunct="0">
                <a:spcBef>
                  <a:spcPct val="0"/>
                </a:spcBef>
                <a:spcAft>
                  <a:spcPct val="0"/>
                </a:spcAft>
                <a:defRPr sz="4400">
                  <a:solidFill>
                    <a:schemeClr val="tx1"/>
                  </a:solidFill>
                  <a:latin typeface="Arial" pitchFamily="34" charset="0"/>
                </a:defRPr>
              </a:lvl8pPr>
              <a:lvl9pPr marL="3886200" indent="-228600" algn="r" eaLnBrk="0" fontAlgn="base" hangingPunct="0">
                <a:spcBef>
                  <a:spcPct val="0"/>
                </a:spcBef>
                <a:spcAft>
                  <a:spcPct val="0"/>
                </a:spcAft>
                <a:defRPr sz="4400">
                  <a:solidFill>
                    <a:schemeClr val="tx1"/>
                  </a:solidFill>
                  <a:latin typeface="Arial" pitchFamily="34" charset="0"/>
                </a:defRPr>
              </a:lvl9pPr>
            </a:lstStyle>
            <a:p>
              <a:pPr algn="l" eaLnBrk="1" hangingPunct="1"/>
              <a:r>
                <a:rPr lang="en-US" altLang="en-US" sz="2800" b="1" u="sng" dirty="0">
                  <a:latin typeface="+mn-lt"/>
                </a:rPr>
                <a:t>INPUT</a:t>
              </a:r>
            </a:p>
          </p:txBody>
        </p:sp>
        <p:sp>
          <p:nvSpPr>
            <p:cNvPr id="12" name="TextBox 17"/>
            <p:cNvSpPr txBox="1">
              <a:spLocks noChangeArrowheads="1"/>
            </p:cNvSpPr>
            <p:nvPr/>
          </p:nvSpPr>
          <p:spPr bwMode="auto">
            <a:xfrm>
              <a:off x="7688345" y="1702929"/>
              <a:ext cx="1561538" cy="566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a:solidFill>
                    <a:schemeClr val="tx1"/>
                  </a:solidFill>
                  <a:latin typeface="Arial" pitchFamily="34" charset="0"/>
                </a:defRPr>
              </a:lvl1pPr>
              <a:lvl2pPr marL="742950" indent="-285750" eaLnBrk="0" hangingPunct="0">
                <a:defRPr sz="4400">
                  <a:solidFill>
                    <a:schemeClr val="tx1"/>
                  </a:solidFill>
                  <a:latin typeface="Arial" pitchFamily="34" charset="0"/>
                </a:defRPr>
              </a:lvl2pPr>
              <a:lvl3pPr marL="1143000" indent="-228600" eaLnBrk="0" hangingPunct="0">
                <a:defRPr sz="4400">
                  <a:solidFill>
                    <a:schemeClr val="tx1"/>
                  </a:solidFill>
                  <a:latin typeface="Arial" pitchFamily="34" charset="0"/>
                </a:defRPr>
              </a:lvl3pPr>
              <a:lvl4pPr marL="1600200" indent="-228600" eaLnBrk="0" hangingPunct="0">
                <a:defRPr sz="4400">
                  <a:solidFill>
                    <a:schemeClr val="tx1"/>
                  </a:solidFill>
                  <a:latin typeface="Arial" pitchFamily="34" charset="0"/>
                </a:defRPr>
              </a:lvl4pPr>
              <a:lvl5pPr marL="2057400" indent="-228600" eaLnBrk="0" hangingPunct="0">
                <a:defRPr sz="4400">
                  <a:solidFill>
                    <a:schemeClr val="tx1"/>
                  </a:solidFill>
                  <a:latin typeface="Arial" pitchFamily="34" charset="0"/>
                </a:defRPr>
              </a:lvl5pPr>
              <a:lvl6pPr marL="2514600" indent="-228600" algn="r" eaLnBrk="0" fontAlgn="base" hangingPunct="0">
                <a:spcBef>
                  <a:spcPct val="0"/>
                </a:spcBef>
                <a:spcAft>
                  <a:spcPct val="0"/>
                </a:spcAft>
                <a:defRPr sz="4400">
                  <a:solidFill>
                    <a:schemeClr val="tx1"/>
                  </a:solidFill>
                  <a:latin typeface="Arial" pitchFamily="34" charset="0"/>
                </a:defRPr>
              </a:lvl6pPr>
              <a:lvl7pPr marL="2971800" indent="-228600" algn="r" eaLnBrk="0" fontAlgn="base" hangingPunct="0">
                <a:spcBef>
                  <a:spcPct val="0"/>
                </a:spcBef>
                <a:spcAft>
                  <a:spcPct val="0"/>
                </a:spcAft>
                <a:defRPr sz="4400">
                  <a:solidFill>
                    <a:schemeClr val="tx1"/>
                  </a:solidFill>
                  <a:latin typeface="Arial" pitchFamily="34" charset="0"/>
                </a:defRPr>
              </a:lvl7pPr>
              <a:lvl8pPr marL="3429000" indent="-228600" algn="r" eaLnBrk="0" fontAlgn="base" hangingPunct="0">
                <a:spcBef>
                  <a:spcPct val="0"/>
                </a:spcBef>
                <a:spcAft>
                  <a:spcPct val="0"/>
                </a:spcAft>
                <a:defRPr sz="4400">
                  <a:solidFill>
                    <a:schemeClr val="tx1"/>
                  </a:solidFill>
                  <a:latin typeface="Arial" pitchFamily="34" charset="0"/>
                </a:defRPr>
              </a:lvl8pPr>
              <a:lvl9pPr marL="3886200" indent="-228600" algn="r" eaLnBrk="0" fontAlgn="base" hangingPunct="0">
                <a:spcBef>
                  <a:spcPct val="0"/>
                </a:spcBef>
                <a:spcAft>
                  <a:spcPct val="0"/>
                </a:spcAft>
                <a:defRPr sz="4400">
                  <a:solidFill>
                    <a:schemeClr val="tx1"/>
                  </a:solidFill>
                  <a:latin typeface="Arial" pitchFamily="34" charset="0"/>
                </a:defRPr>
              </a:lvl9pPr>
            </a:lstStyle>
            <a:p>
              <a:pPr algn="l" eaLnBrk="1" hangingPunct="1"/>
              <a:r>
                <a:rPr lang="en-US" altLang="en-US" sz="2800" b="1" u="sng" dirty="0">
                  <a:latin typeface="+mn-lt"/>
                </a:rPr>
                <a:t>OUTPUT</a:t>
              </a:r>
            </a:p>
          </p:txBody>
        </p:sp>
        <p:sp>
          <p:nvSpPr>
            <p:cNvPr id="13" name="TextBox 18"/>
            <p:cNvSpPr txBox="1">
              <a:spLocks noChangeArrowheads="1"/>
            </p:cNvSpPr>
            <p:nvPr/>
          </p:nvSpPr>
          <p:spPr bwMode="auto">
            <a:xfrm>
              <a:off x="271369" y="4946997"/>
              <a:ext cx="2710607" cy="900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400">
                  <a:solidFill>
                    <a:schemeClr val="tx1"/>
                  </a:solidFill>
                  <a:latin typeface="Arial" pitchFamily="34" charset="0"/>
                </a:defRPr>
              </a:lvl1pPr>
              <a:lvl2pPr marL="742950" indent="-285750" eaLnBrk="0" hangingPunct="0">
                <a:defRPr sz="4400">
                  <a:solidFill>
                    <a:schemeClr val="tx1"/>
                  </a:solidFill>
                  <a:latin typeface="Arial" pitchFamily="34" charset="0"/>
                </a:defRPr>
              </a:lvl2pPr>
              <a:lvl3pPr marL="1143000" indent="-228600" eaLnBrk="0" hangingPunct="0">
                <a:defRPr sz="4400">
                  <a:solidFill>
                    <a:schemeClr val="tx1"/>
                  </a:solidFill>
                  <a:latin typeface="Arial" pitchFamily="34" charset="0"/>
                </a:defRPr>
              </a:lvl3pPr>
              <a:lvl4pPr marL="1600200" indent="-228600" eaLnBrk="0" hangingPunct="0">
                <a:defRPr sz="4400">
                  <a:solidFill>
                    <a:schemeClr val="tx1"/>
                  </a:solidFill>
                  <a:latin typeface="Arial" pitchFamily="34" charset="0"/>
                </a:defRPr>
              </a:lvl4pPr>
              <a:lvl5pPr marL="2057400" indent="-228600" eaLnBrk="0" hangingPunct="0">
                <a:defRPr sz="4400">
                  <a:solidFill>
                    <a:schemeClr val="tx1"/>
                  </a:solidFill>
                  <a:latin typeface="Arial" pitchFamily="34" charset="0"/>
                </a:defRPr>
              </a:lvl5pPr>
              <a:lvl6pPr marL="2514600" indent="-228600" algn="r" eaLnBrk="0" fontAlgn="base" hangingPunct="0">
                <a:spcBef>
                  <a:spcPct val="0"/>
                </a:spcBef>
                <a:spcAft>
                  <a:spcPct val="0"/>
                </a:spcAft>
                <a:defRPr sz="4400">
                  <a:solidFill>
                    <a:schemeClr val="tx1"/>
                  </a:solidFill>
                  <a:latin typeface="Arial" pitchFamily="34" charset="0"/>
                </a:defRPr>
              </a:lvl6pPr>
              <a:lvl7pPr marL="2971800" indent="-228600" algn="r" eaLnBrk="0" fontAlgn="base" hangingPunct="0">
                <a:spcBef>
                  <a:spcPct val="0"/>
                </a:spcBef>
                <a:spcAft>
                  <a:spcPct val="0"/>
                </a:spcAft>
                <a:defRPr sz="4400">
                  <a:solidFill>
                    <a:schemeClr val="tx1"/>
                  </a:solidFill>
                  <a:latin typeface="Arial" pitchFamily="34" charset="0"/>
                </a:defRPr>
              </a:lvl7pPr>
              <a:lvl8pPr marL="3429000" indent="-228600" algn="r" eaLnBrk="0" fontAlgn="base" hangingPunct="0">
                <a:spcBef>
                  <a:spcPct val="0"/>
                </a:spcBef>
                <a:spcAft>
                  <a:spcPct val="0"/>
                </a:spcAft>
                <a:defRPr sz="4400">
                  <a:solidFill>
                    <a:schemeClr val="tx1"/>
                  </a:solidFill>
                  <a:latin typeface="Arial" pitchFamily="34" charset="0"/>
                </a:defRPr>
              </a:lvl8pPr>
              <a:lvl9pPr marL="3886200" indent="-228600" algn="r" eaLnBrk="0" fontAlgn="base" hangingPunct="0">
                <a:spcBef>
                  <a:spcPct val="0"/>
                </a:spcBef>
                <a:spcAft>
                  <a:spcPct val="0"/>
                </a:spcAft>
                <a:defRPr sz="4400">
                  <a:solidFill>
                    <a:schemeClr val="tx1"/>
                  </a:solidFill>
                  <a:latin typeface="Arial" pitchFamily="34" charset="0"/>
                </a:defRPr>
              </a:lvl9pPr>
            </a:lstStyle>
            <a:p>
              <a:pPr algn="ctr" eaLnBrk="1" hangingPunct="1"/>
              <a:r>
                <a:rPr lang="en-US" altLang="en-US" sz="2400" b="1" dirty="0">
                  <a:solidFill>
                    <a:srgbClr val="0000FF"/>
                  </a:solidFill>
                  <a:latin typeface="+mn-lt"/>
                </a:rPr>
                <a:t>GST on </a:t>
              </a:r>
              <a:r>
                <a:rPr lang="en-US" altLang="en-US" sz="2400" b="1" u="sng" dirty="0">
                  <a:latin typeface="+mn-lt"/>
                </a:rPr>
                <a:t>Input</a:t>
              </a:r>
              <a:r>
                <a:rPr lang="en-US" altLang="en-US" sz="2400" b="1" dirty="0">
                  <a:latin typeface="+mn-lt"/>
                </a:rPr>
                <a:t> </a:t>
              </a:r>
            </a:p>
            <a:p>
              <a:pPr algn="ctr" eaLnBrk="1" hangingPunct="1"/>
              <a:r>
                <a:rPr lang="en-US" altLang="en-US" sz="2400" b="1" dirty="0">
                  <a:solidFill>
                    <a:srgbClr val="0000FF"/>
                  </a:solidFill>
                  <a:latin typeface="+mn-lt"/>
                </a:rPr>
                <a:t>= Input Tax</a:t>
              </a:r>
            </a:p>
          </p:txBody>
        </p:sp>
        <p:sp>
          <p:nvSpPr>
            <p:cNvPr id="14" name="TextBox 19"/>
            <p:cNvSpPr txBox="1">
              <a:spLocks noChangeArrowheads="1"/>
            </p:cNvSpPr>
            <p:nvPr/>
          </p:nvSpPr>
          <p:spPr bwMode="auto">
            <a:xfrm>
              <a:off x="7074554" y="4946996"/>
              <a:ext cx="2669001" cy="900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400">
                  <a:solidFill>
                    <a:schemeClr val="tx1"/>
                  </a:solidFill>
                  <a:latin typeface="Arial" pitchFamily="34" charset="0"/>
                </a:defRPr>
              </a:lvl1pPr>
              <a:lvl2pPr marL="742950" indent="-285750" eaLnBrk="0" hangingPunct="0">
                <a:defRPr sz="4400">
                  <a:solidFill>
                    <a:schemeClr val="tx1"/>
                  </a:solidFill>
                  <a:latin typeface="Arial" pitchFamily="34" charset="0"/>
                </a:defRPr>
              </a:lvl2pPr>
              <a:lvl3pPr marL="1143000" indent="-228600" eaLnBrk="0" hangingPunct="0">
                <a:defRPr sz="4400">
                  <a:solidFill>
                    <a:schemeClr val="tx1"/>
                  </a:solidFill>
                  <a:latin typeface="Arial" pitchFamily="34" charset="0"/>
                </a:defRPr>
              </a:lvl3pPr>
              <a:lvl4pPr marL="1600200" indent="-228600" eaLnBrk="0" hangingPunct="0">
                <a:defRPr sz="4400">
                  <a:solidFill>
                    <a:schemeClr val="tx1"/>
                  </a:solidFill>
                  <a:latin typeface="Arial" pitchFamily="34" charset="0"/>
                </a:defRPr>
              </a:lvl4pPr>
              <a:lvl5pPr marL="2057400" indent="-228600" eaLnBrk="0" hangingPunct="0">
                <a:defRPr sz="4400">
                  <a:solidFill>
                    <a:schemeClr val="tx1"/>
                  </a:solidFill>
                  <a:latin typeface="Arial" pitchFamily="34" charset="0"/>
                </a:defRPr>
              </a:lvl5pPr>
              <a:lvl6pPr marL="2514600" indent="-228600" algn="r" eaLnBrk="0" fontAlgn="base" hangingPunct="0">
                <a:spcBef>
                  <a:spcPct val="0"/>
                </a:spcBef>
                <a:spcAft>
                  <a:spcPct val="0"/>
                </a:spcAft>
                <a:defRPr sz="4400">
                  <a:solidFill>
                    <a:schemeClr val="tx1"/>
                  </a:solidFill>
                  <a:latin typeface="Arial" pitchFamily="34" charset="0"/>
                </a:defRPr>
              </a:lvl6pPr>
              <a:lvl7pPr marL="2971800" indent="-228600" algn="r" eaLnBrk="0" fontAlgn="base" hangingPunct="0">
                <a:spcBef>
                  <a:spcPct val="0"/>
                </a:spcBef>
                <a:spcAft>
                  <a:spcPct val="0"/>
                </a:spcAft>
                <a:defRPr sz="4400">
                  <a:solidFill>
                    <a:schemeClr val="tx1"/>
                  </a:solidFill>
                  <a:latin typeface="Arial" pitchFamily="34" charset="0"/>
                </a:defRPr>
              </a:lvl7pPr>
              <a:lvl8pPr marL="3429000" indent="-228600" algn="r" eaLnBrk="0" fontAlgn="base" hangingPunct="0">
                <a:spcBef>
                  <a:spcPct val="0"/>
                </a:spcBef>
                <a:spcAft>
                  <a:spcPct val="0"/>
                </a:spcAft>
                <a:defRPr sz="4400">
                  <a:solidFill>
                    <a:schemeClr val="tx1"/>
                  </a:solidFill>
                  <a:latin typeface="Arial" pitchFamily="34" charset="0"/>
                </a:defRPr>
              </a:lvl8pPr>
              <a:lvl9pPr marL="3886200" indent="-228600" algn="r" eaLnBrk="0" fontAlgn="base" hangingPunct="0">
                <a:spcBef>
                  <a:spcPct val="0"/>
                </a:spcBef>
                <a:spcAft>
                  <a:spcPct val="0"/>
                </a:spcAft>
                <a:defRPr sz="4400">
                  <a:solidFill>
                    <a:schemeClr val="tx1"/>
                  </a:solidFill>
                  <a:latin typeface="Arial" pitchFamily="34" charset="0"/>
                </a:defRPr>
              </a:lvl9pPr>
            </a:lstStyle>
            <a:p>
              <a:pPr algn="ctr" eaLnBrk="1" hangingPunct="1"/>
              <a:r>
                <a:rPr lang="en-US" altLang="en-US" sz="2400" b="1" dirty="0">
                  <a:solidFill>
                    <a:srgbClr val="0000FF"/>
                  </a:solidFill>
                  <a:latin typeface="+mn-lt"/>
                </a:rPr>
                <a:t>GST on </a:t>
              </a:r>
              <a:r>
                <a:rPr lang="en-US" altLang="en-US" sz="2400" b="1" u="sng" dirty="0">
                  <a:latin typeface="+mn-lt"/>
                </a:rPr>
                <a:t>Output</a:t>
              </a:r>
            </a:p>
            <a:p>
              <a:pPr algn="ctr" eaLnBrk="1" hangingPunct="1"/>
              <a:r>
                <a:rPr lang="en-US" altLang="en-US" sz="2400" b="1" dirty="0">
                  <a:solidFill>
                    <a:srgbClr val="0000FF"/>
                  </a:solidFill>
                  <a:latin typeface="+mn-lt"/>
                </a:rPr>
                <a:t>= Output Tax</a:t>
              </a:r>
            </a:p>
          </p:txBody>
        </p:sp>
        <p:sp>
          <p:nvSpPr>
            <p:cNvPr id="16" name="AutoShape 20"/>
            <p:cNvSpPr>
              <a:spLocks noChangeArrowheads="1"/>
            </p:cNvSpPr>
            <p:nvPr/>
          </p:nvSpPr>
          <p:spPr bwMode="auto">
            <a:xfrm rot="5400000">
              <a:off x="4555867" y="4255027"/>
              <a:ext cx="480481" cy="48577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tx1"/>
            </a:solidFill>
            <a:ln w="12700">
              <a:solidFill>
                <a:schemeClr val="tx1"/>
              </a:solidFill>
              <a:miter lim="800000"/>
              <a:headEnd type="none" w="sm" len="sm"/>
              <a:tailEnd type="none" w="sm" len="sm"/>
            </a:ln>
          </p:spPr>
          <p:txBody>
            <a:bodyPr wrap="none" anchor="ctr"/>
            <a:lstStyle>
              <a:lvl1pPr eaLnBrk="0" hangingPunct="0">
                <a:defRPr sz="4400">
                  <a:solidFill>
                    <a:schemeClr val="tx1"/>
                  </a:solidFill>
                  <a:latin typeface="Arial" pitchFamily="34" charset="0"/>
                </a:defRPr>
              </a:lvl1pPr>
              <a:lvl2pPr marL="742950" indent="-285750" eaLnBrk="0" hangingPunct="0">
                <a:defRPr sz="4400">
                  <a:solidFill>
                    <a:schemeClr val="tx1"/>
                  </a:solidFill>
                  <a:latin typeface="Arial" pitchFamily="34" charset="0"/>
                </a:defRPr>
              </a:lvl2pPr>
              <a:lvl3pPr marL="1143000" indent="-228600" eaLnBrk="0" hangingPunct="0">
                <a:defRPr sz="4400">
                  <a:solidFill>
                    <a:schemeClr val="tx1"/>
                  </a:solidFill>
                  <a:latin typeface="Arial" pitchFamily="34" charset="0"/>
                </a:defRPr>
              </a:lvl3pPr>
              <a:lvl4pPr marL="1600200" indent="-228600" eaLnBrk="0" hangingPunct="0">
                <a:defRPr sz="4400">
                  <a:solidFill>
                    <a:schemeClr val="tx1"/>
                  </a:solidFill>
                  <a:latin typeface="Arial" pitchFamily="34" charset="0"/>
                </a:defRPr>
              </a:lvl4pPr>
              <a:lvl5pPr marL="2057400" indent="-228600" eaLnBrk="0" hangingPunct="0">
                <a:defRPr sz="4400">
                  <a:solidFill>
                    <a:schemeClr val="tx1"/>
                  </a:solidFill>
                  <a:latin typeface="Arial" pitchFamily="34" charset="0"/>
                </a:defRPr>
              </a:lvl5pPr>
              <a:lvl6pPr marL="2514600" indent="-228600" algn="r" eaLnBrk="0" fontAlgn="base" hangingPunct="0">
                <a:spcBef>
                  <a:spcPct val="0"/>
                </a:spcBef>
                <a:spcAft>
                  <a:spcPct val="0"/>
                </a:spcAft>
                <a:defRPr sz="4400">
                  <a:solidFill>
                    <a:schemeClr val="tx1"/>
                  </a:solidFill>
                  <a:latin typeface="Arial" pitchFamily="34" charset="0"/>
                </a:defRPr>
              </a:lvl6pPr>
              <a:lvl7pPr marL="2971800" indent="-228600" algn="r" eaLnBrk="0" fontAlgn="base" hangingPunct="0">
                <a:spcBef>
                  <a:spcPct val="0"/>
                </a:spcBef>
                <a:spcAft>
                  <a:spcPct val="0"/>
                </a:spcAft>
                <a:defRPr sz="4400">
                  <a:solidFill>
                    <a:schemeClr val="tx1"/>
                  </a:solidFill>
                  <a:latin typeface="Arial" pitchFamily="34" charset="0"/>
                </a:defRPr>
              </a:lvl7pPr>
              <a:lvl8pPr marL="3429000" indent="-228600" algn="r" eaLnBrk="0" fontAlgn="base" hangingPunct="0">
                <a:spcBef>
                  <a:spcPct val="0"/>
                </a:spcBef>
                <a:spcAft>
                  <a:spcPct val="0"/>
                </a:spcAft>
                <a:defRPr sz="4400">
                  <a:solidFill>
                    <a:schemeClr val="tx1"/>
                  </a:solidFill>
                  <a:latin typeface="Arial" pitchFamily="34" charset="0"/>
                </a:defRPr>
              </a:lvl8pPr>
              <a:lvl9pPr marL="3886200" indent="-228600" algn="r" eaLnBrk="0" fontAlgn="base" hangingPunct="0">
                <a:spcBef>
                  <a:spcPct val="0"/>
                </a:spcBef>
                <a:spcAft>
                  <a:spcPct val="0"/>
                </a:spcAft>
                <a:defRPr sz="4400">
                  <a:solidFill>
                    <a:schemeClr val="tx1"/>
                  </a:solidFill>
                  <a:latin typeface="Arial" pitchFamily="34" charset="0"/>
                </a:defRPr>
              </a:lvl9pPr>
            </a:lstStyle>
            <a:p>
              <a:pPr eaLnBrk="1" hangingPunct="1"/>
              <a:endParaRPr lang="en-MY" altLang="en-US">
                <a:latin typeface="+mn-lt"/>
              </a:endParaRPr>
            </a:p>
          </p:txBody>
        </p:sp>
        <p:sp>
          <p:nvSpPr>
            <p:cNvPr id="17" name="Rectangle 21"/>
            <p:cNvSpPr>
              <a:spLocks noChangeArrowheads="1"/>
            </p:cNvSpPr>
            <p:nvPr/>
          </p:nvSpPr>
          <p:spPr bwMode="auto">
            <a:xfrm>
              <a:off x="3693589" y="4810163"/>
              <a:ext cx="2205037" cy="914400"/>
            </a:xfrm>
            <a:prstGeom prst="roundRect">
              <a:avLst/>
            </a:prstGeom>
            <a:solidFill>
              <a:srgbClr val="FF0000"/>
            </a:solidFill>
            <a:ln w="12700">
              <a:noFill/>
              <a:miter lim="800000"/>
              <a:headEnd type="none" w="sm" len="sm"/>
              <a:tailEnd type="none" w="sm" len="sm"/>
            </a:ln>
            <a:effectLst/>
            <a:scene3d>
              <a:camera prst="orthographicFront">
                <a:rot lat="0" lon="0" rev="0"/>
              </a:camera>
              <a:lightRig rig="contrasting" dir="t">
                <a:rot lat="0" lon="0" rev="7800000"/>
              </a:lightRig>
            </a:scene3d>
            <a:sp3d>
              <a:bevelT w="139700" h="139700"/>
            </a:sp3d>
          </p:spPr>
          <p:txBody>
            <a:bodyPr wrap="none" anchor="ctr"/>
            <a:lstStyle>
              <a:lvl1pPr eaLnBrk="0" hangingPunct="0">
                <a:defRPr sz="4400">
                  <a:solidFill>
                    <a:schemeClr val="tx1"/>
                  </a:solidFill>
                  <a:latin typeface="Arial" pitchFamily="34" charset="0"/>
                </a:defRPr>
              </a:lvl1pPr>
              <a:lvl2pPr marL="742950" indent="-285750" eaLnBrk="0" hangingPunct="0">
                <a:defRPr sz="4400">
                  <a:solidFill>
                    <a:schemeClr val="tx1"/>
                  </a:solidFill>
                  <a:latin typeface="Arial" pitchFamily="34" charset="0"/>
                </a:defRPr>
              </a:lvl2pPr>
              <a:lvl3pPr marL="1143000" indent="-228600" eaLnBrk="0" hangingPunct="0">
                <a:defRPr sz="4400">
                  <a:solidFill>
                    <a:schemeClr val="tx1"/>
                  </a:solidFill>
                  <a:latin typeface="Arial" pitchFamily="34" charset="0"/>
                </a:defRPr>
              </a:lvl3pPr>
              <a:lvl4pPr marL="1600200" indent="-228600" eaLnBrk="0" hangingPunct="0">
                <a:defRPr sz="4400">
                  <a:solidFill>
                    <a:schemeClr val="tx1"/>
                  </a:solidFill>
                  <a:latin typeface="Arial" pitchFamily="34" charset="0"/>
                </a:defRPr>
              </a:lvl4pPr>
              <a:lvl5pPr marL="2057400" indent="-228600" eaLnBrk="0" hangingPunct="0">
                <a:defRPr sz="4400">
                  <a:solidFill>
                    <a:schemeClr val="tx1"/>
                  </a:solidFill>
                  <a:latin typeface="Arial" pitchFamily="34" charset="0"/>
                </a:defRPr>
              </a:lvl5pPr>
              <a:lvl6pPr marL="2514600" indent="-228600" algn="r" eaLnBrk="0" fontAlgn="base" hangingPunct="0">
                <a:spcBef>
                  <a:spcPct val="0"/>
                </a:spcBef>
                <a:spcAft>
                  <a:spcPct val="0"/>
                </a:spcAft>
                <a:defRPr sz="4400">
                  <a:solidFill>
                    <a:schemeClr val="tx1"/>
                  </a:solidFill>
                  <a:latin typeface="Arial" pitchFamily="34" charset="0"/>
                </a:defRPr>
              </a:lvl6pPr>
              <a:lvl7pPr marL="2971800" indent="-228600" algn="r" eaLnBrk="0" fontAlgn="base" hangingPunct="0">
                <a:spcBef>
                  <a:spcPct val="0"/>
                </a:spcBef>
                <a:spcAft>
                  <a:spcPct val="0"/>
                </a:spcAft>
                <a:defRPr sz="4400">
                  <a:solidFill>
                    <a:schemeClr val="tx1"/>
                  </a:solidFill>
                  <a:latin typeface="Arial" pitchFamily="34" charset="0"/>
                </a:defRPr>
              </a:lvl7pPr>
              <a:lvl8pPr marL="3429000" indent="-228600" algn="r" eaLnBrk="0" fontAlgn="base" hangingPunct="0">
                <a:spcBef>
                  <a:spcPct val="0"/>
                </a:spcBef>
                <a:spcAft>
                  <a:spcPct val="0"/>
                </a:spcAft>
                <a:defRPr sz="4400">
                  <a:solidFill>
                    <a:schemeClr val="tx1"/>
                  </a:solidFill>
                  <a:latin typeface="Arial" pitchFamily="34" charset="0"/>
                </a:defRPr>
              </a:lvl8pPr>
              <a:lvl9pPr marL="3886200" indent="-228600" algn="r" eaLnBrk="0" fontAlgn="base" hangingPunct="0">
                <a:spcBef>
                  <a:spcPct val="0"/>
                </a:spcBef>
                <a:spcAft>
                  <a:spcPct val="0"/>
                </a:spcAft>
                <a:defRPr sz="4400">
                  <a:solidFill>
                    <a:schemeClr val="tx1"/>
                  </a:solidFill>
                  <a:latin typeface="Arial" pitchFamily="34" charset="0"/>
                </a:defRPr>
              </a:lvl9pPr>
            </a:lstStyle>
            <a:p>
              <a:pPr algn="ctr" eaLnBrk="1" hangingPunct="1"/>
              <a:r>
                <a:rPr lang="en-US" altLang="en-US" sz="2400" b="1" dirty="0">
                  <a:solidFill>
                    <a:schemeClr val="bg1"/>
                  </a:solidFill>
                  <a:latin typeface="+mn-lt"/>
                </a:rPr>
                <a:t>Claim</a:t>
              </a:r>
            </a:p>
            <a:p>
              <a:pPr algn="ctr" eaLnBrk="1" hangingPunct="1"/>
              <a:r>
                <a:rPr lang="en-US" altLang="en-US" sz="2400" b="1" dirty="0">
                  <a:solidFill>
                    <a:schemeClr val="bg1"/>
                  </a:solidFill>
                  <a:latin typeface="+mn-lt"/>
                </a:rPr>
                <a:t>Input Tax</a:t>
              </a:r>
            </a:p>
          </p:txBody>
        </p:sp>
      </p:grpSp>
      <p:sp>
        <p:nvSpPr>
          <p:cNvPr id="22" name="Rectangle 21"/>
          <p:cNvSpPr/>
          <p:nvPr/>
        </p:nvSpPr>
        <p:spPr>
          <a:xfrm>
            <a:off x="-228600" y="304800"/>
            <a:ext cx="647700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1"/>
            <a:r>
              <a:rPr lang="en-US" sz="2800" b="1" dirty="0" smtClean="0">
                <a:solidFill>
                  <a:schemeClr val="bg1"/>
                </a:solidFill>
                <a:latin typeface="Calibri" pitchFamily="34" charset="0"/>
                <a:cs typeface="Mongolian Baiti" pitchFamily="66" charset="0"/>
              </a:rPr>
              <a:t>ELEMENT &amp; SCOPE OF GST</a:t>
            </a:r>
          </a:p>
          <a:p>
            <a:pPr lvl="1"/>
            <a:r>
              <a:rPr lang="en-US" sz="2000" dirty="0" smtClean="0"/>
              <a:t>GST MECHANISM (CONTD.)</a:t>
            </a:r>
            <a:endParaRPr lang="en-US" sz="2000" dirty="0"/>
          </a:p>
        </p:txBody>
      </p:sp>
      <p:sp>
        <p:nvSpPr>
          <p:cNvPr id="15" name="Slide Number Placeholder 14"/>
          <p:cNvSpPr>
            <a:spLocks noGrp="1"/>
          </p:cNvSpPr>
          <p:nvPr>
            <p:ph type="sldNum" sz="quarter" idx="12"/>
          </p:nvPr>
        </p:nvSpPr>
        <p:spPr/>
        <p:txBody>
          <a:bodyPr/>
          <a:lstStyle/>
          <a:p>
            <a:fld id="{4FAB73BC-B049-4115-A692-8D63A059BFB8}" type="slidenum">
              <a:rPr lang="en-US" smtClean="0">
                <a:solidFill>
                  <a:prstClr val="black">
                    <a:tint val="75000"/>
                  </a:prstClr>
                </a:solidFill>
              </a:rPr>
              <a:pPr/>
              <a:t>33</a:t>
            </a:fld>
            <a:endParaRPr lang="en-US" dirty="0">
              <a:solidFill>
                <a:prstClr val="black">
                  <a:tint val="75000"/>
                </a:prstClr>
              </a:solidFill>
            </a:endParaRPr>
          </a:p>
        </p:txBody>
      </p:sp>
    </p:spTree>
    <p:extLst>
      <p:ext uri="{BB962C8B-B14F-4D97-AF65-F5344CB8AC3E}">
        <p14:creationId xmlns:p14="http://schemas.microsoft.com/office/powerpoint/2010/main" val="3185873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Slide Number Placeholder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E7EFFE4-A6F1-4B80-9437-6C7D93D89671}" type="slidenum">
              <a:rPr lang="en-US" smtClean="0">
                <a:solidFill>
                  <a:prstClr val="black"/>
                </a:solidFill>
              </a:rPr>
              <a:pPr fontAlgn="base">
                <a:spcBef>
                  <a:spcPct val="0"/>
                </a:spcBef>
                <a:spcAft>
                  <a:spcPct val="0"/>
                </a:spcAft>
                <a:defRPr/>
              </a:pPr>
              <a:t>34</a:t>
            </a:fld>
            <a:endParaRPr lang="en-US" dirty="0" smtClean="0">
              <a:solidFill>
                <a:prstClr val="black"/>
              </a:solidFill>
            </a:endParaRPr>
          </a:p>
        </p:txBody>
      </p:sp>
      <p:sp>
        <p:nvSpPr>
          <p:cNvPr id="7" name="Round Diagonal Corner Rectangle 6"/>
          <p:cNvSpPr/>
          <p:nvPr/>
        </p:nvSpPr>
        <p:spPr bwMode="auto">
          <a:xfrm>
            <a:off x="304800" y="1576388"/>
            <a:ext cx="3733800" cy="404812"/>
          </a:xfrm>
          <a:prstGeom prst="round2DiagRect">
            <a:avLst/>
          </a:prstGeom>
          <a:ln>
            <a:headEnd type="none" w="sm" len="sm"/>
            <a:tailEnd type="none" w="sm" len="sm"/>
          </a:ln>
        </p:spPr>
        <p:style>
          <a:lnRef idx="1">
            <a:schemeClr val="accent6"/>
          </a:lnRef>
          <a:fillRef idx="3">
            <a:schemeClr val="accent6"/>
          </a:fillRef>
          <a:effectRef idx="2">
            <a:schemeClr val="accent6"/>
          </a:effectRef>
          <a:fontRef idx="minor">
            <a:schemeClr val="lt1"/>
          </a:fontRef>
        </p:style>
        <p:txBody>
          <a:bodyPr/>
          <a:lstStyle/>
          <a:p>
            <a:pPr marL="465138" lvl="1" eaLnBrk="0" hangingPunct="0">
              <a:lnSpc>
                <a:spcPct val="90000"/>
              </a:lnSpc>
              <a:spcBef>
                <a:spcPct val="20000"/>
              </a:spcBef>
              <a:buClr>
                <a:srgbClr val="0000CC"/>
              </a:buClr>
              <a:defRPr/>
            </a:pPr>
            <a:r>
              <a:rPr lang="en-GB" sz="2000" dirty="0">
                <a:solidFill>
                  <a:prstClr val="white"/>
                </a:solidFill>
                <a:cs typeface="Times New Roman" charset="0"/>
              </a:rPr>
              <a:t>Standard-rated Supply</a:t>
            </a:r>
          </a:p>
        </p:txBody>
      </p:sp>
      <p:sp>
        <p:nvSpPr>
          <p:cNvPr id="14342" name="TextBox 7"/>
          <p:cNvSpPr txBox="1">
            <a:spLocks noChangeArrowheads="1"/>
          </p:cNvSpPr>
          <p:nvPr/>
        </p:nvSpPr>
        <p:spPr bwMode="auto">
          <a:xfrm>
            <a:off x="838200" y="2089150"/>
            <a:ext cx="6629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r>
              <a:rPr lang="en-US" altLang="en-US" dirty="0">
                <a:solidFill>
                  <a:prstClr val="black"/>
                </a:solidFill>
              </a:rPr>
              <a:t>Illustration of tax computation on standard-rated supply</a:t>
            </a:r>
          </a:p>
        </p:txBody>
      </p:sp>
      <p:graphicFrame>
        <p:nvGraphicFramePr>
          <p:cNvPr id="9" name="Table 8"/>
          <p:cNvGraphicFramePr>
            <a:graphicFrameLocks noGrp="1"/>
          </p:cNvGraphicFramePr>
          <p:nvPr>
            <p:extLst/>
          </p:nvPr>
        </p:nvGraphicFramePr>
        <p:xfrm>
          <a:off x="941388" y="2590800"/>
          <a:ext cx="7467600" cy="2560638"/>
        </p:xfrm>
        <a:graphic>
          <a:graphicData uri="http://schemas.openxmlformats.org/drawingml/2006/table">
            <a:tbl>
              <a:tblPr firstRow="1" firstCol="1" bandRow="1">
                <a:tableStyleId>{5C22544A-7EE6-4342-B048-85BDC9FD1C3A}</a:tableStyleId>
              </a:tblPr>
              <a:tblGrid>
                <a:gridCol w="1981200"/>
                <a:gridCol w="1371600"/>
                <a:gridCol w="1371600"/>
                <a:gridCol w="1371600"/>
                <a:gridCol w="1371600"/>
              </a:tblGrid>
              <a:tr h="889485">
                <a:tc>
                  <a:txBody>
                    <a:bodyPr/>
                    <a:lstStyle/>
                    <a:p>
                      <a:pPr algn="ctr">
                        <a:spcAft>
                          <a:spcPts val="0"/>
                        </a:spcAft>
                      </a:pPr>
                      <a:r>
                        <a:rPr lang="en-MY" sz="1600" b="0" dirty="0">
                          <a:solidFill>
                            <a:schemeClr val="bg1"/>
                          </a:solidFill>
                          <a:effectLst/>
                        </a:rPr>
                        <a:t>Business</a:t>
                      </a:r>
                    </a:p>
                    <a:p>
                      <a:pPr algn="ctr">
                        <a:spcAft>
                          <a:spcPts val="0"/>
                        </a:spcAft>
                      </a:pPr>
                      <a:r>
                        <a:rPr lang="en-MY" sz="1600" b="0" dirty="0">
                          <a:solidFill>
                            <a:schemeClr val="bg1"/>
                          </a:solidFill>
                          <a:effectLst/>
                        </a:rPr>
                        <a:t>Entity</a:t>
                      </a:r>
                      <a:endParaRPr lang="en-MY" sz="1600" b="0" dirty="0">
                        <a:solidFill>
                          <a:schemeClr val="bg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a:spcAft>
                          <a:spcPts val="0"/>
                        </a:spcAft>
                      </a:pPr>
                      <a:r>
                        <a:rPr lang="en-MY" sz="1600" b="0" dirty="0">
                          <a:solidFill>
                            <a:schemeClr val="bg1"/>
                          </a:solidFill>
                          <a:effectLst/>
                        </a:rPr>
                        <a:t>Cost of</a:t>
                      </a:r>
                    </a:p>
                    <a:p>
                      <a:pPr algn="ctr">
                        <a:spcAft>
                          <a:spcPts val="0"/>
                        </a:spcAft>
                      </a:pPr>
                      <a:r>
                        <a:rPr lang="en-MY" sz="1600" b="0" dirty="0">
                          <a:solidFill>
                            <a:schemeClr val="bg1"/>
                          </a:solidFill>
                          <a:effectLst/>
                        </a:rPr>
                        <a:t>Sales (RM)</a:t>
                      </a:r>
                      <a:endParaRPr lang="en-MY" sz="1600" b="0" dirty="0">
                        <a:solidFill>
                          <a:schemeClr val="bg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a:spcAft>
                          <a:spcPts val="0"/>
                        </a:spcAft>
                      </a:pPr>
                      <a:r>
                        <a:rPr lang="en-MY" sz="1600" b="0" dirty="0">
                          <a:solidFill>
                            <a:schemeClr val="bg1"/>
                          </a:solidFill>
                          <a:effectLst/>
                        </a:rPr>
                        <a:t>6</a:t>
                      </a:r>
                      <a:r>
                        <a:rPr lang="en-MY" sz="1600" b="0" dirty="0" smtClean="0">
                          <a:solidFill>
                            <a:schemeClr val="bg1"/>
                          </a:solidFill>
                          <a:effectLst/>
                        </a:rPr>
                        <a:t>% </a:t>
                      </a:r>
                      <a:r>
                        <a:rPr lang="en-MY" sz="1600" b="0" dirty="0">
                          <a:solidFill>
                            <a:schemeClr val="bg1"/>
                          </a:solidFill>
                          <a:effectLst/>
                        </a:rPr>
                        <a:t>Output</a:t>
                      </a:r>
                    </a:p>
                    <a:p>
                      <a:pPr algn="ctr">
                        <a:spcAft>
                          <a:spcPts val="0"/>
                        </a:spcAft>
                      </a:pPr>
                      <a:r>
                        <a:rPr lang="en-MY" sz="1600" b="0" dirty="0">
                          <a:solidFill>
                            <a:schemeClr val="bg1"/>
                          </a:solidFill>
                          <a:effectLst/>
                        </a:rPr>
                        <a:t>Tax  (RM)</a:t>
                      </a:r>
                      <a:endParaRPr lang="en-MY" sz="1600" b="0" dirty="0">
                        <a:solidFill>
                          <a:schemeClr val="bg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a:spcAft>
                          <a:spcPts val="0"/>
                        </a:spcAft>
                      </a:pPr>
                      <a:r>
                        <a:rPr lang="en-MY" sz="1600" b="0" dirty="0">
                          <a:solidFill>
                            <a:sysClr val="windowText" lastClr="000000"/>
                          </a:solidFill>
                          <a:effectLst/>
                        </a:rPr>
                        <a:t>6</a:t>
                      </a:r>
                      <a:r>
                        <a:rPr lang="en-MY" sz="1600" b="0" dirty="0" smtClean="0">
                          <a:solidFill>
                            <a:sysClr val="windowText" lastClr="000000"/>
                          </a:solidFill>
                          <a:effectLst/>
                        </a:rPr>
                        <a:t>% </a:t>
                      </a:r>
                      <a:r>
                        <a:rPr lang="en-MY" sz="1600" b="0" dirty="0">
                          <a:solidFill>
                            <a:sysClr val="windowText" lastClr="000000"/>
                          </a:solidFill>
                          <a:effectLst/>
                        </a:rPr>
                        <a:t>Input Tax (RM)</a:t>
                      </a:r>
                      <a:endParaRPr lang="en-MY" sz="1600" b="0" dirty="0">
                        <a:solidFill>
                          <a:sysClr val="windowText" lastClr="000000"/>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en-MY" sz="1600" b="0" dirty="0">
                          <a:solidFill>
                            <a:schemeClr val="bg1"/>
                          </a:solidFill>
                          <a:effectLst/>
                        </a:rPr>
                        <a:t>Net </a:t>
                      </a:r>
                      <a:r>
                        <a:rPr lang="en-MY" sz="1600" b="0" dirty="0" smtClean="0">
                          <a:solidFill>
                            <a:schemeClr val="bg1"/>
                          </a:solidFill>
                          <a:effectLst/>
                        </a:rPr>
                        <a:t>Tax </a:t>
                      </a:r>
                      <a:r>
                        <a:rPr lang="en-MY" sz="1600" b="0" dirty="0">
                          <a:solidFill>
                            <a:schemeClr val="bg1"/>
                          </a:solidFill>
                          <a:effectLst/>
                        </a:rPr>
                        <a:t>Paid (RM)</a:t>
                      </a:r>
                      <a:endParaRPr lang="en-MY" sz="1600" b="0" dirty="0">
                        <a:solidFill>
                          <a:schemeClr val="bg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r>
              <a:tr h="458220">
                <a:tc>
                  <a:txBody>
                    <a:bodyPr/>
                    <a:lstStyle/>
                    <a:p>
                      <a:pPr algn="just">
                        <a:spcAft>
                          <a:spcPts val="0"/>
                        </a:spcAft>
                      </a:pPr>
                      <a:r>
                        <a:rPr lang="en-MY" sz="1600" b="0" dirty="0">
                          <a:solidFill>
                            <a:schemeClr val="tx1"/>
                          </a:solidFill>
                          <a:effectLst/>
                        </a:rPr>
                        <a:t>Suppliers</a:t>
                      </a:r>
                      <a:endParaRPr lang="en-MY" sz="1600" b="0" dirty="0">
                        <a:solidFill>
                          <a:schemeClr val="tx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en-MY" sz="1600" b="0" dirty="0">
                          <a:solidFill>
                            <a:schemeClr val="tx1"/>
                          </a:solidFill>
                          <a:effectLst/>
                        </a:rPr>
                        <a:t>10.00</a:t>
                      </a:r>
                      <a:endParaRPr lang="en-MY" sz="1600" b="0" dirty="0">
                        <a:solidFill>
                          <a:schemeClr val="tx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en-MY" sz="1600" b="0" dirty="0" smtClean="0">
                          <a:solidFill>
                            <a:schemeClr val="tx1"/>
                          </a:solidFill>
                          <a:effectLst/>
                        </a:rPr>
                        <a:t>0.60</a:t>
                      </a:r>
                      <a:endParaRPr lang="en-MY" sz="1600" b="0" dirty="0">
                        <a:solidFill>
                          <a:schemeClr val="tx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en-MY" sz="1600" b="0" dirty="0">
                          <a:solidFill>
                            <a:schemeClr val="tx1"/>
                          </a:solidFill>
                          <a:effectLst/>
                        </a:rPr>
                        <a:t>-</a:t>
                      </a:r>
                      <a:endParaRPr lang="en-MY" sz="1600" b="0" dirty="0">
                        <a:solidFill>
                          <a:schemeClr val="tx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E98"/>
                    </a:solidFill>
                  </a:tcPr>
                </a:tc>
                <a:tc>
                  <a:txBody>
                    <a:bodyPr/>
                    <a:lstStyle/>
                    <a:p>
                      <a:pPr algn="ctr">
                        <a:spcAft>
                          <a:spcPts val="0"/>
                        </a:spcAft>
                      </a:pPr>
                      <a:r>
                        <a:rPr lang="en-MY" sz="1600" b="0" dirty="0" smtClean="0">
                          <a:solidFill>
                            <a:schemeClr val="tx1"/>
                          </a:solidFill>
                          <a:effectLst/>
                        </a:rPr>
                        <a:t>0.60</a:t>
                      </a:r>
                      <a:endParaRPr lang="en-MY" sz="1600" b="0" dirty="0">
                        <a:solidFill>
                          <a:schemeClr val="tx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r h="404311">
                <a:tc>
                  <a:txBody>
                    <a:bodyPr/>
                    <a:lstStyle/>
                    <a:p>
                      <a:pPr algn="just">
                        <a:spcAft>
                          <a:spcPts val="0"/>
                        </a:spcAft>
                      </a:pPr>
                      <a:r>
                        <a:rPr lang="en-MY" sz="1600" b="0" dirty="0">
                          <a:solidFill>
                            <a:schemeClr val="tx1"/>
                          </a:solidFill>
                          <a:effectLst/>
                        </a:rPr>
                        <a:t>Manufacturers</a:t>
                      </a:r>
                      <a:endParaRPr lang="en-MY" sz="1600" b="0" dirty="0">
                        <a:solidFill>
                          <a:schemeClr val="tx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en-MY" sz="1600" b="0" dirty="0">
                          <a:solidFill>
                            <a:schemeClr val="tx1"/>
                          </a:solidFill>
                          <a:effectLst/>
                        </a:rPr>
                        <a:t>50.00</a:t>
                      </a:r>
                      <a:endParaRPr lang="en-MY" sz="1600" b="0" dirty="0">
                        <a:solidFill>
                          <a:schemeClr val="tx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en-MY" sz="1600" b="0" dirty="0">
                          <a:solidFill>
                            <a:schemeClr val="tx1"/>
                          </a:solidFill>
                          <a:effectLst/>
                        </a:rPr>
                        <a:t>3</a:t>
                      </a:r>
                      <a:r>
                        <a:rPr lang="en-MY" sz="1600" b="0" dirty="0" smtClean="0">
                          <a:solidFill>
                            <a:schemeClr val="tx1"/>
                          </a:solidFill>
                          <a:effectLst/>
                        </a:rPr>
                        <a:t>.00</a:t>
                      </a:r>
                      <a:endParaRPr lang="en-MY" sz="1600" b="0" dirty="0">
                        <a:solidFill>
                          <a:schemeClr val="tx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en-MY" sz="1600" b="0" dirty="0" smtClean="0">
                          <a:solidFill>
                            <a:schemeClr val="tx1"/>
                          </a:solidFill>
                          <a:effectLst/>
                        </a:rPr>
                        <a:t>0.60</a:t>
                      </a:r>
                      <a:endParaRPr lang="en-MY" sz="1600" b="0" dirty="0">
                        <a:solidFill>
                          <a:schemeClr val="tx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E98"/>
                    </a:solidFill>
                  </a:tcPr>
                </a:tc>
                <a:tc>
                  <a:txBody>
                    <a:bodyPr/>
                    <a:lstStyle/>
                    <a:p>
                      <a:pPr algn="ctr">
                        <a:spcAft>
                          <a:spcPts val="0"/>
                        </a:spcAft>
                      </a:pPr>
                      <a:r>
                        <a:rPr lang="en-MY" sz="1600" b="0" dirty="0" smtClean="0">
                          <a:solidFill>
                            <a:schemeClr val="tx1"/>
                          </a:solidFill>
                          <a:effectLst/>
                        </a:rPr>
                        <a:t>2.40</a:t>
                      </a:r>
                      <a:endParaRPr lang="en-MY" sz="1600" b="0" dirty="0">
                        <a:solidFill>
                          <a:schemeClr val="tx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r h="404311">
                <a:tc>
                  <a:txBody>
                    <a:bodyPr/>
                    <a:lstStyle/>
                    <a:p>
                      <a:pPr algn="just">
                        <a:spcAft>
                          <a:spcPts val="0"/>
                        </a:spcAft>
                      </a:pPr>
                      <a:r>
                        <a:rPr lang="en-MY" sz="1600" b="0" dirty="0">
                          <a:solidFill>
                            <a:schemeClr val="tx1"/>
                          </a:solidFill>
                          <a:effectLst/>
                        </a:rPr>
                        <a:t>Wholesalers</a:t>
                      </a:r>
                      <a:endParaRPr lang="en-MY" sz="1600" b="0" dirty="0">
                        <a:solidFill>
                          <a:schemeClr val="tx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en-MY" sz="1600" b="0" dirty="0">
                          <a:solidFill>
                            <a:schemeClr val="tx1"/>
                          </a:solidFill>
                          <a:effectLst/>
                        </a:rPr>
                        <a:t>70.00</a:t>
                      </a:r>
                      <a:endParaRPr lang="en-MY" sz="1600" b="0" dirty="0">
                        <a:solidFill>
                          <a:schemeClr val="tx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en-MY" sz="1600" b="0" dirty="0" smtClean="0">
                          <a:solidFill>
                            <a:schemeClr val="tx1"/>
                          </a:solidFill>
                          <a:effectLst/>
                        </a:rPr>
                        <a:t>4.20</a:t>
                      </a:r>
                      <a:endParaRPr lang="en-MY" sz="1600" b="0" dirty="0">
                        <a:solidFill>
                          <a:schemeClr val="tx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en-MY" sz="1600" b="0" dirty="0">
                          <a:solidFill>
                            <a:schemeClr val="tx1"/>
                          </a:solidFill>
                          <a:effectLst/>
                        </a:rPr>
                        <a:t>3</a:t>
                      </a:r>
                      <a:r>
                        <a:rPr lang="en-MY" sz="1600" b="0" dirty="0" smtClean="0">
                          <a:solidFill>
                            <a:schemeClr val="tx1"/>
                          </a:solidFill>
                          <a:effectLst/>
                        </a:rPr>
                        <a:t>.00</a:t>
                      </a:r>
                      <a:endParaRPr lang="en-MY" sz="1600" b="0" dirty="0">
                        <a:solidFill>
                          <a:schemeClr val="tx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E98"/>
                    </a:solidFill>
                  </a:tcPr>
                </a:tc>
                <a:tc>
                  <a:txBody>
                    <a:bodyPr/>
                    <a:lstStyle/>
                    <a:p>
                      <a:pPr algn="ctr">
                        <a:spcAft>
                          <a:spcPts val="0"/>
                        </a:spcAft>
                      </a:pPr>
                      <a:r>
                        <a:rPr lang="en-MY" sz="1600" b="0" dirty="0" smtClean="0">
                          <a:solidFill>
                            <a:schemeClr val="tx1"/>
                          </a:solidFill>
                          <a:effectLst/>
                        </a:rPr>
                        <a:t>1.20</a:t>
                      </a:r>
                      <a:endParaRPr lang="en-MY" sz="1600" b="0" dirty="0">
                        <a:solidFill>
                          <a:schemeClr val="tx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r h="404311">
                <a:tc>
                  <a:txBody>
                    <a:bodyPr/>
                    <a:lstStyle/>
                    <a:p>
                      <a:pPr algn="just">
                        <a:spcAft>
                          <a:spcPts val="0"/>
                        </a:spcAft>
                      </a:pPr>
                      <a:r>
                        <a:rPr lang="en-MY" sz="1600" b="0" dirty="0">
                          <a:solidFill>
                            <a:schemeClr val="tx1"/>
                          </a:solidFill>
                          <a:effectLst/>
                        </a:rPr>
                        <a:t>Retailers</a:t>
                      </a:r>
                      <a:endParaRPr lang="en-MY" sz="1600" b="0" dirty="0">
                        <a:solidFill>
                          <a:schemeClr val="tx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en-MY" sz="1600" b="0" dirty="0">
                          <a:solidFill>
                            <a:schemeClr val="tx1"/>
                          </a:solidFill>
                          <a:effectLst/>
                        </a:rPr>
                        <a:t>100.00</a:t>
                      </a:r>
                      <a:endParaRPr lang="en-MY" sz="1600" b="0" dirty="0">
                        <a:solidFill>
                          <a:schemeClr val="tx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en-MY" sz="1600" b="0" dirty="0" smtClean="0">
                          <a:solidFill>
                            <a:schemeClr val="tx1"/>
                          </a:solidFill>
                          <a:effectLst/>
                        </a:rPr>
                        <a:t>6.00</a:t>
                      </a:r>
                      <a:endParaRPr lang="en-MY" sz="1600" b="0" dirty="0">
                        <a:solidFill>
                          <a:schemeClr val="tx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en-MY" sz="1600" b="0" dirty="0" smtClean="0">
                          <a:solidFill>
                            <a:schemeClr val="tx1"/>
                          </a:solidFill>
                          <a:effectLst/>
                        </a:rPr>
                        <a:t>4.20</a:t>
                      </a:r>
                      <a:endParaRPr lang="en-MY" sz="1600" b="0" dirty="0">
                        <a:solidFill>
                          <a:schemeClr val="tx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E98"/>
                    </a:solidFill>
                  </a:tcPr>
                </a:tc>
                <a:tc>
                  <a:txBody>
                    <a:bodyPr/>
                    <a:lstStyle/>
                    <a:p>
                      <a:pPr algn="ctr">
                        <a:spcAft>
                          <a:spcPts val="0"/>
                        </a:spcAft>
                      </a:pPr>
                      <a:r>
                        <a:rPr lang="en-MY" sz="1600" b="0" dirty="0" smtClean="0">
                          <a:solidFill>
                            <a:schemeClr val="tx1"/>
                          </a:solidFill>
                          <a:effectLst/>
                        </a:rPr>
                        <a:t>1.80</a:t>
                      </a:r>
                      <a:endParaRPr lang="en-MY" sz="1600" b="0" dirty="0">
                        <a:solidFill>
                          <a:schemeClr val="tx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bl>
          </a:graphicData>
        </a:graphic>
      </p:graphicFrame>
      <p:pic>
        <p:nvPicPr>
          <p:cNvPr id="10" name="Picture 2" descr="S:\iACCOUNTS Master Folder\User Folder\Afif\Afif's Portal\Bahan\google_drive_logo_3963 copy.png"/>
          <p:cNvPicPr>
            <a:picLocks noChangeAspect="1" noChangeArrowheads="1"/>
          </p:cNvPicPr>
          <p:nvPr/>
        </p:nvPicPr>
        <p:blipFill>
          <a:blip r:embed="rId2"/>
          <a:srcRect/>
          <a:stretch>
            <a:fillRect/>
          </a:stretch>
        </p:blipFill>
        <p:spPr bwMode="auto">
          <a:xfrm rot="11246311">
            <a:off x="549275" y="2143125"/>
            <a:ext cx="315913" cy="246063"/>
          </a:xfrm>
          <a:prstGeom prst="rect">
            <a:avLst/>
          </a:prstGeom>
          <a:noFill/>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1" name="Up Arrow 10"/>
          <p:cNvSpPr/>
          <p:nvPr/>
        </p:nvSpPr>
        <p:spPr>
          <a:xfrm>
            <a:off x="6248400" y="5222875"/>
            <a:ext cx="228600" cy="304800"/>
          </a:xfrm>
          <a:prstGeom prst="upArrow">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MY" dirty="0">
              <a:solidFill>
                <a:prstClr val="white"/>
              </a:solidFill>
            </a:endParaRPr>
          </a:p>
        </p:txBody>
      </p:sp>
      <p:sp>
        <p:nvSpPr>
          <p:cNvPr id="14383" name="TextBox 11"/>
          <p:cNvSpPr txBox="1">
            <a:spLocks noChangeArrowheads="1"/>
          </p:cNvSpPr>
          <p:nvPr/>
        </p:nvSpPr>
        <p:spPr bwMode="auto">
          <a:xfrm>
            <a:off x="5143500" y="5611813"/>
            <a:ext cx="2438400" cy="738187"/>
          </a:xfrm>
          <a:prstGeom prst="rect">
            <a:avLst/>
          </a:prstGeom>
          <a:solidFill>
            <a:schemeClr val="bg1"/>
          </a:solidFill>
          <a:ln w="9525">
            <a:solidFill>
              <a:schemeClr val="tx2"/>
            </a:solidFill>
            <a:miter lim="800000"/>
            <a:headEnd/>
            <a:tailEnd/>
          </a:ln>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fontAlgn="base" hangingPunct="1">
              <a:spcBef>
                <a:spcPct val="0"/>
              </a:spcBef>
              <a:spcAft>
                <a:spcPct val="0"/>
              </a:spcAft>
            </a:pPr>
            <a:r>
              <a:rPr lang="en-US" altLang="en-US" sz="1400" dirty="0">
                <a:solidFill>
                  <a:prstClr val="black"/>
                </a:solidFill>
              </a:rPr>
              <a:t>GST paid on Input Tax is refundable at each level of supply</a:t>
            </a:r>
            <a:endParaRPr lang="en-MY" altLang="en-US" sz="1400" dirty="0">
              <a:solidFill>
                <a:prstClr val="black"/>
              </a:solidFill>
            </a:endParaRPr>
          </a:p>
        </p:txBody>
      </p:sp>
      <p:cxnSp>
        <p:nvCxnSpPr>
          <p:cNvPr id="3" name="Straight Arrow Connector 2"/>
          <p:cNvCxnSpPr/>
          <p:nvPr/>
        </p:nvCxnSpPr>
        <p:spPr>
          <a:xfrm>
            <a:off x="5531344" y="3789040"/>
            <a:ext cx="360000" cy="324000"/>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cxnSp>
        <p:nvCxnSpPr>
          <p:cNvPr id="15" name="Straight Arrow Connector 14"/>
          <p:cNvCxnSpPr/>
          <p:nvPr/>
        </p:nvCxnSpPr>
        <p:spPr>
          <a:xfrm>
            <a:off x="5520652" y="4113040"/>
            <a:ext cx="360000" cy="324000"/>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cxnSp>
        <p:nvCxnSpPr>
          <p:cNvPr id="16" name="Straight Arrow Connector 15"/>
          <p:cNvCxnSpPr/>
          <p:nvPr/>
        </p:nvCxnSpPr>
        <p:spPr>
          <a:xfrm>
            <a:off x="5520652" y="4581128"/>
            <a:ext cx="360000" cy="324000"/>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sp>
        <p:nvSpPr>
          <p:cNvPr id="14" name="Rectangle 13"/>
          <p:cNvSpPr/>
          <p:nvPr/>
        </p:nvSpPr>
        <p:spPr>
          <a:xfrm>
            <a:off x="-396552" y="426368"/>
            <a:ext cx="701675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1"/>
            <a:r>
              <a:rPr lang="en-US" sz="2800" b="1" dirty="0">
                <a:solidFill>
                  <a:schemeClr val="bg1"/>
                </a:solidFill>
                <a:latin typeface="Calibri" pitchFamily="34" charset="0"/>
                <a:cs typeface="Mongolian Baiti" pitchFamily="66" charset="0"/>
              </a:rPr>
              <a:t>ELEMENT &amp; SCOPE OF GST</a:t>
            </a:r>
          </a:p>
          <a:p>
            <a:pPr lvl="1"/>
            <a:r>
              <a:rPr lang="en-MY" sz="2000" dirty="0" smtClean="0"/>
              <a:t>HOW GST WORKS?</a:t>
            </a:r>
            <a:endParaRPr lang="en-US" sz="2000" dirty="0" smtClean="0">
              <a:latin typeface="Calibri" pitchFamily="34" charset="0"/>
              <a:cs typeface="Calibri" pitchFamily="34" charset="0"/>
            </a:endParaRPr>
          </a:p>
        </p:txBody>
      </p:sp>
    </p:spTree>
    <p:extLst>
      <p:ext uri="{BB962C8B-B14F-4D97-AF65-F5344CB8AC3E}">
        <p14:creationId xmlns:p14="http://schemas.microsoft.com/office/powerpoint/2010/main" val="1324009552"/>
      </p:ext>
    </p:extLst>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228600" y="304800"/>
            <a:ext cx="647700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1"/>
            <a:r>
              <a:rPr lang="en-US" sz="2800" b="1" dirty="0" smtClean="0">
                <a:solidFill>
                  <a:schemeClr val="bg1"/>
                </a:solidFill>
                <a:latin typeface="Calibri" pitchFamily="34" charset="0"/>
                <a:cs typeface="Mongolian Baiti" pitchFamily="66" charset="0"/>
              </a:rPr>
              <a:t>ELEMENT &amp; SCOPE OF GST</a:t>
            </a:r>
          </a:p>
          <a:p>
            <a:pPr lvl="1"/>
            <a:r>
              <a:rPr lang="en-US" sz="2000" dirty="0" smtClean="0"/>
              <a:t>GST MECHANISM (CONTD.)</a:t>
            </a:r>
            <a:endParaRPr lang="en-US" sz="2000" dirty="0"/>
          </a:p>
        </p:txBody>
      </p:sp>
      <p:sp>
        <p:nvSpPr>
          <p:cNvPr id="25" name="Rectangle 24"/>
          <p:cNvSpPr/>
          <p:nvPr/>
        </p:nvSpPr>
        <p:spPr>
          <a:xfrm>
            <a:off x="723331" y="1624084"/>
            <a:ext cx="2183642" cy="148760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b="1" dirty="0"/>
          </a:p>
        </p:txBody>
      </p:sp>
      <p:sp>
        <p:nvSpPr>
          <p:cNvPr id="26" name="Rectangle 25"/>
          <p:cNvSpPr/>
          <p:nvPr/>
        </p:nvSpPr>
        <p:spPr>
          <a:xfrm>
            <a:off x="5775277" y="1624084"/>
            <a:ext cx="2183642" cy="148760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7" name="Rectangle 26"/>
          <p:cNvSpPr/>
          <p:nvPr/>
        </p:nvSpPr>
        <p:spPr>
          <a:xfrm>
            <a:off x="3318680" y="3916907"/>
            <a:ext cx="2183642" cy="4662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b="1" dirty="0"/>
          </a:p>
        </p:txBody>
      </p:sp>
      <p:sp>
        <p:nvSpPr>
          <p:cNvPr id="28" name="Rectangle 27"/>
          <p:cNvSpPr/>
          <p:nvPr/>
        </p:nvSpPr>
        <p:spPr>
          <a:xfrm>
            <a:off x="855292" y="5472270"/>
            <a:ext cx="2479311" cy="7238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b="1" dirty="0"/>
          </a:p>
        </p:txBody>
      </p:sp>
      <p:sp>
        <p:nvSpPr>
          <p:cNvPr id="29" name="Rectangle 28"/>
          <p:cNvSpPr/>
          <p:nvPr/>
        </p:nvSpPr>
        <p:spPr>
          <a:xfrm>
            <a:off x="5720686" y="5472270"/>
            <a:ext cx="2595349" cy="6936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b="1" dirty="0"/>
          </a:p>
        </p:txBody>
      </p:sp>
      <p:sp>
        <p:nvSpPr>
          <p:cNvPr id="30" name="Rectangle 29"/>
          <p:cNvSpPr/>
          <p:nvPr/>
        </p:nvSpPr>
        <p:spPr>
          <a:xfrm>
            <a:off x="4034619" y="2341110"/>
            <a:ext cx="554440" cy="1426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b="1" dirty="0"/>
          </a:p>
        </p:txBody>
      </p:sp>
      <p:sp>
        <p:nvSpPr>
          <p:cNvPr id="31" name="TextBox 30"/>
          <p:cNvSpPr txBox="1"/>
          <p:nvPr/>
        </p:nvSpPr>
        <p:spPr>
          <a:xfrm>
            <a:off x="962166" y="1795742"/>
            <a:ext cx="1705970" cy="1200329"/>
          </a:xfrm>
          <a:prstGeom prst="rect">
            <a:avLst/>
          </a:prstGeom>
          <a:noFill/>
        </p:spPr>
        <p:txBody>
          <a:bodyPr wrap="square" rtlCol="0">
            <a:spAutoFit/>
          </a:bodyPr>
          <a:lstStyle/>
          <a:p>
            <a:pPr algn="ctr"/>
            <a:r>
              <a:rPr lang="en-MY" dirty="0" smtClean="0"/>
              <a:t>GST ON SUPPLY OF GOODS AND SERVICES </a:t>
            </a:r>
            <a:endParaRPr lang="en-MY" b="1" dirty="0"/>
          </a:p>
          <a:p>
            <a:pPr algn="ctr"/>
            <a:r>
              <a:rPr lang="en-MY" b="1" dirty="0" smtClean="0"/>
              <a:t>[OUTPUT TAX]</a:t>
            </a:r>
            <a:endParaRPr lang="en-MY" b="1" dirty="0"/>
          </a:p>
        </p:txBody>
      </p:sp>
      <p:sp>
        <p:nvSpPr>
          <p:cNvPr id="32" name="TextBox 31"/>
          <p:cNvSpPr txBox="1"/>
          <p:nvPr/>
        </p:nvSpPr>
        <p:spPr>
          <a:xfrm>
            <a:off x="5990230" y="1828800"/>
            <a:ext cx="1705970" cy="1200329"/>
          </a:xfrm>
          <a:prstGeom prst="rect">
            <a:avLst/>
          </a:prstGeom>
          <a:noFill/>
        </p:spPr>
        <p:txBody>
          <a:bodyPr wrap="square" rtlCol="0">
            <a:spAutoFit/>
          </a:bodyPr>
          <a:lstStyle/>
          <a:p>
            <a:pPr algn="ctr"/>
            <a:r>
              <a:rPr lang="en-MY" dirty="0" smtClean="0"/>
              <a:t>GST INCURRED IN BUSINESS PURCHASES</a:t>
            </a:r>
            <a:endParaRPr lang="en-MY" b="1" dirty="0"/>
          </a:p>
          <a:p>
            <a:pPr algn="ctr"/>
            <a:r>
              <a:rPr lang="en-MY" b="1" dirty="0" smtClean="0"/>
              <a:t>[INPUT TAX]</a:t>
            </a:r>
            <a:endParaRPr lang="en-MY" b="1" dirty="0"/>
          </a:p>
        </p:txBody>
      </p:sp>
      <p:sp>
        <p:nvSpPr>
          <p:cNvPr id="33" name="TextBox 32"/>
          <p:cNvSpPr txBox="1"/>
          <p:nvPr/>
        </p:nvSpPr>
        <p:spPr>
          <a:xfrm>
            <a:off x="3891886" y="3990045"/>
            <a:ext cx="1610436" cy="307777"/>
          </a:xfrm>
          <a:prstGeom prst="rect">
            <a:avLst/>
          </a:prstGeom>
          <a:noFill/>
        </p:spPr>
        <p:txBody>
          <a:bodyPr wrap="square" rtlCol="0">
            <a:spAutoFit/>
          </a:bodyPr>
          <a:lstStyle/>
          <a:p>
            <a:r>
              <a:rPr lang="en-MY" dirty="0" smtClean="0"/>
              <a:t>NET GST</a:t>
            </a:r>
            <a:endParaRPr lang="en-MY" dirty="0"/>
          </a:p>
        </p:txBody>
      </p:sp>
      <p:sp>
        <p:nvSpPr>
          <p:cNvPr id="34" name="TextBox 33"/>
          <p:cNvSpPr txBox="1"/>
          <p:nvPr/>
        </p:nvSpPr>
        <p:spPr>
          <a:xfrm>
            <a:off x="1080447" y="5680288"/>
            <a:ext cx="2365612" cy="307777"/>
          </a:xfrm>
          <a:prstGeom prst="rect">
            <a:avLst/>
          </a:prstGeom>
          <a:noFill/>
        </p:spPr>
        <p:txBody>
          <a:bodyPr wrap="square" rtlCol="0">
            <a:spAutoFit/>
          </a:bodyPr>
          <a:lstStyle/>
          <a:p>
            <a:r>
              <a:rPr lang="en-MY" dirty="0" smtClean="0"/>
              <a:t>PAYABLE TO RMCD</a:t>
            </a:r>
            <a:endParaRPr lang="en-MY" dirty="0"/>
          </a:p>
        </p:txBody>
      </p:sp>
      <p:sp>
        <p:nvSpPr>
          <p:cNvPr id="35" name="TextBox 34"/>
          <p:cNvSpPr txBox="1"/>
          <p:nvPr/>
        </p:nvSpPr>
        <p:spPr>
          <a:xfrm>
            <a:off x="5950423" y="5572567"/>
            <a:ext cx="2365612" cy="523220"/>
          </a:xfrm>
          <a:prstGeom prst="rect">
            <a:avLst/>
          </a:prstGeom>
          <a:noFill/>
        </p:spPr>
        <p:txBody>
          <a:bodyPr wrap="square" rtlCol="0">
            <a:spAutoFit/>
          </a:bodyPr>
          <a:lstStyle/>
          <a:p>
            <a:r>
              <a:rPr lang="en-MY" dirty="0" smtClean="0"/>
              <a:t>REFUNDABLE FROM RMCD</a:t>
            </a:r>
            <a:endParaRPr lang="en-MY" dirty="0"/>
          </a:p>
        </p:txBody>
      </p:sp>
      <p:sp>
        <p:nvSpPr>
          <p:cNvPr id="36" name="Plus 35"/>
          <p:cNvSpPr/>
          <p:nvPr/>
        </p:nvSpPr>
        <p:spPr>
          <a:xfrm>
            <a:off x="2412372" y="4153296"/>
            <a:ext cx="518615" cy="477672"/>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37" name="Minus 36"/>
          <p:cNvSpPr/>
          <p:nvPr/>
        </p:nvSpPr>
        <p:spPr>
          <a:xfrm>
            <a:off x="6255256" y="4127067"/>
            <a:ext cx="664192" cy="575349"/>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cxnSp>
        <p:nvCxnSpPr>
          <p:cNvPr id="38" name="Elbow Connector 37"/>
          <p:cNvCxnSpPr/>
          <p:nvPr/>
        </p:nvCxnSpPr>
        <p:spPr>
          <a:xfrm rot="16200000" flipH="1">
            <a:off x="5322926" y="3535608"/>
            <a:ext cx="1259542" cy="2722728"/>
          </a:xfrm>
          <a:prstGeom prst="bentConnector3">
            <a:avLst>
              <a:gd name="adj1" fmla="val 43498"/>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9" name="Elbow Connector 38"/>
          <p:cNvCxnSpPr/>
          <p:nvPr/>
        </p:nvCxnSpPr>
        <p:spPr>
          <a:xfrm rot="5400000">
            <a:off x="2534444" y="3772826"/>
            <a:ext cx="1089064" cy="2315553"/>
          </a:xfrm>
          <a:prstGeom prst="bentConnector3">
            <a:avLst>
              <a:gd name="adj1" fmla="val 34962"/>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0" name="Equal 39"/>
          <p:cNvSpPr/>
          <p:nvPr/>
        </p:nvSpPr>
        <p:spPr>
          <a:xfrm>
            <a:off x="535674" y="3844115"/>
            <a:ext cx="852985" cy="614150"/>
          </a:xfrm>
          <a:prstGeom prst="mathEqual">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schemeClr val="tx1"/>
              </a:solidFill>
            </a:endParaRPr>
          </a:p>
        </p:txBody>
      </p:sp>
      <p:sp>
        <p:nvSpPr>
          <p:cNvPr id="3" name="Slide Number Placeholder 2"/>
          <p:cNvSpPr>
            <a:spLocks noGrp="1"/>
          </p:cNvSpPr>
          <p:nvPr>
            <p:ph type="sldNum" sz="quarter" idx="12"/>
          </p:nvPr>
        </p:nvSpPr>
        <p:spPr/>
        <p:txBody>
          <a:bodyPr/>
          <a:lstStyle/>
          <a:p>
            <a:fld id="{4FAB73BC-B049-4115-A692-8D63A059BFB8}" type="slidenum">
              <a:rPr lang="en-US" smtClean="0">
                <a:solidFill>
                  <a:prstClr val="black">
                    <a:tint val="75000"/>
                  </a:prstClr>
                </a:solidFill>
              </a:rPr>
              <a:pPr/>
              <a:t>35</a:t>
            </a:fld>
            <a:endParaRPr lang="en-US" dirty="0">
              <a:solidFill>
                <a:prstClr val="black">
                  <a:tint val="75000"/>
                </a:prstClr>
              </a:solidFill>
            </a:endParaRPr>
          </a:p>
        </p:txBody>
      </p:sp>
    </p:spTree>
    <p:extLst>
      <p:ext uri="{BB962C8B-B14F-4D97-AF65-F5344CB8AC3E}">
        <p14:creationId xmlns:p14="http://schemas.microsoft.com/office/powerpoint/2010/main" val="6662012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FAB73BC-B049-4115-A692-8D63A059BFB8}" type="slidenum">
              <a:rPr lang="en-US" smtClean="0">
                <a:solidFill>
                  <a:prstClr val="black">
                    <a:tint val="75000"/>
                  </a:prstClr>
                </a:solidFill>
              </a:rPr>
              <a:pPr/>
              <a:t>36</a:t>
            </a:fld>
            <a:endParaRPr lang="en-US" dirty="0">
              <a:solidFill>
                <a:prstClr val="black">
                  <a:tint val="75000"/>
                </a:prstClr>
              </a:solidFill>
            </a:endParaRPr>
          </a:p>
        </p:txBody>
      </p:sp>
      <p:sp>
        <p:nvSpPr>
          <p:cNvPr id="21" name="Rounded Rectangle 20"/>
          <p:cNvSpPr/>
          <p:nvPr/>
        </p:nvSpPr>
        <p:spPr>
          <a:xfrm>
            <a:off x="1447961" y="2764311"/>
            <a:ext cx="4463237" cy="1213284"/>
          </a:xfrm>
          <a:prstGeom prst="roundRect">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b="1" dirty="0" smtClean="0">
                <a:latin typeface="Calibri" pitchFamily="34" charset="0"/>
                <a:cs typeface="Calibri" pitchFamily="34" charset="0"/>
              </a:rPr>
              <a:t>TYPE OF SUPPLY</a:t>
            </a:r>
            <a:endParaRPr lang="en-US" sz="2800" b="1" dirty="0">
              <a:latin typeface="Calibri" pitchFamily="34" charset="0"/>
              <a:cs typeface="Calibri" pitchFamily="34" charset="0"/>
            </a:endParaRPr>
          </a:p>
        </p:txBody>
      </p:sp>
      <p:pic>
        <p:nvPicPr>
          <p:cNvPr id="22" name="Picture 2" descr="http://static1.squarespace.com/static/514b12f3e4b0896b3636cd3c/t/514c7a0fe4b0c1f18080c576/1363966484077/DistributionGlob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11198" y="1981889"/>
            <a:ext cx="2717733" cy="2778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24684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228600" y="304800"/>
            <a:ext cx="647700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1"/>
            <a:r>
              <a:rPr lang="en-US" sz="2800" b="1" dirty="0" smtClean="0">
                <a:solidFill>
                  <a:schemeClr val="bg1"/>
                </a:solidFill>
                <a:latin typeface="Calibri" pitchFamily="34" charset="0"/>
                <a:cs typeface="Mongolian Baiti" pitchFamily="66" charset="0"/>
              </a:rPr>
              <a:t>ELEMENT &amp; SCOPE OF GST</a:t>
            </a:r>
          </a:p>
          <a:p>
            <a:pPr lvl="1"/>
            <a:r>
              <a:rPr lang="en-US" sz="2000" dirty="0" smtClean="0"/>
              <a:t>STANDARD RATED AND GST RELIEF</a:t>
            </a:r>
            <a:endParaRPr lang="en-US" sz="2000" dirty="0"/>
          </a:p>
        </p:txBody>
      </p:sp>
      <p:sp>
        <p:nvSpPr>
          <p:cNvPr id="2" name="TextBox 1"/>
          <p:cNvSpPr txBox="1"/>
          <p:nvPr/>
        </p:nvSpPr>
        <p:spPr>
          <a:xfrm>
            <a:off x="3048000" y="3272117"/>
            <a:ext cx="3200400" cy="52322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MY" sz="2800" b="1" dirty="0" smtClean="0"/>
              <a:t>GST RELIEF</a:t>
            </a:r>
            <a:endParaRPr lang="en-MY" sz="2800" b="1" dirty="0"/>
          </a:p>
        </p:txBody>
      </p:sp>
      <p:sp>
        <p:nvSpPr>
          <p:cNvPr id="3" name="TextBox 2"/>
          <p:cNvSpPr txBox="1"/>
          <p:nvPr/>
        </p:nvSpPr>
        <p:spPr>
          <a:xfrm>
            <a:off x="599804" y="3768603"/>
            <a:ext cx="8224040" cy="1200329"/>
          </a:xfrm>
          <a:prstGeom prst="rect">
            <a:avLst/>
          </a:prstGeom>
          <a:noFill/>
        </p:spPr>
        <p:txBody>
          <a:bodyPr wrap="square" rtlCol="0">
            <a:spAutoFit/>
          </a:bodyPr>
          <a:lstStyle/>
          <a:p>
            <a:pPr algn="ctr"/>
            <a:r>
              <a:rPr lang="en-MY" sz="2400" u="sng" dirty="0" smtClean="0"/>
              <a:t>Petroleum products </a:t>
            </a:r>
          </a:p>
          <a:p>
            <a:pPr marL="285750" indent="-285750" algn="ctr">
              <a:buFont typeface="Wingdings" pitchFamily="2" charset="2"/>
              <a:buChar char="ü"/>
            </a:pPr>
            <a:r>
              <a:rPr lang="en-MY" sz="2400" dirty="0" smtClean="0"/>
              <a:t>Retail sales  of Petrol RO95, diesel and RPG are granted relief from GST to consumers.</a:t>
            </a:r>
            <a:endParaRPr lang="en-MY" sz="2400" dirty="0"/>
          </a:p>
        </p:txBody>
      </p:sp>
      <p:sp>
        <p:nvSpPr>
          <p:cNvPr id="4" name="AutoShape 2" descr="data:image/jpeg;base64,/9j/4AAQSkZJRgABAQAAAQABAAD/2wCEAAkGBxQSEhUUEhQWFRUUFhQUFxQXFBQVGBcUGBQXFhcWFxYYHCggGB8nGxQVITEhJSksLi4uGB8zODMsNygtLisBCgoKDg0OGhAQGywkICQsLCwsLDQsLCwuLCwsLCwsLCwsLCwsLCwtLDcsLCwsLCwsLCwsLCwsLCwsLCwsLCwsLP/AABEIAJwA8wMBIgACEQEDEQH/xAAcAAABBQEBAQAAAAAAAAAAAAAAAgMEBQYBBwj/xABDEAACAQIDBQUFAwoFBAMAAAABAgADEQQSIQUGMUFREyJhcZEygaHB0UJSsSMzYnJzgpKy4fAHJFOi8RRDhMMVFmP/xAAaAQEAAgMBAAAAAAAAAAAAAAAAAwQBAgUG/8QALREAAgIBAwMCBAYDAAAAAAAAAAECAxEEEiEFEzEiURRBYXEVMkKRobEzgeH/2gAMAwEAAhEDEQA/APcYQhACEIQAhCEAIQhACEIQAhCcvAOwnLwvGQBhK3a+1lojhdiLgeHU9BMni9465Oj5fBQB+Mo6jqFVLw+WSwplLlG+vCeZtt3Ef6z/AO36RB2xiP8AXqeo+krfjFXsyT4WR6fCeX//AC1f/Wqfxf0i12zXH/ef1H0mPxir2Y+Fl7npt52YfZ29TrYVPyg9wb6GbHCYpaih0N1PAy9p9XXevSyKdcoeR+EIS0RhCEIAQhCAEIQgBCEIAQhCAEIQgBCEIAQhCAE4YEyl2ltwJ3U7zdeQ+sgv1NdEd03hG0YuXgtqtYKLsQB4mVOJ3gQaIMx68BM/XrtUN3N/76RIWeZ1PXrJPFSx9fmWoaZfqJ9bbNVuBCjwH1kR8Q7e07H94xJFhc6DqTYesg4zHLaym/U62t5zld/UXS9UmTqEV4RHxuIufP8AsSHeN1Hubzl5ZwSeB284REZp0GAdMBOTt4AKs2m5NU99fBW9+oJ+CzFky83f2p2T3IvfQjnbqJZ0dqqvjJ+CO2O6DSPQhOyHhNoU6nsOD4cD6cZLvPXRnGSzF5Oa015OwnITYwdhCEAIQhACEIQAhCEAIQhACEIQAiWYDUzpMy239plyUT2V9ojmfkJU1mrjp69z/wBG8Ibng5tfbJfuUzZeZ5t9BKpFnKaX+vL1kUbTp2ci5yEjhoxHQ9Lzx1kdVrZ78N/0XltrWCeolfitpaHKbcRpYHQ24ytpbdqOoYAKCOA1PlmP0jXj7/WSy0E9N/k8s2hNT5Qp65PHXxOp+MQzX4wIiS0I3FQBiM07mmcAVeF4kGBmALzToaNgxylTLGwmDIoTl4+CqE8DyGvPr5SBXrNcniPAaQouXyDeCemIaWmD3gqJpnNvHvD4/WZpcT1HvEeWrfnN4udbzF4MNRflG7we9gPtr71PyP1l1hNr0X4OAeh0PxnloeOLWI4ay/V1S+H5uSCWng/B66GheeYYPbNSn7LMPC+nodJoNn71MdHUN5d0+nCdGrq1UuJcEEtNJeOTYQjGExAqKGXgY/OommsorhCEJkBCEIAQhCAEbrVgqlmNgAST5Sh2zvbRod1T2j8MqkWB/SaefYraFevUqXLXqd7IGbLpwsPIwDZ7R3yovS/JZ7tpwy2XmReZJ65r1VVRYIMwUEk3JFmvxv5ROz+ypITW7zKSppDS1jrcmSMLvFkrZqVJUBTIOenI6+Xxkbqg5bmuTOXjArFYKsQS2a50Bbry4xGEwlMUbVKig2IIHHNfUD3yBtOrWrsWZz5XsLRvDbO072vHj4/hNJ301rlpGVFv5Duzq1FUC3LFcwN+Y5H0McoVyNV0HS1x8ZGGx+9cMBe/L+/GWOGwmUWzAjlcW+c4fUtTRalslyi1QnHyNpSZu8SFF7X46jX2RblaLaqB9tW/8fL8cxi8pp8OB4qb2PkYk0A17XBH2Tx93Wcnci2Q6tRuVvhG8z+Hwjz04js5umjA3mfqPhOEv1+Mc7PxgUm2UBCs8O1rFSEAN9NWyqPMi5PkIzja4pqWY2At6nSXK0soCjlz69ZiUu2lJo0b+RlK+72JYljiUBOuUUTb1z3+EidjjMMc2UVRbU0yfih+V5tWpmMsJNDqc/EkmvbBC6/qZbBbx4eqbPem3MHSx8jLbsCRdCHHUGd2nsmlXH5RAT97g3qNZmcTu5iMOc2EqEj7h0PpwPwlmPw9/wCV7X7PwZ3Sj55Ro0rsv0Mfp4kc9PKZLDb3srdniqeVgbE2sR4MpFxNFh69N9Q6jxuB+Mju0s636kbxsUiyDX4axylVtICfosD5H4y4wSmoUVlUlyADw0vqdONgDKuxtpe5JnjJ6Lu2hGGpX4lAT79fnLSM4ZbKoHAAD3AWj09jXHbBI5beXkIQhNzATl4mtUCqWOgUEk+AFzPK9q77V8T3aANJD93VyDwu32fdAN5t3eehhdGbM/8Aprq3v+775gNp70YnGHIncQ6ZEJ1H6TcT5CM4Ldruh67ZF4knn5cyZ3EbXSmMmFS3LOeJgHKezkpC9ZtRrkHGRcVjjU7tNcqqSQw68AT9PGGD2bUrMS13JOvQeZknHYTsmyXBNgTYaC/LxkGovjTDdI2jFyeCuwtO97m54EHkQOcnU0E4gJk2hgyZ5rWdTnY+HhFuFKiMrHVEn08AJMpYUCcSd6JtpUhDHAhl0tARZw4Mru9DBSLONQB8DyPT6S1fZ/SQ6tArN4X88DlFbXS97+0vH38GEhiXFWnfxI+I+6ZXVqFz3eP3To1/nOhVNSRsnkYE48QzEGxFpmd8ttdmOxQ95h3j90Hl5mXKKZWz2xNZzUVllPvTtntqgRD+TRh+82YXJmt3o32Sg3Y4YLVq2uzk3RL62AHtn0AnmB4TV1tmHE0cP2YRSMoZ+FlIAY6DvWOtvrPRS6fS1HcuI/Iod2WX9SBid8cZf8+1zc2VU092Ukess939+2LBMSAykgZxo6+LD7Q8rGeh7v4KhhKQSjY3sWqaZnPUn5cpD3r3apY5LiyVlHcq2/2sOYPwnHlr9JObqlXiPjJMq5pZTHWo5lDKQykAgjgQeBEjOsxG7+362zazYfEKcgbvJf2b/wDcQ8CDqbc9ec9IQJWQPTIZWFwRwt/fKUtVp5aaWfMX4ZNCW77kirsfD4+gvb0wxAyZxo4tpow1/wCeE8X3l2cuFxNbDoxZaZWxI1sVvY26eU9z3cpEZ18mH4fT0nh2+tTPtHFn/wDS3ooHynqNFb3aYyKVkdsmjuzGprh3ftWTEK3dAawI0t3ed9b+U9i/w5pvVpU6z2swuhHE3AuxHAcOHOeJbHwDYitTop7VR1XyB4n3Lcz6e3b2ctKmiKLKiqq+Qk06K5SUmuUYU2lhF5TGkXOTslNQhCEARWAKkNqCCCOoOhnnW06tHZ9kpUs7kEqzaggaaeM3u0L5dJmcXh1qDK6hh49eogGFxVavi3712v8AYXWw8eQl9s3dwLrUP7o4eRPOXeHw6oLIoA8Pn1k2hhC0AjU6YAsoAHQDSZXaNAvWfzt6aT0nDbPC8Zh8Z+dqfrv/ADGcTrdjjXFL3LOmWWyLhcMBJyCMLHlM8lNtl3A+kdWMIY6hlaSA+sdWMKY6pkMkB5ZyrSDCJBjgMj5XgwUuKw+UyM4B4zQVqYaVWJwduEt1W+/k0awVGOwpZbKe9yJ4DzE8s2/sKvRYvUGbMT3hqCfMT11gYzXphgVYBlOhB1BE7eg6k9PLlcEdkXNHhxWTNnbUqUD3DdTxRrkeNragza7U3FpsSaTlf0Te3r/SZjaO7OIpAkrmUcSNRPVUa2i5emXJUlCSNJsHeqm+jXXqpN/4TzmuoVwVD02zI2oIM8SZSDrcH0+MtNhbwVsKSUIZW1am17E9QRqD4ynr+mRv9cOJf2b1WuPk9O3j2HSx9LK1lqKD2dS1yp8eq34ief7I2xX2XXNGspKkgsl9CDp2iE89D4aWmi2bvvRY98GkfHvL7nA/ECXG1tnUNo0MpZSdezqrZsjfMcLjnOdQ7NOuzqY5g/4JmlL1RfJqN0selV1emwZHVrEe7Q9D4TwPbb5sViW64it6doQPlLnYu1sTsbF5XTOvNLkLUUgrmRuR16eBlHQpNWq2A79apoBc3eq+g9Wnb0OnVFe1PK8or2S3PJ6T/gzsPMz4lhoCaVPz0zsPK4X1nuWHp2Ez26Gxlw9GnSXhTUC/U8SfeSTNMJdIzsIQgBCEIAl1uJUYrZxvpLmEArMLs22plglMDhFwgHDPOdoC1Wp+u3xN56MZgd4aeXEP42PwnE65HNUX7Ms6V+ohpFvVCKzt7KKzmwubKL6CNKYjaJ/y9f8AY1P5Z5mitTtjGXhstzeItld/9yw/KniD+5SX/wBhknCb3YZzYmpS5XqIMvqjG3mbTNbpYFK1fJUTOvZO2XXUi1uGvPhF73bNpUKqrTGXNTu9MknIQxA46rccj0np59L0Tn2trzjOeSl3Z4zk9EAPD5i1uN79La3lHj98MPSYquesRoezAy3/AF2OvuBEoMdtJ02bhqdyGriqpPMUEcgD3hkHkpnN0dgJXVqtUHs1bIiA5QzAAszEa2GZRpa59JRh0fT6eMrdQ8pPj7G7ulPCiXuC32w7mzrUpX+0wVk8LspuPSaOtiFVGqcVVGqXWxuqqX7uoB0BtwmE3s3ep0qYrUQVUMFdLlgM3BlJ1GuhHlwju6OPJw2Lw7G4p0K9SnfkrUnDKPC9iPNpizpOlvhG7T8LKyvpkd6cXtZZUt/sOSt0rqGKjMUpWW5GptUJsOflNNiqoRHZrkU0dzaxJVELnL10Bt5zxqmt192vlpNzu5tU1sFiKTG9Shh66/rUjQfIfMHu2/VPOSa3odMdkqVxlZ5+TMQulzkmbG3ioYup2dOnWVsjPd1phbLl0utQm+vTrObcxNHD27SoFLahQCzEdcq8vEzNbguFxJY8Fw1ZyOoXKxHoDK7ZtI4zFIKrHNXdmdgNbBWdgt+HdSw6aSafRae7u8RS55NVdLGC/wAPt2hUYKKliTYBlZL+GYi0m1WChixsFDMx6BVLN56LKHfDd+lQ7M0s2SpmUqxDWZcpuDbW4bh4HqLSsNUNTZlV2N2pq9AnqR2eU/wVV9JHPp1M1Cylva2bqxrKkQsZisBV9thrzFOoD+Epqm6+HrtlwuIu9mbs2R10AubORb1Ec2Vs2k4btq4o2yhRp3rg3sT0sB75ebN2IlFxWSo1QWZQe5l1FjdhfhOlPZpoPEn44zyiJZmYLae7uJoe3TJUfaAuPMkX+UraFdqZujMjdVZlJ87cffeeyLiiJA2hs7D1gc9JbnmO6fhKVXV88Wx/YldHszzDFY6rVsatRnsO6WN7X6Tdf4QbD7Wu2IYd2j3E/aMNfRT/ALpEX/D41mIw9ULYXOcE2944z2DcbYC4WglJTfKLs1rZnJuzW5a/LpOzTZCcE4eCvJNPk0+EpZVkicE7JTUIQhACEIQAhCEAIQhAOGZLfPD2ZH6gqfMaj5zXGVm8GD7WiwHEd4eYlLX092iUSSqW2aZg1MRjz+Qr/san8sFMRjfzFf8AY1P5T9J5HSrGoh90dCf5WYjZuBeu4p07ZsrN3myDKLX15cYmrh+wq5K1O+RhnphsuYaE2ccLjnLPch/8wdD+YqctOK2+ckb8ULPSqgEh0NNtCRmpm48rqwt5GevepS1HafzWTn7fTn6j2/li2FZLdm1J1SwsAAysBbl3aiaS03IrA4QAcUqOreBazrfwIJ/hMhbMoDGbPSmxs9NmRWIPddNVvzIKVAD/AElAK+IwFQkg0i2hLANTccrH2X9xuPC8qXVx1NEtPu9Sf/TdNxkpfI2e99UDB1L/AGiiDxOYG3joDM5uehvjDyXB1wfMo1h8JAqYvEY9hYGrlvYItqaX4knRV8yZsNn7KGFwtdL56j0a7VGHAt2FQKq9QNR4m55gDWlQ0FEapNOTf9sSzY20Zrcekr4hkcXV8PVUjwOUXHjzHlIdLtMHiHU6soek3IPTdCLjzDA+kmbhN/mTofzFTkeqS5332dnpiuo79LuuB9qkTof3Sfj4SxZrFDVql+Gv5NVDMMoq9wTlxZ5/kKvpdI3jt2sRh6gOHV6iq2ak9MXdbEkBlFzccL2sbeNp3cZ/80dD+YqctPaT+/dJO8O9dWjialBGpgIVA7gL6qDz46npE7LfidsMY28p/cJLbz7lVtmviXZf+qzAgXRWUJZSdTlHC5HEjlL3d7Zoq7PamzFBWrNUzKoJyp2aWsSBqaTc+cqcHsPE4pi9bOisbtVqAhmH6CnU6eQ9Jot48RVo4dP+lVhldV7iZ8lJVPtCxsCcutvvazTVXrMaKmlL+EZhH9TXBXYjcsHSlWZn5JUprZjyXOrd2501BlNutXy4imoPcrsKZXkSwsjW6gka9LiLq74V3XIHpgm63RArm+lhxsbcwLyx3a2I6OK1VSmQE00YWcsQQHZeKgXJ11vabbp10S+Jkn9gknJbC3rYOQquGIluTEBcxAHEkD3k6TycJyzgv44Jm6WEOVmt7TWHkP8An4Te4GjlWM7OwC06arb2R8efxvJwnttNX26oxOZOW6TZ2EISwahCEIAQhCAEIQgBCEIARLCKhAMBvHs/sapsO692HzErUcg3GhHCehbY2eK9MrwI1U9DPPKtMoxVhYg2Inkep6R02bo+GdCizdHDJDYp2FmdiOhYn4GdpVmX2SR5Ej8JGDRQM5blLOck2ESmrFvaYnzJP4xdLEMvssRfjYkX87SKDFhpHmSeU+TGCS9dm9pibdSTAP0kcNO5pq8yeW+TOF4Jb4ljoWYjoWJiFqEag2PX/iMZoZphuTeW+TGCQ+IY6FmPgST84DFuBYOwHTMbfjIxM4Wm6lPOcv8AcbULZ4kPY3Bt/fWIzRJaEn5M4JDY2p99/wCI/WRWM4TEFpI3KXDYUUjrGXu6ez879oRonDxb+kpsHhWquEXifgOZnomBwgpIEXgB6nmZ2OlaTuWdyXhEGoswsLyyVCEJ6ooBCEIAQhCAEIQgBCEIAQhCAEIQgHDKHeTYnbDOn5wD+IdJfzlpDfTG6DhI2jJxeUeVm4NjoRoR4xQaanfHBJlFQCzXsSOY8Zkp47V6bsWOGcnSrs3xyPBooNGROgypg3Hs07mjQM7eY2gdzQzRqF5jaBwtOZoi85eZ2gXmiS0TEzOAdZp2lTLsFUEsSLARszcbp4FFpCoB3m4k/gOkvaLSfEWbc49yK2zYsknYGyBQTXV29pvkPCWsBOz2FVUa4qMVwjnSk5PLCEISQwEIQgBCEIAQhCA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MY"/>
          </a:p>
        </p:txBody>
      </p:sp>
      <p:sp>
        <p:nvSpPr>
          <p:cNvPr id="5" name="AutoShape 4" descr="data:image/jpeg;base64,/9j/4AAQSkZJRgABAQAAAQABAAD/2wCEAAkGBxQSEhUUEhQWFRUUFhQUFxQXFBQVGBcUGBQXFhcWFxYYHCggGB8nGxQVITEhJSksLi4uGB8zODMsNygtLisBCgoKDg0OGhAQGywkICQsLCwsLDQsLCwuLCwsLCwsLCwsLCwsLCwtLDcsLCwsLCwsLCwsLCwsLCwsLCwsLCwsLP/AABEIAJwA8wMBIgACEQEDEQH/xAAcAAABBQEBAQAAAAAAAAAAAAAAAgMEBQYBBwj/xABDEAACAQIDBQUFAwoFBAMAAAABAgADEQQSIQUGMUFREyJhcZEygaHB0UJSsSMzYnJzgpKy4fAHJFOi8RRDhMMVFmP/xAAaAQEAAgMBAAAAAAAAAAAAAAAAAwQBAgUG/8QALREAAgIBAwMCBAYDAAAAAAAAAAECAxEEEiEFEzEiURRBYXEVMkKRobEzgeH/2gAMAwEAAhEDEQA/APcYQhACEIQAhCEAIQhACEIQAhCcvAOwnLwvGQBhK3a+1lojhdiLgeHU9BMni9465Oj5fBQB+Mo6jqFVLw+WSwplLlG+vCeZtt3Ef6z/AO36RB2xiP8AXqeo+krfjFXsyT4WR6fCeX//AC1f/Wqfxf0i12zXH/ef1H0mPxir2Y+Fl7npt52YfZ29TrYVPyg9wb6GbHCYpaih0N1PAy9p9XXevSyKdcoeR+EIS0RhCEIAQhCAEIQgBCEIAQhCAEIQgBCEIAQhCAE4YEyl2ltwJ3U7zdeQ+sgv1NdEd03hG0YuXgtqtYKLsQB4mVOJ3gQaIMx68BM/XrtUN3N/76RIWeZ1PXrJPFSx9fmWoaZfqJ9bbNVuBCjwH1kR8Q7e07H94xJFhc6DqTYesg4zHLaym/U62t5zld/UXS9UmTqEV4RHxuIufP8AsSHeN1Hubzl5ZwSeB284REZp0GAdMBOTt4AKs2m5NU99fBW9+oJ+CzFky83f2p2T3IvfQjnbqJZ0dqqvjJ+CO2O6DSPQhOyHhNoU6nsOD4cD6cZLvPXRnGSzF5Oa015OwnITYwdhCEAIQhACEIQAhCEAIQhACEIQAiWYDUzpMy239plyUT2V9ojmfkJU1mrjp69z/wBG8Ibng5tfbJfuUzZeZ5t9BKpFnKaX+vL1kUbTp2ci5yEjhoxHQ9Lzx1kdVrZ78N/0XltrWCeolfitpaHKbcRpYHQ24ytpbdqOoYAKCOA1PlmP0jXj7/WSy0E9N/k8s2hNT5Qp65PHXxOp+MQzX4wIiS0I3FQBiM07mmcAVeF4kGBmALzToaNgxylTLGwmDIoTl4+CqE8DyGvPr5SBXrNcniPAaQouXyDeCemIaWmD3gqJpnNvHvD4/WZpcT1HvEeWrfnN4udbzF4MNRflG7we9gPtr71PyP1l1hNr0X4OAeh0PxnloeOLWI4ay/V1S+H5uSCWng/B66GheeYYPbNSn7LMPC+nodJoNn71MdHUN5d0+nCdGrq1UuJcEEtNJeOTYQjGExAqKGXgY/OommsorhCEJkBCEIAQhCAEbrVgqlmNgAST5Sh2zvbRod1T2j8MqkWB/SaefYraFevUqXLXqd7IGbLpwsPIwDZ7R3yovS/JZ7tpwy2XmReZJ65r1VVRYIMwUEk3JFmvxv5ROz+ypITW7zKSppDS1jrcmSMLvFkrZqVJUBTIOenI6+Xxkbqg5bmuTOXjArFYKsQS2a50Bbry4xGEwlMUbVKig2IIHHNfUD3yBtOrWrsWZz5XsLRvDbO072vHj4/hNJ301rlpGVFv5Duzq1FUC3LFcwN+Y5H0McoVyNV0HS1x8ZGGx+9cMBe/L+/GWOGwmUWzAjlcW+c4fUtTRalslyi1QnHyNpSZu8SFF7X46jX2RblaLaqB9tW/8fL8cxi8pp8OB4qb2PkYk0A17XBH2Tx93Wcnci2Q6tRuVvhG8z+Hwjz04js5umjA3mfqPhOEv1+Mc7PxgUm2UBCs8O1rFSEAN9NWyqPMi5PkIzja4pqWY2At6nSXK0soCjlz69ZiUu2lJo0b+RlK+72JYljiUBOuUUTb1z3+EidjjMMc2UVRbU0yfih+V5tWpmMsJNDqc/EkmvbBC6/qZbBbx4eqbPem3MHSx8jLbsCRdCHHUGd2nsmlXH5RAT97g3qNZmcTu5iMOc2EqEj7h0PpwPwlmPw9/wCV7X7PwZ3Sj55Ro0rsv0Mfp4kc9PKZLDb3srdniqeVgbE2sR4MpFxNFh69N9Q6jxuB+Mju0s636kbxsUiyDX4axylVtICfosD5H4y4wSmoUVlUlyADw0vqdONgDKuxtpe5JnjJ6Lu2hGGpX4lAT79fnLSM4ZbKoHAAD3AWj09jXHbBI5beXkIQhNzATl4mtUCqWOgUEk+AFzPK9q77V8T3aANJD93VyDwu32fdAN5t3eehhdGbM/8Aprq3v+775gNp70YnGHIncQ6ZEJ1H6TcT5CM4Ldruh67ZF4knn5cyZ3EbXSmMmFS3LOeJgHKezkpC9ZtRrkHGRcVjjU7tNcqqSQw68AT9PGGD2bUrMS13JOvQeZknHYTsmyXBNgTYaC/LxkGovjTDdI2jFyeCuwtO97m54EHkQOcnU0E4gJk2hgyZ5rWdTnY+HhFuFKiMrHVEn08AJMpYUCcSd6JtpUhDHAhl0tARZw4Mru9DBSLONQB8DyPT6S1fZ/SQ6tArN4X88DlFbXS97+0vH38GEhiXFWnfxI+I+6ZXVqFz3eP3To1/nOhVNSRsnkYE48QzEGxFpmd8ttdmOxQ95h3j90Hl5mXKKZWz2xNZzUVllPvTtntqgRD+TRh+82YXJmt3o32Sg3Y4YLVq2uzk3RL62AHtn0AnmB4TV1tmHE0cP2YRSMoZ+FlIAY6DvWOtvrPRS6fS1HcuI/Iod2WX9SBid8cZf8+1zc2VU092Ukess939+2LBMSAykgZxo6+LD7Q8rGeh7v4KhhKQSjY3sWqaZnPUn5cpD3r3apY5LiyVlHcq2/2sOYPwnHlr9JObqlXiPjJMq5pZTHWo5lDKQykAgjgQeBEjOsxG7+362zazYfEKcgbvJf2b/wDcQ8CDqbc9ec9IQJWQPTIZWFwRwt/fKUtVp5aaWfMX4ZNCW77kirsfD4+gvb0wxAyZxo4tpow1/wCeE8X3l2cuFxNbDoxZaZWxI1sVvY26eU9z3cpEZ18mH4fT0nh2+tTPtHFn/wDS3ooHynqNFb3aYyKVkdsmjuzGprh3ftWTEK3dAawI0t3ed9b+U9i/w5pvVpU6z2swuhHE3AuxHAcOHOeJbHwDYitTop7VR1XyB4n3Lcz6e3b2ctKmiKLKiqq+Qk06K5SUmuUYU2lhF5TGkXOTslNQhCEARWAKkNqCCCOoOhnnW06tHZ9kpUs7kEqzaggaaeM3u0L5dJmcXh1qDK6hh49eogGFxVavi3712v8AYXWw8eQl9s3dwLrUP7o4eRPOXeHw6oLIoA8Pn1k2hhC0AjU6YAsoAHQDSZXaNAvWfzt6aT0nDbPC8Zh8Z+dqfrv/ADGcTrdjjXFL3LOmWWyLhcMBJyCMLHlM8lNtl3A+kdWMIY6hlaSA+sdWMKY6pkMkB5ZyrSDCJBjgMj5XgwUuKw+UyM4B4zQVqYaVWJwduEt1W+/k0awVGOwpZbKe9yJ4DzE8s2/sKvRYvUGbMT3hqCfMT11gYzXphgVYBlOhB1BE7eg6k9PLlcEdkXNHhxWTNnbUqUD3DdTxRrkeNragza7U3FpsSaTlf0Te3r/SZjaO7OIpAkrmUcSNRPVUa2i5emXJUlCSNJsHeqm+jXXqpN/4TzmuoVwVD02zI2oIM8SZSDrcH0+MtNhbwVsKSUIZW1am17E9QRqD4ynr+mRv9cOJf2b1WuPk9O3j2HSx9LK1lqKD2dS1yp8eq34ief7I2xX2XXNGspKkgsl9CDp2iE89D4aWmi2bvvRY98GkfHvL7nA/ECXG1tnUNo0MpZSdezqrZsjfMcLjnOdQ7NOuzqY5g/4JmlL1RfJqN0selV1emwZHVrEe7Q9D4TwPbb5sViW64it6doQPlLnYu1sTsbF5XTOvNLkLUUgrmRuR16eBlHQpNWq2A79apoBc3eq+g9Wnb0OnVFe1PK8or2S3PJ6T/gzsPMz4lhoCaVPz0zsPK4X1nuWHp2Ez26Gxlw9GnSXhTUC/U8SfeSTNMJdIzsIQgBCEIAl1uJUYrZxvpLmEArMLs22plglMDhFwgHDPOdoC1Wp+u3xN56MZgd4aeXEP42PwnE65HNUX7Ms6V+ohpFvVCKzt7KKzmwubKL6CNKYjaJ/y9f8AY1P5Z5mitTtjGXhstzeItld/9yw/KniD+5SX/wBhknCb3YZzYmpS5XqIMvqjG3mbTNbpYFK1fJUTOvZO2XXUi1uGvPhF73bNpUKqrTGXNTu9MknIQxA46rccj0np59L0Tn2trzjOeSl3Z4zk9EAPD5i1uN79La3lHj98MPSYquesRoezAy3/AF2OvuBEoMdtJ02bhqdyGriqpPMUEcgD3hkHkpnN0dgJXVqtUHs1bIiA5QzAAszEa2GZRpa59JRh0fT6eMrdQ8pPj7G7ulPCiXuC32w7mzrUpX+0wVk8LspuPSaOtiFVGqcVVGqXWxuqqX7uoB0BtwmE3s3ep0qYrUQVUMFdLlgM3BlJ1GuhHlwju6OPJw2Lw7G4p0K9SnfkrUnDKPC9iPNpizpOlvhG7T8LKyvpkd6cXtZZUt/sOSt0rqGKjMUpWW5GptUJsOflNNiqoRHZrkU0dzaxJVELnL10Bt5zxqmt192vlpNzu5tU1sFiKTG9Shh66/rUjQfIfMHu2/VPOSa3odMdkqVxlZ5+TMQulzkmbG3ioYup2dOnWVsjPd1phbLl0utQm+vTrObcxNHD27SoFLahQCzEdcq8vEzNbguFxJY8Fw1ZyOoXKxHoDK7ZtI4zFIKrHNXdmdgNbBWdgt+HdSw6aSafRae7u8RS55NVdLGC/wAPt2hUYKKliTYBlZL+GYi0m1WChixsFDMx6BVLN56LKHfDd+lQ7M0s2SpmUqxDWZcpuDbW4bh4HqLSsNUNTZlV2N2pq9AnqR2eU/wVV9JHPp1M1Cylva2bqxrKkQsZisBV9thrzFOoD+Epqm6+HrtlwuIu9mbs2R10AubORb1Ec2Vs2k4btq4o2yhRp3rg3sT0sB75ebN2IlFxWSo1QWZQe5l1FjdhfhOlPZpoPEn44zyiJZmYLae7uJoe3TJUfaAuPMkX+UraFdqZujMjdVZlJ87cffeeyLiiJA2hs7D1gc9JbnmO6fhKVXV88Wx/YldHszzDFY6rVsatRnsO6WN7X6Tdf4QbD7Wu2IYd2j3E/aMNfRT/ALpEX/D41mIw9ULYXOcE2944z2DcbYC4WglJTfKLs1rZnJuzW5a/LpOzTZCcE4eCvJNPk0+EpZVkicE7JTUIQhACEIQAhCEAIQhAOGZLfPD2ZH6gqfMaj5zXGVm8GD7WiwHEd4eYlLX092iUSSqW2aZg1MRjz+Qr/san8sFMRjfzFf8AY1P5T9J5HSrGoh90dCf5WYjZuBeu4p07ZsrN3myDKLX15cYmrh+wq5K1O+RhnphsuYaE2ccLjnLPch/8wdD+YqctOK2+ckb8ULPSqgEh0NNtCRmpm48rqwt5GevepS1HafzWTn7fTn6j2/li2FZLdm1J1SwsAAysBbl3aiaS03IrA4QAcUqOreBazrfwIJ/hMhbMoDGbPSmxs9NmRWIPddNVvzIKVAD/AElAK+IwFQkg0i2hLANTccrH2X9xuPC8qXVx1NEtPu9Sf/TdNxkpfI2e99UDB1L/AGiiDxOYG3joDM5uehvjDyXB1wfMo1h8JAqYvEY9hYGrlvYItqaX4knRV8yZsNn7KGFwtdL56j0a7VGHAt2FQKq9QNR4m55gDWlQ0FEapNOTf9sSzY20Zrcekr4hkcXV8PVUjwOUXHjzHlIdLtMHiHU6soek3IPTdCLjzDA+kmbhN/mTofzFTkeqS5332dnpiuo79LuuB9qkTof3Sfj4SxZrFDVql+Gv5NVDMMoq9wTlxZ5/kKvpdI3jt2sRh6gOHV6iq2ak9MXdbEkBlFzccL2sbeNp3cZ/80dD+YqctPaT+/dJO8O9dWjialBGpgIVA7gL6qDz46npE7LfidsMY28p/cJLbz7lVtmviXZf+qzAgXRWUJZSdTlHC5HEjlL3d7Zoq7PamzFBWrNUzKoJyp2aWsSBqaTc+cqcHsPE4pi9bOisbtVqAhmH6CnU6eQ9Jot48RVo4dP+lVhldV7iZ8lJVPtCxsCcutvvazTVXrMaKmlL+EZhH9TXBXYjcsHSlWZn5JUprZjyXOrd2501BlNutXy4imoPcrsKZXkSwsjW6gka9LiLq74V3XIHpgm63RArm+lhxsbcwLyx3a2I6OK1VSmQE00YWcsQQHZeKgXJ11vabbp10S+Jkn9gknJbC3rYOQquGIluTEBcxAHEkD3k6TycJyzgv44Jm6WEOVmt7TWHkP8An4Te4GjlWM7OwC06arb2R8efxvJwnttNX26oxOZOW6TZ2EISwahCEIAQhCAEIQgBCEIARLCKhAMBvHs/sapsO692HzErUcg3GhHCehbY2eK9MrwI1U9DPPKtMoxVhYg2Inkep6R02bo+GdCizdHDJDYp2FmdiOhYn4GdpVmX2SR5Ej8JGDRQM5blLOck2ESmrFvaYnzJP4xdLEMvssRfjYkX87SKDFhpHmSeU+TGCS9dm9pibdSTAP0kcNO5pq8yeW+TOF4Jb4ljoWYjoWJiFqEag2PX/iMZoZphuTeW+TGCQ+IY6FmPgST84DFuBYOwHTMbfjIxM4Wm6lPOcv8AcbULZ4kPY3Bt/fWIzRJaEn5M4JDY2p99/wCI/WRWM4TEFpI3KXDYUUjrGXu6ez879oRonDxb+kpsHhWquEXifgOZnomBwgpIEXgB6nmZ2OlaTuWdyXhEGoswsLyyVCEJ6ooBCEIAQhCAEIQgBCEIAQhCAEIQgHDKHeTYnbDOn5wD+IdJfzlpDfTG6DhI2jJxeUeVm4NjoRoR4xQaanfHBJlFQCzXsSOY8Zkp47V6bsWOGcnSrs3xyPBooNGROgypg3Hs07mjQM7eY2gdzQzRqF5jaBwtOZoi85eZ2gXmiS0TEzOAdZp2lTLsFUEsSLARszcbp4FFpCoB3m4k/gOkvaLSfEWbc49yK2zYsknYGyBQTXV29pvkPCWsBOz2FVUa4qMVwjnSk5PLCEISQwEIQgBCEIAQhCAf/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MY"/>
          </a:p>
        </p:txBody>
      </p:sp>
      <p:sp>
        <p:nvSpPr>
          <p:cNvPr id="8" name="AutoShape 6" descr="data:image/jpeg;base64,/9j/4AAQSkZJRgABAQAAAQABAAD/2wCEAAkGBxQSEhUUEhQWFRUUFhQUFxQXFBQVGBcUGBQXFhcWFxYYHCggGB8nGxQVITEhJSksLi4uGB8zODMsNygtLisBCgoKDg0OGhAQGywkICQsLCwsLDQsLCwuLCwsLCwsLCwsLCwsLCwtLDcsLCwsLCwsLCwsLCwsLCwsLCwsLCwsLP/AABEIAJwA8wMBIgACEQEDEQH/xAAcAAABBQEBAQAAAAAAAAAAAAAAAgMEBQYBBwj/xABDEAACAQIDBQUFAwoFBAMAAAABAgADEQQSIQUGMUFREyJhcZEygaHB0UJSsSMzYnJzgpKy4fAHJFOi8RRDhMMVFmP/xAAaAQEAAgMBAAAAAAAAAAAAAAAAAwQBAgUG/8QALREAAgIBAwMCBAYDAAAAAAAAAAECAxEEEiEFEzEiURRBYXEVMkKRobEzgeH/2gAMAwEAAhEDEQA/APcYQhACEIQAhCEAIQhACEIQAhCcvAOwnLwvGQBhK3a+1lojhdiLgeHU9BMni9465Oj5fBQB+Mo6jqFVLw+WSwplLlG+vCeZtt3Ef6z/AO36RB2xiP8AXqeo+krfjFXsyT4WR6fCeX//AC1f/Wqfxf0i12zXH/ef1H0mPxir2Y+Fl7npt52YfZ29TrYVPyg9wb6GbHCYpaih0N1PAy9p9XXevSyKdcoeR+EIS0RhCEIAQhCAEIQgBCEIAQhCAEIQgBCEIAQhCAE4YEyl2ltwJ3U7zdeQ+sgv1NdEd03hG0YuXgtqtYKLsQB4mVOJ3gQaIMx68BM/XrtUN3N/76RIWeZ1PXrJPFSx9fmWoaZfqJ9bbNVuBCjwH1kR8Q7e07H94xJFhc6DqTYesg4zHLaym/U62t5zld/UXS9UmTqEV4RHxuIufP8AsSHeN1Hubzl5ZwSeB284REZp0GAdMBOTt4AKs2m5NU99fBW9+oJ+CzFky83f2p2T3IvfQjnbqJZ0dqqvjJ+CO2O6DSPQhOyHhNoU6nsOD4cD6cZLvPXRnGSzF5Oa015OwnITYwdhCEAIQhACEIQAhCEAIQhACEIQAiWYDUzpMy239plyUT2V9ojmfkJU1mrjp69z/wBG8Ibng5tfbJfuUzZeZ5t9BKpFnKaX+vL1kUbTp2ci5yEjhoxHQ9Lzx1kdVrZ78N/0XltrWCeolfitpaHKbcRpYHQ24ytpbdqOoYAKCOA1PlmP0jXj7/WSy0E9N/k8s2hNT5Qp65PHXxOp+MQzX4wIiS0I3FQBiM07mmcAVeF4kGBmALzToaNgxylTLGwmDIoTl4+CqE8DyGvPr5SBXrNcniPAaQouXyDeCemIaWmD3gqJpnNvHvD4/WZpcT1HvEeWrfnN4udbzF4MNRflG7we9gPtr71PyP1l1hNr0X4OAeh0PxnloeOLWI4ay/V1S+H5uSCWng/B66GheeYYPbNSn7LMPC+nodJoNn71MdHUN5d0+nCdGrq1UuJcEEtNJeOTYQjGExAqKGXgY/OommsorhCEJkBCEIAQhCAEbrVgqlmNgAST5Sh2zvbRod1T2j8MqkWB/SaefYraFevUqXLXqd7IGbLpwsPIwDZ7R3yovS/JZ7tpwy2XmReZJ65r1VVRYIMwUEk3JFmvxv5ROz+ypITW7zKSppDS1jrcmSMLvFkrZqVJUBTIOenI6+Xxkbqg5bmuTOXjArFYKsQS2a50Bbry4xGEwlMUbVKig2IIHHNfUD3yBtOrWrsWZz5XsLRvDbO072vHj4/hNJ301rlpGVFv5Duzq1FUC3LFcwN+Y5H0McoVyNV0HS1x8ZGGx+9cMBe/L+/GWOGwmUWzAjlcW+c4fUtTRalslyi1QnHyNpSZu8SFF7X46jX2RblaLaqB9tW/8fL8cxi8pp8OB4qb2PkYk0A17XBH2Tx93Wcnci2Q6tRuVvhG8z+Hwjz04js5umjA3mfqPhOEv1+Mc7PxgUm2UBCs8O1rFSEAN9NWyqPMi5PkIzja4pqWY2At6nSXK0soCjlz69ZiUu2lJo0b+RlK+72JYljiUBOuUUTb1z3+EidjjMMc2UVRbU0yfih+V5tWpmMsJNDqc/EkmvbBC6/qZbBbx4eqbPem3MHSx8jLbsCRdCHHUGd2nsmlXH5RAT97g3qNZmcTu5iMOc2EqEj7h0PpwPwlmPw9/wCV7X7PwZ3Sj55Ro0rsv0Mfp4kc9PKZLDb3srdniqeVgbE2sR4MpFxNFh69N9Q6jxuB+Mju0s636kbxsUiyDX4axylVtICfosD5H4y4wSmoUVlUlyADw0vqdONgDKuxtpe5JnjJ6Lu2hGGpX4lAT79fnLSM4ZbKoHAAD3AWj09jXHbBI5beXkIQhNzATl4mtUCqWOgUEk+AFzPK9q77V8T3aANJD93VyDwu32fdAN5t3eehhdGbM/8Aprq3v+775gNp70YnGHIncQ6ZEJ1H6TcT5CM4Ldruh67ZF4knn5cyZ3EbXSmMmFS3LOeJgHKezkpC9ZtRrkHGRcVjjU7tNcqqSQw68AT9PGGD2bUrMS13JOvQeZknHYTsmyXBNgTYaC/LxkGovjTDdI2jFyeCuwtO97m54EHkQOcnU0E4gJk2hgyZ5rWdTnY+HhFuFKiMrHVEn08AJMpYUCcSd6JtpUhDHAhl0tARZw4Mru9DBSLONQB8DyPT6S1fZ/SQ6tArN4X88DlFbXS97+0vH38GEhiXFWnfxI+I+6ZXVqFz3eP3To1/nOhVNSRsnkYE48QzEGxFpmd8ttdmOxQ95h3j90Hl5mXKKZWz2xNZzUVllPvTtntqgRD+TRh+82YXJmt3o32Sg3Y4YLVq2uzk3RL62AHtn0AnmB4TV1tmHE0cP2YRSMoZ+FlIAY6DvWOtvrPRS6fS1HcuI/Iod2WX9SBid8cZf8+1zc2VU092Ukess939+2LBMSAykgZxo6+LD7Q8rGeh7v4KhhKQSjY3sWqaZnPUn5cpD3r3apY5LiyVlHcq2/2sOYPwnHlr9JObqlXiPjJMq5pZTHWo5lDKQykAgjgQeBEjOsxG7+362zazYfEKcgbvJf2b/wDcQ8CDqbc9ec9IQJWQPTIZWFwRwt/fKUtVp5aaWfMX4ZNCW77kirsfD4+gvb0wxAyZxo4tpow1/wCeE8X3l2cuFxNbDoxZaZWxI1sVvY26eU9z3cpEZ18mH4fT0nh2+tTPtHFn/wDS3ooHynqNFb3aYyKVkdsmjuzGprh3ftWTEK3dAawI0t3ed9b+U9i/w5pvVpU6z2swuhHE3AuxHAcOHOeJbHwDYitTop7VR1XyB4n3Lcz6e3b2ctKmiKLKiqq+Qk06K5SUmuUYU2lhF5TGkXOTslNQhCEARWAKkNqCCCOoOhnnW06tHZ9kpUs7kEqzaggaaeM3u0L5dJmcXh1qDK6hh49eogGFxVavi3712v8AYXWw8eQl9s3dwLrUP7o4eRPOXeHw6oLIoA8Pn1k2hhC0AjU6YAsoAHQDSZXaNAvWfzt6aT0nDbPC8Zh8Z+dqfrv/ADGcTrdjjXFL3LOmWWyLhcMBJyCMLHlM8lNtl3A+kdWMIY6hlaSA+sdWMKY6pkMkB5ZyrSDCJBjgMj5XgwUuKw+UyM4B4zQVqYaVWJwduEt1W+/k0awVGOwpZbKe9yJ4DzE8s2/sKvRYvUGbMT3hqCfMT11gYzXphgVYBlOhB1BE7eg6k9PLlcEdkXNHhxWTNnbUqUD3DdTxRrkeNragza7U3FpsSaTlf0Te3r/SZjaO7OIpAkrmUcSNRPVUa2i5emXJUlCSNJsHeqm+jXXqpN/4TzmuoVwVD02zI2oIM8SZSDrcH0+MtNhbwVsKSUIZW1am17E9QRqD4ynr+mRv9cOJf2b1WuPk9O3j2HSx9LK1lqKD2dS1yp8eq34ief7I2xX2XXNGspKkgsl9CDp2iE89D4aWmi2bvvRY98GkfHvL7nA/ECXG1tnUNo0MpZSdezqrZsjfMcLjnOdQ7NOuzqY5g/4JmlL1RfJqN0selV1emwZHVrEe7Q9D4TwPbb5sViW64it6doQPlLnYu1sTsbF5XTOvNLkLUUgrmRuR16eBlHQpNWq2A79apoBc3eq+g9Wnb0OnVFe1PK8or2S3PJ6T/gzsPMz4lhoCaVPz0zsPK4X1nuWHp2Ez26Gxlw9GnSXhTUC/U8SfeSTNMJdIzsIQgBCEIAl1uJUYrZxvpLmEArMLs22plglMDhFwgHDPOdoC1Wp+u3xN56MZgd4aeXEP42PwnE65HNUX7Ms6V+ohpFvVCKzt7KKzmwubKL6CNKYjaJ/y9f8AY1P5Z5mitTtjGXhstzeItld/9yw/KniD+5SX/wBhknCb3YZzYmpS5XqIMvqjG3mbTNbpYFK1fJUTOvZO2XXUi1uGvPhF73bNpUKqrTGXNTu9MknIQxA46rccj0np59L0Tn2trzjOeSl3Z4zk9EAPD5i1uN79La3lHj98MPSYquesRoezAy3/AF2OvuBEoMdtJ02bhqdyGriqpPMUEcgD3hkHkpnN0dgJXVqtUHs1bIiA5QzAAszEa2GZRpa59JRh0fT6eMrdQ8pPj7G7ulPCiXuC32w7mzrUpX+0wVk8LspuPSaOtiFVGqcVVGqXWxuqqX7uoB0BtwmE3s3ep0qYrUQVUMFdLlgM3BlJ1GuhHlwju6OPJw2Lw7G4p0K9SnfkrUnDKPC9iPNpizpOlvhG7T8LKyvpkd6cXtZZUt/sOSt0rqGKjMUpWW5GptUJsOflNNiqoRHZrkU0dzaxJVELnL10Bt5zxqmt192vlpNzu5tU1sFiKTG9Shh66/rUjQfIfMHu2/VPOSa3odMdkqVxlZ5+TMQulzkmbG3ioYup2dOnWVsjPd1phbLl0utQm+vTrObcxNHD27SoFLahQCzEdcq8vEzNbguFxJY8Fw1ZyOoXKxHoDK7ZtI4zFIKrHNXdmdgNbBWdgt+HdSw6aSafRae7u8RS55NVdLGC/wAPt2hUYKKliTYBlZL+GYi0m1WChixsFDMx6BVLN56LKHfDd+lQ7M0s2SpmUqxDWZcpuDbW4bh4HqLSsNUNTZlV2N2pq9AnqR2eU/wVV9JHPp1M1Cylva2bqxrKkQsZisBV9thrzFOoD+Epqm6+HrtlwuIu9mbs2R10AubORb1Ec2Vs2k4btq4o2yhRp3rg3sT0sB75ebN2IlFxWSo1QWZQe5l1FjdhfhOlPZpoPEn44zyiJZmYLae7uJoe3TJUfaAuPMkX+UraFdqZujMjdVZlJ87cffeeyLiiJA2hs7D1gc9JbnmO6fhKVXV88Wx/YldHszzDFY6rVsatRnsO6WN7X6Tdf4QbD7Wu2IYd2j3E/aMNfRT/ALpEX/D41mIw9ULYXOcE2944z2DcbYC4WglJTfKLs1rZnJuzW5a/LpOzTZCcE4eCvJNPk0+EpZVkicE7JTUIQhACEIQAhCEAIQhAOGZLfPD2ZH6gqfMaj5zXGVm8GD7WiwHEd4eYlLX092iUSSqW2aZg1MRjz+Qr/san8sFMRjfzFf8AY1P5T9J5HSrGoh90dCf5WYjZuBeu4p07ZsrN3myDKLX15cYmrh+wq5K1O+RhnphsuYaE2ccLjnLPch/8wdD+YqctOK2+ckb8ULPSqgEh0NNtCRmpm48rqwt5GevepS1HafzWTn7fTn6j2/li2FZLdm1J1SwsAAysBbl3aiaS03IrA4QAcUqOreBazrfwIJ/hMhbMoDGbPSmxs9NmRWIPddNVvzIKVAD/AElAK+IwFQkg0i2hLANTccrH2X9xuPC8qXVx1NEtPu9Sf/TdNxkpfI2e99UDB1L/AGiiDxOYG3joDM5uehvjDyXB1wfMo1h8JAqYvEY9hYGrlvYItqaX4knRV8yZsNn7KGFwtdL56j0a7VGHAt2FQKq9QNR4m55gDWlQ0FEapNOTf9sSzY20Zrcekr4hkcXV8PVUjwOUXHjzHlIdLtMHiHU6soek3IPTdCLjzDA+kmbhN/mTofzFTkeqS5332dnpiuo79LuuB9qkTof3Sfj4SxZrFDVql+Gv5NVDMMoq9wTlxZ5/kKvpdI3jt2sRh6gOHV6iq2ak9MXdbEkBlFzccL2sbeNp3cZ/80dD+YqctPaT+/dJO8O9dWjialBGpgIVA7gL6qDz46npE7LfidsMY28p/cJLbz7lVtmviXZf+qzAgXRWUJZSdTlHC5HEjlL3d7Zoq7PamzFBWrNUzKoJyp2aWsSBqaTc+cqcHsPE4pi9bOisbtVqAhmH6CnU6eQ9Jot48RVo4dP+lVhldV7iZ8lJVPtCxsCcutvvazTVXrMaKmlL+EZhH9TXBXYjcsHSlWZn5JUprZjyXOrd2501BlNutXy4imoPcrsKZXkSwsjW6gka9LiLq74V3XIHpgm63RArm+lhxsbcwLyx3a2I6OK1VSmQE00YWcsQQHZeKgXJ11vabbp10S+Jkn9gknJbC3rYOQquGIluTEBcxAHEkD3k6TycJyzgv44Jm6WEOVmt7TWHkP8An4Te4GjlWM7OwC06arb2R8efxvJwnttNX26oxOZOW6TZ2EISwahCEIAQhCAEIQgBCEIARLCKhAMBvHs/sapsO692HzErUcg3GhHCehbY2eK9MrwI1U9DPPKtMoxVhYg2Inkep6R02bo+GdCizdHDJDYp2FmdiOhYn4GdpVmX2SR5Ej8JGDRQM5blLOck2ESmrFvaYnzJP4xdLEMvssRfjYkX87SKDFhpHmSeU+TGCS9dm9pibdSTAP0kcNO5pq8yeW+TOF4Jb4ljoWYjoWJiFqEag2PX/iMZoZphuTeW+TGCQ+IY6FmPgST84DFuBYOwHTMbfjIxM4Wm6lPOcv8AcbULZ4kPY3Bt/fWIzRJaEn5M4JDY2p99/wCI/WRWM4TEFpI3KXDYUUjrGXu6ez879oRonDxb+kpsHhWquEXifgOZnomBwgpIEXgB6nmZ2OlaTuWdyXhEGoswsLyyVCEJ6ooBCEIAQhCAEIQgBCEIAQhCAEIQgHDKHeTYnbDOn5wD+IdJfzlpDfTG6DhI2jJxeUeVm4NjoRoR4xQaanfHBJlFQCzXsSOY8Zkp47V6bsWOGcnSrs3xyPBooNGROgypg3Hs07mjQM7eY2gdzQzRqF5jaBwtOZoi85eZ2gXmiS0TEzOAdZp2lTLsFUEsSLARszcbp4FFpCoB3m4k/gOkvaLSfEWbc49yK2zYsknYGyBQTXV29pvkPCWsBOz2FVUa4qMVwjnSk5PLCEISQwEIQgBCEIAQhCAf/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MY"/>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1950" y="4926015"/>
            <a:ext cx="2219874" cy="1423194"/>
          </a:xfrm>
          <a:prstGeom prst="rect">
            <a:avLst/>
          </a:prstGeom>
        </p:spPr>
      </p:pic>
      <p:pic>
        <p:nvPicPr>
          <p:cNvPr id="1036" name="Picture 12" descr="http://www.markpg.com/uploads/1/8/6/6/18666118/9889745_orig.jpg"/>
          <p:cNvPicPr>
            <a:picLocks noChangeAspect="1" noChangeArrowheads="1"/>
          </p:cNvPicPr>
          <p:nvPr/>
        </p:nvPicPr>
        <p:blipFill>
          <a:blip r:embed="rId4">
            <a:clrChange>
              <a:clrFrom>
                <a:srgbClr val="FBFFFE"/>
              </a:clrFrom>
              <a:clrTo>
                <a:srgbClr val="FBFFFE">
                  <a:alpha val="0"/>
                </a:srgbClr>
              </a:clrTo>
            </a:clrChange>
            <a:extLst>
              <a:ext uri="{28A0092B-C50C-407E-A947-70E740481C1C}">
                <a14:useLocalDpi xmlns:a14="http://schemas.microsoft.com/office/drawing/2010/main" val="0"/>
              </a:ext>
            </a:extLst>
          </a:blip>
          <a:srcRect/>
          <a:stretch>
            <a:fillRect/>
          </a:stretch>
        </p:blipFill>
        <p:spPr bwMode="auto">
          <a:xfrm>
            <a:off x="5082750" y="5011003"/>
            <a:ext cx="1469602" cy="1469602"/>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chowsingpteltd.com/images/products/items/mid_81365650912LPG%2012K.jpg"/>
          <p:cNvPicPr>
            <a:picLocks noChangeAspect="1" noChangeArrowheads="1"/>
          </p:cNvPicPr>
          <p:nvPr/>
        </p:nvPicPr>
        <p:blipFill>
          <a:blip r:embed="rId5">
            <a:clrChange>
              <a:clrFrom>
                <a:srgbClr val="FFFDFF"/>
              </a:clrFrom>
              <a:clrTo>
                <a:srgbClr val="FFFDFF">
                  <a:alpha val="0"/>
                </a:srgbClr>
              </a:clrTo>
            </a:clrChange>
            <a:extLst>
              <a:ext uri="{28A0092B-C50C-407E-A947-70E740481C1C}">
                <a14:useLocalDpi xmlns:a14="http://schemas.microsoft.com/office/drawing/2010/main" val="0"/>
              </a:ext>
            </a:extLst>
          </a:blip>
          <a:srcRect/>
          <a:stretch>
            <a:fillRect/>
          </a:stretch>
        </p:blipFill>
        <p:spPr bwMode="auto">
          <a:xfrm>
            <a:off x="4420514" y="4931555"/>
            <a:ext cx="959110" cy="1809932"/>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2324841" y="1599835"/>
            <a:ext cx="4646717" cy="52322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MY" sz="2800" b="1" dirty="0" smtClean="0"/>
              <a:t>STANDARD RATED SUPPLIES</a:t>
            </a:r>
            <a:endParaRPr lang="en-MY" sz="2800" b="1" dirty="0"/>
          </a:p>
        </p:txBody>
      </p:sp>
      <p:sp>
        <p:nvSpPr>
          <p:cNvPr id="21" name="TextBox 20"/>
          <p:cNvSpPr txBox="1"/>
          <p:nvPr/>
        </p:nvSpPr>
        <p:spPr>
          <a:xfrm>
            <a:off x="1371600" y="2177534"/>
            <a:ext cx="6553200" cy="830997"/>
          </a:xfrm>
          <a:prstGeom prst="rect">
            <a:avLst/>
          </a:prstGeom>
          <a:noFill/>
        </p:spPr>
        <p:txBody>
          <a:bodyPr wrap="square" rtlCol="0">
            <a:spAutoFit/>
          </a:bodyPr>
          <a:lstStyle/>
          <a:p>
            <a:pPr marL="285750" indent="-285750" algn="ctr">
              <a:buFont typeface="Arial" pitchFamily="34" charset="0"/>
              <a:buChar char="•"/>
            </a:pPr>
            <a:r>
              <a:rPr lang="en-MY" sz="2400" dirty="0" smtClean="0"/>
              <a:t>For items that are not listed as GST Exempt or Zero-Rated Supplies </a:t>
            </a:r>
            <a:endParaRPr lang="en-MY" sz="2400" dirty="0"/>
          </a:p>
        </p:txBody>
      </p:sp>
      <p:sp>
        <p:nvSpPr>
          <p:cNvPr id="7" name="Slide Number Placeholder 6"/>
          <p:cNvSpPr>
            <a:spLocks noGrp="1"/>
          </p:cNvSpPr>
          <p:nvPr>
            <p:ph type="sldNum" sz="quarter" idx="12"/>
          </p:nvPr>
        </p:nvSpPr>
        <p:spPr/>
        <p:txBody>
          <a:bodyPr/>
          <a:lstStyle/>
          <a:p>
            <a:fld id="{4FAB73BC-B049-4115-A692-8D63A059BFB8}" type="slidenum">
              <a:rPr lang="en-US" smtClean="0">
                <a:solidFill>
                  <a:prstClr val="black">
                    <a:tint val="75000"/>
                  </a:prstClr>
                </a:solidFill>
              </a:rPr>
              <a:pPr/>
              <a:t>37</a:t>
            </a:fld>
            <a:endParaRPr lang="en-US" dirty="0">
              <a:solidFill>
                <a:prstClr val="black">
                  <a:tint val="75000"/>
                </a:prstClr>
              </a:solidFill>
            </a:endParaRPr>
          </a:p>
        </p:txBody>
      </p:sp>
    </p:spTree>
    <p:extLst>
      <p:ext uri="{BB962C8B-B14F-4D97-AF65-F5344CB8AC3E}">
        <p14:creationId xmlns:p14="http://schemas.microsoft.com/office/powerpoint/2010/main" val="36444721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228600" y="304800"/>
            <a:ext cx="647700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1"/>
            <a:r>
              <a:rPr lang="en-US" sz="2800" b="1" dirty="0" smtClean="0">
                <a:solidFill>
                  <a:schemeClr val="bg1"/>
                </a:solidFill>
                <a:latin typeface="Calibri" pitchFamily="34" charset="0"/>
                <a:cs typeface="Mongolian Baiti" pitchFamily="66" charset="0"/>
              </a:rPr>
              <a:t>ELEMENT &amp; SCOPE OF GST</a:t>
            </a:r>
          </a:p>
          <a:p>
            <a:pPr lvl="1"/>
            <a:r>
              <a:rPr lang="en-US" sz="2000" dirty="0" smtClean="0"/>
              <a:t>ZERO RATED SUPPLIES</a:t>
            </a:r>
            <a:endParaRPr lang="en-US" sz="2000" dirty="0"/>
          </a:p>
        </p:txBody>
      </p:sp>
      <p:sp>
        <p:nvSpPr>
          <p:cNvPr id="2" name="TextBox 1"/>
          <p:cNvSpPr txBox="1"/>
          <p:nvPr/>
        </p:nvSpPr>
        <p:spPr>
          <a:xfrm>
            <a:off x="762000" y="1524000"/>
            <a:ext cx="5486400" cy="369332"/>
          </a:xfrm>
          <a:prstGeom prst="rect">
            <a:avLst/>
          </a:prstGeom>
          <a:noFill/>
        </p:spPr>
        <p:txBody>
          <a:bodyPr wrap="square" rtlCol="0">
            <a:spAutoFit/>
          </a:bodyPr>
          <a:lstStyle/>
          <a:p>
            <a:endParaRPr lang="en-MY" dirty="0"/>
          </a:p>
        </p:txBody>
      </p:sp>
      <p:sp>
        <p:nvSpPr>
          <p:cNvPr id="4" name="Rectangle 34"/>
          <p:cNvSpPr>
            <a:spLocks noChangeArrowheads="1"/>
          </p:cNvSpPr>
          <p:nvPr/>
        </p:nvSpPr>
        <p:spPr bwMode="auto">
          <a:xfrm>
            <a:off x="233150" y="1105756"/>
            <a:ext cx="1371600" cy="972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type="none" w="sm" len="sm"/>
                <a:tailEnd type="none" w="sm" len="sm"/>
              </a14:hiddenLine>
            </a:ext>
          </a:extLst>
        </p:spPr>
        <p:txBody>
          <a:bodyPr/>
          <a:lstStyle/>
          <a:p>
            <a:pPr algn="ctr"/>
            <a:r>
              <a:rPr lang="en-GB" sz="6600" b="1" dirty="0">
                <a:solidFill>
                  <a:srgbClr val="FF0000"/>
                </a:solidFill>
                <a:latin typeface="Arial Narrow" charset="0"/>
              </a:rPr>
              <a:t>0%</a:t>
            </a:r>
          </a:p>
        </p:txBody>
      </p:sp>
      <p:sp>
        <p:nvSpPr>
          <p:cNvPr id="3" name="TextBox 2"/>
          <p:cNvSpPr txBox="1"/>
          <p:nvPr/>
        </p:nvSpPr>
        <p:spPr>
          <a:xfrm>
            <a:off x="1316076" y="1370112"/>
            <a:ext cx="3580662" cy="523220"/>
          </a:xfrm>
          <a:prstGeom prst="rect">
            <a:avLst/>
          </a:prstGeom>
          <a:noFill/>
        </p:spPr>
        <p:txBody>
          <a:bodyPr wrap="square" rtlCol="0">
            <a:spAutoFit/>
          </a:bodyPr>
          <a:lstStyle/>
          <a:p>
            <a:r>
              <a:rPr lang="en-MY" sz="2800" b="1" dirty="0" smtClean="0"/>
              <a:t>ZERO RATED SUPPLIES</a:t>
            </a:r>
            <a:endParaRPr lang="en-MY" sz="2800" b="1" dirty="0"/>
          </a:p>
        </p:txBody>
      </p:sp>
      <p:sp>
        <p:nvSpPr>
          <p:cNvPr id="6" name="TextBox 5"/>
          <p:cNvSpPr txBox="1"/>
          <p:nvPr/>
        </p:nvSpPr>
        <p:spPr>
          <a:xfrm>
            <a:off x="304800" y="2720876"/>
            <a:ext cx="4153031" cy="2308324"/>
          </a:xfrm>
          <a:prstGeom prst="rect">
            <a:avLst/>
          </a:prstGeom>
          <a:noFill/>
        </p:spPr>
        <p:txBody>
          <a:bodyPr wrap="square" rtlCol="0">
            <a:spAutoFit/>
          </a:bodyPr>
          <a:lstStyle/>
          <a:p>
            <a:pPr marL="285750" indent="-285750">
              <a:buFont typeface="Arial" pitchFamily="34" charset="0"/>
              <a:buChar char="•"/>
            </a:pPr>
            <a:r>
              <a:rPr lang="en-MY" sz="1600" dirty="0" smtClean="0"/>
              <a:t>Rice, </a:t>
            </a:r>
            <a:r>
              <a:rPr lang="en-MY" sz="1600" dirty="0" err="1" smtClean="0"/>
              <a:t>flour,sago</a:t>
            </a:r>
            <a:r>
              <a:rPr lang="en-MY" sz="1600" dirty="0" smtClean="0"/>
              <a:t> and </a:t>
            </a:r>
            <a:r>
              <a:rPr lang="en-MY" sz="1600" dirty="0" err="1" smtClean="0"/>
              <a:t>kacang</a:t>
            </a:r>
            <a:r>
              <a:rPr lang="en-MY" sz="1600" dirty="0" smtClean="0"/>
              <a:t> dhal</a:t>
            </a:r>
          </a:p>
          <a:p>
            <a:pPr marL="285750" indent="-285750">
              <a:buFont typeface="Arial" pitchFamily="34" charset="0"/>
              <a:buChar char="•"/>
            </a:pPr>
            <a:r>
              <a:rPr lang="en-MY" sz="1600" dirty="0" smtClean="0"/>
              <a:t>Sugar and salt</a:t>
            </a:r>
          </a:p>
          <a:p>
            <a:pPr marL="285750" indent="-285750">
              <a:buFont typeface="Arial" pitchFamily="34" charset="0"/>
              <a:buChar char="•"/>
            </a:pPr>
            <a:r>
              <a:rPr lang="en-MY" sz="1600" dirty="0" smtClean="0"/>
              <a:t>Cooking oils (palm, coconut and peanuts)</a:t>
            </a:r>
          </a:p>
          <a:p>
            <a:pPr marL="285750" indent="-285750">
              <a:buFont typeface="Arial" pitchFamily="34" charset="0"/>
              <a:buChar char="•"/>
            </a:pPr>
            <a:r>
              <a:rPr lang="en-MY" sz="1600" dirty="0"/>
              <a:t>White bread and wholemeal bread</a:t>
            </a:r>
          </a:p>
          <a:p>
            <a:pPr marL="285750" indent="-285750">
              <a:buFont typeface="Arial" pitchFamily="34" charset="0"/>
              <a:buChar char="•"/>
            </a:pPr>
            <a:r>
              <a:rPr lang="en-MY" sz="1600" dirty="0"/>
              <a:t>Coffee powder, tea dust and cocoa powder</a:t>
            </a:r>
          </a:p>
          <a:p>
            <a:pPr marL="285750" indent="-285750">
              <a:buFont typeface="Arial" pitchFamily="34" charset="0"/>
              <a:buChar char="•"/>
            </a:pPr>
            <a:r>
              <a:rPr lang="en-MY" sz="1600" dirty="0"/>
              <a:t>Yellow </a:t>
            </a:r>
            <a:r>
              <a:rPr lang="en-MY" sz="1600" dirty="0" err="1"/>
              <a:t>mee</a:t>
            </a:r>
            <a:r>
              <a:rPr lang="en-MY" sz="1600" dirty="0"/>
              <a:t>, </a:t>
            </a:r>
            <a:r>
              <a:rPr lang="en-MY" sz="1600" dirty="0" err="1"/>
              <a:t>kuey</a:t>
            </a:r>
            <a:r>
              <a:rPr lang="en-MY" sz="1600" dirty="0"/>
              <a:t> </a:t>
            </a:r>
            <a:r>
              <a:rPr lang="en-MY" sz="1600" dirty="0" err="1"/>
              <a:t>teow</a:t>
            </a:r>
            <a:r>
              <a:rPr lang="en-MY" sz="1600" dirty="0"/>
              <a:t>, </a:t>
            </a:r>
            <a:r>
              <a:rPr lang="en-MY" sz="1600" dirty="0" err="1"/>
              <a:t>laksa</a:t>
            </a:r>
            <a:r>
              <a:rPr lang="en-MY" sz="1600" dirty="0"/>
              <a:t> and </a:t>
            </a:r>
            <a:r>
              <a:rPr lang="en-MY" sz="1600" dirty="0" err="1"/>
              <a:t>meehoon</a:t>
            </a:r>
            <a:endParaRPr lang="en-MY" sz="1600" dirty="0"/>
          </a:p>
          <a:p>
            <a:pPr marL="285750" indent="-285750">
              <a:buFont typeface="Arial" pitchFamily="34" charset="0"/>
              <a:buChar char="•"/>
            </a:pPr>
            <a:r>
              <a:rPr lang="en-MY" sz="1600" dirty="0" smtClean="0"/>
              <a:t>Spices</a:t>
            </a:r>
          </a:p>
          <a:p>
            <a:pPr marL="285750" indent="-285750">
              <a:buFont typeface="Arial" pitchFamily="34" charset="0"/>
              <a:buChar char="•"/>
            </a:pPr>
            <a:r>
              <a:rPr lang="en-MY" sz="1600" dirty="0" smtClean="0"/>
              <a:t>Infant formula</a:t>
            </a:r>
          </a:p>
          <a:p>
            <a:pPr marL="285750" indent="-285750">
              <a:buFont typeface="Arial" pitchFamily="34" charset="0"/>
              <a:buChar char="•"/>
            </a:pPr>
            <a:r>
              <a:rPr lang="en-MY" sz="1600" dirty="0" smtClean="0"/>
              <a:t>Seafood</a:t>
            </a:r>
            <a:endParaRPr lang="en-MY" sz="1600" dirty="0"/>
          </a:p>
        </p:txBody>
      </p:sp>
      <p:sp>
        <p:nvSpPr>
          <p:cNvPr id="9" name="TextBox 8"/>
          <p:cNvSpPr txBox="1"/>
          <p:nvPr/>
        </p:nvSpPr>
        <p:spPr>
          <a:xfrm>
            <a:off x="291152" y="5810490"/>
            <a:ext cx="3348400" cy="861774"/>
          </a:xfrm>
          <a:prstGeom prst="rect">
            <a:avLst/>
          </a:prstGeom>
          <a:noFill/>
        </p:spPr>
        <p:txBody>
          <a:bodyPr wrap="square" rtlCol="0">
            <a:spAutoFit/>
          </a:bodyPr>
          <a:lstStyle/>
          <a:p>
            <a:pPr marL="285750" indent="-285750">
              <a:buFont typeface="Arial" pitchFamily="34" charset="0"/>
              <a:buChar char="•"/>
            </a:pPr>
            <a:r>
              <a:rPr lang="en-MY" sz="1600" dirty="0" smtClean="0"/>
              <a:t>Paddy</a:t>
            </a:r>
          </a:p>
          <a:p>
            <a:pPr marL="285750" indent="-285750">
              <a:buFont typeface="Arial" pitchFamily="34" charset="0"/>
              <a:buChar char="•"/>
            </a:pPr>
            <a:r>
              <a:rPr lang="en-MY" sz="1600" dirty="0" smtClean="0"/>
              <a:t>Fresh Vegetables and salads</a:t>
            </a:r>
          </a:p>
          <a:p>
            <a:pPr marL="285750" indent="-285750">
              <a:buFont typeface="Arial" pitchFamily="34" charset="0"/>
              <a:buChar char="•"/>
            </a:pPr>
            <a:r>
              <a:rPr lang="en-MY" sz="1600" dirty="0" smtClean="0"/>
              <a:t>Fruits</a:t>
            </a:r>
            <a:endParaRPr lang="en-MY" sz="1600" dirty="0"/>
          </a:p>
        </p:txBody>
      </p:sp>
      <p:sp>
        <p:nvSpPr>
          <p:cNvPr id="10" name="TextBox 9"/>
          <p:cNvSpPr txBox="1"/>
          <p:nvPr/>
        </p:nvSpPr>
        <p:spPr>
          <a:xfrm>
            <a:off x="4979578" y="1909097"/>
            <a:ext cx="4038599" cy="584775"/>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buFont typeface="Arial" pitchFamily="34" charset="0"/>
              <a:buChar char="•"/>
            </a:pPr>
            <a:r>
              <a:rPr lang="en-MY" sz="1600" dirty="0" smtClean="0"/>
              <a:t>Cows, goats, buffalo, poultry (including eggs of chicken and duck)</a:t>
            </a:r>
          </a:p>
        </p:txBody>
      </p:sp>
      <p:sp>
        <p:nvSpPr>
          <p:cNvPr id="11" name="TextBox 10"/>
          <p:cNvSpPr txBox="1"/>
          <p:nvPr/>
        </p:nvSpPr>
        <p:spPr>
          <a:xfrm>
            <a:off x="5013246" y="2996266"/>
            <a:ext cx="3673554" cy="830997"/>
          </a:xfrm>
          <a:prstGeom prst="rect">
            <a:avLst/>
          </a:prstGeom>
          <a:noFill/>
        </p:spPr>
        <p:txBody>
          <a:bodyPr wrap="square" rtlCol="0">
            <a:spAutoFit/>
          </a:bodyPr>
          <a:lstStyle/>
          <a:p>
            <a:pPr marL="285750" indent="-285750">
              <a:buFont typeface="Arial" pitchFamily="34" charset="0"/>
              <a:buChar char="•"/>
            </a:pPr>
            <a:r>
              <a:rPr lang="en-MY" sz="1600" dirty="0" smtClean="0"/>
              <a:t>Water supply (domestic)</a:t>
            </a:r>
          </a:p>
          <a:p>
            <a:pPr marL="285750" indent="-285750">
              <a:buFont typeface="Arial" pitchFamily="34" charset="0"/>
              <a:buChar char="•"/>
            </a:pPr>
            <a:r>
              <a:rPr lang="en-MY" sz="1600" dirty="0" smtClean="0"/>
              <a:t>Electricity supply for the first 300 unit (domestic)</a:t>
            </a:r>
            <a:endParaRPr lang="en-MY" sz="1600" dirty="0"/>
          </a:p>
        </p:txBody>
      </p:sp>
      <p:sp>
        <p:nvSpPr>
          <p:cNvPr id="12" name="TextBox 11"/>
          <p:cNvSpPr txBox="1"/>
          <p:nvPr/>
        </p:nvSpPr>
        <p:spPr>
          <a:xfrm>
            <a:off x="4977277" y="4267693"/>
            <a:ext cx="3690377" cy="338554"/>
          </a:xfrm>
          <a:prstGeom prst="rect">
            <a:avLst/>
          </a:prstGeom>
          <a:noFill/>
        </p:spPr>
        <p:txBody>
          <a:bodyPr wrap="square" rtlCol="0">
            <a:spAutoFit/>
          </a:bodyPr>
          <a:lstStyle/>
          <a:p>
            <a:pPr marL="285750" indent="-285750">
              <a:buFont typeface="Arial" pitchFamily="34" charset="0"/>
              <a:buChar char="•"/>
            </a:pPr>
            <a:r>
              <a:rPr lang="en-MY" sz="1600" dirty="0" smtClean="0"/>
              <a:t>Goods and services exported</a:t>
            </a:r>
            <a:endParaRPr lang="en-MY" sz="1600" dirty="0"/>
          </a:p>
        </p:txBody>
      </p:sp>
      <p:sp>
        <p:nvSpPr>
          <p:cNvPr id="13" name="Rectangle 12"/>
          <p:cNvSpPr/>
          <p:nvPr/>
        </p:nvSpPr>
        <p:spPr>
          <a:xfrm>
            <a:off x="4968178" y="1388954"/>
            <a:ext cx="2488052" cy="521968"/>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662" dirty="0"/>
              <a:t>Livestock </a:t>
            </a:r>
            <a:r>
              <a:rPr lang="en-US" sz="1662" dirty="0" smtClean="0"/>
              <a:t>supplies      (Fresh, chilled or frozen)</a:t>
            </a:r>
            <a:endParaRPr lang="en-MY" sz="1662" dirty="0"/>
          </a:p>
        </p:txBody>
      </p:sp>
      <p:pic>
        <p:nvPicPr>
          <p:cNvPr id="14" name="Picture 3" descr="C:\Users\GSTUser\Desktop\13378828751632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flipH="1">
            <a:off x="7348793" y="1345909"/>
            <a:ext cx="799847" cy="60805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8" name="Rectangle 17"/>
          <p:cNvSpPr/>
          <p:nvPr/>
        </p:nvSpPr>
        <p:spPr>
          <a:xfrm>
            <a:off x="4968178" y="2510833"/>
            <a:ext cx="2497124" cy="457709"/>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MY" sz="1662" dirty="0"/>
              <a:t>Water </a:t>
            </a:r>
            <a:r>
              <a:rPr lang="en-MY" sz="1662" dirty="0" smtClean="0"/>
              <a:t>and electricity</a:t>
            </a:r>
            <a:endParaRPr lang="en-MY" sz="1662" dirty="0"/>
          </a:p>
        </p:txBody>
      </p:sp>
      <p:sp>
        <p:nvSpPr>
          <p:cNvPr id="20" name="Rectangle 19"/>
          <p:cNvSpPr/>
          <p:nvPr/>
        </p:nvSpPr>
        <p:spPr>
          <a:xfrm>
            <a:off x="918950" y="5167693"/>
            <a:ext cx="2208977" cy="521968"/>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662" dirty="0"/>
              <a:t>Agriculture Product</a:t>
            </a:r>
            <a:endParaRPr lang="en-MY" sz="1662" dirty="0"/>
          </a:p>
        </p:txBody>
      </p:sp>
      <p:pic>
        <p:nvPicPr>
          <p:cNvPr id="21" name="Picture 2" descr="C:\Users\GSTUser\Desktop\vegetabl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305090" y="4995864"/>
            <a:ext cx="837677" cy="7413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2" name="Rectangle 21"/>
          <p:cNvSpPr/>
          <p:nvPr/>
        </p:nvSpPr>
        <p:spPr>
          <a:xfrm>
            <a:off x="358665" y="2146547"/>
            <a:ext cx="2208977" cy="521968"/>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662" dirty="0"/>
              <a:t>Rice, Flour, Salt, etc.</a:t>
            </a:r>
            <a:endParaRPr lang="en-MY" sz="1662" dirty="0"/>
          </a:p>
        </p:txBody>
      </p:sp>
      <p:pic>
        <p:nvPicPr>
          <p:cNvPr id="23" name="Picture 11" descr="C:\Users\GSTUser\Desktop\icon_Salt.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58513" y="1932149"/>
            <a:ext cx="1394287" cy="97021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652840" y="5189216"/>
            <a:ext cx="5199318" cy="1323439"/>
          </a:xfrm>
          <a:prstGeom prst="rect">
            <a:avLst/>
          </a:prstGeom>
          <a:noFill/>
        </p:spPr>
        <p:txBody>
          <a:bodyPr wrap="square" rtlCol="0">
            <a:spAutoFit/>
          </a:bodyPr>
          <a:lstStyle/>
          <a:p>
            <a:pPr marL="285750" indent="-285750">
              <a:buFont typeface="Arial" panose="020B0604020202020204" pitchFamily="34" charset="0"/>
              <a:buChar char="•"/>
            </a:pPr>
            <a:r>
              <a:rPr lang="en-MY" sz="1600" dirty="0"/>
              <a:t>Exercise books and printed books</a:t>
            </a:r>
          </a:p>
          <a:p>
            <a:pPr marL="285750" indent="-285750">
              <a:buFont typeface="Arial" panose="020B0604020202020204" pitchFamily="34" charset="0"/>
              <a:buChar char="•"/>
            </a:pPr>
            <a:r>
              <a:rPr lang="en-MY" sz="1600" dirty="0"/>
              <a:t>Dictionaries and </a:t>
            </a:r>
            <a:r>
              <a:rPr lang="en-MY" sz="1600" dirty="0" smtClean="0"/>
              <a:t>encyclopaedia, text </a:t>
            </a:r>
            <a:r>
              <a:rPr lang="en-MY" sz="1600" dirty="0"/>
              <a:t>books</a:t>
            </a:r>
          </a:p>
          <a:p>
            <a:pPr marL="285750" indent="-285750">
              <a:buFont typeface="Arial" panose="020B0604020202020204" pitchFamily="34" charset="0"/>
              <a:buChar char="•"/>
            </a:pPr>
            <a:r>
              <a:rPr lang="en-MY" sz="1600" dirty="0"/>
              <a:t>Reference books, religious text only</a:t>
            </a:r>
          </a:p>
          <a:p>
            <a:pPr marL="285750" indent="-285750">
              <a:buFont typeface="Arial" panose="020B0604020202020204" pitchFamily="34" charset="0"/>
              <a:buChar char="•"/>
            </a:pPr>
            <a:r>
              <a:rPr lang="en-MY" sz="1600" dirty="0"/>
              <a:t>Newspaper (appearing at least four times a week)</a:t>
            </a:r>
          </a:p>
          <a:p>
            <a:pPr marL="285750" indent="-285750">
              <a:buFont typeface="Arial" panose="020B0604020202020204" pitchFamily="34" charset="0"/>
              <a:buChar char="•"/>
            </a:pPr>
            <a:r>
              <a:rPr lang="en-MY" sz="1600" dirty="0"/>
              <a:t>Children picture, drawing and colouring books </a:t>
            </a:r>
          </a:p>
        </p:txBody>
      </p:sp>
      <p:sp>
        <p:nvSpPr>
          <p:cNvPr id="28" name="Rectangle 27"/>
          <p:cNvSpPr/>
          <p:nvPr/>
        </p:nvSpPr>
        <p:spPr>
          <a:xfrm>
            <a:off x="3652840" y="4667248"/>
            <a:ext cx="2709480" cy="521968"/>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662" dirty="0" smtClean="0"/>
              <a:t>Reading materials</a:t>
            </a:r>
            <a:endParaRPr lang="en-MY" sz="1662" dirty="0"/>
          </a:p>
        </p:txBody>
      </p:sp>
      <p:pic>
        <p:nvPicPr>
          <p:cNvPr id="29" name="Picture 28"/>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319840" y="4593051"/>
            <a:ext cx="627763" cy="627761"/>
          </a:xfrm>
          <a:prstGeom prst="rect">
            <a:avLst/>
          </a:prstGeom>
        </p:spPr>
      </p:pic>
      <p:pic>
        <p:nvPicPr>
          <p:cNvPr id="30" name="Picture 6" descr="C:\Users\GSTUser\Desktop\Logo Syabas.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27993" y="2420853"/>
            <a:ext cx="560079" cy="6373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1" name="Picture 7" descr="C:\Users\GSTUser\Desktop\thunder-bolt-plain-md.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96424" y="2493871"/>
            <a:ext cx="299816" cy="56837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2" name="Rectangle 31"/>
          <p:cNvSpPr/>
          <p:nvPr/>
        </p:nvSpPr>
        <p:spPr>
          <a:xfrm>
            <a:off x="4968177" y="3854587"/>
            <a:ext cx="2258323" cy="438358"/>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662" dirty="0" smtClean="0"/>
              <a:t>Export</a:t>
            </a:r>
            <a:endParaRPr lang="en-MY" sz="1662" dirty="0"/>
          </a:p>
        </p:txBody>
      </p:sp>
      <p:pic>
        <p:nvPicPr>
          <p:cNvPr id="33" name="Picture 10" descr="C:\Users\GSTUser\Desktop\Buatan Malaysia.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48626" y="3752039"/>
            <a:ext cx="698593" cy="53967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8" name="Slide Number Placeholder 7"/>
          <p:cNvSpPr>
            <a:spLocks noGrp="1"/>
          </p:cNvSpPr>
          <p:nvPr>
            <p:ph type="sldNum" sz="quarter" idx="12"/>
          </p:nvPr>
        </p:nvSpPr>
        <p:spPr/>
        <p:txBody>
          <a:bodyPr/>
          <a:lstStyle/>
          <a:p>
            <a:fld id="{4FAB73BC-B049-4115-A692-8D63A059BFB8}" type="slidenum">
              <a:rPr lang="en-US" smtClean="0">
                <a:solidFill>
                  <a:prstClr val="black">
                    <a:tint val="75000"/>
                  </a:prstClr>
                </a:solidFill>
              </a:rPr>
              <a:pPr/>
              <a:t>38</a:t>
            </a:fld>
            <a:endParaRPr lang="en-US" dirty="0">
              <a:solidFill>
                <a:prstClr val="black">
                  <a:tint val="75000"/>
                </a:prstClr>
              </a:solidFill>
            </a:endParaRPr>
          </a:p>
        </p:txBody>
      </p:sp>
    </p:spTree>
    <p:extLst>
      <p:ext uri="{BB962C8B-B14F-4D97-AF65-F5344CB8AC3E}">
        <p14:creationId xmlns:p14="http://schemas.microsoft.com/office/powerpoint/2010/main" val="15444103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228600" y="304800"/>
            <a:ext cx="647700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1"/>
            <a:r>
              <a:rPr lang="en-US" sz="2800" b="1" dirty="0" smtClean="0">
                <a:solidFill>
                  <a:schemeClr val="bg1"/>
                </a:solidFill>
                <a:latin typeface="Calibri" pitchFamily="34" charset="0"/>
                <a:cs typeface="Mongolian Baiti" pitchFamily="66" charset="0"/>
              </a:rPr>
              <a:t>ELEMENT &amp; SCOPE OF GST</a:t>
            </a:r>
          </a:p>
          <a:p>
            <a:pPr lvl="1"/>
            <a:r>
              <a:rPr lang="en-US" sz="2000" dirty="0" smtClean="0"/>
              <a:t>EXEMPT SUPPLIES</a:t>
            </a:r>
            <a:endParaRPr lang="en-US" sz="2000" dirty="0"/>
          </a:p>
        </p:txBody>
      </p:sp>
      <p:sp>
        <p:nvSpPr>
          <p:cNvPr id="3" name="TextBox 2"/>
          <p:cNvSpPr txBox="1"/>
          <p:nvPr/>
        </p:nvSpPr>
        <p:spPr>
          <a:xfrm>
            <a:off x="161827" y="1301661"/>
            <a:ext cx="8879876" cy="646203"/>
          </a:xfrm>
          <a:prstGeom prst="rect">
            <a:avLst/>
          </a:prstGeom>
          <a:noFill/>
        </p:spPr>
        <p:txBody>
          <a:bodyPr wrap="square" rtlCol="0">
            <a:spAutoFit/>
          </a:bodyPr>
          <a:lstStyle/>
          <a:p>
            <a:pPr algn="ctr"/>
            <a:r>
              <a:rPr lang="en-MY" sz="2800" dirty="0"/>
              <a:t>SUPPLY OF </a:t>
            </a:r>
            <a:r>
              <a:rPr lang="en-MY" sz="3599" b="1" dirty="0">
                <a:solidFill>
                  <a:srgbClr val="2E0FE7"/>
                </a:solidFill>
              </a:rPr>
              <a:t>GOODS</a:t>
            </a:r>
            <a:r>
              <a:rPr lang="en-MY" sz="2800" dirty="0"/>
              <a:t> DETERMINED AS AN EXEMPT SUPPLY</a:t>
            </a:r>
          </a:p>
        </p:txBody>
      </p:sp>
      <p:sp>
        <p:nvSpPr>
          <p:cNvPr id="9" name="Rounded Rectangle 8"/>
          <p:cNvSpPr/>
          <p:nvPr/>
        </p:nvSpPr>
        <p:spPr>
          <a:xfrm>
            <a:off x="417989" y="1947864"/>
            <a:ext cx="2608463" cy="1073031"/>
          </a:xfrm>
          <a:prstGeom prst="roundRect">
            <a:avLst>
              <a:gd name="adj" fmla="val 10000"/>
            </a:avLst>
          </a:prstGeom>
          <a:blipFill>
            <a:blip r:embed="rId3" cstate="print">
              <a:extLst>
                <a:ext uri="{28A0092B-C50C-407E-A947-70E740481C1C}">
                  <a14:useLocalDpi xmlns:a14="http://schemas.microsoft.com/office/drawing/2010/main" val="0"/>
                </a:ext>
              </a:extLst>
            </a:blip>
            <a:srcRect/>
            <a:stretch>
              <a:fillRect t="-11000" b="-11000"/>
            </a:stretch>
          </a:blipFill>
        </p:spPr>
        <p:style>
          <a:lnRef idx="2">
            <a:schemeClr val="accent1">
              <a:shade val="80000"/>
              <a:hueOff val="0"/>
              <a:satOff val="0"/>
              <a:lumOff val="0"/>
              <a:alphaOff val="0"/>
            </a:schemeClr>
          </a:lnRef>
          <a:fillRef idx="1">
            <a:scrgbClr r="0" g="0" b="0"/>
          </a:fillRef>
          <a:effectRef idx="0">
            <a:schemeClr val="accent1">
              <a:tint val="40000"/>
              <a:hueOff val="0"/>
              <a:satOff val="0"/>
              <a:lumOff val="0"/>
              <a:alphaOff val="0"/>
            </a:schemeClr>
          </a:effectRef>
          <a:fontRef idx="minor">
            <a:schemeClr val="lt1">
              <a:hueOff val="0"/>
              <a:satOff val="0"/>
              <a:lumOff val="0"/>
              <a:alphaOff val="0"/>
            </a:schemeClr>
          </a:fontRef>
        </p:style>
      </p:sp>
      <p:sp>
        <p:nvSpPr>
          <p:cNvPr id="10" name="Freeform 9"/>
          <p:cNvSpPr/>
          <p:nvPr/>
        </p:nvSpPr>
        <p:spPr>
          <a:xfrm>
            <a:off x="417988" y="3027437"/>
            <a:ext cx="2608464" cy="2057400"/>
          </a:xfrm>
          <a:custGeom>
            <a:avLst/>
            <a:gdLst>
              <a:gd name="connsiteX0" fmla="*/ 232218 w 2608463"/>
              <a:gd name="connsiteY0" fmla="*/ 0 h 2211596"/>
              <a:gd name="connsiteX1" fmla="*/ 2376245 w 2608463"/>
              <a:gd name="connsiteY1" fmla="*/ 0 h 2211596"/>
              <a:gd name="connsiteX2" fmla="*/ 2608463 w 2608463"/>
              <a:gd name="connsiteY2" fmla="*/ 232218 h 2211596"/>
              <a:gd name="connsiteX3" fmla="*/ 2608463 w 2608463"/>
              <a:gd name="connsiteY3" fmla="*/ 2211596 h 2211596"/>
              <a:gd name="connsiteX4" fmla="*/ 2608463 w 2608463"/>
              <a:gd name="connsiteY4" fmla="*/ 2211596 h 2211596"/>
              <a:gd name="connsiteX5" fmla="*/ 0 w 2608463"/>
              <a:gd name="connsiteY5" fmla="*/ 2211596 h 2211596"/>
              <a:gd name="connsiteX6" fmla="*/ 0 w 2608463"/>
              <a:gd name="connsiteY6" fmla="*/ 2211596 h 2211596"/>
              <a:gd name="connsiteX7" fmla="*/ 0 w 2608463"/>
              <a:gd name="connsiteY7" fmla="*/ 232218 h 2211596"/>
              <a:gd name="connsiteX8" fmla="*/ 232218 w 2608463"/>
              <a:gd name="connsiteY8" fmla="*/ 0 h 2211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8463" h="2211596">
                <a:moveTo>
                  <a:pt x="2376245" y="2211596"/>
                </a:moveTo>
                <a:lnTo>
                  <a:pt x="232218" y="2211596"/>
                </a:lnTo>
                <a:cubicBezTo>
                  <a:pt x="103968" y="2211596"/>
                  <a:pt x="0" y="2107628"/>
                  <a:pt x="0" y="1979378"/>
                </a:cubicBezTo>
                <a:lnTo>
                  <a:pt x="0" y="0"/>
                </a:lnTo>
                <a:lnTo>
                  <a:pt x="0" y="0"/>
                </a:lnTo>
                <a:lnTo>
                  <a:pt x="2608463" y="0"/>
                </a:lnTo>
                <a:lnTo>
                  <a:pt x="2608463" y="0"/>
                </a:lnTo>
                <a:lnTo>
                  <a:pt x="2608463" y="1979378"/>
                </a:lnTo>
                <a:cubicBezTo>
                  <a:pt x="2608463" y="2107628"/>
                  <a:pt x="2504495" y="2211596"/>
                  <a:pt x="2376245" y="2211596"/>
                </a:cubicBez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74695" tIns="106681" rIns="174694" bIns="174694" numCol="1" spcCol="1270" anchor="t" anchorCtr="0">
            <a:noAutofit/>
          </a:bodyPr>
          <a:lstStyle/>
          <a:p>
            <a:pPr lvl="0" algn="l" defTabSz="666750">
              <a:lnSpc>
                <a:spcPct val="90000"/>
              </a:lnSpc>
              <a:spcBef>
                <a:spcPct val="0"/>
              </a:spcBef>
              <a:spcAft>
                <a:spcPct val="35000"/>
              </a:spcAft>
            </a:pPr>
            <a:r>
              <a:rPr lang="en-MY" sz="1500" kern="1200" dirty="0" smtClean="0"/>
              <a:t>Any land intended to be used for residential or agricultural or general use </a:t>
            </a:r>
          </a:p>
          <a:p>
            <a:pPr lvl="0" algn="l" defTabSz="666750">
              <a:lnSpc>
                <a:spcPct val="90000"/>
              </a:lnSpc>
              <a:spcBef>
                <a:spcPct val="0"/>
              </a:spcBef>
              <a:spcAft>
                <a:spcPct val="35000"/>
              </a:spcAft>
            </a:pPr>
            <a:r>
              <a:rPr lang="en-MY" sz="1500" kern="1200" dirty="0" smtClean="0"/>
              <a:t>- including parking facilities</a:t>
            </a:r>
          </a:p>
          <a:p>
            <a:pPr lvl="0" algn="l" defTabSz="666750">
              <a:lnSpc>
                <a:spcPct val="90000"/>
              </a:lnSpc>
              <a:spcBef>
                <a:spcPct val="0"/>
              </a:spcBef>
              <a:spcAft>
                <a:spcPct val="35000"/>
              </a:spcAft>
            </a:pPr>
            <a:r>
              <a:rPr lang="en-MY" sz="1500" kern="1200" dirty="0" smtClean="0"/>
              <a:t>- agriculture – does not include land for hunting and fishing activities.</a:t>
            </a:r>
          </a:p>
        </p:txBody>
      </p:sp>
      <p:sp>
        <p:nvSpPr>
          <p:cNvPr id="11" name="Rounded Rectangle 10"/>
          <p:cNvSpPr/>
          <p:nvPr/>
        </p:nvSpPr>
        <p:spPr>
          <a:xfrm>
            <a:off x="3287299" y="1947864"/>
            <a:ext cx="2608463" cy="1073031"/>
          </a:xfrm>
          <a:prstGeom prst="roundRect">
            <a:avLst>
              <a:gd name="adj" fmla="val 10000"/>
            </a:avLst>
          </a:prstGeom>
          <a:blipFill>
            <a:blip r:embed="rId4">
              <a:extLst>
                <a:ext uri="{28A0092B-C50C-407E-A947-70E740481C1C}">
                  <a14:useLocalDpi xmlns:a14="http://schemas.microsoft.com/office/drawing/2010/main" val="0"/>
                </a:ext>
              </a:extLst>
            </a:blip>
            <a:srcRect/>
            <a:stretch>
              <a:fillRect t="-11000" b="-11000"/>
            </a:stretch>
          </a:blipFill>
        </p:spPr>
        <p:style>
          <a:lnRef idx="2">
            <a:schemeClr val="accent1">
              <a:shade val="80000"/>
              <a:hueOff val="0"/>
              <a:satOff val="0"/>
              <a:lumOff val="0"/>
              <a:alphaOff val="0"/>
            </a:schemeClr>
          </a:lnRef>
          <a:fillRef idx="1">
            <a:scrgbClr r="0" g="0" b="0"/>
          </a:fillRef>
          <a:effectRef idx="0">
            <a:schemeClr val="accent1">
              <a:tint val="40000"/>
              <a:hueOff val="0"/>
              <a:satOff val="0"/>
              <a:lumOff val="0"/>
              <a:alphaOff val="0"/>
            </a:schemeClr>
          </a:effectRef>
          <a:fontRef idx="minor">
            <a:schemeClr val="lt1">
              <a:hueOff val="0"/>
              <a:satOff val="0"/>
              <a:lumOff val="0"/>
              <a:alphaOff val="0"/>
            </a:schemeClr>
          </a:fontRef>
        </p:style>
      </p:sp>
      <p:sp>
        <p:nvSpPr>
          <p:cNvPr id="12" name="Freeform 11"/>
          <p:cNvSpPr/>
          <p:nvPr/>
        </p:nvSpPr>
        <p:spPr>
          <a:xfrm>
            <a:off x="3287299" y="3027437"/>
            <a:ext cx="2608463" cy="2057400"/>
          </a:xfrm>
          <a:custGeom>
            <a:avLst/>
            <a:gdLst>
              <a:gd name="connsiteX0" fmla="*/ 232218 w 2608463"/>
              <a:gd name="connsiteY0" fmla="*/ 0 h 2211596"/>
              <a:gd name="connsiteX1" fmla="*/ 2376245 w 2608463"/>
              <a:gd name="connsiteY1" fmla="*/ 0 h 2211596"/>
              <a:gd name="connsiteX2" fmla="*/ 2608463 w 2608463"/>
              <a:gd name="connsiteY2" fmla="*/ 232218 h 2211596"/>
              <a:gd name="connsiteX3" fmla="*/ 2608463 w 2608463"/>
              <a:gd name="connsiteY3" fmla="*/ 2211596 h 2211596"/>
              <a:gd name="connsiteX4" fmla="*/ 2608463 w 2608463"/>
              <a:gd name="connsiteY4" fmla="*/ 2211596 h 2211596"/>
              <a:gd name="connsiteX5" fmla="*/ 0 w 2608463"/>
              <a:gd name="connsiteY5" fmla="*/ 2211596 h 2211596"/>
              <a:gd name="connsiteX6" fmla="*/ 0 w 2608463"/>
              <a:gd name="connsiteY6" fmla="*/ 2211596 h 2211596"/>
              <a:gd name="connsiteX7" fmla="*/ 0 w 2608463"/>
              <a:gd name="connsiteY7" fmla="*/ 232218 h 2211596"/>
              <a:gd name="connsiteX8" fmla="*/ 232218 w 2608463"/>
              <a:gd name="connsiteY8" fmla="*/ 0 h 2211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8463" h="2211596">
                <a:moveTo>
                  <a:pt x="2376245" y="2211596"/>
                </a:moveTo>
                <a:lnTo>
                  <a:pt x="232218" y="2211596"/>
                </a:lnTo>
                <a:cubicBezTo>
                  <a:pt x="103968" y="2211596"/>
                  <a:pt x="0" y="2107628"/>
                  <a:pt x="0" y="1979378"/>
                </a:cubicBezTo>
                <a:lnTo>
                  <a:pt x="0" y="0"/>
                </a:lnTo>
                <a:lnTo>
                  <a:pt x="0" y="0"/>
                </a:lnTo>
                <a:lnTo>
                  <a:pt x="2608463" y="0"/>
                </a:lnTo>
                <a:lnTo>
                  <a:pt x="2608463" y="0"/>
                </a:lnTo>
                <a:lnTo>
                  <a:pt x="2608463" y="1979378"/>
                </a:lnTo>
                <a:cubicBezTo>
                  <a:pt x="2608463" y="2107628"/>
                  <a:pt x="2504495" y="2211596"/>
                  <a:pt x="2376245" y="2211596"/>
                </a:cubicBez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74694" tIns="106681" rIns="174694" bIns="174694" numCol="1" spcCol="1270" anchor="t" anchorCtr="0">
            <a:noAutofit/>
          </a:bodyPr>
          <a:lstStyle/>
          <a:p>
            <a:pPr lvl="0" algn="l" defTabSz="666750">
              <a:lnSpc>
                <a:spcPct val="90000"/>
              </a:lnSpc>
              <a:spcBef>
                <a:spcPct val="0"/>
              </a:spcBef>
              <a:spcAft>
                <a:spcPct val="35000"/>
              </a:spcAft>
            </a:pPr>
            <a:r>
              <a:rPr lang="en-US" sz="1500" kern="1200" dirty="0" smtClean="0"/>
              <a:t>Any building or premises being used for residential purposed, designed or adapted for use or intended to be used as dwelling (excluding hotel, inn, boarding house or similar establishment sleeping accommodation)</a:t>
            </a:r>
            <a:endParaRPr lang="en-MY" sz="1500" kern="1200" dirty="0"/>
          </a:p>
        </p:txBody>
      </p:sp>
      <p:sp>
        <p:nvSpPr>
          <p:cNvPr id="13" name="Rounded Rectangle 12"/>
          <p:cNvSpPr/>
          <p:nvPr/>
        </p:nvSpPr>
        <p:spPr>
          <a:xfrm>
            <a:off x="6156609" y="1947864"/>
            <a:ext cx="2608463" cy="1073031"/>
          </a:xfrm>
          <a:prstGeom prst="roundRect">
            <a:avLst>
              <a:gd name="adj" fmla="val 10000"/>
            </a:avLst>
          </a:prstGeom>
          <a:blipFill>
            <a:blip r:embed="rId5">
              <a:extLst>
                <a:ext uri="{28A0092B-C50C-407E-A947-70E740481C1C}">
                  <a14:useLocalDpi xmlns:a14="http://schemas.microsoft.com/office/drawing/2010/main" val="0"/>
                </a:ext>
              </a:extLst>
            </a:blip>
            <a:srcRect/>
            <a:stretch>
              <a:fillRect t="-20000" b="-20000"/>
            </a:stretch>
          </a:blipFill>
        </p:spPr>
        <p:style>
          <a:lnRef idx="2">
            <a:schemeClr val="accent1">
              <a:shade val="80000"/>
              <a:hueOff val="0"/>
              <a:satOff val="0"/>
              <a:lumOff val="0"/>
              <a:alphaOff val="0"/>
            </a:schemeClr>
          </a:lnRef>
          <a:fillRef idx="1">
            <a:scrgbClr r="0" g="0" b="0"/>
          </a:fillRef>
          <a:effectRef idx="0">
            <a:schemeClr val="accent1">
              <a:tint val="40000"/>
              <a:hueOff val="0"/>
              <a:satOff val="0"/>
              <a:lumOff val="0"/>
              <a:alphaOff val="0"/>
            </a:schemeClr>
          </a:effectRef>
          <a:fontRef idx="minor">
            <a:schemeClr val="lt1">
              <a:hueOff val="0"/>
              <a:satOff val="0"/>
              <a:lumOff val="0"/>
              <a:alphaOff val="0"/>
            </a:schemeClr>
          </a:fontRef>
        </p:style>
      </p:sp>
      <p:sp>
        <p:nvSpPr>
          <p:cNvPr id="14" name="Freeform 13"/>
          <p:cNvSpPr/>
          <p:nvPr/>
        </p:nvSpPr>
        <p:spPr>
          <a:xfrm>
            <a:off x="6172200" y="3027437"/>
            <a:ext cx="2608463" cy="2057399"/>
          </a:xfrm>
          <a:custGeom>
            <a:avLst/>
            <a:gdLst>
              <a:gd name="connsiteX0" fmla="*/ 232218 w 2608463"/>
              <a:gd name="connsiteY0" fmla="*/ 0 h 2211596"/>
              <a:gd name="connsiteX1" fmla="*/ 2376245 w 2608463"/>
              <a:gd name="connsiteY1" fmla="*/ 0 h 2211596"/>
              <a:gd name="connsiteX2" fmla="*/ 2608463 w 2608463"/>
              <a:gd name="connsiteY2" fmla="*/ 232218 h 2211596"/>
              <a:gd name="connsiteX3" fmla="*/ 2608463 w 2608463"/>
              <a:gd name="connsiteY3" fmla="*/ 2211596 h 2211596"/>
              <a:gd name="connsiteX4" fmla="*/ 2608463 w 2608463"/>
              <a:gd name="connsiteY4" fmla="*/ 2211596 h 2211596"/>
              <a:gd name="connsiteX5" fmla="*/ 0 w 2608463"/>
              <a:gd name="connsiteY5" fmla="*/ 2211596 h 2211596"/>
              <a:gd name="connsiteX6" fmla="*/ 0 w 2608463"/>
              <a:gd name="connsiteY6" fmla="*/ 2211596 h 2211596"/>
              <a:gd name="connsiteX7" fmla="*/ 0 w 2608463"/>
              <a:gd name="connsiteY7" fmla="*/ 232218 h 2211596"/>
              <a:gd name="connsiteX8" fmla="*/ 232218 w 2608463"/>
              <a:gd name="connsiteY8" fmla="*/ 0 h 2211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8463" h="2211596">
                <a:moveTo>
                  <a:pt x="2376245" y="2211596"/>
                </a:moveTo>
                <a:lnTo>
                  <a:pt x="232218" y="2211596"/>
                </a:lnTo>
                <a:cubicBezTo>
                  <a:pt x="103968" y="2211596"/>
                  <a:pt x="0" y="2107628"/>
                  <a:pt x="0" y="1979378"/>
                </a:cubicBezTo>
                <a:lnTo>
                  <a:pt x="0" y="0"/>
                </a:lnTo>
                <a:lnTo>
                  <a:pt x="0" y="0"/>
                </a:lnTo>
                <a:lnTo>
                  <a:pt x="2608463" y="0"/>
                </a:lnTo>
                <a:lnTo>
                  <a:pt x="2608463" y="0"/>
                </a:lnTo>
                <a:lnTo>
                  <a:pt x="2608463" y="1979378"/>
                </a:lnTo>
                <a:cubicBezTo>
                  <a:pt x="2608463" y="2107628"/>
                  <a:pt x="2504495" y="2211596"/>
                  <a:pt x="2376245" y="2211596"/>
                </a:cubicBez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74694" tIns="106680" rIns="174694" bIns="174694" numCol="1" spcCol="1270" anchor="t" anchorCtr="0">
            <a:noAutofit/>
          </a:bodyPr>
          <a:lstStyle/>
          <a:p>
            <a:pPr lvl="0" algn="l" defTabSz="666750">
              <a:lnSpc>
                <a:spcPct val="90000"/>
              </a:lnSpc>
              <a:spcBef>
                <a:spcPct val="0"/>
              </a:spcBef>
              <a:spcAft>
                <a:spcPct val="35000"/>
              </a:spcAft>
            </a:pPr>
            <a:r>
              <a:rPr lang="en-US" sz="1500" kern="1200" dirty="0" smtClean="0"/>
              <a:t>Any supply of investment precious metal.                                               </a:t>
            </a:r>
          </a:p>
          <a:p>
            <a:pPr lvl="0" algn="l" defTabSz="666750">
              <a:lnSpc>
                <a:spcPct val="90000"/>
              </a:lnSpc>
              <a:spcBef>
                <a:spcPct val="0"/>
              </a:spcBef>
              <a:spcAft>
                <a:spcPct val="35000"/>
              </a:spcAft>
            </a:pPr>
            <a:r>
              <a:rPr lang="en-US" sz="1500" kern="1200" dirty="0" err="1" smtClean="0"/>
              <a:t>Eg</a:t>
            </a:r>
            <a:r>
              <a:rPr lang="en-US" sz="1500" kern="1200" dirty="0" smtClean="0"/>
              <a:t>: gold, silver, platinum, gold coin, silver coin                              (excluding collector coin)                                                     </a:t>
            </a:r>
            <a:endParaRPr lang="en-MY" sz="1500" kern="1200" dirty="0"/>
          </a:p>
        </p:txBody>
      </p:sp>
      <p:sp>
        <p:nvSpPr>
          <p:cNvPr id="5" name="TextBox 4"/>
          <p:cNvSpPr txBox="1"/>
          <p:nvPr/>
        </p:nvSpPr>
        <p:spPr>
          <a:xfrm>
            <a:off x="456120" y="5147452"/>
            <a:ext cx="2517177" cy="523220"/>
          </a:xfrm>
          <a:prstGeom prst="rect">
            <a:avLst/>
          </a:prstGeom>
          <a:noFill/>
        </p:spPr>
        <p:txBody>
          <a:bodyPr wrap="square" rtlCol="0">
            <a:spAutoFit/>
          </a:bodyPr>
          <a:lstStyle/>
          <a:p>
            <a:r>
              <a:rPr lang="en-MY" sz="1400" dirty="0"/>
              <a:t>**General use : burial ground</a:t>
            </a:r>
            <a:r>
              <a:rPr lang="en-MY" sz="1400" dirty="0" smtClean="0"/>
              <a:t>, playground</a:t>
            </a:r>
            <a:r>
              <a:rPr lang="en-MY" sz="1400" dirty="0"/>
              <a:t>, religious building</a:t>
            </a:r>
          </a:p>
        </p:txBody>
      </p:sp>
      <p:sp>
        <p:nvSpPr>
          <p:cNvPr id="6" name="TextBox 5"/>
          <p:cNvSpPr txBox="1"/>
          <p:nvPr/>
        </p:nvSpPr>
        <p:spPr>
          <a:xfrm>
            <a:off x="3317289" y="5084836"/>
            <a:ext cx="2578473" cy="1384995"/>
          </a:xfrm>
          <a:prstGeom prst="rect">
            <a:avLst/>
          </a:prstGeom>
          <a:noFill/>
        </p:spPr>
        <p:txBody>
          <a:bodyPr wrap="square" rtlCol="0">
            <a:spAutoFit/>
          </a:bodyPr>
          <a:lstStyle/>
          <a:p>
            <a:r>
              <a:rPr lang="en-MY" sz="1400" dirty="0"/>
              <a:t>**Similar establishment: premises provided with sleeping accommodation, with or without lodging or facilities for the preparation of foods for use of visitor or travellers.</a:t>
            </a:r>
          </a:p>
        </p:txBody>
      </p:sp>
      <p:sp>
        <p:nvSpPr>
          <p:cNvPr id="4" name="Slide Number Placeholder 3"/>
          <p:cNvSpPr>
            <a:spLocks noGrp="1"/>
          </p:cNvSpPr>
          <p:nvPr>
            <p:ph type="sldNum" sz="quarter" idx="12"/>
          </p:nvPr>
        </p:nvSpPr>
        <p:spPr/>
        <p:txBody>
          <a:bodyPr/>
          <a:lstStyle/>
          <a:p>
            <a:fld id="{4FAB73BC-B049-4115-A692-8D63A059BFB8}" type="slidenum">
              <a:rPr lang="en-US" smtClean="0">
                <a:solidFill>
                  <a:prstClr val="black">
                    <a:tint val="75000"/>
                  </a:prstClr>
                </a:solidFill>
              </a:rPr>
              <a:pPr/>
              <a:t>39</a:t>
            </a:fld>
            <a:endParaRPr lang="en-US" dirty="0">
              <a:solidFill>
                <a:prstClr val="black">
                  <a:tint val="75000"/>
                </a:prstClr>
              </a:solidFill>
            </a:endParaRPr>
          </a:p>
        </p:txBody>
      </p:sp>
    </p:spTree>
    <p:extLst>
      <p:ext uri="{BB962C8B-B14F-4D97-AF65-F5344CB8AC3E}">
        <p14:creationId xmlns:p14="http://schemas.microsoft.com/office/powerpoint/2010/main" val="10561520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2" descr="http://files.aszroul-on9resume.webnode.com/200000015-d5e6ad6e39/uojb1.jpg"/>
          <p:cNvSpPr>
            <a:spLocks noChangeAspect="1" noChangeArrowheads="1"/>
          </p:cNvSpPr>
          <p:nvPr/>
        </p:nvSpPr>
        <p:spPr bwMode="auto">
          <a:xfrm>
            <a:off x="-1415647" y="45049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MY" dirty="0">
              <a:solidFill>
                <a:prstClr val="black"/>
              </a:solidFill>
            </a:endParaRPr>
          </a:p>
        </p:txBody>
      </p:sp>
      <p:sp>
        <p:nvSpPr>
          <p:cNvPr id="11" name="Rectangle 10"/>
          <p:cNvSpPr/>
          <p:nvPr/>
        </p:nvSpPr>
        <p:spPr>
          <a:xfrm>
            <a:off x="-243277" y="332656"/>
            <a:ext cx="647700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1" indent="79375"/>
            <a:r>
              <a:rPr lang="en-US" sz="2800" b="1" dirty="0" smtClean="0">
                <a:latin typeface="Calibri" pitchFamily="34" charset="0"/>
                <a:cs typeface="Calibri" pitchFamily="34" charset="0"/>
              </a:rPr>
              <a:t>ABOUT </a:t>
            </a:r>
            <a:r>
              <a:rPr lang="en-US" sz="2800" b="1" dirty="0">
                <a:latin typeface="Calibri" pitchFamily="34" charset="0"/>
                <a:cs typeface="Calibri" pitchFamily="34" charset="0"/>
              </a:rPr>
              <a:t>US </a:t>
            </a:r>
            <a:r>
              <a:rPr lang="en-US" sz="2800" b="1" dirty="0">
                <a:cs typeface="Mongolian Baiti" pitchFamily="66" charset="0"/>
              </a:rPr>
              <a:t> </a:t>
            </a:r>
            <a:endParaRPr lang="en-MY" sz="2800" b="1" dirty="0">
              <a:latin typeface="Century Gothic" pitchFamily="34" charset="0"/>
            </a:endParaRPr>
          </a:p>
          <a:p>
            <a:pPr lvl="2" indent="-353167"/>
            <a:r>
              <a:rPr lang="en-MY" sz="1846" dirty="0" smtClean="0">
                <a:latin typeface="Calibri" pitchFamily="34" charset="0"/>
                <a:cs typeface="Calibri" pitchFamily="34" charset="0"/>
              </a:rPr>
              <a:t>SALIHIN SERVICES</a:t>
            </a:r>
            <a:endParaRPr lang="en-MY" sz="1846" dirty="0">
              <a:latin typeface="Calibri" pitchFamily="34" charset="0"/>
              <a:cs typeface="Calibri" pitchFamily="34" charset="0"/>
            </a:endParaRPr>
          </a:p>
        </p:txBody>
      </p:sp>
      <p:grpSp>
        <p:nvGrpSpPr>
          <p:cNvPr id="6" name="Group 5"/>
          <p:cNvGrpSpPr/>
          <p:nvPr/>
        </p:nvGrpSpPr>
        <p:grpSpPr>
          <a:xfrm>
            <a:off x="5943600" y="4114800"/>
            <a:ext cx="2184504" cy="2621580"/>
            <a:chOff x="6177137" y="3255640"/>
            <a:chExt cx="3312367" cy="341372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7137" y="3255640"/>
              <a:ext cx="3273586" cy="3273586"/>
            </a:xfrm>
            <a:prstGeom prst="rect">
              <a:avLst/>
            </a:prstGeom>
          </p:spPr>
        </p:pic>
        <p:sp>
          <p:nvSpPr>
            <p:cNvPr id="8" name="Text Box 1"/>
            <p:cNvSpPr txBox="1"/>
            <p:nvPr/>
          </p:nvSpPr>
          <p:spPr>
            <a:xfrm>
              <a:off x="6468866" y="6135960"/>
              <a:ext cx="3020638" cy="5334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MY" sz="1100" b="1" dirty="0">
                  <a:effectLst>
                    <a:reflection blurRad="6350" stA="55000" endA="50" endPos="85000" dist="60007" dir="5400000" sy="-100000" algn="bl"/>
                  </a:effectLst>
                  <a:latin typeface="Century Gothic"/>
                  <a:ea typeface="Calibri"/>
                  <a:cs typeface="Times New Roman"/>
                </a:rPr>
                <a:t>KUALA LUMPUR . JOHOR BAHRU . </a:t>
              </a:r>
              <a:r>
                <a:rPr lang="en-MY" sz="1100" b="1" dirty="0" smtClean="0">
                  <a:effectLst>
                    <a:reflection blurRad="6350" stA="55000" endA="50" endPos="85000" dist="60007" dir="5400000" sy="-100000" algn="bl"/>
                  </a:effectLst>
                  <a:latin typeface="Century Gothic"/>
                  <a:ea typeface="Calibri"/>
                  <a:cs typeface="Times New Roman"/>
                </a:rPr>
                <a:t>KUCHING</a:t>
              </a:r>
              <a:endParaRPr lang="en-MY" sz="1100" dirty="0">
                <a:effectLst/>
                <a:ea typeface="Calibri"/>
                <a:cs typeface="Times New Roman"/>
              </a:endParaRPr>
            </a:p>
          </p:txBody>
        </p:sp>
      </p:grpSp>
      <p:sp>
        <p:nvSpPr>
          <p:cNvPr id="12" name="TextBox 11"/>
          <p:cNvSpPr txBox="1"/>
          <p:nvPr/>
        </p:nvSpPr>
        <p:spPr>
          <a:xfrm>
            <a:off x="4940743" y="2101645"/>
            <a:ext cx="4605338" cy="4108817"/>
          </a:xfrm>
          <a:prstGeom prst="rect">
            <a:avLst/>
          </a:prstGeom>
          <a:noFill/>
        </p:spPr>
        <p:txBody>
          <a:bodyPr wrap="square" rtlCol="0">
            <a:spAutoFit/>
          </a:bodyPr>
          <a:lstStyle/>
          <a:p>
            <a:pPr marL="285750" indent="-285750">
              <a:lnSpc>
                <a:spcPct val="150000"/>
              </a:lnSpc>
              <a:buFont typeface="Wingdings" panose="05000000000000000000" pitchFamily="2" charset="2"/>
              <a:buChar char="q"/>
            </a:pPr>
            <a:r>
              <a:rPr lang="en-MY" i="1" dirty="0" smtClean="0"/>
              <a:t>Auditing &amp; Assurance</a:t>
            </a:r>
          </a:p>
          <a:p>
            <a:pPr marL="285750" indent="-285750">
              <a:lnSpc>
                <a:spcPct val="150000"/>
              </a:lnSpc>
              <a:buFont typeface="Wingdings" panose="05000000000000000000" pitchFamily="2" charset="2"/>
              <a:buChar char="q"/>
            </a:pPr>
            <a:r>
              <a:rPr lang="en-MY" i="1" dirty="0" smtClean="0"/>
              <a:t>Taxation</a:t>
            </a:r>
          </a:p>
          <a:p>
            <a:pPr marL="285750" indent="-285750">
              <a:lnSpc>
                <a:spcPct val="150000"/>
              </a:lnSpc>
              <a:buFont typeface="Wingdings" panose="05000000000000000000" pitchFamily="2" charset="2"/>
              <a:buChar char="q"/>
            </a:pPr>
            <a:r>
              <a:rPr lang="en-MY" i="1" dirty="0" smtClean="0"/>
              <a:t>Islamic Accounting &amp; Auditing</a:t>
            </a:r>
          </a:p>
          <a:p>
            <a:pPr marL="285750" indent="-285750">
              <a:lnSpc>
                <a:spcPct val="150000"/>
              </a:lnSpc>
              <a:buFont typeface="Wingdings" panose="05000000000000000000" pitchFamily="2" charset="2"/>
              <a:buChar char="q"/>
            </a:pPr>
            <a:r>
              <a:rPr lang="en-MY" i="1" dirty="0" smtClean="0"/>
              <a:t>Corporate Finance &amp; Transaction Services</a:t>
            </a:r>
          </a:p>
          <a:p>
            <a:pPr marL="285750" indent="-285750">
              <a:lnSpc>
                <a:spcPct val="150000"/>
              </a:lnSpc>
              <a:buFont typeface="Wingdings" panose="05000000000000000000" pitchFamily="2" charset="2"/>
              <a:buChar char="q"/>
            </a:pPr>
            <a:r>
              <a:rPr lang="en-MY" i="1" dirty="0" smtClean="0"/>
              <a:t>Corporate Secretarial Services</a:t>
            </a:r>
          </a:p>
          <a:p>
            <a:pPr marL="285750" indent="-285750">
              <a:lnSpc>
                <a:spcPct val="150000"/>
              </a:lnSpc>
              <a:buFont typeface="Wingdings" panose="05000000000000000000" pitchFamily="2" charset="2"/>
              <a:buChar char="q"/>
            </a:pPr>
            <a:r>
              <a:rPr lang="en-MY" i="1" dirty="0" smtClean="0"/>
              <a:t>Financial Accounting Services</a:t>
            </a:r>
          </a:p>
          <a:p>
            <a:pPr marL="285750" indent="-285750">
              <a:lnSpc>
                <a:spcPct val="150000"/>
              </a:lnSpc>
              <a:buFont typeface="Wingdings" panose="05000000000000000000" pitchFamily="2" charset="2"/>
              <a:buChar char="q"/>
            </a:pPr>
            <a:r>
              <a:rPr lang="en-MY" i="1" dirty="0" smtClean="0"/>
              <a:t>Goods &amp; Services Tax (GST)</a:t>
            </a:r>
          </a:p>
          <a:p>
            <a:pPr marL="285750" indent="-285750">
              <a:lnSpc>
                <a:spcPct val="150000"/>
              </a:lnSpc>
              <a:buFont typeface="Wingdings" panose="05000000000000000000" pitchFamily="2" charset="2"/>
              <a:buChar char="q"/>
            </a:pPr>
            <a:r>
              <a:rPr lang="en-MY" i="1" dirty="0" smtClean="0"/>
              <a:t>IT Consultancy</a:t>
            </a:r>
          </a:p>
          <a:p>
            <a:pPr marL="285750" indent="-285750">
              <a:lnSpc>
                <a:spcPct val="150000"/>
              </a:lnSpc>
              <a:buFont typeface="Wingdings" panose="05000000000000000000" pitchFamily="2" charset="2"/>
              <a:buChar char="q"/>
            </a:pPr>
            <a:r>
              <a:rPr lang="en-MY" i="1" dirty="0" smtClean="0"/>
              <a:t>Zakat &amp; </a:t>
            </a:r>
            <a:r>
              <a:rPr lang="en-MY" i="1" dirty="0" err="1" smtClean="0"/>
              <a:t>Waqf</a:t>
            </a:r>
            <a:endParaRPr lang="en-MY" i="1" dirty="0" smtClean="0"/>
          </a:p>
          <a:p>
            <a:endParaRPr lang="en-MY" i="1" dirty="0"/>
          </a:p>
        </p:txBody>
      </p:sp>
      <p:sp>
        <p:nvSpPr>
          <p:cNvPr id="13" name="TextBox 12"/>
          <p:cNvSpPr txBox="1"/>
          <p:nvPr/>
        </p:nvSpPr>
        <p:spPr>
          <a:xfrm>
            <a:off x="6690400" y="1585146"/>
            <a:ext cx="3725993" cy="584775"/>
          </a:xfrm>
          <a:prstGeom prst="rect">
            <a:avLst/>
          </a:prstGeom>
          <a:noFill/>
        </p:spPr>
        <p:txBody>
          <a:bodyPr wrap="square" rtlCol="0">
            <a:spAutoFit/>
          </a:bodyPr>
          <a:lstStyle/>
          <a:p>
            <a:r>
              <a:rPr lang="en-MY" sz="3200" dirty="0" smtClean="0">
                <a:ln w="0"/>
                <a:solidFill>
                  <a:srgbClr val="FF0000"/>
                </a:solidFill>
                <a:effectLst>
                  <a:outerShdw blurRad="38100" dist="25400" dir="5400000" algn="ctr" rotWithShape="0">
                    <a:srgbClr val="6E747A">
                      <a:alpha val="43000"/>
                    </a:srgbClr>
                  </a:outerShdw>
                </a:effectLst>
              </a:rPr>
              <a:t>Services</a:t>
            </a:r>
            <a:endParaRPr lang="en-MY" sz="3200" dirty="0">
              <a:ln w="0"/>
              <a:solidFill>
                <a:srgbClr val="FF0000"/>
              </a:solidFill>
              <a:effectLst>
                <a:outerShdw blurRad="38100" dist="25400" dir="5400000" algn="ctr" rotWithShape="0">
                  <a:srgbClr val="6E747A">
                    <a:alpha val="43000"/>
                  </a:srgbClr>
                </a:outerShdw>
              </a:effectLst>
            </a:endParaRP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28588" y="1657348"/>
            <a:ext cx="1702880" cy="354767"/>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1925" y="1657349"/>
            <a:ext cx="4648200" cy="4648200"/>
          </a:xfrm>
          <a:prstGeom prst="rect">
            <a:avLst/>
          </a:prstGeom>
        </p:spPr>
      </p:pic>
      <p:pic>
        <p:nvPicPr>
          <p:cNvPr id="3" name="Picture 2"/>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248400" y="381000"/>
            <a:ext cx="1685925" cy="857250"/>
          </a:xfrm>
          <a:prstGeom prst="rect">
            <a:avLst/>
          </a:prstGeom>
        </p:spPr>
      </p:pic>
      <p:pic>
        <p:nvPicPr>
          <p:cNvPr id="4" name="Picture 3"/>
          <p:cNvPicPr>
            <a:picLocks noChangeAspect="1"/>
          </p:cNvPicPr>
          <p:nvPr/>
        </p:nvPicPr>
        <p:blipFill>
          <a:blip r:embed="rId7">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161925" y="6210462"/>
            <a:ext cx="5438775" cy="685800"/>
          </a:xfrm>
          <a:prstGeom prst="rect">
            <a:avLst/>
          </a:prstGeom>
        </p:spPr>
      </p:pic>
      <p:sp>
        <p:nvSpPr>
          <p:cNvPr id="5" name="Slide Number Placeholder 4"/>
          <p:cNvSpPr>
            <a:spLocks noGrp="1"/>
          </p:cNvSpPr>
          <p:nvPr>
            <p:ph type="sldNum" sz="quarter" idx="12"/>
          </p:nvPr>
        </p:nvSpPr>
        <p:spPr/>
        <p:txBody>
          <a:bodyPr/>
          <a:lstStyle/>
          <a:p>
            <a:fld id="{4FAB73BC-B049-4115-A692-8D63A059BFB8}" type="slidenum">
              <a:rPr lang="en-US" smtClean="0">
                <a:solidFill>
                  <a:prstClr val="black">
                    <a:tint val="75000"/>
                  </a:prstClr>
                </a:solidFill>
              </a:rPr>
              <a:pPr/>
              <a:t>4</a:t>
            </a:fld>
            <a:endParaRPr lang="en-US" dirty="0">
              <a:solidFill>
                <a:prstClr val="black">
                  <a:tint val="75000"/>
                </a:prstClr>
              </a:solidFill>
            </a:endParaRPr>
          </a:p>
        </p:txBody>
      </p:sp>
    </p:spTree>
    <p:extLst>
      <p:ext uri="{BB962C8B-B14F-4D97-AF65-F5344CB8AC3E}">
        <p14:creationId xmlns:p14="http://schemas.microsoft.com/office/powerpoint/2010/main" val="22015856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228600" y="304800"/>
            <a:ext cx="647700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1"/>
            <a:r>
              <a:rPr lang="en-US" sz="2800" b="1" dirty="0" smtClean="0">
                <a:solidFill>
                  <a:schemeClr val="bg1"/>
                </a:solidFill>
                <a:latin typeface="Calibri" pitchFamily="34" charset="0"/>
                <a:cs typeface="Mongolian Baiti" pitchFamily="66" charset="0"/>
              </a:rPr>
              <a:t>ELEMENT &amp; SCOPE OF GST</a:t>
            </a:r>
          </a:p>
          <a:p>
            <a:pPr lvl="1"/>
            <a:r>
              <a:rPr lang="en-US" sz="2000" dirty="0" smtClean="0"/>
              <a:t>EXEMPT SUPPLIES (CONTD.)</a:t>
            </a:r>
            <a:endParaRPr lang="en-US" sz="2000" dirty="0"/>
          </a:p>
        </p:txBody>
      </p:sp>
      <p:grpSp>
        <p:nvGrpSpPr>
          <p:cNvPr id="7" name="Group 6"/>
          <p:cNvGrpSpPr/>
          <p:nvPr/>
        </p:nvGrpSpPr>
        <p:grpSpPr>
          <a:xfrm>
            <a:off x="135838" y="1940977"/>
            <a:ext cx="5248823" cy="4536023"/>
            <a:chOff x="855144" y="1321966"/>
            <a:chExt cx="3873057" cy="5424915"/>
          </a:xfrm>
          <a:noFill/>
        </p:grpSpPr>
        <p:sp>
          <p:nvSpPr>
            <p:cNvPr id="8" name="Rounded Rectangle 7"/>
            <p:cNvSpPr/>
            <p:nvPr/>
          </p:nvSpPr>
          <p:spPr>
            <a:xfrm>
              <a:off x="944029" y="1321966"/>
              <a:ext cx="3784172" cy="5424915"/>
            </a:xfrm>
            <a:prstGeom prst="roundRect">
              <a:avLst/>
            </a:prstGeom>
            <a:grpFill/>
            <a:ln>
              <a:noFill/>
            </a:ln>
          </p:spPr>
          <p:style>
            <a:lnRef idx="1">
              <a:schemeClr val="accent1"/>
            </a:lnRef>
            <a:fillRef idx="2">
              <a:schemeClr val="accent1"/>
            </a:fillRef>
            <a:effectRef idx="1">
              <a:schemeClr val="accent1"/>
            </a:effectRef>
            <a:fontRef idx="minor">
              <a:schemeClr val="dk1"/>
            </a:fontRef>
          </p:style>
          <p:txBody>
            <a:bodyPr rtlCol="0" anchor="ctr"/>
            <a:lstStyle/>
            <a:p>
              <a:pPr>
                <a:spcBef>
                  <a:spcPts val="1108"/>
                </a:spcBef>
              </a:pPr>
              <a:endParaRPr lang="en-US" sz="2000" dirty="0">
                <a:solidFill>
                  <a:srgbClr val="0E03EF"/>
                </a:solidFill>
              </a:endParaRPr>
            </a:p>
          </p:txBody>
        </p:sp>
        <p:sp>
          <p:nvSpPr>
            <p:cNvPr id="9" name="Rectangle 8"/>
            <p:cNvSpPr/>
            <p:nvPr/>
          </p:nvSpPr>
          <p:spPr>
            <a:xfrm>
              <a:off x="855144" y="1635779"/>
              <a:ext cx="3808204" cy="4564307"/>
            </a:xfrm>
            <a:prstGeom prst="rect">
              <a:avLst/>
            </a:prstGeom>
            <a:grpFill/>
            <a:ln>
              <a:noFill/>
            </a:ln>
          </p:spPr>
          <p:txBody>
            <a:bodyPr wrap="square">
              <a:spAutoFit/>
            </a:bodyPr>
            <a:lstStyle/>
            <a:p>
              <a:pPr algn="ctr">
                <a:spcBef>
                  <a:spcPts val="600"/>
                </a:spcBef>
              </a:pPr>
              <a:r>
                <a:rPr lang="en-MY" sz="2300" b="1" dirty="0">
                  <a:solidFill>
                    <a:srgbClr val="0E03EF"/>
                  </a:solidFill>
                </a:rPr>
                <a:t>Public Transportation  </a:t>
              </a:r>
            </a:p>
            <a:p>
              <a:pPr algn="ctr">
                <a:spcBef>
                  <a:spcPts val="600"/>
                </a:spcBef>
              </a:pPr>
              <a:r>
                <a:rPr lang="en-US" sz="2300" b="1" dirty="0" smtClean="0">
                  <a:solidFill>
                    <a:srgbClr val="0E03EF"/>
                  </a:solidFill>
                </a:rPr>
                <a:t>Residential, Land </a:t>
              </a:r>
              <a:r>
                <a:rPr lang="en-US" sz="2300" b="1" dirty="0">
                  <a:solidFill>
                    <a:srgbClr val="0E03EF"/>
                  </a:solidFill>
                </a:rPr>
                <a:t>For Residential, Agriculture And General </a:t>
              </a:r>
              <a:r>
                <a:rPr lang="en-US" sz="2300" b="1" dirty="0" smtClean="0">
                  <a:solidFill>
                    <a:srgbClr val="0E03EF"/>
                  </a:solidFill>
                </a:rPr>
                <a:t>Use</a:t>
              </a:r>
            </a:p>
            <a:p>
              <a:pPr algn="ctr">
                <a:spcBef>
                  <a:spcPts val="600"/>
                </a:spcBef>
              </a:pPr>
              <a:r>
                <a:rPr lang="en-US" sz="2300" b="1" dirty="0" smtClean="0">
                  <a:solidFill>
                    <a:srgbClr val="0E03EF"/>
                  </a:solidFill>
                </a:rPr>
                <a:t>Highway </a:t>
              </a:r>
              <a:r>
                <a:rPr lang="en-US" sz="2300" b="1" dirty="0">
                  <a:solidFill>
                    <a:srgbClr val="0E03EF"/>
                  </a:solidFill>
                </a:rPr>
                <a:t>and Toll Bridge</a:t>
              </a:r>
            </a:p>
            <a:p>
              <a:pPr algn="ctr">
                <a:spcBef>
                  <a:spcPts val="600"/>
                </a:spcBef>
              </a:pPr>
              <a:r>
                <a:rPr lang="en-US" sz="2300" b="1" dirty="0">
                  <a:solidFill>
                    <a:srgbClr val="0E03EF"/>
                  </a:solidFill>
                </a:rPr>
                <a:t>Funeral, Burial and Cremation Services</a:t>
              </a:r>
            </a:p>
            <a:p>
              <a:pPr algn="ctr">
                <a:spcBef>
                  <a:spcPts val="600"/>
                </a:spcBef>
              </a:pPr>
              <a:r>
                <a:rPr lang="en-US" sz="2300" b="1" dirty="0">
                  <a:solidFill>
                    <a:srgbClr val="0E03EF"/>
                  </a:solidFill>
                </a:rPr>
                <a:t>Healthcare Services</a:t>
              </a:r>
            </a:p>
            <a:p>
              <a:pPr algn="ctr">
                <a:spcBef>
                  <a:spcPts val="600"/>
                </a:spcBef>
              </a:pPr>
              <a:r>
                <a:rPr lang="en-US" sz="2300" b="1" dirty="0">
                  <a:solidFill>
                    <a:srgbClr val="0E03EF"/>
                  </a:solidFill>
                </a:rPr>
                <a:t> Education Services</a:t>
              </a:r>
            </a:p>
            <a:p>
              <a:pPr algn="ctr">
                <a:spcBef>
                  <a:spcPts val="600"/>
                </a:spcBef>
              </a:pPr>
              <a:r>
                <a:rPr lang="en-US" sz="2300" b="1" dirty="0">
                  <a:solidFill>
                    <a:srgbClr val="0E03EF"/>
                  </a:solidFill>
                </a:rPr>
                <a:t>Financial Services</a:t>
              </a:r>
            </a:p>
            <a:p>
              <a:pPr algn="ctr">
                <a:spcBef>
                  <a:spcPts val="600"/>
                </a:spcBef>
              </a:pPr>
              <a:r>
                <a:rPr lang="en-US" sz="2300" b="1" dirty="0">
                  <a:solidFill>
                    <a:srgbClr val="0E03EF"/>
                  </a:solidFill>
                </a:rPr>
                <a:t>Child Care </a:t>
              </a:r>
              <a:r>
                <a:rPr lang="en-US" sz="2300" b="1" dirty="0" smtClean="0">
                  <a:solidFill>
                    <a:srgbClr val="0E03EF"/>
                  </a:solidFill>
                </a:rPr>
                <a:t>Services</a:t>
              </a:r>
              <a:endParaRPr lang="en-US" sz="2300" b="1" dirty="0">
                <a:solidFill>
                  <a:srgbClr val="0E03EF"/>
                </a:solidFill>
              </a:endParaRPr>
            </a:p>
          </p:txBody>
        </p:sp>
      </p:grpSp>
      <p:grpSp>
        <p:nvGrpSpPr>
          <p:cNvPr id="10" name="Group 6"/>
          <p:cNvGrpSpPr/>
          <p:nvPr/>
        </p:nvGrpSpPr>
        <p:grpSpPr>
          <a:xfrm>
            <a:off x="5334000" y="2130147"/>
            <a:ext cx="3247804" cy="3787443"/>
            <a:chOff x="5098772" y="1822179"/>
            <a:chExt cx="3518454" cy="4103063"/>
          </a:xfrm>
        </p:grpSpPr>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858000" y="4598090"/>
              <a:ext cx="1759226" cy="13194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2" name="Picture 3" descr="C:\Users\GSTUser\Desktop\IMG_9287.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3098"/>
            <a:stretch/>
          </p:blipFill>
          <p:spPr bwMode="auto">
            <a:xfrm>
              <a:off x="5098773" y="4576503"/>
              <a:ext cx="1759227" cy="13487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3" name="Picture 4" descr="C:\Users\GSTUser\Desktop\ampang_hospital.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13587"/>
            <a:stretch/>
          </p:blipFill>
          <p:spPr bwMode="auto">
            <a:xfrm>
              <a:off x="5098773" y="3223261"/>
              <a:ext cx="1759227" cy="13487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4" name="Picture 5" descr="C:\Users\GSTUser\Desktop\teksi.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1482" r="7934"/>
            <a:stretch/>
          </p:blipFill>
          <p:spPr bwMode="auto">
            <a:xfrm>
              <a:off x="6858000" y="3223261"/>
              <a:ext cx="1752600" cy="13532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6" name="Picture 6" descr="C:\Users\GSTUser\Desktop\img_KTM-Komuter-81-Class-(57).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998" r="14819" b="12089"/>
            <a:stretch/>
          </p:blipFill>
          <p:spPr bwMode="auto">
            <a:xfrm>
              <a:off x="6857999" y="1823066"/>
              <a:ext cx="1749701" cy="13868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7" name="Picture 7" descr="C:\Users\GSTUser\Desktop\tol.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98772" y="1822179"/>
              <a:ext cx="1759227" cy="13877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grpSp>
      <p:sp>
        <p:nvSpPr>
          <p:cNvPr id="18" name="TextBox 17"/>
          <p:cNvSpPr txBox="1"/>
          <p:nvPr/>
        </p:nvSpPr>
        <p:spPr>
          <a:xfrm>
            <a:off x="-104776" y="1411197"/>
            <a:ext cx="9365651" cy="646203"/>
          </a:xfrm>
          <a:prstGeom prst="rect">
            <a:avLst/>
          </a:prstGeom>
          <a:noFill/>
        </p:spPr>
        <p:txBody>
          <a:bodyPr wrap="square" rtlCol="0">
            <a:spAutoFit/>
          </a:bodyPr>
          <a:lstStyle/>
          <a:p>
            <a:pPr algn="ctr"/>
            <a:r>
              <a:rPr lang="en-MY" sz="2800" dirty="0"/>
              <a:t>SUPPLY OF </a:t>
            </a:r>
            <a:r>
              <a:rPr lang="en-MY" sz="3599" b="1" dirty="0">
                <a:solidFill>
                  <a:srgbClr val="2E0FE7"/>
                </a:solidFill>
              </a:rPr>
              <a:t>SERVICES</a:t>
            </a:r>
            <a:r>
              <a:rPr lang="en-MY" sz="2800" dirty="0"/>
              <a:t> DETERMINED AS AN EXEMPT SUPPLY</a:t>
            </a:r>
          </a:p>
        </p:txBody>
      </p:sp>
      <p:sp>
        <p:nvSpPr>
          <p:cNvPr id="3" name="Slide Number Placeholder 2"/>
          <p:cNvSpPr>
            <a:spLocks noGrp="1"/>
          </p:cNvSpPr>
          <p:nvPr>
            <p:ph type="sldNum" sz="quarter" idx="12"/>
          </p:nvPr>
        </p:nvSpPr>
        <p:spPr/>
        <p:txBody>
          <a:bodyPr/>
          <a:lstStyle/>
          <a:p>
            <a:fld id="{4FAB73BC-B049-4115-A692-8D63A059BFB8}" type="slidenum">
              <a:rPr lang="en-US" smtClean="0">
                <a:solidFill>
                  <a:prstClr val="black">
                    <a:tint val="75000"/>
                  </a:prstClr>
                </a:solidFill>
              </a:rPr>
              <a:pPr/>
              <a:t>40</a:t>
            </a:fld>
            <a:endParaRPr lang="en-US" dirty="0">
              <a:solidFill>
                <a:prstClr val="black">
                  <a:tint val="75000"/>
                </a:prstClr>
              </a:solidFill>
            </a:endParaRPr>
          </a:p>
        </p:txBody>
      </p:sp>
    </p:spTree>
    <p:extLst>
      <p:ext uri="{BB962C8B-B14F-4D97-AF65-F5344CB8AC3E}">
        <p14:creationId xmlns:p14="http://schemas.microsoft.com/office/powerpoint/2010/main" val="42305359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228600" y="304800"/>
            <a:ext cx="647700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1"/>
            <a:r>
              <a:rPr lang="en-US" sz="2800" b="1" dirty="0" smtClean="0">
                <a:solidFill>
                  <a:schemeClr val="bg1"/>
                </a:solidFill>
                <a:latin typeface="Calibri" pitchFamily="34" charset="0"/>
                <a:cs typeface="Mongolian Baiti" pitchFamily="66" charset="0"/>
              </a:rPr>
              <a:t>ELEMENT &amp; SCOPE OF GST</a:t>
            </a:r>
          </a:p>
          <a:p>
            <a:pPr lvl="1"/>
            <a:r>
              <a:rPr lang="en-US" sz="2000" dirty="0" smtClean="0"/>
              <a:t>GOVERNMENT SUPPLY</a:t>
            </a:r>
            <a:endParaRPr lang="en-US" sz="2000" dirty="0"/>
          </a:p>
        </p:txBody>
      </p:sp>
      <p:sp>
        <p:nvSpPr>
          <p:cNvPr id="19" name="TextBox 18"/>
          <p:cNvSpPr txBox="1"/>
          <p:nvPr/>
        </p:nvSpPr>
        <p:spPr>
          <a:xfrm>
            <a:off x="785884" y="2045732"/>
            <a:ext cx="3200400" cy="369332"/>
          </a:xfrm>
          <a:prstGeom prst="rect">
            <a:avLst/>
          </a:prstGeom>
          <a:noFill/>
        </p:spPr>
        <p:txBody>
          <a:bodyPr wrap="square" rtlCol="0">
            <a:spAutoFit/>
          </a:bodyPr>
          <a:lstStyle/>
          <a:p>
            <a:endParaRPr lang="en-MY" dirty="0"/>
          </a:p>
        </p:txBody>
      </p:sp>
      <p:sp>
        <p:nvSpPr>
          <p:cNvPr id="4" name="AutoShape 2" descr="data:image/jpeg;base64,/9j/4AAQSkZJRgABAQAAAQABAAD/2wCEAAkGBxQSEhUUEhQWFRUUFhQUFxQXFBQVGBcUGBQXFhcWFxYYHCggGB8nGxQVITEhJSksLi4uGB8zODMsNygtLisBCgoKDg0OGhAQGywkICQsLCwsLDQsLCwuLCwsLCwsLCwsLCwsLCwtLDcsLCwsLCwsLCwsLCwsLCwsLCwsLCwsLP/AABEIAJwA8wMBIgACEQEDEQH/xAAcAAABBQEBAQAAAAAAAAAAAAAAAgMEBQYBBwj/xABDEAACAQIDBQUFAwoFBAMAAAABAgADEQQSIQUGMUFREyJhcZEygaHB0UJSsSMzYnJzgpKy4fAHJFOi8RRDhMMVFmP/xAAaAQEAAgMBAAAAAAAAAAAAAAAAAwQBAgUG/8QALREAAgIBAwMCBAYDAAAAAAAAAAECAxEEEiEFEzEiURRBYXEVMkKRobEzgeH/2gAMAwEAAhEDEQA/APcYQhACEIQAhCEAIQhACEIQAhCcvAOwnLwvGQBhK3a+1lojhdiLgeHU9BMni9465Oj5fBQB+Mo6jqFVLw+WSwplLlG+vCeZtt3Ef6z/AO36RB2xiP8AXqeo+krfjFXsyT4WR6fCeX//AC1f/Wqfxf0i12zXH/ef1H0mPxir2Y+Fl7npt52YfZ29TrYVPyg9wb6GbHCYpaih0N1PAy9p9XXevSyKdcoeR+EIS0RhCEIAQhCAEIQgBCEIAQhCAEIQgBCEIAQhCAE4YEyl2ltwJ3U7zdeQ+sgv1NdEd03hG0YuXgtqtYKLsQB4mVOJ3gQaIMx68BM/XrtUN3N/76RIWeZ1PXrJPFSx9fmWoaZfqJ9bbNVuBCjwH1kR8Q7e07H94xJFhc6DqTYesg4zHLaym/U62t5zld/UXS9UmTqEV4RHxuIufP8AsSHeN1Hubzl5ZwSeB284REZp0GAdMBOTt4AKs2m5NU99fBW9+oJ+CzFky83f2p2T3IvfQjnbqJZ0dqqvjJ+CO2O6DSPQhOyHhNoU6nsOD4cD6cZLvPXRnGSzF5Oa015OwnITYwdhCEAIQhACEIQAhCEAIQhACEIQAiWYDUzpMy239plyUT2V9ojmfkJU1mrjp69z/wBG8Ibng5tfbJfuUzZeZ5t9BKpFnKaX+vL1kUbTp2ci5yEjhoxHQ9Lzx1kdVrZ78N/0XltrWCeolfitpaHKbcRpYHQ24ytpbdqOoYAKCOA1PlmP0jXj7/WSy0E9N/k8s2hNT5Qp65PHXxOp+MQzX4wIiS0I3FQBiM07mmcAVeF4kGBmALzToaNgxylTLGwmDIoTl4+CqE8DyGvPr5SBXrNcniPAaQouXyDeCemIaWmD3gqJpnNvHvD4/WZpcT1HvEeWrfnN4udbzF4MNRflG7we9gPtr71PyP1l1hNr0X4OAeh0PxnloeOLWI4ay/V1S+H5uSCWng/B66GheeYYPbNSn7LMPC+nodJoNn71MdHUN5d0+nCdGrq1UuJcEEtNJeOTYQjGExAqKGXgY/OommsorhCEJkBCEIAQhCAEbrVgqlmNgAST5Sh2zvbRod1T2j8MqkWB/SaefYraFevUqXLXqd7IGbLpwsPIwDZ7R3yovS/JZ7tpwy2XmReZJ65r1VVRYIMwUEk3JFmvxv5ROz+ypITW7zKSppDS1jrcmSMLvFkrZqVJUBTIOenI6+Xxkbqg5bmuTOXjArFYKsQS2a50Bbry4xGEwlMUbVKig2IIHHNfUD3yBtOrWrsWZz5XsLRvDbO072vHj4/hNJ301rlpGVFv5Duzq1FUC3LFcwN+Y5H0McoVyNV0HS1x8ZGGx+9cMBe/L+/GWOGwmUWzAjlcW+c4fUtTRalslyi1QnHyNpSZu8SFF7X46jX2RblaLaqB9tW/8fL8cxi8pp8OB4qb2PkYk0A17XBH2Tx93Wcnci2Q6tRuVvhG8z+Hwjz04js5umjA3mfqPhOEv1+Mc7PxgUm2UBCs8O1rFSEAN9NWyqPMi5PkIzja4pqWY2At6nSXK0soCjlz69ZiUu2lJo0b+RlK+72JYljiUBOuUUTb1z3+EidjjMMc2UVRbU0yfih+V5tWpmMsJNDqc/EkmvbBC6/qZbBbx4eqbPem3MHSx8jLbsCRdCHHUGd2nsmlXH5RAT97g3qNZmcTu5iMOc2EqEj7h0PpwPwlmPw9/wCV7X7PwZ3Sj55Ro0rsv0Mfp4kc9PKZLDb3srdniqeVgbE2sR4MpFxNFh69N9Q6jxuB+Mju0s636kbxsUiyDX4axylVtICfosD5H4y4wSmoUVlUlyADw0vqdONgDKuxtpe5JnjJ6Lu2hGGpX4lAT79fnLSM4ZbKoHAAD3AWj09jXHbBI5beXkIQhNzATl4mtUCqWOgUEk+AFzPK9q77V8T3aANJD93VyDwu32fdAN5t3eehhdGbM/8Aprq3v+775gNp70YnGHIncQ6ZEJ1H6TcT5CM4Ldruh67ZF4knn5cyZ3EbXSmMmFS3LOeJgHKezkpC9ZtRrkHGRcVjjU7tNcqqSQw68AT9PGGD2bUrMS13JOvQeZknHYTsmyXBNgTYaC/LxkGovjTDdI2jFyeCuwtO97m54EHkQOcnU0E4gJk2hgyZ5rWdTnY+HhFuFKiMrHVEn08AJMpYUCcSd6JtpUhDHAhl0tARZw4Mru9DBSLONQB8DyPT6S1fZ/SQ6tArN4X88DlFbXS97+0vH38GEhiXFWnfxI+I+6ZXVqFz3eP3To1/nOhVNSRsnkYE48QzEGxFpmd8ttdmOxQ95h3j90Hl5mXKKZWz2xNZzUVllPvTtntqgRD+TRh+82YXJmt3o32Sg3Y4YLVq2uzk3RL62AHtn0AnmB4TV1tmHE0cP2YRSMoZ+FlIAY6DvWOtvrPRS6fS1HcuI/Iod2WX9SBid8cZf8+1zc2VU092Ukess939+2LBMSAykgZxo6+LD7Q8rGeh7v4KhhKQSjY3sWqaZnPUn5cpD3r3apY5LiyVlHcq2/2sOYPwnHlr9JObqlXiPjJMq5pZTHWo5lDKQykAgjgQeBEjOsxG7+362zazYfEKcgbvJf2b/wDcQ8CDqbc9ec9IQJWQPTIZWFwRwt/fKUtVp5aaWfMX4ZNCW77kirsfD4+gvb0wxAyZxo4tpow1/wCeE8X3l2cuFxNbDoxZaZWxI1sVvY26eU9z3cpEZ18mH4fT0nh2+tTPtHFn/wDS3ooHynqNFb3aYyKVkdsmjuzGprh3ftWTEK3dAawI0t3ed9b+U9i/w5pvVpU6z2swuhHE3AuxHAcOHOeJbHwDYitTop7VR1XyB4n3Lcz6e3b2ctKmiKLKiqq+Qk06K5SUmuUYU2lhF5TGkXOTslNQhCEARWAKkNqCCCOoOhnnW06tHZ9kpUs7kEqzaggaaeM3u0L5dJmcXh1qDK6hh49eogGFxVavi3712v8AYXWw8eQl9s3dwLrUP7o4eRPOXeHw6oLIoA8Pn1k2hhC0AjU6YAsoAHQDSZXaNAvWfzt6aT0nDbPC8Zh8Z+dqfrv/ADGcTrdjjXFL3LOmWWyLhcMBJyCMLHlM8lNtl3A+kdWMIY6hlaSA+sdWMKY6pkMkB5ZyrSDCJBjgMj5XgwUuKw+UyM4B4zQVqYaVWJwduEt1W+/k0awVGOwpZbKe9yJ4DzE8s2/sKvRYvUGbMT3hqCfMT11gYzXphgVYBlOhB1BE7eg6k9PLlcEdkXNHhxWTNnbUqUD3DdTxRrkeNragza7U3FpsSaTlf0Te3r/SZjaO7OIpAkrmUcSNRPVUa2i5emXJUlCSNJsHeqm+jXXqpN/4TzmuoVwVD02zI2oIM8SZSDrcH0+MtNhbwVsKSUIZW1am17E9QRqD4ynr+mRv9cOJf2b1WuPk9O3j2HSx9LK1lqKD2dS1yp8eq34ief7I2xX2XXNGspKkgsl9CDp2iE89D4aWmi2bvvRY98GkfHvL7nA/ECXG1tnUNo0MpZSdezqrZsjfMcLjnOdQ7NOuzqY5g/4JmlL1RfJqN0selV1emwZHVrEe7Q9D4TwPbb5sViW64it6doQPlLnYu1sTsbF5XTOvNLkLUUgrmRuR16eBlHQpNWq2A79apoBc3eq+g9Wnb0OnVFe1PK8or2S3PJ6T/gzsPMz4lhoCaVPz0zsPK4X1nuWHp2Ez26Gxlw9GnSXhTUC/U8SfeSTNMJdIzsIQgBCEIAl1uJUYrZxvpLmEArMLs22plglMDhFwgHDPOdoC1Wp+u3xN56MZgd4aeXEP42PwnE65HNUX7Ms6V+ohpFvVCKzt7KKzmwubKL6CNKYjaJ/y9f8AY1P5Z5mitTtjGXhstzeItld/9yw/KniD+5SX/wBhknCb3YZzYmpS5XqIMvqjG3mbTNbpYFK1fJUTOvZO2XXUi1uGvPhF73bNpUKqrTGXNTu9MknIQxA46rccj0np59L0Tn2trzjOeSl3Z4zk9EAPD5i1uN79La3lHj98MPSYquesRoezAy3/AF2OvuBEoMdtJ02bhqdyGriqpPMUEcgD3hkHkpnN0dgJXVqtUHs1bIiA5QzAAszEa2GZRpa59JRh0fT6eMrdQ8pPj7G7ulPCiXuC32w7mzrUpX+0wVk8LspuPSaOtiFVGqcVVGqXWxuqqX7uoB0BtwmE3s3ep0qYrUQVUMFdLlgM3BlJ1GuhHlwju6OPJw2Lw7G4p0K9SnfkrUnDKPC9iPNpizpOlvhG7T8LKyvpkd6cXtZZUt/sOSt0rqGKjMUpWW5GptUJsOflNNiqoRHZrkU0dzaxJVELnL10Bt5zxqmt192vlpNzu5tU1sFiKTG9Shh66/rUjQfIfMHu2/VPOSa3odMdkqVxlZ5+TMQulzkmbG3ioYup2dOnWVsjPd1phbLl0utQm+vTrObcxNHD27SoFLahQCzEdcq8vEzNbguFxJY8Fw1ZyOoXKxHoDK7ZtI4zFIKrHNXdmdgNbBWdgt+HdSw6aSafRae7u8RS55NVdLGC/wAPt2hUYKKliTYBlZL+GYi0m1WChixsFDMx6BVLN56LKHfDd+lQ7M0s2SpmUqxDWZcpuDbW4bh4HqLSsNUNTZlV2N2pq9AnqR2eU/wVV9JHPp1M1Cylva2bqxrKkQsZisBV9thrzFOoD+Epqm6+HrtlwuIu9mbs2R10AubORb1Ec2Vs2k4btq4o2yhRp3rg3sT0sB75ebN2IlFxWSo1QWZQe5l1FjdhfhOlPZpoPEn44zyiJZmYLae7uJoe3TJUfaAuPMkX+UraFdqZujMjdVZlJ87cffeeyLiiJA2hs7D1gc9JbnmO6fhKVXV88Wx/YldHszzDFY6rVsatRnsO6WN7X6Tdf4QbD7Wu2IYd2j3E/aMNfRT/ALpEX/D41mIw9ULYXOcE2944z2DcbYC4WglJTfKLs1rZnJuzW5a/LpOzTZCcE4eCvJNPk0+EpZVkicE7JTUIQhACEIQAhCEAIQhAOGZLfPD2ZH6gqfMaj5zXGVm8GD7WiwHEd4eYlLX092iUSSqW2aZg1MRjz+Qr/san8sFMRjfzFf8AY1P5T9J5HSrGoh90dCf5WYjZuBeu4p07ZsrN3myDKLX15cYmrh+wq5K1O+RhnphsuYaE2ccLjnLPch/8wdD+YqctOK2+ckb8ULPSqgEh0NNtCRmpm48rqwt5GevepS1HafzWTn7fTn6j2/li2FZLdm1J1SwsAAysBbl3aiaS03IrA4QAcUqOreBazrfwIJ/hMhbMoDGbPSmxs9NmRWIPddNVvzIKVAD/AElAK+IwFQkg0i2hLANTccrH2X9xuPC8qXVx1NEtPu9Sf/TdNxkpfI2e99UDB1L/AGiiDxOYG3joDM5uehvjDyXB1wfMo1h8JAqYvEY9hYGrlvYItqaX4knRV8yZsNn7KGFwtdL56j0a7VGHAt2FQKq9QNR4m55gDWlQ0FEapNOTf9sSzY20Zrcekr4hkcXV8PVUjwOUXHjzHlIdLtMHiHU6soek3IPTdCLjzDA+kmbhN/mTofzFTkeqS5332dnpiuo79LuuB9qkTof3Sfj4SxZrFDVql+Gv5NVDMMoq9wTlxZ5/kKvpdI3jt2sRh6gOHV6iq2ak9MXdbEkBlFzccL2sbeNp3cZ/80dD+YqctPaT+/dJO8O9dWjialBGpgIVA7gL6qDz46npE7LfidsMY28p/cJLbz7lVtmviXZf+qzAgXRWUJZSdTlHC5HEjlL3d7Zoq7PamzFBWrNUzKoJyp2aWsSBqaTc+cqcHsPE4pi9bOisbtVqAhmH6CnU6eQ9Jot48RVo4dP+lVhldV7iZ8lJVPtCxsCcutvvazTVXrMaKmlL+EZhH9TXBXYjcsHSlWZn5JUprZjyXOrd2501BlNutXy4imoPcrsKZXkSwsjW6gka9LiLq74V3XIHpgm63RArm+lhxsbcwLyx3a2I6OK1VSmQE00YWcsQQHZeKgXJ11vabbp10S+Jkn9gknJbC3rYOQquGIluTEBcxAHEkD3k6TycJyzgv44Jm6WEOVmt7TWHkP8An4Te4GjlWM7OwC06arb2R8efxvJwnttNX26oxOZOW6TZ2EISwahCEIAQhCAEIQgBCEIARLCKhAMBvHs/sapsO692HzErUcg3GhHCehbY2eK9MrwI1U9DPPKtMoxVhYg2Inkep6R02bo+GdCizdHDJDYp2FmdiOhYn4GdpVmX2SR5Ej8JGDRQM5blLOck2ESmrFvaYnzJP4xdLEMvssRfjYkX87SKDFhpHmSeU+TGCS9dm9pibdSTAP0kcNO5pq8yeW+TOF4Jb4ljoWYjoWJiFqEag2PX/iMZoZphuTeW+TGCQ+IY6FmPgST84DFuBYOwHTMbfjIxM4Wm6lPOcv8AcbULZ4kPY3Bt/fWIzRJaEn5M4JDY2p99/wCI/WRWM4TEFpI3KXDYUUjrGXu6ez879oRonDxb+kpsHhWquEXifgOZnomBwgpIEXgB6nmZ2OlaTuWdyXhEGoswsLyyVCEJ6ooBCEIAQhCAEIQgBCEIAQhCAEIQgHDKHeTYnbDOn5wD+IdJfzlpDfTG6DhI2jJxeUeVm4NjoRoR4xQaanfHBJlFQCzXsSOY8Zkp47V6bsWOGcnSrs3xyPBooNGROgypg3Hs07mjQM7eY2gdzQzRqF5jaBwtOZoi85eZ2gXmiS0TEzOAdZp2lTLsFUEsSLARszcbp4FFpCoB3m4k/gOkvaLSfEWbc49yK2zYsknYGyBQTXV29pvkPCWsBOz2FVUa4qMVwjnSk5PLCEISQwEIQgBCEIAQhCA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MY"/>
          </a:p>
        </p:txBody>
      </p:sp>
      <p:sp>
        <p:nvSpPr>
          <p:cNvPr id="5" name="AutoShape 4" descr="data:image/jpeg;base64,/9j/4AAQSkZJRgABAQAAAQABAAD/2wCEAAkGBxQSEhUUEhQWFRUUFhQUFxQXFBQVGBcUGBQXFhcWFxYYHCggGB8nGxQVITEhJSksLi4uGB8zODMsNygtLisBCgoKDg0OGhAQGywkICQsLCwsLDQsLCwuLCwsLCwsLCwsLCwsLCwtLDcsLCwsLCwsLCwsLCwsLCwsLCwsLCwsLP/AABEIAJwA8wMBIgACEQEDEQH/xAAcAAABBQEBAQAAAAAAAAAAAAAAAgMEBQYBBwj/xABDEAACAQIDBQUFAwoFBAMAAAABAgADEQQSIQUGMUFREyJhcZEygaHB0UJSsSMzYnJzgpKy4fAHJFOi8RRDhMMVFmP/xAAaAQEAAgMBAAAAAAAAAAAAAAAAAwQBAgUG/8QALREAAgIBAwMCBAYDAAAAAAAAAAECAxEEEiEFEzEiURRBYXEVMkKRobEzgeH/2gAMAwEAAhEDEQA/APcYQhACEIQAhCEAIQhACEIQAhCcvAOwnLwvGQBhK3a+1lojhdiLgeHU9BMni9465Oj5fBQB+Mo6jqFVLw+WSwplLlG+vCeZtt3Ef6z/AO36RB2xiP8AXqeo+krfjFXsyT4WR6fCeX//AC1f/Wqfxf0i12zXH/ef1H0mPxir2Y+Fl7npt52YfZ29TrYVPyg9wb6GbHCYpaih0N1PAy9p9XXevSyKdcoeR+EIS0RhCEIAQhCAEIQgBCEIAQhCAEIQgBCEIAQhCAE4YEyl2ltwJ3U7zdeQ+sgv1NdEd03hG0YuXgtqtYKLsQB4mVOJ3gQaIMx68BM/XrtUN3N/76RIWeZ1PXrJPFSx9fmWoaZfqJ9bbNVuBCjwH1kR8Q7e07H94xJFhc6DqTYesg4zHLaym/U62t5zld/UXS9UmTqEV4RHxuIufP8AsSHeN1Hubzl5ZwSeB284REZp0GAdMBOTt4AKs2m5NU99fBW9+oJ+CzFky83f2p2T3IvfQjnbqJZ0dqqvjJ+CO2O6DSPQhOyHhNoU6nsOD4cD6cZLvPXRnGSzF5Oa015OwnITYwdhCEAIQhACEIQAhCEAIQhACEIQAiWYDUzpMy239plyUT2V9ojmfkJU1mrjp69z/wBG8Ibng5tfbJfuUzZeZ5t9BKpFnKaX+vL1kUbTp2ci5yEjhoxHQ9Lzx1kdVrZ78N/0XltrWCeolfitpaHKbcRpYHQ24ytpbdqOoYAKCOA1PlmP0jXj7/WSy0E9N/k8s2hNT5Qp65PHXxOp+MQzX4wIiS0I3FQBiM07mmcAVeF4kGBmALzToaNgxylTLGwmDIoTl4+CqE8DyGvPr5SBXrNcniPAaQouXyDeCemIaWmD3gqJpnNvHvD4/WZpcT1HvEeWrfnN4udbzF4MNRflG7we9gPtr71PyP1l1hNr0X4OAeh0PxnloeOLWI4ay/V1S+H5uSCWng/B66GheeYYPbNSn7LMPC+nodJoNn71MdHUN5d0+nCdGrq1UuJcEEtNJeOTYQjGExAqKGXgY/OommsorhCEJkBCEIAQhCAEbrVgqlmNgAST5Sh2zvbRod1T2j8MqkWB/SaefYraFevUqXLXqd7IGbLpwsPIwDZ7R3yovS/JZ7tpwy2XmReZJ65r1VVRYIMwUEk3JFmvxv5ROz+ypITW7zKSppDS1jrcmSMLvFkrZqVJUBTIOenI6+Xxkbqg5bmuTOXjArFYKsQS2a50Bbry4xGEwlMUbVKig2IIHHNfUD3yBtOrWrsWZz5XsLRvDbO072vHj4/hNJ301rlpGVFv5Duzq1FUC3LFcwN+Y5H0McoVyNV0HS1x8ZGGx+9cMBe/L+/GWOGwmUWzAjlcW+c4fUtTRalslyi1QnHyNpSZu8SFF7X46jX2RblaLaqB9tW/8fL8cxi8pp8OB4qb2PkYk0A17XBH2Tx93Wcnci2Q6tRuVvhG8z+Hwjz04js5umjA3mfqPhOEv1+Mc7PxgUm2UBCs8O1rFSEAN9NWyqPMi5PkIzja4pqWY2At6nSXK0soCjlz69ZiUu2lJo0b+RlK+72JYljiUBOuUUTb1z3+EidjjMMc2UVRbU0yfih+V5tWpmMsJNDqc/EkmvbBC6/qZbBbx4eqbPem3MHSx8jLbsCRdCHHUGd2nsmlXH5RAT97g3qNZmcTu5iMOc2EqEj7h0PpwPwlmPw9/wCV7X7PwZ3Sj55Ro0rsv0Mfp4kc9PKZLDb3srdniqeVgbE2sR4MpFxNFh69N9Q6jxuB+Mju0s636kbxsUiyDX4axylVtICfosD5H4y4wSmoUVlUlyADw0vqdONgDKuxtpe5JnjJ6Lu2hGGpX4lAT79fnLSM4ZbKoHAAD3AWj09jXHbBI5beXkIQhNzATl4mtUCqWOgUEk+AFzPK9q77V8T3aANJD93VyDwu32fdAN5t3eehhdGbM/8Aprq3v+775gNp70YnGHIncQ6ZEJ1H6TcT5CM4Ldruh67ZF4knn5cyZ3EbXSmMmFS3LOeJgHKezkpC9ZtRrkHGRcVjjU7tNcqqSQw68AT9PGGD2bUrMS13JOvQeZknHYTsmyXBNgTYaC/LxkGovjTDdI2jFyeCuwtO97m54EHkQOcnU0E4gJk2hgyZ5rWdTnY+HhFuFKiMrHVEn08AJMpYUCcSd6JtpUhDHAhl0tARZw4Mru9DBSLONQB8DyPT6S1fZ/SQ6tArN4X88DlFbXS97+0vH38GEhiXFWnfxI+I+6ZXVqFz3eP3To1/nOhVNSRsnkYE48QzEGxFpmd8ttdmOxQ95h3j90Hl5mXKKZWz2xNZzUVllPvTtntqgRD+TRh+82YXJmt3o32Sg3Y4YLVq2uzk3RL62AHtn0AnmB4TV1tmHE0cP2YRSMoZ+FlIAY6DvWOtvrPRS6fS1HcuI/Iod2WX9SBid8cZf8+1zc2VU092Ukess939+2LBMSAykgZxo6+LD7Q8rGeh7v4KhhKQSjY3sWqaZnPUn5cpD3r3apY5LiyVlHcq2/2sOYPwnHlr9JObqlXiPjJMq5pZTHWo5lDKQykAgjgQeBEjOsxG7+362zazYfEKcgbvJf2b/wDcQ8CDqbc9ec9IQJWQPTIZWFwRwt/fKUtVp5aaWfMX4ZNCW77kirsfD4+gvb0wxAyZxo4tpow1/wCeE8X3l2cuFxNbDoxZaZWxI1sVvY26eU9z3cpEZ18mH4fT0nh2+tTPtHFn/wDS3ooHynqNFb3aYyKVkdsmjuzGprh3ftWTEK3dAawI0t3ed9b+U9i/w5pvVpU6z2swuhHE3AuxHAcOHOeJbHwDYitTop7VR1XyB4n3Lcz6e3b2ctKmiKLKiqq+Qk06K5SUmuUYU2lhF5TGkXOTslNQhCEARWAKkNqCCCOoOhnnW06tHZ9kpUs7kEqzaggaaeM3u0L5dJmcXh1qDK6hh49eogGFxVavi3712v8AYXWw8eQl9s3dwLrUP7o4eRPOXeHw6oLIoA8Pn1k2hhC0AjU6YAsoAHQDSZXaNAvWfzt6aT0nDbPC8Zh8Z+dqfrv/ADGcTrdjjXFL3LOmWWyLhcMBJyCMLHlM8lNtl3A+kdWMIY6hlaSA+sdWMKY6pkMkB5ZyrSDCJBjgMj5XgwUuKw+UyM4B4zQVqYaVWJwduEt1W+/k0awVGOwpZbKe9yJ4DzE8s2/sKvRYvUGbMT3hqCfMT11gYzXphgVYBlOhB1BE7eg6k9PLlcEdkXNHhxWTNnbUqUD3DdTxRrkeNragza7U3FpsSaTlf0Te3r/SZjaO7OIpAkrmUcSNRPVUa2i5emXJUlCSNJsHeqm+jXXqpN/4TzmuoVwVD02zI2oIM8SZSDrcH0+MtNhbwVsKSUIZW1am17E9QRqD4ynr+mRv9cOJf2b1WuPk9O3j2HSx9LK1lqKD2dS1yp8eq34ief7I2xX2XXNGspKkgsl9CDp2iE89D4aWmi2bvvRY98GkfHvL7nA/ECXG1tnUNo0MpZSdezqrZsjfMcLjnOdQ7NOuzqY5g/4JmlL1RfJqN0selV1emwZHVrEe7Q9D4TwPbb5sViW64it6doQPlLnYu1sTsbF5XTOvNLkLUUgrmRuR16eBlHQpNWq2A79apoBc3eq+g9Wnb0OnVFe1PK8or2S3PJ6T/gzsPMz4lhoCaVPz0zsPK4X1nuWHp2Ez26Gxlw9GnSXhTUC/U8SfeSTNMJdIzsIQgBCEIAl1uJUYrZxvpLmEArMLs22plglMDhFwgHDPOdoC1Wp+u3xN56MZgd4aeXEP42PwnE65HNUX7Ms6V+ohpFvVCKzt7KKzmwubKL6CNKYjaJ/y9f8AY1P5Z5mitTtjGXhstzeItld/9yw/KniD+5SX/wBhknCb3YZzYmpS5XqIMvqjG3mbTNbpYFK1fJUTOvZO2XXUi1uGvPhF73bNpUKqrTGXNTu9MknIQxA46rccj0np59L0Tn2trzjOeSl3Z4zk9EAPD5i1uN79La3lHj98MPSYquesRoezAy3/AF2OvuBEoMdtJ02bhqdyGriqpPMUEcgD3hkHkpnN0dgJXVqtUHs1bIiA5QzAAszEa2GZRpa59JRh0fT6eMrdQ8pPj7G7ulPCiXuC32w7mzrUpX+0wVk8LspuPSaOtiFVGqcVVGqXWxuqqX7uoB0BtwmE3s3ep0qYrUQVUMFdLlgM3BlJ1GuhHlwju6OPJw2Lw7G4p0K9SnfkrUnDKPC9iPNpizpOlvhG7T8LKyvpkd6cXtZZUt/sOSt0rqGKjMUpWW5GptUJsOflNNiqoRHZrkU0dzaxJVELnL10Bt5zxqmt192vlpNzu5tU1sFiKTG9Shh66/rUjQfIfMHu2/VPOSa3odMdkqVxlZ5+TMQulzkmbG3ioYup2dOnWVsjPd1phbLl0utQm+vTrObcxNHD27SoFLahQCzEdcq8vEzNbguFxJY8Fw1ZyOoXKxHoDK7ZtI4zFIKrHNXdmdgNbBWdgt+HdSw6aSafRae7u8RS55NVdLGC/wAPt2hUYKKliTYBlZL+GYi0m1WChixsFDMx6BVLN56LKHfDd+lQ7M0s2SpmUqxDWZcpuDbW4bh4HqLSsNUNTZlV2N2pq9AnqR2eU/wVV9JHPp1M1Cylva2bqxrKkQsZisBV9thrzFOoD+Epqm6+HrtlwuIu9mbs2R10AubORb1Ec2Vs2k4btq4o2yhRp3rg3sT0sB75ebN2IlFxWSo1QWZQe5l1FjdhfhOlPZpoPEn44zyiJZmYLae7uJoe3TJUfaAuPMkX+UraFdqZujMjdVZlJ87cffeeyLiiJA2hs7D1gc9JbnmO6fhKVXV88Wx/YldHszzDFY6rVsatRnsO6WN7X6Tdf4QbD7Wu2IYd2j3E/aMNfRT/ALpEX/D41mIw9ULYXOcE2944z2DcbYC4WglJTfKLs1rZnJuzW5a/LpOzTZCcE4eCvJNPk0+EpZVkicE7JTUIQhACEIQAhCEAIQhAOGZLfPD2ZH6gqfMaj5zXGVm8GD7WiwHEd4eYlLX092iUSSqW2aZg1MRjz+Qr/san8sFMRjfzFf8AY1P5T9J5HSrGoh90dCf5WYjZuBeu4p07ZsrN3myDKLX15cYmrh+wq5K1O+RhnphsuYaE2ccLjnLPch/8wdD+YqctOK2+ckb8ULPSqgEh0NNtCRmpm48rqwt5GevepS1HafzWTn7fTn6j2/li2FZLdm1J1SwsAAysBbl3aiaS03IrA4QAcUqOreBazrfwIJ/hMhbMoDGbPSmxs9NmRWIPddNVvzIKVAD/AElAK+IwFQkg0i2hLANTccrH2X9xuPC8qXVx1NEtPu9Sf/TdNxkpfI2e99UDB1L/AGiiDxOYG3joDM5uehvjDyXB1wfMo1h8JAqYvEY9hYGrlvYItqaX4knRV8yZsNn7KGFwtdL56j0a7VGHAt2FQKq9QNR4m55gDWlQ0FEapNOTf9sSzY20Zrcekr4hkcXV8PVUjwOUXHjzHlIdLtMHiHU6soek3IPTdCLjzDA+kmbhN/mTofzFTkeqS5332dnpiuo79LuuB9qkTof3Sfj4SxZrFDVql+Gv5NVDMMoq9wTlxZ5/kKvpdI3jt2sRh6gOHV6iq2ak9MXdbEkBlFzccL2sbeNp3cZ/80dD+YqctPaT+/dJO8O9dWjialBGpgIVA7gL6qDz46npE7LfidsMY28p/cJLbz7lVtmviXZf+qzAgXRWUJZSdTlHC5HEjlL3d7Zoq7PamzFBWrNUzKoJyp2aWsSBqaTc+cqcHsPE4pi9bOisbtVqAhmH6CnU6eQ9Jot48RVo4dP+lVhldV7iZ8lJVPtCxsCcutvvazTVXrMaKmlL+EZhH9TXBXYjcsHSlWZn5JUprZjyXOrd2501BlNutXy4imoPcrsKZXkSwsjW6gka9LiLq74V3XIHpgm63RArm+lhxsbcwLyx3a2I6OK1VSmQE00YWcsQQHZeKgXJ11vabbp10S+Jkn9gknJbC3rYOQquGIluTEBcxAHEkD3k6TycJyzgv44Jm6WEOVmt7TWHkP8An4Te4GjlWM7OwC06arb2R8efxvJwnttNX26oxOZOW6TZ2EISwahCEIAQhCAEIQgBCEIARLCKhAMBvHs/sapsO692HzErUcg3GhHCehbY2eK9MrwI1U9DPPKtMoxVhYg2Inkep6R02bo+GdCizdHDJDYp2FmdiOhYn4GdpVmX2SR5Ej8JGDRQM5blLOck2ESmrFvaYnzJP4xdLEMvssRfjYkX87SKDFhpHmSeU+TGCS9dm9pibdSTAP0kcNO5pq8yeW+TOF4Jb4ljoWYjoWJiFqEag2PX/iMZoZphuTeW+TGCQ+IY6FmPgST84DFuBYOwHTMbfjIxM4Wm6lPOcv8AcbULZ4kPY3Bt/fWIzRJaEn5M4JDY2p99/wCI/WRWM4TEFpI3KXDYUUjrGXu6ez879oRonDxb+kpsHhWquEXifgOZnomBwgpIEXgB6nmZ2OlaTuWdyXhEGoswsLyyVCEJ6ooBCEIAQhCAEIQgBCEIAQhCAEIQgHDKHeTYnbDOn5wD+IdJfzlpDfTG6DhI2jJxeUeVm4NjoRoR4xQaanfHBJlFQCzXsSOY8Zkp47V6bsWOGcnSrs3xyPBooNGROgypg3Hs07mjQM7eY2gdzQzRqF5jaBwtOZoi85eZ2gXmiS0TEzOAdZp2lTLsFUEsSLARszcbp4FFpCoB3m4k/gOkvaLSfEWbc49yK2zYsknYGyBQTXV29pvkPCWsBOz2FVUa4qMVwjnSk5PLCEISQwEIQgBCEIAQhCAf/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MY"/>
          </a:p>
        </p:txBody>
      </p:sp>
      <p:sp>
        <p:nvSpPr>
          <p:cNvPr id="8" name="AutoShape 6" descr="data:image/jpeg;base64,/9j/4AAQSkZJRgABAQAAAQABAAD/2wCEAAkGBxQSEhUUEhQWFRUUFhQUFxQXFBQVGBcUGBQXFhcWFxYYHCggGB8nGxQVITEhJSksLi4uGB8zODMsNygtLisBCgoKDg0OGhAQGywkICQsLCwsLDQsLCwuLCwsLCwsLCwsLCwsLCwtLDcsLCwsLCwsLCwsLCwsLCwsLCwsLCwsLP/AABEIAJwA8wMBIgACEQEDEQH/xAAcAAABBQEBAQAAAAAAAAAAAAAAAgMEBQYBBwj/xABDEAACAQIDBQUFAwoFBAMAAAABAgADEQQSIQUGMUFREyJhcZEygaHB0UJSsSMzYnJzgpKy4fAHJFOi8RRDhMMVFmP/xAAaAQEAAgMBAAAAAAAAAAAAAAAAAwQBAgUG/8QALREAAgIBAwMCBAYDAAAAAAAAAAECAxEEEiEFEzEiURRBYXEVMkKRobEzgeH/2gAMAwEAAhEDEQA/APcYQhACEIQAhCEAIQhACEIQAhCcvAOwnLwvGQBhK3a+1lojhdiLgeHU9BMni9465Oj5fBQB+Mo6jqFVLw+WSwplLlG+vCeZtt3Ef6z/AO36RB2xiP8AXqeo+krfjFXsyT4WR6fCeX//AC1f/Wqfxf0i12zXH/ef1H0mPxir2Y+Fl7npt52YfZ29TrYVPyg9wb6GbHCYpaih0N1PAy9p9XXevSyKdcoeR+EIS0RhCEIAQhCAEIQgBCEIAQhCAEIQgBCEIAQhCAE4YEyl2ltwJ3U7zdeQ+sgv1NdEd03hG0YuXgtqtYKLsQB4mVOJ3gQaIMx68BM/XrtUN3N/76RIWeZ1PXrJPFSx9fmWoaZfqJ9bbNVuBCjwH1kR8Q7e07H94xJFhc6DqTYesg4zHLaym/U62t5zld/UXS9UmTqEV4RHxuIufP8AsSHeN1Hubzl5ZwSeB284REZp0GAdMBOTt4AKs2m5NU99fBW9+oJ+CzFky83f2p2T3IvfQjnbqJZ0dqqvjJ+CO2O6DSPQhOyHhNoU6nsOD4cD6cZLvPXRnGSzF5Oa015OwnITYwdhCEAIQhACEIQAhCEAIQhACEIQAiWYDUzpMy239plyUT2V9ojmfkJU1mrjp69z/wBG8Ibng5tfbJfuUzZeZ5t9BKpFnKaX+vL1kUbTp2ci5yEjhoxHQ9Lzx1kdVrZ78N/0XltrWCeolfitpaHKbcRpYHQ24ytpbdqOoYAKCOA1PlmP0jXj7/WSy0E9N/k8s2hNT5Qp65PHXxOp+MQzX4wIiS0I3FQBiM07mmcAVeF4kGBmALzToaNgxylTLGwmDIoTl4+CqE8DyGvPr5SBXrNcniPAaQouXyDeCemIaWmD3gqJpnNvHvD4/WZpcT1HvEeWrfnN4udbzF4MNRflG7we9gPtr71PyP1l1hNr0X4OAeh0PxnloeOLWI4ay/V1S+H5uSCWng/B66GheeYYPbNSn7LMPC+nodJoNn71MdHUN5d0+nCdGrq1UuJcEEtNJeOTYQjGExAqKGXgY/OommsorhCEJkBCEIAQhCAEbrVgqlmNgAST5Sh2zvbRod1T2j8MqkWB/SaefYraFevUqXLXqd7IGbLpwsPIwDZ7R3yovS/JZ7tpwy2XmReZJ65r1VVRYIMwUEk3JFmvxv5ROz+ypITW7zKSppDS1jrcmSMLvFkrZqVJUBTIOenI6+Xxkbqg5bmuTOXjArFYKsQS2a50Bbry4xGEwlMUbVKig2IIHHNfUD3yBtOrWrsWZz5XsLRvDbO072vHj4/hNJ301rlpGVFv5Duzq1FUC3LFcwN+Y5H0McoVyNV0HS1x8ZGGx+9cMBe/L+/GWOGwmUWzAjlcW+c4fUtTRalslyi1QnHyNpSZu8SFF7X46jX2RblaLaqB9tW/8fL8cxi8pp8OB4qb2PkYk0A17XBH2Tx93Wcnci2Q6tRuVvhG8z+Hwjz04js5umjA3mfqPhOEv1+Mc7PxgUm2UBCs8O1rFSEAN9NWyqPMi5PkIzja4pqWY2At6nSXK0soCjlz69ZiUu2lJo0b+RlK+72JYljiUBOuUUTb1z3+EidjjMMc2UVRbU0yfih+V5tWpmMsJNDqc/EkmvbBC6/qZbBbx4eqbPem3MHSx8jLbsCRdCHHUGd2nsmlXH5RAT97g3qNZmcTu5iMOc2EqEj7h0PpwPwlmPw9/wCV7X7PwZ3Sj55Ro0rsv0Mfp4kc9PKZLDb3srdniqeVgbE2sR4MpFxNFh69N9Q6jxuB+Mju0s636kbxsUiyDX4axylVtICfosD5H4y4wSmoUVlUlyADw0vqdONgDKuxtpe5JnjJ6Lu2hGGpX4lAT79fnLSM4ZbKoHAAD3AWj09jXHbBI5beXkIQhNzATl4mtUCqWOgUEk+AFzPK9q77V8T3aANJD93VyDwu32fdAN5t3eehhdGbM/8Aprq3v+775gNp70YnGHIncQ6ZEJ1H6TcT5CM4Ldruh67ZF4knn5cyZ3EbXSmMmFS3LOeJgHKezkpC9ZtRrkHGRcVjjU7tNcqqSQw68AT9PGGD2bUrMS13JOvQeZknHYTsmyXBNgTYaC/LxkGovjTDdI2jFyeCuwtO97m54EHkQOcnU0E4gJk2hgyZ5rWdTnY+HhFuFKiMrHVEn08AJMpYUCcSd6JtpUhDHAhl0tARZw4Mru9DBSLONQB8DyPT6S1fZ/SQ6tArN4X88DlFbXS97+0vH38GEhiXFWnfxI+I+6ZXVqFz3eP3To1/nOhVNSRsnkYE48QzEGxFpmd8ttdmOxQ95h3j90Hl5mXKKZWz2xNZzUVllPvTtntqgRD+TRh+82YXJmt3o32Sg3Y4YLVq2uzk3RL62AHtn0AnmB4TV1tmHE0cP2YRSMoZ+FlIAY6DvWOtvrPRS6fS1HcuI/Iod2WX9SBid8cZf8+1zc2VU092Ukess939+2LBMSAykgZxo6+LD7Q8rGeh7v4KhhKQSjY3sWqaZnPUn5cpD3r3apY5LiyVlHcq2/2sOYPwnHlr9JObqlXiPjJMq5pZTHWo5lDKQykAgjgQeBEjOsxG7+362zazYfEKcgbvJf2b/wDcQ8CDqbc9ec9IQJWQPTIZWFwRwt/fKUtVp5aaWfMX4ZNCW77kirsfD4+gvb0wxAyZxo4tpow1/wCeE8X3l2cuFxNbDoxZaZWxI1sVvY26eU9z3cpEZ18mH4fT0nh2+tTPtHFn/wDS3ooHynqNFb3aYyKVkdsmjuzGprh3ftWTEK3dAawI0t3ed9b+U9i/w5pvVpU6z2swuhHE3AuxHAcOHOeJbHwDYitTop7VR1XyB4n3Lcz6e3b2ctKmiKLKiqq+Qk06K5SUmuUYU2lhF5TGkXOTslNQhCEARWAKkNqCCCOoOhnnW06tHZ9kpUs7kEqzaggaaeM3u0L5dJmcXh1qDK6hh49eogGFxVavi3712v8AYXWw8eQl9s3dwLrUP7o4eRPOXeHw6oLIoA8Pn1k2hhC0AjU6YAsoAHQDSZXaNAvWfzt6aT0nDbPC8Zh8Z+dqfrv/ADGcTrdjjXFL3LOmWWyLhcMBJyCMLHlM8lNtl3A+kdWMIY6hlaSA+sdWMKY6pkMkB5ZyrSDCJBjgMj5XgwUuKw+UyM4B4zQVqYaVWJwduEt1W+/k0awVGOwpZbKe9yJ4DzE8s2/sKvRYvUGbMT3hqCfMT11gYzXphgVYBlOhB1BE7eg6k9PLlcEdkXNHhxWTNnbUqUD3DdTxRrkeNragza7U3FpsSaTlf0Te3r/SZjaO7OIpAkrmUcSNRPVUa2i5emXJUlCSNJsHeqm+jXXqpN/4TzmuoVwVD02zI2oIM8SZSDrcH0+MtNhbwVsKSUIZW1am17E9QRqD4ynr+mRv9cOJf2b1WuPk9O3j2HSx9LK1lqKD2dS1yp8eq34ief7I2xX2XXNGspKkgsl9CDp2iE89D4aWmi2bvvRY98GkfHvL7nA/ECXG1tnUNo0MpZSdezqrZsjfMcLjnOdQ7NOuzqY5g/4JmlL1RfJqN0selV1emwZHVrEe7Q9D4TwPbb5sViW64it6doQPlLnYu1sTsbF5XTOvNLkLUUgrmRuR16eBlHQpNWq2A79apoBc3eq+g9Wnb0OnVFe1PK8or2S3PJ6T/gzsPMz4lhoCaVPz0zsPK4X1nuWHp2Ez26Gxlw9GnSXhTUC/U8SfeSTNMJdIzsIQgBCEIAl1uJUYrZxvpLmEArMLs22plglMDhFwgHDPOdoC1Wp+u3xN56MZgd4aeXEP42PwnE65HNUX7Ms6V+ohpFvVCKzt7KKzmwubKL6CNKYjaJ/y9f8AY1P5Z5mitTtjGXhstzeItld/9yw/KniD+5SX/wBhknCb3YZzYmpS5XqIMvqjG3mbTNbpYFK1fJUTOvZO2XXUi1uGvPhF73bNpUKqrTGXNTu9MknIQxA46rccj0np59L0Tn2trzjOeSl3Z4zk9EAPD5i1uN79La3lHj98MPSYquesRoezAy3/AF2OvuBEoMdtJ02bhqdyGriqpPMUEcgD3hkHkpnN0dgJXVqtUHs1bIiA5QzAAszEa2GZRpa59JRh0fT6eMrdQ8pPj7G7ulPCiXuC32w7mzrUpX+0wVk8LspuPSaOtiFVGqcVVGqXWxuqqX7uoB0BtwmE3s3ep0qYrUQVUMFdLlgM3BlJ1GuhHlwju6OPJw2Lw7G4p0K9SnfkrUnDKPC9iPNpizpOlvhG7T8LKyvpkd6cXtZZUt/sOSt0rqGKjMUpWW5GptUJsOflNNiqoRHZrkU0dzaxJVELnL10Bt5zxqmt192vlpNzu5tU1sFiKTG9Shh66/rUjQfIfMHu2/VPOSa3odMdkqVxlZ5+TMQulzkmbG3ioYup2dOnWVsjPd1phbLl0utQm+vTrObcxNHD27SoFLahQCzEdcq8vEzNbguFxJY8Fw1ZyOoXKxHoDK7ZtI4zFIKrHNXdmdgNbBWdgt+HdSw6aSafRae7u8RS55NVdLGC/wAPt2hUYKKliTYBlZL+GYi0m1WChixsFDMx6BVLN56LKHfDd+lQ7M0s2SpmUqxDWZcpuDbW4bh4HqLSsNUNTZlV2N2pq9AnqR2eU/wVV9JHPp1M1Cylva2bqxrKkQsZisBV9thrzFOoD+Epqm6+HrtlwuIu9mbs2R10AubORb1Ec2Vs2k4btq4o2yhRp3rg3sT0sB75ebN2IlFxWSo1QWZQe5l1FjdhfhOlPZpoPEn44zyiJZmYLae7uJoe3TJUfaAuPMkX+UraFdqZujMjdVZlJ87cffeeyLiiJA2hs7D1gc9JbnmO6fhKVXV88Wx/YldHszzDFY6rVsatRnsO6WN7X6Tdf4QbD7Wu2IYd2j3E/aMNfRT/ALpEX/D41mIw9ULYXOcE2944z2DcbYC4WglJTfKLs1rZnJuzW5a/LpOzTZCcE4eCvJNPk0+EpZVkicE7JTUIQhACEIQAhCEAIQhAOGZLfPD2ZH6gqfMaj5zXGVm8GD7WiwHEd4eYlLX092iUSSqW2aZg1MRjz+Qr/san8sFMRjfzFf8AY1P5T9J5HSrGoh90dCf5WYjZuBeu4p07ZsrN3myDKLX15cYmrh+wq5K1O+RhnphsuYaE2ccLjnLPch/8wdD+YqctOK2+ckb8ULPSqgEh0NNtCRmpm48rqwt5GevepS1HafzWTn7fTn6j2/li2FZLdm1J1SwsAAysBbl3aiaS03IrA4QAcUqOreBazrfwIJ/hMhbMoDGbPSmxs9NmRWIPddNVvzIKVAD/AElAK+IwFQkg0i2hLANTccrH2X9xuPC8qXVx1NEtPu9Sf/TdNxkpfI2e99UDB1L/AGiiDxOYG3joDM5uehvjDyXB1wfMo1h8JAqYvEY9hYGrlvYItqaX4knRV8yZsNn7KGFwtdL56j0a7VGHAt2FQKq9QNR4m55gDWlQ0FEapNOTf9sSzY20Zrcekr4hkcXV8PVUjwOUXHjzHlIdLtMHiHU6soek3IPTdCLjzDA+kmbhN/mTofzFTkeqS5332dnpiuo79LuuB9qkTof3Sfj4SxZrFDVql+Gv5NVDMMoq9wTlxZ5/kKvpdI3jt2sRh6gOHV6iq2ak9MXdbEkBlFzccL2sbeNp3cZ/80dD+YqctPaT+/dJO8O9dWjialBGpgIVA7gL6qDz46npE7LfidsMY28p/cJLbz7lVtmviXZf+qzAgXRWUJZSdTlHC5HEjlL3d7Zoq7PamzFBWrNUzKoJyp2aWsSBqaTc+cqcHsPE4pi9bOisbtVqAhmH6CnU6eQ9Jot48RVo4dP+lVhldV7iZ8lJVPtCxsCcutvvazTVXrMaKmlL+EZhH9TXBXYjcsHSlWZn5JUprZjyXOrd2501BlNutXy4imoPcrsKZXkSwsjW6gka9LiLq74V3XIHpgm63RArm+lhxsbcwLyx3a2I6OK1VSmQE00YWcsQQHZeKgXJ11vabbp10S+Jkn9gknJbC3rYOQquGIluTEBcxAHEkD3k6TycJyzgv44Jm6WEOVmt7TWHkP8An4Te4GjlWM7OwC06arb2R8efxvJwnttNX26oxOZOW6TZ2EISwahCEIAQhCAEIQgBCEIARLCKhAMBvHs/sapsO692HzErUcg3GhHCehbY2eK9MrwI1U9DPPKtMoxVhYg2Inkep6R02bo+GdCizdHDJDYp2FmdiOhYn4GdpVmX2SR5Ej8JGDRQM5blLOck2ESmrFvaYnzJP4xdLEMvssRfjYkX87SKDFhpHmSeU+TGCS9dm9pibdSTAP0kcNO5pq8yeW+TOF4Jb4ljoWYjoWJiFqEag2PX/iMZoZphuTeW+TGCQ+IY6FmPgST84DFuBYOwHTMbfjIxM4Wm6lPOcv8AcbULZ4kPY3Bt/fWIzRJaEn5M4JDY2p99/wCI/WRWM4TEFpI3KXDYUUjrGXu6ez879oRonDxb+kpsHhWquEXifgOZnomBwgpIEXgB6nmZ2OlaTuWdyXhEGoswsLyyVCEJ6ooBCEIAQhCAEIQgBCEIAQhCAEIQgHDKHeTYnbDOn5wD+IdJfzlpDfTG6DhI2jJxeUeVm4NjoRoR4xQaanfHBJlFQCzXsSOY8Zkp47V6bsWOGcnSrs3xyPBooNGROgypg3Hs07mjQM7eY2gdzQzRqF5jaBwtOZoi85eZ2gXmiS0TEzOAdZp2lTLsFUEsSLARszcbp4FFpCoB3m4k/gOkvaLSfEWbc49yK2zYsknYGyBQTXV29pvkPCWsBOz2FVUa4qMVwjnSk5PLCEISQwEIQgBCEIAQhCAf/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MY"/>
          </a:p>
        </p:txBody>
      </p:sp>
      <p:graphicFrame>
        <p:nvGraphicFramePr>
          <p:cNvPr id="14" name="Table 13"/>
          <p:cNvGraphicFramePr>
            <a:graphicFrameLocks noGrp="1"/>
          </p:cNvGraphicFramePr>
          <p:nvPr>
            <p:extLst>
              <p:ext uri="{D42A27DB-BD31-4B8C-83A1-F6EECF244321}">
                <p14:modId xmlns:p14="http://schemas.microsoft.com/office/powerpoint/2010/main" val="3760315242"/>
              </p:ext>
            </p:extLst>
          </p:nvPr>
        </p:nvGraphicFramePr>
        <p:xfrm>
          <a:off x="507126" y="1554872"/>
          <a:ext cx="8103474" cy="4541128"/>
        </p:xfrm>
        <a:graphic>
          <a:graphicData uri="http://schemas.openxmlformats.org/drawingml/2006/table">
            <a:tbl>
              <a:tblPr firstRow="1" bandRow="1">
                <a:tableStyleId>{5C22544A-7EE6-4342-B048-85BDC9FD1C3A}</a:tableStyleId>
              </a:tblPr>
              <a:tblGrid>
                <a:gridCol w="1765737"/>
                <a:gridCol w="3145597"/>
                <a:gridCol w="3192140"/>
              </a:tblGrid>
              <a:tr h="748261">
                <a:tc>
                  <a:txBody>
                    <a:bodyPr/>
                    <a:lstStyle/>
                    <a:p>
                      <a:endParaRPr lang="en-MY" sz="1600" dirty="0"/>
                    </a:p>
                  </a:txBody>
                  <a:tcPr>
                    <a:solidFill>
                      <a:schemeClr val="bg1"/>
                    </a:solidFill>
                  </a:tcPr>
                </a:tc>
                <a:tc>
                  <a:txBody>
                    <a:bodyPr/>
                    <a:lstStyle/>
                    <a:p>
                      <a:pPr algn="ctr"/>
                      <a:r>
                        <a:rPr lang="en-US" sz="1800" dirty="0" smtClean="0"/>
                        <a:t>FEDERAL GOVERNMENT </a:t>
                      </a:r>
                      <a:r>
                        <a:rPr lang="en-US" sz="1800" baseline="0" dirty="0" smtClean="0"/>
                        <a:t>&amp; </a:t>
                      </a:r>
                    </a:p>
                    <a:p>
                      <a:pPr algn="ctr"/>
                      <a:r>
                        <a:rPr lang="en-US" sz="1800" baseline="0" dirty="0" smtClean="0"/>
                        <a:t>STATE GOVERNMENT</a:t>
                      </a:r>
                      <a:endParaRPr lang="en-MY" sz="1800" dirty="0"/>
                    </a:p>
                  </a:txBody>
                  <a:tcPr anchor="ctr">
                    <a:solidFill>
                      <a:srgbClr val="002060"/>
                    </a:solidFill>
                  </a:tcPr>
                </a:tc>
                <a:tc>
                  <a:txBody>
                    <a:bodyPr/>
                    <a:lstStyle/>
                    <a:p>
                      <a:pPr algn="ctr"/>
                      <a:r>
                        <a:rPr lang="en-US" sz="1800" dirty="0" smtClean="0"/>
                        <a:t>LOCAL</a:t>
                      </a:r>
                      <a:r>
                        <a:rPr lang="en-US" sz="1800" baseline="0" dirty="0" smtClean="0"/>
                        <a:t> AUTHORITY </a:t>
                      </a:r>
                      <a:r>
                        <a:rPr lang="en-US" sz="1800" dirty="0" smtClean="0"/>
                        <a:t>&amp; STATUTORY</a:t>
                      </a:r>
                      <a:r>
                        <a:rPr lang="en-US" sz="1800" baseline="0" dirty="0" smtClean="0"/>
                        <a:t> BODIES</a:t>
                      </a:r>
                      <a:endParaRPr lang="en-MY" sz="1800" dirty="0"/>
                    </a:p>
                  </a:txBody>
                  <a:tcPr anchor="ctr">
                    <a:solidFill>
                      <a:srgbClr val="002060"/>
                    </a:solidFill>
                  </a:tcPr>
                </a:tc>
              </a:tr>
              <a:tr h="1094995">
                <a:tc>
                  <a:txBody>
                    <a:bodyPr/>
                    <a:lstStyle/>
                    <a:p>
                      <a:pPr algn="ctr"/>
                      <a:r>
                        <a:rPr lang="en-US" sz="1800" b="1" dirty="0" smtClean="0">
                          <a:solidFill>
                            <a:schemeClr val="bg1"/>
                          </a:solidFill>
                        </a:rPr>
                        <a:t>OUT</a:t>
                      </a:r>
                      <a:r>
                        <a:rPr lang="en-US" sz="1800" b="1" baseline="0" dirty="0" smtClean="0">
                          <a:solidFill>
                            <a:schemeClr val="bg1"/>
                          </a:solidFill>
                        </a:rPr>
                        <a:t> OF SCOPE</a:t>
                      </a:r>
                      <a:endParaRPr lang="en-MY" sz="1800" b="1" dirty="0">
                        <a:solidFill>
                          <a:schemeClr val="bg1"/>
                        </a:solidFill>
                      </a:endParaRPr>
                    </a:p>
                  </a:txBody>
                  <a:tcPr anchor="ctr">
                    <a:solidFill>
                      <a:schemeClr val="accent2">
                        <a:lumMod val="75000"/>
                      </a:schemeClr>
                    </a:solidFill>
                  </a:tcPr>
                </a:tc>
                <a:tc>
                  <a:txBody>
                    <a:bodyPr/>
                    <a:lstStyle/>
                    <a:p>
                      <a:pPr marL="285750" marR="0" indent="-285750" algn="l" defTabSz="6858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500" dirty="0" smtClean="0"/>
                        <a:t>All supplies by Federal &amp; State Government</a:t>
                      </a:r>
                      <a:endParaRPr lang="en-MY" sz="1500" dirty="0" smtClean="0"/>
                    </a:p>
                  </a:txBody>
                  <a:tcPr marL="137160" marR="137160" marT="137160" marB="137160" anchor="ctr"/>
                </a:tc>
                <a:tc>
                  <a:txBody>
                    <a:bodyPr/>
                    <a:lstStyle/>
                    <a:p>
                      <a:pPr marL="285750" indent="-285750" algn="l">
                        <a:buFont typeface="Wingdings" panose="05000000000000000000" pitchFamily="2" charset="2"/>
                        <a:buChar char="ü"/>
                      </a:pPr>
                      <a:r>
                        <a:rPr lang="en-US" sz="1500" dirty="0" smtClean="0"/>
                        <a:t>Supplies made in the regulatory and enforcement (R&amp;E) Functions</a:t>
                      </a:r>
                    </a:p>
                    <a:p>
                      <a:pPr marL="285750" indent="-285750" algn="l">
                        <a:buFont typeface="Wingdings" panose="05000000000000000000" pitchFamily="2" charset="2"/>
                        <a:buChar char="ü"/>
                      </a:pPr>
                      <a:r>
                        <a:rPr lang="en-US" sz="1500" dirty="0" smtClean="0"/>
                        <a:t>e.g. assessment rate collection, issuance of license, penalty</a:t>
                      </a:r>
                      <a:endParaRPr lang="en-MY" sz="1500" dirty="0" smtClean="0"/>
                    </a:p>
                  </a:txBody>
                  <a:tcPr anchor="ctr"/>
                </a:tc>
              </a:tr>
              <a:tr h="1415272">
                <a:tc>
                  <a:txBody>
                    <a:bodyPr/>
                    <a:lstStyle/>
                    <a:p>
                      <a:pPr algn="ctr"/>
                      <a:r>
                        <a:rPr lang="en-US" sz="1800" b="1" dirty="0" smtClean="0">
                          <a:solidFill>
                            <a:schemeClr val="bg1"/>
                          </a:solidFill>
                        </a:rPr>
                        <a:t>SUBJECT TO GST</a:t>
                      </a:r>
                      <a:endParaRPr lang="en-MY" sz="1800" b="1" dirty="0">
                        <a:solidFill>
                          <a:schemeClr val="bg1"/>
                        </a:solidFill>
                      </a:endParaRPr>
                    </a:p>
                  </a:txBody>
                  <a:tcPr anchor="ctr">
                    <a:solidFill>
                      <a:schemeClr val="accent2">
                        <a:lumMod val="75000"/>
                      </a:schemeClr>
                    </a:solidFill>
                  </a:tcPr>
                </a:tc>
                <a:tc>
                  <a:txBody>
                    <a:bodyPr/>
                    <a:lstStyle/>
                    <a:p>
                      <a:pPr marL="285750" indent="-285750" algn="l">
                        <a:buFont typeface="Wingdings" panose="05000000000000000000" pitchFamily="2" charset="2"/>
                        <a:buChar char="ü"/>
                      </a:pPr>
                      <a:r>
                        <a:rPr lang="en-US" sz="1500" dirty="0" smtClean="0"/>
                        <a:t>Supplies that have been directed by Minister in the GST</a:t>
                      </a:r>
                      <a:r>
                        <a:rPr lang="en-US" sz="1500" baseline="0" dirty="0" smtClean="0"/>
                        <a:t> (</a:t>
                      </a:r>
                      <a:r>
                        <a:rPr lang="en-US" sz="1500" dirty="0" smtClean="0"/>
                        <a:t>Government Taxable Supply) Order</a:t>
                      </a:r>
                      <a:r>
                        <a:rPr lang="en-US" sz="1500" baseline="0" dirty="0" smtClean="0"/>
                        <a:t> 2014</a:t>
                      </a:r>
                      <a:endParaRPr lang="en-US" sz="1500" dirty="0" smtClean="0"/>
                    </a:p>
                    <a:p>
                      <a:pPr marL="285750" indent="-285750" algn="l">
                        <a:buFont typeface="Wingdings" panose="05000000000000000000" pitchFamily="2" charset="2"/>
                        <a:buChar char="ü"/>
                      </a:pPr>
                      <a:r>
                        <a:rPr lang="en-US" sz="1500" dirty="0" smtClean="0"/>
                        <a:t>e.g. supply made by RTM, Prison Department</a:t>
                      </a:r>
                      <a:endParaRPr lang="en-MY" sz="1500" dirty="0" smtClean="0"/>
                    </a:p>
                  </a:txBody>
                  <a:tcPr anchor="ctr"/>
                </a:tc>
                <a:tc>
                  <a:txBody>
                    <a:bodyPr/>
                    <a:lstStyle/>
                    <a:p>
                      <a:pPr marL="285750" indent="-285750" algn="l">
                        <a:buFont typeface="Wingdings" panose="05000000000000000000" pitchFamily="2" charset="2"/>
                        <a:buChar char="ü"/>
                      </a:pPr>
                      <a:r>
                        <a:rPr lang="en-US" sz="1500" dirty="0" smtClean="0"/>
                        <a:t>Non R&amp;E functions, i.e. business activities</a:t>
                      </a:r>
                    </a:p>
                    <a:p>
                      <a:pPr marL="285750" indent="-285750" algn="l">
                        <a:buFont typeface="Wingdings" panose="05000000000000000000" pitchFamily="2" charset="2"/>
                        <a:buChar char="ü"/>
                      </a:pPr>
                      <a:r>
                        <a:rPr lang="en-US" sz="1500" dirty="0" smtClean="0"/>
                        <a:t>e.g. Rental facilities</a:t>
                      </a:r>
                      <a:endParaRPr lang="en-MY" sz="1500" dirty="0" smtClean="0"/>
                    </a:p>
                  </a:txBody>
                  <a:tcPr anchor="ctr"/>
                </a:tc>
              </a:tr>
              <a:tr h="1234832">
                <a:tc>
                  <a:txBody>
                    <a:bodyPr/>
                    <a:lstStyle/>
                    <a:p>
                      <a:pPr algn="ctr"/>
                      <a:r>
                        <a:rPr lang="en-MY" sz="1800" b="1" dirty="0" smtClean="0">
                          <a:solidFill>
                            <a:schemeClr val="bg1"/>
                          </a:solidFill>
                        </a:rPr>
                        <a:t>ACQUISITIONS</a:t>
                      </a:r>
                      <a:endParaRPr lang="en-MY" sz="1800" b="1" dirty="0">
                        <a:solidFill>
                          <a:schemeClr val="bg1"/>
                        </a:solidFill>
                      </a:endParaRPr>
                    </a:p>
                  </a:txBody>
                  <a:tcPr anchor="ctr">
                    <a:solidFill>
                      <a:schemeClr val="accent2">
                        <a:lumMod val="75000"/>
                      </a:schemeClr>
                    </a:solidFill>
                  </a:tcPr>
                </a:tc>
                <a:tc>
                  <a:txBody>
                    <a:bodyPr/>
                    <a:lstStyle/>
                    <a:p>
                      <a:pPr marL="285750" indent="-285750">
                        <a:buFont typeface="Wingdings" panose="05000000000000000000" pitchFamily="2" charset="2"/>
                        <a:buChar char="ü"/>
                      </a:pPr>
                      <a:r>
                        <a:rPr lang="en-MY" sz="1500" b="0" i="0" u="none" strike="noStrike" kern="1200" baseline="0" dirty="0" smtClean="0">
                          <a:solidFill>
                            <a:schemeClr val="dk1"/>
                          </a:solidFill>
                          <a:latin typeface="+mn-lt"/>
                          <a:ea typeface="+mn-ea"/>
                          <a:cs typeface="+mn-cs"/>
                        </a:rPr>
                        <a:t>Need to pay GST on their acquisitions </a:t>
                      </a:r>
                    </a:p>
                    <a:p>
                      <a:pPr marL="285750" indent="-285750">
                        <a:buFont typeface="Wingdings" panose="05000000000000000000" pitchFamily="2" charset="2"/>
                        <a:buChar char="ü"/>
                      </a:pPr>
                      <a:r>
                        <a:rPr lang="en-MY" sz="1500" b="0" i="0" u="none" strike="noStrike" kern="1200" baseline="0" dirty="0" smtClean="0">
                          <a:solidFill>
                            <a:schemeClr val="dk1"/>
                          </a:solidFill>
                          <a:latin typeface="+mn-lt"/>
                          <a:ea typeface="+mn-ea"/>
                          <a:cs typeface="+mn-cs"/>
                        </a:rPr>
                        <a:t>Relief on all goods excluding petroleum &amp; imported motor cars </a:t>
                      </a:r>
                    </a:p>
                  </a:txBody>
                  <a:tcPr anchor="ctr"/>
                </a:tc>
                <a:tc>
                  <a:txBody>
                    <a:bodyPr/>
                    <a:lstStyle/>
                    <a:p>
                      <a:pPr marL="285750" indent="-285750">
                        <a:buFont typeface="Wingdings" panose="05000000000000000000" pitchFamily="2" charset="2"/>
                        <a:buChar char="ü"/>
                      </a:pPr>
                      <a:r>
                        <a:rPr lang="en-MY" sz="1500" b="0" i="0" u="none" strike="noStrike" kern="1200" baseline="0" dirty="0" smtClean="0">
                          <a:solidFill>
                            <a:schemeClr val="dk1"/>
                          </a:solidFill>
                          <a:latin typeface="+mn-lt"/>
                          <a:ea typeface="+mn-ea"/>
                          <a:cs typeface="+mn-cs"/>
                        </a:rPr>
                        <a:t>Need to pay GST on their acquisitions </a:t>
                      </a:r>
                    </a:p>
                    <a:p>
                      <a:pPr marL="285750" indent="-285750">
                        <a:buFont typeface="Wingdings" panose="05000000000000000000" pitchFamily="2" charset="2"/>
                        <a:buChar char="ü"/>
                      </a:pPr>
                      <a:r>
                        <a:rPr lang="en-MY" sz="1500" b="0" i="0" u="none" strike="noStrike" kern="1200" baseline="0" dirty="0" smtClean="0">
                          <a:solidFill>
                            <a:schemeClr val="dk1"/>
                          </a:solidFill>
                          <a:latin typeface="+mn-lt"/>
                          <a:ea typeface="+mn-ea"/>
                          <a:cs typeface="+mn-cs"/>
                        </a:rPr>
                        <a:t>Need to register for GST and input tax claimable </a:t>
                      </a:r>
                    </a:p>
                  </a:txBody>
                  <a:tcPr anchor="ctr"/>
                </a:tc>
              </a:tr>
            </a:tbl>
          </a:graphicData>
        </a:graphic>
      </p:graphicFrame>
      <p:sp>
        <p:nvSpPr>
          <p:cNvPr id="3" name="Slide Number Placeholder 2"/>
          <p:cNvSpPr>
            <a:spLocks noGrp="1"/>
          </p:cNvSpPr>
          <p:nvPr>
            <p:ph type="sldNum" sz="quarter" idx="12"/>
          </p:nvPr>
        </p:nvSpPr>
        <p:spPr/>
        <p:txBody>
          <a:bodyPr/>
          <a:lstStyle/>
          <a:p>
            <a:fld id="{4FAB73BC-B049-4115-A692-8D63A059BFB8}" type="slidenum">
              <a:rPr lang="en-US" smtClean="0">
                <a:solidFill>
                  <a:prstClr val="black">
                    <a:tint val="75000"/>
                  </a:prstClr>
                </a:solidFill>
              </a:rPr>
              <a:pPr/>
              <a:t>41</a:t>
            </a:fld>
            <a:endParaRPr lang="en-US" dirty="0">
              <a:solidFill>
                <a:prstClr val="black">
                  <a:tint val="75000"/>
                </a:prstClr>
              </a:solidFill>
            </a:endParaRPr>
          </a:p>
        </p:txBody>
      </p:sp>
    </p:spTree>
    <p:extLst>
      <p:ext uri="{BB962C8B-B14F-4D97-AF65-F5344CB8AC3E}">
        <p14:creationId xmlns:p14="http://schemas.microsoft.com/office/powerpoint/2010/main" val="41456643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233421" y="3505200"/>
            <a:ext cx="2703220" cy="848310"/>
            <a:chOff x="2110978" y="3210350"/>
            <a:chExt cx="2587327" cy="811942"/>
          </a:xfrm>
          <a:solidFill>
            <a:schemeClr val="bg2">
              <a:lumMod val="50000"/>
            </a:schemeClr>
          </a:solidFill>
        </p:grpSpPr>
        <p:sp>
          <p:nvSpPr>
            <p:cNvPr id="8" name="Cube 7"/>
            <p:cNvSpPr/>
            <p:nvPr/>
          </p:nvSpPr>
          <p:spPr>
            <a:xfrm rot="398307">
              <a:off x="2110978" y="3272866"/>
              <a:ext cx="795632" cy="749426"/>
            </a:xfrm>
            <a:prstGeom prst="cube">
              <a:avLst/>
            </a:prstGeom>
            <a:solidFill>
              <a:srgbClr val="00CCFF"/>
            </a:solidFill>
            <a:ln>
              <a:solidFill>
                <a:schemeClr val="bg1"/>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4400" b="1" dirty="0" smtClean="0">
                  <a:solidFill>
                    <a:schemeClr val="bg1"/>
                  </a:solidFill>
                </a:rPr>
                <a:t>Y</a:t>
              </a:r>
              <a:endParaRPr lang="en-SG" sz="4400" b="1" dirty="0">
                <a:solidFill>
                  <a:schemeClr val="bg1"/>
                </a:solidFill>
              </a:endParaRPr>
            </a:p>
          </p:txBody>
        </p:sp>
        <p:sp>
          <p:nvSpPr>
            <p:cNvPr id="9" name="Cube 8"/>
            <p:cNvSpPr/>
            <p:nvPr/>
          </p:nvSpPr>
          <p:spPr>
            <a:xfrm>
              <a:off x="3005432" y="3210350"/>
              <a:ext cx="795632" cy="749426"/>
            </a:xfrm>
            <a:prstGeom prst="cube">
              <a:avLst/>
            </a:prstGeom>
            <a:solidFill>
              <a:srgbClr val="FF3399"/>
            </a:solidFill>
            <a:ln>
              <a:solidFill>
                <a:schemeClr val="bg1"/>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4400" b="1" dirty="0">
                  <a:solidFill>
                    <a:schemeClr val="bg1"/>
                  </a:solidFill>
                </a:rPr>
                <a:t>O</a:t>
              </a:r>
              <a:endParaRPr lang="en-SG" sz="4400" b="1" dirty="0">
                <a:solidFill>
                  <a:schemeClr val="bg1"/>
                </a:solidFill>
              </a:endParaRPr>
            </a:p>
          </p:txBody>
        </p:sp>
        <p:sp>
          <p:nvSpPr>
            <p:cNvPr id="10" name="Cube 9"/>
            <p:cNvSpPr/>
            <p:nvPr/>
          </p:nvSpPr>
          <p:spPr>
            <a:xfrm rot="21107126">
              <a:off x="3902673" y="3264835"/>
              <a:ext cx="795632" cy="749426"/>
            </a:xfrm>
            <a:prstGeom prst="cube">
              <a:avLst/>
            </a:prstGeom>
            <a:solidFill>
              <a:srgbClr val="990000"/>
            </a:solidFill>
            <a:ln>
              <a:solidFill>
                <a:schemeClr val="bg1"/>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4400" b="1" dirty="0" smtClean="0">
                  <a:solidFill>
                    <a:schemeClr val="bg1"/>
                  </a:solidFill>
                </a:rPr>
                <a:t>U</a:t>
              </a:r>
              <a:endParaRPr lang="en-SG" sz="4400" b="1" dirty="0">
                <a:solidFill>
                  <a:schemeClr val="bg1"/>
                </a:solidFill>
              </a:endParaRPr>
            </a:p>
          </p:txBody>
        </p:sp>
      </p:grpSp>
      <p:grpSp>
        <p:nvGrpSpPr>
          <p:cNvPr id="13" name="Group 12"/>
          <p:cNvGrpSpPr/>
          <p:nvPr/>
        </p:nvGrpSpPr>
        <p:grpSpPr>
          <a:xfrm>
            <a:off x="2017011" y="2196383"/>
            <a:ext cx="4725553" cy="896965"/>
            <a:chOff x="1492742" y="2056917"/>
            <a:chExt cx="8402552" cy="1594902"/>
          </a:xfrm>
          <a:solidFill>
            <a:schemeClr val="bg2">
              <a:lumMod val="50000"/>
            </a:schemeClr>
          </a:solidFill>
        </p:grpSpPr>
        <p:sp>
          <p:nvSpPr>
            <p:cNvPr id="15" name="Cube 14"/>
            <p:cNvSpPr/>
            <p:nvPr/>
          </p:nvSpPr>
          <p:spPr>
            <a:xfrm rot="21009157">
              <a:off x="3435470" y="2056917"/>
              <a:ext cx="1502588" cy="1415324"/>
            </a:xfrm>
            <a:prstGeom prst="cube">
              <a:avLst/>
            </a:prstGeom>
            <a:solidFill>
              <a:srgbClr val="33CC33"/>
            </a:solidFill>
            <a:ln>
              <a:solidFill>
                <a:schemeClr val="bg1"/>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4400" b="1" dirty="0">
                  <a:solidFill>
                    <a:schemeClr val="bg1"/>
                  </a:solidFill>
                </a:rPr>
                <a:t>H</a:t>
              </a:r>
              <a:endParaRPr lang="en-SG" sz="4400" b="1" dirty="0">
                <a:solidFill>
                  <a:schemeClr val="bg1"/>
                </a:solidFill>
              </a:endParaRPr>
            </a:p>
          </p:txBody>
        </p:sp>
        <p:sp>
          <p:nvSpPr>
            <p:cNvPr id="16" name="Cube 15"/>
            <p:cNvSpPr/>
            <p:nvPr/>
          </p:nvSpPr>
          <p:spPr>
            <a:xfrm rot="427281">
              <a:off x="5129951" y="2159814"/>
              <a:ext cx="1502588" cy="1415324"/>
            </a:xfrm>
            <a:prstGeom prst="cube">
              <a:avLst/>
            </a:prstGeom>
            <a:solidFill>
              <a:srgbClr val="FF0000"/>
            </a:solidFill>
            <a:ln>
              <a:solidFill>
                <a:schemeClr val="bg1"/>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4400" b="1" dirty="0" smtClean="0">
                  <a:solidFill>
                    <a:schemeClr val="bg1"/>
                  </a:solidFill>
                </a:rPr>
                <a:t>A</a:t>
              </a:r>
              <a:endParaRPr lang="en-SG" sz="4400" b="1" dirty="0">
                <a:solidFill>
                  <a:schemeClr val="bg1"/>
                </a:solidFill>
              </a:endParaRPr>
            </a:p>
          </p:txBody>
        </p:sp>
        <p:sp>
          <p:nvSpPr>
            <p:cNvPr id="17" name="Cube 16"/>
            <p:cNvSpPr/>
            <p:nvPr/>
          </p:nvSpPr>
          <p:spPr>
            <a:xfrm>
              <a:off x="6781312" y="2159814"/>
              <a:ext cx="1502588" cy="1415324"/>
            </a:xfrm>
            <a:prstGeom prst="cube">
              <a:avLst/>
            </a:prstGeom>
            <a:solidFill>
              <a:srgbClr val="5F5F5F"/>
            </a:solidFill>
            <a:ln>
              <a:solidFill>
                <a:schemeClr val="bg1"/>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4400" b="1" dirty="0" smtClean="0">
                  <a:solidFill>
                    <a:schemeClr val="bg1"/>
                  </a:solidFill>
                </a:rPr>
                <a:t>N</a:t>
              </a:r>
              <a:endParaRPr lang="en-SG" sz="4400" b="1" dirty="0">
                <a:solidFill>
                  <a:schemeClr val="bg1"/>
                </a:solidFill>
              </a:endParaRPr>
            </a:p>
          </p:txBody>
        </p:sp>
        <p:sp>
          <p:nvSpPr>
            <p:cNvPr id="18" name="Cube 17"/>
            <p:cNvSpPr/>
            <p:nvPr/>
          </p:nvSpPr>
          <p:spPr>
            <a:xfrm rot="982446">
              <a:off x="1492742" y="2083130"/>
              <a:ext cx="1568691" cy="1568689"/>
            </a:xfrm>
            <a:prstGeom prst="cube">
              <a:avLst/>
            </a:prstGeom>
            <a:solidFill>
              <a:srgbClr val="FF9900"/>
            </a:solidFill>
            <a:ln>
              <a:solidFill>
                <a:schemeClr val="bg1"/>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4400" b="1" dirty="0">
                  <a:solidFill>
                    <a:schemeClr val="bg1"/>
                  </a:solidFill>
                </a:rPr>
                <a:t>T</a:t>
              </a:r>
              <a:endParaRPr lang="en-SG" sz="4400" b="1" dirty="0">
                <a:solidFill>
                  <a:schemeClr val="bg1"/>
                </a:solidFill>
              </a:endParaRPr>
            </a:p>
          </p:txBody>
        </p:sp>
        <p:sp>
          <p:nvSpPr>
            <p:cNvPr id="19" name="Cube 18"/>
            <p:cNvSpPr/>
            <p:nvPr/>
          </p:nvSpPr>
          <p:spPr>
            <a:xfrm rot="21430170">
              <a:off x="8392706" y="2159814"/>
              <a:ext cx="1502588" cy="1415324"/>
            </a:xfrm>
            <a:prstGeom prst="cube">
              <a:avLst/>
            </a:prstGeom>
            <a:solidFill>
              <a:srgbClr val="CCCC00"/>
            </a:solidFill>
            <a:ln>
              <a:solidFill>
                <a:schemeClr val="bg1"/>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4400" b="1" dirty="0" smtClean="0">
                  <a:solidFill>
                    <a:schemeClr val="bg1"/>
                  </a:solidFill>
                </a:rPr>
                <a:t>K</a:t>
              </a:r>
              <a:endParaRPr lang="en-SG" sz="4400" b="1" dirty="0">
                <a:solidFill>
                  <a:schemeClr val="bg1"/>
                </a:solidFill>
              </a:endParaRPr>
            </a:p>
          </p:txBody>
        </p:sp>
      </p:grpSp>
      <p:sp>
        <p:nvSpPr>
          <p:cNvPr id="14" name="TextBox 13"/>
          <p:cNvSpPr txBox="1"/>
          <p:nvPr/>
        </p:nvSpPr>
        <p:spPr>
          <a:xfrm>
            <a:off x="2826713" y="6309320"/>
            <a:ext cx="3485480" cy="215444"/>
          </a:xfrm>
          <a:prstGeom prst="rect">
            <a:avLst/>
          </a:prstGeom>
          <a:noFill/>
        </p:spPr>
        <p:txBody>
          <a:bodyPr wrap="square" rtlCol="0">
            <a:spAutoFit/>
          </a:bodyPr>
          <a:lstStyle/>
          <a:p>
            <a:pPr algn="ctr"/>
            <a:r>
              <a:rPr lang="en-US" sz="800" dirty="0" smtClean="0">
                <a:latin typeface="Century Gothic" pitchFamily="34" charset="0"/>
              </a:rPr>
              <a:t>Copyright Controlled 2016 @</a:t>
            </a:r>
            <a:r>
              <a:rPr lang="en-US" sz="800" dirty="0" smtClean="0"/>
              <a:t> </a:t>
            </a:r>
            <a:r>
              <a:rPr lang="en-US" sz="800" dirty="0" smtClean="0">
                <a:solidFill>
                  <a:srgbClr val="FF0000"/>
                </a:solidFill>
                <a:latin typeface="Neuropol" pitchFamily="34" charset="0"/>
              </a:rPr>
              <a:t>SALIHIN</a:t>
            </a:r>
            <a:endParaRPr lang="en-MY" sz="800" dirty="0">
              <a:solidFill>
                <a:srgbClr val="FF0000"/>
              </a:solidFill>
              <a:latin typeface="Neuropol" pitchFamily="34" charset="0"/>
            </a:endParaRPr>
          </a:p>
        </p:txBody>
      </p:sp>
      <p:sp>
        <p:nvSpPr>
          <p:cNvPr id="20" name="TextBox 19"/>
          <p:cNvSpPr txBox="1"/>
          <p:nvPr/>
        </p:nvSpPr>
        <p:spPr>
          <a:xfrm>
            <a:off x="2286653" y="5590983"/>
            <a:ext cx="4565600" cy="646331"/>
          </a:xfrm>
          <a:prstGeom prst="rect">
            <a:avLst/>
          </a:prstGeom>
          <a:noFill/>
        </p:spPr>
        <p:txBody>
          <a:bodyPr wrap="square" rtlCol="0">
            <a:spAutoFit/>
          </a:bodyPr>
          <a:lstStyle/>
          <a:p>
            <a:pPr algn="ctr"/>
            <a:r>
              <a:rPr lang="en-US" sz="1200" dirty="0" smtClean="0">
                <a:latin typeface="Century Gothic" pitchFamily="34" charset="0"/>
              </a:rPr>
              <a:t>www.</a:t>
            </a:r>
            <a:r>
              <a:rPr lang="en-US" sz="1200" dirty="0" smtClean="0">
                <a:solidFill>
                  <a:srgbClr val="FF0000"/>
                </a:solidFill>
                <a:latin typeface="Neuropol" pitchFamily="34" charset="0"/>
              </a:rPr>
              <a:t>salihin</a:t>
            </a:r>
            <a:r>
              <a:rPr lang="en-US" sz="1200" dirty="0" smtClean="0">
                <a:latin typeface="Century Gothic" pitchFamily="34" charset="0"/>
              </a:rPr>
              <a:t>.com.my</a:t>
            </a:r>
            <a:r>
              <a:rPr lang="en-US" sz="1200" dirty="0">
                <a:latin typeface="Century Gothic" pitchFamily="34" charset="0"/>
              </a:rPr>
              <a:t> </a:t>
            </a:r>
            <a:r>
              <a:rPr lang="en-US" sz="1200" dirty="0" smtClean="0">
                <a:latin typeface="Century Gothic" pitchFamily="34" charset="0"/>
              </a:rPr>
              <a:t>  |   www.my</a:t>
            </a:r>
            <a:r>
              <a:rPr lang="en-US" sz="1200" dirty="0" smtClean="0">
                <a:solidFill>
                  <a:srgbClr val="FF0000"/>
                </a:solidFill>
                <a:latin typeface="Neuropol" pitchFamily="34" charset="0"/>
              </a:rPr>
              <a:t>salihin</a:t>
            </a:r>
            <a:r>
              <a:rPr lang="en-US" sz="1200" dirty="0" smtClean="0">
                <a:latin typeface="Century Gothic" pitchFamily="34" charset="0"/>
              </a:rPr>
              <a:t>.com</a:t>
            </a:r>
          </a:p>
          <a:p>
            <a:pPr algn="ctr"/>
            <a:endParaRPr lang="en-US" sz="1200" dirty="0" smtClean="0">
              <a:solidFill>
                <a:srgbClr val="FF0000"/>
              </a:solidFill>
              <a:latin typeface="Neuropol" pitchFamily="34" charset="0"/>
            </a:endParaRPr>
          </a:p>
          <a:p>
            <a:pPr algn="ctr"/>
            <a:r>
              <a:rPr lang="en-US" sz="1200" dirty="0" smtClean="0">
                <a:solidFill>
                  <a:srgbClr val="FF0000"/>
                </a:solidFill>
                <a:latin typeface="Neuropol" pitchFamily="34" charset="0"/>
              </a:rPr>
              <a:t>1 300 88 5678</a:t>
            </a:r>
            <a:endParaRPr lang="en-MY" sz="1200" dirty="0">
              <a:solidFill>
                <a:srgbClr val="FF0000"/>
              </a:solidFill>
              <a:latin typeface="Neuropol" pitchFamily="34" charset="0"/>
            </a:endParaRPr>
          </a:p>
        </p:txBody>
      </p:sp>
      <p:pic>
        <p:nvPicPr>
          <p:cNvPr id="21" name="Picture 20"/>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2644402" y="4529443"/>
            <a:ext cx="3877408" cy="1028700"/>
          </a:xfrm>
          <a:prstGeom prst="rect">
            <a:avLst/>
          </a:prstGeom>
          <a:effectLst>
            <a:outerShdw blurRad="50800" dist="38100" dir="5400000" algn="t" rotWithShape="0">
              <a:prstClr val="black">
                <a:alpha val="40000"/>
              </a:prstClr>
            </a:outerShdw>
          </a:effectLst>
        </p:spPr>
      </p:pic>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2388114140"/>
      </p:ext>
    </p:extLst>
  </p:cSld>
  <p:clrMapOvr>
    <a:masterClrMapping/>
  </p:clrMapOvr>
  <p:transition spd="slow">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2" descr="http://files.aszroul-on9resume.webnode.com/200000015-d5e6ad6e39/uojb1.jpg"/>
          <p:cNvSpPr>
            <a:spLocks noChangeAspect="1" noChangeArrowheads="1"/>
          </p:cNvSpPr>
          <p:nvPr/>
        </p:nvSpPr>
        <p:spPr bwMode="auto">
          <a:xfrm>
            <a:off x="-1415647" y="45049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MY" dirty="0">
              <a:solidFill>
                <a:prstClr val="black"/>
              </a:solidFill>
            </a:endParaRPr>
          </a:p>
        </p:txBody>
      </p:sp>
      <p:sp>
        <p:nvSpPr>
          <p:cNvPr id="11" name="Rectangle 10"/>
          <p:cNvSpPr/>
          <p:nvPr/>
        </p:nvSpPr>
        <p:spPr>
          <a:xfrm>
            <a:off x="-243277" y="332656"/>
            <a:ext cx="647700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1" indent="79375"/>
            <a:r>
              <a:rPr lang="en-US" sz="2800" b="1" dirty="0" smtClean="0">
                <a:latin typeface="Calibri" pitchFamily="34" charset="0"/>
                <a:cs typeface="Calibri" pitchFamily="34" charset="0"/>
              </a:rPr>
              <a:t>ABOUT US </a:t>
            </a:r>
            <a:r>
              <a:rPr lang="en-US" sz="2800" b="1" dirty="0" smtClean="0">
                <a:cs typeface="Mongolian Baiti" pitchFamily="66" charset="0"/>
              </a:rPr>
              <a:t> </a:t>
            </a:r>
          </a:p>
          <a:p>
            <a:pPr lvl="2" indent="-353167"/>
            <a:r>
              <a:rPr lang="en-MY" sz="1846" dirty="0" smtClean="0">
                <a:latin typeface="Calibri" pitchFamily="34" charset="0"/>
                <a:cs typeface="Calibri" pitchFamily="34" charset="0"/>
              </a:rPr>
              <a:t>PRACTICE AND ACADEMIA</a:t>
            </a:r>
            <a:endParaRPr lang="en-MY" sz="1846" dirty="0">
              <a:latin typeface="Calibri" pitchFamily="34" charset="0"/>
              <a:cs typeface="Calibri" pitchFamily="34" charset="0"/>
            </a:endParaRPr>
          </a:p>
        </p:txBody>
      </p:sp>
      <p:pic>
        <p:nvPicPr>
          <p:cNvPr id="3" name="Picture 2"/>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66799" y="914400"/>
            <a:ext cx="7010402" cy="5547800"/>
          </a:xfrm>
          <a:prstGeom prst="rect">
            <a:avLst/>
          </a:prstGeom>
        </p:spPr>
      </p:pic>
      <p:sp>
        <p:nvSpPr>
          <p:cNvPr id="4" name="Slide Number Placeholder 3"/>
          <p:cNvSpPr>
            <a:spLocks noGrp="1"/>
          </p:cNvSpPr>
          <p:nvPr>
            <p:ph type="sldNum" sz="quarter" idx="12"/>
          </p:nvPr>
        </p:nvSpPr>
        <p:spPr/>
        <p:txBody>
          <a:bodyPr/>
          <a:lstStyle/>
          <a:p>
            <a:fld id="{4FAB73BC-B049-4115-A692-8D63A059BFB8}" type="slidenum">
              <a:rPr lang="en-US" smtClean="0">
                <a:solidFill>
                  <a:prstClr val="black">
                    <a:tint val="75000"/>
                  </a:prstClr>
                </a:solidFill>
              </a:rPr>
              <a:pPr/>
              <a:t>5</a:t>
            </a:fld>
            <a:endParaRPr lang="en-US" dirty="0">
              <a:solidFill>
                <a:prstClr val="black">
                  <a:tint val="75000"/>
                </a:prstClr>
              </a:solidFill>
            </a:endParaRPr>
          </a:p>
        </p:txBody>
      </p:sp>
    </p:spTree>
    <p:extLst>
      <p:ext uri="{BB962C8B-B14F-4D97-AF65-F5344CB8AC3E}">
        <p14:creationId xmlns:p14="http://schemas.microsoft.com/office/powerpoint/2010/main" val="19479496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28600" y="304800"/>
            <a:ext cx="647700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1"/>
            <a:r>
              <a:rPr lang="en-US" sz="2800" b="1" dirty="0" smtClean="0">
                <a:solidFill>
                  <a:schemeClr val="bg1"/>
                </a:solidFill>
                <a:latin typeface="Calibri" pitchFamily="34" charset="0"/>
                <a:cs typeface="Mongolian Baiti" pitchFamily="66" charset="0"/>
              </a:rPr>
              <a:t>AGENDA</a:t>
            </a:r>
          </a:p>
        </p:txBody>
      </p:sp>
      <p:sp>
        <p:nvSpPr>
          <p:cNvPr id="7" name="Text Box 2"/>
          <p:cNvSpPr txBox="1">
            <a:spLocks noChangeArrowheads="1"/>
          </p:cNvSpPr>
          <p:nvPr/>
        </p:nvSpPr>
        <p:spPr bwMode="auto">
          <a:xfrm>
            <a:off x="533399" y="2667000"/>
            <a:ext cx="5317897" cy="2693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1" indent="-342900" algn="l">
              <a:spcBef>
                <a:spcPts val="600"/>
              </a:spcBef>
              <a:buFont typeface="Wingdings" panose="05000000000000000000" pitchFamily="2" charset="2"/>
              <a:buChar char="ü"/>
            </a:pPr>
            <a:r>
              <a:rPr lang="en-US" sz="2800" b="1" dirty="0" smtClean="0">
                <a:latin typeface="Calibri" pitchFamily="34" charset="0"/>
              </a:rPr>
              <a:t>Latest GST Updates</a:t>
            </a:r>
          </a:p>
          <a:p>
            <a:pPr marL="342900" lvl="1" indent="-342900" algn="l">
              <a:spcBef>
                <a:spcPts val="600"/>
              </a:spcBef>
              <a:buFont typeface="Wingdings" panose="05000000000000000000" pitchFamily="2" charset="2"/>
              <a:buChar char="ü"/>
            </a:pPr>
            <a:r>
              <a:rPr lang="en-US" sz="2800" b="1" dirty="0" smtClean="0">
                <a:latin typeface="Calibri" pitchFamily="34" charset="0"/>
              </a:rPr>
              <a:t>2016 Budget Highlights on GST</a:t>
            </a:r>
          </a:p>
          <a:p>
            <a:pPr marL="342900" lvl="1" indent="-342900" algn="l">
              <a:spcBef>
                <a:spcPts val="600"/>
              </a:spcBef>
              <a:buFont typeface="Wingdings" panose="05000000000000000000" pitchFamily="2" charset="2"/>
              <a:buChar char="ü"/>
            </a:pPr>
            <a:r>
              <a:rPr lang="en-US" sz="2800" b="1" dirty="0" smtClean="0">
                <a:latin typeface="Calibri" pitchFamily="34" charset="0"/>
              </a:rPr>
              <a:t>Overview of GST in Malaysia</a:t>
            </a:r>
          </a:p>
          <a:p>
            <a:pPr lvl="1" indent="-457200" algn="l">
              <a:spcBef>
                <a:spcPts val="600"/>
              </a:spcBef>
              <a:buFontTx/>
              <a:buChar char="-"/>
            </a:pPr>
            <a:r>
              <a:rPr lang="en-US" sz="2000" b="1" dirty="0" smtClean="0">
                <a:latin typeface="Calibri" pitchFamily="34" charset="0"/>
              </a:rPr>
              <a:t>Scope of GST</a:t>
            </a:r>
          </a:p>
          <a:p>
            <a:pPr lvl="1" indent="-457200" algn="l">
              <a:spcBef>
                <a:spcPts val="600"/>
              </a:spcBef>
              <a:buFontTx/>
              <a:buChar char="-"/>
            </a:pPr>
            <a:r>
              <a:rPr lang="en-US" sz="2000" b="1" dirty="0" smtClean="0">
                <a:latin typeface="Calibri" pitchFamily="34" charset="0"/>
              </a:rPr>
              <a:t>Type of Supply</a:t>
            </a:r>
          </a:p>
          <a:p>
            <a:pPr marL="0" lvl="1" algn="l">
              <a:spcBef>
                <a:spcPts val="600"/>
              </a:spcBef>
            </a:pPr>
            <a:endParaRPr lang="en-US" sz="2000" b="1" dirty="0" smtClean="0">
              <a:latin typeface="Calibri" pitchFamily="34" charset="0"/>
            </a:endParaRPr>
          </a:p>
        </p:txBody>
      </p:sp>
      <p:pic>
        <p:nvPicPr>
          <p:cNvPr id="5124" name="Picture 4" descr="http://cdn2.hubspot.net/hub/229532/file-406728773-png/checklis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26189" y="1905000"/>
            <a:ext cx="3282266" cy="2993474"/>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4FAB73BC-B049-4115-A692-8D63A059BFB8}" type="slidenum">
              <a:rPr lang="en-US" smtClean="0">
                <a:solidFill>
                  <a:prstClr val="black">
                    <a:tint val="75000"/>
                  </a:prstClr>
                </a:solidFill>
              </a:rPr>
              <a:pPr/>
              <a:t>6</a:t>
            </a:fld>
            <a:endParaRPr lang="en-US" dirty="0">
              <a:solidFill>
                <a:prstClr val="black">
                  <a:tint val="75000"/>
                </a:prstClr>
              </a:solidFill>
            </a:endParaRPr>
          </a:p>
        </p:txBody>
      </p:sp>
    </p:spTree>
    <p:extLst>
      <p:ext uri="{BB962C8B-B14F-4D97-AF65-F5344CB8AC3E}">
        <p14:creationId xmlns:p14="http://schemas.microsoft.com/office/powerpoint/2010/main" val="12587098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62200" y="4756451"/>
            <a:ext cx="6329149" cy="523220"/>
          </a:xfrm>
          <a:prstGeom prst="rect">
            <a:avLst/>
          </a:prstGeom>
          <a:noFill/>
        </p:spPr>
        <p:txBody>
          <a:bodyPr wrap="square" rtlCol="0">
            <a:spAutoFit/>
          </a:bodyPr>
          <a:lstStyle/>
          <a:p>
            <a:pPr marL="0" lvl="1">
              <a:spcBef>
                <a:spcPts val="600"/>
              </a:spcBef>
            </a:pPr>
            <a:r>
              <a:rPr lang="en-US" sz="2800" dirty="0" smtClean="0">
                <a:latin typeface="Calibri" pitchFamily="34" charset="0"/>
              </a:rPr>
              <a:t>LATEST GST UPDATES</a:t>
            </a:r>
            <a:endParaRPr lang="en-US" sz="2800" dirty="0">
              <a:latin typeface="Calibri" pitchFamily="34" charset="0"/>
            </a:endParaRPr>
          </a:p>
        </p:txBody>
      </p:sp>
      <p:grpSp>
        <p:nvGrpSpPr>
          <p:cNvPr id="2" name="Group 2"/>
          <p:cNvGrpSpPr/>
          <p:nvPr/>
        </p:nvGrpSpPr>
        <p:grpSpPr>
          <a:xfrm>
            <a:off x="609600" y="3008662"/>
            <a:ext cx="8001000" cy="2455496"/>
            <a:chOff x="609600" y="3008662"/>
            <a:chExt cx="8001000" cy="2455496"/>
          </a:xfrm>
        </p:grpSpPr>
        <p:cxnSp>
          <p:nvCxnSpPr>
            <p:cNvPr id="7" name="Straight Connector 6"/>
            <p:cNvCxnSpPr/>
            <p:nvPr/>
          </p:nvCxnSpPr>
          <p:spPr>
            <a:xfrm>
              <a:off x="609600" y="5464158"/>
              <a:ext cx="800100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3" name="Group 1"/>
            <p:cNvGrpSpPr/>
            <p:nvPr/>
          </p:nvGrpSpPr>
          <p:grpSpPr>
            <a:xfrm>
              <a:off x="609600" y="3008662"/>
              <a:ext cx="1905000" cy="2231303"/>
              <a:chOff x="609600" y="3008662"/>
              <a:chExt cx="1905000" cy="2231303"/>
            </a:xfrm>
          </p:grpSpPr>
          <p:sp>
            <p:nvSpPr>
              <p:cNvPr id="5" name="Rectangle 4"/>
              <p:cNvSpPr/>
              <p:nvPr/>
            </p:nvSpPr>
            <p:spPr>
              <a:xfrm>
                <a:off x="609600" y="3564693"/>
                <a:ext cx="1676400" cy="1675272"/>
              </a:xfrm>
              <a:prstGeom prst="rect">
                <a:avLst/>
              </a:prstGeom>
              <a:solidFill>
                <a:srgbClr val="FF0000"/>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MY" dirty="0"/>
              </a:p>
            </p:txBody>
          </p:sp>
          <p:pic>
            <p:nvPicPr>
              <p:cNvPr id="1027" name="Picture 3" descr="C:\Users\Account\Desktop\Untitled-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7111" y="3008662"/>
                <a:ext cx="1557489" cy="198797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grpSp>
      <p:sp>
        <p:nvSpPr>
          <p:cNvPr id="8" name="Slide Number Placeholder 7"/>
          <p:cNvSpPr>
            <a:spLocks noGrp="1"/>
          </p:cNvSpPr>
          <p:nvPr>
            <p:ph type="sldNum" sz="quarter" idx="12"/>
          </p:nvPr>
        </p:nvSpPr>
        <p:spPr/>
        <p:txBody>
          <a:bodyPr/>
          <a:lstStyle/>
          <a:p>
            <a:fld id="{4FAB73BC-B049-4115-A692-8D63A059BFB8}" type="slidenum">
              <a:rPr lang="en-US" smtClean="0">
                <a:solidFill>
                  <a:prstClr val="black">
                    <a:tint val="75000"/>
                  </a:prstClr>
                </a:solidFill>
              </a:rPr>
              <a:pPr/>
              <a:t>7</a:t>
            </a:fld>
            <a:endParaRPr lang="en-US" dirty="0">
              <a:solidFill>
                <a:prstClr val="black">
                  <a:tint val="75000"/>
                </a:prstClr>
              </a:solidFill>
            </a:endParaRPr>
          </a:p>
        </p:txBody>
      </p:sp>
    </p:spTree>
    <p:extLst>
      <p:ext uri="{BB962C8B-B14F-4D97-AF65-F5344CB8AC3E}">
        <p14:creationId xmlns:p14="http://schemas.microsoft.com/office/powerpoint/2010/main" val="40984943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28600" y="304800"/>
            <a:ext cx="647700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1"/>
            <a:r>
              <a:rPr lang="en-US" sz="2800" b="1" dirty="0" smtClean="0">
                <a:solidFill>
                  <a:schemeClr val="bg1"/>
                </a:solidFill>
                <a:latin typeface="Calibri" pitchFamily="34" charset="0"/>
                <a:cs typeface="Mongolian Baiti" pitchFamily="66" charset="0"/>
              </a:rPr>
              <a:t>LATEST GST UPDATES</a:t>
            </a:r>
          </a:p>
          <a:p>
            <a:pPr lvl="1"/>
            <a:r>
              <a:rPr lang="en-US" sz="2000" dirty="0" smtClean="0"/>
              <a:t>GST REGISTRATION</a:t>
            </a:r>
            <a:endParaRPr lang="en-US" sz="2000" dirty="0"/>
          </a:p>
        </p:txBody>
      </p:sp>
      <p:sp>
        <p:nvSpPr>
          <p:cNvPr id="12" name="Right Arrow 11"/>
          <p:cNvSpPr/>
          <p:nvPr/>
        </p:nvSpPr>
        <p:spPr>
          <a:xfrm>
            <a:off x="3512964" y="1994135"/>
            <a:ext cx="1796956" cy="889456"/>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ms-MY"/>
          </a:p>
        </p:txBody>
      </p:sp>
      <p:sp>
        <p:nvSpPr>
          <p:cNvPr id="15" name="Rectangle 14"/>
          <p:cNvSpPr/>
          <p:nvPr/>
        </p:nvSpPr>
        <p:spPr>
          <a:xfrm>
            <a:off x="5451458" y="1930733"/>
            <a:ext cx="3635676" cy="1446550"/>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a:spAutoFit/>
          </a:bodyPr>
          <a:lstStyle/>
          <a:p>
            <a:r>
              <a:rPr lang="en-US" sz="2400" b="1" dirty="0" smtClean="0"/>
              <a:t>RMCD aims to have </a:t>
            </a:r>
            <a:r>
              <a:rPr lang="en-US" sz="4000" b="1" dirty="0" smtClean="0">
                <a:solidFill>
                  <a:srgbClr val="0E03EF"/>
                </a:solidFill>
              </a:rPr>
              <a:t>500,000</a:t>
            </a:r>
            <a:r>
              <a:rPr lang="en-US" sz="3200" b="1" dirty="0" smtClean="0">
                <a:solidFill>
                  <a:srgbClr val="0E03EF"/>
                </a:solidFill>
              </a:rPr>
              <a:t> </a:t>
            </a:r>
            <a:r>
              <a:rPr lang="en-US" sz="2400" b="1" dirty="0" smtClean="0"/>
              <a:t>companies registered in 2016.</a:t>
            </a:r>
            <a:endParaRPr lang="en-US" sz="2400" b="1" dirty="0"/>
          </a:p>
        </p:txBody>
      </p:sp>
      <p:pic>
        <p:nvPicPr>
          <p:cNvPr id="3074" name="Picture 2" descr="http://smestartupkits.com/wp-content/uploads/2015/08/Presenting-Stock-Increas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8547" y="3377283"/>
            <a:ext cx="3236280" cy="242721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87500" y="6096000"/>
            <a:ext cx="5017900" cy="738664"/>
          </a:xfrm>
          <a:prstGeom prst="rect">
            <a:avLst/>
          </a:prstGeom>
          <a:noFill/>
        </p:spPr>
        <p:txBody>
          <a:bodyPr wrap="square" rtlCol="0">
            <a:spAutoFit/>
          </a:bodyPr>
          <a:lstStyle/>
          <a:p>
            <a:r>
              <a:rPr lang="en-MY" sz="1400" dirty="0"/>
              <a:t>Sources : </a:t>
            </a:r>
            <a:r>
              <a:rPr lang="en-MY" sz="1400" dirty="0" smtClean="0"/>
              <a:t>Edge Insider. January 7 </a:t>
            </a:r>
            <a:r>
              <a:rPr lang="en-MY" sz="1400" dirty="0"/>
              <a:t>2016. http://www.freemalaysiatoday.com/category/nation/2016/01/07/customs-aims-to-collect-rm39bil-in-gst-this-year/</a:t>
            </a:r>
          </a:p>
        </p:txBody>
      </p:sp>
      <p:sp>
        <p:nvSpPr>
          <p:cNvPr id="16" name="TextBox 15"/>
          <p:cNvSpPr txBox="1"/>
          <p:nvPr/>
        </p:nvSpPr>
        <p:spPr>
          <a:xfrm>
            <a:off x="6345186" y="3581400"/>
            <a:ext cx="1503413" cy="523220"/>
          </a:xfrm>
          <a:prstGeom prst="rect">
            <a:avLst/>
          </a:prstGeom>
          <a:noFill/>
        </p:spPr>
        <p:txBody>
          <a:bodyPr wrap="square" rtlCol="0">
            <a:spAutoFit/>
          </a:bodyPr>
          <a:lstStyle/>
          <a:p>
            <a:r>
              <a:rPr lang="en-MY" sz="1400" b="1" dirty="0" smtClean="0"/>
              <a:t>GST REGISTRATION</a:t>
            </a:r>
            <a:endParaRPr lang="en-MY" sz="1400" b="1" dirty="0"/>
          </a:p>
        </p:txBody>
      </p:sp>
      <p:sp>
        <p:nvSpPr>
          <p:cNvPr id="2" name="Rectangle 1"/>
          <p:cNvSpPr/>
          <p:nvPr/>
        </p:nvSpPr>
        <p:spPr>
          <a:xfrm>
            <a:off x="304800" y="1905000"/>
            <a:ext cx="3001443" cy="2000548"/>
          </a:xfrm>
          <a:prstGeom prst="rect">
            <a:avLst/>
          </a:prstGeom>
        </p:spPr>
        <p:txBody>
          <a:bodyPr wrap="square">
            <a:spAutoFit/>
          </a:bodyPr>
          <a:lstStyle/>
          <a:p>
            <a:pPr algn="ctr"/>
            <a:r>
              <a:rPr lang="en-US" sz="3200" b="1" dirty="0">
                <a:solidFill>
                  <a:prstClr val="black"/>
                </a:solidFill>
              </a:rPr>
              <a:t>As at </a:t>
            </a:r>
            <a:r>
              <a:rPr lang="en-US" sz="3200" b="1" dirty="0" smtClean="0">
                <a:solidFill>
                  <a:prstClr val="black"/>
                </a:solidFill>
              </a:rPr>
              <a:t>5 Jan 2016 </a:t>
            </a:r>
            <a:r>
              <a:rPr lang="en-US" sz="6000" b="1" dirty="0" smtClean="0">
                <a:solidFill>
                  <a:srgbClr val="FF0000"/>
                </a:solidFill>
              </a:rPr>
              <a:t>400,870</a:t>
            </a:r>
          </a:p>
          <a:p>
            <a:pPr algn="ctr"/>
            <a:r>
              <a:rPr lang="en-MY" sz="3200" b="1" dirty="0" smtClean="0">
                <a:solidFill>
                  <a:srgbClr val="006600"/>
                </a:solidFill>
              </a:rPr>
              <a:t>GST Registrant</a:t>
            </a:r>
            <a:endParaRPr lang="en-MY" sz="3200" b="1" dirty="0">
              <a:solidFill>
                <a:srgbClr val="006600"/>
              </a:solidFill>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8</a:t>
            </a:fld>
            <a:endParaRPr lang="en-US"/>
          </a:p>
        </p:txBody>
      </p:sp>
    </p:spTree>
    <p:extLst>
      <p:ext uri="{BB962C8B-B14F-4D97-AF65-F5344CB8AC3E}">
        <p14:creationId xmlns:p14="http://schemas.microsoft.com/office/powerpoint/2010/main" val="26701944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2367348204"/>
              </p:ext>
            </p:extLst>
          </p:nvPr>
        </p:nvGraphicFramePr>
        <p:xfrm>
          <a:off x="371472" y="2057400"/>
          <a:ext cx="8382002" cy="2847975"/>
        </p:xfrm>
        <a:graphic>
          <a:graphicData uri="http://schemas.openxmlformats.org/drawingml/2006/table">
            <a:tbl>
              <a:tblPr firstRow="1" bandRow="1">
                <a:tableStyleId>{21E4AEA4-8DFA-4A89-87EB-49C32662AFE0}</a:tableStyleId>
              </a:tblPr>
              <a:tblGrid>
                <a:gridCol w="733425"/>
                <a:gridCol w="1857375"/>
                <a:gridCol w="1905000"/>
                <a:gridCol w="587262"/>
                <a:gridCol w="1649470"/>
                <a:gridCol w="1649470"/>
              </a:tblGrid>
              <a:tr h="409575">
                <a:tc>
                  <a:txBody>
                    <a:bodyPr/>
                    <a:lstStyle/>
                    <a:p>
                      <a:pPr algn="ctr"/>
                      <a:r>
                        <a:rPr lang="en-MY" dirty="0" err="1" smtClean="0">
                          <a:solidFill>
                            <a:schemeClr val="bg1"/>
                          </a:solidFill>
                        </a:rPr>
                        <a:t>Bil</a:t>
                      </a:r>
                      <a:endParaRPr lang="en-MY" dirty="0">
                        <a:solidFill>
                          <a:schemeClr val="bg1"/>
                        </a:solidFill>
                      </a:endParaRPr>
                    </a:p>
                  </a:txBody>
                  <a:tcPr/>
                </a:tc>
                <a:tc>
                  <a:txBody>
                    <a:bodyPr/>
                    <a:lstStyle/>
                    <a:p>
                      <a:pPr algn="ctr"/>
                      <a:r>
                        <a:rPr lang="en-MY" dirty="0" smtClean="0">
                          <a:solidFill>
                            <a:schemeClr val="bg1"/>
                          </a:solidFill>
                        </a:rPr>
                        <a:t>State</a:t>
                      </a:r>
                      <a:endParaRPr lang="en-MY" dirty="0">
                        <a:solidFill>
                          <a:schemeClr val="bg1"/>
                        </a:solidFill>
                      </a:endParaRPr>
                    </a:p>
                  </a:txBody>
                  <a:tcPr/>
                </a:tc>
                <a:tc>
                  <a:txBody>
                    <a:bodyPr/>
                    <a:lstStyle/>
                    <a:p>
                      <a:pPr algn="ctr"/>
                      <a:r>
                        <a:rPr lang="en-MY" baseline="0" dirty="0" smtClean="0">
                          <a:solidFill>
                            <a:schemeClr val="bg1"/>
                          </a:solidFill>
                        </a:rPr>
                        <a:t>Total Registration</a:t>
                      </a:r>
                      <a:endParaRPr lang="en-MY" baseline="0" dirty="0">
                        <a:solidFill>
                          <a:schemeClr val="bg1"/>
                        </a:solidFill>
                      </a:endParaRPr>
                    </a:p>
                  </a:txBody>
                  <a:tcPr/>
                </a:tc>
                <a:tc>
                  <a:txBody>
                    <a:bodyPr/>
                    <a:lstStyle/>
                    <a:p>
                      <a:pPr algn="ctr"/>
                      <a:r>
                        <a:rPr lang="en-MY" dirty="0" err="1" smtClean="0">
                          <a:solidFill>
                            <a:schemeClr val="bg1"/>
                          </a:solidFill>
                        </a:rPr>
                        <a:t>Bil</a:t>
                      </a:r>
                      <a:endParaRPr lang="en-MY" dirty="0">
                        <a:solidFill>
                          <a:schemeClr val="bg1"/>
                        </a:solidFill>
                      </a:endParaRPr>
                    </a:p>
                  </a:txBody>
                  <a:tcPr/>
                </a:tc>
                <a:tc>
                  <a:txBody>
                    <a:bodyPr/>
                    <a:lstStyle/>
                    <a:p>
                      <a:pPr algn="ctr"/>
                      <a:r>
                        <a:rPr lang="en-MY" dirty="0" smtClean="0">
                          <a:solidFill>
                            <a:schemeClr val="bg1"/>
                          </a:solidFill>
                        </a:rPr>
                        <a:t>State</a:t>
                      </a:r>
                      <a:endParaRPr lang="en-MY" dirty="0">
                        <a:solidFill>
                          <a:schemeClr val="bg1"/>
                        </a:solidFill>
                      </a:endParaRPr>
                    </a:p>
                  </a:txBody>
                  <a:tcPr/>
                </a:tc>
                <a:tc>
                  <a:txBody>
                    <a:bodyPr/>
                    <a:lstStyle/>
                    <a:p>
                      <a:pPr algn="ctr"/>
                      <a:r>
                        <a:rPr lang="en-MY" baseline="0" dirty="0" smtClean="0">
                          <a:solidFill>
                            <a:schemeClr val="bg1"/>
                          </a:solidFill>
                        </a:rPr>
                        <a:t>Total Registration</a:t>
                      </a:r>
                      <a:endParaRPr lang="en-MY" baseline="0" dirty="0">
                        <a:solidFill>
                          <a:schemeClr val="bg1"/>
                        </a:solidFill>
                      </a:endParaRPr>
                    </a:p>
                  </a:txBody>
                  <a:tcPr/>
                </a:tc>
              </a:tr>
              <a:tr h="296310">
                <a:tc>
                  <a:txBody>
                    <a:bodyPr/>
                    <a:lstStyle/>
                    <a:p>
                      <a:pPr algn="ctr"/>
                      <a:r>
                        <a:rPr lang="en-MY" sz="1400" dirty="0" smtClean="0"/>
                        <a:t>1</a:t>
                      </a:r>
                      <a:endParaRPr lang="en-MY" sz="1400" dirty="0"/>
                    </a:p>
                  </a:txBody>
                  <a:tcPr/>
                </a:tc>
                <a:tc>
                  <a:txBody>
                    <a:bodyPr/>
                    <a:lstStyle/>
                    <a:p>
                      <a:pPr algn="ctr"/>
                      <a:r>
                        <a:rPr lang="en-MY" dirty="0" smtClean="0"/>
                        <a:t>WPKL</a:t>
                      </a:r>
                      <a:endParaRPr lang="en-MY" dirty="0"/>
                    </a:p>
                  </a:txBody>
                  <a:tcPr/>
                </a:tc>
                <a:tc>
                  <a:txBody>
                    <a:bodyPr/>
                    <a:lstStyle/>
                    <a:p>
                      <a:pPr algn="ctr"/>
                      <a:r>
                        <a:rPr lang="en-MY" dirty="0" smtClean="0"/>
                        <a:t>82,062</a:t>
                      </a:r>
                      <a:endParaRPr lang="en-MY" dirty="0"/>
                    </a:p>
                  </a:txBody>
                  <a:tcPr/>
                </a:tc>
                <a:tc>
                  <a:txBody>
                    <a:bodyPr/>
                    <a:lstStyle/>
                    <a:p>
                      <a:pPr algn="ctr"/>
                      <a:r>
                        <a:rPr lang="en-MY" sz="1400" dirty="0" smtClean="0"/>
                        <a:t>9</a:t>
                      </a:r>
                      <a:endParaRPr lang="en-MY" sz="1400" dirty="0"/>
                    </a:p>
                  </a:txBody>
                  <a:tcPr/>
                </a:tc>
                <a:tc>
                  <a:txBody>
                    <a:bodyPr/>
                    <a:lstStyle/>
                    <a:p>
                      <a:pPr algn="ctr"/>
                      <a:r>
                        <a:rPr lang="en-MY" sz="1400" dirty="0" smtClean="0"/>
                        <a:t>PAHANG</a:t>
                      </a:r>
                      <a:endParaRPr lang="en-MY" sz="1400" dirty="0"/>
                    </a:p>
                  </a:txBody>
                  <a:tcPr/>
                </a:tc>
                <a:tc>
                  <a:txBody>
                    <a:bodyPr/>
                    <a:lstStyle/>
                    <a:p>
                      <a:pPr algn="ctr"/>
                      <a:r>
                        <a:rPr lang="en-MY" sz="1400" dirty="0" smtClean="0"/>
                        <a:t>13,990</a:t>
                      </a:r>
                      <a:endParaRPr lang="en-MY" sz="1400" dirty="0"/>
                    </a:p>
                  </a:txBody>
                  <a:tcPr/>
                </a:tc>
              </a:tr>
              <a:tr h="296310">
                <a:tc>
                  <a:txBody>
                    <a:bodyPr/>
                    <a:lstStyle/>
                    <a:p>
                      <a:pPr algn="ctr"/>
                      <a:r>
                        <a:rPr lang="en-MY" sz="1400" dirty="0" smtClean="0"/>
                        <a:t>2</a:t>
                      </a:r>
                      <a:endParaRPr lang="en-MY" sz="1400" dirty="0"/>
                    </a:p>
                  </a:txBody>
                  <a:tcPr/>
                </a:tc>
                <a:tc>
                  <a:txBody>
                    <a:bodyPr/>
                    <a:lstStyle/>
                    <a:p>
                      <a:pPr algn="ctr"/>
                      <a:r>
                        <a:rPr lang="en-MY" sz="1400" dirty="0" smtClean="0"/>
                        <a:t>SELANGOR</a:t>
                      </a:r>
                      <a:endParaRPr lang="en-MY" sz="1400" dirty="0"/>
                    </a:p>
                  </a:txBody>
                  <a:tcPr/>
                </a:tc>
                <a:tc>
                  <a:txBody>
                    <a:bodyPr/>
                    <a:lstStyle/>
                    <a:p>
                      <a:pPr algn="ctr"/>
                      <a:r>
                        <a:rPr lang="en-MY" dirty="0" smtClean="0"/>
                        <a:t>74,775</a:t>
                      </a:r>
                      <a:endParaRPr lang="en-MY" dirty="0"/>
                    </a:p>
                  </a:txBody>
                  <a:tcPr/>
                </a:tc>
                <a:tc>
                  <a:txBody>
                    <a:bodyPr/>
                    <a:lstStyle/>
                    <a:p>
                      <a:pPr algn="ctr"/>
                      <a:r>
                        <a:rPr lang="en-MY" sz="1400" dirty="0" smtClean="0"/>
                        <a:t>10</a:t>
                      </a:r>
                      <a:endParaRPr lang="en-MY" sz="1400" dirty="0"/>
                    </a:p>
                  </a:txBody>
                  <a:tcPr/>
                </a:tc>
                <a:tc>
                  <a:txBody>
                    <a:bodyPr/>
                    <a:lstStyle/>
                    <a:p>
                      <a:pPr algn="ctr"/>
                      <a:r>
                        <a:rPr lang="en-MY" sz="1400" dirty="0" smtClean="0"/>
                        <a:t>KEDAH</a:t>
                      </a:r>
                      <a:endParaRPr lang="en-MY" sz="1400" dirty="0"/>
                    </a:p>
                  </a:txBody>
                  <a:tcPr/>
                </a:tc>
                <a:tc>
                  <a:txBody>
                    <a:bodyPr/>
                    <a:lstStyle/>
                    <a:p>
                      <a:pPr algn="ctr"/>
                      <a:r>
                        <a:rPr lang="en-MY" sz="1400" dirty="0" smtClean="0"/>
                        <a:t>13,663</a:t>
                      </a:r>
                      <a:endParaRPr lang="en-MY" sz="1400" dirty="0"/>
                    </a:p>
                  </a:txBody>
                  <a:tcPr/>
                </a:tc>
              </a:tr>
              <a:tr h="288902">
                <a:tc>
                  <a:txBody>
                    <a:bodyPr/>
                    <a:lstStyle/>
                    <a:p>
                      <a:pPr algn="ctr"/>
                      <a:r>
                        <a:rPr lang="en-MY" dirty="0" smtClean="0"/>
                        <a:t>3</a:t>
                      </a:r>
                      <a:endParaRPr lang="en-MY" dirty="0"/>
                    </a:p>
                  </a:txBody>
                  <a:tcPr/>
                </a:tc>
                <a:tc>
                  <a:txBody>
                    <a:bodyPr/>
                    <a:lstStyle/>
                    <a:p>
                      <a:pPr algn="ctr"/>
                      <a:r>
                        <a:rPr lang="en-MY" dirty="0" smtClean="0"/>
                        <a:t>JOHOR</a:t>
                      </a:r>
                      <a:r>
                        <a:rPr lang="en-MY" baseline="0" dirty="0" smtClean="0"/>
                        <a:t> </a:t>
                      </a:r>
                      <a:endParaRPr lang="en-MY" dirty="0"/>
                    </a:p>
                  </a:txBody>
                  <a:tcPr/>
                </a:tc>
                <a:tc>
                  <a:txBody>
                    <a:bodyPr/>
                    <a:lstStyle/>
                    <a:p>
                      <a:pPr algn="ctr"/>
                      <a:r>
                        <a:rPr lang="en-MY" dirty="0" smtClean="0"/>
                        <a:t>51,899          </a:t>
                      </a:r>
                      <a:endParaRPr lang="en-MY" dirty="0"/>
                    </a:p>
                  </a:txBody>
                  <a:tcPr/>
                </a:tc>
                <a:tc>
                  <a:txBody>
                    <a:bodyPr/>
                    <a:lstStyle/>
                    <a:p>
                      <a:pPr algn="ctr"/>
                      <a:r>
                        <a:rPr lang="en-MY" sz="1400" dirty="0" smtClean="0"/>
                        <a:t>11</a:t>
                      </a:r>
                      <a:endParaRPr lang="en-MY" sz="1400" dirty="0"/>
                    </a:p>
                  </a:txBody>
                  <a:tcPr/>
                </a:tc>
                <a:tc>
                  <a:txBody>
                    <a:bodyPr/>
                    <a:lstStyle/>
                    <a:p>
                      <a:pPr algn="ctr"/>
                      <a:r>
                        <a:rPr lang="en-MY" sz="1400" dirty="0" smtClean="0"/>
                        <a:t>NEGERI</a:t>
                      </a:r>
                      <a:r>
                        <a:rPr lang="en-MY" sz="1400" baseline="0" dirty="0" smtClean="0"/>
                        <a:t> SEMBILAN </a:t>
                      </a:r>
                      <a:endParaRPr lang="en-MY" sz="1400" dirty="0"/>
                    </a:p>
                  </a:txBody>
                  <a:tcPr/>
                </a:tc>
                <a:tc>
                  <a:txBody>
                    <a:bodyPr/>
                    <a:lstStyle/>
                    <a:p>
                      <a:pPr algn="ctr"/>
                      <a:r>
                        <a:rPr lang="en-MY" sz="1400" dirty="0" smtClean="0"/>
                        <a:t>12,352</a:t>
                      </a:r>
                      <a:endParaRPr lang="en-MY" sz="1400" dirty="0"/>
                    </a:p>
                  </a:txBody>
                  <a:tcPr/>
                </a:tc>
              </a:tr>
              <a:tr h="296310">
                <a:tc>
                  <a:txBody>
                    <a:bodyPr/>
                    <a:lstStyle/>
                    <a:p>
                      <a:pPr algn="ctr"/>
                      <a:r>
                        <a:rPr lang="en-MY" sz="1400" dirty="0" smtClean="0"/>
                        <a:t>4</a:t>
                      </a:r>
                      <a:endParaRPr lang="en-MY" sz="1400" dirty="0"/>
                    </a:p>
                  </a:txBody>
                  <a:tcPr/>
                </a:tc>
                <a:tc>
                  <a:txBody>
                    <a:bodyPr/>
                    <a:lstStyle/>
                    <a:p>
                      <a:pPr algn="ctr"/>
                      <a:r>
                        <a:rPr lang="en-MY" sz="1400" dirty="0" smtClean="0"/>
                        <a:t>PULAU</a:t>
                      </a:r>
                      <a:r>
                        <a:rPr lang="en-MY" sz="1400" baseline="0" dirty="0" smtClean="0"/>
                        <a:t> PINANG</a:t>
                      </a:r>
                      <a:endParaRPr lang="en-MY" sz="1400" dirty="0"/>
                    </a:p>
                  </a:txBody>
                  <a:tcPr/>
                </a:tc>
                <a:tc>
                  <a:txBody>
                    <a:bodyPr/>
                    <a:lstStyle/>
                    <a:p>
                      <a:pPr algn="ctr"/>
                      <a:r>
                        <a:rPr lang="en-MY" sz="1400" dirty="0" smtClean="0"/>
                        <a:t>28,610</a:t>
                      </a:r>
                      <a:endParaRPr lang="en-MY" sz="1400" dirty="0"/>
                    </a:p>
                  </a:txBody>
                  <a:tcPr/>
                </a:tc>
                <a:tc>
                  <a:txBody>
                    <a:bodyPr/>
                    <a:lstStyle/>
                    <a:p>
                      <a:pPr algn="ctr"/>
                      <a:r>
                        <a:rPr lang="en-MY" sz="1400" dirty="0" smtClean="0"/>
                        <a:t>12</a:t>
                      </a:r>
                      <a:endParaRPr lang="en-MY" sz="1400" dirty="0"/>
                    </a:p>
                  </a:txBody>
                  <a:tcPr/>
                </a:tc>
                <a:tc>
                  <a:txBody>
                    <a:bodyPr/>
                    <a:lstStyle/>
                    <a:p>
                      <a:pPr algn="ctr"/>
                      <a:r>
                        <a:rPr lang="en-MY" sz="1400" dirty="0" smtClean="0"/>
                        <a:t>MELAKA</a:t>
                      </a:r>
                      <a:endParaRPr lang="en-MY" sz="1400" dirty="0"/>
                    </a:p>
                  </a:txBody>
                  <a:tcPr/>
                </a:tc>
                <a:tc>
                  <a:txBody>
                    <a:bodyPr/>
                    <a:lstStyle/>
                    <a:p>
                      <a:pPr algn="ctr"/>
                      <a:r>
                        <a:rPr lang="en-MY" sz="1400" dirty="0" smtClean="0"/>
                        <a:t>10,848</a:t>
                      </a:r>
                      <a:endParaRPr lang="en-MY" sz="1400" dirty="0"/>
                    </a:p>
                  </a:txBody>
                  <a:tcPr/>
                </a:tc>
              </a:tr>
              <a:tr h="296310">
                <a:tc>
                  <a:txBody>
                    <a:bodyPr/>
                    <a:lstStyle/>
                    <a:p>
                      <a:pPr algn="ctr"/>
                      <a:r>
                        <a:rPr lang="en-MY" sz="1400" dirty="0" smtClean="0"/>
                        <a:t>5</a:t>
                      </a:r>
                      <a:endParaRPr lang="en-MY" sz="1400" dirty="0"/>
                    </a:p>
                  </a:txBody>
                  <a:tcPr/>
                </a:tc>
                <a:tc>
                  <a:txBody>
                    <a:bodyPr/>
                    <a:lstStyle/>
                    <a:p>
                      <a:pPr algn="ctr"/>
                      <a:r>
                        <a:rPr lang="en-MY" sz="1400" dirty="0" smtClean="0"/>
                        <a:t>PERAK</a:t>
                      </a:r>
                      <a:endParaRPr lang="en-MY" sz="1400" dirty="0"/>
                    </a:p>
                  </a:txBody>
                  <a:tcPr/>
                </a:tc>
                <a:tc>
                  <a:txBody>
                    <a:bodyPr/>
                    <a:lstStyle/>
                    <a:p>
                      <a:pPr algn="ctr"/>
                      <a:r>
                        <a:rPr lang="en-MY" sz="1400" dirty="0" smtClean="0"/>
                        <a:t>27,538</a:t>
                      </a:r>
                      <a:endParaRPr lang="en-MY" sz="1400" dirty="0"/>
                    </a:p>
                  </a:txBody>
                  <a:tcPr/>
                </a:tc>
                <a:tc>
                  <a:txBody>
                    <a:bodyPr/>
                    <a:lstStyle/>
                    <a:p>
                      <a:pPr algn="ctr"/>
                      <a:r>
                        <a:rPr lang="en-MY" sz="1400" dirty="0" smtClean="0"/>
                        <a:t>13</a:t>
                      </a:r>
                      <a:endParaRPr lang="en-MY" sz="1400" dirty="0"/>
                    </a:p>
                  </a:txBody>
                  <a:tcPr/>
                </a:tc>
                <a:tc>
                  <a:txBody>
                    <a:bodyPr/>
                    <a:lstStyle/>
                    <a:p>
                      <a:pPr algn="ctr"/>
                      <a:r>
                        <a:rPr lang="en-MY" sz="1400" dirty="0" smtClean="0"/>
                        <a:t>KELANTAN</a:t>
                      </a:r>
                      <a:endParaRPr lang="en-MY" sz="1400" dirty="0"/>
                    </a:p>
                  </a:txBody>
                  <a:tcPr/>
                </a:tc>
                <a:tc>
                  <a:txBody>
                    <a:bodyPr/>
                    <a:lstStyle/>
                    <a:p>
                      <a:pPr algn="ctr"/>
                      <a:r>
                        <a:rPr lang="en-MY" sz="1400" dirty="0" smtClean="0"/>
                        <a:t>7,362</a:t>
                      </a:r>
                      <a:endParaRPr lang="en-MY" sz="1400" dirty="0"/>
                    </a:p>
                  </a:txBody>
                  <a:tcPr/>
                </a:tc>
              </a:tr>
              <a:tr h="296310">
                <a:tc>
                  <a:txBody>
                    <a:bodyPr/>
                    <a:lstStyle/>
                    <a:p>
                      <a:pPr algn="ctr"/>
                      <a:r>
                        <a:rPr lang="en-MY" sz="1400" dirty="0" smtClean="0"/>
                        <a:t>6</a:t>
                      </a:r>
                      <a:endParaRPr lang="en-MY" sz="1400" dirty="0"/>
                    </a:p>
                  </a:txBody>
                  <a:tcPr/>
                </a:tc>
                <a:tc>
                  <a:txBody>
                    <a:bodyPr/>
                    <a:lstStyle/>
                    <a:p>
                      <a:pPr algn="ctr"/>
                      <a:r>
                        <a:rPr lang="en-MY" sz="1400" dirty="0" smtClean="0"/>
                        <a:t>SARAWAK</a:t>
                      </a:r>
                      <a:endParaRPr lang="en-MY" sz="1400" dirty="0"/>
                    </a:p>
                  </a:txBody>
                  <a:tcPr/>
                </a:tc>
                <a:tc>
                  <a:txBody>
                    <a:bodyPr/>
                    <a:lstStyle/>
                    <a:p>
                      <a:pPr algn="ctr"/>
                      <a:r>
                        <a:rPr lang="en-MY" sz="1400" dirty="0" smtClean="0"/>
                        <a:t>26,538</a:t>
                      </a:r>
                      <a:endParaRPr lang="en-MY" sz="1400" dirty="0"/>
                    </a:p>
                  </a:txBody>
                  <a:tcPr/>
                </a:tc>
                <a:tc>
                  <a:txBody>
                    <a:bodyPr/>
                    <a:lstStyle/>
                    <a:p>
                      <a:pPr algn="ctr"/>
                      <a:r>
                        <a:rPr lang="en-MY" sz="1400" dirty="0" smtClean="0"/>
                        <a:t>14</a:t>
                      </a:r>
                      <a:endParaRPr lang="en-MY" sz="1400" dirty="0"/>
                    </a:p>
                  </a:txBody>
                  <a:tcPr/>
                </a:tc>
                <a:tc>
                  <a:txBody>
                    <a:bodyPr/>
                    <a:lstStyle/>
                    <a:p>
                      <a:pPr algn="ctr"/>
                      <a:r>
                        <a:rPr lang="en-MY" sz="1400" dirty="0" smtClean="0"/>
                        <a:t>TERENGGANU</a:t>
                      </a:r>
                      <a:endParaRPr lang="en-MY" sz="1400" dirty="0"/>
                    </a:p>
                  </a:txBody>
                  <a:tcPr/>
                </a:tc>
                <a:tc>
                  <a:txBody>
                    <a:bodyPr/>
                    <a:lstStyle/>
                    <a:p>
                      <a:pPr algn="ctr"/>
                      <a:r>
                        <a:rPr lang="en-MY" sz="1400" dirty="0" smtClean="0"/>
                        <a:t>6,676</a:t>
                      </a:r>
                      <a:endParaRPr lang="en-MY" sz="1400" dirty="0"/>
                    </a:p>
                  </a:txBody>
                  <a:tcPr/>
                </a:tc>
              </a:tr>
              <a:tr h="296310">
                <a:tc>
                  <a:txBody>
                    <a:bodyPr/>
                    <a:lstStyle/>
                    <a:p>
                      <a:pPr algn="ctr"/>
                      <a:r>
                        <a:rPr lang="en-MY" sz="1400" dirty="0" smtClean="0"/>
                        <a:t>7</a:t>
                      </a:r>
                      <a:endParaRPr lang="en-MY" sz="1400" dirty="0"/>
                    </a:p>
                  </a:txBody>
                  <a:tcPr/>
                </a:tc>
                <a:tc>
                  <a:txBody>
                    <a:bodyPr/>
                    <a:lstStyle/>
                    <a:p>
                      <a:pPr algn="ctr"/>
                      <a:r>
                        <a:rPr lang="en-MY" sz="1400" dirty="0" smtClean="0"/>
                        <a:t>SABAH</a:t>
                      </a:r>
                      <a:endParaRPr lang="en-MY" sz="1400" dirty="0"/>
                    </a:p>
                  </a:txBody>
                  <a:tcPr/>
                </a:tc>
                <a:tc>
                  <a:txBody>
                    <a:bodyPr/>
                    <a:lstStyle/>
                    <a:p>
                      <a:pPr algn="ctr"/>
                      <a:r>
                        <a:rPr lang="en-MY" sz="1400" dirty="0" smtClean="0"/>
                        <a:t>21,719</a:t>
                      </a:r>
                      <a:endParaRPr lang="en-MY" sz="1400" dirty="0"/>
                    </a:p>
                  </a:txBody>
                  <a:tcPr/>
                </a:tc>
                <a:tc>
                  <a:txBody>
                    <a:bodyPr/>
                    <a:lstStyle/>
                    <a:p>
                      <a:pPr algn="ctr"/>
                      <a:r>
                        <a:rPr lang="en-MY" sz="1400" dirty="0" smtClean="0"/>
                        <a:t>15</a:t>
                      </a:r>
                      <a:endParaRPr lang="en-MY" sz="1400" dirty="0"/>
                    </a:p>
                  </a:txBody>
                  <a:tcPr/>
                </a:tc>
                <a:tc>
                  <a:txBody>
                    <a:bodyPr/>
                    <a:lstStyle/>
                    <a:p>
                      <a:pPr algn="ctr"/>
                      <a:r>
                        <a:rPr lang="en-MY" sz="1400" dirty="0" smtClean="0"/>
                        <a:t>PERLIS</a:t>
                      </a:r>
                      <a:endParaRPr lang="en-MY" sz="1400" dirty="0"/>
                    </a:p>
                  </a:txBody>
                  <a:tcPr/>
                </a:tc>
                <a:tc>
                  <a:txBody>
                    <a:bodyPr/>
                    <a:lstStyle/>
                    <a:p>
                      <a:pPr algn="ctr"/>
                      <a:r>
                        <a:rPr lang="en-MY" sz="1400" dirty="0" smtClean="0"/>
                        <a:t>1,595</a:t>
                      </a:r>
                      <a:endParaRPr lang="en-MY" sz="1400" dirty="0"/>
                    </a:p>
                  </a:txBody>
                  <a:tcPr/>
                </a:tc>
              </a:tr>
              <a:tr h="296310">
                <a:tc>
                  <a:txBody>
                    <a:bodyPr/>
                    <a:lstStyle/>
                    <a:p>
                      <a:pPr algn="ctr"/>
                      <a:r>
                        <a:rPr lang="en-MY" sz="1400" dirty="0" smtClean="0"/>
                        <a:t>8</a:t>
                      </a:r>
                      <a:endParaRPr lang="en-MY" sz="1400" dirty="0"/>
                    </a:p>
                  </a:txBody>
                  <a:tcPr/>
                </a:tc>
                <a:tc>
                  <a:txBody>
                    <a:bodyPr/>
                    <a:lstStyle/>
                    <a:p>
                      <a:pPr algn="ctr"/>
                      <a:r>
                        <a:rPr lang="en-MY" sz="1400" dirty="0" smtClean="0"/>
                        <a:t>KLIA</a:t>
                      </a:r>
                      <a:endParaRPr lang="en-MY" sz="1400" dirty="0"/>
                    </a:p>
                  </a:txBody>
                  <a:tcPr/>
                </a:tc>
                <a:tc>
                  <a:txBody>
                    <a:bodyPr/>
                    <a:lstStyle/>
                    <a:p>
                      <a:pPr algn="ctr"/>
                      <a:r>
                        <a:rPr lang="en-MY" sz="1400" dirty="0" smtClean="0"/>
                        <a:t>20,441</a:t>
                      </a:r>
                      <a:endParaRPr lang="en-MY" sz="1400" dirty="0"/>
                    </a:p>
                  </a:txBody>
                  <a:tcPr/>
                </a:tc>
                <a:tc>
                  <a:txBody>
                    <a:bodyPr/>
                    <a:lstStyle/>
                    <a:p>
                      <a:pPr algn="ctr"/>
                      <a:r>
                        <a:rPr lang="en-MY" sz="1400" dirty="0" smtClean="0"/>
                        <a:t>16</a:t>
                      </a:r>
                      <a:endParaRPr lang="en-MY" sz="1400" dirty="0"/>
                    </a:p>
                  </a:txBody>
                  <a:tcPr/>
                </a:tc>
                <a:tc>
                  <a:txBody>
                    <a:bodyPr/>
                    <a:lstStyle/>
                    <a:p>
                      <a:pPr algn="ctr"/>
                      <a:r>
                        <a:rPr lang="en-MY" sz="1400" dirty="0" smtClean="0"/>
                        <a:t>LABUAN</a:t>
                      </a:r>
                      <a:endParaRPr lang="en-MY" sz="1400" dirty="0"/>
                    </a:p>
                  </a:txBody>
                  <a:tcPr/>
                </a:tc>
                <a:tc>
                  <a:txBody>
                    <a:bodyPr/>
                    <a:lstStyle/>
                    <a:p>
                      <a:pPr algn="ctr"/>
                      <a:r>
                        <a:rPr lang="en-MY" sz="1400" dirty="0" smtClean="0"/>
                        <a:t>802</a:t>
                      </a:r>
                      <a:endParaRPr lang="en-MY" sz="1400" dirty="0"/>
                    </a:p>
                  </a:txBody>
                  <a:tcPr/>
                </a:tc>
              </a:tr>
            </a:tbl>
          </a:graphicData>
        </a:graphic>
      </p:graphicFrame>
      <p:sp>
        <p:nvSpPr>
          <p:cNvPr id="8" name="TextBox 7"/>
          <p:cNvSpPr txBox="1"/>
          <p:nvPr/>
        </p:nvSpPr>
        <p:spPr>
          <a:xfrm>
            <a:off x="6772272" y="4919246"/>
            <a:ext cx="2133600" cy="338554"/>
          </a:xfrm>
          <a:prstGeom prst="rect">
            <a:avLst/>
          </a:prstGeom>
          <a:noFill/>
        </p:spPr>
        <p:txBody>
          <a:bodyPr wrap="square" rtlCol="0">
            <a:spAutoFit/>
          </a:bodyPr>
          <a:lstStyle/>
          <a:p>
            <a:r>
              <a:rPr lang="en-MY" sz="1600" b="1" dirty="0" smtClean="0"/>
              <a:t>As at 05 January 2016</a:t>
            </a:r>
            <a:endParaRPr lang="en-MY" sz="1600" b="1" dirty="0"/>
          </a:p>
        </p:txBody>
      </p:sp>
      <p:sp>
        <p:nvSpPr>
          <p:cNvPr id="6" name="Rectangle 5"/>
          <p:cNvSpPr/>
          <p:nvPr/>
        </p:nvSpPr>
        <p:spPr>
          <a:xfrm>
            <a:off x="-228600" y="304800"/>
            <a:ext cx="647700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1"/>
            <a:r>
              <a:rPr lang="en-US" sz="2800" b="1" dirty="0" smtClean="0">
                <a:solidFill>
                  <a:schemeClr val="bg1"/>
                </a:solidFill>
                <a:latin typeface="Calibri" pitchFamily="34" charset="0"/>
                <a:cs typeface="Mongolian Baiti" pitchFamily="66" charset="0"/>
              </a:rPr>
              <a:t>LATEST GST UPDATES</a:t>
            </a:r>
          </a:p>
          <a:p>
            <a:pPr lvl="1"/>
            <a:r>
              <a:rPr lang="en-US" sz="2000" dirty="0" smtClean="0"/>
              <a:t>GST REGISTRATION</a:t>
            </a:r>
            <a:endParaRPr lang="en-US" sz="2000" dirty="0"/>
          </a:p>
        </p:txBody>
      </p:sp>
      <p:sp>
        <p:nvSpPr>
          <p:cNvPr id="9" name="TextBox 8"/>
          <p:cNvSpPr txBox="1"/>
          <p:nvPr/>
        </p:nvSpPr>
        <p:spPr>
          <a:xfrm>
            <a:off x="304800" y="1646546"/>
            <a:ext cx="4733928" cy="369332"/>
          </a:xfrm>
          <a:prstGeom prst="rect">
            <a:avLst/>
          </a:prstGeom>
          <a:noFill/>
        </p:spPr>
        <p:txBody>
          <a:bodyPr wrap="square" rtlCol="0">
            <a:spAutoFit/>
          </a:bodyPr>
          <a:lstStyle/>
          <a:p>
            <a:r>
              <a:rPr lang="en-MY" b="1" dirty="0" smtClean="0"/>
              <a:t>GST REGISTRANTS BY STATES</a:t>
            </a:r>
            <a:endParaRPr lang="en-MY" b="1" dirty="0"/>
          </a:p>
        </p:txBody>
      </p:sp>
      <p:sp>
        <p:nvSpPr>
          <p:cNvPr id="2" name="Slide Number Placeholder 1"/>
          <p:cNvSpPr>
            <a:spLocks noGrp="1"/>
          </p:cNvSpPr>
          <p:nvPr>
            <p:ph type="sldNum" sz="quarter" idx="12"/>
          </p:nvPr>
        </p:nvSpPr>
        <p:spPr/>
        <p:txBody>
          <a:bodyPr/>
          <a:lstStyle/>
          <a:p>
            <a:fld id="{4FAB73BC-B049-4115-A692-8D63A059BFB8}" type="slidenum">
              <a:rPr lang="en-US" smtClean="0">
                <a:solidFill>
                  <a:prstClr val="black">
                    <a:tint val="75000"/>
                  </a:prstClr>
                </a:solidFill>
              </a:rPr>
              <a:pPr/>
              <a:t>9</a:t>
            </a:fld>
            <a:endParaRPr lang="en-US" dirty="0">
              <a:solidFill>
                <a:prstClr val="black">
                  <a:tint val="75000"/>
                </a:prstClr>
              </a:solidFill>
            </a:endParaRPr>
          </a:p>
        </p:txBody>
      </p:sp>
    </p:spTree>
    <p:extLst>
      <p:ext uri="{BB962C8B-B14F-4D97-AF65-F5344CB8AC3E}">
        <p14:creationId xmlns:p14="http://schemas.microsoft.com/office/powerpoint/2010/main" val="5977674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theme/theme1.xml><?xml version="1.0" encoding="utf-8"?>
<a:theme xmlns:a="http://schemas.openxmlformats.org/drawingml/2006/main" name="Them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hem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alih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salihin" id="{2D7031EC-11A2-4AE2-87B4-4C059116AB41}" vid="{E4508667-ABAE-413C-B31C-58FF3849CC21}"/>
    </a:ext>
  </a:extLst>
</a:theme>
</file>

<file path=ppt/theme/theme5.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salih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salihin" id="{2D7031EC-11A2-4AE2-87B4-4C059116AB41}" vid="{E4508667-ABAE-413C-B31C-58FF3849CC21}"/>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Theme2</Template>
  <TotalTime>8011</TotalTime>
  <Words>2442</Words>
  <Application>Microsoft Office PowerPoint</Application>
  <PresentationFormat>On-screen Show (4:3)</PresentationFormat>
  <Paragraphs>875</Paragraphs>
  <Slides>42</Slides>
  <Notes>30</Notes>
  <HiddenSlides>0</HiddenSlides>
  <MMClips>0</MMClips>
  <ScaleCrop>false</ScaleCrop>
  <HeadingPairs>
    <vt:vector size="4" baseType="variant">
      <vt:variant>
        <vt:lpstr>Theme</vt:lpstr>
      </vt:variant>
      <vt:variant>
        <vt:i4>8</vt:i4>
      </vt:variant>
      <vt:variant>
        <vt:lpstr>Slide Titles</vt:lpstr>
      </vt:variant>
      <vt:variant>
        <vt:i4>42</vt:i4>
      </vt:variant>
    </vt:vector>
  </HeadingPairs>
  <TitlesOfParts>
    <vt:vector size="50" baseType="lpstr">
      <vt:lpstr>Theme2</vt:lpstr>
      <vt:lpstr>1_Theme2</vt:lpstr>
      <vt:lpstr>1_Custom Design</vt:lpstr>
      <vt:lpstr>salihin</vt:lpstr>
      <vt:lpstr>2_Custom Design</vt:lpstr>
      <vt:lpstr>3_Custom Design</vt:lpstr>
      <vt:lpstr>Custom Design</vt:lpstr>
      <vt:lpstr>1_salihin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751</cp:revision>
  <cp:lastPrinted>2015-02-26T11:16:48Z</cp:lastPrinted>
  <dcterms:created xsi:type="dcterms:W3CDTF">2006-08-16T00:00:00Z</dcterms:created>
  <dcterms:modified xsi:type="dcterms:W3CDTF">2016-03-30T07:58:11Z</dcterms:modified>
</cp:coreProperties>
</file>