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1" r:id="rId1"/>
  </p:sldMasterIdLst>
  <p:notesMasterIdLst>
    <p:notesMasterId r:id="rId78"/>
  </p:notesMasterIdLst>
  <p:handoutMasterIdLst>
    <p:handoutMasterId r:id="rId79"/>
  </p:handoutMasterIdLst>
  <p:sldIdLst>
    <p:sldId id="366" r:id="rId2"/>
    <p:sldId id="365" r:id="rId3"/>
    <p:sldId id="326" r:id="rId4"/>
    <p:sldId id="297" r:id="rId5"/>
    <p:sldId id="298" r:id="rId6"/>
    <p:sldId id="274" r:id="rId7"/>
    <p:sldId id="275" r:id="rId8"/>
    <p:sldId id="276" r:id="rId9"/>
    <p:sldId id="283" r:id="rId10"/>
    <p:sldId id="284" r:id="rId11"/>
    <p:sldId id="277" r:id="rId12"/>
    <p:sldId id="278" r:id="rId13"/>
    <p:sldId id="279" r:id="rId14"/>
    <p:sldId id="280" r:id="rId15"/>
    <p:sldId id="281" r:id="rId16"/>
    <p:sldId id="317" r:id="rId17"/>
    <p:sldId id="299" r:id="rId18"/>
    <p:sldId id="314" r:id="rId19"/>
    <p:sldId id="315" r:id="rId20"/>
    <p:sldId id="316" r:id="rId21"/>
    <p:sldId id="301" r:id="rId22"/>
    <p:sldId id="302" r:id="rId23"/>
    <p:sldId id="303" r:id="rId24"/>
    <p:sldId id="312" r:id="rId25"/>
    <p:sldId id="304" r:id="rId26"/>
    <p:sldId id="327" r:id="rId27"/>
    <p:sldId id="328" r:id="rId28"/>
    <p:sldId id="329" r:id="rId29"/>
    <p:sldId id="330" r:id="rId30"/>
    <p:sldId id="331" r:id="rId31"/>
    <p:sldId id="332" r:id="rId32"/>
    <p:sldId id="333" r:id="rId33"/>
    <p:sldId id="334" r:id="rId34"/>
    <p:sldId id="335" r:id="rId35"/>
    <p:sldId id="336" r:id="rId36"/>
    <p:sldId id="337" r:id="rId37"/>
    <p:sldId id="338" r:id="rId38"/>
    <p:sldId id="339" r:id="rId39"/>
    <p:sldId id="340" r:id="rId40"/>
    <p:sldId id="341" r:id="rId41"/>
    <p:sldId id="342" r:id="rId42"/>
    <p:sldId id="343" r:id="rId43"/>
    <p:sldId id="344" r:id="rId44"/>
    <p:sldId id="368" r:id="rId45"/>
    <p:sldId id="351" r:id="rId46"/>
    <p:sldId id="367" r:id="rId47"/>
    <p:sldId id="353" r:id="rId48"/>
    <p:sldId id="354" r:id="rId49"/>
    <p:sldId id="355" r:id="rId50"/>
    <p:sldId id="356" r:id="rId51"/>
    <p:sldId id="357" r:id="rId52"/>
    <p:sldId id="364" r:id="rId53"/>
    <p:sldId id="358" r:id="rId54"/>
    <p:sldId id="391" r:id="rId55"/>
    <p:sldId id="392" r:id="rId56"/>
    <p:sldId id="393" r:id="rId57"/>
    <p:sldId id="394" r:id="rId58"/>
    <p:sldId id="395" r:id="rId59"/>
    <p:sldId id="396" r:id="rId60"/>
    <p:sldId id="397" r:id="rId61"/>
    <p:sldId id="398" r:id="rId62"/>
    <p:sldId id="399" r:id="rId63"/>
    <p:sldId id="400" r:id="rId64"/>
    <p:sldId id="401" r:id="rId65"/>
    <p:sldId id="402" r:id="rId66"/>
    <p:sldId id="403" r:id="rId67"/>
    <p:sldId id="404" r:id="rId68"/>
    <p:sldId id="405" r:id="rId69"/>
    <p:sldId id="406" r:id="rId70"/>
    <p:sldId id="407" r:id="rId71"/>
    <p:sldId id="386" r:id="rId72"/>
    <p:sldId id="387" r:id="rId73"/>
    <p:sldId id="388" r:id="rId74"/>
    <p:sldId id="389" r:id="rId75"/>
    <p:sldId id="390" r:id="rId76"/>
    <p:sldId id="325" r:id="rId7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0000"/>
    <a:srgbClr val="800000"/>
    <a:srgbClr val="8B3331"/>
    <a:srgbClr val="F7FE98"/>
    <a:srgbClr val="660066"/>
    <a:srgbClr val="C012A7"/>
    <a:srgbClr val="AFDBFF"/>
    <a:srgbClr val="B7DEFF"/>
    <a:srgbClr val="EEB0E7"/>
    <a:srgbClr val="FF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95382" autoAdjust="0"/>
  </p:normalViewPr>
  <p:slideViewPr>
    <p:cSldViewPr>
      <p:cViewPr>
        <p:scale>
          <a:sx n="77" d="100"/>
          <a:sy n="77" d="100"/>
        </p:scale>
        <p:origin x="-1176" y="-6"/>
      </p:cViewPr>
      <p:guideLst>
        <p:guide orient="horz" pos="2160"/>
        <p:guide pos="2880"/>
      </p:guideLst>
    </p:cSldViewPr>
  </p:slideViewPr>
  <p:notesTextViewPr>
    <p:cViewPr>
      <p:scale>
        <a:sx n="100" d="100"/>
        <a:sy n="100" d="100"/>
      </p:scale>
      <p:origin x="0" y="0"/>
    </p:cViewPr>
  </p:notesTextViewPr>
  <p:notesViewPr>
    <p:cSldViewPr>
      <p:cViewPr varScale="1">
        <p:scale>
          <a:sx n="50" d="100"/>
          <a:sy n="50" d="100"/>
        </p:scale>
        <p:origin x="2898" y="4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753246-FE5A-470D-85A3-64F3EED0E290}" type="doc">
      <dgm:prSet loTypeId="urn:microsoft.com/office/officeart/2011/layout/HexagonRadial" loCatId="cycle" qsTypeId="urn:microsoft.com/office/officeart/2005/8/quickstyle/3d2" qsCatId="3D" csTypeId="urn:microsoft.com/office/officeart/2005/8/colors/colorful3" csCatId="colorful" phldr="1"/>
      <dgm:spPr/>
      <dgm:t>
        <a:bodyPr/>
        <a:lstStyle/>
        <a:p>
          <a:endParaRPr lang="en-MY"/>
        </a:p>
      </dgm:t>
    </dgm:pt>
    <dgm:pt modelId="{6E6B4552-968D-4847-80A8-E78B6FB4B9B8}">
      <dgm:prSet phldrT="[Text]" custT="1"/>
      <dgm:spPr/>
      <dgm:t>
        <a:bodyPr/>
        <a:lstStyle/>
        <a:p>
          <a:r>
            <a:rPr lang="en-US" sz="1600" dirty="0" smtClean="0"/>
            <a:t>Entitlement to claim input tax</a:t>
          </a:r>
          <a:endParaRPr lang="en-MY" sz="1600" dirty="0"/>
        </a:p>
      </dgm:t>
    </dgm:pt>
    <dgm:pt modelId="{FD57B10E-C8DF-4144-8EA2-C76375DC5957}" type="parTrans" cxnId="{5AC1CBA1-C4ED-4306-BF3F-D0E103170346}">
      <dgm:prSet/>
      <dgm:spPr/>
      <dgm:t>
        <a:bodyPr/>
        <a:lstStyle/>
        <a:p>
          <a:endParaRPr lang="en-MY" sz="1600"/>
        </a:p>
      </dgm:t>
    </dgm:pt>
    <dgm:pt modelId="{4FFECFA7-DD51-4CF6-82C3-DBAB8DD47B79}" type="sibTrans" cxnId="{5AC1CBA1-C4ED-4306-BF3F-D0E103170346}">
      <dgm:prSet/>
      <dgm:spPr/>
      <dgm:t>
        <a:bodyPr/>
        <a:lstStyle/>
        <a:p>
          <a:endParaRPr lang="en-MY" sz="1600"/>
        </a:p>
      </dgm:t>
    </dgm:pt>
    <dgm:pt modelId="{B9BE309E-5839-4032-8219-007D9B6CF483}">
      <dgm:prSet phldrT="[Text]" custT="1"/>
      <dgm:spPr/>
      <dgm:t>
        <a:bodyPr/>
        <a:lstStyle/>
        <a:p>
          <a:r>
            <a:rPr lang="en-US" sz="1600" dirty="0" smtClean="0"/>
            <a:t>Input tax has been incurred</a:t>
          </a:r>
          <a:endParaRPr lang="en-MY" sz="1600" dirty="0"/>
        </a:p>
      </dgm:t>
    </dgm:pt>
    <dgm:pt modelId="{A91DB440-2231-4C50-81BD-62639B7D1A84}" type="parTrans" cxnId="{94F686C1-307A-40EB-9EFE-55C582DD1F07}">
      <dgm:prSet/>
      <dgm:spPr/>
      <dgm:t>
        <a:bodyPr/>
        <a:lstStyle/>
        <a:p>
          <a:endParaRPr lang="en-MY" sz="1600"/>
        </a:p>
      </dgm:t>
    </dgm:pt>
    <dgm:pt modelId="{C652E2B7-6229-4FF8-A713-B805D46F6419}" type="sibTrans" cxnId="{94F686C1-307A-40EB-9EFE-55C582DD1F07}">
      <dgm:prSet/>
      <dgm:spPr/>
      <dgm:t>
        <a:bodyPr/>
        <a:lstStyle/>
        <a:p>
          <a:endParaRPr lang="en-MY" sz="1600"/>
        </a:p>
      </dgm:t>
    </dgm:pt>
    <dgm:pt modelId="{46E2DB33-F886-4ED9-AEA5-492C20853141}">
      <dgm:prSet phldrT="[Text]" custT="1"/>
      <dgm:spPr/>
      <dgm:t>
        <a:bodyPr/>
        <a:lstStyle/>
        <a:p>
          <a:r>
            <a:rPr lang="en-US" sz="1600" dirty="0" smtClean="0"/>
            <a:t>Input tax is allowable</a:t>
          </a:r>
          <a:endParaRPr lang="en-MY" sz="1600" dirty="0"/>
        </a:p>
      </dgm:t>
    </dgm:pt>
    <dgm:pt modelId="{3DF39F4A-40A1-4C3E-98BB-79E408AAC782}" type="parTrans" cxnId="{2BDE22D7-C7B6-4F70-BE7D-72C10A4FF9C1}">
      <dgm:prSet/>
      <dgm:spPr/>
      <dgm:t>
        <a:bodyPr/>
        <a:lstStyle/>
        <a:p>
          <a:endParaRPr lang="en-MY" sz="1600"/>
        </a:p>
      </dgm:t>
    </dgm:pt>
    <dgm:pt modelId="{119F9CC0-CB16-45DA-989F-00A5A60C3A40}" type="sibTrans" cxnId="{2BDE22D7-C7B6-4F70-BE7D-72C10A4FF9C1}">
      <dgm:prSet/>
      <dgm:spPr/>
      <dgm:t>
        <a:bodyPr/>
        <a:lstStyle/>
        <a:p>
          <a:endParaRPr lang="en-MY" sz="1600"/>
        </a:p>
      </dgm:t>
    </dgm:pt>
    <dgm:pt modelId="{1555F097-2A0D-4EBD-95BD-32B7AF23B3F7}">
      <dgm:prSet phldrT="[Text]" custT="1"/>
      <dgm:spPr/>
      <dgm:t>
        <a:bodyPr/>
        <a:lstStyle/>
        <a:p>
          <a:r>
            <a:rPr lang="en-US" sz="1600" dirty="0" smtClean="0"/>
            <a:t>Taxable person</a:t>
          </a:r>
        </a:p>
        <a:p>
          <a:r>
            <a:rPr lang="en-US" sz="1600" dirty="0" smtClean="0"/>
            <a:t>Goods or services acquired in the furtherance of business</a:t>
          </a:r>
          <a:endParaRPr lang="en-MY" sz="1600" dirty="0"/>
        </a:p>
      </dgm:t>
    </dgm:pt>
    <dgm:pt modelId="{FBE26CAB-E206-437E-82D2-CE49FA3AF28F}" type="parTrans" cxnId="{791B09F5-B562-4D03-B0BB-A6CDDE5C023A}">
      <dgm:prSet/>
      <dgm:spPr/>
      <dgm:t>
        <a:bodyPr/>
        <a:lstStyle/>
        <a:p>
          <a:endParaRPr lang="en-MY" sz="1600"/>
        </a:p>
      </dgm:t>
    </dgm:pt>
    <dgm:pt modelId="{9E720EEF-BF47-48FC-87D1-239A806D11CE}" type="sibTrans" cxnId="{791B09F5-B562-4D03-B0BB-A6CDDE5C023A}">
      <dgm:prSet/>
      <dgm:spPr/>
      <dgm:t>
        <a:bodyPr/>
        <a:lstStyle/>
        <a:p>
          <a:endParaRPr lang="en-MY" sz="1600"/>
        </a:p>
      </dgm:t>
    </dgm:pt>
    <dgm:pt modelId="{6869763E-1D88-4616-807C-4A9558AA20CA}">
      <dgm:prSet phldrT="[Text]" custT="1"/>
      <dgm:spPr/>
      <dgm:t>
        <a:bodyPr/>
        <a:lstStyle/>
        <a:p>
          <a:r>
            <a:rPr lang="en-US" sz="1600" dirty="0" smtClean="0"/>
            <a:t>Goods and services made in Malaysia or supply made outside Malaysia which would taxable supply if made in Malaysia</a:t>
          </a:r>
          <a:endParaRPr lang="en-MY" sz="1600" dirty="0"/>
        </a:p>
      </dgm:t>
    </dgm:pt>
    <dgm:pt modelId="{C1AE15C2-EF00-42DB-810A-18DC068A1D1E}" type="parTrans" cxnId="{421E8CEA-33A6-4B23-95A5-07C8C9E02944}">
      <dgm:prSet/>
      <dgm:spPr/>
      <dgm:t>
        <a:bodyPr/>
        <a:lstStyle/>
        <a:p>
          <a:endParaRPr lang="en-MY" sz="1600"/>
        </a:p>
      </dgm:t>
    </dgm:pt>
    <dgm:pt modelId="{6B935FE1-DC21-448D-B81D-05E93FFDEF94}" type="sibTrans" cxnId="{421E8CEA-33A6-4B23-95A5-07C8C9E02944}">
      <dgm:prSet/>
      <dgm:spPr/>
      <dgm:t>
        <a:bodyPr/>
        <a:lstStyle/>
        <a:p>
          <a:endParaRPr lang="en-MY" sz="1600"/>
        </a:p>
      </dgm:t>
    </dgm:pt>
    <dgm:pt modelId="{2A0EFC99-845D-4A87-B3C5-424FB1909A5C}" type="pres">
      <dgm:prSet presAssocID="{BA753246-FE5A-470D-85A3-64F3EED0E290}" presName="Name0" presStyleCnt="0">
        <dgm:presLayoutVars>
          <dgm:chMax val="1"/>
          <dgm:chPref val="1"/>
          <dgm:dir/>
          <dgm:animOne val="branch"/>
          <dgm:animLvl val="lvl"/>
        </dgm:presLayoutVars>
      </dgm:prSet>
      <dgm:spPr/>
      <dgm:t>
        <a:bodyPr/>
        <a:lstStyle/>
        <a:p>
          <a:endParaRPr lang="en-MY"/>
        </a:p>
      </dgm:t>
    </dgm:pt>
    <dgm:pt modelId="{A7EBA40A-4929-4E0A-8810-45EF3F008DCF}" type="pres">
      <dgm:prSet presAssocID="{6E6B4552-968D-4847-80A8-E78B6FB4B9B8}" presName="Parent" presStyleLbl="node0" presStyleIdx="0" presStyleCnt="1" custScaleX="131890" custScaleY="138013" custLinFactNeighborX="35640" custLinFactNeighborY="5078">
        <dgm:presLayoutVars>
          <dgm:chMax val="6"/>
          <dgm:chPref val="6"/>
        </dgm:presLayoutVars>
      </dgm:prSet>
      <dgm:spPr/>
      <dgm:t>
        <a:bodyPr/>
        <a:lstStyle/>
        <a:p>
          <a:endParaRPr lang="en-MY"/>
        </a:p>
      </dgm:t>
    </dgm:pt>
    <dgm:pt modelId="{32D8023F-7A7D-41D0-9B9D-C911E03CF4BF}" type="pres">
      <dgm:prSet presAssocID="{B9BE309E-5839-4032-8219-007D9B6CF483}" presName="Accent1" presStyleCnt="0"/>
      <dgm:spPr/>
      <dgm:t>
        <a:bodyPr/>
        <a:lstStyle/>
        <a:p>
          <a:endParaRPr lang="en-MY"/>
        </a:p>
      </dgm:t>
    </dgm:pt>
    <dgm:pt modelId="{BD9D9D22-AA65-48BD-B760-2B720975CF16}" type="pres">
      <dgm:prSet presAssocID="{B9BE309E-5839-4032-8219-007D9B6CF483}" presName="Accent" presStyleLbl="bgShp" presStyleIdx="0" presStyleCnt="4"/>
      <dgm:spPr/>
      <dgm:t>
        <a:bodyPr/>
        <a:lstStyle/>
        <a:p>
          <a:endParaRPr lang="en-MY"/>
        </a:p>
      </dgm:t>
    </dgm:pt>
    <dgm:pt modelId="{650709C4-2A7D-4AFA-AC6E-724C6B33035C}" type="pres">
      <dgm:prSet presAssocID="{B9BE309E-5839-4032-8219-007D9B6CF483}" presName="Child1" presStyleLbl="node1" presStyleIdx="0" presStyleCnt="4" custScaleX="152768" custScaleY="120179" custLinFactX="-3488" custLinFactNeighborX="-100000" custLinFactNeighborY="45553">
        <dgm:presLayoutVars>
          <dgm:chMax val="0"/>
          <dgm:chPref val="0"/>
          <dgm:bulletEnabled val="1"/>
        </dgm:presLayoutVars>
      </dgm:prSet>
      <dgm:spPr/>
      <dgm:t>
        <a:bodyPr/>
        <a:lstStyle/>
        <a:p>
          <a:endParaRPr lang="en-MY"/>
        </a:p>
      </dgm:t>
    </dgm:pt>
    <dgm:pt modelId="{39E1C422-A092-4676-A532-65C243BEB5A8}" type="pres">
      <dgm:prSet presAssocID="{46E2DB33-F886-4ED9-AEA5-492C20853141}" presName="Accent2" presStyleCnt="0"/>
      <dgm:spPr/>
      <dgm:t>
        <a:bodyPr/>
        <a:lstStyle/>
        <a:p>
          <a:endParaRPr lang="en-MY"/>
        </a:p>
      </dgm:t>
    </dgm:pt>
    <dgm:pt modelId="{F45A8578-5D84-4F73-9769-65D7B977F027}" type="pres">
      <dgm:prSet presAssocID="{46E2DB33-F886-4ED9-AEA5-492C20853141}" presName="Accent" presStyleLbl="bgShp" presStyleIdx="1" presStyleCnt="4" custLinFactX="-100000" custLinFactY="3568" custLinFactNeighborX="-141342" custLinFactNeighborY="100000"/>
      <dgm:spPr/>
      <dgm:t>
        <a:bodyPr/>
        <a:lstStyle/>
        <a:p>
          <a:endParaRPr lang="en-MY"/>
        </a:p>
      </dgm:t>
    </dgm:pt>
    <dgm:pt modelId="{E53C55AE-E05F-44CB-8FDF-7B6328A294FC}" type="pres">
      <dgm:prSet presAssocID="{46E2DB33-F886-4ED9-AEA5-492C20853141}" presName="Child2" presStyleLbl="node1" presStyleIdx="1" presStyleCnt="4" custScaleX="171814" custScaleY="119784" custLinFactX="2469" custLinFactNeighborX="100000" custLinFactNeighborY="-7476">
        <dgm:presLayoutVars>
          <dgm:chMax val="0"/>
          <dgm:chPref val="0"/>
          <dgm:bulletEnabled val="1"/>
        </dgm:presLayoutVars>
      </dgm:prSet>
      <dgm:spPr/>
      <dgm:t>
        <a:bodyPr/>
        <a:lstStyle/>
        <a:p>
          <a:endParaRPr lang="en-MY"/>
        </a:p>
      </dgm:t>
    </dgm:pt>
    <dgm:pt modelId="{2B4D9655-13E0-4D38-8A89-EC0177EA5BFC}" type="pres">
      <dgm:prSet presAssocID="{1555F097-2A0D-4EBD-95BD-32B7AF23B3F7}" presName="Accent3" presStyleCnt="0"/>
      <dgm:spPr/>
      <dgm:t>
        <a:bodyPr/>
        <a:lstStyle/>
        <a:p>
          <a:endParaRPr lang="en-MY"/>
        </a:p>
      </dgm:t>
    </dgm:pt>
    <dgm:pt modelId="{F07DD472-0913-4478-A93F-DEB00DFDD7F3}" type="pres">
      <dgm:prSet presAssocID="{1555F097-2A0D-4EBD-95BD-32B7AF23B3F7}" presName="Accent" presStyleLbl="bgShp" presStyleIdx="2" presStyleCnt="4" custLinFactX="-158045" custLinFactY="29844" custLinFactNeighborX="-200000" custLinFactNeighborY="100000"/>
      <dgm:spPr/>
      <dgm:t>
        <a:bodyPr/>
        <a:lstStyle/>
        <a:p>
          <a:endParaRPr lang="en-MY"/>
        </a:p>
      </dgm:t>
    </dgm:pt>
    <dgm:pt modelId="{4A56BA1A-777F-4558-866A-B7E79D2E0B4D}" type="pres">
      <dgm:prSet presAssocID="{1555F097-2A0D-4EBD-95BD-32B7AF23B3F7}" presName="Child3" presStyleLbl="node1" presStyleIdx="2" presStyleCnt="4" custScaleX="164514" custScaleY="138716" custLinFactX="10863" custLinFactNeighborX="100000" custLinFactNeighborY="21729">
        <dgm:presLayoutVars>
          <dgm:chMax val="0"/>
          <dgm:chPref val="0"/>
          <dgm:bulletEnabled val="1"/>
        </dgm:presLayoutVars>
      </dgm:prSet>
      <dgm:spPr/>
      <dgm:t>
        <a:bodyPr/>
        <a:lstStyle/>
        <a:p>
          <a:endParaRPr lang="en-MY"/>
        </a:p>
      </dgm:t>
    </dgm:pt>
    <dgm:pt modelId="{5ED70899-D67D-4F16-ACBD-6B7E668A6E97}" type="pres">
      <dgm:prSet presAssocID="{6869763E-1D88-4616-807C-4A9558AA20CA}" presName="Accent4" presStyleCnt="0"/>
      <dgm:spPr/>
      <dgm:t>
        <a:bodyPr/>
        <a:lstStyle/>
        <a:p>
          <a:endParaRPr lang="en-MY"/>
        </a:p>
      </dgm:t>
    </dgm:pt>
    <dgm:pt modelId="{D57D3115-23E8-4427-BE38-BD30997356A7}" type="pres">
      <dgm:prSet presAssocID="{6869763E-1D88-4616-807C-4A9558AA20CA}" presName="Accent" presStyleLbl="bgShp" presStyleIdx="3" presStyleCnt="4" custLinFactX="-130757" custLinFactNeighborX="-200000" custLinFactNeighborY="88911"/>
      <dgm:spPr/>
      <dgm:t>
        <a:bodyPr/>
        <a:lstStyle/>
        <a:p>
          <a:endParaRPr lang="en-MY"/>
        </a:p>
      </dgm:t>
    </dgm:pt>
    <dgm:pt modelId="{584D5116-8EBB-4482-80FE-012B874D1BA7}" type="pres">
      <dgm:prSet presAssocID="{6869763E-1D88-4616-807C-4A9558AA20CA}" presName="Child4" presStyleLbl="node1" presStyleIdx="3" presStyleCnt="4" custScaleX="177689" custScaleY="144616" custLinFactX="-4834" custLinFactNeighborX="-100000" custLinFactNeighborY="-41019">
        <dgm:presLayoutVars>
          <dgm:chMax val="0"/>
          <dgm:chPref val="0"/>
          <dgm:bulletEnabled val="1"/>
        </dgm:presLayoutVars>
      </dgm:prSet>
      <dgm:spPr/>
      <dgm:t>
        <a:bodyPr/>
        <a:lstStyle/>
        <a:p>
          <a:endParaRPr lang="en-MY"/>
        </a:p>
      </dgm:t>
    </dgm:pt>
  </dgm:ptLst>
  <dgm:cxnLst>
    <dgm:cxn modelId="{3B1FFED6-E37F-4D09-901E-CC7383018C3B}" type="presOf" srcId="{1555F097-2A0D-4EBD-95BD-32B7AF23B3F7}" destId="{4A56BA1A-777F-4558-866A-B7E79D2E0B4D}" srcOrd="0" destOrd="0" presId="urn:microsoft.com/office/officeart/2011/layout/HexagonRadial"/>
    <dgm:cxn modelId="{2BDE22D7-C7B6-4F70-BE7D-72C10A4FF9C1}" srcId="{6E6B4552-968D-4847-80A8-E78B6FB4B9B8}" destId="{46E2DB33-F886-4ED9-AEA5-492C20853141}" srcOrd="1" destOrd="0" parTransId="{3DF39F4A-40A1-4C3E-98BB-79E408AAC782}" sibTransId="{119F9CC0-CB16-45DA-989F-00A5A60C3A40}"/>
    <dgm:cxn modelId="{DDC602A6-CDD4-4495-B0EE-0603AA0B8196}" type="presOf" srcId="{46E2DB33-F886-4ED9-AEA5-492C20853141}" destId="{E53C55AE-E05F-44CB-8FDF-7B6328A294FC}" srcOrd="0" destOrd="0" presId="urn:microsoft.com/office/officeart/2011/layout/HexagonRadial"/>
    <dgm:cxn modelId="{23E5295F-1065-4A1F-BA58-DECAE9E6D677}" type="presOf" srcId="{B9BE309E-5839-4032-8219-007D9B6CF483}" destId="{650709C4-2A7D-4AFA-AC6E-724C6B33035C}" srcOrd="0" destOrd="0" presId="urn:microsoft.com/office/officeart/2011/layout/HexagonRadial"/>
    <dgm:cxn modelId="{A00B6067-A062-4646-A6BF-3173BD9365C6}" type="presOf" srcId="{6869763E-1D88-4616-807C-4A9558AA20CA}" destId="{584D5116-8EBB-4482-80FE-012B874D1BA7}" srcOrd="0" destOrd="0" presId="urn:microsoft.com/office/officeart/2011/layout/HexagonRadial"/>
    <dgm:cxn modelId="{791B09F5-B562-4D03-B0BB-A6CDDE5C023A}" srcId="{6E6B4552-968D-4847-80A8-E78B6FB4B9B8}" destId="{1555F097-2A0D-4EBD-95BD-32B7AF23B3F7}" srcOrd="2" destOrd="0" parTransId="{FBE26CAB-E206-437E-82D2-CE49FA3AF28F}" sibTransId="{9E720EEF-BF47-48FC-87D1-239A806D11CE}"/>
    <dgm:cxn modelId="{421E8CEA-33A6-4B23-95A5-07C8C9E02944}" srcId="{6E6B4552-968D-4847-80A8-E78B6FB4B9B8}" destId="{6869763E-1D88-4616-807C-4A9558AA20CA}" srcOrd="3" destOrd="0" parTransId="{C1AE15C2-EF00-42DB-810A-18DC068A1D1E}" sibTransId="{6B935FE1-DC21-448D-B81D-05E93FFDEF94}"/>
    <dgm:cxn modelId="{5AC1CBA1-C4ED-4306-BF3F-D0E103170346}" srcId="{BA753246-FE5A-470D-85A3-64F3EED0E290}" destId="{6E6B4552-968D-4847-80A8-E78B6FB4B9B8}" srcOrd="0" destOrd="0" parTransId="{FD57B10E-C8DF-4144-8EA2-C76375DC5957}" sibTransId="{4FFECFA7-DD51-4CF6-82C3-DBAB8DD47B79}"/>
    <dgm:cxn modelId="{94F686C1-307A-40EB-9EFE-55C582DD1F07}" srcId="{6E6B4552-968D-4847-80A8-E78B6FB4B9B8}" destId="{B9BE309E-5839-4032-8219-007D9B6CF483}" srcOrd="0" destOrd="0" parTransId="{A91DB440-2231-4C50-81BD-62639B7D1A84}" sibTransId="{C652E2B7-6229-4FF8-A713-B805D46F6419}"/>
    <dgm:cxn modelId="{B2F9067D-B1D4-47C3-8F88-42DECD8B8171}" type="presOf" srcId="{6E6B4552-968D-4847-80A8-E78B6FB4B9B8}" destId="{A7EBA40A-4929-4E0A-8810-45EF3F008DCF}" srcOrd="0" destOrd="0" presId="urn:microsoft.com/office/officeart/2011/layout/HexagonRadial"/>
    <dgm:cxn modelId="{AE740142-2EC0-4DE6-ABF9-5EBA838B370B}" type="presOf" srcId="{BA753246-FE5A-470D-85A3-64F3EED0E290}" destId="{2A0EFC99-845D-4A87-B3C5-424FB1909A5C}" srcOrd="0" destOrd="0" presId="urn:microsoft.com/office/officeart/2011/layout/HexagonRadial"/>
    <dgm:cxn modelId="{822A9ECA-F3E0-4C6B-859D-1D999525EF08}" type="presParOf" srcId="{2A0EFC99-845D-4A87-B3C5-424FB1909A5C}" destId="{A7EBA40A-4929-4E0A-8810-45EF3F008DCF}" srcOrd="0" destOrd="0" presId="urn:microsoft.com/office/officeart/2011/layout/HexagonRadial"/>
    <dgm:cxn modelId="{BDC3CE73-F67E-4D26-B613-C4C803D83FF1}" type="presParOf" srcId="{2A0EFC99-845D-4A87-B3C5-424FB1909A5C}" destId="{32D8023F-7A7D-41D0-9B9D-C911E03CF4BF}" srcOrd="1" destOrd="0" presId="urn:microsoft.com/office/officeart/2011/layout/HexagonRadial"/>
    <dgm:cxn modelId="{6DD84DAA-E576-4234-AC36-0129B809A214}" type="presParOf" srcId="{32D8023F-7A7D-41D0-9B9D-C911E03CF4BF}" destId="{BD9D9D22-AA65-48BD-B760-2B720975CF16}" srcOrd="0" destOrd="0" presId="urn:microsoft.com/office/officeart/2011/layout/HexagonRadial"/>
    <dgm:cxn modelId="{4E3AD104-240A-4E36-9A00-E1208772C224}" type="presParOf" srcId="{2A0EFC99-845D-4A87-B3C5-424FB1909A5C}" destId="{650709C4-2A7D-4AFA-AC6E-724C6B33035C}" srcOrd="2" destOrd="0" presId="urn:microsoft.com/office/officeart/2011/layout/HexagonRadial"/>
    <dgm:cxn modelId="{DBA7C857-28C8-4849-AF2A-22AE5D5876C1}" type="presParOf" srcId="{2A0EFC99-845D-4A87-B3C5-424FB1909A5C}" destId="{39E1C422-A092-4676-A532-65C243BEB5A8}" srcOrd="3" destOrd="0" presId="urn:microsoft.com/office/officeart/2011/layout/HexagonRadial"/>
    <dgm:cxn modelId="{9B8690F0-A59D-4F1D-8581-D65C257F815C}" type="presParOf" srcId="{39E1C422-A092-4676-A532-65C243BEB5A8}" destId="{F45A8578-5D84-4F73-9769-65D7B977F027}" srcOrd="0" destOrd="0" presId="urn:microsoft.com/office/officeart/2011/layout/HexagonRadial"/>
    <dgm:cxn modelId="{A7BC12A7-52A4-44B6-AD5B-0A815A611372}" type="presParOf" srcId="{2A0EFC99-845D-4A87-B3C5-424FB1909A5C}" destId="{E53C55AE-E05F-44CB-8FDF-7B6328A294FC}" srcOrd="4" destOrd="0" presId="urn:microsoft.com/office/officeart/2011/layout/HexagonRadial"/>
    <dgm:cxn modelId="{09592FD9-FC48-466A-B8E4-08F22A8CE747}" type="presParOf" srcId="{2A0EFC99-845D-4A87-B3C5-424FB1909A5C}" destId="{2B4D9655-13E0-4D38-8A89-EC0177EA5BFC}" srcOrd="5" destOrd="0" presId="urn:microsoft.com/office/officeart/2011/layout/HexagonRadial"/>
    <dgm:cxn modelId="{D86F20EA-7B7F-4AA1-9B5E-F47A1E6FD5B7}" type="presParOf" srcId="{2B4D9655-13E0-4D38-8A89-EC0177EA5BFC}" destId="{F07DD472-0913-4478-A93F-DEB00DFDD7F3}" srcOrd="0" destOrd="0" presId="urn:microsoft.com/office/officeart/2011/layout/HexagonRadial"/>
    <dgm:cxn modelId="{8EE0FF2D-5EDC-4F12-B587-46253ADF329A}" type="presParOf" srcId="{2A0EFC99-845D-4A87-B3C5-424FB1909A5C}" destId="{4A56BA1A-777F-4558-866A-B7E79D2E0B4D}" srcOrd="6" destOrd="0" presId="urn:microsoft.com/office/officeart/2011/layout/HexagonRadial"/>
    <dgm:cxn modelId="{EDC8A978-B106-4A76-B5E3-38F6C18F861E}" type="presParOf" srcId="{2A0EFC99-845D-4A87-B3C5-424FB1909A5C}" destId="{5ED70899-D67D-4F16-ACBD-6B7E668A6E97}" srcOrd="7" destOrd="0" presId="urn:microsoft.com/office/officeart/2011/layout/HexagonRadial"/>
    <dgm:cxn modelId="{44C6E141-7FAD-4EFD-B13D-D215039B6C1F}" type="presParOf" srcId="{5ED70899-D67D-4F16-ACBD-6B7E668A6E97}" destId="{D57D3115-23E8-4427-BE38-BD30997356A7}" srcOrd="0" destOrd="0" presId="urn:microsoft.com/office/officeart/2011/layout/HexagonRadial"/>
    <dgm:cxn modelId="{CA627B15-21B0-4B5A-80BA-7DD584B13C9B}" type="presParOf" srcId="{2A0EFC99-845D-4A87-B3C5-424FB1909A5C}" destId="{584D5116-8EBB-4482-80FE-012B874D1BA7}" srcOrd="8"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EBA40A-4929-4E0A-8810-45EF3F008DCF}">
      <dsp:nvSpPr>
        <dsp:cNvPr id="0" name=""/>
        <dsp:cNvSpPr/>
      </dsp:nvSpPr>
      <dsp:spPr>
        <a:xfrm>
          <a:off x="2725603" y="1258686"/>
          <a:ext cx="2665157" cy="2412218"/>
        </a:xfrm>
        <a:prstGeom prst="hexagon">
          <a:avLst>
            <a:gd name="adj" fmla="val 28570"/>
            <a:gd name="vf" fmla="val 11547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Entitlement to claim input tax</a:t>
          </a:r>
          <a:endParaRPr lang="en-MY" sz="1600" kern="1200" dirty="0"/>
        </a:p>
      </dsp:txBody>
      <dsp:txXfrm>
        <a:off x="3181237" y="1671077"/>
        <a:ext cx="1753889" cy="1587436"/>
      </dsp:txXfrm>
    </dsp:sp>
    <dsp:sp modelId="{F45A8578-5D84-4F73-9769-65D7B977F027}">
      <dsp:nvSpPr>
        <dsp:cNvPr id="0" name=""/>
        <dsp:cNvSpPr/>
      </dsp:nvSpPr>
      <dsp:spPr>
        <a:xfrm>
          <a:off x="1752598" y="1346203"/>
          <a:ext cx="762525" cy="656849"/>
        </a:xfrm>
        <a:prstGeom prst="hexagon">
          <a:avLst>
            <a:gd name="adj" fmla="val 28900"/>
            <a:gd name="vf" fmla="val 115470"/>
          </a:avLst>
        </a:prstGeom>
        <a:gradFill rotWithShape="0">
          <a:gsLst>
            <a:gs pos="0">
              <a:schemeClr val="accent3">
                <a:tint val="40000"/>
                <a:hueOff val="0"/>
                <a:satOff val="0"/>
                <a:lumOff val="0"/>
                <a:alphaOff val="0"/>
                <a:shade val="51000"/>
                <a:satMod val="130000"/>
              </a:schemeClr>
            </a:gs>
            <a:gs pos="80000">
              <a:schemeClr val="accent3">
                <a:tint val="40000"/>
                <a:hueOff val="0"/>
                <a:satOff val="0"/>
                <a:lumOff val="0"/>
                <a:alphaOff val="0"/>
                <a:shade val="93000"/>
                <a:satMod val="130000"/>
              </a:schemeClr>
            </a:gs>
            <a:gs pos="100000">
              <a:schemeClr val="accent3">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650709C4-2A7D-4AFA-AC6E-724C6B33035C}">
      <dsp:nvSpPr>
        <dsp:cNvPr id="0" name=""/>
        <dsp:cNvSpPr/>
      </dsp:nvSpPr>
      <dsp:spPr>
        <a:xfrm>
          <a:off x="363403" y="420485"/>
          <a:ext cx="2529500" cy="1721508"/>
        </a:xfrm>
        <a:prstGeom prst="hexagon">
          <a:avLst>
            <a:gd name="adj" fmla="val 28570"/>
            <a:gd name="vf" fmla="val 11547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Input tax has been incurred</a:t>
          </a:r>
          <a:endParaRPr lang="en-MY" sz="1600" kern="1200" dirty="0"/>
        </a:p>
      </dsp:txBody>
      <dsp:txXfrm>
        <a:off x="738140" y="675520"/>
        <a:ext cx="1780026" cy="1211438"/>
      </dsp:txXfrm>
    </dsp:sp>
    <dsp:sp modelId="{F07DD472-0913-4478-A93F-DEB00DFDD7F3}">
      <dsp:nvSpPr>
        <dsp:cNvPr id="0" name=""/>
        <dsp:cNvSpPr/>
      </dsp:nvSpPr>
      <dsp:spPr>
        <a:xfrm>
          <a:off x="1752601" y="2746754"/>
          <a:ext cx="762525" cy="656849"/>
        </a:xfrm>
        <a:prstGeom prst="hexagon">
          <a:avLst>
            <a:gd name="adj" fmla="val 28900"/>
            <a:gd name="vf" fmla="val 115470"/>
          </a:avLst>
        </a:prstGeom>
        <a:gradFill rotWithShape="0">
          <a:gsLst>
            <a:gs pos="0">
              <a:schemeClr val="accent3">
                <a:tint val="40000"/>
                <a:hueOff val="0"/>
                <a:satOff val="0"/>
                <a:lumOff val="0"/>
                <a:alphaOff val="0"/>
                <a:shade val="51000"/>
                <a:satMod val="130000"/>
              </a:schemeClr>
            </a:gs>
            <a:gs pos="80000">
              <a:schemeClr val="accent3">
                <a:tint val="40000"/>
                <a:hueOff val="0"/>
                <a:satOff val="0"/>
                <a:lumOff val="0"/>
                <a:alphaOff val="0"/>
                <a:shade val="93000"/>
                <a:satMod val="130000"/>
              </a:schemeClr>
            </a:gs>
            <a:gs pos="100000">
              <a:schemeClr val="accent3">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E53C55AE-E05F-44CB-8FDF-7B6328A294FC}">
      <dsp:nvSpPr>
        <dsp:cNvPr id="0" name=""/>
        <dsp:cNvSpPr/>
      </dsp:nvSpPr>
      <dsp:spPr>
        <a:xfrm>
          <a:off x="5134582" y="544754"/>
          <a:ext cx="2844860" cy="1715849"/>
        </a:xfrm>
        <a:prstGeom prst="hexagon">
          <a:avLst>
            <a:gd name="adj" fmla="val 28570"/>
            <a:gd name="vf" fmla="val 115470"/>
          </a:avLst>
        </a:prstGeom>
        <a:gradFill rotWithShape="0">
          <a:gsLst>
            <a:gs pos="0">
              <a:schemeClr val="accent3">
                <a:hueOff val="3750088"/>
                <a:satOff val="-5627"/>
                <a:lumOff val="-915"/>
                <a:alphaOff val="0"/>
                <a:shade val="51000"/>
                <a:satMod val="130000"/>
              </a:schemeClr>
            </a:gs>
            <a:gs pos="80000">
              <a:schemeClr val="accent3">
                <a:hueOff val="3750088"/>
                <a:satOff val="-5627"/>
                <a:lumOff val="-915"/>
                <a:alphaOff val="0"/>
                <a:shade val="93000"/>
                <a:satMod val="130000"/>
              </a:schemeClr>
            </a:gs>
            <a:gs pos="100000">
              <a:schemeClr val="accent3">
                <a:hueOff val="3750088"/>
                <a:satOff val="-5627"/>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Input tax is allowable</a:t>
          </a:r>
          <a:endParaRPr lang="en-MY" sz="1600" kern="1200" dirty="0"/>
        </a:p>
      </dsp:txBody>
      <dsp:txXfrm>
        <a:off x="5535060" y="786298"/>
        <a:ext cx="2043904" cy="1232761"/>
      </dsp:txXfrm>
    </dsp:sp>
    <dsp:sp modelId="{D57D3115-23E8-4427-BE38-BD30997356A7}">
      <dsp:nvSpPr>
        <dsp:cNvPr id="0" name=""/>
        <dsp:cNvSpPr/>
      </dsp:nvSpPr>
      <dsp:spPr>
        <a:xfrm>
          <a:off x="1342325" y="3864020"/>
          <a:ext cx="762525" cy="656849"/>
        </a:xfrm>
        <a:prstGeom prst="hexagon">
          <a:avLst>
            <a:gd name="adj" fmla="val 28900"/>
            <a:gd name="vf" fmla="val 115470"/>
          </a:avLst>
        </a:prstGeom>
        <a:gradFill rotWithShape="0">
          <a:gsLst>
            <a:gs pos="0">
              <a:schemeClr val="accent3">
                <a:tint val="40000"/>
                <a:hueOff val="0"/>
                <a:satOff val="0"/>
                <a:lumOff val="0"/>
                <a:alphaOff val="0"/>
                <a:shade val="51000"/>
                <a:satMod val="130000"/>
              </a:schemeClr>
            </a:gs>
            <a:gs pos="80000">
              <a:schemeClr val="accent3">
                <a:tint val="40000"/>
                <a:hueOff val="0"/>
                <a:satOff val="0"/>
                <a:lumOff val="0"/>
                <a:alphaOff val="0"/>
                <a:shade val="93000"/>
                <a:satMod val="130000"/>
              </a:schemeClr>
            </a:gs>
            <a:gs pos="100000">
              <a:schemeClr val="accent3">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4A56BA1A-777F-4558-866A-B7E79D2E0B4D}">
      <dsp:nvSpPr>
        <dsp:cNvPr id="0" name=""/>
        <dsp:cNvSpPr/>
      </dsp:nvSpPr>
      <dsp:spPr>
        <a:xfrm>
          <a:off x="5334004" y="2559557"/>
          <a:ext cx="2723988" cy="1987041"/>
        </a:xfrm>
        <a:prstGeom prst="hexagon">
          <a:avLst>
            <a:gd name="adj" fmla="val 28570"/>
            <a:gd name="vf" fmla="val 115470"/>
          </a:avLst>
        </a:prstGeom>
        <a:gradFill rotWithShape="0">
          <a:gsLst>
            <a:gs pos="0">
              <a:schemeClr val="accent3">
                <a:hueOff val="7500176"/>
                <a:satOff val="-11253"/>
                <a:lumOff val="-1830"/>
                <a:alphaOff val="0"/>
                <a:shade val="51000"/>
                <a:satMod val="130000"/>
              </a:schemeClr>
            </a:gs>
            <a:gs pos="80000">
              <a:schemeClr val="accent3">
                <a:hueOff val="7500176"/>
                <a:satOff val="-11253"/>
                <a:lumOff val="-1830"/>
                <a:alphaOff val="0"/>
                <a:shade val="93000"/>
                <a:satMod val="130000"/>
              </a:schemeClr>
            </a:gs>
            <a:gs pos="100000">
              <a:schemeClr val="accent3">
                <a:hueOff val="7500176"/>
                <a:satOff val="-11253"/>
                <a:lumOff val="-18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Taxable person</a:t>
          </a:r>
        </a:p>
        <a:p>
          <a:pPr lvl="0" algn="ctr" defTabSz="711200">
            <a:lnSpc>
              <a:spcPct val="90000"/>
            </a:lnSpc>
            <a:spcBef>
              <a:spcPct val="0"/>
            </a:spcBef>
            <a:spcAft>
              <a:spcPct val="35000"/>
            </a:spcAft>
          </a:pPr>
          <a:r>
            <a:rPr lang="en-US" sz="1600" kern="1200" dirty="0" smtClean="0"/>
            <a:t>Goods or services acquired in the furtherance of business</a:t>
          </a:r>
          <a:endParaRPr lang="en-MY" sz="1600" kern="1200" dirty="0"/>
        </a:p>
      </dsp:txBody>
      <dsp:txXfrm>
        <a:off x="5750236" y="2863181"/>
        <a:ext cx="1891524" cy="1379793"/>
      </dsp:txXfrm>
    </dsp:sp>
    <dsp:sp modelId="{584D5116-8EBB-4482-80FE-012B874D1BA7}">
      <dsp:nvSpPr>
        <dsp:cNvPr id="0" name=""/>
        <dsp:cNvSpPr/>
      </dsp:nvSpPr>
      <dsp:spPr>
        <a:xfrm>
          <a:off x="134798" y="2500504"/>
          <a:ext cx="2942137" cy="2071556"/>
        </a:xfrm>
        <a:prstGeom prst="hexagon">
          <a:avLst>
            <a:gd name="adj" fmla="val 28570"/>
            <a:gd name="vf" fmla="val 115470"/>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Goods and services made in Malaysia or supply made outside Malaysia which would taxable supply if made in Malaysia</a:t>
          </a:r>
          <a:endParaRPr lang="en-MY" sz="1600" kern="1200" dirty="0"/>
        </a:p>
      </dsp:txBody>
      <dsp:txXfrm>
        <a:off x="577257" y="2812039"/>
        <a:ext cx="2057219" cy="1448486"/>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MY"/>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MY"/>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92B4F986-E21A-435A-A3B2-635808618410}" type="slidenum">
              <a:rPr lang="en-MY" smtClean="0"/>
              <a:pPr/>
              <a:t>‹#›</a:t>
            </a:fld>
            <a:endParaRPr lang="en-MY"/>
          </a:p>
        </p:txBody>
      </p:sp>
    </p:spTree>
    <p:extLst>
      <p:ext uri="{BB962C8B-B14F-4D97-AF65-F5344CB8AC3E}">
        <p14:creationId xmlns:p14="http://schemas.microsoft.com/office/powerpoint/2010/main" val="34672323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893DC00-69C1-4F79-9DF5-223C2CF551F8}" type="datetimeFigureOut">
              <a:rPr lang="en-MY" smtClean="0"/>
              <a:pPr/>
              <a:t>20/9/2015</a:t>
            </a:fld>
            <a:endParaRPr lang="en-MY"/>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AFEDF87-4C83-4749-ABD8-CC06F57B90A8}" type="slidenum">
              <a:rPr lang="en-MY" smtClean="0"/>
              <a:pPr/>
              <a:t>‹#›</a:t>
            </a:fld>
            <a:endParaRPr lang="en-MY"/>
          </a:p>
        </p:txBody>
      </p:sp>
    </p:spTree>
    <p:extLst>
      <p:ext uri="{BB962C8B-B14F-4D97-AF65-F5344CB8AC3E}">
        <p14:creationId xmlns:p14="http://schemas.microsoft.com/office/powerpoint/2010/main" val="2665016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a:p>
        </p:txBody>
      </p:sp>
      <p:sp>
        <p:nvSpPr>
          <p:cNvPr id="4" name="Slide Number Placeholder 3"/>
          <p:cNvSpPr>
            <a:spLocks noGrp="1"/>
          </p:cNvSpPr>
          <p:nvPr>
            <p:ph type="sldNum" sz="quarter" idx="10"/>
          </p:nvPr>
        </p:nvSpPr>
        <p:spPr/>
        <p:txBody>
          <a:bodyPr/>
          <a:lstStyle/>
          <a:p>
            <a:fld id="{1937B11D-53DD-4DFB-884D-08043A4A3E08}" type="slidenum">
              <a:rPr lang="en-MY" smtClean="0"/>
              <a:pPr/>
              <a:t>4</a:t>
            </a:fld>
            <a:endParaRPr lang="en-MY"/>
          </a:p>
        </p:txBody>
      </p:sp>
    </p:spTree>
    <p:extLst>
      <p:ext uri="{BB962C8B-B14F-4D97-AF65-F5344CB8AC3E}">
        <p14:creationId xmlns:p14="http://schemas.microsoft.com/office/powerpoint/2010/main" val="2562315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a:p>
        </p:txBody>
      </p:sp>
      <p:sp>
        <p:nvSpPr>
          <p:cNvPr id="4" name="Slide Number Placeholder 3"/>
          <p:cNvSpPr>
            <a:spLocks noGrp="1"/>
          </p:cNvSpPr>
          <p:nvPr>
            <p:ph type="sldNum" sz="quarter" idx="10"/>
          </p:nvPr>
        </p:nvSpPr>
        <p:spPr/>
        <p:txBody>
          <a:bodyPr/>
          <a:lstStyle/>
          <a:p>
            <a:fld id="{1937B11D-53DD-4DFB-884D-08043A4A3E08}" type="slidenum">
              <a:rPr lang="en-MY" smtClean="0"/>
              <a:pPr/>
              <a:t>5</a:t>
            </a:fld>
            <a:endParaRPr lang="en-MY"/>
          </a:p>
        </p:txBody>
      </p:sp>
    </p:spTree>
    <p:extLst>
      <p:ext uri="{BB962C8B-B14F-4D97-AF65-F5344CB8AC3E}">
        <p14:creationId xmlns:p14="http://schemas.microsoft.com/office/powerpoint/2010/main" val="3784264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a:p>
        </p:txBody>
      </p:sp>
      <p:sp>
        <p:nvSpPr>
          <p:cNvPr id="4" name="Slide Number Placeholder 3"/>
          <p:cNvSpPr>
            <a:spLocks noGrp="1"/>
          </p:cNvSpPr>
          <p:nvPr>
            <p:ph type="sldNum" sz="quarter" idx="10"/>
          </p:nvPr>
        </p:nvSpPr>
        <p:spPr/>
        <p:txBody>
          <a:bodyPr/>
          <a:lstStyle/>
          <a:p>
            <a:fld id="{1937B11D-53DD-4DFB-884D-08043A4A3E08}" type="slidenum">
              <a:rPr lang="en-MY" smtClean="0"/>
              <a:pPr/>
              <a:t>24</a:t>
            </a:fld>
            <a:endParaRPr lang="en-MY"/>
          </a:p>
        </p:txBody>
      </p:sp>
    </p:spTree>
    <p:extLst>
      <p:ext uri="{BB962C8B-B14F-4D97-AF65-F5344CB8AC3E}">
        <p14:creationId xmlns:p14="http://schemas.microsoft.com/office/powerpoint/2010/main" val="789689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a:p>
        </p:txBody>
      </p:sp>
      <p:sp>
        <p:nvSpPr>
          <p:cNvPr id="4" name="Slide Number Placeholder 3"/>
          <p:cNvSpPr>
            <a:spLocks noGrp="1"/>
          </p:cNvSpPr>
          <p:nvPr>
            <p:ph type="sldNum" sz="quarter" idx="10"/>
          </p:nvPr>
        </p:nvSpPr>
        <p:spPr/>
        <p:txBody>
          <a:bodyPr/>
          <a:lstStyle/>
          <a:p>
            <a:fld id="{CAFEDF87-4C83-4749-ABD8-CC06F57B90A8}" type="slidenum">
              <a:rPr lang="en-MY" smtClean="0"/>
              <a:pPr/>
              <a:t>51</a:t>
            </a:fld>
            <a:endParaRPr lang="en-MY"/>
          </a:p>
        </p:txBody>
      </p:sp>
    </p:spTree>
    <p:extLst>
      <p:ext uri="{BB962C8B-B14F-4D97-AF65-F5344CB8AC3E}">
        <p14:creationId xmlns:p14="http://schemas.microsoft.com/office/powerpoint/2010/main" val="581099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a:p>
        </p:txBody>
      </p:sp>
      <p:sp>
        <p:nvSpPr>
          <p:cNvPr id="4" name="Slide Number Placeholder 3"/>
          <p:cNvSpPr>
            <a:spLocks noGrp="1"/>
          </p:cNvSpPr>
          <p:nvPr>
            <p:ph type="sldNum" sz="quarter" idx="10"/>
          </p:nvPr>
        </p:nvSpPr>
        <p:spPr/>
        <p:txBody>
          <a:bodyPr/>
          <a:lstStyle/>
          <a:p>
            <a:fld id="{37AC8CA1-8B7C-4D4C-8007-C8DB3606E951}" type="slidenum">
              <a:rPr lang="en-MY" smtClean="0"/>
              <a:pPr/>
              <a:t>73</a:t>
            </a:fld>
            <a:endParaRPr lang="en-MY"/>
          </a:p>
        </p:txBody>
      </p:sp>
    </p:spTree>
    <p:extLst>
      <p:ext uri="{BB962C8B-B14F-4D97-AF65-F5344CB8AC3E}">
        <p14:creationId xmlns:p14="http://schemas.microsoft.com/office/powerpoint/2010/main" val="2619810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a:p>
        </p:txBody>
      </p:sp>
      <p:sp>
        <p:nvSpPr>
          <p:cNvPr id="4" name="Slide Number Placeholder 3"/>
          <p:cNvSpPr>
            <a:spLocks noGrp="1"/>
          </p:cNvSpPr>
          <p:nvPr>
            <p:ph type="sldNum" sz="quarter" idx="10"/>
          </p:nvPr>
        </p:nvSpPr>
        <p:spPr/>
        <p:txBody>
          <a:bodyPr/>
          <a:lstStyle/>
          <a:p>
            <a:fld id="{1937B11D-53DD-4DFB-884D-08043A4A3E08}" type="slidenum">
              <a:rPr lang="en-MY" smtClean="0"/>
              <a:pPr/>
              <a:t>74</a:t>
            </a:fld>
            <a:endParaRPr lang="en-MY"/>
          </a:p>
        </p:txBody>
      </p:sp>
    </p:spTree>
    <p:extLst>
      <p:ext uri="{BB962C8B-B14F-4D97-AF65-F5344CB8AC3E}">
        <p14:creationId xmlns:p14="http://schemas.microsoft.com/office/powerpoint/2010/main" val="2925793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a:p>
        </p:txBody>
      </p:sp>
      <p:sp>
        <p:nvSpPr>
          <p:cNvPr id="4" name="Slide Number Placeholder 3"/>
          <p:cNvSpPr>
            <a:spLocks noGrp="1"/>
          </p:cNvSpPr>
          <p:nvPr>
            <p:ph type="sldNum" sz="quarter" idx="10"/>
          </p:nvPr>
        </p:nvSpPr>
        <p:spPr/>
        <p:txBody>
          <a:bodyPr/>
          <a:lstStyle/>
          <a:p>
            <a:fld id="{1937B11D-53DD-4DFB-884D-08043A4A3E08}" type="slidenum">
              <a:rPr lang="en-MY" smtClean="0"/>
              <a:pPr/>
              <a:t>75</a:t>
            </a:fld>
            <a:endParaRPr lang="en-MY"/>
          </a:p>
        </p:txBody>
      </p:sp>
    </p:spTree>
    <p:extLst>
      <p:ext uri="{BB962C8B-B14F-4D97-AF65-F5344CB8AC3E}">
        <p14:creationId xmlns:p14="http://schemas.microsoft.com/office/powerpoint/2010/main" val="2385530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MY"/>
          </a:p>
        </p:txBody>
      </p:sp>
      <p:sp>
        <p:nvSpPr>
          <p:cNvPr id="4" name="Date Placeholder 3"/>
          <p:cNvSpPr>
            <a:spLocks noGrp="1"/>
          </p:cNvSpPr>
          <p:nvPr>
            <p:ph type="dt" sz="half" idx="10"/>
          </p:nvPr>
        </p:nvSpPr>
        <p:spPr/>
        <p:txBody>
          <a:bodyPr/>
          <a:lstStyle/>
          <a:p>
            <a:fld id="{A19E40AD-2D4C-4811-92D9-C11FFB82FD34}" type="datetime1">
              <a:rPr lang="en-US" smtClean="0"/>
              <a:pPr/>
              <a:t>9/20/2015</a:t>
            </a:fld>
            <a:endParaRPr lang="en-US"/>
          </a:p>
        </p:txBody>
      </p:sp>
      <p:sp>
        <p:nvSpPr>
          <p:cNvPr id="5" name="Footer Placeholder 4"/>
          <p:cNvSpPr>
            <a:spLocks noGrp="1"/>
          </p:cNvSpPr>
          <p:nvPr>
            <p:ph type="ftr" sz="quarter" idx="11"/>
          </p:nvPr>
        </p:nvSpPr>
        <p:spPr/>
        <p:txBody>
          <a:bodyPr/>
          <a:lstStyle/>
          <a:p>
            <a:r>
              <a:rPr lang="en-MY" smtClean="0"/>
              <a:t>© 2013 SALIHIN GST SERVICES. ALL RIGHTS RESERVED</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17924629"/>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5E879231-F581-45F1-B39B-F1471B6746DB}" type="datetime1">
              <a:rPr lang="en-US" smtClean="0"/>
              <a:pPr/>
              <a:t>9/20/2015</a:t>
            </a:fld>
            <a:endParaRPr lang="en-US"/>
          </a:p>
        </p:txBody>
      </p:sp>
      <p:sp>
        <p:nvSpPr>
          <p:cNvPr id="5" name="Footer Placeholder 4"/>
          <p:cNvSpPr>
            <a:spLocks noGrp="1"/>
          </p:cNvSpPr>
          <p:nvPr>
            <p:ph type="ftr" sz="quarter" idx="11"/>
          </p:nvPr>
        </p:nvSpPr>
        <p:spPr/>
        <p:txBody>
          <a:bodyPr/>
          <a:lstStyle/>
          <a:p>
            <a:r>
              <a:rPr lang="en-MY" smtClean="0"/>
              <a:t>© 2013 SALIHIN GST SERVICES. ALL RIGHTS RESERVED</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61425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28D65F87-8FC3-463E-80C4-5CDDD42ACC96}" type="datetime1">
              <a:rPr lang="en-US" smtClean="0"/>
              <a:pPr/>
              <a:t>9/20/2015</a:t>
            </a:fld>
            <a:endParaRPr lang="en-US"/>
          </a:p>
        </p:txBody>
      </p:sp>
      <p:sp>
        <p:nvSpPr>
          <p:cNvPr id="5" name="Footer Placeholder 4"/>
          <p:cNvSpPr>
            <a:spLocks noGrp="1"/>
          </p:cNvSpPr>
          <p:nvPr>
            <p:ph type="ftr" sz="quarter" idx="11"/>
          </p:nvPr>
        </p:nvSpPr>
        <p:spPr/>
        <p:txBody>
          <a:bodyPr/>
          <a:lstStyle/>
          <a:p>
            <a:r>
              <a:rPr lang="en-MY" smtClean="0"/>
              <a:t>© 2013 SALIHIN GST SERVICES. ALL RIGHTS RESERVED</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57232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Header">
    <p:bg>
      <p:bgPr>
        <a:solidFill>
          <a:schemeClr val="bg1">
            <a:lumMod val="85000"/>
          </a:schemeClr>
        </a:solidFill>
        <a:effectLst/>
      </p:bgPr>
    </p:bg>
    <p:spTree>
      <p:nvGrpSpPr>
        <p:cNvPr id="1" name=""/>
        <p:cNvGrpSpPr/>
        <p:nvPr/>
      </p:nvGrpSpPr>
      <p:grpSpPr>
        <a:xfrm>
          <a:off x="0" y="0"/>
          <a:ext cx="0" cy="0"/>
          <a:chOff x="0" y="0"/>
          <a:chExt cx="0" cy="0"/>
        </a:xfrm>
      </p:grpSpPr>
      <p:sp>
        <p:nvSpPr>
          <p:cNvPr id="32" name="Date Placeholder 3"/>
          <p:cNvSpPr>
            <a:spLocks noGrp="1"/>
          </p:cNvSpPr>
          <p:nvPr>
            <p:ph type="dt" sz="half" idx="10"/>
          </p:nvPr>
        </p:nvSpPr>
        <p:spPr>
          <a:xfrm>
            <a:off x="457200" y="6356350"/>
            <a:ext cx="2133600" cy="365125"/>
          </a:xfrm>
        </p:spPr>
        <p:txBody>
          <a:bodyPr/>
          <a:lstStyle/>
          <a:p>
            <a:fld id="{0F860FDA-0FE4-42F8-9F51-3CEED3A90960}" type="datetime1">
              <a:rPr lang="en-US" smtClean="0"/>
              <a:pPr/>
              <a:t>9/20/2015</a:t>
            </a:fld>
            <a:endParaRPr lang="en-US"/>
          </a:p>
        </p:txBody>
      </p:sp>
      <p:sp>
        <p:nvSpPr>
          <p:cNvPr id="33" name="Footer Placeholder 4"/>
          <p:cNvSpPr>
            <a:spLocks noGrp="1"/>
          </p:cNvSpPr>
          <p:nvPr>
            <p:ph type="ftr" sz="quarter" idx="11"/>
          </p:nvPr>
        </p:nvSpPr>
        <p:spPr>
          <a:xfrm>
            <a:off x="4368800" y="6410325"/>
            <a:ext cx="4267200" cy="365125"/>
          </a:xfrm>
        </p:spPr>
        <p:txBody>
          <a:bodyPr/>
          <a:lstStyle>
            <a:lvl1pPr algn="r">
              <a:defRPr sz="1100">
                <a:solidFill>
                  <a:schemeClr val="tx1"/>
                </a:solidFill>
              </a:defRPr>
            </a:lvl1pPr>
          </a:lstStyle>
          <a:p>
            <a:r>
              <a:rPr lang="en-MY" smtClean="0"/>
              <a:t>© 2013 SALIHIN GST SERVICES. ALL RIGHTS RESERVED</a:t>
            </a:r>
            <a:endParaRPr lang="en-US" dirty="0"/>
          </a:p>
        </p:txBody>
      </p:sp>
      <p:sp>
        <p:nvSpPr>
          <p:cNvPr id="34" name="Slide Number Placeholder 5"/>
          <p:cNvSpPr>
            <a:spLocks noGrp="1"/>
          </p:cNvSpPr>
          <p:nvPr>
            <p:ph type="sldNum" sz="quarter" idx="12"/>
          </p:nvPr>
        </p:nvSpPr>
        <p:spPr>
          <a:xfrm>
            <a:off x="8507453" y="6407150"/>
            <a:ext cx="532558" cy="365125"/>
          </a:xfrm>
        </p:spPr>
        <p:txBody>
          <a:bodyPr/>
          <a:lstStyle>
            <a:lvl1pPr algn="ctr">
              <a:defRPr>
                <a:solidFill>
                  <a:schemeClr val="tx1"/>
                </a:solidFill>
              </a:defRPr>
            </a:lvl1pPr>
          </a:lstStyle>
          <a:p>
            <a:fld id="{B6F15528-21DE-4FAA-801E-634DDDAF4B2B}" type="slidenum">
              <a:rPr lang="en-US" smtClean="0"/>
              <a:pPr/>
              <a:t>‹#›</a:t>
            </a:fld>
            <a:endParaRPr lang="en-US"/>
          </a:p>
        </p:txBody>
      </p:sp>
      <p:pic>
        <p:nvPicPr>
          <p:cNvPr id="35" name="Picture 6" descr="S:\iACCOUNTS Master Folder\User Folder\Afif\Afif's Portal\Bahan\jbs21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82982" y="6405897"/>
            <a:ext cx="367789" cy="3677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4" name="Footer Placeholder 1"/>
          <p:cNvSpPr txBox="1">
            <a:spLocks/>
          </p:cNvSpPr>
          <p:nvPr userDrawn="1"/>
        </p:nvSpPr>
        <p:spPr>
          <a:xfrm>
            <a:off x="4056185" y="6581775"/>
            <a:ext cx="4642338" cy="304800"/>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MY" dirty="0" smtClean="0">
                <a:solidFill>
                  <a:schemeClr val="bg1"/>
                </a:solidFill>
              </a:rPr>
              <a:t>Copyright 2013 </a:t>
            </a:r>
            <a:r>
              <a:rPr lang="en-MY" dirty="0" smtClean="0">
                <a:solidFill>
                  <a:schemeClr val="bg1"/>
                </a:solidFill>
                <a:latin typeface="Neuropol" pitchFamily="34" charset="0"/>
              </a:rPr>
              <a:t>SALIHIN</a:t>
            </a:r>
            <a:r>
              <a:rPr lang="en-MY" dirty="0" smtClean="0">
                <a:solidFill>
                  <a:schemeClr val="bg1"/>
                </a:solidFill>
              </a:rPr>
              <a:t>. All rights reserved</a:t>
            </a:r>
          </a:p>
          <a:p>
            <a:pPr algn="r">
              <a:defRPr/>
            </a:pPr>
            <a:endParaRPr lang="en-MY" dirty="0">
              <a:solidFill>
                <a:schemeClr val="bg1"/>
              </a:solidFill>
            </a:endParaRPr>
          </a:p>
        </p:txBody>
      </p:sp>
      <p:sp>
        <p:nvSpPr>
          <p:cNvPr id="5" name="Slide Number Placeholder 8"/>
          <p:cNvSpPr>
            <a:spLocks noGrp="1"/>
          </p:cNvSpPr>
          <p:nvPr>
            <p:ph type="sldNum" sz="quarter" idx="10"/>
          </p:nvPr>
        </p:nvSpPr>
        <p:spPr>
          <a:xfrm>
            <a:off x="8606204" y="6491288"/>
            <a:ext cx="492369" cy="449262"/>
          </a:xfrm>
          <a:prstGeom prst="rect">
            <a:avLst/>
          </a:prstGeom>
        </p:spPr>
        <p:txBody>
          <a:bodyPr/>
          <a:lstStyle>
            <a:lvl1pPr algn="ctr">
              <a:defRPr sz="1400">
                <a:solidFill>
                  <a:schemeClr val="bg1"/>
                </a:solidFill>
              </a:defRPr>
            </a:lvl1pPr>
          </a:lstStyle>
          <a:p>
            <a:pPr>
              <a:defRPr/>
            </a:pPr>
            <a:fld id="{952D13CB-21B0-4697-920D-57636658F9F7}" type="slidenum">
              <a:rPr lang="en-US"/>
              <a:pPr>
                <a:defRPr/>
              </a:pPr>
              <a:t>‹#›</a:t>
            </a:fld>
            <a:endParaRPr lang="en-US" dirty="0"/>
          </a:p>
        </p:txBody>
      </p:sp>
    </p:spTree>
    <p:extLst>
      <p:ext uri="{BB962C8B-B14F-4D97-AF65-F5344CB8AC3E}">
        <p14:creationId xmlns:p14="http://schemas.microsoft.com/office/powerpoint/2010/main" val="307397581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bg>
      <p:bgPr>
        <a:gradFill flip="none" rotWithShape="1">
          <a:gsLst>
            <a:gs pos="0">
              <a:srgbClr val="E7F8FF">
                <a:alpha val="5000"/>
              </a:srgbClr>
            </a:gs>
            <a:gs pos="100000">
              <a:srgbClr val="AFDBFF">
                <a:alpha val="47843"/>
              </a:srgbClr>
            </a:gs>
          </a:gsLst>
          <a:lin ang="5400000" scaled="0"/>
          <a:tileRect/>
        </a:gra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0DE004F-9139-4B9C-BBCB-8673461F7D95}" type="datetime1">
              <a:rPr lang="en-US" smtClean="0"/>
              <a:pPr/>
              <a:t>9/20/2015</a:t>
            </a:fld>
            <a:endParaRPr lang="en-US"/>
          </a:p>
        </p:txBody>
      </p:sp>
      <p:sp>
        <p:nvSpPr>
          <p:cNvPr id="5" name="Footer Placeholder 4"/>
          <p:cNvSpPr>
            <a:spLocks noGrp="1"/>
          </p:cNvSpPr>
          <p:nvPr>
            <p:ph type="ftr" sz="quarter" idx="11"/>
          </p:nvPr>
        </p:nvSpPr>
        <p:spPr>
          <a:xfrm>
            <a:off x="4368800" y="6410325"/>
            <a:ext cx="4267200" cy="365125"/>
          </a:xfrm>
        </p:spPr>
        <p:txBody>
          <a:bodyPr/>
          <a:lstStyle>
            <a:lvl1pPr algn="r">
              <a:defRPr sz="1100">
                <a:solidFill>
                  <a:schemeClr val="tx1"/>
                </a:solidFill>
              </a:defRPr>
            </a:lvl1pPr>
          </a:lstStyle>
          <a:p>
            <a:r>
              <a:rPr lang="en-MY" smtClean="0"/>
              <a:t>© 2013 SALIHIN GST SERVICES. ALL RIGHTS RESERVED</a:t>
            </a:r>
            <a:endParaRPr lang="en-US" dirty="0"/>
          </a:p>
        </p:txBody>
      </p:sp>
      <p:sp>
        <p:nvSpPr>
          <p:cNvPr id="6" name="Slide Number Placeholder 5"/>
          <p:cNvSpPr>
            <a:spLocks noGrp="1"/>
          </p:cNvSpPr>
          <p:nvPr>
            <p:ph type="sldNum" sz="quarter" idx="12"/>
          </p:nvPr>
        </p:nvSpPr>
        <p:spPr>
          <a:xfrm>
            <a:off x="8507453" y="6407150"/>
            <a:ext cx="532558" cy="365125"/>
          </a:xfrm>
        </p:spPr>
        <p:txBody>
          <a:bodyPr/>
          <a:lstStyle>
            <a:lvl1pPr algn="ctr">
              <a:defRPr>
                <a:solidFill>
                  <a:schemeClr val="tx1"/>
                </a:solidFill>
              </a:defRPr>
            </a:lvl1pPr>
          </a:lstStyle>
          <a:p>
            <a:fld id="{B6F15528-21DE-4FAA-801E-634DDDAF4B2B}" type="slidenum">
              <a:rPr lang="en-US" smtClean="0"/>
              <a:pPr/>
              <a:t>‹#›</a:t>
            </a:fld>
            <a:endParaRPr lang="en-US"/>
          </a:p>
        </p:txBody>
      </p:sp>
      <p:pic>
        <p:nvPicPr>
          <p:cNvPr id="1028" name="Picture 4" descr="C:\Users\GSTUser\Desktop\Salihin without AF N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81800" y="149225"/>
            <a:ext cx="2132758" cy="4603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iACCOUNTS Master Folder\User Folder\Afif\Afif's Portal\Bahan\jbs21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82982" y="6405897"/>
            <a:ext cx="367789" cy="3677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Slide">
    <p:bg>
      <p:bgPr>
        <a:gradFill flip="none" rotWithShape="1">
          <a:gsLst>
            <a:gs pos="0">
              <a:srgbClr val="E7F8FF">
                <a:alpha val="5000"/>
              </a:srgbClr>
            </a:gs>
            <a:gs pos="100000">
              <a:srgbClr val="AFDBFF">
                <a:alpha val="47843"/>
              </a:srgbClr>
            </a:gs>
          </a:gsLst>
          <a:lin ang="5400000" scaled="0"/>
          <a:tileRect/>
        </a:gra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0DE004F-9139-4B9C-BBCB-8673461F7D95}" type="datetime1">
              <a:rPr lang="en-US" smtClean="0"/>
              <a:pPr/>
              <a:t>9/20/2015</a:t>
            </a:fld>
            <a:endParaRPr lang="en-US"/>
          </a:p>
        </p:txBody>
      </p:sp>
      <p:sp>
        <p:nvSpPr>
          <p:cNvPr id="5" name="Footer Placeholder 4"/>
          <p:cNvSpPr>
            <a:spLocks noGrp="1"/>
          </p:cNvSpPr>
          <p:nvPr>
            <p:ph type="ftr" sz="quarter" idx="11"/>
          </p:nvPr>
        </p:nvSpPr>
        <p:spPr>
          <a:xfrm>
            <a:off x="4368800" y="6410325"/>
            <a:ext cx="4267200" cy="365125"/>
          </a:xfrm>
        </p:spPr>
        <p:txBody>
          <a:bodyPr/>
          <a:lstStyle>
            <a:lvl1pPr algn="r">
              <a:defRPr sz="1100">
                <a:solidFill>
                  <a:schemeClr val="tx1"/>
                </a:solidFill>
              </a:defRPr>
            </a:lvl1pPr>
          </a:lstStyle>
          <a:p>
            <a:r>
              <a:rPr lang="en-MY" smtClean="0"/>
              <a:t>© 2013 SALIHIN GST SERVICES. ALL RIGHTS RESERVED</a:t>
            </a:r>
            <a:endParaRPr lang="en-US" dirty="0"/>
          </a:p>
        </p:txBody>
      </p:sp>
      <p:sp>
        <p:nvSpPr>
          <p:cNvPr id="6" name="Slide Number Placeholder 5"/>
          <p:cNvSpPr>
            <a:spLocks noGrp="1"/>
          </p:cNvSpPr>
          <p:nvPr>
            <p:ph type="sldNum" sz="quarter" idx="12"/>
          </p:nvPr>
        </p:nvSpPr>
        <p:spPr>
          <a:xfrm>
            <a:off x="8507453" y="6407150"/>
            <a:ext cx="532558" cy="365125"/>
          </a:xfrm>
        </p:spPr>
        <p:txBody>
          <a:bodyPr/>
          <a:lstStyle>
            <a:lvl1pPr algn="ctr">
              <a:defRPr>
                <a:solidFill>
                  <a:schemeClr val="tx1"/>
                </a:solidFill>
              </a:defRPr>
            </a:lvl1pPr>
          </a:lstStyle>
          <a:p>
            <a:fld id="{B6F15528-21DE-4FAA-801E-634DDDAF4B2B}" type="slidenum">
              <a:rPr lang="en-US" smtClean="0"/>
              <a:pPr/>
              <a:t>‹#›</a:t>
            </a:fld>
            <a:endParaRPr lang="en-US"/>
          </a:p>
        </p:txBody>
      </p:sp>
      <p:pic>
        <p:nvPicPr>
          <p:cNvPr id="1028" name="Picture 4" descr="C:\Users\GSTUser\Desktop\Salihin without AF N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81800" y="149225"/>
            <a:ext cx="2132758" cy="4603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iACCOUNTS Master Folder\User Folder\Afif\Afif's Portal\Bahan\jbs21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82982" y="6405897"/>
            <a:ext cx="367789" cy="3677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Slide">
    <p:bg>
      <p:bgPr>
        <a:gradFill flip="none" rotWithShape="1">
          <a:gsLst>
            <a:gs pos="0">
              <a:srgbClr val="E7F8FF">
                <a:alpha val="5000"/>
              </a:srgbClr>
            </a:gs>
            <a:gs pos="100000">
              <a:srgbClr val="AFDBFF">
                <a:alpha val="47843"/>
              </a:srgbClr>
            </a:gs>
          </a:gsLst>
          <a:lin ang="5400000" scaled="0"/>
          <a:tileRect/>
        </a:gra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0DE004F-9139-4B9C-BBCB-8673461F7D95}" type="datetime1">
              <a:rPr lang="en-US" smtClean="0"/>
              <a:pPr/>
              <a:t>9/20/2015</a:t>
            </a:fld>
            <a:endParaRPr lang="en-US"/>
          </a:p>
        </p:txBody>
      </p:sp>
      <p:sp>
        <p:nvSpPr>
          <p:cNvPr id="5" name="Footer Placeholder 4"/>
          <p:cNvSpPr>
            <a:spLocks noGrp="1"/>
          </p:cNvSpPr>
          <p:nvPr>
            <p:ph type="ftr" sz="quarter" idx="11"/>
          </p:nvPr>
        </p:nvSpPr>
        <p:spPr>
          <a:xfrm>
            <a:off x="4368800" y="6410325"/>
            <a:ext cx="4267200" cy="365125"/>
          </a:xfrm>
        </p:spPr>
        <p:txBody>
          <a:bodyPr/>
          <a:lstStyle>
            <a:lvl1pPr algn="r">
              <a:defRPr sz="1100">
                <a:solidFill>
                  <a:schemeClr val="tx1"/>
                </a:solidFill>
              </a:defRPr>
            </a:lvl1pPr>
          </a:lstStyle>
          <a:p>
            <a:r>
              <a:rPr lang="en-MY" smtClean="0"/>
              <a:t>© 2013 SALIHIN GST SERVICES. ALL RIGHTS RESERVED</a:t>
            </a:r>
            <a:endParaRPr lang="en-US" dirty="0"/>
          </a:p>
        </p:txBody>
      </p:sp>
      <p:sp>
        <p:nvSpPr>
          <p:cNvPr id="6" name="Slide Number Placeholder 5"/>
          <p:cNvSpPr>
            <a:spLocks noGrp="1"/>
          </p:cNvSpPr>
          <p:nvPr>
            <p:ph type="sldNum" sz="quarter" idx="12"/>
          </p:nvPr>
        </p:nvSpPr>
        <p:spPr>
          <a:xfrm>
            <a:off x="8507453" y="6407150"/>
            <a:ext cx="532558" cy="365125"/>
          </a:xfrm>
        </p:spPr>
        <p:txBody>
          <a:bodyPr/>
          <a:lstStyle>
            <a:lvl1pPr algn="ctr">
              <a:defRPr>
                <a:solidFill>
                  <a:schemeClr val="tx1"/>
                </a:solidFill>
              </a:defRPr>
            </a:lvl1pPr>
          </a:lstStyle>
          <a:p>
            <a:fld id="{B6F15528-21DE-4FAA-801E-634DDDAF4B2B}" type="slidenum">
              <a:rPr lang="en-US" smtClean="0"/>
              <a:pPr/>
              <a:t>‹#›</a:t>
            </a:fld>
            <a:endParaRPr lang="en-US"/>
          </a:p>
        </p:txBody>
      </p:sp>
      <p:pic>
        <p:nvPicPr>
          <p:cNvPr id="1028" name="Picture 4" descr="C:\Users\GSTUser\Desktop\Salihin without AF N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81800" y="149225"/>
            <a:ext cx="2132758" cy="4603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iACCOUNTS Master Folder\User Folder\Afif\Afif's Portal\Bahan\jbs21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82982" y="6405897"/>
            <a:ext cx="367789" cy="3677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Slide">
    <p:bg>
      <p:bgPr>
        <a:gradFill flip="none" rotWithShape="1">
          <a:gsLst>
            <a:gs pos="0">
              <a:srgbClr val="E7F8FF">
                <a:alpha val="5000"/>
              </a:srgbClr>
            </a:gs>
            <a:gs pos="100000">
              <a:srgbClr val="AFDBFF">
                <a:alpha val="47843"/>
              </a:srgbClr>
            </a:gs>
          </a:gsLst>
          <a:lin ang="5400000" scaled="0"/>
          <a:tileRect/>
        </a:gra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0DE004F-9139-4B9C-BBCB-8673461F7D95}" type="datetime1">
              <a:rPr lang="en-US" smtClean="0"/>
              <a:pPr/>
              <a:t>9/20/2015</a:t>
            </a:fld>
            <a:endParaRPr lang="en-US"/>
          </a:p>
        </p:txBody>
      </p:sp>
      <p:sp>
        <p:nvSpPr>
          <p:cNvPr id="5" name="Footer Placeholder 4"/>
          <p:cNvSpPr>
            <a:spLocks noGrp="1"/>
          </p:cNvSpPr>
          <p:nvPr>
            <p:ph type="ftr" sz="quarter" idx="11"/>
          </p:nvPr>
        </p:nvSpPr>
        <p:spPr>
          <a:xfrm>
            <a:off x="4368800" y="6410325"/>
            <a:ext cx="4267200" cy="365125"/>
          </a:xfrm>
        </p:spPr>
        <p:txBody>
          <a:bodyPr/>
          <a:lstStyle>
            <a:lvl1pPr algn="r">
              <a:defRPr sz="1100">
                <a:solidFill>
                  <a:schemeClr val="tx1"/>
                </a:solidFill>
              </a:defRPr>
            </a:lvl1pPr>
          </a:lstStyle>
          <a:p>
            <a:r>
              <a:rPr lang="en-MY" smtClean="0"/>
              <a:t>© 2013 SALIHIN GST SERVICES. ALL RIGHTS RESERVED</a:t>
            </a:r>
            <a:endParaRPr lang="en-US" dirty="0"/>
          </a:p>
        </p:txBody>
      </p:sp>
      <p:sp>
        <p:nvSpPr>
          <p:cNvPr id="6" name="Slide Number Placeholder 5"/>
          <p:cNvSpPr>
            <a:spLocks noGrp="1"/>
          </p:cNvSpPr>
          <p:nvPr>
            <p:ph type="sldNum" sz="quarter" idx="12"/>
          </p:nvPr>
        </p:nvSpPr>
        <p:spPr>
          <a:xfrm>
            <a:off x="8507453" y="6407150"/>
            <a:ext cx="532558" cy="365125"/>
          </a:xfrm>
        </p:spPr>
        <p:txBody>
          <a:bodyPr/>
          <a:lstStyle>
            <a:lvl1pPr algn="ctr">
              <a:defRPr>
                <a:solidFill>
                  <a:schemeClr val="tx1"/>
                </a:solidFill>
              </a:defRPr>
            </a:lvl1pPr>
          </a:lstStyle>
          <a:p>
            <a:fld id="{B6F15528-21DE-4FAA-801E-634DDDAF4B2B}" type="slidenum">
              <a:rPr lang="en-US" smtClean="0"/>
              <a:pPr/>
              <a:t>‹#›</a:t>
            </a:fld>
            <a:endParaRPr lang="en-US"/>
          </a:p>
        </p:txBody>
      </p:sp>
      <p:pic>
        <p:nvPicPr>
          <p:cNvPr id="1028" name="Picture 4" descr="C:\Users\GSTUser\Desktop\Salihin without AF N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81800" y="149225"/>
            <a:ext cx="2132758" cy="4603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iACCOUNTS Master Folder\User Folder\Afif\Afif's Portal\Bahan\jbs21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82982" y="6405897"/>
            <a:ext cx="367789" cy="3677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Slide">
    <p:bg>
      <p:bgPr>
        <a:gradFill flip="none" rotWithShape="1">
          <a:gsLst>
            <a:gs pos="0">
              <a:srgbClr val="E7F8FF">
                <a:alpha val="5000"/>
              </a:srgbClr>
            </a:gs>
            <a:gs pos="100000">
              <a:srgbClr val="AFDBFF">
                <a:alpha val="47843"/>
              </a:srgbClr>
            </a:gs>
          </a:gsLst>
          <a:lin ang="5400000" scaled="0"/>
          <a:tileRect/>
        </a:gra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0DE004F-9139-4B9C-BBCB-8673461F7D95}" type="datetime1">
              <a:rPr lang="en-US" smtClean="0"/>
              <a:pPr/>
              <a:t>9/20/2015</a:t>
            </a:fld>
            <a:endParaRPr lang="en-US"/>
          </a:p>
        </p:txBody>
      </p:sp>
      <p:sp>
        <p:nvSpPr>
          <p:cNvPr id="5" name="Footer Placeholder 4"/>
          <p:cNvSpPr>
            <a:spLocks noGrp="1"/>
          </p:cNvSpPr>
          <p:nvPr>
            <p:ph type="ftr" sz="quarter" idx="11"/>
          </p:nvPr>
        </p:nvSpPr>
        <p:spPr>
          <a:xfrm>
            <a:off x="4368800" y="6410325"/>
            <a:ext cx="4267200" cy="365125"/>
          </a:xfrm>
        </p:spPr>
        <p:txBody>
          <a:bodyPr/>
          <a:lstStyle>
            <a:lvl1pPr algn="r">
              <a:defRPr sz="1100">
                <a:solidFill>
                  <a:schemeClr val="tx1"/>
                </a:solidFill>
              </a:defRPr>
            </a:lvl1pPr>
          </a:lstStyle>
          <a:p>
            <a:r>
              <a:rPr lang="en-MY" smtClean="0"/>
              <a:t>© 2013 SALIHIN GST SERVICES. ALL RIGHTS RESERVED</a:t>
            </a:r>
            <a:endParaRPr lang="en-US" dirty="0"/>
          </a:p>
        </p:txBody>
      </p:sp>
      <p:sp>
        <p:nvSpPr>
          <p:cNvPr id="6" name="Slide Number Placeholder 5"/>
          <p:cNvSpPr>
            <a:spLocks noGrp="1"/>
          </p:cNvSpPr>
          <p:nvPr>
            <p:ph type="sldNum" sz="quarter" idx="12"/>
          </p:nvPr>
        </p:nvSpPr>
        <p:spPr>
          <a:xfrm>
            <a:off x="8507453" y="6407150"/>
            <a:ext cx="532558" cy="365125"/>
          </a:xfrm>
        </p:spPr>
        <p:txBody>
          <a:bodyPr/>
          <a:lstStyle>
            <a:lvl1pPr algn="ctr">
              <a:defRPr>
                <a:solidFill>
                  <a:schemeClr val="tx1"/>
                </a:solidFill>
              </a:defRPr>
            </a:lvl1pPr>
          </a:lstStyle>
          <a:p>
            <a:fld id="{B6F15528-21DE-4FAA-801E-634DDDAF4B2B}" type="slidenum">
              <a:rPr lang="en-US" smtClean="0"/>
              <a:pPr/>
              <a:t>‹#›</a:t>
            </a:fld>
            <a:endParaRPr lang="en-US"/>
          </a:p>
        </p:txBody>
      </p:sp>
      <p:pic>
        <p:nvPicPr>
          <p:cNvPr id="1028" name="Picture 4" descr="C:\Users\GSTUser\Desktop\Salihin without AF N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81800" y="149225"/>
            <a:ext cx="2132758" cy="4603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iACCOUNTS Master Folder\User Folder\Afif\Afif's Portal\Bahan\jbs21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82982" y="6405897"/>
            <a:ext cx="367789" cy="3677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Title Slide">
    <p:bg>
      <p:bgPr>
        <a:gradFill flip="none" rotWithShape="1">
          <a:gsLst>
            <a:gs pos="0">
              <a:srgbClr val="E7F8FF">
                <a:alpha val="5000"/>
              </a:srgbClr>
            </a:gs>
            <a:gs pos="100000">
              <a:srgbClr val="AFDBFF">
                <a:alpha val="47843"/>
              </a:srgbClr>
            </a:gs>
          </a:gsLst>
          <a:lin ang="5400000" scaled="0"/>
          <a:tileRect/>
        </a:gra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0DE004F-9139-4B9C-BBCB-8673461F7D95}" type="datetime1">
              <a:rPr lang="en-US" smtClean="0"/>
              <a:pPr/>
              <a:t>9/20/2015</a:t>
            </a:fld>
            <a:endParaRPr lang="en-US"/>
          </a:p>
        </p:txBody>
      </p:sp>
      <p:sp>
        <p:nvSpPr>
          <p:cNvPr id="5" name="Footer Placeholder 4"/>
          <p:cNvSpPr>
            <a:spLocks noGrp="1"/>
          </p:cNvSpPr>
          <p:nvPr>
            <p:ph type="ftr" sz="quarter" idx="11"/>
          </p:nvPr>
        </p:nvSpPr>
        <p:spPr>
          <a:xfrm>
            <a:off x="4368800" y="6410325"/>
            <a:ext cx="4267200" cy="365125"/>
          </a:xfrm>
        </p:spPr>
        <p:txBody>
          <a:bodyPr/>
          <a:lstStyle>
            <a:lvl1pPr algn="r">
              <a:defRPr sz="1100">
                <a:solidFill>
                  <a:schemeClr val="tx1"/>
                </a:solidFill>
              </a:defRPr>
            </a:lvl1pPr>
          </a:lstStyle>
          <a:p>
            <a:r>
              <a:rPr lang="en-MY" smtClean="0"/>
              <a:t>© 2013 SALIHIN GST SERVICES. ALL RIGHTS RESERVED</a:t>
            </a:r>
            <a:endParaRPr lang="en-US" dirty="0"/>
          </a:p>
        </p:txBody>
      </p:sp>
      <p:sp>
        <p:nvSpPr>
          <p:cNvPr id="6" name="Slide Number Placeholder 5"/>
          <p:cNvSpPr>
            <a:spLocks noGrp="1"/>
          </p:cNvSpPr>
          <p:nvPr>
            <p:ph type="sldNum" sz="quarter" idx="12"/>
          </p:nvPr>
        </p:nvSpPr>
        <p:spPr>
          <a:xfrm>
            <a:off x="8507453" y="6407150"/>
            <a:ext cx="532558" cy="365125"/>
          </a:xfrm>
        </p:spPr>
        <p:txBody>
          <a:bodyPr/>
          <a:lstStyle>
            <a:lvl1pPr algn="ctr">
              <a:defRPr>
                <a:solidFill>
                  <a:schemeClr val="tx1"/>
                </a:solidFill>
              </a:defRPr>
            </a:lvl1pPr>
          </a:lstStyle>
          <a:p>
            <a:fld id="{B6F15528-21DE-4FAA-801E-634DDDAF4B2B}" type="slidenum">
              <a:rPr lang="en-US" smtClean="0"/>
              <a:pPr/>
              <a:t>‹#›</a:t>
            </a:fld>
            <a:endParaRPr lang="en-US"/>
          </a:p>
        </p:txBody>
      </p:sp>
      <p:pic>
        <p:nvPicPr>
          <p:cNvPr id="1028" name="Picture 4" descr="C:\Users\GSTUser\Desktop\Salihin without AF N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81800" y="149225"/>
            <a:ext cx="2132758" cy="4603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iACCOUNTS Master Folder\User Folder\Afif\Afif's Portal\Bahan\jbs21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82982" y="6405897"/>
            <a:ext cx="367789" cy="3677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A19E40AD-2D4C-4811-92D9-C11FFB82FD34}" type="datetime1">
              <a:rPr lang="en-US" smtClean="0"/>
              <a:pPr/>
              <a:t>9/20/2015</a:t>
            </a:fld>
            <a:endParaRPr lang="en-US"/>
          </a:p>
        </p:txBody>
      </p:sp>
      <p:sp>
        <p:nvSpPr>
          <p:cNvPr id="5" name="Footer Placeholder 4"/>
          <p:cNvSpPr>
            <a:spLocks noGrp="1"/>
          </p:cNvSpPr>
          <p:nvPr>
            <p:ph type="ftr" sz="quarter" idx="11"/>
          </p:nvPr>
        </p:nvSpPr>
        <p:spPr/>
        <p:txBody>
          <a:bodyPr/>
          <a:lstStyle/>
          <a:p>
            <a:r>
              <a:rPr lang="en-MY" smtClean="0"/>
              <a:t>© 2013 SALIHIN GST SERVICES. ALL RIGHTS RESERVED</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94250625"/>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Title Slide">
    <p:bg>
      <p:bgPr>
        <a:gradFill flip="none" rotWithShape="1">
          <a:gsLst>
            <a:gs pos="0">
              <a:srgbClr val="E7F8FF">
                <a:alpha val="5000"/>
              </a:srgbClr>
            </a:gs>
            <a:gs pos="100000">
              <a:srgbClr val="AFDBFF">
                <a:alpha val="47843"/>
              </a:srgbClr>
            </a:gs>
          </a:gsLst>
          <a:lin ang="5400000" scaled="0"/>
          <a:tileRect/>
        </a:gra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0DE004F-9139-4B9C-BBCB-8673461F7D95}" type="datetime1">
              <a:rPr lang="en-US" smtClean="0"/>
              <a:pPr/>
              <a:t>9/20/2015</a:t>
            </a:fld>
            <a:endParaRPr lang="en-US"/>
          </a:p>
        </p:txBody>
      </p:sp>
      <p:sp>
        <p:nvSpPr>
          <p:cNvPr id="5" name="Footer Placeholder 4"/>
          <p:cNvSpPr>
            <a:spLocks noGrp="1"/>
          </p:cNvSpPr>
          <p:nvPr>
            <p:ph type="ftr" sz="quarter" idx="11"/>
          </p:nvPr>
        </p:nvSpPr>
        <p:spPr>
          <a:xfrm>
            <a:off x="4368800" y="6410325"/>
            <a:ext cx="4267200" cy="365125"/>
          </a:xfrm>
        </p:spPr>
        <p:txBody>
          <a:bodyPr/>
          <a:lstStyle>
            <a:lvl1pPr algn="r">
              <a:defRPr sz="1100">
                <a:solidFill>
                  <a:schemeClr val="tx1"/>
                </a:solidFill>
              </a:defRPr>
            </a:lvl1pPr>
          </a:lstStyle>
          <a:p>
            <a:r>
              <a:rPr lang="en-MY" smtClean="0"/>
              <a:t>© 2013 SALIHIN GST SERVICES. ALL RIGHTS RESERVED</a:t>
            </a:r>
            <a:endParaRPr lang="en-US" dirty="0"/>
          </a:p>
        </p:txBody>
      </p:sp>
      <p:sp>
        <p:nvSpPr>
          <p:cNvPr id="6" name="Slide Number Placeholder 5"/>
          <p:cNvSpPr>
            <a:spLocks noGrp="1"/>
          </p:cNvSpPr>
          <p:nvPr>
            <p:ph type="sldNum" sz="quarter" idx="12"/>
          </p:nvPr>
        </p:nvSpPr>
        <p:spPr>
          <a:xfrm>
            <a:off x="8507453" y="6407150"/>
            <a:ext cx="532558" cy="365125"/>
          </a:xfrm>
        </p:spPr>
        <p:txBody>
          <a:bodyPr/>
          <a:lstStyle>
            <a:lvl1pPr algn="ctr">
              <a:defRPr>
                <a:solidFill>
                  <a:schemeClr val="tx1"/>
                </a:solidFill>
              </a:defRPr>
            </a:lvl1pPr>
          </a:lstStyle>
          <a:p>
            <a:fld id="{B6F15528-21DE-4FAA-801E-634DDDAF4B2B}" type="slidenum">
              <a:rPr lang="en-US" smtClean="0"/>
              <a:pPr/>
              <a:t>‹#›</a:t>
            </a:fld>
            <a:endParaRPr lang="en-US"/>
          </a:p>
        </p:txBody>
      </p:sp>
      <p:pic>
        <p:nvPicPr>
          <p:cNvPr id="1028" name="Picture 4" descr="C:\Users\GSTUser\Desktop\Salihin without AF N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81800" y="149225"/>
            <a:ext cx="2132758" cy="4603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iACCOUNTS Master Folder\User Folder\Afif\Afif's Portal\Bahan\jbs21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82982" y="6405897"/>
            <a:ext cx="367789" cy="3677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Title Slide">
    <p:bg>
      <p:bgPr>
        <a:gradFill flip="none" rotWithShape="1">
          <a:gsLst>
            <a:gs pos="0">
              <a:srgbClr val="E7F8FF">
                <a:alpha val="5000"/>
              </a:srgbClr>
            </a:gs>
            <a:gs pos="100000">
              <a:srgbClr val="AFDBFF">
                <a:alpha val="47843"/>
              </a:srgbClr>
            </a:gs>
          </a:gsLst>
          <a:lin ang="5400000" scaled="0"/>
          <a:tileRect/>
        </a:gra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0DE004F-9139-4B9C-BBCB-8673461F7D95}" type="datetime1">
              <a:rPr lang="en-US" smtClean="0"/>
              <a:pPr/>
              <a:t>9/20/2015</a:t>
            </a:fld>
            <a:endParaRPr lang="en-US"/>
          </a:p>
        </p:txBody>
      </p:sp>
      <p:sp>
        <p:nvSpPr>
          <p:cNvPr id="5" name="Footer Placeholder 4"/>
          <p:cNvSpPr>
            <a:spLocks noGrp="1"/>
          </p:cNvSpPr>
          <p:nvPr>
            <p:ph type="ftr" sz="quarter" idx="11"/>
          </p:nvPr>
        </p:nvSpPr>
        <p:spPr>
          <a:xfrm>
            <a:off x="4368800" y="6410325"/>
            <a:ext cx="4267200" cy="365125"/>
          </a:xfrm>
        </p:spPr>
        <p:txBody>
          <a:bodyPr/>
          <a:lstStyle>
            <a:lvl1pPr algn="r">
              <a:defRPr sz="1100">
                <a:solidFill>
                  <a:schemeClr val="tx1"/>
                </a:solidFill>
              </a:defRPr>
            </a:lvl1pPr>
          </a:lstStyle>
          <a:p>
            <a:r>
              <a:rPr lang="en-MY" smtClean="0"/>
              <a:t>© 2013 SALIHIN GST SERVICES. ALL RIGHTS RESERVED</a:t>
            </a:r>
            <a:endParaRPr lang="en-US" dirty="0"/>
          </a:p>
        </p:txBody>
      </p:sp>
      <p:sp>
        <p:nvSpPr>
          <p:cNvPr id="6" name="Slide Number Placeholder 5"/>
          <p:cNvSpPr>
            <a:spLocks noGrp="1"/>
          </p:cNvSpPr>
          <p:nvPr>
            <p:ph type="sldNum" sz="quarter" idx="12"/>
          </p:nvPr>
        </p:nvSpPr>
        <p:spPr>
          <a:xfrm>
            <a:off x="8507453" y="6407150"/>
            <a:ext cx="532558" cy="365125"/>
          </a:xfrm>
        </p:spPr>
        <p:txBody>
          <a:bodyPr/>
          <a:lstStyle>
            <a:lvl1pPr algn="ctr">
              <a:defRPr>
                <a:solidFill>
                  <a:schemeClr val="tx1"/>
                </a:solidFill>
              </a:defRPr>
            </a:lvl1pPr>
          </a:lstStyle>
          <a:p>
            <a:fld id="{B6F15528-21DE-4FAA-801E-634DDDAF4B2B}" type="slidenum">
              <a:rPr lang="en-US" smtClean="0"/>
              <a:pPr/>
              <a:t>‹#›</a:t>
            </a:fld>
            <a:endParaRPr lang="en-US"/>
          </a:p>
        </p:txBody>
      </p:sp>
      <p:pic>
        <p:nvPicPr>
          <p:cNvPr id="1028" name="Picture 4" descr="C:\Users\GSTUser\Desktop\Salihin without AF N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81800" y="149225"/>
            <a:ext cx="2132758" cy="4603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iACCOUNTS Master Folder\User Folder\Afif\Afif's Portal\Bahan\jbs21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82982" y="6405897"/>
            <a:ext cx="367789" cy="3677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Title Slide">
    <p:bg>
      <p:bgPr>
        <a:gradFill flip="none" rotWithShape="1">
          <a:gsLst>
            <a:gs pos="0">
              <a:srgbClr val="E7F8FF">
                <a:alpha val="5000"/>
              </a:srgbClr>
            </a:gs>
            <a:gs pos="100000">
              <a:srgbClr val="AFDBFF">
                <a:alpha val="47843"/>
              </a:srgbClr>
            </a:gs>
          </a:gsLst>
          <a:lin ang="5400000" scaled="0"/>
          <a:tileRect/>
        </a:gra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0DE004F-9139-4B9C-BBCB-8673461F7D95}" type="datetime1">
              <a:rPr lang="en-US" smtClean="0"/>
              <a:pPr/>
              <a:t>9/20/2015</a:t>
            </a:fld>
            <a:endParaRPr lang="en-US"/>
          </a:p>
        </p:txBody>
      </p:sp>
      <p:sp>
        <p:nvSpPr>
          <p:cNvPr id="5" name="Footer Placeholder 4"/>
          <p:cNvSpPr>
            <a:spLocks noGrp="1"/>
          </p:cNvSpPr>
          <p:nvPr>
            <p:ph type="ftr" sz="quarter" idx="11"/>
          </p:nvPr>
        </p:nvSpPr>
        <p:spPr>
          <a:xfrm>
            <a:off x="4368800" y="6410325"/>
            <a:ext cx="4267200" cy="365125"/>
          </a:xfrm>
        </p:spPr>
        <p:txBody>
          <a:bodyPr/>
          <a:lstStyle>
            <a:lvl1pPr algn="r">
              <a:defRPr sz="1100">
                <a:solidFill>
                  <a:schemeClr val="tx1"/>
                </a:solidFill>
              </a:defRPr>
            </a:lvl1pPr>
          </a:lstStyle>
          <a:p>
            <a:r>
              <a:rPr lang="en-MY" smtClean="0"/>
              <a:t>© 2013 SALIHIN GST SERVICES. ALL RIGHTS RESERVED</a:t>
            </a:r>
            <a:endParaRPr lang="en-US" dirty="0"/>
          </a:p>
        </p:txBody>
      </p:sp>
      <p:sp>
        <p:nvSpPr>
          <p:cNvPr id="6" name="Slide Number Placeholder 5"/>
          <p:cNvSpPr>
            <a:spLocks noGrp="1"/>
          </p:cNvSpPr>
          <p:nvPr>
            <p:ph type="sldNum" sz="quarter" idx="12"/>
          </p:nvPr>
        </p:nvSpPr>
        <p:spPr>
          <a:xfrm>
            <a:off x="8507453" y="6407150"/>
            <a:ext cx="532558" cy="365125"/>
          </a:xfrm>
        </p:spPr>
        <p:txBody>
          <a:bodyPr/>
          <a:lstStyle>
            <a:lvl1pPr algn="ctr">
              <a:defRPr>
                <a:solidFill>
                  <a:schemeClr val="tx1"/>
                </a:solidFill>
              </a:defRPr>
            </a:lvl1pPr>
          </a:lstStyle>
          <a:p>
            <a:fld id="{B6F15528-21DE-4FAA-801E-634DDDAF4B2B}" type="slidenum">
              <a:rPr lang="en-US" smtClean="0"/>
              <a:pPr/>
              <a:t>‹#›</a:t>
            </a:fld>
            <a:endParaRPr lang="en-US"/>
          </a:p>
        </p:txBody>
      </p:sp>
      <p:pic>
        <p:nvPicPr>
          <p:cNvPr id="1028" name="Picture 4" descr="C:\Users\GSTUser\Desktop\Salihin without AF N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81800" y="149225"/>
            <a:ext cx="2132758" cy="4603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iACCOUNTS Master Folder\User Folder\Afif\Afif's Portal\Bahan\jbs21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82982" y="6405897"/>
            <a:ext cx="367789" cy="3677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Title Slide">
    <p:bg>
      <p:bgPr>
        <a:gradFill flip="none" rotWithShape="1">
          <a:gsLst>
            <a:gs pos="0">
              <a:srgbClr val="E7F8FF">
                <a:alpha val="5000"/>
              </a:srgbClr>
            </a:gs>
            <a:gs pos="100000">
              <a:srgbClr val="AFDBFF">
                <a:alpha val="47843"/>
              </a:srgbClr>
            </a:gs>
          </a:gsLst>
          <a:lin ang="5400000" scaled="0"/>
          <a:tileRect/>
        </a:gra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0DE004F-9139-4B9C-BBCB-8673461F7D95}" type="datetime1">
              <a:rPr lang="en-US" smtClean="0"/>
              <a:pPr/>
              <a:t>9/20/2015</a:t>
            </a:fld>
            <a:endParaRPr lang="en-US"/>
          </a:p>
        </p:txBody>
      </p:sp>
      <p:sp>
        <p:nvSpPr>
          <p:cNvPr id="5" name="Footer Placeholder 4"/>
          <p:cNvSpPr>
            <a:spLocks noGrp="1"/>
          </p:cNvSpPr>
          <p:nvPr>
            <p:ph type="ftr" sz="quarter" idx="11"/>
          </p:nvPr>
        </p:nvSpPr>
        <p:spPr>
          <a:xfrm>
            <a:off x="4368800" y="6410325"/>
            <a:ext cx="4267200" cy="365125"/>
          </a:xfrm>
        </p:spPr>
        <p:txBody>
          <a:bodyPr/>
          <a:lstStyle>
            <a:lvl1pPr algn="r">
              <a:defRPr sz="1100">
                <a:solidFill>
                  <a:schemeClr val="tx1"/>
                </a:solidFill>
              </a:defRPr>
            </a:lvl1pPr>
          </a:lstStyle>
          <a:p>
            <a:r>
              <a:rPr lang="en-MY" smtClean="0"/>
              <a:t>© 2013 SALIHIN GST SERVICES. ALL RIGHTS RESERVED</a:t>
            </a:r>
            <a:endParaRPr lang="en-US" dirty="0"/>
          </a:p>
        </p:txBody>
      </p:sp>
      <p:sp>
        <p:nvSpPr>
          <p:cNvPr id="6" name="Slide Number Placeholder 5"/>
          <p:cNvSpPr>
            <a:spLocks noGrp="1"/>
          </p:cNvSpPr>
          <p:nvPr>
            <p:ph type="sldNum" sz="quarter" idx="12"/>
          </p:nvPr>
        </p:nvSpPr>
        <p:spPr>
          <a:xfrm>
            <a:off x="8507453" y="6407150"/>
            <a:ext cx="532558" cy="365125"/>
          </a:xfrm>
        </p:spPr>
        <p:txBody>
          <a:bodyPr/>
          <a:lstStyle>
            <a:lvl1pPr algn="ctr">
              <a:defRPr>
                <a:solidFill>
                  <a:schemeClr val="tx1"/>
                </a:solidFill>
              </a:defRPr>
            </a:lvl1pPr>
          </a:lstStyle>
          <a:p>
            <a:fld id="{B6F15528-21DE-4FAA-801E-634DDDAF4B2B}" type="slidenum">
              <a:rPr lang="en-US" smtClean="0"/>
              <a:pPr/>
              <a:t>‹#›</a:t>
            </a:fld>
            <a:endParaRPr lang="en-US"/>
          </a:p>
        </p:txBody>
      </p:sp>
      <p:pic>
        <p:nvPicPr>
          <p:cNvPr id="1028" name="Picture 4" descr="C:\Users\GSTUser\Desktop\Salihin without AF N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81800" y="149225"/>
            <a:ext cx="2132758" cy="4603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iACCOUNTS Master Folder\User Folder\Afif\Afif's Portal\Bahan\jbs21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82982" y="6405897"/>
            <a:ext cx="367789" cy="3677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2_Title Slide">
    <p:bg>
      <p:bgPr>
        <a:gradFill flip="none" rotWithShape="1">
          <a:gsLst>
            <a:gs pos="0">
              <a:srgbClr val="E7F8FF">
                <a:alpha val="5000"/>
              </a:srgbClr>
            </a:gs>
            <a:gs pos="100000">
              <a:srgbClr val="AFDBFF">
                <a:alpha val="47843"/>
              </a:srgbClr>
            </a:gs>
          </a:gsLst>
          <a:lin ang="5400000" scaled="0"/>
          <a:tileRect/>
        </a:gra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0DE004F-9139-4B9C-BBCB-8673461F7D95}" type="datetime1">
              <a:rPr lang="en-US" smtClean="0"/>
              <a:pPr/>
              <a:t>9/20/2015</a:t>
            </a:fld>
            <a:endParaRPr lang="en-US"/>
          </a:p>
        </p:txBody>
      </p:sp>
      <p:sp>
        <p:nvSpPr>
          <p:cNvPr id="5" name="Footer Placeholder 4"/>
          <p:cNvSpPr>
            <a:spLocks noGrp="1"/>
          </p:cNvSpPr>
          <p:nvPr>
            <p:ph type="ftr" sz="quarter" idx="11"/>
          </p:nvPr>
        </p:nvSpPr>
        <p:spPr>
          <a:xfrm>
            <a:off x="4368800" y="6410325"/>
            <a:ext cx="4267200" cy="365125"/>
          </a:xfrm>
        </p:spPr>
        <p:txBody>
          <a:bodyPr/>
          <a:lstStyle>
            <a:lvl1pPr algn="r">
              <a:defRPr sz="1100">
                <a:solidFill>
                  <a:schemeClr val="tx1"/>
                </a:solidFill>
              </a:defRPr>
            </a:lvl1pPr>
          </a:lstStyle>
          <a:p>
            <a:r>
              <a:rPr lang="en-MY" smtClean="0"/>
              <a:t>© 2013 SALIHIN GST SERVICES. ALL RIGHTS RESERVED</a:t>
            </a:r>
            <a:endParaRPr lang="en-US" dirty="0"/>
          </a:p>
        </p:txBody>
      </p:sp>
      <p:sp>
        <p:nvSpPr>
          <p:cNvPr id="6" name="Slide Number Placeholder 5"/>
          <p:cNvSpPr>
            <a:spLocks noGrp="1"/>
          </p:cNvSpPr>
          <p:nvPr>
            <p:ph type="sldNum" sz="quarter" idx="12"/>
          </p:nvPr>
        </p:nvSpPr>
        <p:spPr>
          <a:xfrm>
            <a:off x="8507453" y="6407150"/>
            <a:ext cx="532558" cy="365125"/>
          </a:xfrm>
        </p:spPr>
        <p:txBody>
          <a:bodyPr/>
          <a:lstStyle>
            <a:lvl1pPr algn="ctr">
              <a:defRPr>
                <a:solidFill>
                  <a:schemeClr val="tx1"/>
                </a:solidFill>
              </a:defRPr>
            </a:lvl1pPr>
          </a:lstStyle>
          <a:p>
            <a:fld id="{B6F15528-21DE-4FAA-801E-634DDDAF4B2B}" type="slidenum">
              <a:rPr lang="en-US" smtClean="0"/>
              <a:pPr/>
              <a:t>‹#›</a:t>
            </a:fld>
            <a:endParaRPr lang="en-US"/>
          </a:p>
        </p:txBody>
      </p:sp>
      <p:pic>
        <p:nvPicPr>
          <p:cNvPr id="1028" name="Picture 4" descr="C:\Users\GSTUser\Desktop\Salihin without AF N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81800" y="149225"/>
            <a:ext cx="2132758" cy="4603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iACCOUNTS Master Folder\User Folder\Afif\Afif's Portal\Bahan\jbs21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82982" y="6405897"/>
            <a:ext cx="367789" cy="3677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Title Slide">
    <p:bg>
      <p:bgPr>
        <a:gradFill flip="none" rotWithShape="1">
          <a:gsLst>
            <a:gs pos="0">
              <a:srgbClr val="E7F8FF">
                <a:alpha val="5000"/>
              </a:srgbClr>
            </a:gs>
            <a:gs pos="100000">
              <a:srgbClr val="AFDBFF">
                <a:alpha val="47843"/>
              </a:srgbClr>
            </a:gs>
          </a:gsLst>
          <a:lin ang="5400000" scaled="0"/>
          <a:tileRect/>
        </a:gra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0DE004F-9139-4B9C-BBCB-8673461F7D95}" type="datetime1">
              <a:rPr lang="en-US" smtClean="0"/>
              <a:pPr/>
              <a:t>9/20/2015</a:t>
            </a:fld>
            <a:endParaRPr lang="en-US"/>
          </a:p>
        </p:txBody>
      </p:sp>
      <p:sp>
        <p:nvSpPr>
          <p:cNvPr id="5" name="Footer Placeholder 4"/>
          <p:cNvSpPr>
            <a:spLocks noGrp="1"/>
          </p:cNvSpPr>
          <p:nvPr>
            <p:ph type="ftr" sz="quarter" idx="11"/>
          </p:nvPr>
        </p:nvSpPr>
        <p:spPr>
          <a:xfrm>
            <a:off x="4368800" y="6410325"/>
            <a:ext cx="4267200" cy="365125"/>
          </a:xfrm>
        </p:spPr>
        <p:txBody>
          <a:bodyPr/>
          <a:lstStyle>
            <a:lvl1pPr algn="r">
              <a:defRPr sz="1100">
                <a:solidFill>
                  <a:schemeClr val="tx1"/>
                </a:solidFill>
              </a:defRPr>
            </a:lvl1pPr>
          </a:lstStyle>
          <a:p>
            <a:r>
              <a:rPr lang="en-MY" smtClean="0"/>
              <a:t>© 2013 SALIHIN GST SERVICES. ALL RIGHTS RESERVED</a:t>
            </a:r>
            <a:endParaRPr lang="en-US" dirty="0"/>
          </a:p>
        </p:txBody>
      </p:sp>
      <p:sp>
        <p:nvSpPr>
          <p:cNvPr id="6" name="Slide Number Placeholder 5"/>
          <p:cNvSpPr>
            <a:spLocks noGrp="1"/>
          </p:cNvSpPr>
          <p:nvPr>
            <p:ph type="sldNum" sz="quarter" idx="12"/>
          </p:nvPr>
        </p:nvSpPr>
        <p:spPr>
          <a:xfrm>
            <a:off x="8507453" y="6407150"/>
            <a:ext cx="532558" cy="365125"/>
          </a:xfrm>
        </p:spPr>
        <p:txBody>
          <a:bodyPr/>
          <a:lstStyle>
            <a:lvl1pPr algn="ctr">
              <a:defRPr>
                <a:solidFill>
                  <a:schemeClr val="tx1"/>
                </a:solidFill>
              </a:defRPr>
            </a:lvl1pPr>
          </a:lstStyle>
          <a:p>
            <a:fld id="{B6F15528-21DE-4FAA-801E-634DDDAF4B2B}" type="slidenum">
              <a:rPr lang="en-US" smtClean="0"/>
              <a:pPr/>
              <a:t>‹#›</a:t>
            </a:fld>
            <a:endParaRPr lang="en-US"/>
          </a:p>
        </p:txBody>
      </p:sp>
      <p:pic>
        <p:nvPicPr>
          <p:cNvPr id="1028" name="Picture 4" descr="C:\Users\GSTUser\Desktop\Salihin without AF N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81800" y="149225"/>
            <a:ext cx="2132758" cy="4603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iACCOUNTS Master Folder\User Folder\Afif\Afif's Portal\Bahan\jbs21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82982" y="6405897"/>
            <a:ext cx="367789" cy="3677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4_Title Slide">
    <p:bg>
      <p:bgPr>
        <a:gradFill flip="none" rotWithShape="1">
          <a:gsLst>
            <a:gs pos="0">
              <a:srgbClr val="E7F8FF">
                <a:alpha val="5000"/>
              </a:srgbClr>
            </a:gs>
            <a:gs pos="100000">
              <a:srgbClr val="AFDBFF">
                <a:alpha val="47843"/>
              </a:srgbClr>
            </a:gs>
          </a:gsLst>
          <a:lin ang="5400000" scaled="0"/>
          <a:tileRect/>
        </a:gra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0DE004F-9139-4B9C-BBCB-8673461F7D95}" type="datetime1">
              <a:rPr lang="en-US" smtClean="0"/>
              <a:pPr/>
              <a:t>9/20/2015</a:t>
            </a:fld>
            <a:endParaRPr lang="en-US"/>
          </a:p>
        </p:txBody>
      </p:sp>
      <p:sp>
        <p:nvSpPr>
          <p:cNvPr id="5" name="Footer Placeholder 4"/>
          <p:cNvSpPr>
            <a:spLocks noGrp="1"/>
          </p:cNvSpPr>
          <p:nvPr>
            <p:ph type="ftr" sz="quarter" idx="11"/>
          </p:nvPr>
        </p:nvSpPr>
        <p:spPr>
          <a:xfrm>
            <a:off x="4368800" y="6410325"/>
            <a:ext cx="4267200" cy="365125"/>
          </a:xfrm>
        </p:spPr>
        <p:txBody>
          <a:bodyPr/>
          <a:lstStyle>
            <a:lvl1pPr algn="r">
              <a:defRPr sz="1100">
                <a:solidFill>
                  <a:schemeClr val="tx1"/>
                </a:solidFill>
              </a:defRPr>
            </a:lvl1pPr>
          </a:lstStyle>
          <a:p>
            <a:r>
              <a:rPr lang="en-MY" smtClean="0"/>
              <a:t>© 2013 SALIHIN GST SERVICES. ALL RIGHTS RESERVED</a:t>
            </a:r>
            <a:endParaRPr lang="en-US" dirty="0"/>
          </a:p>
        </p:txBody>
      </p:sp>
      <p:sp>
        <p:nvSpPr>
          <p:cNvPr id="6" name="Slide Number Placeholder 5"/>
          <p:cNvSpPr>
            <a:spLocks noGrp="1"/>
          </p:cNvSpPr>
          <p:nvPr>
            <p:ph type="sldNum" sz="quarter" idx="12"/>
          </p:nvPr>
        </p:nvSpPr>
        <p:spPr>
          <a:xfrm>
            <a:off x="8507453" y="6407150"/>
            <a:ext cx="532558" cy="365125"/>
          </a:xfrm>
        </p:spPr>
        <p:txBody>
          <a:bodyPr/>
          <a:lstStyle>
            <a:lvl1pPr algn="ctr">
              <a:defRPr>
                <a:solidFill>
                  <a:schemeClr val="tx1"/>
                </a:solidFill>
              </a:defRPr>
            </a:lvl1pPr>
          </a:lstStyle>
          <a:p>
            <a:fld id="{B6F15528-21DE-4FAA-801E-634DDDAF4B2B}" type="slidenum">
              <a:rPr lang="en-US" smtClean="0"/>
              <a:pPr/>
              <a:t>‹#›</a:t>
            </a:fld>
            <a:endParaRPr lang="en-US"/>
          </a:p>
        </p:txBody>
      </p:sp>
      <p:pic>
        <p:nvPicPr>
          <p:cNvPr id="1028" name="Picture 4" descr="C:\Users\GSTUser\Desktop\Salihin without AF N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81800" y="149225"/>
            <a:ext cx="2132758" cy="4603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iACCOUNTS Master Folder\User Folder\Afif\Afif's Portal\Bahan\jbs21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82982" y="6405897"/>
            <a:ext cx="367789" cy="3677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5_Title Slide">
    <p:bg>
      <p:bgPr>
        <a:gradFill flip="none" rotWithShape="1">
          <a:gsLst>
            <a:gs pos="0">
              <a:srgbClr val="E7F8FF">
                <a:alpha val="5000"/>
              </a:srgbClr>
            </a:gs>
            <a:gs pos="100000">
              <a:srgbClr val="AFDBFF">
                <a:alpha val="47843"/>
              </a:srgbClr>
            </a:gs>
          </a:gsLst>
          <a:lin ang="5400000" scaled="0"/>
          <a:tileRect/>
        </a:gra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0DE004F-9139-4B9C-BBCB-8673461F7D95}" type="datetime1">
              <a:rPr lang="en-US" smtClean="0"/>
              <a:pPr/>
              <a:t>9/20/2015</a:t>
            </a:fld>
            <a:endParaRPr lang="en-US"/>
          </a:p>
        </p:txBody>
      </p:sp>
      <p:sp>
        <p:nvSpPr>
          <p:cNvPr id="5" name="Footer Placeholder 4"/>
          <p:cNvSpPr>
            <a:spLocks noGrp="1"/>
          </p:cNvSpPr>
          <p:nvPr>
            <p:ph type="ftr" sz="quarter" idx="11"/>
          </p:nvPr>
        </p:nvSpPr>
        <p:spPr>
          <a:xfrm>
            <a:off x="4368800" y="6410325"/>
            <a:ext cx="4267200" cy="365125"/>
          </a:xfrm>
        </p:spPr>
        <p:txBody>
          <a:bodyPr/>
          <a:lstStyle>
            <a:lvl1pPr algn="r">
              <a:defRPr sz="1100">
                <a:solidFill>
                  <a:schemeClr val="tx1"/>
                </a:solidFill>
              </a:defRPr>
            </a:lvl1pPr>
          </a:lstStyle>
          <a:p>
            <a:r>
              <a:rPr lang="en-MY" smtClean="0"/>
              <a:t>© 2013 SALIHIN GST SERVICES. ALL RIGHTS RESERVED</a:t>
            </a:r>
            <a:endParaRPr lang="en-US" dirty="0"/>
          </a:p>
        </p:txBody>
      </p:sp>
      <p:sp>
        <p:nvSpPr>
          <p:cNvPr id="6" name="Slide Number Placeholder 5"/>
          <p:cNvSpPr>
            <a:spLocks noGrp="1"/>
          </p:cNvSpPr>
          <p:nvPr>
            <p:ph type="sldNum" sz="quarter" idx="12"/>
          </p:nvPr>
        </p:nvSpPr>
        <p:spPr>
          <a:xfrm>
            <a:off x="8507453" y="6407150"/>
            <a:ext cx="532558" cy="365125"/>
          </a:xfrm>
        </p:spPr>
        <p:txBody>
          <a:bodyPr/>
          <a:lstStyle>
            <a:lvl1pPr algn="ctr">
              <a:defRPr>
                <a:solidFill>
                  <a:schemeClr val="tx1"/>
                </a:solidFill>
              </a:defRPr>
            </a:lvl1pPr>
          </a:lstStyle>
          <a:p>
            <a:fld id="{B6F15528-21DE-4FAA-801E-634DDDAF4B2B}" type="slidenum">
              <a:rPr lang="en-US" smtClean="0"/>
              <a:pPr/>
              <a:t>‹#›</a:t>
            </a:fld>
            <a:endParaRPr lang="en-US"/>
          </a:p>
        </p:txBody>
      </p:sp>
      <p:pic>
        <p:nvPicPr>
          <p:cNvPr id="1028" name="Picture 4" descr="C:\Users\GSTUser\Desktop\Salihin without AF N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81800" y="149225"/>
            <a:ext cx="2132758" cy="4603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iACCOUNTS Master Folder\User Folder\Afif\Afif's Portal\Bahan\jbs21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82982" y="6405897"/>
            <a:ext cx="367789" cy="3677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6_Title Slide">
    <p:bg>
      <p:bgPr>
        <a:gradFill flip="none" rotWithShape="1">
          <a:gsLst>
            <a:gs pos="0">
              <a:srgbClr val="E7F8FF">
                <a:alpha val="5000"/>
              </a:srgbClr>
            </a:gs>
            <a:gs pos="100000">
              <a:srgbClr val="AFDBFF">
                <a:alpha val="47843"/>
              </a:srgbClr>
            </a:gs>
          </a:gsLst>
          <a:lin ang="5400000" scaled="0"/>
          <a:tileRect/>
        </a:gra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0DE004F-9139-4B9C-BBCB-8673461F7D95}" type="datetime1">
              <a:rPr lang="en-US" smtClean="0"/>
              <a:pPr/>
              <a:t>9/20/2015</a:t>
            </a:fld>
            <a:endParaRPr lang="en-US"/>
          </a:p>
        </p:txBody>
      </p:sp>
      <p:sp>
        <p:nvSpPr>
          <p:cNvPr id="5" name="Footer Placeholder 4"/>
          <p:cNvSpPr>
            <a:spLocks noGrp="1"/>
          </p:cNvSpPr>
          <p:nvPr>
            <p:ph type="ftr" sz="quarter" idx="11"/>
          </p:nvPr>
        </p:nvSpPr>
        <p:spPr>
          <a:xfrm>
            <a:off x="4368800" y="6410325"/>
            <a:ext cx="4267200" cy="365125"/>
          </a:xfrm>
        </p:spPr>
        <p:txBody>
          <a:bodyPr/>
          <a:lstStyle>
            <a:lvl1pPr algn="r">
              <a:defRPr sz="1100">
                <a:solidFill>
                  <a:schemeClr val="tx1"/>
                </a:solidFill>
              </a:defRPr>
            </a:lvl1pPr>
          </a:lstStyle>
          <a:p>
            <a:r>
              <a:rPr lang="en-MY" smtClean="0"/>
              <a:t>© 2013 SALIHIN GST SERVICES. ALL RIGHTS RESERVED</a:t>
            </a:r>
            <a:endParaRPr lang="en-US" dirty="0"/>
          </a:p>
        </p:txBody>
      </p:sp>
      <p:sp>
        <p:nvSpPr>
          <p:cNvPr id="6" name="Slide Number Placeholder 5"/>
          <p:cNvSpPr>
            <a:spLocks noGrp="1"/>
          </p:cNvSpPr>
          <p:nvPr>
            <p:ph type="sldNum" sz="quarter" idx="12"/>
          </p:nvPr>
        </p:nvSpPr>
        <p:spPr>
          <a:xfrm>
            <a:off x="8507453" y="6407150"/>
            <a:ext cx="532558" cy="365125"/>
          </a:xfrm>
        </p:spPr>
        <p:txBody>
          <a:bodyPr/>
          <a:lstStyle>
            <a:lvl1pPr algn="ctr">
              <a:defRPr>
                <a:solidFill>
                  <a:schemeClr val="tx1"/>
                </a:solidFill>
              </a:defRPr>
            </a:lvl1pPr>
          </a:lstStyle>
          <a:p>
            <a:fld id="{B6F15528-21DE-4FAA-801E-634DDDAF4B2B}" type="slidenum">
              <a:rPr lang="en-US" smtClean="0"/>
              <a:pPr/>
              <a:t>‹#›</a:t>
            </a:fld>
            <a:endParaRPr lang="en-US"/>
          </a:p>
        </p:txBody>
      </p:sp>
      <p:pic>
        <p:nvPicPr>
          <p:cNvPr id="1028" name="Picture 4" descr="C:\Users\GSTUser\Desktop\Salihin without AF N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81800" y="149225"/>
            <a:ext cx="2132758" cy="4603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iACCOUNTS Master Folder\User Folder\Afif\Afif's Portal\Bahan\jbs21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82982" y="6405897"/>
            <a:ext cx="367789" cy="3677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7_Title Slide">
    <p:bg>
      <p:bgPr>
        <a:gradFill flip="none" rotWithShape="1">
          <a:gsLst>
            <a:gs pos="0">
              <a:srgbClr val="E7F8FF">
                <a:alpha val="5000"/>
              </a:srgbClr>
            </a:gs>
            <a:gs pos="100000">
              <a:srgbClr val="AFDBFF">
                <a:alpha val="47843"/>
              </a:srgbClr>
            </a:gs>
          </a:gsLst>
          <a:lin ang="5400000" scaled="0"/>
          <a:tileRect/>
        </a:gra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0DE004F-9139-4B9C-BBCB-8673461F7D95}" type="datetime1">
              <a:rPr lang="en-US" smtClean="0"/>
              <a:pPr/>
              <a:t>9/20/2015</a:t>
            </a:fld>
            <a:endParaRPr lang="en-US"/>
          </a:p>
        </p:txBody>
      </p:sp>
      <p:sp>
        <p:nvSpPr>
          <p:cNvPr id="5" name="Footer Placeholder 4"/>
          <p:cNvSpPr>
            <a:spLocks noGrp="1"/>
          </p:cNvSpPr>
          <p:nvPr>
            <p:ph type="ftr" sz="quarter" idx="11"/>
          </p:nvPr>
        </p:nvSpPr>
        <p:spPr>
          <a:xfrm>
            <a:off x="4368800" y="6410325"/>
            <a:ext cx="4267200" cy="365125"/>
          </a:xfrm>
        </p:spPr>
        <p:txBody>
          <a:bodyPr/>
          <a:lstStyle>
            <a:lvl1pPr algn="r">
              <a:defRPr sz="1100">
                <a:solidFill>
                  <a:schemeClr val="tx1"/>
                </a:solidFill>
              </a:defRPr>
            </a:lvl1pPr>
          </a:lstStyle>
          <a:p>
            <a:r>
              <a:rPr lang="en-MY" smtClean="0"/>
              <a:t>© 2013 SALIHIN GST SERVICES. ALL RIGHTS RESERVED</a:t>
            </a:r>
            <a:endParaRPr lang="en-US" dirty="0"/>
          </a:p>
        </p:txBody>
      </p:sp>
      <p:sp>
        <p:nvSpPr>
          <p:cNvPr id="6" name="Slide Number Placeholder 5"/>
          <p:cNvSpPr>
            <a:spLocks noGrp="1"/>
          </p:cNvSpPr>
          <p:nvPr>
            <p:ph type="sldNum" sz="quarter" idx="12"/>
          </p:nvPr>
        </p:nvSpPr>
        <p:spPr>
          <a:xfrm>
            <a:off x="8507453" y="6407150"/>
            <a:ext cx="532558" cy="365125"/>
          </a:xfrm>
        </p:spPr>
        <p:txBody>
          <a:bodyPr/>
          <a:lstStyle>
            <a:lvl1pPr algn="ctr">
              <a:defRPr>
                <a:solidFill>
                  <a:schemeClr val="tx1"/>
                </a:solidFill>
              </a:defRPr>
            </a:lvl1pPr>
          </a:lstStyle>
          <a:p>
            <a:fld id="{B6F15528-21DE-4FAA-801E-634DDDAF4B2B}" type="slidenum">
              <a:rPr lang="en-US" smtClean="0"/>
              <a:pPr/>
              <a:t>‹#›</a:t>
            </a:fld>
            <a:endParaRPr lang="en-US"/>
          </a:p>
        </p:txBody>
      </p:sp>
      <p:pic>
        <p:nvPicPr>
          <p:cNvPr id="1028" name="Picture 4" descr="C:\Users\GSTUser\Desktop\Salihin without AF N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81800" y="149225"/>
            <a:ext cx="2132758" cy="4603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iACCOUNTS Master Folder\User Folder\Afif\Afif's Portal\Bahan\jbs21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82982" y="6405897"/>
            <a:ext cx="367789" cy="3677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9E40AD-2D4C-4811-92D9-C11FFB82FD34}" type="datetime1">
              <a:rPr lang="en-US" smtClean="0"/>
              <a:pPr/>
              <a:t>9/20/2015</a:t>
            </a:fld>
            <a:endParaRPr lang="en-US"/>
          </a:p>
        </p:txBody>
      </p:sp>
      <p:sp>
        <p:nvSpPr>
          <p:cNvPr id="5" name="Footer Placeholder 4"/>
          <p:cNvSpPr>
            <a:spLocks noGrp="1"/>
          </p:cNvSpPr>
          <p:nvPr>
            <p:ph type="ftr" sz="quarter" idx="11"/>
          </p:nvPr>
        </p:nvSpPr>
        <p:spPr/>
        <p:txBody>
          <a:bodyPr/>
          <a:lstStyle/>
          <a:p>
            <a:r>
              <a:rPr lang="en-MY" smtClean="0"/>
              <a:t>© 2013 SALIHIN GST SERVICES. ALL RIGHTS RESERVED</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93306540"/>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8_Title Slide">
    <p:bg>
      <p:bgPr>
        <a:gradFill flip="none" rotWithShape="1">
          <a:gsLst>
            <a:gs pos="0">
              <a:srgbClr val="E7F8FF">
                <a:alpha val="5000"/>
              </a:srgbClr>
            </a:gs>
            <a:gs pos="100000">
              <a:srgbClr val="AFDBFF">
                <a:alpha val="47843"/>
              </a:srgbClr>
            </a:gs>
          </a:gsLst>
          <a:lin ang="5400000" scaled="0"/>
          <a:tileRect/>
        </a:gra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0DE004F-9139-4B9C-BBCB-8673461F7D95}" type="datetime1">
              <a:rPr lang="en-US" smtClean="0"/>
              <a:pPr/>
              <a:t>9/20/2015</a:t>
            </a:fld>
            <a:endParaRPr lang="en-US"/>
          </a:p>
        </p:txBody>
      </p:sp>
      <p:sp>
        <p:nvSpPr>
          <p:cNvPr id="5" name="Footer Placeholder 4"/>
          <p:cNvSpPr>
            <a:spLocks noGrp="1"/>
          </p:cNvSpPr>
          <p:nvPr>
            <p:ph type="ftr" sz="quarter" idx="11"/>
          </p:nvPr>
        </p:nvSpPr>
        <p:spPr>
          <a:xfrm>
            <a:off x="4368800" y="6410325"/>
            <a:ext cx="4267200" cy="365125"/>
          </a:xfrm>
        </p:spPr>
        <p:txBody>
          <a:bodyPr/>
          <a:lstStyle>
            <a:lvl1pPr algn="r">
              <a:defRPr sz="1100">
                <a:solidFill>
                  <a:schemeClr val="tx1"/>
                </a:solidFill>
              </a:defRPr>
            </a:lvl1pPr>
          </a:lstStyle>
          <a:p>
            <a:r>
              <a:rPr lang="en-MY" smtClean="0"/>
              <a:t>© 2013 SALIHIN GST SERVICES. ALL RIGHTS RESERVED</a:t>
            </a:r>
            <a:endParaRPr lang="en-US" dirty="0"/>
          </a:p>
        </p:txBody>
      </p:sp>
      <p:sp>
        <p:nvSpPr>
          <p:cNvPr id="6" name="Slide Number Placeholder 5"/>
          <p:cNvSpPr>
            <a:spLocks noGrp="1"/>
          </p:cNvSpPr>
          <p:nvPr>
            <p:ph type="sldNum" sz="quarter" idx="12"/>
          </p:nvPr>
        </p:nvSpPr>
        <p:spPr>
          <a:xfrm>
            <a:off x="8507453" y="6407150"/>
            <a:ext cx="532558" cy="365125"/>
          </a:xfrm>
        </p:spPr>
        <p:txBody>
          <a:bodyPr/>
          <a:lstStyle>
            <a:lvl1pPr algn="ctr">
              <a:defRPr>
                <a:solidFill>
                  <a:schemeClr val="tx1"/>
                </a:solidFill>
              </a:defRPr>
            </a:lvl1pPr>
          </a:lstStyle>
          <a:p>
            <a:fld id="{B6F15528-21DE-4FAA-801E-634DDDAF4B2B}" type="slidenum">
              <a:rPr lang="en-US" smtClean="0"/>
              <a:pPr/>
              <a:t>‹#›</a:t>
            </a:fld>
            <a:endParaRPr lang="en-US"/>
          </a:p>
        </p:txBody>
      </p:sp>
      <p:pic>
        <p:nvPicPr>
          <p:cNvPr id="1028" name="Picture 4" descr="C:\Users\GSTUser\Desktop\Salihin without AF N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81800" y="149225"/>
            <a:ext cx="2132758" cy="4603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iACCOUNTS Master Folder\User Folder\Afif\Afif's Portal\Bahan\jbs21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82982" y="6405897"/>
            <a:ext cx="367789" cy="3677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9_Title Slide">
    <p:bg>
      <p:bgPr>
        <a:gradFill flip="none" rotWithShape="1">
          <a:gsLst>
            <a:gs pos="0">
              <a:srgbClr val="E7F8FF">
                <a:alpha val="5000"/>
              </a:srgbClr>
            </a:gs>
            <a:gs pos="100000">
              <a:srgbClr val="AFDBFF">
                <a:alpha val="47843"/>
              </a:srgbClr>
            </a:gs>
          </a:gsLst>
          <a:lin ang="5400000" scaled="0"/>
          <a:tileRect/>
        </a:gra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0DE004F-9139-4B9C-BBCB-8673461F7D95}" type="datetime1">
              <a:rPr lang="en-US" smtClean="0"/>
              <a:pPr/>
              <a:t>9/20/2015</a:t>
            </a:fld>
            <a:endParaRPr lang="en-US"/>
          </a:p>
        </p:txBody>
      </p:sp>
      <p:sp>
        <p:nvSpPr>
          <p:cNvPr id="5" name="Footer Placeholder 4"/>
          <p:cNvSpPr>
            <a:spLocks noGrp="1"/>
          </p:cNvSpPr>
          <p:nvPr>
            <p:ph type="ftr" sz="quarter" idx="11"/>
          </p:nvPr>
        </p:nvSpPr>
        <p:spPr>
          <a:xfrm>
            <a:off x="4368800" y="6410325"/>
            <a:ext cx="4267200" cy="365125"/>
          </a:xfrm>
        </p:spPr>
        <p:txBody>
          <a:bodyPr/>
          <a:lstStyle>
            <a:lvl1pPr algn="r">
              <a:defRPr sz="1100">
                <a:solidFill>
                  <a:schemeClr val="tx1"/>
                </a:solidFill>
              </a:defRPr>
            </a:lvl1pPr>
          </a:lstStyle>
          <a:p>
            <a:r>
              <a:rPr lang="en-MY" smtClean="0"/>
              <a:t>© 2013 SALIHIN GST SERVICES. ALL RIGHTS RESERVED</a:t>
            </a:r>
            <a:endParaRPr lang="en-US" dirty="0"/>
          </a:p>
        </p:txBody>
      </p:sp>
      <p:sp>
        <p:nvSpPr>
          <p:cNvPr id="6" name="Slide Number Placeholder 5"/>
          <p:cNvSpPr>
            <a:spLocks noGrp="1"/>
          </p:cNvSpPr>
          <p:nvPr>
            <p:ph type="sldNum" sz="quarter" idx="12"/>
          </p:nvPr>
        </p:nvSpPr>
        <p:spPr>
          <a:xfrm>
            <a:off x="8507453" y="6407150"/>
            <a:ext cx="532558" cy="365125"/>
          </a:xfrm>
        </p:spPr>
        <p:txBody>
          <a:bodyPr/>
          <a:lstStyle>
            <a:lvl1pPr algn="ctr">
              <a:defRPr>
                <a:solidFill>
                  <a:schemeClr val="tx1"/>
                </a:solidFill>
              </a:defRPr>
            </a:lvl1pPr>
          </a:lstStyle>
          <a:p>
            <a:fld id="{B6F15528-21DE-4FAA-801E-634DDDAF4B2B}" type="slidenum">
              <a:rPr lang="en-US" smtClean="0"/>
              <a:pPr/>
              <a:t>‹#›</a:t>
            </a:fld>
            <a:endParaRPr lang="en-US"/>
          </a:p>
        </p:txBody>
      </p:sp>
      <p:pic>
        <p:nvPicPr>
          <p:cNvPr id="1028" name="Picture 4" descr="C:\Users\GSTUser\Desktop\Salihin without AF N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81800" y="149225"/>
            <a:ext cx="2132758" cy="4603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iACCOUNTS Master Folder\User Folder\Afif\Afif's Portal\Bahan\jbs21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82982" y="6405897"/>
            <a:ext cx="367789" cy="3677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0_Title Slide">
    <p:bg>
      <p:bgPr>
        <a:gradFill flip="none" rotWithShape="1">
          <a:gsLst>
            <a:gs pos="0">
              <a:srgbClr val="E7F8FF">
                <a:alpha val="5000"/>
              </a:srgbClr>
            </a:gs>
            <a:gs pos="100000">
              <a:srgbClr val="AFDBFF">
                <a:alpha val="47843"/>
              </a:srgbClr>
            </a:gs>
          </a:gsLst>
          <a:lin ang="5400000" scaled="0"/>
          <a:tileRect/>
        </a:gra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0DE004F-9139-4B9C-BBCB-8673461F7D95}" type="datetime1">
              <a:rPr lang="en-US" smtClean="0"/>
              <a:pPr/>
              <a:t>9/20/2015</a:t>
            </a:fld>
            <a:endParaRPr lang="en-US"/>
          </a:p>
        </p:txBody>
      </p:sp>
      <p:sp>
        <p:nvSpPr>
          <p:cNvPr id="5" name="Footer Placeholder 4"/>
          <p:cNvSpPr>
            <a:spLocks noGrp="1"/>
          </p:cNvSpPr>
          <p:nvPr>
            <p:ph type="ftr" sz="quarter" idx="11"/>
          </p:nvPr>
        </p:nvSpPr>
        <p:spPr>
          <a:xfrm>
            <a:off x="4368800" y="6410325"/>
            <a:ext cx="4267200" cy="365125"/>
          </a:xfrm>
        </p:spPr>
        <p:txBody>
          <a:bodyPr/>
          <a:lstStyle>
            <a:lvl1pPr algn="r">
              <a:defRPr sz="1100">
                <a:solidFill>
                  <a:schemeClr val="tx1"/>
                </a:solidFill>
              </a:defRPr>
            </a:lvl1pPr>
          </a:lstStyle>
          <a:p>
            <a:r>
              <a:rPr lang="en-MY" smtClean="0"/>
              <a:t>© 2013 SALIHIN GST SERVICES. ALL RIGHTS RESERVED</a:t>
            </a:r>
            <a:endParaRPr lang="en-US" dirty="0"/>
          </a:p>
        </p:txBody>
      </p:sp>
      <p:sp>
        <p:nvSpPr>
          <p:cNvPr id="6" name="Slide Number Placeholder 5"/>
          <p:cNvSpPr>
            <a:spLocks noGrp="1"/>
          </p:cNvSpPr>
          <p:nvPr>
            <p:ph type="sldNum" sz="quarter" idx="12"/>
          </p:nvPr>
        </p:nvSpPr>
        <p:spPr>
          <a:xfrm>
            <a:off x="8507453" y="6407150"/>
            <a:ext cx="532558" cy="365125"/>
          </a:xfrm>
        </p:spPr>
        <p:txBody>
          <a:bodyPr/>
          <a:lstStyle>
            <a:lvl1pPr algn="ctr">
              <a:defRPr>
                <a:solidFill>
                  <a:schemeClr val="tx1"/>
                </a:solidFill>
              </a:defRPr>
            </a:lvl1pPr>
          </a:lstStyle>
          <a:p>
            <a:fld id="{B6F15528-21DE-4FAA-801E-634DDDAF4B2B}" type="slidenum">
              <a:rPr lang="en-US" smtClean="0"/>
              <a:pPr/>
              <a:t>‹#›</a:t>
            </a:fld>
            <a:endParaRPr lang="en-US"/>
          </a:p>
        </p:txBody>
      </p:sp>
      <p:pic>
        <p:nvPicPr>
          <p:cNvPr id="1028" name="Picture 4" descr="C:\Users\GSTUser\Desktop\Salihin without AF N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81800" y="149225"/>
            <a:ext cx="2132758" cy="4603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iACCOUNTS Master Folder\User Folder\Afif\Afif's Portal\Bahan\jbs21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82982" y="6405897"/>
            <a:ext cx="367789" cy="3677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1_Title Slide">
    <p:bg>
      <p:bgPr>
        <a:gradFill flip="none" rotWithShape="1">
          <a:gsLst>
            <a:gs pos="0">
              <a:srgbClr val="E7F8FF">
                <a:alpha val="5000"/>
              </a:srgbClr>
            </a:gs>
            <a:gs pos="100000">
              <a:srgbClr val="AFDBFF">
                <a:alpha val="47843"/>
              </a:srgbClr>
            </a:gs>
          </a:gsLst>
          <a:lin ang="5400000" scaled="0"/>
          <a:tileRect/>
        </a:gra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0DE004F-9139-4B9C-BBCB-8673461F7D95}" type="datetime1">
              <a:rPr lang="en-US" smtClean="0"/>
              <a:pPr/>
              <a:t>9/20/2015</a:t>
            </a:fld>
            <a:endParaRPr lang="en-US"/>
          </a:p>
        </p:txBody>
      </p:sp>
      <p:sp>
        <p:nvSpPr>
          <p:cNvPr id="5" name="Footer Placeholder 4"/>
          <p:cNvSpPr>
            <a:spLocks noGrp="1"/>
          </p:cNvSpPr>
          <p:nvPr>
            <p:ph type="ftr" sz="quarter" idx="11"/>
          </p:nvPr>
        </p:nvSpPr>
        <p:spPr>
          <a:xfrm>
            <a:off x="4368800" y="6410325"/>
            <a:ext cx="4267200" cy="365125"/>
          </a:xfrm>
        </p:spPr>
        <p:txBody>
          <a:bodyPr/>
          <a:lstStyle>
            <a:lvl1pPr algn="r">
              <a:defRPr sz="1100">
                <a:solidFill>
                  <a:schemeClr val="tx1"/>
                </a:solidFill>
              </a:defRPr>
            </a:lvl1pPr>
          </a:lstStyle>
          <a:p>
            <a:r>
              <a:rPr lang="en-MY" smtClean="0"/>
              <a:t>© 2013 SALIHIN GST SERVICES. ALL RIGHTS RESERVED</a:t>
            </a:r>
            <a:endParaRPr lang="en-US" dirty="0"/>
          </a:p>
        </p:txBody>
      </p:sp>
      <p:sp>
        <p:nvSpPr>
          <p:cNvPr id="6" name="Slide Number Placeholder 5"/>
          <p:cNvSpPr>
            <a:spLocks noGrp="1"/>
          </p:cNvSpPr>
          <p:nvPr>
            <p:ph type="sldNum" sz="quarter" idx="12"/>
          </p:nvPr>
        </p:nvSpPr>
        <p:spPr>
          <a:xfrm>
            <a:off x="8507453" y="6407150"/>
            <a:ext cx="532558" cy="365125"/>
          </a:xfrm>
        </p:spPr>
        <p:txBody>
          <a:bodyPr/>
          <a:lstStyle>
            <a:lvl1pPr algn="ctr">
              <a:defRPr>
                <a:solidFill>
                  <a:schemeClr val="tx1"/>
                </a:solidFill>
              </a:defRPr>
            </a:lvl1pPr>
          </a:lstStyle>
          <a:p>
            <a:fld id="{B6F15528-21DE-4FAA-801E-634DDDAF4B2B}" type="slidenum">
              <a:rPr lang="en-US" smtClean="0"/>
              <a:pPr/>
              <a:t>‹#›</a:t>
            </a:fld>
            <a:endParaRPr lang="en-US"/>
          </a:p>
        </p:txBody>
      </p:sp>
      <p:pic>
        <p:nvPicPr>
          <p:cNvPr id="1028" name="Picture 4" descr="C:\Users\GSTUser\Desktop\Salihin without AF N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81800" y="149225"/>
            <a:ext cx="2132758" cy="4603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iACCOUNTS Master Folder\User Folder\Afif\Afif's Portal\Bahan\jbs21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82982" y="6405897"/>
            <a:ext cx="367789" cy="3677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3_Title Slide">
    <p:bg>
      <p:bgPr>
        <a:gradFill flip="none" rotWithShape="1">
          <a:gsLst>
            <a:gs pos="0">
              <a:srgbClr val="E7F8FF">
                <a:alpha val="5000"/>
              </a:srgbClr>
            </a:gs>
            <a:gs pos="100000">
              <a:srgbClr val="AFDBFF">
                <a:alpha val="47843"/>
              </a:srgbClr>
            </a:gs>
          </a:gsLst>
          <a:lin ang="5400000" scaled="0"/>
          <a:tileRect/>
        </a:gra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0DE004F-9139-4B9C-BBCB-8673461F7D95}" type="datetime1">
              <a:rPr lang="en-US" smtClean="0"/>
              <a:pPr/>
              <a:t>9/20/2015</a:t>
            </a:fld>
            <a:endParaRPr lang="en-US"/>
          </a:p>
        </p:txBody>
      </p:sp>
      <p:sp>
        <p:nvSpPr>
          <p:cNvPr id="5" name="Footer Placeholder 4"/>
          <p:cNvSpPr>
            <a:spLocks noGrp="1"/>
          </p:cNvSpPr>
          <p:nvPr>
            <p:ph type="ftr" sz="quarter" idx="11"/>
          </p:nvPr>
        </p:nvSpPr>
        <p:spPr>
          <a:xfrm>
            <a:off x="4368800" y="6410325"/>
            <a:ext cx="4267200" cy="365125"/>
          </a:xfrm>
        </p:spPr>
        <p:txBody>
          <a:bodyPr/>
          <a:lstStyle>
            <a:lvl1pPr algn="r">
              <a:defRPr sz="1100">
                <a:solidFill>
                  <a:schemeClr val="tx1"/>
                </a:solidFill>
              </a:defRPr>
            </a:lvl1pPr>
          </a:lstStyle>
          <a:p>
            <a:r>
              <a:rPr lang="en-MY" smtClean="0"/>
              <a:t>© 2013 SALIHIN GST SERVICES. ALL RIGHTS RESERVED</a:t>
            </a:r>
            <a:endParaRPr lang="en-US" dirty="0"/>
          </a:p>
        </p:txBody>
      </p:sp>
      <p:sp>
        <p:nvSpPr>
          <p:cNvPr id="6" name="Slide Number Placeholder 5"/>
          <p:cNvSpPr>
            <a:spLocks noGrp="1"/>
          </p:cNvSpPr>
          <p:nvPr>
            <p:ph type="sldNum" sz="quarter" idx="12"/>
          </p:nvPr>
        </p:nvSpPr>
        <p:spPr>
          <a:xfrm>
            <a:off x="8507453" y="6407150"/>
            <a:ext cx="532558" cy="365125"/>
          </a:xfrm>
        </p:spPr>
        <p:txBody>
          <a:bodyPr/>
          <a:lstStyle>
            <a:lvl1pPr algn="ctr">
              <a:defRPr>
                <a:solidFill>
                  <a:schemeClr val="tx1"/>
                </a:solidFill>
              </a:defRPr>
            </a:lvl1pPr>
          </a:lstStyle>
          <a:p>
            <a:fld id="{B6F15528-21DE-4FAA-801E-634DDDAF4B2B}" type="slidenum">
              <a:rPr lang="en-US" smtClean="0"/>
              <a:pPr/>
              <a:t>‹#›</a:t>
            </a:fld>
            <a:endParaRPr lang="en-US"/>
          </a:p>
        </p:txBody>
      </p:sp>
      <p:pic>
        <p:nvPicPr>
          <p:cNvPr id="1028" name="Picture 4" descr="C:\Users\GSTUser\Desktop\Salihin without AF N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81800" y="149225"/>
            <a:ext cx="2132758" cy="4603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iACCOUNTS Master Folder\User Folder\Afif\Afif's Portal\Bahan\jbs21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82982" y="6405897"/>
            <a:ext cx="367789" cy="3677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4_Title Slide">
    <p:bg>
      <p:bgPr>
        <a:gradFill flip="none" rotWithShape="1">
          <a:gsLst>
            <a:gs pos="0">
              <a:srgbClr val="E7F8FF">
                <a:alpha val="5000"/>
              </a:srgbClr>
            </a:gs>
            <a:gs pos="100000">
              <a:srgbClr val="AFDBFF">
                <a:alpha val="47843"/>
              </a:srgbClr>
            </a:gs>
          </a:gsLst>
          <a:lin ang="5400000" scaled="0"/>
          <a:tileRect/>
        </a:gra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0DE004F-9139-4B9C-BBCB-8673461F7D95}" type="datetime1">
              <a:rPr lang="en-US" smtClean="0"/>
              <a:pPr/>
              <a:t>9/20/2015</a:t>
            </a:fld>
            <a:endParaRPr lang="en-US"/>
          </a:p>
        </p:txBody>
      </p:sp>
      <p:sp>
        <p:nvSpPr>
          <p:cNvPr id="5" name="Footer Placeholder 4"/>
          <p:cNvSpPr>
            <a:spLocks noGrp="1"/>
          </p:cNvSpPr>
          <p:nvPr>
            <p:ph type="ftr" sz="quarter" idx="11"/>
          </p:nvPr>
        </p:nvSpPr>
        <p:spPr>
          <a:xfrm>
            <a:off x="4368800" y="6410325"/>
            <a:ext cx="4267200" cy="365125"/>
          </a:xfrm>
        </p:spPr>
        <p:txBody>
          <a:bodyPr/>
          <a:lstStyle>
            <a:lvl1pPr algn="r">
              <a:defRPr sz="1100">
                <a:solidFill>
                  <a:schemeClr val="tx1"/>
                </a:solidFill>
              </a:defRPr>
            </a:lvl1pPr>
          </a:lstStyle>
          <a:p>
            <a:r>
              <a:rPr lang="en-MY" smtClean="0"/>
              <a:t>© 2013 SALIHIN GST SERVICES. ALL RIGHTS RESERVED</a:t>
            </a:r>
            <a:endParaRPr lang="en-US" dirty="0"/>
          </a:p>
        </p:txBody>
      </p:sp>
      <p:sp>
        <p:nvSpPr>
          <p:cNvPr id="6" name="Slide Number Placeholder 5"/>
          <p:cNvSpPr>
            <a:spLocks noGrp="1"/>
          </p:cNvSpPr>
          <p:nvPr>
            <p:ph type="sldNum" sz="quarter" idx="12"/>
          </p:nvPr>
        </p:nvSpPr>
        <p:spPr>
          <a:xfrm>
            <a:off x="8507453" y="6407150"/>
            <a:ext cx="532558" cy="365125"/>
          </a:xfrm>
        </p:spPr>
        <p:txBody>
          <a:bodyPr/>
          <a:lstStyle>
            <a:lvl1pPr algn="ctr">
              <a:defRPr>
                <a:solidFill>
                  <a:schemeClr val="tx1"/>
                </a:solidFill>
              </a:defRPr>
            </a:lvl1pPr>
          </a:lstStyle>
          <a:p>
            <a:fld id="{B6F15528-21DE-4FAA-801E-634DDDAF4B2B}" type="slidenum">
              <a:rPr lang="en-US" smtClean="0"/>
              <a:pPr/>
              <a:t>‹#›</a:t>
            </a:fld>
            <a:endParaRPr lang="en-US"/>
          </a:p>
        </p:txBody>
      </p:sp>
      <p:pic>
        <p:nvPicPr>
          <p:cNvPr id="1028" name="Picture 4" descr="C:\Users\GSTUser\Desktop\Salihin without AF N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81800" y="149225"/>
            <a:ext cx="2132758" cy="4603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iACCOUNTS Master Folder\User Folder\Afif\Afif's Portal\Bahan\jbs21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82982" y="6405897"/>
            <a:ext cx="367789" cy="3677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FCFD528-CEC2-42B5-B76E-3F56943A5D20}" type="datetime1">
              <a:rPr lang="en-US" smtClean="0"/>
              <a:pPr/>
              <a:t>9/20/2015</a:t>
            </a:fld>
            <a:endParaRPr lang="en-US"/>
          </a:p>
        </p:txBody>
      </p:sp>
      <p:sp>
        <p:nvSpPr>
          <p:cNvPr id="10" name="Footer Placeholder 4"/>
          <p:cNvSpPr>
            <a:spLocks noGrp="1"/>
          </p:cNvSpPr>
          <p:nvPr>
            <p:ph type="ftr" sz="quarter" idx="11"/>
          </p:nvPr>
        </p:nvSpPr>
        <p:spPr>
          <a:xfrm>
            <a:off x="4368800" y="6410325"/>
            <a:ext cx="4267200" cy="365125"/>
          </a:xfrm>
        </p:spPr>
        <p:txBody>
          <a:bodyPr/>
          <a:lstStyle>
            <a:lvl1pPr algn="r">
              <a:defRPr sz="1100">
                <a:solidFill>
                  <a:schemeClr val="tx1"/>
                </a:solidFill>
              </a:defRPr>
            </a:lvl1pPr>
          </a:lstStyle>
          <a:p>
            <a:r>
              <a:rPr lang="en-MY" smtClean="0"/>
              <a:t>© 2013 SALIHIN GST SERVICES. ALL RIGHTS RESERVED</a:t>
            </a:r>
            <a:endParaRPr lang="en-US" dirty="0"/>
          </a:p>
        </p:txBody>
      </p:sp>
      <p:sp>
        <p:nvSpPr>
          <p:cNvPr id="11" name="Slide Number Placeholder 5"/>
          <p:cNvSpPr>
            <a:spLocks noGrp="1"/>
          </p:cNvSpPr>
          <p:nvPr>
            <p:ph type="sldNum" sz="quarter" idx="12"/>
          </p:nvPr>
        </p:nvSpPr>
        <p:spPr>
          <a:xfrm>
            <a:off x="8507453" y="6407150"/>
            <a:ext cx="532558" cy="365125"/>
          </a:xfrm>
        </p:spPr>
        <p:txBody>
          <a:bodyPr/>
          <a:lstStyle>
            <a:lvl1pPr algn="ctr">
              <a:defRPr>
                <a:solidFill>
                  <a:schemeClr val="tx1"/>
                </a:solidFill>
              </a:defRPr>
            </a:lvl1pPr>
          </a:lstStyle>
          <a:p>
            <a:fld id="{B6F15528-21DE-4FAA-801E-634DDDAF4B2B}" type="slidenum">
              <a:rPr lang="en-US" smtClean="0"/>
              <a:pPr/>
              <a:t>‹#›</a:t>
            </a:fld>
            <a:endParaRPr lang="en-US"/>
          </a:p>
        </p:txBody>
      </p:sp>
      <p:pic>
        <p:nvPicPr>
          <p:cNvPr id="12" name="Picture 6" descr="S:\iACCOUNTS Master Folder\User Folder\Afif\Afif's Portal\Bahan\jbs21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82982" y="6405897"/>
            <a:ext cx="367789" cy="3677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457200" y="6356350"/>
            <a:ext cx="2133600" cy="365125"/>
          </a:xfrm>
        </p:spPr>
        <p:txBody>
          <a:bodyPr/>
          <a:lstStyle/>
          <a:p>
            <a:fld id="{78C3986C-3AB3-45F3-8BB3-7DFA05E54835}" type="datetime1">
              <a:rPr lang="en-US" smtClean="0"/>
              <a:pPr/>
              <a:t>9/20/2015</a:t>
            </a:fld>
            <a:endParaRPr lang="en-US"/>
          </a:p>
        </p:txBody>
      </p:sp>
      <p:sp>
        <p:nvSpPr>
          <p:cNvPr id="7" name="Footer Placeholder 4"/>
          <p:cNvSpPr>
            <a:spLocks noGrp="1"/>
          </p:cNvSpPr>
          <p:nvPr>
            <p:ph type="ftr" sz="quarter" idx="11"/>
          </p:nvPr>
        </p:nvSpPr>
        <p:spPr>
          <a:xfrm>
            <a:off x="4368800" y="6410325"/>
            <a:ext cx="4267200" cy="365125"/>
          </a:xfrm>
        </p:spPr>
        <p:txBody>
          <a:bodyPr/>
          <a:lstStyle>
            <a:lvl1pPr algn="r">
              <a:defRPr sz="1100">
                <a:solidFill>
                  <a:schemeClr val="tx1"/>
                </a:solidFill>
              </a:defRPr>
            </a:lvl1pPr>
          </a:lstStyle>
          <a:p>
            <a:r>
              <a:rPr lang="en-MY" smtClean="0"/>
              <a:t>© 2013 SALIHIN GST SERVICES. ALL RIGHTS RESERVED</a:t>
            </a:r>
            <a:endParaRPr lang="en-US" dirty="0"/>
          </a:p>
        </p:txBody>
      </p:sp>
      <p:sp>
        <p:nvSpPr>
          <p:cNvPr id="8" name="Slide Number Placeholder 5"/>
          <p:cNvSpPr>
            <a:spLocks noGrp="1"/>
          </p:cNvSpPr>
          <p:nvPr>
            <p:ph type="sldNum" sz="quarter" idx="12"/>
          </p:nvPr>
        </p:nvSpPr>
        <p:spPr>
          <a:xfrm>
            <a:off x="8507453" y="6407150"/>
            <a:ext cx="532558" cy="365125"/>
          </a:xfrm>
        </p:spPr>
        <p:txBody>
          <a:bodyPr/>
          <a:lstStyle>
            <a:lvl1pPr algn="ctr">
              <a:defRPr>
                <a:solidFill>
                  <a:schemeClr val="tx1"/>
                </a:solidFill>
              </a:defRPr>
            </a:lvl1pPr>
          </a:lstStyle>
          <a:p>
            <a:fld id="{B6F15528-21DE-4FAA-801E-634DDDAF4B2B}"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8_Title Slide">
    <p:spTree>
      <p:nvGrpSpPr>
        <p:cNvPr id="1" name=""/>
        <p:cNvGrpSpPr/>
        <p:nvPr/>
      </p:nvGrpSpPr>
      <p:grpSpPr>
        <a:xfrm>
          <a:off x="0" y="0"/>
          <a:ext cx="0" cy="0"/>
          <a:chOff x="0" y="0"/>
          <a:chExt cx="0" cy="0"/>
        </a:xfrm>
      </p:grpSpPr>
      <p:sp>
        <p:nvSpPr>
          <p:cNvPr id="4" name="Footer Placeholder 1"/>
          <p:cNvSpPr txBox="1">
            <a:spLocks/>
          </p:cNvSpPr>
          <p:nvPr userDrawn="1"/>
        </p:nvSpPr>
        <p:spPr>
          <a:xfrm>
            <a:off x="4056185" y="6581775"/>
            <a:ext cx="4642338" cy="304800"/>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MY" dirty="0" smtClean="0">
                <a:solidFill>
                  <a:schemeClr val="bg1"/>
                </a:solidFill>
              </a:rPr>
              <a:t>Copyright 2013 </a:t>
            </a:r>
            <a:r>
              <a:rPr lang="en-MY" dirty="0" smtClean="0">
                <a:solidFill>
                  <a:schemeClr val="bg1"/>
                </a:solidFill>
                <a:latin typeface="Neuropol" pitchFamily="34" charset="0"/>
              </a:rPr>
              <a:t>SALIHIN</a:t>
            </a:r>
            <a:r>
              <a:rPr lang="en-MY" dirty="0" smtClean="0">
                <a:solidFill>
                  <a:schemeClr val="bg1"/>
                </a:solidFill>
              </a:rPr>
              <a:t>. All rights reserved</a:t>
            </a:r>
          </a:p>
          <a:p>
            <a:pPr algn="r">
              <a:defRPr/>
            </a:pPr>
            <a:endParaRPr lang="en-MY" dirty="0">
              <a:solidFill>
                <a:schemeClr val="bg1"/>
              </a:solidFill>
            </a:endParaRPr>
          </a:p>
        </p:txBody>
      </p:sp>
      <p:sp>
        <p:nvSpPr>
          <p:cNvPr id="5" name="Slide Number Placeholder 8"/>
          <p:cNvSpPr>
            <a:spLocks noGrp="1"/>
          </p:cNvSpPr>
          <p:nvPr>
            <p:ph type="sldNum" sz="quarter" idx="10"/>
          </p:nvPr>
        </p:nvSpPr>
        <p:spPr>
          <a:xfrm>
            <a:off x="8606204" y="6491288"/>
            <a:ext cx="492369" cy="449262"/>
          </a:xfrm>
          <a:prstGeom prst="rect">
            <a:avLst/>
          </a:prstGeom>
        </p:spPr>
        <p:txBody>
          <a:bodyPr/>
          <a:lstStyle>
            <a:lvl1pPr algn="ctr">
              <a:defRPr sz="1400">
                <a:solidFill>
                  <a:schemeClr val="bg1"/>
                </a:solidFill>
              </a:defRPr>
            </a:lvl1pPr>
          </a:lstStyle>
          <a:p>
            <a:pPr>
              <a:defRPr/>
            </a:pPr>
            <a:fld id="{952D13CB-21B0-4697-920D-57636658F9F7}" type="slidenum">
              <a:rPr lang="en-US"/>
              <a:pPr>
                <a:defRPr/>
              </a:pPr>
              <a:t>‹#›</a:t>
            </a:fld>
            <a:endParaRPr lang="en-US" dirty="0"/>
          </a:p>
        </p:txBody>
      </p:sp>
    </p:spTree>
    <p:extLst>
      <p:ext uri="{BB962C8B-B14F-4D97-AF65-F5344CB8AC3E}">
        <p14:creationId xmlns:p14="http://schemas.microsoft.com/office/powerpoint/2010/main" val="3073975813"/>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9_Title Slide">
    <p:spTree>
      <p:nvGrpSpPr>
        <p:cNvPr id="1" name=""/>
        <p:cNvGrpSpPr/>
        <p:nvPr/>
      </p:nvGrpSpPr>
      <p:grpSpPr>
        <a:xfrm>
          <a:off x="0" y="0"/>
          <a:ext cx="0" cy="0"/>
          <a:chOff x="0" y="0"/>
          <a:chExt cx="0" cy="0"/>
        </a:xfrm>
      </p:grpSpPr>
      <p:sp>
        <p:nvSpPr>
          <p:cNvPr id="4" name="Footer Placeholder 1"/>
          <p:cNvSpPr txBox="1">
            <a:spLocks/>
          </p:cNvSpPr>
          <p:nvPr userDrawn="1"/>
        </p:nvSpPr>
        <p:spPr>
          <a:xfrm>
            <a:off x="4056185" y="6581775"/>
            <a:ext cx="4642338" cy="304800"/>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MY" dirty="0" smtClean="0">
                <a:solidFill>
                  <a:schemeClr val="bg1"/>
                </a:solidFill>
              </a:rPr>
              <a:t>Copyright 2013 </a:t>
            </a:r>
            <a:r>
              <a:rPr lang="en-MY" dirty="0" smtClean="0">
                <a:solidFill>
                  <a:schemeClr val="bg1"/>
                </a:solidFill>
                <a:latin typeface="Neuropol" pitchFamily="34" charset="0"/>
              </a:rPr>
              <a:t>SALIHIN</a:t>
            </a:r>
            <a:r>
              <a:rPr lang="en-MY" dirty="0" smtClean="0">
                <a:solidFill>
                  <a:schemeClr val="bg1"/>
                </a:solidFill>
              </a:rPr>
              <a:t>. All rights reserved</a:t>
            </a:r>
          </a:p>
          <a:p>
            <a:pPr algn="r">
              <a:defRPr/>
            </a:pPr>
            <a:endParaRPr lang="en-MY" dirty="0">
              <a:solidFill>
                <a:schemeClr val="bg1"/>
              </a:solidFill>
            </a:endParaRPr>
          </a:p>
        </p:txBody>
      </p:sp>
      <p:sp>
        <p:nvSpPr>
          <p:cNvPr id="5" name="Slide Number Placeholder 8"/>
          <p:cNvSpPr>
            <a:spLocks noGrp="1"/>
          </p:cNvSpPr>
          <p:nvPr>
            <p:ph type="sldNum" sz="quarter" idx="10"/>
          </p:nvPr>
        </p:nvSpPr>
        <p:spPr>
          <a:xfrm>
            <a:off x="8606204" y="6491288"/>
            <a:ext cx="492369" cy="449262"/>
          </a:xfrm>
          <a:prstGeom prst="rect">
            <a:avLst/>
          </a:prstGeom>
        </p:spPr>
        <p:txBody>
          <a:bodyPr/>
          <a:lstStyle>
            <a:lvl1pPr algn="ctr">
              <a:defRPr sz="1400">
                <a:solidFill>
                  <a:schemeClr val="bg1"/>
                </a:solidFill>
              </a:defRPr>
            </a:lvl1pPr>
          </a:lstStyle>
          <a:p>
            <a:pPr>
              <a:defRPr/>
            </a:pPr>
            <a:fld id="{952D13CB-21B0-4697-920D-57636658F9F7}" type="slidenum">
              <a:rPr lang="en-US"/>
              <a:pPr>
                <a:defRPr/>
              </a:pPr>
              <a:t>‹#›</a:t>
            </a:fld>
            <a:endParaRPr lang="en-US" dirty="0"/>
          </a:p>
        </p:txBody>
      </p:sp>
    </p:spTree>
    <p:extLst>
      <p:ext uri="{BB962C8B-B14F-4D97-AF65-F5344CB8AC3E}">
        <p14:creationId xmlns:p14="http://schemas.microsoft.com/office/powerpoint/2010/main" val="307397581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Date Placeholder 4"/>
          <p:cNvSpPr>
            <a:spLocks noGrp="1"/>
          </p:cNvSpPr>
          <p:nvPr>
            <p:ph type="dt" sz="half" idx="10"/>
          </p:nvPr>
        </p:nvSpPr>
        <p:spPr/>
        <p:txBody>
          <a:bodyPr/>
          <a:lstStyle/>
          <a:p>
            <a:fld id="{304250B3-774B-403A-B61C-EE2152931CEC}" type="datetime1">
              <a:rPr lang="en-US" smtClean="0"/>
              <a:pPr/>
              <a:t>9/20/2015</a:t>
            </a:fld>
            <a:endParaRPr lang="en-US"/>
          </a:p>
        </p:txBody>
      </p:sp>
      <p:sp>
        <p:nvSpPr>
          <p:cNvPr id="6" name="Footer Placeholder 5"/>
          <p:cNvSpPr>
            <a:spLocks noGrp="1"/>
          </p:cNvSpPr>
          <p:nvPr>
            <p:ph type="ftr" sz="quarter" idx="11"/>
          </p:nvPr>
        </p:nvSpPr>
        <p:spPr/>
        <p:txBody>
          <a:bodyPr/>
          <a:lstStyle/>
          <a:p>
            <a:r>
              <a:rPr lang="en-MY" smtClean="0"/>
              <a:t>© 2013 SALIHIN GST SERVICES. ALL RIGHTS RESERVED</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10440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0_Title Slide">
    <p:spTree>
      <p:nvGrpSpPr>
        <p:cNvPr id="1" name=""/>
        <p:cNvGrpSpPr/>
        <p:nvPr/>
      </p:nvGrpSpPr>
      <p:grpSpPr>
        <a:xfrm>
          <a:off x="0" y="0"/>
          <a:ext cx="0" cy="0"/>
          <a:chOff x="0" y="0"/>
          <a:chExt cx="0" cy="0"/>
        </a:xfrm>
      </p:grpSpPr>
      <p:sp>
        <p:nvSpPr>
          <p:cNvPr id="4" name="Footer Placeholder 1"/>
          <p:cNvSpPr txBox="1">
            <a:spLocks/>
          </p:cNvSpPr>
          <p:nvPr userDrawn="1"/>
        </p:nvSpPr>
        <p:spPr>
          <a:xfrm>
            <a:off x="4056185" y="6581775"/>
            <a:ext cx="4642338" cy="304800"/>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MY" dirty="0" smtClean="0">
                <a:solidFill>
                  <a:schemeClr val="bg1"/>
                </a:solidFill>
              </a:rPr>
              <a:t>Copyright 2013 </a:t>
            </a:r>
            <a:r>
              <a:rPr lang="en-MY" dirty="0" smtClean="0">
                <a:solidFill>
                  <a:schemeClr val="bg1"/>
                </a:solidFill>
                <a:latin typeface="Neuropol" pitchFamily="34" charset="0"/>
              </a:rPr>
              <a:t>SALIHIN</a:t>
            </a:r>
            <a:r>
              <a:rPr lang="en-MY" dirty="0" smtClean="0">
                <a:solidFill>
                  <a:schemeClr val="bg1"/>
                </a:solidFill>
              </a:rPr>
              <a:t>. All rights reserved</a:t>
            </a:r>
          </a:p>
          <a:p>
            <a:pPr algn="r">
              <a:defRPr/>
            </a:pPr>
            <a:endParaRPr lang="en-MY" dirty="0">
              <a:solidFill>
                <a:schemeClr val="bg1"/>
              </a:solidFill>
            </a:endParaRPr>
          </a:p>
        </p:txBody>
      </p:sp>
      <p:sp>
        <p:nvSpPr>
          <p:cNvPr id="5" name="Slide Number Placeholder 8"/>
          <p:cNvSpPr>
            <a:spLocks noGrp="1"/>
          </p:cNvSpPr>
          <p:nvPr>
            <p:ph type="sldNum" sz="quarter" idx="10"/>
          </p:nvPr>
        </p:nvSpPr>
        <p:spPr>
          <a:xfrm>
            <a:off x="8606204" y="6491288"/>
            <a:ext cx="492369" cy="449262"/>
          </a:xfrm>
          <a:prstGeom prst="rect">
            <a:avLst/>
          </a:prstGeom>
        </p:spPr>
        <p:txBody>
          <a:bodyPr/>
          <a:lstStyle>
            <a:lvl1pPr algn="ctr">
              <a:defRPr sz="1400">
                <a:solidFill>
                  <a:schemeClr val="bg1"/>
                </a:solidFill>
              </a:defRPr>
            </a:lvl1pPr>
          </a:lstStyle>
          <a:p>
            <a:pPr>
              <a:defRPr/>
            </a:pPr>
            <a:fld id="{952D13CB-21B0-4697-920D-57636658F9F7}" type="slidenum">
              <a:rPr lang="en-US"/>
              <a:pPr>
                <a:defRPr/>
              </a:pPr>
              <a:t>‹#›</a:t>
            </a:fld>
            <a:endParaRPr lang="en-US" dirty="0"/>
          </a:p>
        </p:txBody>
      </p:sp>
    </p:spTree>
    <p:extLst>
      <p:ext uri="{BB962C8B-B14F-4D97-AF65-F5344CB8AC3E}">
        <p14:creationId xmlns:p14="http://schemas.microsoft.com/office/powerpoint/2010/main" val="3073975813"/>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1_Title Slide">
    <p:spTree>
      <p:nvGrpSpPr>
        <p:cNvPr id="1" name=""/>
        <p:cNvGrpSpPr/>
        <p:nvPr/>
      </p:nvGrpSpPr>
      <p:grpSpPr>
        <a:xfrm>
          <a:off x="0" y="0"/>
          <a:ext cx="0" cy="0"/>
          <a:chOff x="0" y="0"/>
          <a:chExt cx="0" cy="0"/>
        </a:xfrm>
      </p:grpSpPr>
      <p:sp>
        <p:nvSpPr>
          <p:cNvPr id="4" name="Footer Placeholder 1"/>
          <p:cNvSpPr txBox="1">
            <a:spLocks/>
          </p:cNvSpPr>
          <p:nvPr userDrawn="1"/>
        </p:nvSpPr>
        <p:spPr>
          <a:xfrm>
            <a:off x="4056185" y="6581775"/>
            <a:ext cx="4642338" cy="304800"/>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MY" dirty="0" smtClean="0">
                <a:solidFill>
                  <a:schemeClr val="bg1"/>
                </a:solidFill>
              </a:rPr>
              <a:t>Copyright 2013 </a:t>
            </a:r>
            <a:r>
              <a:rPr lang="en-MY" dirty="0" smtClean="0">
                <a:solidFill>
                  <a:schemeClr val="bg1"/>
                </a:solidFill>
                <a:latin typeface="Neuropol" pitchFamily="34" charset="0"/>
              </a:rPr>
              <a:t>SALIHIN</a:t>
            </a:r>
            <a:r>
              <a:rPr lang="en-MY" dirty="0" smtClean="0">
                <a:solidFill>
                  <a:schemeClr val="bg1"/>
                </a:solidFill>
              </a:rPr>
              <a:t>. All rights reserved</a:t>
            </a:r>
          </a:p>
          <a:p>
            <a:pPr algn="r">
              <a:defRPr/>
            </a:pPr>
            <a:endParaRPr lang="en-MY" dirty="0">
              <a:solidFill>
                <a:schemeClr val="bg1"/>
              </a:solidFill>
            </a:endParaRPr>
          </a:p>
        </p:txBody>
      </p:sp>
      <p:sp>
        <p:nvSpPr>
          <p:cNvPr id="5" name="Slide Number Placeholder 8"/>
          <p:cNvSpPr>
            <a:spLocks noGrp="1"/>
          </p:cNvSpPr>
          <p:nvPr>
            <p:ph type="sldNum" sz="quarter" idx="10"/>
          </p:nvPr>
        </p:nvSpPr>
        <p:spPr>
          <a:xfrm>
            <a:off x="8606204" y="6491288"/>
            <a:ext cx="492369" cy="449262"/>
          </a:xfrm>
          <a:prstGeom prst="rect">
            <a:avLst/>
          </a:prstGeom>
        </p:spPr>
        <p:txBody>
          <a:bodyPr/>
          <a:lstStyle>
            <a:lvl1pPr algn="ctr">
              <a:defRPr sz="1400">
                <a:solidFill>
                  <a:schemeClr val="bg1"/>
                </a:solidFill>
              </a:defRPr>
            </a:lvl1pPr>
          </a:lstStyle>
          <a:p>
            <a:pPr>
              <a:defRPr/>
            </a:pPr>
            <a:fld id="{952D13CB-21B0-4697-920D-57636658F9F7}" type="slidenum">
              <a:rPr lang="en-US"/>
              <a:pPr>
                <a:defRPr/>
              </a:pPr>
              <a:t>‹#›</a:t>
            </a:fld>
            <a:endParaRPr lang="en-US" dirty="0"/>
          </a:p>
        </p:txBody>
      </p:sp>
    </p:spTree>
    <p:extLst>
      <p:ext uri="{BB962C8B-B14F-4D97-AF65-F5344CB8AC3E}">
        <p14:creationId xmlns:p14="http://schemas.microsoft.com/office/powerpoint/2010/main" val="3073975813"/>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2_Title Slide">
    <p:spTree>
      <p:nvGrpSpPr>
        <p:cNvPr id="1" name=""/>
        <p:cNvGrpSpPr/>
        <p:nvPr/>
      </p:nvGrpSpPr>
      <p:grpSpPr>
        <a:xfrm>
          <a:off x="0" y="0"/>
          <a:ext cx="0" cy="0"/>
          <a:chOff x="0" y="0"/>
          <a:chExt cx="0" cy="0"/>
        </a:xfrm>
      </p:grpSpPr>
      <p:sp>
        <p:nvSpPr>
          <p:cNvPr id="4" name="Footer Placeholder 1"/>
          <p:cNvSpPr txBox="1">
            <a:spLocks/>
          </p:cNvSpPr>
          <p:nvPr userDrawn="1"/>
        </p:nvSpPr>
        <p:spPr>
          <a:xfrm>
            <a:off x="4056185" y="6581775"/>
            <a:ext cx="4642338" cy="304800"/>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MY" dirty="0" smtClean="0">
                <a:solidFill>
                  <a:schemeClr val="bg1"/>
                </a:solidFill>
              </a:rPr>
              <a:t>Copyright 2013 </a:t>
            </a:r>
            <a:r>
              <a:rPr lang="en-MY" dirty="0" smtClean="0">
                <a:solidFill>
                  <a:schemeClr val="bg1"/>
                </a:solidFill>
                <a:latin typeface="Neuropol" pitchFamily="34" charset="0"/>
              </a:rPr>
              <a:t>SALIHIN</a:t>
            </a:r>
            <a:r>
              <a:rPr lang="en-MY" dirty="0" smtClean="0">
                <a:solidFill>
                  <a:schemeClr val="bg1"/>
                </a:solidFill>
              </a:rPr>
              <a:t>. All rights reserved</a:t>
            </a:r>
          </a:p>
          <a:p>
            <a:pPr algn="r">
              <a:defRPr/>
            </a:pPr>
            <a:endParaRPr lang="en-MY" dirty="0">
              <a:solidFill>
                <a:schemeClr val="bg1"/>
              </a:solidFill>
            </a:endParaRPr>
          </a:p>
        </p:txBody>
      </p:sp>
      <p:sp>
        <p:nvSpPr>
          <p:cNvPr id="5" name="Slide Number Placeholder 8"/>
          <p:cNvSpPr>
            <a:spLocks noGrp="1"/>
          </p:cNvSpPr>
          <p:nvPr>
            <p:ph type="sldNum" sz="quarter" idx="10"/>
          </p:nvPr>
        </p:nvSpPr>
        <p:spPr>
          <a:xfrm>
            <a:off x="8606204" y="6491288"/>
            <a:ext cx="492369" cy="449262"/>
          </a:xfrm>
          <a:prstGeom prst="rect">
            <a:avLst/>
          </a:prstGeom>
        </p:spPr>
        <p:txBody>
          <a:bodyPr/>
          <a:lstStyle>
            <a:lvl1pPr algn="ctr">
              <a:defRPr sz="1400">
                <a:solidFill>
                  <a:schemeClr val="bg1"/>
                </a:solidFill>
              </a:defRPr>
            </a:lvl1pPr>
          </a:lstStyle>
          <a:p>
            <a:pPr>
              <a:defRPr/>
            </a:pPr>
            <a:fld id="{952D13CB-21B0-4697-920D-57636658F9F7}" type="slidenum">
              <a:rPr lang="en-US"/>
              <a:pPr>
                <a:defRPr/>
              </a:pPr>
              <a:t>‹#›</a:t>
            </a:fld>
            <a:endParaRPr lang="en-US" dirty="0"/>
          </a:p>
        </p:txBody>
      </p:sp>
    </p:spTree>
    <p:extLst>
      <p:ext uri="{BB962C8B-B14F-4D97-AF65-F5344CB8AC3E}">
        <p14:creationId xmlns:p14="http://schemas.microsoft.com/office/powerpoint/2010/main" val="3073975813"/>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3_Title Slide">
    <p:spTree>
      <p:nvGrpSpPr>
        <p:cNvPr id="1" name=""/>
        <p:cNvGrpSpPr/>
        <p:nvPr/>
      </p:nvGrpSpPr>
      <p:grpSpPr>
        <a:xfrm>
          <a:off x="0" y="0"/>
          <a:ext cx="0" cy="0"/>
          <a:chOff x="0" y="0"/>
          <a:chExt cx="0" cy="0"/>
        </a:xfrm>
      </p:grpSpPr>
      <p:sp>
        <p:nvSpPr>
          <p:cNvPr id="4" name="Footer Placeholder 1"/>
          <p:cNvSpPr txBox="1">
            <a:spLocks/>
          </p:cNvSpPr>
          <p:nvPr userDrawn="1"/>
        </p:nvSpPr>
        <p:spPr>
          <a:xfrm>
            <a:off x="4056185" y="6581775"/>
            <a:ext cx="4642338" cy="304800"/>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MY" dirty="0" smtClean="0">
                <a:solidFill>
                  <a:schemeClr val="bg1"/>
                </a:solidFill>
              </a:rPr>
              <a:t>Copyright 2013 </a:t>
            </a:r>
            <a:r>
              <a:rPr lang="en-MY" dirty="0" smtClean="0">
                <a:solidFill>
                  <a:schemeClr val="bg1"/>
                </a:solidFill>
                <a:latin typeface="Neuropol" pitchFamily="34" charset="0"/>
              </a:rPr>
              <a:t>SALIHIN</a:t>
            </a:r>
            <a:r>
              <a:rPr lang="en-MY" dirty="0" smtClean="0">
                <a:solidFill>
                  <a:schemeClr val="bg1"/>
                </a:solidFill>
              </a:rPr>
              <a:t>. All rights reserved</a:t>
            </a:r>
          </a:p>
          <a:p>
            <a:pPr algn="r">
              <a:defRPr/>
            </a:pPr>
            <a:endParaRPr lang="en-MY" dirty="0">
              <a:solidFill>
                <a:schemeClr val="bg1"/>
              </a:solidFill>
            </a:endParaRPr>
          </a:p>
        </p:txBody>
      </p:sp>
      <p:sp>
        <p:nvSpPr>
          <p:cNvPr id="5" name="Slide Number Placeholder 8"/>
          <p:cNvSpPr>
            <a:spLocks noGrp="1"/>
          </p:cNvSpPr>
          <p:nvPr>
            <p:ph type="sldNum" sz="quarter" idx="10"/>
          </p:nvPr>
        </p:nvSpPr>
        <p:spPr>
          <a:xfrm>
            <a:off x="8606204" y="6491288"/>
            <a:ext cx="492369" cy="449262"/>
          </a:xfrm>
          <a:prstGeom prst="rect">
            <a:avLst/>
          </a:prstGeom>
        </p:spPr>
        <p:txBody>
          <a:bodyPr/>
          <a:lstStyle>
            <a:lvl1pPr algn="ctr">
              <a:defRPr sz="1400">
                <a:solidFill>
                  <a:schemeClr val="bg1"/>
                </a:solidFill>
              </a:defRPr>
            </a:lvl1pPr>
          </a:lstStyle>
          <a:p>
            <a:pPr>
              <a:defRPr/>
            </a:pPr>
            <a:fld id="{952D13CB-21B0-4697-920D-57636658F9F7}" type="slidenum">
              <a:rPr lang="en-US"/>
              <a:pPr>
                <a:defRPr/>
              </a:pPr>
              <a:t>‹#›</a:t>
            </a:fld>
            <a:endParaRPr lang="en-US" dirty="0"/>
          </a:p>
        </p:txBody>
      </p:sp>
    </p:spTree>
    <p:extLst>
      <p:ext uri="{BB962C8B-B14F-4D97-AF65-F5344CB8AC3E}">
        <p14:creationId xmlns:p14="http://schemas.microsoft.com/office/powerpoint/2010/main" val="3073975813"/>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4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5F4E878-C00E-4029-9E4D-3E2538B8E3D9}" type="datetime1">
              <a:rPr lang="en-MY" smtClean="0"/>
              <a:pPr/>
              <a:t>20/9/2015</a:t>
            </a:fld>
            <a:endParaRPr lang="en-US"/>
          </a:p>
        </p:txBody>
      </p:sp>
      <p:sp>
        <p:nvSpPr>
          <p:cNvPr id="7" name="Slide Number Placeholder 5"/>
          <p:cNvSpPr>
            <a:spLocks noGrp="1"/>
          </p:cNvSpPr>
          <p:nvPr>
            <p:ph type="sldNum" sz="quarter" idx="12"/>
          </p:nvPr>
        </p:nvSpPr>
        <p:spPr>
          <a:xfrm>
            <a:off x="8507455" y="6407155"/>
            <a:ext cx="532557" cy="365125"/>
          </a:xfrm>
        </p:spPr>
        <p:txBody>
          <a:bodyPr/>
          <a:lstStyle>
            <a:lvl1pPr algn="ctr">
              <a:defRPr>
                <a:solidFill>
                  <a:schemeClr val="tx1"/>
                </a:solidFill>
              </a:defRPr>
            </a:lvl1pPr>
          </a:lstStyle>
          <a:p>
            <a:fld id="{B6F15528-21DE-4FAA-801E-634DDDAF4B2B}" type="slidenum">
              <a:rPr lang="en-US" smtClean="0"/>
              <a:pPr/>
              <a:t>‹#›</a:t>
            </a:fld>
            <a:endParaRPr lang="en-US"/>
          </a:p>
        </p:txBody>
      </p:sp>
      <p:pic>
        <p:nvPicPr>
          <p:cNvPr id="8" name="Picture 6" descr="S:\iACCOUNTS Master Folder\User Folder\Afif\Afif's Portal\Bahan\jbs21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82983" y="6405902"/>
            <a:ext cx="367789" cy="36778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9" descr="P:\SALIHIN Logo Centre\gst workshop 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89997" y="150544"/>
            <a:ext cx="1439762" cy="512515"/>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10"/>
          <p:cNvSpPr>
            <a:spLocks noGrp="1"/>
          </p:cNvSpPr>
          <p:nvPr userDrawn="1"/>
        </p:nvSpPr>
        <p:spPr>
          <a:xfrm>
            <a:off x="5959058" y="6453340"/>
            <a:ext cx="2933422" cy="365125"/>
          </a:xfrm>
          <a:prstGeom prst="rect">
            <a:avLst/>
          </a:prstGeom>
        </p:spPr>
        <p:txBody>
          <a:bodyPr vert="horz" lIns="91433" tIns="45717" rIns="91433" bIns="45717" rtlCol="0" anchor="ctr"/>
          <a:lstStyle>
            <a:defPPr>
              <a:defRPr lang="en-US"/>
            </a:defPPr>
            <a:lvl1pPr marL="0" algn="l" defTabSz="914400" rtl="0" eaLnBrk="1" latinLnBrk="0" hangingPunct="1">
              <a:defRPr sz="1000" b="0" i="0" kern="120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©2014 </a:t>
            </a:r>
            <a:r>
              <a:rPr lang="en-US" dirty="0" smtClean="0">
                <a:solidFill>
                  <a:srgbClr val="FF0000"/>
                </a:solidFill>
                <a:latin typeface="Neuropol" pitchFamily="34" charset="0"/>
              </a:rPr>
              <a:t>SALIHIN</a:t>
            </a:r>
            <a:r>
              <a:rPr lang="en-US" dirty="0" smtClean="0">
                <a:solidFill>
                  <a:srgbClr val="FF0000"/>
                </a:solidFill>
              </a:rPr>
              <a:t> </a:t>
            </a:r>
            <a:r>
              <a:rPr lang="en-US" dirty="0" smtClean="0"/>
              <a:t>GST Services. All Rights Reserved.</a:t>
            </a:r>
            <a:endParaRPr lang="en-US" dirty="0"/>
          </a:p>
        </p:txBody>
      </p:sp>
    </p:spTree>
    <p:extLst>
      <p:ext uri="{BB962C8B-B14F-4D97-AF65-F5344CB8AC3E}">
        <p14:creationId xmlns:p14="http://schemas.microsoft.com/office/powerpoint/2010/main" val="3500272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5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0DE004F-9139-4B9C-BBCB-8673461F7D95}" type="datetime1">
              <a:rPr lang="en-US" smtClean="0"/>
              <a:pPr/>
              <a:t>9/20/2015</a:t>
            </a:fld>
            <a:endParaRPr lang="en-US"/>
          </a:p>
        </p:txBody>
      </p:sp>
      <p:sp>
        <p:nvSpPr>
          <p:cNvPr id="7" name="Slide Number Placeholder 5"/>
          <p:cNvSpPr>
            <a:spLocks noGrp="1"/>
          </p:cNvSpPr>
          <p:nvPr>
            <p:ph type="sldNum" sz="quarter" idx="12"/>
          </p:nvPr>
        </p:nvSpPr>
        <p:spPr>
          <a:xfrm>
            <a:off x="8507453" y="6407152"/>
            <a:ext cx="532558" cy="365125"/>
          </a:xfrm>
        </p:spPr>
        <p:txBody>
          <a:bodyPr/>
          <a:lstStyle>
            <a:lvl1pPr algn="ctr">
              <a:defRPr>
                <a:solidFill>
                  <a:schemeClr val="tx1"/>
                </a:solidFill>
              </a:defRPr>
            </a:lvl1pPr>
          </a:lstStyle>
          <a:p>
            <a:fld id="{B6F15528-21DE-4FAA-801E-634DDDAF4B2B}" type="slidenum">
              <a:rPr lang="en-US" smtClean="0"/>
              <a:pPr/>
              <a:t>‹#›</a:t>
            </a:fld>
            <a:endParaRPr lang="en-US"/>
          </a:p>
        </p:txBody>
      </p:sp>
      <p:pic>
        <p:nvPicPr>
          <p:cNvPr id="8" name="Picture 6" descr="S:\iACCOUNTS Master Folder\User Folder\Afif\Afif's Portal\Bahan\jbs21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82982" y="6405899"/>
            <a:ext cx="367789" cy="367789"/>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10"/>
          <p:cNvSpPr>
            <a:spLocks noGrp="1"/>
          </p:cNvSpPr>
          <p:nvPr userDrawn="1"/>
        </p:nvSpPr>
        <p:spPr>
          <a:xfrm>
            <a:off x="5724128" y="6453338"/>
            <a:ext cx="2933422" cy="365125"/>
          </a:xfrm>
          <a:prstGeom prst="rect">
            <a:avLst/>
          </a:prstGeom>
        </p:spPr>
        <p:txBody>
          <a:bodyPr vert="horz" lIns="84406" tIns="42203" rIns="84406" bIns="42203" rtlCol="0" anchor="ctr"/>
          <a:lstStyle>
            <a:defPPr>
              <a:defRPr lang="en-US"/>
            </a:defPPr>
            <a:lvl1pPr marL="0" algn="l" defTabSz="914400" rtl="0" eaLnBrk="1" latinLnBrk="0" hangingPunct="1">
              <a:defRPr sz="1000" b="0" i="0" kern="120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23" dirty="0" smtClean="0"/>
              <a:t>©2014 </a:t>
            </a:r>
            <a:r>
              <a:rPr lang="en-US" sz="923" dirty="0" smtClean="0">
                <a:solidFill>
                  <a:srgbClr val="FF0000"/>
                </a:solidFill>
                <a:latin typeface="Neuropol" pitchFamily="34" charset="0"/>
              </a:rPr>
              <a:t>SALIHIN</a:t>
            </a:r>
            <a:r>
              <a:rPr lang="en-US" sz="923" dirty="0" smtClean="0">
                <a:solidFill>
                  <a:srgbClr val="FF0000"/>
                </a:solidFill>
              </a:rPr>
              <a:t> </a:t>
            </a:r>
            <a:r>
              <a:rPr lang="en-US" sz="923" dirty="0" smtClean="0"/>
              <a:t>GST Services. All Rights Reserved.</a:t>
            </a:r>
            <a:endParaRPr lang="en-US" sz="923" dirty="0"/>
          </a:p>
        </p:txBody>
      </p:sp>
      <p:pic>
        <p:nvPicPr>
          <p:cNvPr id="9" name="Picture 9" descr="P:\SALIHIN Logo Centre\gst workshop 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89996" y="150542"/>
            <a:ext cx="1439762" cy="512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8936538"/>
      </p:ext>
    </p:extLst>
  </p:cSld>
  <p:clrMapOvr>
    <a:masterClrMapping/>
  </p:clrMapOvr>
  <p:transition spd="slow">
    <p:pull/>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7" name="Date Placeholder 6"/>
          <p:cNvSpPr>
            <a:spLocks noGrp="1"/>
          </p:cNvSpPr>
          <p:nvPr>
            <p:ph type="dt" sz="half" idx="10"/>
          </p:nvPr>
        </p:nvSpPr>
        <p:spPr/>
        <p:txBody>
          <a:bodyPr/>
          <a:lstStyle/>
          <a:p>
            <a:fld id="{A9648456-7312-4165-9524-EFEA2CAA2484}" type="datetime1">
              <a:rPr lang="en-US" smtClean="0"/>
              <a:pPr/>
              <a:t>9/20/2015</a:t>
            </a:fld>
            <a:endParaRPr lang="en-US"/>
          </a:p>
        </p:txBody>
      </p:sp>
      <p:sp>
        <p:nvSpPr>
          <p:cNvPr id="8" name="Footer Placeholder 7"/>
          <p:cNvSpPr>
            <a:spLocks noGrp="1"/>
          </p:cNvSpPr>
          <p:nvPr>
            <p:ph type="ftr" sz="quarter" idx="11"/>
          </p:nvPr>
        </p:nvSpPr>
        <p:spPr/>
        <p:txBody>
          <a:bodyPr/>
          <a:lstStyle/>
          <a:p>
            <a:r>
              <a:rPr lang="en-MY" smtClean="0"/>
              <a:t>© 2013 SALIHIN GST SERVICES. ALL RIGHTS RESERVED</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44550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2"/>
          <p:cNvSpPr>
            <a:spLocks noGrp="1"/>
          </p:cNvSpPr>
          <p:nvPr>
            <p:ph type="dt" sz="half" idx="10"/>
          </p:nvPr>
        </p:nvSpPr>
        <p:spPr/>
        <p:txBody>
          <a:bodyPr/>
          <a:lstStyle/>
          <a:p>
            <a:fld id="{A19E40AD-2D4C-4811-92D9-C11FFB82FD34}" type="datetime1">
              <a:rPr lang="en-US" smtClean="0"/>
              <a:pPr/>
              <a:t>9/20/2015</a:t>
            </a:fld>
            <a:endParaRPr lang="en-US"/>
          </a:p>
        </p:txBody>
      </p:sp>
      <p:sp>
        <p:nvSpPr>
          <p:cNvPr id="4" name="Footer Placeholder 3"/>
          <p:cNvSpPr>
            <a:spLocks noGrp="1"/>
          </p:cNvSpPr>
          <p:nvPr>
            <p:ph type="ftr" sz="quarter" idx="11"/>
          </p:nvPr>
        </p:nvSpPr>
        <p:spPr/>
        <p:txBody>
          <a:bodyPr/>
          <a:lstStyle/>
          <a:p>
            <a:r>
              <a:rPr lang="en-MY" smtClean="0"/>
              <a:t>© 2013 SALIHIN GST SERVICES. ALL RIGHTS RESERVED</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46303673"/>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430F47-499F-4D05-887A-108BD87E90E1}" type="datetime1">
              <a:rPr lang="en-US" smtClean="0"/>
              <a:pPr/>
              <a:t>9/20/2015</a:t>
            </a:fld>
            <a:endParaRPr lang="en-US"/>
          </a:p>
        </p:txBody>
      </p:sp>
      <p:sp>
        <p:nvSpPr>
          <p:cNvPr id="3" name="Footer Placeholder 2"/>
          <p:cNvSpPr>
            <a:spLocks noGrp="1"/>
          </p:cNvSpPr>
          <p:nvPr>
            <p:ph type="ftr" sz="quarter" idx="11"/>
          </p:nvPr>
        </p:nvSpPr>
        <p:spPr/>
        <p:txBody>
          <a:bodyPr/>
          <a:lstStyle/>
          <a:p>
            <a:r>
              <a:rPr lang="en-MY" smtClean="0"/>
              <a:t>© 2013 SALIHIN GST SERVICES. ALL RIGHTS RESERVED</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81067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F7AB51-05A8-4E46-93C2-BFF1C4002661}" type="datetime1">
              <a:rPr lang="en-US" smtClean="0"/>
              <a:pPr/>
              <a:t>9/20/2015</a:t>
            </a:fld>
            <a:endParaRPr lang="en-US"/>
          </a:p>
        </p:txBody>
      </p:sp>
      <p:sp>
        <p:nvSpPr>
          <p:cNvPr id="6" name="Footer Placeholder 5"/>
          <p:cNvSpPr>
            <a:spLocks noGrp="1"/>
          </p:cNvSpPr>
          <p:nvPr>
            <p:ph type="ftr" sz="quarter" idx="11"/>
          </p:nvPr>
        </p:nvSpPr>
        <p:spPr/>
        <p:txBody>
          <a:bodyPr/>
          <a:lstStyle/>
          <a:p>
            <a:r>
              <a:rPr lang="en-MY" smtClean="0"/>
              <a:t>© 2013 SALIHIN GST SERVICES. ALL RIGHTS RESERVED</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61536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53D4EB-5CDF-45B5-BAFA-E7279CD6B8A1}" type="datetime1">
              <a:rPr lang="en-US" smtClean="0"/>
              <a:pPr/>
              <a:t>9/20/2015</a:t>
            </a:fld>
            <a:endParaRPr lang="en-US"/>
          </a:p>
        </p:txBody>
      </p:sp>
      <p:sp>
        <p:nvSpPr>
          <p:cNvPr id="6" name="Footer Placeholder 5"/>
          <p:cNvSpPr>
            <a:spLocks noGrp="1"/>
          </p:cNvSpPr>
          <p:nvPr>
            <p:ph type="ftr" sz="quarter" idx="11"/>
          </p:nvPr>
        </p:nvSpPr>
        <p:spPr/>
        <p:txBody>
          <a:bodyPr/>
          <a:lstStyle/>
          <a:p>
            <a:r>
              <a:rPr lang="en-MY" smtClean="0"/>
              <a:t>© 2013 SALIHIN GST SERVICES. ALL RIGHTS RESERVED</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93637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9E40AD-2D4C-4811-92D9-C11FFB82FD34}" type="datetime1">
              <a:rPr lang="en-US" smtClean="0"/>
              <a:pPr/>
              <a:t>9/20/2015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MY" smtClean="0"/>
              <a:t>© 2013 SALIHIN GST SERVICES. ALL RIGHTS RESERVED</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714483885"/>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 id="2147483884" r:id="rId13"/>
    <p:sldLayoutId id="2147483885" r:id="rId14"/>
    <p:sldLayoutId id="2147483886" r:id="rId15"/>
    <p:sldLayoutId id="2147483887" r:id="rId16"/>
    <p:sldLayoutId id="2147483888" r:id="rId17"/>
    <p:sldLayoutId id="2147483889" r:id="rId18"/>
    <p:sldLayoutId id="2147483890" r:id="rId19"/>
    <p:sldLayoutId id="2147483891" r:id="rId20"/>
    <p:sldLayoutId id="2147483892" r:id="rId21"/>
    <p:sldLayoutId id="2147483893" r:id="rId22"/>
    <p:sldLayoutId id="2147483894" r:id="rId23"/>
    <p:sldLayoutId id="2147483895" r:id="rId24"/>
    <p:sldLayoutId id="2147483896" r:id="rId25"/>
    <p:sldLayoutId id="2147483897" r:id="rId26"/>
    <p:sldLayoutId id="2147483898" r:id="rId27"/>
    <p:sldLayoutId id="2147483899" r:id="rId28"/>
    <p:sldLayoutId id="2147483900" r:id="rId29"/>
    <p:sldLayoutId id="2147483901" r:id="rId30"/>
    <p:sldLayoutId id="2147483902" r:id="rId31"/>
    <p:sldLayoutId id="2147483903" r:id="rId32"/>
    <p:sldLayoutId id="2147483904" r:id="rId33"/>
    <p:sldLayoutId id="2147483906" r:id="rId34"/>
    <p:sldLayoutId id="2147483907" r:id="rId35"/>
    <p:sldLayoutId id="2147483650" r:id="rId36"/>
    <p:sldLayoutId id="2147483654" r:id="rId37"/>
    <p:sldLayoutId id="2147483663" r:id="rId38"/>
    <p:sldLayoutId id="2147483665" r:id="rId39"/>
    <p:sldLayoutId id="2147483666" r:id="rId40"/>
    <p:sldLayoutId id="2147483667" r:id="rId41"/>
    <p:sldLayoutId id="2147483668" r:id="rId42"/>
    <p:sldLayoutId id="2147483669" r:id="rId43"/>
    <p:sldLayoutId id="2147483908" r:id="rId44"/>
    <p:sldLayoutId id="2147483909" r:id="rId45"/>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jpg"/><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jpeg"/><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png"/><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g"/><Relationship Id="rId1" Type="http://schemas.openxmlformats.org/officeDocument/2006/relationships/slideLayout" Target="../slideLayouts/slideLayout44.xml"/><Relationship Id="rId5" Type="http://schemas.openxmlformats.org/officeDocument/2006/relationships/image" Target="../media/image11.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Layout" Target="../slideLayouts/slideLayout44.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4.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png"/><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png"/><Relationship Id="rId1" Type="http://schemas.openxmlformats.org/officeDocument/2006/relationships/slideLayout" Target="../slideLayouts/slideLayout44.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4.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4.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4.xml"/></Relationships>
</file>

<file path=ppt/slides/_rels/slide2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7.png"/><Relationship Id="rId7" Type="http://schemas.openxmlformats.org/officeDocument/2006/relationships/image" Target="../media/image30.jpeg"/><Relationship Id="rId2" Type="http://schemas.openxmlformats.org/officeDocument/2006/relationships/image" Target="../media/image17.png"/><Relationship Id="rId1" Type="http://schemas.openxmlformats.org/officeDocument/2006/relationships/slideLayout" Target="../slideLayouts/slideLayout44.xml"/><Relationship Id="rId6" Type="http://schemas.openxmlformats.org/officeDocument/2006/relationships/image" Target="../media/image29.jpeg"/><Relationship Id="rId5" Type="http://schemas.openxmlformats.org/officeDocument/2006/relationships/image" Target="../media/image28.gif"/><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4.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4.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gif"/><Relationship Id="rId1" Type="http://schemas.openxmlformats.org/officeDocument/2006/relationships/slideLayout" Target="../slideLayouts/slideLayout44.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5.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4.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4.png"/><Relationship Id="rId1" Type="http://schemas.openxmlformats.org/officeDocument/2006/relationships/slideLayout" Target="../slideLayouts/slideLayout44.xml"/><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8.jpeg"/><Relationship Id="rId1" Type="http://schemas.openxmlformats.org/officeDocument/2006/relationships/slideLayout" Target="../slideLayouts/slideLayout44.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4.xml"/><Relationship Id="rId5" Type="http://schemas.openxmlformats.org/officeDocument/2006/relationships/image" Target="../media/image34.png"/><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4.xml"/><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4.png"/><Relationship Id="rId1" Type="http://schemas.openxmlformats.org/officeDocument/2006/relationships/slideLayout" Target="../slideLayouts/slideLayout44.xml"/><Relationship Id="rId4" Type="http://schemas.openxmlformats.org/officeDocument/2006/relationships/image" Target="../media/image42.png"/></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8.jpeg"/><Relationship Id="rId1" Type="http://schemas.openxmlformats.org/officeDocument/2006/relationships/slideLayout" Target="../slideLayouts/slideLayout44.xml"/><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4.xml"/><Relationship Id="rId5" Type="http://schemas.openxmlformats.org/officeDocument/2006/relationships/image" Target="../media/image34.png"/><Relationship Id="rId4" Type="http://schemas.openxmlformats.org/officeDocument/2006/relationships/image" Target="../media/image41.png"/></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4.xml"/><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44.xml"/><Relationship Id="rId5" Type="http://schemas.openxmlformats.org/officeDocument/2006/relationships/image" Target="../media/image40.png"/><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4.xml"/><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4.xml"/></Relationships>
</file>

<file path=ppt/slides/_rels/slide4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4.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4.png"/><Relationship Id="rId1" Type="http://schemas.openxmlformats.org/officeDocument/2006/relationships/slideLayout" Target="../slideLayouts/slideLayout44.xml"/><Relationship Id="rId4" Type="http://schemas.openxmlformats.org/officeDocument/2006/relationships/image" Target="../media/image47.jpeg"/></Relationships>
</file>

<file path=ppt/slides/_rels/slide4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34.png"/><Relationship Id="rId1" Type="http://schemas.openxmlformats.org/officeDocument/2006/relationships/slideLayout" Target="../slideLayouts/slideLayout4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44.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5.xml"/></Relationships>
</file>

<file path=ppt/slides/_rels/slide4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34.png"/><Relationship Id="rId1" Type="http://schemas.openxmlformats.org/officeDocument/2006/relationships/slideLayout" Target="../slideLayouts/slideLayout44.xml"/><Relationship Id="rId4" Type="http://schemas.openxmlformats.org/officeDocument/2006/relationships/image" Target="../media/image20.png"/></Relationships>
</file>

<file path=ppt/slides/_rels/slide4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4.xml"/></Relationships>
</file>

<file path=ppt/slides/_rels/slide4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4.xml"/></Relationships>
</file>

<file path=ppt/slides/_rels/slide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4.xml"/></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44.xml"/><Relationship Id="rId4" Type="http://schemas.openxmlformats.org/officeDocument/2006/relationships/image" Target="../media/image7.png"/></Relationships>
</file>

<file path=ppt/slides/_rels/slide5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4.xml"/></Relationships>
</file>

<file path=ppt/slides/_rels/slide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4.png"/><Relationship Id="rId1" Type="http://schemas.openxmlformats.org/officeDocument/2006/relationships/slideLayout" Target="../slideLayouts/slideLayout44.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5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4.xml"/></Relationships>
</file>

<file path=ppt/slides/_rels/slide5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44.xml"/></Relationships>
</file>

<file path=ppt/slides/_rels/slide5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4.xml"/><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61.xml.rels><?xml version="1.0" encoding="UTF-8" standalone="yes"?>
<Relationships xmlns="http://schemas.openxmlformats.org/package/2006/relationships"><Relationship Id="rId2" Type="http://schemas.openxmlformats.org/officeDocument/2006/relationships/hyperlink" Target="http://gst.customs.gov.my/" TargetMode="External"/><Relationship Id="rId1" Type="http://schemas.openxmlformats.org/officeDocument/2006/relationships/slideLayout" Target="../slideLayouts/slideLayout44.xml"/></Relationships>
</file>

<file path=ppt/slides/_rels/slide6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6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4.xml"/></Relationships>
</file>

<file path=ppt/slides/_rels/slide67.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44.xml"/></Relationships>
</file>

<file path=ppt/slides/_rels/slide68.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44.xml"/></Relationships>
</file>

<file path=ppt/slides/_rels/slide69.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44.xml"/></Relationships>
</file>

<file path=ppt/slides/_rels/slide70.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44.xml"/></Relationships>
</file>

<file path=ppt/slides/_rels/slide7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4.xml"/></Relationships>
</file>

<file path=ppt/slides/_rels/slide7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4.xml"/></Relationships>
</file>

<file path=ppt/slides/_rels/slide7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xml"/><Relationship Id="rId1" Type="http://schemas.openxmlformats.org/officeDocument/2006/relationships/slideLayout" Target="../slideLayouts/slideLayout44.xml"/><Relationship Id="rId4" Type="http://schemas.openxmlformats.org/officeDocument/2006/relationships/image" Target="../media/image62.png"/></Relationships>
</file>

<file path=ppt/slides/_rels/slide7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xml"/><Relationship Id="rId1" Type="http://schemas.openxmlformats.org/officeDocument/2006/relationships/slideLayout" Target="../slideLayouts/slideLayout44.xml"/></Relationships>
</file>

<file path=ppt/slides/_rels/slide7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xml"/><Relationship Id="rId1" Type="http://schemas.openxmlformats.org/officeDocument/2006/relationships/slideLayout" Target="../slideLayouts/slideLayout44.xml"/></Relationships>
</file>

<file path=ppt/slides/_rels/slide7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3.png"/><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1.png"/><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43200" y="4560868"/>
            <a:ext cx="5867400" cy="546945"/>
          </a:xfrm>
          <a:prstGeom prst="rect">
            <a:avLst/>
          </a:prstGeom>
          <a:noFill/>
        </p:spPr>
        <p:txBody>
          <a:bodyPr wrap="square" rtlCol="0">
            <a:spAutoFit/>
          </a:bodyPr>
          <a:lstStyle/>
          <a:p>
            <a:r>
              <a:rPr lang="en-US" sz="2954" dirty="0" smtClean="0">
                <a:latin typeface="Calibri" pitchFamily="34" charset="0"/>
                <a:cs typeface="Calibri" pitchFamily="34" charset="0"/>
              </a:rPr>
              <a:t>ACCOUNTING FOR GST</a:t>
            </a:r>
            <a:endParaRPr lang="en-US" sz="2954" dirty="0">
              <a:latin typeface="Calibri" pitchFamily="34" charset="0"/>
              <a:cs typeface="Calibri" pitchFamily="34" charset="0"/>
            </a:endParaRPr>
          </a:p>
        </p:txBody>
      </p:sp>
      <p:grpSp>
        <p:nvGrpSpPr>
          <p:cNvPr id="2" name="Group 2"/>
          <p:cNvGrpSpPr/>
          <p:nvPr/>
        </p:nvGrpSpPr>
        <p:grpSpPr>
          <a:xfrm>
            <a:off x="609600" y="3040996"/>
            <a:ext cx="8001000" cy="2266612"/>
            <a:chOff x="609600" y="3008662"/>
            <a:chExt cx="8001000" cy="2455496"/>
          </a:xfrm>
        </p:grpSpPr>
        <p:cxnSp>
          <p:nvCxnSpPr>
            <p:cNvPr id="7" name="Straight Connector 6"/>
            <p:cNvCxnSpPr/>
            <p:nvPr/>
          </p:nvCxnSpPr>
          <p:spPr>
            <a:xfrm>
              <a:off x="609600" y="5464158"/>
              <a:ext cx="8001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 name="Group 1"/>
            <p:cNvGrpSpPr/>
            <p:nvPr/>
          </p:nvGrpSpPr>
          <p:grpSpPr>
            <a:xfrm>
              <a:off x="609600" y="3008662"/>
              <a:ext cx="1905000" cy="2231303"/>
              <a:chOff x="609600" y="3008662"/>
              <a:chExt cx="1905000" cy="2231303"/>
            </a:xfrm>
          </p:grpSpPr>
          <p:sp>
            <p:nvSpPr>
              <p:cNvPr id="5" name="Rectangle 4"/>
              <p:cNvSpPr/>
              <p:nvPr/>
            </p:nvSpPr>
            <p:spPr>
              <a:xfrm>
                <a:off x="609600" y="3564693"/>
                <a:ext cx="1676400" cy="1675272"/>
              </a:xfrm>
              <a:prstGeom prst="rect">
                <a:avLst/>
              </a:prstGeom>
              <a:solidFill>
                <a:srgbClr val="FF0000"/>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MY" sz="1662"/>
              </a:p>
            </p:txBody>
          </p:sp>
          <p:pic>
            <p:nvPicPr>
              <p:cNvPr id="1027" name="Picture 3" descr="C:\Users\Account\Desktop\Untitled-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7111" y="3008662"/>
                <a:ext cx="1557489" cy="198797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sp>
        <p:nvSpPr>
          <p:cNvPr id="10" name="Slide Number Placeholder 3"/>
          <p:cNvSpPr>
            <a:spLocks noGrp="1"/>
          </p:cNvSpPr>
          <p:nvPr>
            <p:ph type="sldNum" sz="quarter" idx="12"/>
          </p:nvPr>
        </p:nvSpPr>
        <p:spPr/>
        <p:txBody>
          <a:bodyPr/>
          <a:lstStyle/>
          <a:p>
            <a:fld id="{1F45E794-307C-49D3-8CE5-47BF882ED0AE}" type="slidenum">
              <a:rPr lang="en-MY" smtClean="0"/>
              <a:pPr/>
              <a:t>1</a:t>
            </a:fld>
            <a:endParaRPr lang="en-MY" dirty="0"/>
          </a:p>
        </p:txBody>
      </p:sp>
    </p:spTree>
    <p:extLst>
      <p:ext uri="{BB962C8B-B14F-4D97-AF65-F5344CB8AC3E}">
        <p14:creationId xmlns:p14="http://schemas.microsoft.com/office/powerpoint/2010/main" val="16802135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559" y="1189250"/>
            <a:ext cx="9289032" cy="5143500"/>
          </a:xfrm>
          <a:prstGeom prst="rect">
            <a:avLst/>
          </a:prstGeom>
        </p:spPr>
      </p:pic>
      <p:sp>
        <p:nvSpPr>
          <p:cNvPr id="2" name="Slide Number Placeholder 1"/>
          <p:cNvSpPr>
            <a:spLocks noGrp="1"/>
          </p:cNvSpPr>
          <p:nvPr>
            <p:ph type="sldNum" sz="quarter" idx="12"/>
          </p:nvPr>
        </p:nvSpPr>
        <p:spPr/>
        <p:txBody>
          <a:bodyPr/>
          <a:lstStyle/>
          <a:p>
            <a:pPr>
              <a:defRPr/>
            </a:pPr>
            <a:fld id="{952D13CB-21B0-4697-920D-57636658F9F7}" type="slidenum">
              <a:rPr lang="en-US" smtClean="0"/>
              <a:pPr>
                <a:defRPr/>
              </a:pPr>
              <a:t>10</a:t>
            </a:fld>
            <a:endParaRPr lang="en-US" dirty="0"/>
          </a:p>
        </p:txBody>
      </p:sp>
      <p:grpSp>
        <p:nvGrpSpPr>
          <p:cNvPr id="3" name="Group 2"/>
          <p:cNvGrpSpPr/>
          <p:nvPr/>
        </p:nvGrpSpPr>
        <p:grpSpPr>
          <a:xfrm>
            <a:off x="-33703" y="260648"/>
            <a:ext cx="6043196" cy="784516"/>
            <a:chOff x="4260138" y="704850"/>
            <a:chExt cx="4413822" cy="784516"/>
          </a:xfrm>
        </p:grpSpPr>
        <p:sp>
          <p:nvSpPr>
            <p:cNvPr id="4" name="Rounded Rectangle 17"/>
            <p:cNvSpPr/>
            <p:nvPr/>
          </p:nvSpPr>
          <p:spPr>
            <a:xfrm>
              <a:off x="4435918" y="803565"/>
              <a:ext cx="4238042" cy="685801"/>
            </a:xfrm>
            <a:custGeom>
              <a:avLst/>
              <a:gdLst>
                <a:gd name="connsiteX0" fmla="*/ 0 w 4343400"/>
                <a:gd name="connsiteY0" fmla="*/ 114302 h 685800"/>
                <a:gd name="connsiteX1" fmla="*/ 114302 w 4343400"/>
                <a:gd name="connsiteY1" fmla="*/ 0 h 685800"/>
                <a:gd name="connsiteX2" fmla="*/ 4229098 w 4343400"/>
                <a:gd name="connsiteY2" fmla="*/ 0 h 685800"/>
                <a:gd name="connsiteX3" fmla="*/ 4343400 w 4343400"/>
                <a:gd name="connsiteY3" fmla="*/ 114302 h 685800"/>
                <a:gd name="connsiteX4" fmla="*/ 4343400 w 4343400"/>
                <a:gd name="connsiteY4" fmla="*/ 571498 h 685800"/>
                <a:gd name="connsiteX5" fmla="*/ 4229098 w 4343400"/>
                <a:gd name="connsiteY5" fmla="*/ 685800 h 685800"/>
                <a:gd name="connsiteX6" fmla="*/ 114302 w 4343400"/>
                <a:gd name="connsiteY6" fmla="*/ 685800 h 685800"/>
                <a:gd name="connsiteX7" fmla="*/ 0 w 4343400"/>
                <a:gd name="connsiteY7" fmla="*/ 571498 h 685800"/>
                <a:gd name="connsiteX8" fmla="*/ 0 w 4343400"/>
                <a:gd name="connsiteY8" fmla="*/ 114302 h 685800"/>
                <a:gd name="connsiteX0" fmla="*/ 0 w 4343400"/>
                <a:gd name="connsiteY0" fmla="*/ 114302 h 685800"/>
                <a:gd name="connsiteX1" fmla="*/ 114302 w 4343400"/>
                <a:gd name="connsiteY1" fmla="*/ 0 h 685800"/>
                <a:gd name="connsiteX2" fmla="*/ 4229098 w 4343400"/>
                <a:gd name="connsiteY2" fmla="*/ 0 h 685800"/>
                <a:gd name="connsiteX3" fmla="*/ 4343400 w 4343400"/>
                <a:gd name="connsiteY3" fmla="*/ 114302 h 685800"/>
                <a:gd name="connsiteX4" fmla="*/ 3990975 w 4343400"/>
                <a:gd name="connsiteY4" fmla="*/ 342898 h 685800"/>
                <a:gd name="connsiteX5" fmla="*/ 4229098 w 4343400"/>
                <a:gd name="connsiteY5" fmla="*/ 685800 h 685800"/>
                <a:gd name="connsiteX6" fmla="*/ 114302 w 4343400"/>
                <a:gd name="connsiteY6" fmla="*/ 685800 h 685800"/>
                <a:gd name="connsiteX7" fmla="*/ 0 w 4343400"/>
                <a:gd name="connsiteY7" fmla="*/ 571498 h 685800"/>
                <a:gd name="connsiteX8" fmla="*/ 0 w 4343400"/>
                <a:gd name="connsiteY8" fmla="*/ 114302 h 685800"/>
                <a:gd name="connsiteX0" fmla="*/ 0 w 4238042"/>
                <a:gd name="connsiteY0" fmla="*/ 114302 h 685800"/>
                <a:gd name="connsiteX1" fmla="*/ 114302 w 4238042"/>
                <a:gd name="connsiteY1" fmla="*/ 0 h 685800"/>
                <a:gd name="connsiteX2" fmla="*/ 4229098 w 4238042"/>
                <a:gd name="connsiteY2" fmla="*/ 0 h 685800"/>
                <a:gd name="connsiteX3" fmla="*/ 4000500 w 4238042"/>
                <a:gd name="connsiteY3" fmla="*/ 333377 h 685800"/>
                <a:gd name="connsiteX4" fmla="*/ 3990975 w 4238042"/>
                <a:gd name="connsiteY4" fmla="*/ 342898 h 685800"/>
                <a:gd name="connsiteX5" fmla="*/ 4229098 w 4238042"/>
                <a:gd name="connsiteY5" fmla="*/ 685800 h 685800"/>
                <a:gd name="connsiteX6" fmla="*/ 114302 w 4238042"/>
                <a:gd name="connsiteY6" fmla="*/ 685800 h 685800"/>
                <a:gd name="connsiteX7" fmla="*/ 0 w 4238042"/>
                <a:gd name="connsiteY7" fmla="*/ 571498 h 685800"/>
                <a:gd name="connsiteX8" fmla="*/ 0 w 4238042"/>
                <a:gd name="connsiteY8" fmla="*/ 114302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38042" h="685800">
                  <a:moveTo>
                    <a:pt x="0" y="114302"/>
                  </a:moveTo>
                  <a:cubicBezTo>
                    <a:pt x="0" y="51175"/>
                    <a:pt x="51175" y="0"/>
                    <a:pt x="114302" y="0"/>
                  </a:cubicBezTo>
                  <a:lnTo>
                    <a:pt x="4229098" y="0"/>
                  </a:lnTo>
                  <a:cubicBezTo>
                    <a:pt x="4292225" y="0"/>
                    <a:pt x="4000500" y="270250"/>
                    <a:pt x="4000500" y="333377"/>
                  </a:cubicBezTo>
                  <a:cubicBezTo>
                    <a:pt x="4000500" y="485776"/>
                    <a:pt x="3990975" y="190499"/>
                    <a:pt x="3990975" y="342898"/>
                  </a:cubicBezTo>
                  <a:cubicBezTo>
                    <a:pt x="3990975" y="406025"/>
                    <a:pt x="4292225" y="685800"/>
                    <a:pt x="4229098" y="685800"/>
                  </a:cubicBezTo>
                  <a:lnTo>
                    <a:pt x="114302" y="685800"/>
                  </a:lnTo>
                  <a:cubicBezTo>
                    <a:pt x="51175" y="685800"/>
                    <a:pt x="0" y="634625"/>
                    <a:pt x="0" y="571498"/>
                  </a:cubicBezTo>
                  <a:lnTo>
                    <a:pt x="0" y="114302"/>
                  </a:lnTo>
                  <a:close/>
                </a:path>
              </a:pathLst>
            </a:custGeom>
            <a:ln/>
          </p:spPr>
          <p:style>
            <a:lnRef idx="1">
              <a:schemeClr val="accent3"/>
            </a:lnRef>
            <a:fillRef idx="2">
              <a:schemeClr val="accent3"/>
            </a:fillRef>
            <a:effectRef idx="1">
              <a:schemeClr val="accent3"/>
            </a:effectRef>
            <a:fontRef idx="minor">
              <a:schemeClr val="dk1"/>
            </a:fontRef>
          </p:style>
          <p:txBody>
            <a:bodyPr rtlCol="0" anchor="ctr"/>
            <a:lstStyle/>
            <a:p>
              <a:pPr lvl="0"/>
              <a:endParaRPr lang="en-MY" dirty="0">
                <a:solidFill>
                  <a:prstClr val="white"/>
                </a:solidFill>
              </a:endParaRPr>
            </a:p>
          </p:txBody>
        </p:sp>
        <p:sp>
          <p:nvSpPr>
            <p:cNvPr id="5" name="Rounded Rectangle 17"/>
            <p:cNvSpPr/>
            <p:nvPr/>
          </p:nvSpPr>
          <p:spPr>
            <a:xfrm>
              <a:off x="4260138" y="704850"/>
              <a:ext cx="4238042" cy="685800"/>
            </a:xfrm>
            <a:custGeom>
              <a:avLst/>
              <a:gdLst>
                <a:gd name="connsiteX0" fmla="*/ 0 w 4343400"/>
                <a:gd name="connsiteY0" fmla="*/ 114302 h 685800"/>
                <a:gd name="connsiteX1" fmla="*/ 114302 w 4343400"/>
                <a:gd name="connsiteY1" fmla="*/ 0 h 685800"/>
                <a:gd name="connsiteX2" fmla="*/ 4229098 w 4343400"/>
                <a:gd name="connsiteY2" fmla="*/ 0 h 685800"/>
                <a:gd name="connsiteX3" fmla="*/ 4343400 w 4343400"/>
                <a:gd name="connsiteY3" fmla="*/ 114302 h 685800"/>
                <a:gd name="connsiteX4" fmla="*/ 4343400 w 4343400"/>
                <a:gd name="connsiteY4" fmla="*/ 571498 h 685800"/>
                <a:gd name="connsiteX5" fmla="*/ 4229098 w 4343400"/>
                <a:gd name="connsiteY5" fmla="*/ 685800 h 685800"/>
                <a:gd name="connsiteX6" fmla="*/ 114302 w 4343400"/>
                <a:gd name="connsiteY6" fmla="*/ 685800 h 685800"/>
                <a:gd name="connsiteX7" fmla="*/ 0 w 4343400"/>
                <a:gd name="connsiteY7" fmla="*/ 571498 h 685800"/>
                <a:gd name="connsiteX8" fmla="*/ 0 w 4343400"/>
                <a:gd name="connsiteY8" fmla="*/ 114302 h 685800"/>
                <a:gd name="connsiteX0" fmla="*/ 0 w 4343400"/>
                <a:gd name="connsiteY0" fmla="*/ 114302 h 685800"/>
                <a:gd name="connsiteX1" fmla="*/ 114302 w 4343400"/>
                <a:gd name="connsiteY1" fmla="*/ 0 h 685800"/>
                <a:gd name="connsiteX2" fmla="*/ 4229098 w 4343400"/>
                <a:gd name="connsiteY2" fmla="*/ 0 h 685800"/>
                <a:gd name="connsiteX3" fmla="*/ 4343400 w 4343400"/>
                <a:gd name="connsiteY3" fmla="*/ 114302 h 685800"/>
                <a:gd name="connsiteX4" fmla="*/ 3990975 w 4343400"/>
                <a:gd name="connsiteY4" fmla="*/ 342898 h 685800"/>
                <a:gd name="connsiteX5" fmla="*/ 4229098 w 4343400"/>
                <a:gd name="connsiteY5" fmla="*/ 685800 h 685800"/>
                <a:gd name="connsiteX6" fmla="*/ 114302 w 4343400"/>
                <a:gd name="connsiteY6" fmla="*/ 685800 h 685800"/>
                <a:gd name="connsiteX7" fmla="*/ 0 w 4343400"/>
                <a:gd name="connsiteY7" fmla="*/ 571498 h 685800"/>
                <a:gd name="connsiteX8" fmla="*/ 0 w 4343400"/>
                <a:gd name="connsiteY8" fmla="*/ 114302 h 685800"/>
                <a:gd name="connsiteX0" fmla="*/ 0 w 4238042"/>
                <a:gd name="connsiteY0" fmla="*/ 114302 h 685800"/>
                <a:gd name="connsiteX1" fmla="*/ 114302 w 4238042"/>
                <a:gd name="connsiteY1" fmla="*/ 0 h 685800"/>
                <a:gd name="connsiteX2" fmla="*/ 4229098 w 4238042"/>
                <a:gd name="connsiteY2" fmla="*/ 0 h 685800"/>
                <a:gd name="connsiteX3" fmla="*/ 4000500 w 4238042"/>
                <a:gd name="connsiteY3" fmla="*/ 333377 h 685800"/>
                <a:gd name="connsiteX4" fmla="*/ 3990975 w 4238042"/>
                <a:gd name="connsiteY4" fmla="*/ 342898 h 685800"/>
                <a:gd name="connsiteX5" fmla="*/ 4229098 w 4238042"/>
                <a:gd name="connsiteY5" fmla="*/ 685800 h 685800"/>
                <a:gd name="connsiteX6" fmla="*/ 114302 w 4238042"/>
                <a:gd name="connsiteY6" fmla="*/ 685800 h 685800"/>
                <a:gd name="connsiteX7" fmla="*/ 0 w 4238042"/>
                <a:gd name="connsiteY7" fmla="*/ 571498 h 685800"/>
                <a:gd name="connsiteX8" fmla="*/ 0 w 4238042"/>
                <a:gd name="connsiteY8" fmla="*/ 114302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38042" h="685800">
                  <a:moveTo>
                    <a:pt x="0" y="114302"/>
                  </a:moveTo>
                  <a:cubicBezTo>
                    <a:pt x="0" y="51175"/>
                    <a:pt x="51175" y="0"/>
                    <a:pt x="114302" y="0"/>
                  </a:cubicBezTo>
                  <a:lnTo>
                    <a:pt x="4229098" y="0"/>
                  </a:lnTo>
                  <a:cubicBezTo>
                    <a:pt x="4292225" y="0"/>
                    <a:pt x="4000500" y="270250"/>
                    <a:pt x="4000500" y="333377"/>
                  </a:cubicBezTo>
                  <a:cubicBezTo>
                    <a:pt x="4000500" y="485776"/>
                    <a:pt x="3990975" y="190499"/>
                    <a:pt x="3990975" y="342898"/>
                  </a:cubicBezTo>
                  <a:cubicBezTo>
                    <a:pt x="3990975" y="406025"/>
                    <a:pt x="4292225" y="685800"/>
                    <a:pt x="4229098" y="685800"/>
                  </a:cubicBezTo>
                  <a:lnTo>
                    <a:pt x="114302" y="685800"/>
                  </a:lnTo>
                  <a:cubicBezTo>
                    <a:pt x="51175" y="685800"/>
                    <a:pt x="0" y="634625"/>
                    <a:pt x="0" y="571498"/>
                  </a:cubicBezTo>
                  <a:lnTo>
                    <a:pt x="0" y="114302"/>
                  </a:lnTo>
                  <a:close/>
                </a:path>
              </a:pathLst>
            </a:custGeom>
            <a:ln/>
          </p:spPr>
          <p:style>
            <a:lnRef idx="1">
              <a:schemeClr val="accent3"/>
            </a:lnRef>
            <a:fillRef idx="2">
              <a:schemeClr val="accent3"/>
            </a:fillRef>
            <a:effectRef idx="1">
              <a:schemeClr val="accent3"/>
            </a:effectRef>
            <a:fontRef idx="minor">
              <a:schemeClr val="dk1"/>
            </a:fontRef>
          </p:style>
          <p:txBody>
            <a:bodyPr rtlCol="0" anchor="ctr"/>
            <a:lstStyle/>
            <a:p>
              <a:pPr lvl="0"/>
              <a:r>
                <a:rPr lang="en-US" sz="2400" b="1" dirty="0">
                  <a:solidFill>
                    <a:prstClr val="black"/>
                  </a:solidFill>
                </a:rPr>
                <a:t> </a:t>
              </a:r>
              <a:r>
                <a:rPr lang="en-US" sz="2400" b="1" dirty="0" smtClean="0">
                  <a:solidFill>
                    <a:prstClr val="black"/>
                  </a:solidFill>
                </a:rPr>
                <a:t>     	</a:t>
              </a:r>
              <a:r>
                <a:rPr lang="en-SG" sz="2400" b="1" dirty="0">
                  <a:solidFill>
                    <a:prstClr val="black"/>
                  </a:solidFill>
                </a:rPr>
                <a:t>GST TAX INVOICE </a:t>
              </a:r>
            </a:p>
            <a:p>
              <a:pPr lvl="0"/>
              <a:r>
                <a:rPr lang="en-SG" dirty="0">
                  <a:solidFill>
                    <a:prstClr val="black"/>
                  </a:solidFill>
                </a:rPr>
                <a:t>       	</a:t>
              </a:r>
              <a:r>
                <a:rPr lang="en-SG" dirty="0" smtClean="0">
                  <a:solidFill>
                    <a:prstClr val="black"/>
                  </a:solidFill>
                </a:rPr>
                <a:t>MIXED SUPPLIES TAX INVOICE  - SAMPLE 2</a:t>
              </a:r>
              <a:endParaRPr lang="en-SG" sz="1400" dirty="0">
                <a:solidFill>
                  <a:prstClr val="black"/>
                </a:solidFill>
              </a:endParaRPr>
            </a:p>
          </p:txBody>
        </p:sp>
      </p:grpSp>
      <p:pic>
        <p:nvPicPr>
          <p:cNvPr id="7" name="Picture 6"/>
          <p:cNvPicPr>
            <a:picLocks noChangeAspect="1"/>
          </p:cNvPicPr>
          <p:nvPr/>
        </p:nvPicPr>
        <p:blipFill>
          <a:blip r:embed="rId3"/>
          <a:stretch>
            <a:fillRect/>
          </a:stretch>
        </p:blipFill>
        <p:spPr>
          <a:xfrm>
            <a:off x="7162800" y="180975"/>
            <a:ext cx="1828800" cy="657225"/>
          </a:xfrm>
          <a:prstGeom prst="rect">
            <a:avLst/>
          </a:prstGeom>
        </p:spPr>
      </p:pic>
      <p:sp>
        <p:nvSpPr>
          <p:cNvPr id="8" name="Rectangle 7"/>
          <p:cNvSpPr/>
          <p:nvPr/>
        </p:nvSpPr>
        <p:spPr>
          <a:xfrm>
            <a:off x="-468560" y="166688"/>
            <a:ext cx="701675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a:r>
              <a:rPr lang="en-US" sz="2800" dirty="0" smtClean="0">
                <a:solidFill>
                  <a:schemeClr val="bg1"/>
                </a:solidFill>
                <a:latin typeface="Calibri" pitchFamily="34" charset="0"/>
                <a:cs typeface="Calibri" pitchFamily="34" charset="0"/>
              </a:rPr>
              <a:t>GST TAX INVOICE</a:t>
            </a:r>
          </a:p>
          <a:p>
            <a:pPr lvl="1"/>
            <a:r>
              <a:rPr lang="en-US" sz="2000" dirty="0" smtClean="0">
                <a:solidFill>
                  <a:schemeClr val="bg1"/>
                </a:solidFill>
                <a:latin typeface="Calibri" pitchFamily="34" charset="0"/>
                <a:cs typeface="Calibri" pitchFamily="34" charset="0"/>
              </a:rPr>
              <a:t>MIXED SUPPLIES TAX INVOICE – SAMPLE 2</a:t>
            </a:r>
            <a:endParaRPr lang="en-US"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15934783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3"/>
          <p:cNvSpPr>
            <a:spLocks noGrp="1"/>
          </p:cNvSpPr>
          <p:nvPr>
            <p:ph type="sldNum" sz="quarter" idx="12"/>
          </p:nvPr>
        </p:nvSpPr>
        <p:spPr>
          <a:prstGeom prst="rect">
            <a:avLst/>
          </a:prstGeom>
        </p:spPr>
        <p:txBody>
          <a:bodyPr/>
          <a:lstStyle/>
          <a:p>
            <a:fld id="{1F45E794-307C-49D3-8CE5-47BF882ED0AE}" type="slidenum">
              <a:rPr lang="en-MY" smtClean="0"/>
              <a:pPr/>
              <a:t>11</a:t>
            </a:fld>
            <a:endParaRPr lang="en-MY" dirty="0"/>
          </a:p>
        </p:txBody>
      </p:sp>
      <p:pic>
        <p:nvPicPr>
          <p:cNvPr id="30" name="Picture 29"/>
          <p:cNvPicPr>
            <a:picLocks noChangeAspect="1"/>
          </p:cNvPicPr>
          <p:nvPr/>
        </p:nvPicPr>
        <p:blipFill>
          <a:blip r:embed="rId2"/>
          <a:stretch>
            <a:fillRect/>
          </a:stretch>
        </p:blipFill>
        <p:spPr>
          <a:xfrm>
            <a:off x="7162800" y="180975"/>
            <a:ext cx="1828800" cy="657225"/>
          </a:xfrm>
          <a:prstGeom prst="rect">
            <a:avLst/>
          </a:prstGeom>
        </p:spPr>
      </p:pic>
      <p:sp>
        <p:nvSpPr>
          <p:cNvPr id="31" name="Rectangle 30"/>
          <p:cNvSpPr/>
          <p:nvPr/>
        </p:nvSpPr>
        <p:spPr>
          <a:xfrm>
            <a:off x="-271494" y="193915"/>
            <a:ext cx="701675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a:r>
              <a:rPr lang="en-US" sz="2800" dirty="0" smtClean="0">
                <a:solidFill>
                  <a:schemeClr val="bg1"/>
                </a:solidFill>
                <a:latin typeface="Calibri" pitchFamily="34" charset="0"/>
                <a:cs typeface="Calibri" pitchFamily="34" charset="0"/>
              </a:rPr>
              <a:t>GST TAX INVOICE</a:t>
            </a:r>
          </a:p>
          <a:p>
            <a:pPr lvl="1"/>
            <a:r>
              <a:rPr lang="en-US" sz="2000" dirty="0" smtClean="0">
                <a:solidFill>
                  <a:schemeClr val="bg1"/>
                </a:solidFill>
                <a:latin typeface="Calibri" pitchFamily="34" charset="0"/>
                <a:cs typeface="Calibri" pitchFamily="34" charset="0"/>
              </a:rPr>
              <a:t>SIMPLIFIED TAX INVOICE – SAMPLE </a:t>
            </a:r>
            <a:endParaRPr lang="en-US" dirty="0">
              <a:solidFill>
                <a:schemeClr val="bg1"/>
              </a:solidFill>
              <a:latin typeface="Calibri" pitchFamily="34" charset="0"/>
              <a:cs typeface="Calibri" pitchFamily="34" charset="0"/>
            </a:endParaRPr>
          </a:p>
        </p:txBody>
      </p:sp>
      <p:graphicFrame>
        <p:nvGraphicFramePr>
          <p:cNvPr id="17" name="Table 16"/>
          <p:cNvGraphicFramePr>
            <a:graphicFrameLocks noGrp="1"/>
          </p:cNvGraphicFramePr>
          <p:nvPr>
            <p:extLst>
              <p:ext uri="{D42A27DB-BD31-4B8C-83A1-F6EECF244321}">
                <p14:modId xmlns:p14="http://schemas.microsoft.com/office/powerpoint/2010/main" val="3399435236"/>
              </p:ext>
            </p:extLst>
          </p:nvPr>
        </p:nvGraphicFramePr>
        <p:xfrm>
          <a:off x="2209655" y="3063108"/>
          <a:ext cx="4378569" cy="2362201"/>
        </p:xfrm>
        <a:graphic>
          <a:graphicData uri="http://schemas.openxmlformats.org/drawingml/2006/table">
            <a:tbl>
              <a:tblPr/>
              <a:tblGrid>
                <a:gridCol w="2394323"/>
                <a:gridCol w="1984246"/>
              </a:tblGrid>
              <a:tr h="503476">
                <a:tc>
                  <a:txBody>
                    <a:bodyPr/>
                    <a:lstStyle/>
                    <a:p>
                      <a:pPr marL="0" marR="0" algn="ctr">
                        <a:lnSpc>
                          <a:spcPct val="130000"/>
                        </a:lnSpc>
                        <a:spcBef>
                          <a:spcPts val="0"/>
                        </a:spcBef>
                        <a:spcAft>
                          <a:spcPts val="0"/>
                        </a:spcAft>
                      </a:pPr>
                      <a:r>
                        <a:rPr lang="en-MY" sz="1500" b="1" dirty="0">
                          <a:latin typeface="Arial"/>
                          <a:ea typeface="Calibri"/>
                          <a:cs typeface="Times New Roman"/>
                        </a:rPr>
                        <a:t>Description</a:t>
                      </a:r>
                      <a:endParaRPr lang="en-US" sz="1500" dirty="0">
                        <a:latin typeface="Calibri"/>
                        <a:ea typeface="Calibri"/>
                        <a:cs typeface="Times New Roman"/>
                      </a:endParaRPr>
                    </a:p>
                  </a:txBody>
                  <a:tcPr marL="47478" marR="474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0"/>
                        </a:spcAft>
                      </a:pPr>
                      <a:r>
                        <a:rPr lang="en-MY" sz="1500" b="1">
                          <a:latin typeface="Arial"/>
                          <a:ea typeface="Calibri"/>
                          <a:cs typeface="Times New Roman"/>
                        </a:rPr>
                        <a:t>Total (RM)</a:t>
                      </a:r>
                      <a:endParaRPr lang="en-US" sz="1500">
                        <a:latin typeface="Calibri"/>
                        <a:ea typeface="Calibri"/>
                        <a:cs typeface="Times New Roman"/>
                      </a:endParaRPr>
                    </a:p>
                  </a:txBody>
                  <a:tcPr marL="47478" marR="474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9575">
                <a:tc>
                  <a:txBody>
                    <a:bodyPr/>
                    <a:lstStyle/>
                    <a:p>
                      <a:pPr marL="0" marR="0" algn="l">
                        <a:lnSpc>
                          <a:spcPct val="130000"/>
                        </a:lnSpc>
                        <a:spcBef>
                          <a:spcPts val="0"/>
                        </a:spcBef>
                        <a:spcAft>
                          <a:spcPts val="0"/>
                        </a:spcAft>
                      </a:pPr>
                      <a:r>
                        <a:rPr lang="en-MY" sz="1500" dirty="0" smtClean="0">
                          <a:latin typeface="Arial"/>
                          <a:ea typeface="Calibri"/>
                          <a:cs typeface="Times New Roman"/>
                        </a:rPr>
                        <a:t>3</a:t>
                      </a:r>
                      <a:r>
                        <a:rPr lang="en-MY" sz="1500" baseline="0" dirty="0" smtClean="0">
                          <a:latin typeface="Arial"/>
                          <a:ea typeface="Calibri"/>
                          <a:cs typeface="Times New Roman"/>
                        </a:rPr>
                        <a:t> in 1 coffee Ali</a:t>
                      </a:r>
                      <a:endParaRPr lang="en-US" sz="1500" dirty="0">
                        <a:latin typeface="Calibri"/>
                        <a:ea typeface="Calibri"/>
                        <a:cs typeface="Times New Roman"/>
                      </a:endParaRPr>
                    </a:p>
                  </a:txBody>
                  <a:tcPr marL="47478" marR="474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30000"/>
                        </a:lnSpc>
                        <a:spcBef>
                          <a:spcPts val="0"/>
                        </a:spcBef>
                        <a:spcAft>
                          <a:spcPts val="0"/>
                        </a:spcAft>
                      </a:pPr>
                      <a:r>
                        <a:rPr lang="en-MY" sz="1500" dirty="0" smtClean="0">
                          <a:latin typeface="Arial"/>
                          <a:ea typeface="Calibri"/>
                          <a:cs typeface="Times New Roman"/>
                        </a:rPr>
                        <a:t>15.65</a:t>
                      </a:r>
                      <a:endParaRPr lang="en-US" sz="1500" dirty="0">
                        <a:latin typeface="Calibri"/>
                        <a:ea typeface="Calibri"/>
                        <a:cs typeface="Times New Roman"/>
                      </a:endParaRPr>
                    </a:p>
                  </a:txBody>
                  <a:tcPr marL="47478" marR="474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9575">
                <a:tc>
                  <a:txBody>
                    <a:bodyPr/>
                    <a:lstStyle/>
                    <a:p>
                      <a:pPr marL="0" marR="0" algn="l">
                        <a:lnSpc>
                          <a:spcPct val="130000"/>
                        </a:lnSpc>
                        <a:spcBef>
                          <a:spcPts val="0"/>
                        </a:spcBef>
                        <a:spcAft>
                          <a:spcPts val="0"/>
                        </a:spcAft>
                      </a:pPr>
                      <a:r>
                        <a:rPr lang="en-MY" sz="1500" dirty="0">
                          <a:latin typeface="Arial"/>
                          <a:ea typeface="Calibri"/>
                          <a:cs typeface="Times New Roman"/>
                        </a:rPr>
                        <a:t>Rounding Adj. </a:t>
                      </a:r>
                      <a:endParaRPr lang="en-US" sz="1500" dirty="0">
                        <a:latin typeface="Calibri"/>
                        <a:ea typeface="Calibri"/>
                        <a:cs typeface="Times New Roman"/>
                      </a:endParaRPr>
                    </a:p>
                  </a:txBody>
                  <a:tcPr marL="47478" marR="474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30000"/>
                        </a:lnSpc>
                        <a:spcBef>
                          <a:spcPts val="0"/>
                        </a:spcBef>
                        <a:spcAft>
                          <a:spcPts val="0"/>
                        </a:spcAft>
                      </a:pPr>
                      <a:r>
                        <a:rPr lang="en-MY" sz="1500" b="1" dirty="0" smtClean="0">
                          <a:latin typeface="Arial"/>
                          <a:ea typeface="Calibri"/>
                          <a:cs typeface="Times New Roman"/>
                        </a:rPr>
                        <a:t>0.05</a:t>
                      </a:r>
                      <a:endParaRPr lang="en-US" sz="1500" dirty="0">
                        <a:latin typeface="Calibri"/>
                        <a:ea typeface="Calibri"/>
                        <a:cs typeface="Times New Roman"/>
                      </a:endParaRPr>
                    </a:p>
                  </a:txBody>
                  <a:tcPr marL="47478" marR="474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9575">
                <a:tc>
                  <a:txBody>
                    <a:bodyPr/>
                    <a:lstStyle/>
                    <a:p>
                      <a:pPr marL="0" marR="0" algn="l">
                        <a:lnSpc>
                          <a:spcPct val="130000"/>
                        </a:lnSpc>
                        <a:spcBef>
                          <a:spcPts val="0"/>
                        </a:spcBef>
                        <a:spcAft>
                          <a:spcPts val="0"/>
                        </a:spcAft>
                      </a:pPr>
                      <a:r>
                        <a:rPr lang="en-MY" sz="1500" dirty="0">
                          <a:latin typeface="Arial"/>
                          <a:ea typeface="Calibri"/>
                          <a:cs typeface="Times New Roman"/>
                        </a:rPr>
                        <a:t>TOTAL</a:t>
                      </a:r>
                      <a:endParaRPr lang="en-US" sz="1500" dirty="0">
                        <a:latin typeface="Calibri"/>
                        <a:ea typeface="Calibri"/>
                        <a:cs typeface="Times New Roman"/>
                      </a:endParaRPr>
                    </a:p>
                  </a:txBody>
                  <a:tcPr marL="47478" marR="474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30000"/>
                        </a:lnSpc>
                        <a:spcBef>
                          <a:spcPts val="0"/>
                        </a:spcBef>
                        <a:spcAft>
                          <a:spcPts val="0"/>
                        </a:spcAft>
                      </a:pPr>
                      <a:r>
                        <a:rPr lang="en-MY" sz="1500" b="1" dirty="0" smtClean="0">
                          <a:solidFill>
                            <a:srgbClr val="FF0000"/>
                          </a:solidFill>
                          <a:latin typeface="Arial"/>
                          <a:ea typeface="Calibri"/>
                          <a:cs typeface="Times New Roman"/>
                        </a:rPr>
                        <a:t>*</a:t>
                      </a:r>
                      <a:r>
                        <a:rPr lang="en-MY" sz="1500" b="1" dirty="0" smtClean="0">
                          <a:latin typeface="Arial"/>
                          <a:ea typeface="Calibri"/>
                          <a:cs typeface="Times New Roman"/>
                        </a:rPr>
                        <a:t>15.70</a:t>
                      </a:r>
                      <a:endParaRPr lang="en-US" sz="1500" dirty="0">
                        <a:latin typeface="Calibri"/>
                        <a:ea typeface="Calibri"/>
                        <a:cs typeface="Times New Roman"/>
                      </a:endParaRPr>
                    </a:p>
                  </a:txBody>
                  <a:tcPr marL="47478" marR="474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2" name="Text Box 6"/>
          <p:cNvSpPr txBox="1">
            <a:spLocks noChangeArrowheads="1"/>
          </p:cNvSpPr>
          <p:nvPr/>
        </p:nvSpPr>
        <p:spPr bwMode="auto">
          <a:xfrm>
            <a:off x="5169878" y="1310505"/>
            <a:ext cx="1659451" cy="4616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200" b="1" dirty="0"/>
              <a:t>Tax </a:t>
            </a:r>
            <a:r>
              <a:rPr lang="en-US" sz="1200" b="1" dirty="0" err="1"/>
              <a:t>Inv</a:t>
            </a:r>
            <a:r>
              <a:rPr lang="en-US" sz="1200" b="1" dirty="0"/>
              <a:t> No : A00295 </a:t>
            </a:r>
            <a:endParaRPr lang="en-US" sz="1200" b="1" dirty="0" smtClean="0"/>
          </a:p>
          <a:p>
            <a:pPr eaLnBrk="1" hangingPunct="1"/>
            <a:r>
              <a:rPr lang="en-US" sz="1200" dirty="0" smtClean="0"/>
              <a:t>Date </a:t>
            </a:r>
            <a:r>
              <a:rPr lang="en-US" sz="1200" dirty="0"/>
              <a:t>: </a:t>
            </a:r>
            <a:r>
              <a:rPr lang="en-US" sz="1200" dirty="0" smtClean="0"/>
              <a:t>15.4.2015</a:t>
            </a:r>
            <a:endParaRPr lang="en-US" sz="1200" dirty="0"/>
          </a:p>
        </p:txBody>
      </p:sp>
      <p:sp>
        <p:nvSpPr>
          <p:cNvPr id="33" name="AutoShape 9"/>
          <p:cNvSpPr>
            <a:spLocks noChangeArrowheads="1"/>
          </p:cNvSpPr>
          <p:nvPr/>
        </p:nvSpPr>
        <p:spPr bwMode="auto">
          <a:xfrm>
            <a:off x="1691680" y="1234305"/>
            <a:ext cx="5328592" cy="4788856"/>
          </a:xfrm>
          <a:prstGeom prst="flowChartProcess">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34" name="AutoShape 7"/>
          <p:cNvSpPr>
            <a:spLocks noChangeArrowheads="1"/>
          </p:cNvSpPr>
          <p:nvPr/>
        </p:nvSpPr>
        <p:spPr bwMode="auto">
          <a:xfrm>
            <a:off x="683568" y="1380355"/>
            <a:ext cx="1268324" cy="1623494"/>
          </a:xfrm>
          <a:prstGeom prst="wedgeRoundRectCallout">
            <a:avLst>
              <a:gd name="adj1" fmla="val 60201"/>
              <a:gd name="adj2" fmla="val -33528"/>
              <a:gd name="adj3" fmla="val 16667"/>
            </a:avLst>
          </a:prstGeom>
          <a:ln>
            <a:headEnd/>
            <a:tailEnd/>
          </a:ln>
        </p:spPr>
        <p:style>
          <a:lnRef idx="2">
            <a:schemeClr val="accent1"/>
          </a:lnRef>
          <a:fillRef idx="1">
            <a:schemeClr val="lt1"/>
          </a:fillRef>
          <a:effectRef idx="0">
            <a:schemeClr val="accent1"/>
          </a:effectRef>
          <a:fontRef idx="minor">
            <a:schemeClr val="dk1"/>
          </a:fontRef>
        </p:style>
        <p:txBody>
          <a:bodyPr/>
          <a:lstStyle/>
          <a:p>
            <a:pPr>
              <a:defRPr/>
            </a:pPr>
            <a:r>
              <a:rPr lang="en-US" sz="1400" dirty="0">
                <a:ea typeface="Calibri" pitchFamily="34" charset="0"/>
                <a:cs typeface="Times New Roman" pitchFamily="18" charset="0"/>
              </a:rPr>
              <a:t>Supplier’s name, address and GST identification number </a:t>
            </a:r>
            <a:endParaRPr lang="en-US" sz="1400" dirty="0">
              <a:cs typeface="Arial" charset="0"/>
            </a:endParaRPr>
          </a:p>
          <a:p>
            <a:pPr eaLnBrk="0" hangingPunct="0">
              <a:defRPr/>
            </a:pPr>
            <a:endParaRPr lang="en-US" sz="1400" dirty="0">
              <a:cs typeface="Arial" charset="0"/>
            </a:endParaRPr>
          </a:p>
        </p:txBody>
      </p:sp>
      <p:sp>
        <p:nvSpPr>
          <p:cNvPr id="35" name="AutoShape 4"/>
          <p:cNvSpPr>
            <a:spLocks noChangeArrowheads="1"/>
          </p:cNvSpPr>
          <p:nvPr/>
        </p:nvSpPr>
        <p:spPr bwMode="auto">
          <a:xfrm>
            <a:off x="4292316" y="1843905"/>
            <a:ext cx="1071772" cy="914400"/>
          </a:xfrm>
          <a:prstGeom prst="wedgeRoundRectCallout">
            <a:avLst>
              <a:gd name="adj1" fmla="val 39244"/>
              <a:gd name="adj2" fmla="val -89875"/>
              <a:gd name="adj3" fmla="val 16667"/>
            </a:avLst>
          </a:prstGeom>
          <a:ln>
            <a:headEnd/>
            <a:tailEnd/>
          </a:ln>
        </p:spPr>
        <p:style>
          <a:lnRef idx="2">
            <a:schemeClr val="accent1"/>
          </a:lnRef>
          <a:fillRef idx="1">
            <a:schemeClr val="lt1"/>
          </a:fillRef>
          <a:effectRef idx="0">
            <a:schemeClr val="accent1"/>
          </a:effectRef>
          <a:fontRef idx="minor">
            <a:schemeClr val="dk1"/>
          </a:fontRef>
        </p:style>
        <p:txBody>
          <a:bodyPr/>
          <a:lstStyle/>
          <a:p>
            <a:pPr>
              <a:defRPr/>
            </a:pPr>
            <a:r>
              <a:rPr lang="en-US" sz="1400" dirty="0" err="1">
                <a:ea typeface="Calibri" pitchFamily="34" charset="0"/>
                <a:cs typeface="Times New Roman" pitchFamily="18" charset="0"/>
              </a:rPr>
              <a:t>Serialised</a:t>
            </a:r>
            <a:r>
              <a:rPr lang="en-US" sz="1400" dirty="0">
                <a:ea typeface="Calibri" pitchFamily="34" charset="0"/>
                <a:cs typeface="Times New Roman" pitchFamily="18" charset="0"/>
              </a:rPr>
              <a:t> “Tax Invoice” number</a:t>
            </a:r>
            <a:endParaRPr lang="en-US" sz="1400" dirty="0">
              <a:cs typeface="Arial" charset="0"/>
            </a:endParaRPr>
          </a:p>
          <a:p>
            <a:pPr eaLnBrk="0" hangingPunct="0">
              <a:defRPr/>
            </a:pPr>
            <a:endParaRPr lang="en-US" sz="1400" dirty="0">
              <a:cs typeface="Arial" charset="0"/>
            </a:endParaRPr>
          </a:p>
        </p:txBody>
      </p:sp>
      <p:sp>
        <p:nvSpPr>
          <p:cNvPr id="36" name="AutoShape 3"/>
          <p:cNvSpPr>
            <a:spLocks noChangeArrowheads="1"/>
          </p:cNvSpPr>
          <p:nvPr/>
        </p:nvSpPr>
        <p:spPr bwMode="auto">
          <a:xfrm>
            <a:off x="827584" y="3291705"/>
            <a:ext cx="1124309" cy="1143000"/>
          </a:xfrm>
          <a:prstGeom prst="wedgeRoundRectCallout">
            <a:avLst>
              <a:gd name="adj1" fmla="val 69376"/>
              <a:gd name="adj2" fmla="val 5907"/>
              <a:gd name="adj3" fmla="val 16667"/>
            </a:avLst>
          </a:prstGeom>
          <a:ln>
            <a:headEnd/>
            <a:tailEnd/>
          </a:ln>
        </p:spPr>
        <p:style>
          <a:lnRef idx="2">
            <a:schemeClr val="accent1"/>
          </a:lnRef>
          <a:fillRef idx="1">
            <a:schemeClr val="lt1"/>
          </a:fillRef>
          <a:effectRef idx="0">
            <a:schemeClr val="accent1"/>
          </a:effectRef>
          <a:fontRef idx="minor">
            <a:schemeClr val="dk1"/>
          </a:fontRef>
        </p:style>
        <p:txBody>
          <a:bodyPr/>
          <a:lstStyle/>
          <a:p>
            <a:pPr>
              <a:defRPr/>
            </a:pPr>
            <a:r>
              <a:rPr lang="en-US" sz="1400" dirty="0">
                <a:ea typeface="Calibri" pitchFamily="34" charset="0"/>
                <a:cs typeface="Times New Roman" pitchFamily="18" charset="0"/>
              </a:rPr>
              <a:t>Description of goods or services supplied</a:t>
            </a:r>
            <a:endParaRPr lang="en-US" sz="1400" dirty="0">
              <a:cs typeface="Arial" charset="0"/>
            </a:endParaRPr>
          </a:p>
          <a:p>
            <a:pPr eaLnBrk="0" hangingPunct="0">
              <a:defRPr/>
            </a:pPr>
            <a:endParaRPr lang="en-US" sz="1400" dirty="0">
              <a:cs typeface="Arial" charset="0"/>
            </a:endParaRPr>
          </a:p>
        </p:txBody>
      </p:sp>
      <p:sp>
        <p:nvSpPr>
          <p:cNvPr id="37" name="AutoShape 1"/>
          <p:cNvSpPr>
            <a:spLocks noChangeArrowheads="1"/>
          </p:cNvSpPr>
          <p:nvPr/>
        </p:nvSpPr>
        <p:spPr bwMode="auto">
          <a:xfrm>
            <a:off x="5878791" y="5493123"/>
            <a:ext cx="1901076" cy="1060077"/>
          </a:xfrm>
          <a:prstGeom prst="wedgeRoundRectCallout">
            <a:avLst>
              <a:gd name="adj1" fmla="val -67036"/>
              <a:gd name="adj2" fmla="val -23087"/>
              <a:gd name="adj3" fmla="val 16667"/>
            </a:avLst>
          </a:prstGeom>
          <a:ln>
            <a:headEnd/>
            <a:tailEnd/>
          </a:ln>
        </p:spPr>
        <p:style>
          <a:lnRef idx="2">
            <a:schemeClr val="accent1"/>
          </a:lnRef>
          <a:fillRef idx="1">
            <a:schemeClr val="lt1"/>
          </a:fillRef>
          <a:effectRef idx="0">
            <a:schemeClr val="accent1"/>
          </a:effectRef>
          <a:fontRef idx="minor">
            <a:schemeClr val="dk1"/>
          </a:fontRef>
        </p:style>
        <p:txBody>
          <a:bodyPr/>
          <a:lstStyle/>
          <a:p>
            <a:pPr>
              <a:defRPr/>
            </a:pPr>
            <a:r>
              <a:rPr lang="en-US" sz="1400" dirty="0">
                <a:ea typeface="Calibri" pitchFamily="34" charset="0"/>
                <a:cs typeface="Times New Roman" pitchFamily="18" charset="0"/>
              </a:rPr>
              <a:t>The words “Price Payable includes GST amount and rate of tax” clearly indicated</a:t>
            </a:r>
            <a:endParaRPr lang="en-US" sz="1400" dirty="0">
              <a:cs typeface="Arial" charset="0"/>
            </a:endParaRPr>
          </a:p>
          <a:p>
            <a:pPr eaLnBrk="0" hangingPunct="0">
              <a:defRPr/>
            </a:pPr>
            <a:endParaRPr lang="en-US" sz="1400" dirty="0">
              <a:cs typeface="Arial" charset="0"/>
            </a:endParaRPr>
          </a:p>
        </p:txBody>
      </p:sp>
      <p:sp>
        <p:nvSpPr>
          <p:cNvPr id="38" name="AutoShape 5"/>
          <p:cNvSpPr>
            <a:spLocks noChangeArrowheads="1"/>
          </p:cNvSpPr>
          <p:nvPr/>
        </p:nvSpPr>
        <p:spPr bwMode="auto">
          <a:xfrm>
            <a:off x="6038021" y="2148705"/>
            <a:ext cx="791308" cy="743000"/>
          </a:xfrm>
          <a:prstGeom prst="wedgeRoundRectCallout">
            <a:avLst>
              <a:gd name="adj1" fmla="val -22301"/>
              <a:gd name="adj2" fmla="val -100837"/>
              <a:gd name="adj3" fmla="val 16667"/>
            </a:avLst>
          </a:prstGeom>
          <a:ln>
            <a:headEnd/>
            <a:tailEnd/>
          </a:ln>
        </p:spPr>
        <p:style>
          <a:lnRef idx="2">
            <a:schemeClr val="accent1"/>
          </a:lnRef>
          <a:fillRef idx="1">
            <a:schemeClr val="lt1"/>
          </a:fillRef>
          <a:effectRef idx="0">
            <a:schemeClr val="accent1"/>
          </a:effectRef>
          <a:fontRef idx="minor">
            <a:schemeClr val="dk1"/>
          </a:fontRef>
        </p:style>
        <p:txBody>
          <a:bodyPr/>
          <a:lstStyle/>
          <a:p>
            <a:pPr>
              <a:defRPr/>
            </a:pPr>
            <a:r>
              <a:rPr lang="en-US" sz="1400" dirty="0">
                <a:ea typeface="Calibri" pitchFamily="34" charset="0"/>
                <a:cs typeface="Times New Roman" pitchFamily="18" charset="0"/>
              </a:rPr>
              <a:t>Date of Tax Invoice</a:t>
            </a:r>
            <a:endParaRPr lang="en-US" sz="1400" dirty="0">
              <a:cs typeface="Arial" charset="0"/>
            </a:endParaRPr>
          </a:p>
        </p:txBody>
      </p:sp>
      <p:sp>
        <p:nvSpPr>
          <p:cNvPr id="39" name="AutoShape 2"/>
          <p:cNvSpPr>
            <a:spLocks noChangeArrowheads="1"/>
          </p:cNvSpPr>
          <p:nvPr/>
        </p:nvSpPr>
        <p:spPr bwMode="auto">
          <a:xfrm>
            <a:off x="4416362" y="3962400"/>
            <a:ext cx="993837" cy="1143000"/>
          </a:xfrm>
          <a:prstGeom prst="wedgeRoundRectCallout">
            <a:avLst>
              <a:gd name="adj1" fmla="val 91339"/>
              <a:gd name="adj2" fmla="val 42076"/>
              <a:gd name="adj3" fmla="val 16667"/>
            </a:avLst>
          </a:prstGeom>
          <a:ln>
            <a:headEnd/>
            <a:tailEnd/>
          </a:ln>
        </p:spPr>
        <p:style>
          <a:lnRef idx="2">
            <a:schemeClr val="accent1"/>
          </a:lnRef>
          <a:fillRef idx="1">
            <a:schemeClr val="lt1"/>
          </a:fillRef>
          <a:effectRef idx="0">
            <a:schemeClr val="accent1"/>
          </a:effectRef>
          <a:fontRef idx="minor">
            <a:schemeClr val="dk1"/>
          </a:fontRef>
        </p:style>
        <p:txBody>
          <a:bodyPr/>
          <a:lstStyle/>
          <a:p>
            <a:pPr>
              <a:defRPr/>
            </a:pPr>
            <a:r>
              <a:rPr lang="en-US" sz="1400" dirty="0">
                <a:ea typeface="Calibri" pitchFamily="34" charset="0"/>
                <a:cs typeface="Times New Roman" pitchFamily="18" charset="0"/>
              </a:rPr>
              <a:t>Total amount payable </a:t>
            </a:r>
            <a:r>
              <a:rPr lang="en-US" sz="1400" dirty="0" smtClean="0">
                <a:ea typeface="Calibri" pitchFamily="34" charset="0"/>
                <a:cs typeface="Times New Roman" pitchFamily="18" charset="0"/>
              </a:rPr>
              <a:t>     including </a:t>
            </a:r>
            <a:r>
              <a:rPr lang="en-US" sz="1400" dirty="0">
                <a:ea typeface="Calibri" pitchFamily="34" charset="0"/>
                <a:cs typeface="Times New Roman" pitchFamily="18" charset="0"/>
              </a:rPr>
              <a:t>GST</a:t>
            </a:r>
            <a:endParaRPr lang="en-US" sz="1400" dirty="0">
              <a:cs typeface="Arial" charset="0"/>
            </a:endParaRPr>
          </a:p>
          <a:p>
            <a:pPr eaLnBrk="0" hangingPunct="0">
              <a:defRPr/>
            </a:pPr>
            <a:endParaRPr lang="en-US" sz="1400" dirty="0">
              <a:cs typeface="Arial" charset="0"/>
            </a:endParaRPr>
          </a:p>
        </p:txBody>
      </p:sp>
      <p:sp>
        <p:nvSpPr>
          <p:cNvPr id="40" name="Rectangle 14"/>
          <p:cNvSpPr>
            <a:spLocks noChangeArrowheads="1"/>
          </p:cNvSpPr>
          <p:nvPr/>
        </p:nvSpPr>
        <p:spPr bwMode="auto">
          <a:xfrm>
            <a:off x="2057400" y="1439202"/>
            <a:ext cx="235896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200" b="1" dirty="0" smtClean="0"/>
              <a:t>BESAR MALL SDN</a:t>
            </a:r>
            <a:r>
              <a:rPr lang="en-US" sz="1200" b="1" dirty="0"/>
              <a:t>. BHD.</a:t>
            </a:r>
          </a:p>
          <a:p>
            <a:pPr eaLnBrk="1" hangingPunct="1"/>
            <a:r>
              <a:rPr lang="en-MY" sz="1200" dirty="0" smtClean="0"/>
              <a:t>NO 3, </a:t>
            </a:r>
            <a:r>
              <a:rPr lang="en-MY" sz="1200" dirty="0" err="1"/>
              <a:t>A</a:t>
            </a:r>
            <a:r>
              <a:rPr lang="en-MY" sz="1200" dirty="0" err="1" smtClean="0"/>
              <a:t>mpang</a:t>
            </a:r>
            <a:r>
              <a:rPr lang="en-MY" sz="1200" dirty="0" smtClean="0"/>
              <a:t> </a:t>
            </a:r>
            <a:r>
              <a:rPr lang="en-MY" sz="1200" dirty="0"/>
              <a:t>P</a:t>
            </a:r>
            <a:r>
              <a:rPr lang="en-MY" sz="1200" dirty="0" smtClean="0"/>
              <a:t>oint Centre,</a:t>
            </a:r>
            <a:endParaRPr lang="en-US" sz="1200" dirty="0"/>
          </a:p>
          <a:p>
            <a:pPr eaLnBrk="1" hangingPunct="1"/>
            <a:r>
              <a:rPr lang="en-MY" sz="1200" dirty="0" err="1" smtClean="0"/>
              <a:t>Jalan</a:t>
            </a:r>
            <a:r>
              <a:rPr lang="en-MY" sz="1200" dirty="0" smtClean="0"/>
              <a:t> </a:t>
            </a:r>
            <a:r>
              <a:rPr lang="en-MY" sz="1200" dirty="0" err="1"/>
              <a:t>G</a:t>
            </a:r>
            <a:r>
              <a:rPr lang="en-MY" sz="1200" dirty="0" err="1" smtClean="0"/>
              <a:t>embira</a:t>
            </a:r>
            <a:r>
              <a:rPr lang="en-MY" sz="1200" dirty="0" smtClean="0"/>
              <a:t>, </a:t>
            </a:r>
            <a:r>
              <a:rPr lang="en-MY" sz="1200" dirty="0"/>
              <a:t>41100 </a:t>
            </a:r>
            <a:r>
              <a:rPr lang="en-MY" sz="1200" dirty="0" err="1" smtClean="0"/>
              <a:t>Ampang</a:t>
            </a:r>
            <a:r>
              <a:rPr lang="en-MY" sz="1200" dirty="0" smtClean="0"/>
              <a:t>,</a:t>
            </a:r>
            <a:r>
              <a:rPr lang="en-US" sz="1200" dirty="0" smtClean="0"/>
              <a:t> </a:t>
            </a:r>
            <a:endParaRPr lang="en-US" sz="1200" dirty="0"/>
          </a:p>
          <a:p>
            <a:pPr eaLnBrk="1" hangingPunct="1"/>
            <a:r>
              <a:rPr lang="en-MY" sz="1200" dirty="0"/>
              <a:t>Selangor.</a:t>
            </a:r>
          </a:p>
          <a:p>
            <a:pPr eaLnBrk="1" hangingPunct="1"/>
            <a:r>
              <a:rPr lang="en-MY" sz="1200" b="1" dirty="0"/>
              <a:t>(</a:t>
            </a:r>
            <a:r>
              <a:rPr lang="en-US" sz="1200" b="1" dirty="0"/>
              <a:t>GST ID No : </a:t>
            </a:r>
            <a:r>
              <a:rPr lang="en-US" sz="1200" b="1" dirty="0" smtClean="0"/>
              <a:t>346722220102)</a:t>
            </a:r>
            <a:endParaRPr lang="en-US" sz="1200" dirty="0"/>
          </a:p>
          <a:p>
            <a:pPr eaLnBrk="1" hangingPunct="1"/>
            <a:r>
              <a:rPr lang="en-US" sz="1200" dirty="0"/>
              <a:t>Tel : </a:t>
            </a:r>
            <a:r>
              <a:rPr lang="en-US" sz="1200" dirty="0" smtClean="0"/>
              <a:t>03-33498654</a:t>
            </a:r>
            <a:endParaRPr lang="en-US" sz="1200" dirty="0"/>
          </a:p>
          <a:p>
            <a:pPr eaLnBrk="1" hangingPunct="1"/>
            <a:endParaRPr lang="en-US" sz="1200" dirty="0"/>
          </a:p>
          <a:p>
            <a:endParaRPr lang="en-US" sz="1200" dirty="0"/>
          </a:p>
        </p:txBody>
      </p:sp>
      <p:sp>
        <p:nvSpPr>
          <p:cNvPr id="41" name="Rectangle 24"/>
          <p:cNvSpPr>
            <a:spLocks noChangeArrowheads="1"/>
          </p:cNvSpPr>
          <p:nvPr/>
        </p:nvSpPr>
        <p:spPr bwMode="auto">
          <a:xfrm>
            <a:off x="1899139" y="5653908"/>
            <a:ext cx="46423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4572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200" i="1" dirty="0"/>
              <a:t>* Price payable includes GST </a:t>
            </a:r>
            <a:r>
              <a:rPr lang="en-US" sz="1200" i="1" dirty="0" smtClean="0"/>
              <a:t>RM0.89 </a:t>
            </a:r>
            <a:r>
              <a:rPr lang="en-US" sz="1200" i="1" dirty="0"/>
              <a:t>@ </a:t>
            </a:r>
            <a:r>
              <a:rPr lang="en-US" sz="1200" i="1" dirty="0" smtClean="0"/>
              <a:t>6%</a:t>
            </a:r>
            <a:endParaRPr lang="en-US" sz="1200" dirty="0"/>
          </a:p>
          <a:p>
            <a:endParaRPr lang="en-US" sz="1200" dirty="0"/>
          </a:p>
        </p:txBody>
      </p:sp>
    </p:spTree>
    <p:extLst>
      <p:ext uri="{BB962C8B-B14F-4D97-AF65-F5344CB8AC3E}">
        <p14:creationId xmlns:p14="http://schemas.microsoft.com/office/powerpoint/2010/main" val="19968596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616" y="1346238"/>
            <a:ext cx="4800439" cy="52526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3"/>
          <p:cNvSpPr>
            <a:spLocks noGrp="1"/>
          </p:cNvSpPr>
          <p:nvPr>
            <p:ph type="sldNum" sz="quarter" idx="12"/>
          </p:nvPr>
        </p:nvSpPr>
        <p:spPr>
          <a:prstGeom prst="rect">
            <a:avLst/>
          </a:prstGeom>
        </p:spPr>
        <p:txBody>
          <a:bodyPr/>
          <a:lstStyle/>
          <a:p>
            <a:fld id="{1F45E794-307C-49D3-8CE5-47BF882ED0AE}" type="slidenum">
              <a:rPr lang="en-MY" smtClean="0"/>
              <a:pPr/>
              <a:t>12</a:t>
            </a:fld>
            <a:endParaRPr lang="en-MY" dirty="0"/>
          </a:p>
        </p:txBody>
      </p:sp>
      <p:pic>
        <p:nvPicPr>
          <p:cNvPr id="10" name="Picture 9"/>
          <p:cNvPicPr>
            <a:picLocks noChangeAspect="1"/>
          </p:cNvPicPr>
          <p:nvPr/>
        </p:nvPicPr>
        <p:blipFill>
          <a:blip r:embed="rId3"/>
          <a:stretch>
            <a:fillRect/>
          </a:stretch>
        </p:blipFill>
        <p:spPr>
          <a:xfrm>
            <a:off x="7162800" y="180975"/>
            <a:ext cx="1828800" cy="657225"/>
          </a:xfrm>
          <a:prstGeom prst="rect">
            <a:avLst/>
          </a:prstGeom>
        </p:spPr>
      </p:pic>
      <p:sp>
        <p:nvSpPr>
          <p:cNvPr id="11" name="Rectangle 10"/>
          <p:cNvSpPr/>
          <p:nvPr/>
        </p:nvSpPr>
        <p:spPr>
          <a:xfrm>
            <a:off x="-252536" y="204787"/>
            <a:ext cx="701675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a:r>
              <a:rPr lang="en-US" sz="2800" dirty="0" smtClean="0">
                <a:solidFill>
                  <a:schemeClr val="bg1"/>
                </a:solidFill>
                <a:latin typeface="Calibri" pitchFamily="34" charset="0"/>
                <a:cs typeface="Calibri" pitchFamily="34" charset="0"/>
              </a:rPr>
              <a:t>GST TAX INVOICE</a:t>
            </a:r>
          </a:p>
          <a:p>
            <a:pPr lvl="1"/>
            <a:r>
              <a:rPr lang="en-US" sz="2000" dirty="0" smtClean="0">
                <a:solidFill>
                  <a:schemeClr val="bg1"/>
                </a:solidFill>
                <a:latin typeface="Calibri" pitchFamily="34" charset="0"/>
                <a:cs typeface="Calibri" pitchFamily="34" charset="0"/>
              </a:rPr>
              <a:t>SELF-BILLED TAX INVOICE - SAMPLE</a:t>
            </a:r>
            <a:endParaRPr lang="en-US"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11474810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514290" y="1679933"/>
            <a:ext cx="2438400" cy="415636"/>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2400" b="1" dirty="0" smtClean="0"/>
              <a:t>       Example</a:t>
            </a:r>
            <a:endParaRPr lang="en-MY" sz="2400" b="1" dirty="0"/>
          </a:p>
        </p:txBody>
      </p:sp>
      <p:sp>
        <p:nvSpPr>
          <p:cNvPr id="6" name="TextBox 5"/>
          <p:cNvSpPr txBox="1"/>
          <p:nvPr/>
        </p:nvSpPr>
        <p:spPr>
          <a:xfrm>
            <a:off x="914400" y="2190690"/>
            <a:ext cx="7391400" cy="3108543"/>
          </a:xfrm>
          <a:prstGeom prst="rect">
            <a:avLst/>
          </a:prstGeom>
          <a:noFill/>
        </p:spPr>
        <p:txBody>
          <a:bodyPr wrap="square" rtlCol="0">
            <a:spAutoFit/>
          </a:bodyPr>
          <a:lstStyle/>
          <a:p>
            <a:pPr algn="just">
              <a:spcBef>
                <a:spcPts val="600"/>
              </a:spcBef>
            </a:pPr>
            <a:r>
              <a:rPr lang="en-US" sz="2800" dirty="0" smtClean="0"/>
              <a:t>Tobacco manufacturers issue tax invoice to growers who supply tobacco leaves. Since the recipient/buyers knows the open market value of the tobacco leaves, thus they are best able to provide the necessary information on the value of the product and will therefore issue ‘Self Billed Invoice’.</a:t>
            </a:r>
            <a:endParaRPr lang="en-US" sz="2800" u="sng" dirty="0"/>
          </a:p>
        </p:txBody>
      </p:sp>
      <p:pic>
        <p:nvPicPr>
          <p:cNvPr id="7" name="Picture 2" descr="S:\iACCOUNTS Master Folder\User Folder\Afif\Afif's Portal\Bahan\google_drive_logo_3963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1246311">
            <a:off x="530476" y="2266640"/>
            <a:ext cx="381735" cy="297754"/>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Slide Number Placeholder 3"/>
          <p:cNvSpPr>
            <a:spLocks noGrp="1"/>
          </p:cNvSpPr>
          <p:nvPr>
            <p:ph type="sldNum" sz="quarter" idx="12"/>
          </p:nvPr>
        </p:nvSpPr>
        <p:spPr>
          <a:prstGeom prst="rect">
            <a:avLst/>
          </a:prstGeom>
        </p:spPr>
        <p:txBody>
          <a:bodyPr/>
          <a:lstStyle/>
          <a:p>
            <a:fld id="{1F45E794-307C-49D3-8CE5-47BF882ED0AE}" type="slidenum">
              <a:rPr lang="en-MY" smtClean="0"/>
              <a:pPr/>
              <a:t>13</a:t>
            </a:fld>
            <a:endParaRPr lang="en-MY" dirty="0"/>
          </a:p>
        </p:txBody>
      </p:sp>
      <p:pic>
        <p:nvPicPr>
          <p:cNvPr id="10" name="Picture 9"/>
          <p:cNvPicPr>
            <a:picLocks noChangeAspect="1"/>
          </p:cNvPicPr>
          <p:nvPr/>
        </p:nvPicPr>
        <p:blipFill>
          <a:blip r:embed="rId3"/>
          <a:stretch>
            <a:fillRect/>
          </a:stretch>
        </p:blipFill>
        <p:spPr>
          <a:xfrm>
            <a:off x="7162800" y="180975"/>
            <a:ext cx="1828800" cy="657225"/>
          </a:xfrm>
          <a:prstGeom prst="rect">
            <a:avLst/>
          </a:prstGeom>
        </p:spPr>
      </p:pic>
      <p:sp>
        <p:nvSpPr>
          <p:cNvPr id="11" name="Rectangle 10"/>
          <p:cNvSpPr/>
          <p:nvPr/>
        </p:nvSpPr>
        <p:spPr>
          <a:xfrm>
            <a:off x="-324544" y="234527"/>
            <a:ext cx="701675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a:r>
              <a:rPr lang="en-US" sz="2800" dirty="0" smtClean="0">
                <a:solidFill>
                  <a:schemeClr val="bg1"/>
                </a:solidFill>
                <a:latin typeface="Calibri" pitchFamily="34" charset="0"/>
                <a:cs typeface="Calibri" pitchFamily="34" charset="0"/>
              </a:rPr>
              <a:t>GST TAX INVOICE</a:t>
            </a:r>
          </a:p>
          <a:p>
            <a:pPr lvl="1"/>
            <a:r>
              <a:rPr lang="en-US" sz="2000" dirty="0" smtClean="0">
                <a:solidFill>
                  <a:schemeClr val="bg1"/>
                </a:solidFill>
                <a:latin typeface="Calibri" pitchFamily="34" charset="0"/>
                <a:cs typeface="Calibri" pitchFamily="34" charset="0"/>
              </a:rPr>
              <a:t>SELF BILLED TAX INVOICE – EXAMPLE</a:t>
            </a:r>
          </a:p>
        </p:txBody>
      </p:sp>
    </p:spTree>
    <p:extLst>
      <p:ext uri="{BB962C8B-B14F-4D97-AF65-F5344CB8AC3E}">
        <p14:creationId xmlns:p14="http://schemas.microsoft.com/office/powerpoint/2010/main" val="28525762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803381"/>
            <a:ext cx="9145016" cy="4603774"/>
          </a:xfrm>
          <a:prstGeom prst="rect">
            <a:avLst/>
          </a:prstGeom>
        </p:spPr>
      </p:pic>
      <p:sp>
        <p:nvSpPr>
          <p:cNvPr id="5" name="TextBox 4"/>
          <p:cNvSpPr txBox="1"/>
          <p:nvPr/>
        </p:nvSpPr>
        <p:spPr>
          <a:xfrm>
            <a:off x="1035798" y="1426712"/>
            <a:ext cx="7391400" cy="1354217"/>
          </a:xfrm>
          <a:prstGeom prst="rect">
            <a:avLst/>
          </a:prstGeom>
          <a:noFill/>
        </p:spPr>
        <p:txBody>
          <a:bodyPr wrap="square" rtlCol="0">
            <a:spAutoFit/>
          </a:bodyPr>
          <a:lstStyle/>
          <a:p>
            <a:pPr>
              <a:spcBef>
                <a:spcPts val="600"/>
              </a:spcBef>
            </a:pPr>
            <a:r>
              <a:rPr lang="en-US" sz="2400" dirty="0" smtClean="0"/>
              <a:t>What if user lost/the tax invoice?</a:t>
            </a:r>
          </a:p>
          <a:p>
            <a:pPr>
              <a:spcBef>
                <a:spcPts val="600"/>
              </a:spcBef>
            </a:pPr>
            <a:r>
              <a:rPr lang="en-US" sz="2400" dirty="0" smtClean="0"/>
              <a:t>     request for </a:t>
            </a:r>
            <a:r>
              <a:rPr lang="en-US" sz="2400" u="sng" dirty="0" smtClean="0"/>
              <a:t>replacement copy</a:t>
            </a:r>
          </a:p>
          <a:p>
            <a:pPr>
              <a:spcBef>
                <a:spcPts val="600"/>
              </a:spcBef>
            </a:pPr>
            <a:r>
              <a:rPr lang="en-US" sz="2400" dirty="0" smtClean="0"/>
              <a:t>     </a:t>
            </a:r>
            <a:r>
              <a:rPr lang="en-US" sz="2400" u="sng" dirty="0" smtClean="0"/>
              <a:t>marked</a:t>
            </a:r>
            <a:r>
              <a:rPr lang="en-US" sz="2400" dirty="0" smtClean="0"/>
              <a:t> as “</a:t>
            </a:r>
            <a:r>
              <a:rPr lang="en-US" sz="2400" b="1" dirty="0" smtClean="0"/>
              <a:t>COPY ONLY</a:t>
            </a:r>
            <a:r>
              <a:rPr lang="en-US" sz="2400" dirty="0" smtClean="0"/>
              <a:t>” or “</a:t>
            </a:r>
            <a:r>
              <a:rPr lang="en-US" sz="2400" b="1" dirty="0" smtClean="0"/>
              <a:t>DUPLICATE</a:t>
            </a:r>
            <a:r>
              <a:rPr lang="en-US" sz="2400" dirty="0" smtClean="0"/>
              <a:t>”</a:t>
            </a:r>
            <a:endParaRPr lang="en-US" sz="2400" dirty="0"/>
          </a:p>
        </p:txBody>
      </p:sp>
      <p:pic>
        <p:nvPicPr>
          <p:cNvPr id="6" name="Picture 2" descr="S:\iACCOUNTS Master Folder\User Folder\Afif\Afif's Portal\Bahan\google_drive_logo_3963 cop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1246311">
            <a:off x="599221" y="1472203"/>
            <a:ext cx="381735" cy="297754"/>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 name="Picture 2" descr="C:\Users\GSTUser\Desktop\color-wheel-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5276" y="2014871"/>
            <a:ext cx="235386" cy="18820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STUser\Desktop\color-wheel-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3460" y="2486783"/>
            <a:ext cx="235386" cy="188203"/>
          </a:xfrm>
          <a:prstGeom prst="rect">
            <a:avLst/>
          </a:prstGeom>
          <a:noFill/>
          <a:extLst>
            <a:ext uri="{909E8E84-426E-40DD-AFC4-6F175D3DCCD1}">
              <a14:hiddenFill xmlns:a14="http://schemas.microsoft.com/office/drawing/2010/main">
                <a:solidFill>
                  <a:srgbClr val="FFFFFF"/>
                </a:solidFill>
              </a14:hiddenFill>
            </a:ext>
          </a:extLst>
        </p:spPr>
      </p:pic>
      <p:sp>
        <p:nvSpPr>
          <p:cNvPr id="14" name="Slide Number Placeholder 3"/>
          <p:cNvSpPr>
            <a:spLocks noGrp="1"/>
          </p:cNvSpPr>
          <p:nvPr>
            <p:ph type="sldNum" sz="quarter" idx="12"/>
          </p:nvPr>
        </p:nvSpPr>
        <p:spPr>
          <a:prstGeom prst="rect">
            <a:avLst/>
          </a:prstGeom>
        </p:spPr>
        <p:txBody>
          <a:bodyPr/>
          <a:lstStyle/>
          <a:p>
            <a:fld id="{1F45E794-307C-49D3-8CE5-47BF882ED0AE}" type="slidenum">
              <a:rPr lang="en-MY" smtClean="0"/>
              <a:pPr/>
              <a:t>14</a:t>
            </a:fld>
            <a:endParaRPr lang="en-MY" dirty="0"/>
          </a:p>
        </p:txBody>
      </p:sp>
      <p:pic>
        <p:nvPicPr>
          <p:cNvPr id="15" name="Picture 14"/>
          <p:cNvPicPr>
            <a:picLocks noChangeAspect="1"/>
          </p:cNvPicPr>
          <p:nvPr/>
        </p:nvPicPr>
        <p:blipFill>
          <a:blip r:embed="rId5"/>
          <a:stretch>
            <a:fillRect/>
          </a:stretch>
        </p:blipFill>
        <p:spPr>
          <a:xfrm>
            <a:off x="7162800" y="180975"/>
            <a:ext cx="1828800" cy="657225"/>
          </a:xfrm>
          <a:prstGeom prst="rect">
            <a:avLst/>
          </a:prstGeom>
        </p:spPr>
      </p:pic>
      <p:sp>
        <p:nvSpPr>
          <p:cNvPr id="16" name="Rectangle 15"/>
          <p:cNvSpPr/>
          <p:nvPr/>
        </p:nvSpPr>
        <p:spPr>
          <a:xfrm>
            <a:off x="-486349" y="300469"/>
            <a:ext cx="701675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a:r>
              <a:rPr lang="en-US" sz="2800" dirty="0" smtClean="0">
                <a:solidFill>
                  <a:schemeClr val="bg1"/>
                </a:solidFill>
                <a:latin typeface="Calibri" pitchFamily="34" charset="0"/>
                <a:cs typeface="Calibri" pitchFamily="34" charset="0"/>
              </a:rPr>
              <a:t>GST TAX INVOICE</a:t>
            </a:r>
          </a:p>
          <a:p>
            <a:pPr lvl="1"/>
            <a:r>
              <a:rPr lang="en-US" sz="2000" dirty="0" smtClean="0">
                <a:solidFill>
                  <a:schemeClr val="bg1"/>
                </a:solidFill>
                <a:latin typeface="Calibri" pitchFamily="34" charset="0"/>
                <a:cs typeface="Calibri" pitchFamily="34" charset="0"/>
              </a:rPr>
              <a:t>LOST/MISPLACED TAX INVOICE - SAMPLE</a:t>
            </a:r>
            <a:endParaRPr lang="en-US"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23040493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524190" y="1484784"/>
            <a:ext cx="3581400" cy="415636"/>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dirty="0" smtClean="0"/>
              <a:t>Invoice in Foreign Currency</a:t>
            </a:r>
            <a:endParaRPr lang="en-MY" sz="2000" dirty="0"/>
          </a:p>
        </p:txBody>
      </p:sp>
      <p:sp>
        <p:nvSpPr>
          <p:cNvPr id="6" name="TextBox 5"/>
          <p:cNvSpPr txBox="1"/>
          <p:nvPr/>
        </p:nvSpPr>
        <p:spPr>
          <a:xfrm>
            <a:off x="914400" y="2190691"/>
            <a:ext cx="7391400" cy="3801041"/>
          </a:xfrm>
          <a:prstGeom prst="rect">
            <a:avLst/>
          </a:prstGeom>
          <a:noFill/>
        </p:spPr>
        <p:txBody>
          <a:bodyPr wrap="square" rtlCol="0">
            <a:spAutoFit/>
          </a:bodyPr>
          <a:lstStyle/>
          <a:p>
            <a:pPr algn="just">
              <a:spcBef>
                <a:spcPts val="600"/>
              </a:spcBef>
            </a:pPr>
            <a:r>
              <a:rPr lang="en-US" sz="2400" dirty="0" smtClean="0"/>
              <a:t>Particulars in foreign currency need to be converted into RM using the </a:t>
            </a:r>
            <a:r>
              <a:rPr lang="en-US" sz="2400" u="sng" dirty="0" smtClean="0"/>
              <a:t>open market rate of exchange </a:t>
            </a:r>
            <a:r>
              <a:rPr lang="en-US" sz="2400" dirty="0" smtClean="0"/>
              <a:t>for GST purposes included:</a:t>
            </a:r>
          </a:p>
          <a:p>
            <a:pPr algn="just">
              <a:spcBef>
                <a:spcPts val="600"/>
              </a:spcBef>
            </a:pPr>
            <a:r>
              <a:rPr lang="en-US" sz="2400" dirty="0"/>
              <a:t> </a:t>
            </a:r>
            <a:r>
              <a:rPr lang="en-US" sz="2400" dirty="0" smtClean="0"/>
              <a:t>    Amount payable before GST</a:t>
            </a:r>
          </a:p>
          <a:p>
            <a:pPr algn="just">
              <a:spcBef>
                <a:spcPts val="600"/>
              </a:spcBef>
            </a:pPr>
            <a:r>
              <a:rPr lang="en-US" sz="2400" dirty="0"/>
              <a:t> </a:t>
            </a:r>
            <a:r>
              <a:rPr lang="en-US" sz="2400" dirty="0" smtClean="0"/>
              <a:t>    Total GST chargeable</a:t>
            </a:r>
          </a:p>
          <a:p>
            <a:pPr algn="just">
              <a:spcBef>
                <a:spcPts val="600"/>
              </a:spcBef>
            </a:pPr>
            <a:r>
              <a:rPr lang="en-US" sz="2400" dirty="0"/>
              <a:t> </a:t>
            </a:r>
            <a:r>
              <a:rPr lang="en-US" sz="2400" dirty="0" smtClean="0"/>
              <a:t>    Total amount payable</a:t>
            </a:r>
          </a:p>
          <a:p>
            <a:pPr algn="just">
              <a:spcBef>
                <a:spcPts val="600"/>
              </a:spcBef>
            </a:pPr>
            <a:endParaRPr lang="en-US" sz="2400" dirty="0" smtClean="0"/>
          </a:p>
          <a:p>
            <a:pPr algn="just">
              <a:spcBef>
                <a:spcPts val="600"/>
              </a:spcBef>
            </a:pPr>
            <a:r>
              <a:rPr lang="en-US" sz="2400" dirty="0" smtClean="0"/>
              <a:t>In the case of importation, taxable person can use the </a:t>
            </a:r>
            <a:r>
              <a:rPr lang="en-US" sz="2400" u="sng" dirty="0" smtClean="0"/>
              <a:t>exchange rate published by Customs</a:t>
            </a:r>
            <a:endParaRPr lang="en-US" sz="2400" u="sng" dirty="0"/>
          </a:p>
        </p:txBody>
      </p:sp>
      <p:pic>
        <p:nvPicPr>
          <p:cNvPr id="7" name="Picture 2" descr="S:\iACCOUNTS Master Folder\User Folder\Afif\Afif's Portal\Bahan\google_drive_logo_3963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1246311">
            <a:off x="587872" y="2300440"/>
            <a:ext cx="381735" cy="297754"/>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 name="Picture 2" descr="S:\iACCOUNTS Master Folder\User Folder\Afif\Afif's Portal\Bahan\google_drive_logo_3963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1246311">
            <a:off x="580033" y="5240881"/>
            <a:ext cx="381735" cy="297754"/>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 name="Picture 2" descr="C:\Users\GSTUser\Desktop\color-wheel-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9778" y="3506967"/>
            <a:ext cx="235386" cy="18820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GSTUser\Desktop\color-wheel-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1621" y="3913942"/>
            <a:ext cx="235386" cy="18820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GSTUser\Desktop\color-wheel-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3465" y="4361926"/>
            <a:ext cx="235386" cy="188203"/>
          </a:xfrm>
          <a:prstGeom prst="rect">
            <a:avLst/>
          </a:prstGeom>
          <a:noFill/>
          <a:extLst>
            <a:ext uri="{909E8E84-426E-40DD-AFC4-6F175D3DCCD1}">
              <a14:hiddenFill xmlns:a14="http://schemas.microsoft.com/office/drawing/2010/main">
                <a:solidFill>
                  <a:srgbClr val="FFFFFF"/>
                </a:solidFill>
              </a14:hiddenFill>
            </a:ext>
          </a:extLst>
        </p:spPr>
      </p:pic>
      <p:sp>
        <p:nvSpPr>
          <p:cNvPr id="13" name="Slide Number Placeholder 3"/>
          <p:cNvSpPr>
            <a:spLocks noGrp="1"/>
          </p:cNvSpPr>
          <p:nvPr>
            <p:ph type="sldNum" sz="quarter" idx="12"/>
          </p:nvPr>
        </p:nvSpPr>
        <p:spPr>
          <a:prstGeom prst="rect">
            <a:avLst/>
          </a:prstGeom>
        </p:spPr>
        <p:txBody>
          <a:bodyPr/>
          <a:lstStyle/>
          <a:p>
            <a:fld id="{1F45E794-307C-49D3-8CE5-47BF882ED0AE}" type="slidenum">
              <a:rPr lang="en-MY" smtClean="0"/>
              <a:pPr/>
              <a:t>15</a:t>
            </a:fld>
            <a:endParaRPr lang="en-MY" dirty="0"/>
          </a:p>
        </p:txBody>
      </p:sp>
      <p:pic>
        <p:nvPicPr>
          <p:cNvPr id="14" name="Picture 13"/>
          <p:cNvPicPr>
            <a:picLocks noChangeAspect="1"/>
          </p:cNvPicPr>
          <p:nvPr/>
        </p:nvPicPr>
        <p:blipFill>
          <a:blip r:embed="rId4"/>
          <a:stretch>
            <a:fillRect/>
          </a:stretch>
        </p:blipFill>
        <p:spPr>
          <a:xfrm>
            <a:off x="7162800" y="180975"/>
            <a:ext cx="1828800" cy="657225"/>
          </a:xfrm>
          <a:prstGeom prst="rect">
            <a:avLst/>
          </a:prstGeom>
        </p:spPr>
      </p:pic>
      <p:sp>
        <p:nvSpPr>
          <p:cNvPr id="15" name="Rectangle 14"/>
          <p:cNvSpPr/>
          <p:nvPr/>
        </p:nvSpPr>
        <p:spPr>
          <a:xfrm>
            <a:off x="-252536" y="211238"/>
            <a:ext cx="701675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a:r>
              <a:rPr lang="en-US" sz="2800" dirty="0" smtClean="0">
                <a:solidFill>
                  <a:schemeClr val="bg1"/>
                </a:solidFill>
                <a:latin typeface="Calibri" pitchFamily="34" charset="0"/>
                <a:cs typeface="Calibri" pitchFamily="34" charset="0"/>
              </a:rPr>
              <a:t>GST TAX INVOICE</a:t>
            </a:r>
          </a:p>
          <a:p>
            <a:pPr lvl="1"/>
            <a:r>
              <a:rPr lang="en-US" sz="2000" dirty="0" smtClean="0">
                <a:solidFill>
                  <a:schemeClr val="bg1"/>
                </a:solidFill>
                <a:latin typeface="Calibri" pitchFamily="34" charset="0"/>
                <a:cs typeface="Calibri" pitchFamily="34" charset="0"/>
              </a:rPr>
              <a:t>FOREIGN CURRENCY</a:t>
            </a:r>
            <a:endParaRPr lang="en-US"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34665080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a:prstGeom prst="rect">
            <a:avLst/>
          </a:prstGeom>
        </p:spPr>
        <p:txBody>
          <a:bodyPr/>
          <a:lstStyle/>
          <a:p>
            <a:fld id="{1F45E794-307C-49D3-8CE5-47BF882ED0AE}" type="slidenum">
              <a:rPr lang="en-MY" smtClean="0"/>
              <a:pPr/>
              <a:t>16</a:t>
            </a:fld>
            <a:endParaRPr lang="en-MY" dirty="0"/>
          </a:p>
        </p:txBody>
      </p:sp>
      <p:sp>
        <p:nvSpPr>
          <p:cNvPr id="12" name="Rounded Rectangle 11"/>
          <p:cNvSpPr/>
          <p:nvPr/>
        </p:nvSpPr>
        <p:spPr>
          <a:xfrm>
            <a:off x="1870481" y="2516589"/>
            <a:ext cx="5493214" cy="161771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b="1" dirty="0" smtClean="0">
                <a:latin typeface="Calibri" pitchFamily="34" charset="0"/>
                <a:cs typeface="Calibri" pitchFamily="34" charset="0"/>
              </a:rPr>
              <a:t>ENTITLEMENT INPUT TAX</a:t>
            </a:r>
            <a:endParaRPr lang="en-US" sz="3600" b="1" u="sng" dirty="0" smtClean="0">
              <a:latin typeface="Calibri" pitchFamily="34" charset="0"/>
              <a:cs typeface="Calibri" pitchFamily="34" charset="0"/>
            </a:endParaRPr>
          </a:p>
        </p:txBody>
      </p:sp>
      <p:pic>
        <p:nvPicPr>
          <p:cNvPr id="2" name="Picture 1"/>
          <p:cNvPicPr>
            <a:picLocks noChangeAspect="1"/>
          </p:cNvPicPr>
          <p:nvPr/>
        </p:nvPicPr>
        <p:blipFill>
          <a:blip r:embed="rId2"/>
          <a:stretch>
            <a:fillRect/>
          </a:stretch>
        </p:blipFill>
        <p:spPr>
          <a:xfrm>
            <a:off x="7162800" y="180975"/>
            <a:ext cx="1828800" cy="657225"/>
          </a:xfrm>
          <a:prstGeom prst="rect">
            <a:avLst/>
          </a:prstGeom>
        </p:spPr>
      </p:pic>
    </p:spTree>
    <p:extLst>
      <p:ext uri="{BB962C8B-B14F-4D97-AF65-F5344CB8AC3E}">
        <p14:creationId xmlns:p14="http://schemas.microsoft.com/office/powerpoint/2010/main" val="1594675923"/>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3275089-C61E-4C48-8268-89263F06933D}" type="slidenum">
              <a:rPr lang="en-US" smtClean="0"/>
              <a:pPr fontAlgn="base">
                <a:spcBef>
                  <a:spcPct val="0"/>
                </a:spcBef>
                <a:spcAft>
                  <a:spcPct val="0"/>
                </a:spcAft>
                <a:defRPr/>
              </a:pPr>
              <a:t>17</a:t>
            </a:fld>
            <a:endParaRPr lang="en-US" smtClean="0"/>
          </a:p>
        </p:txBody>
      </p:sp>
      <p:graphicFrame>
        <p:nvGraphicFramePr>
          <p:cNvPr id="4" name="Diagram 3"/>
          <p:cNvGraphicFramePr/>
          <p:nvPr>
            <p:extLst>
              <p:ext uri="{D42A27DB-BD31-4B8C-83A1-F6EECF244321}">
                <p14:modId xmlns:p14="http://schemas.microsoft.com/office/powerpoint/2010/main" val="3590816189"/>
              </p:ext>
            </p:extLst>
          </p:nvPr>
        </p:nvGraphicFramePr>
        <p:xfrm>
          <a:off x="609600" y="1397000"/>
          <a:ext cx="8153400" cy="492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324544" y="260648"/>
            <a:ext cx="701675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a:r>
              <a:rPr lang="en-US" sz="2800" dirty="0" smtClean="0">
                <a:solidFill>
                  <a:schemeClr val="bg1"/>
                </a:solidFill>
                <a:latin typeface="Calibri" pitchFamily="34" charset="0"/>
                <a:cs typeface="Calibri" pitchFamily="34" charset="0"/>
              </a:rPr>
              <a:t>INPUT TAX CREDIT</a:t>
            </a:r>
          </a:p>
          <a:p>
            <a:pPr lvl="1"/>
            <a:r>
              <a:rPr lang="en-US" sz="2000" dirty="0" smtClean="0">
                <a:solidFill>
                  <a:schemeClr val="bg1"/>
                </a:solidFill>
                <a:latin typeface="Calibri" pitchFamily="34" charset="0"/>
                <a:cs typeface="Calibri" pitchFamily="34" charset="0"/>
              </a:rPr>
              <a:t>ENTITLEMENT TO CLAIM INPUT TAX</a:t>
            </a:r>
            <a:endParaRPr lang="en-US"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2414683318"/>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4E67E3C-7B18-4E99-8972-86BDEB468A7E}" type="slidenum">
              <a:rPr lang="en-US" smtClean="0"/>
              <a:pPr fontAlgn="base">
                <a:spcBef>
                  <a:spcPct val="0"/>
                </a:spcBef>
                <a:spcAft>
                  <a:spcPct val="0"/>
                </a:spcAft>
                <a:defRPr/>
              </a:pPr>
              <a:t>18</a:t>
            </a:fld>
            <a:endParaRPr lang="en-US" smtClean="0"/>
          </a:p>
        </p:txBody>
      </p:sp>
      <p:sp>
        <p:nvSpPr>
          <p:cNvPr id="40965" name="TextBox 6"/>
          <p:cNvSpPr txBox="1">
            <a:spLocks noChangeArrowheads="1"/>
          </p:cNvSpPr>
          <p:nvPr/>
        </p:nvSpPr>
        <p:spPr bwMode="auto">
          <a:xfrm>
            <a:off x="835025" y="2127250"/>
            <a:ext cx="5440363" cy="284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ts val="600"/>
              </a:spcBef>
            </a:pPr>
            <a:r>
              <a:rPr lang="en-US" altLang="en-US" sz="2200"/>
              <a:t>To be able for claiming Input Tax, taxable person MUST hold valid documents;</a:t>
            </a:r>
          </a:p>
          <a:p>
            <a:pPr eaLnBrk="1" hangingPunct="1">
              <a:spcBef>
                <a:spcPts val="600"/>
              </a:spcBef>
            </a:pPr>
            <a:r>
              <a:rPr lang="en-US" altLang="en-US" sz="2200"/>
              <a:t>      Tax Invoice</a:t>
            </a:r>
          </a:p>
          <a:p>
            <a:pPr eaLnBrk="1" hangingPunct="1">
              <a:spcBef>
                <a:spcPts val="600"/>
              </a:spcBef>
            </a:pPr>
            <a:r>
              <a:rPr lang="en-US" altLang="en-US" sz="2200"/>
              <a:t>      Custom No. 1 - Imported Goods</a:t>
            </a:r>
          </a:p>
          <a:p>
            <a:pPr eaLnBrk="1" hangingPunct="1">
              <a:spcBef>
                <a:spcPts val="600"/>
              </a:spcBef>
            </a:pPr>
            <a:r>
              <a:rPr lang="en-US" altLang="en-US" sz="2200"/>
              <a:t>      Custom No. 9 - Goods removed from </a:t>
            </a:r>
          </a:p>
          <a:p>
            <a:pPr eaLnBrk="1" hangingPunct="1">
              <a:spcBef>
                <a:spcPts val="600"/>
              </a:spcBef>
            </a:pPr>
            <a:r>
              <a:rPr lang="en-US" altLang="en-US" sz="2200"/>
              <a:t>      bonded warehouse</a:t>
            </a:r>
          </a:p>
          <a:p>
            <a:pPr eaLnBrk="1" hangingPunct="1">
              <a:spcBef>
                <a:spcPts val="600"/>
              </a:spcBef>
            </a:pPr>
            <a:r>
              <a:rPr lang="en-US" altLang="en-US" sz="2200"/>
              <a:t>      Documents on imported services</a:t>
            </a:r>
          </a:p>
        </p:txBody>
      </p:sp>
      <p:pic>
        <p:nvPicPr>
          <p:cNvPr id="8" name="Picture 2" descr="S:\iACCOUNTS Master Folder\User Folder\Afif\Afif's Portal\Bahan\google_drive_logo_3963 copy.png"/>
          <p:cNvPicPr>
            <a:picLocks noChangeAspect="1" noChangeArrowheads="1"/>
          </p:cNvPicPr>
          <p:nvPr/>
        </p:nvPicPr>
        <p:blipFill>
          <a:blip r:embed="rId2"/>
          <a:srcRect/>
          <a:stretch>
            <a:fillRect/>
          </a:stretch>
        </p:blipFill>
        <p:spPr bwMode="auto">
          <a:xfrm rot="11246311">
            <a:off x="536575" y="2201863"/>
            <a:ext cx="315913" cy="246062"/>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0" name="Picture 2" descr="S:\iACCOUNTS Master Folder\User Folder\Afif\Afif's Portal\Bahan\Invoices-icon.png"/>
          <p:cNvPicPr>
            <a:picLocks noChangeAspect="1" noChangeArrowheads="1"/>
          </p:cNvPicPr>
          <p:nvPr/>
        </p:nvPicPr>
        <p:blipFill>
          <a:blip r:embed="rId3"/>
          <a:srcRect/>
          <a:stretch>
            <a:fillRect/>
          </a:stretch>
        </p:blipFill>
        <p:spPr bwMode="auto">
          <a:xfrm>
            <a:off x="5943600" y="2592388"/>
            <a:ext cx="2513013" cy="25130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0968" name="Picture 2" descr="S:\iACCOUNTS Master Folder\User Folder\Afif\Afif's Portal\Bahan\Checkmar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3138" y="2987675"/>
            <a:ext cx="2301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9" name="Picture 2" descr="S:\iACCOUNTS Master Folder\User Folder\Afif\Afif's Portal\Bahan\Checkmar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6313" y="3384550"/>
            <a:ext cx="22860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0" name="Picture 2" descr="S:\iACCOUNTS Master Folder\User Folder\Afif\Afif's Portal\Bahan\Checkmar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3138" y="3765550"/>
            <a:ext cx="2301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1" name="Picture 2" descr="S:\iACCOUNTS Master Folder\User Folder\Afif\Afif's Portal\Bahan\Checkmar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3138" y="4633913"/>
            <a:ext cx="230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324544" y="198073"/>
            <a:ext cx="701675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a:r>
              <a:rPr lang="en-US" sz="2800" dirty="0" smtClean="0">
                <a:solidFill>
                  <a:schemeClr val="bg1"/>
                </a:solidFill>
                <a:latin typeface="Calibri" pitchFamily="34" charset="0"/>
                <a:cs typeface="Calibri" pitchFamily="34" charset="0"/>
              </a:rPr>
              <a:t>INPUT TAX CREDIT</a:t>
            </a:r>
          </a:p>
          <a:p>
            <a:pPr lvl="1"/>
            <a:r>
              <a:rPr lang="en-US" sz="2000" dirty="0" smtClean="0">
                <a:solidFill>
                  <a:schemeClr val="bg1"/>
                </a:solidFill>
                <a:latin typeface="Calibri" pitchFamily="34" charset="0"/>
                <a:cs typeface="Calibri" pitchFamily="34" charset="0"/>
              </a:rPr>
              <a:t>CLAIMING INPUT TAX</a:t>
            </a:r>
            <a:endParaRPr lang="en-US"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2322268896"/>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851B0F0-C6DC-46CC-9024-8B64314AF77F}" type="slidenum">
              <a:rPr lang="en-US" smtClean="0"/>
              <a:pPr fontAlgn="base">
                <a:spcBef>
                  <a:spcPct val="0"/>
                </a:spcBef>
                <a:spcAft>
                  <a:spcPct val="0"/>
                </a:spcAft>
                <a:defRPr/>
              </a:pPr>
              <a:t>19</a:t>
            </a:fld>
            <a:endParaRPr lang="en-US" smtClean="0"/>
          </a:p>
        </p:txBody>
      </p:sp>
      <p:sp>
        <p:nvSpPr>
          <p:cNvPr id="41989" name="TextBox 6"/>
          <p:cNvSpPr txBox="1">
            <a:spLocks noChangeArrowheads="1"/>
          </p:cNvSpPr>
          <p:nvPr/>
        </p:nvSpPr>
        <p:spPr bwMode="auto">
          <a:xfrm>
            <a:off x="835025" y="1676400"/>
            <a:ext cx="7927975" cy="327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ts val="600"/>
              </a:spcBef>
            </a:pPr>
            <a:r>
              <a:rPr lang="en-US" altLang="en-US" sz="2200"/>
              <a:t>Input tax </a:t>
            </a:r>
            <a:r>
              <a:rPr lang="en-US" altLang="en-US" sz="2200" u="sng"/>
              <a:t>can be claimed on supplies </a:t>
            </a:r>
            <a:r>
              <a:rPr lang="en-US" altLang="en-US" sz="2200"/>
              <a:t>bought or received </a:t>
            </a:r>
            <a:r>
              <a:rPr lang="en-US" altLang="en-US" sz="2200" b="1"/>
              <a:t>regardless</a:t>
            </a:r>
            <a:r>
              <a:rPr lang="en-US" altLang="en-US" sz="2200"/>
              <a:t>  if the supplies:</a:t>
            </a:r>
          </a:p>
          <a:p>
            <a:pPr eaLnBrk="1" hangingPunct="1">
              <a:spcBef>
                <a:spcPts val="600"/>
              </a:spcBef>
            </a:pPr>
            <a:r>
              <a:rPr lang="en-US" altLang="en-US" sz="2200"/>
              <a:t>    Paid on credit</a:t>
            </a:r>
          </a:p>
          <a:p>
            <a:pPr eaLnBrk="1" hangingPunct="1">
              <a:spcBef>
                <a:spcPts val="600"/>
              </a:spcBef>
            </a:pPr>
            <a:r>
              <a:rPr lang="en-US" altLang="en-US" sz="2200"/>
              <a:t>    Cannot be sold through the taxable period (no matching of input-</a:t>
            </a:r>
          </a:p>
          <a:p>
            <a:pPr eaLnBrk="1" hangingPunct="1">
              <a:spcBef>
                <a:spcPts val="600"/>
              </a:spcBef>
            </a:pPr>
            <a:r>
              <a:rPr lang="en-US" altLang="en-US" sz="2200"/>
              <a:t>    output)</a:t>
            </a:r>
          </a:p>
          <a:p>
            <a:pPr eaLnBrk="1" hangingPunct="1">
              <a:spcBef>
                <a:spcPts val="600"/>
              </a:spcBef>
            </a:pPr>
            <a:endParaRPr lang="en-US" altLang="en-US" sz="2200"/>
          </a:p>
          <a:p>
            <a:pPr eaLnBrk="1" hangingPunct="1">
              <a:spcBef>
                <a:spcPts val="600"/>
              </a:spcBef>
            </a:pPr>
            <a:r>
              <a:rPr lang="en-US" altLang="en-US" sz="2200"/>
              <a:t>Claim can be made within the period of </a:t>
            </a:r>
            <a:r>
              <a:rPr lang="en-US" altLang="en-US" sz="2800" b="1">
                <a:solidFill>
                  <a:srgbClr val="C00000"/>
                </a:solidFill>
              </a:rPr>
              <a:t>6 years </a:t>
            </a:r>
            <a:r>
              <a:rPr lang="en-US" altLang="en-US" sz="2200"/>
              <a:t>from the date GST return is made</a:t>
            </a:r>
          </a:p>
        </p:txBody>
      </p:sp>
      <p:pic>
        <p:nvPicPr>
          <p:cNvPr id="9" name="Picture 2" descr="S:\iACCOUNTS Master Folder\User Folder\Afif\Afif's Portal\Bahan\google_drive_logo_3963 copy.png"/>
          <p:cNvPicPr>
            <a:picLocks noChangeAspect="1" noChangeArrowheads="1"/>
          </p:cNvPicPr>
          <p:nvPr/>
        </p:nvPicPr>
        <p:blipFill>
          <a:blip r:embed="rId2"/>
          <a:srcRect/>
          <a:stretch>
            <a:fillRect/>
          </a:stretch>
        </p:blipFill>
        <p:spPr bwMode="auto">
          <a:xfrm rot="11246311">
            <a:off x="471488" y="1771650"/>
            <a:ext cx="315912" cy="246063"/>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1991" name="Picture 2" descr="C:\Users\GSTUser\Desktop\color-wheel-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838" y="2541588"/>
            <a:ext cx="234950"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2" name="Picture 2" descr="C:\Users\GSTUser\Desktop\color-wheel-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6775" y="2944813"/>
            <a:ext cx="2349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S:\iACCOUNTS Master Folder\User Folder\Afif\Afif's Portal\Bahan\google_drive_logo_3963 copy.png"/>
          <p:cNvPicPr>
            <a:picLocks noChangeAspect="1" noChangeArrowheads="1"/>
          </p:cNvPicPr>
          <p:nvPr/>
        </p:nvPicPr>
        <p:blipFill>
          <a:blip r:embed="rId2"/>
          <a:srcRect/>
          <a:stretch>
            <a:fillRect/>
          </a:stretch>
        </p:blipFill>
        <p:spPr bwMode="auto">
          <a:xfrm rot="11246311">
            <a:off x="504825" y="4156075"/>
            <a:ext cx="315913" cy="246063"/>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1" name="Rectangle 10"/>
          <p:cNvSpPr/>
          <p:nvPr/>
        </p:nvSpPr>
        <p:spPr>
          <a:xfrm>
            <a:off x="-324544" y="198073"/>
            <a:ext cx="701675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a:r>
              <a:rPr lang="en-US" sz="2800" dirty="0" smtClean="0">
                <a:solidFill>
                  <a:schemeClr val="bg1"/>
                </a:solidFill>
                <a:latin typeface="Calibri" pitchFamily="34" charset="0"/>
                <a:cs typeface="Calibri" pitchFamily="34" charset="0"/>
              </a:rPr>
              <a:t>INPUT TAX CREDIT</a:t>
            </a:r>
          </a:p>
          <a:p>
            <a:pPr lvl="1"/>
            <a:r>
              <a:rPr lang="en-US" sz="2000" dirty="0" smtClean="0">
                <a:solidFill>
                  <a:schemeClr val="bg1"/>
                </a:solidFill>
                <a:latin typeface="Calibri" pitchFamily="34" charset="0"/>
                <a:cs typeface="Calibri" pitchFamily="34" charset="0"/>
              </a:rPr>
              <a:t>CLAIMING INPUT TAX (CONTD.)</a:t>
            </a:r>
            <a:endParaRPr lang="en-US"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1590278876"/>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493"/>
          <a:stretch/>
        </p:blipFill>
        <p:spPr bwMode="auto">
          <a:xfrm>
            <a:off x="6252760" y="4381148"/>
            <a:ext cx="2472140" cy="1667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ontent Placeholder 2"/>
          <p:cNvSpPr txBox="1">
            <a:spLocks/>
          </p:cNvSpPr>
          <p:nvPr/>
        </p:nvSpPr>
        <p:spPr>
          <a:xfrm>
            <a:off x="495300" y="1986359"/>
            <a:ext cx="8229600" cy="4037662"/>
          </a:xfrm>
          <a:prstGeom prst="rect">
            <a:avLst/>
          </a:prstGeom>
        </p:spPr>
        <p:txBody>
          <a:bodyPr>
            <a:normAutofit fontScale="92500" lnSpcReduction="10000"/>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428625" indent="-428625">
              <a:buFont typeface="+mj-lt"/>
              <a:buAutoNum type="romanUcPeriod"/>
            </a:pPr>
            <a:endParaRPr lang="en-MY" sz="3200" dirty="0" smtClean="0"/>
          </a:p>
          <a:p>
            <a:pPr marL="428625" indent="-428625">
              <a:buFont typeface="+mj-lt"/>
              <a:buAutoNum type="romanUcPeriod"/>
            </a:pPr>
            <a:r>
              <a:rPr lang="en-MY" sz="3600" dirty="0" smtClean="0"/>
              <a:t>TAX INVOICE</a:t>
            </a:r>
          </a:p>
          <a:p>
            <a:pPr marL="428625" indent="-428625">
              <a:buFont typeface="+mj-lt"/>
              <a:buAutoNum type="romanUcPeriod"/>
            </a:pPr>
            <a:r>
              <a:rPr lang="en-MY" sz="3600" dirty="0" smtClean="0"/>
              <a:t>DEBIT NOTE &amp; CREDIT NOTE</a:t>
            </a:r>
          </a:p>
          <a:p>
            <a:pPr marL="428625" indent="-428625">
              <a:buFont typeface="+mj-lt"/>
              <a:buAutoNum type="romanUcPeriod"/>
            </a:pPr>
            <a:r>
              <a:rPr lang="en-MY" sz="3600" dirty="0"/>
              <a:t>BAD </a:t>
            </a:r>
            <a:r>
              <a:rPr lang="en-MY" sz="3600" dirty="0" smtClean="0"/>
              <a:t>DEBT</a:t>
            </a:r>
            <a:endParaRPr lang="en-MY" sz="3600" dirty="0"/>
          </a:p>
          <a:p>
            <a:pPr marL="428625" indent="-428625">
              <a:buFont typeface="+mj-lt"/>
              <a:buAutoNum type="romanUcPeriod"/>
            </a:pPr>
            <a:r>
              <a:rPr lang="en-MY" sz="3600" dirty="0" smtClean="0"/>
              <a:t>RECORD KEEPING</a:t>
            </a:r>
          </a:p>
          <a:p>
            <a:pPr marL="428625" indent="-428625">
              <a:buFont typeface="+mj-lt"/>
              <a:buAutoNum type="romanUcPeriod"/>
            </a:pPr>
            <a:r>
              <a:rPr lang="en-US" sz="3600" dirty="0" smtClean="0"/>
              <a:t>GST CODE &amp; GST-03</a:t>
            </a:r>
          </a:p>
          <a:p>
            <a:pPr marL="428625" indent="-428625">
              <a:buFont typeface="+mj-lt"/>
              <a:buAutoNum type="romanUcPeriod"/>
            </a:pPr>
            <a:r>
              <a:rPr lang="en-US" sz="3600" dirty="0"/>
              <a:t>GST TAX </a:t>
            </a:r>
            <a:r>
              <a:rPr lang="en-US" sz="3600" dirty="0" smtClean="0"/>
              <a:t>RETURN</a:t>
            </a:r>
            <a:endParaRPr lang="en-US" sz="3600" dirty="0"/>
          </a:p>
        </p:txBody>
      </p:sp>
      <p:sp>
        <p:nvSpPr>
          <p:cNvPr id="12" name="Rectangle 11"/>
          <p:cNvSpPr/>
          <p:nvPr/>
        </p:nvSpPr>
        <p:spPr>
          <a:xfrm>
            <a:off x="-187657" y="308810"/>
            <a:ext cx="701675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a:r>
              <a:rPr lang="en-US" sz="2800" dirty="0" smtClean="0">
                <a:latin typeface="Calibri" pitchFamily="34" charset="0"/>
                <a:cs typeface="Calibri" pitchFamily="34" charset="0"/>
              </a:rPr>
              <a:t>AGENDA</a:t>
            </a:r>
            <a:endParaRPr lang="en-MY" sz="2800" dirty="0">
              <a:latin typeface="Calibri" pitchFamily="34" charset="0"/>
              <a:cs typeface="Calibri" pitchFamily="34" charset="0"/>
            </a:endParaRPr>
          </a:p>
        </p:txBody>
      </p:sp>
      <p:sp>
        <p:nvSpPr>
          <p:cNvPr id="13" name="Slide Number Placeholder 4"/>
          <p:cNvSpPr>
            <a:spLocks noGrp="1"/>
          </p:cNvSpPr>
          <p:nvPr>
            <p:ph type="sldNum" sz="quarter" idx="12"/>
          </p:nvPr>
        </p:nvSpPr>
        <p:spPr>
          <a:xfrm>
            <a:off x="8507455" y="6407155"/>
            <a:ext cx="532557" cy="365125"/>
          </a:xfrm>
        </p:spPr>
        <p:txBody>
          <a:bodyPr/>
          <a:lstStyle/>
          <a:p>
            <a:fld id="{B6F15528-21DE-4FAA-801E-634DDDAF4B2B}" type="slidenum">
              <a:rPr lang="en-US" smtClean="0"/>
              <a:pPr/>
              <a:t>2</a:t>
            </a:fld>
            <a:endParaRPr lang="en-US" dirty="0"/>
          </a:p>
        </p:txBody>
      </p:sp>
    </p:spTree>
    <p:extLst>
      <p:ext uri="{BB962C8B-B14F-4D97-AF65-F5344CB8AC3E}">
        <p14:creationId xmlns:p14="http://schemas.microsoft.com/office/powerpoint/2010/main" val="28903464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CB208EA-C1BA-4629-B130-9C50B0D59B24}" type="slidenum">
              <a:rPr lang="en-US" smtClean="0"/>
              <a:pPr fontAlgn="base">
                <a:spcBef>
                  <a:spcPct val="0"/>
                </a:spcBef>
                <a:spcAft>
                  <a:spcPct val="0"/>
                </a:spcAft>
                <a:defRPr/>
              </a:pPr>
              <a:t>20</a:t>
            </a:fld>
            <a:endParaRPr lang="en-US" smtClean="0"/>
          </a:p>
        </p:txBody>
      </p:sp>
      <p:grpSp>
        <p:nvGrpSpPr>
          <p:cNvPr id="43012" name="Group 40"/>
          <p:cNvGrpSpPr>
            <a:grpSpLocks/>
          </p:cNvGrpSpPr>
          <p:nvPr/>
        </p:nvGrpSpPr>
        <p:grpSpPr bwMode="auto">
          <a:xfrm>
            <a:off x="828675" y="1698625"/>
            <a:ext cx="7648575" cy="3175000"/>
            <a:chOff x="829102" y="1698598"/>
            <a:chExt cx="7647525" cy="3174590"/>
          </a:xfrm>
        </p:grpSpPr>
        <p:sp>
          <p:nvSpPr>
            <p:cNvPr id="20" name="Rectangle 19"/>
            <p:cNvSpPr/>
            <p:nvPr/>
          </p:nvSpPr>
          <p:spPr>
            <a:xfrm>
              <a:off x="3479863" y="2619229"/>
              <a:ext cx="2333305" cy="477776"/>
            </a:xfrm>
            <a:prstGeom prst="rect">
              <a:avLst/>
            </a:prstGeom>
            <a:gradFill>
              <a:gsLst>
                <a:gs pos="0">
                  <a:schemeClr val="accent4">
                    <a:shade val="51000"/>
                    <a:satMod val="130000"/>
                    <a:alpha val="61000"/>
                  </a:schemeClr>
                </a:gs>
                <a:gs pos="80000">
                  <a:schemeClr val="accent4">
                    <a:shade val="93000"/>
                    <a:satMod val="130000"/>
                  </a:schemeClr>
                </a:gs>
                <a:gs pos="100000">
                  <a:schemeClr val="accent4">
                    <a:shade val="94000"/>
                    <a:satMod val="135000"/>
                  </a:schemeClr>
                </a:gs>
              </a:gsLst>
            </a:gradFill>
            <a:ln>
              <a:solidFill>
                <a:schemeClr val="accent4">
                  <a:shade val="95000"/>
                  <a:satMod val="105000"/>
                </a:schemeClr>
              </a:solidFill>
            </a:ln>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r>
                <a:rPr lang="en-US" dirty="0"/>
                <a:t>INPUT TAX</a:t>
              </a:r>
              <a:endParaRPr lang="en-MY" dirty="0"/>
            </a:p>
          </p:txBody>
        </p:sp>
        <p:sp>
          <p:nvSpPr>
            <p:cNvPr id="21" name="Rectangle 20"/>
            <p:cNvSpPr/>
            <p:nvPr/>
          </p:nvSpPr>
          <p:spPr>
            <a:xfrm>
              <a:off x="3479863" y="1698598"/>
              <a:ext cx="2333305" cy="476189"/>
            </a:xfrm>
            <a:prstGeom prst="rect">
              <a:avLst/>
            </a:prstGeom>
            <a:gradFill>
              <a:gsLst>
                <a:gs pos="0">
                  <a:schemeClr val="accent4">
                    <a:shade val="51000"/>
                    <a:satMod val="130000"/>
                    <a:alpha val="61000"/>
                  </a:schemeClr>
                </a:gs>
                <a:gs pos="80000">
                  <a:schemeClr val="accent4">
                    <a:shade val="93000"/>
                    <a:satMod val="130000"/>
                  </a:schemeClr>
                </a:gs>
                <a:gs pos="100000">
                  <a:schemeClr val="accent4">
                    <a:shade val="94000"/>
                    <a:satMod val="135000"/>
                  </a:schemeClr>
                </a:gs>
              </a:gsLst>
            </a:gradFill>
            <a:ln>
              <a:solidFill>
                <a:schemeClr val="accent4">
                  <a:shade val="95000"/>
                  <a:satMod val="105000"/>
                </a:schemeClr>
              </a:solidFill>
            </a:ln>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r>
                <a:rPr lang="en-US" dirty="0"/>
                <a:t>OUTPUT TAX</a:t>
              </a:r>
              <a:endParaRPr lang="en-MY" dirty="0"/>
            </a:p>
          </p:txBody>
        </p:sp>
        <p:sp>
          <p:nvSpPr>
            <p:cNvPr id="24" name="Rectangle 23"/>
            <p:cNvSpPr/>
            <p:nvPr/>
          </p:nvSpPr>
          <p:spPr>
            <a:xfrm>
              <a:off x="3479863" y="3541448"/>
              <a:ext cx="2333305" cy="476189"/>
            </a:xfrm>
            <a:prstGeom prst="rect">
              <a:avLst/>
            </a:prstGeom>
            <a:solidFill>
              <a:schemeClr val="accent6">
                <a:lumMod val="60000"/>
                <a:lumOff val="40000"/>
              </a:schemeClr>
            </a:solidFill>
            <a:ln>
              <a:solidFill>
                <a:schemeClr val="accent4">
                  <a:shade val="95000"/>
                  <a:satMod val="105000"/>
                </a:schemeClr>
              </a:solidFill>
            </a:ln>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r>
                <a:rPr lang="en-US" dirty="0">
                  <a:solidFill>
                    <a:sysClr val="windowText" lastClr="000000"/>
                  </a:solidFill>
                </a:rPr>
                <a:t>NET TAXABLE</a:t>
              </a:r>
              <a:endParaRPr lang="en-MY" dirty="0">
                <a:solidFill>
                  <a:sysClr val="windowText" lastClr="000000"/>
                </a:solidFill>
              </a:endParaRPr>
            </a:p>
          </p:txBody>
        </p:sp>
        <p:cxnSp>
          <p:nvCxnSpPr>
            <p:cNvPr id="28" name="Straight Arrow Connector 27"/>
            <p:cNvCxnSpPr>
              <a:stCxn id="21" idx="2"/>
              <a:endCxn id="20" idx="0"/>
            </p:cNvCxnSpPr>
            <p:nvPr/>
          </p:nvCxnSpPr>
          <p:spPr>
            <a:xfrm>
              <a:off x="4646516" y="2174787"/>
              <a:ext cx="0" cy="444443"/>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9" name="Straight Arrow Connector 28"/>
            <p:cNvCxnSpPr>
              <a:stCxn id="20" idx="2"/>
              <a:endCxn id="24" idx="0"/>
            </p:cNvCxnSpPr>
            <p:nvPr/>
          </p:nvCxnSpPr>
          <p:spPr>
            <a:xfrm>
              <a:off x="4646516" y="3097005"/>
              <a:ext cx="0" cy="444443"/>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33" name="Elbow Connector 32"/>
            <p:cNvCxnSpPr/>
            <p:nvPr/>
          </p:nvCxnSpPr>
          <p:spPr>
            <a:xfrm>
              <a:off x="5825866" y="3773193"/>
              <a:ext cx="2541239" cy="623806"/>
            </a:xfrm>
            <a:prstGeom prst="bentConnector3">
              <a:avLst/>
            </a:prstGeom>
          </p:spPr>
          <p:style>
            <a:lnRef idx="2">
              <a:schemeClr val="accent2"/>
            </a:lnRef>
            <a:fillRef idx="0">
              <a:schemeClr val="accent2"/>
            </a:fillRef>
            <a:effectRef idx="1">
              <a:schemeClr val="accent2"/>
            </a:effectRef>
            <a:fontRef idx="minor">
              <a:schemeClr val="tx1"/>
            </a:fontRef>
          </p:style>
        </p:cxnSp>
        <p:sp>
          <p:nvSpPr>
            <p:cNvPr id="26" name="Rectangle 25"/>
            <p:cNvSpPr/>
            <p:nvPr/>
          </p:nvSpPr>
          <p:spPr>
            <a:xfrm>
              <a:off x="6054435" y="4368428"/>
              <a:ext cx="2333305" cy="477776"/>
            </a:xfrm>
            <a:prstGeom prst="rect">
              <a:avLst/>
            </a:prstGeom>
            <a:solidFill>
              <a:schemeClr val="accent6">
                <a:lumMod val="60000"/>
                <a:lumOff val="40000"/>
              </a:schemeClr>
            </a:solidFill>
            <a:ln>
              <a:solidFill>
                <a:schemeClr val="accent4">
                  <a:shade val="95000"/>
                  <a:satMod val="105000"/>
                </a:schemeClr>
              </a:solidFill>
            </a:ln>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r>
                <a:rPr lang="en-US" dirty="0">
                  <a:solidFill>
                    <a:sysClr val="windowText" lastClr="000000"/>
                  </a:solidFill>
                </a:rPr>
                <a:t>PAYABLE</a:t>
              </a:r>
              <a:endParaRPr lang="en-MY" dirty="0">
                <a:solidFill>
                  <a:sysClr val="windowText" lastClr="000000"/>
                </a:solidFill>
              </a:endParaRPr>
            </a:p>
          </p:txBody>
        </p:sp>
        <p:cxnSp>
          <p:nvCxnSpPr>
            <p:cNvPr id="36" name="Elbow Connector 35"/>
            <p:cNvCxnSpPr/>
            <p:nvPr/>
          </p:nvCxnSpPr>
          <p:spPr>
            <a:xfrm flipH="1">
              <a:off x="938625" y="3779542"/>
              <a:ext cx="2541238" cy="623806"/>
            </a:xfrm>
            <a:prstGeom prst="bentConnector3">
              <a:avLst/>
            </a:prstGeom>
          </p:spPr>
          <p:style>
            <a:lnRef idx="2">
              <a:schemeClr val="accent2"/>
            </a:lnRef>
            <a:fillRef idx="0">
              <a:schemeClr val="accent2"/>
            </a:fillRef>
            <a:effectRef idx="1">
              <a:schemeClr val="accent2"/>
            </a:effectRef>
            <a:fontRef idx="minor">
              <a:schemeClr val="tx1"/>
            </a:fontRef>
          </p:style>
        </p:cxnSp>
        <p:sp>
          <p:nvSpPr>
            <p:cNvPr id="25" name="Rectangle 24"/>
            <p:cNvSpPr/>
            <p:nvPr/>
          </p:nvSpPr>
          <p:spPr>
            <a:xfrm>
              <a:off x="908466" y="4397000"/>
              <a:ext cx="2334892" cy="476189"/>
            </a:xfrm>
            <a:prstGeom prst="rect">
              <a:avLst/>
            </a:prstGeom>
            <a:solidFill>
              <a:schemeClr val="accent6">
                <a:lumMod val="60000"/>
                <a:lumOff val="40000"/>
              </a:schemeClr>
            </a:solidFill>
            <a:ln>
              <a:solidFill>
                <a:schemeClr val="accent4">
                  <a:shade val="95000"/>
                  <a:satMod val="105000"/>
                </a:schemeClr>
              </a:solidFill>
            </a:ln>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r>
                <a:rPr lang="en-US" dirty="0">
                  <a:solidFill>
                    <a:sysClr val="windowText" lastClr="000000"/>
                  </a:solidFill>
                </a:rPr>
                <a:t>REDEEMABLE</a:t>
              </a:r>
              <a:endParaRPr lang="en-MY" dirty="0">
                <a:solidFill>
                  <a:sysClr val="windowText" lastClr="000000"/>
                </a:solidFill>
              </a:endParaRPr>
            </a:p>
          </p:txBody>
        </p:sp>
        <p:sp>
          <p:nvSpPr>
            <p:cNvPr id="43029" name="TextBox 36"/>
            <p:cNvSpPr txBox="1">
              <a:spLocks noChangeArrowheads="1"/>
            </p:cNvSpPr>
            <p:nvPr/>
          </p:nvSpPr>
          <p:spPr bwMode="auto">
            <a:xfrm>
              <a:off x="5181600" y="2212878"/>
              <a:ext cx="13798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a:solidFill>
                    <a:srgbClr val="8E0000"/>
                  </a:solidFill>
                </a:rPr>
                <a:t>(-) Less</a:t>
              </a:r>
              <a:endParaRPr lang="en-MY" altLang="en-US">
                <a:solidFill>
                  <a:srgbClr val="8E0000"/>
                </a:solidFill>
              </a:endParaRPr>
            </a:p>
          </p:txBody>
        </p:sp>
        <p:sp>
          <p:nvSpPr>
            <p:cNvPr id="43030" name="TextBox 37"/>
            <p:cNvSpPr txBox="1">
              <a:spLocks noChangeArrowheads="1"/>
            </p:cNvSpPr>
            <p:nvPr/>
          </p:nvSpPr>
          <p:spPr bwMode="auto">
            <a:xfrm>
              <a:off x="5181600" y="3133998"/>
              <a:ext cx="13798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a:solidFill>
                    <a:srgbClr val="8E0000"/>
                  </a:solidFill>
                </a:rPr>
                <a:t>(=) Equals</a:t>
              </a:r>
              <a:endParaRPr lang="en-MY" altLang="en-US">
                <a:solidFill>
                  <a:srgbClr val="8E0000"/>
                </a:solidFill>
              </a:endParaRPr>
            </a:p>
          </p:txBody>
        </p:sp>
        <p:sp>
          <p:nvSpPr>
            <p:cNvPr id="43031" name="TextBox 38"/>
            <p:cNvSpPr txBox="1">
              <a:spLocks noChangeArrowheads="1"/>
            </p:cNvSpPr>
            <p:nvPr/>
          </p:nvSpPr>
          <p:spPr bwMode="auto">
            <a:xfrm>
              <a:off x="7096800" y="3697069"/>
              <a:ext cx="13798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a:solidFill>
                    <a:srgbClr val="8E0000"/>
                  </a:solidFill>
                </a:rPr>
                <a:t>Positive</a:t>
              </a:r>
            </a:p>
            <a:p>
              <a:pPr algn="ctr" eaLnBrk="1" hangingPunct="1"/>
              <a:r>
                <a:rPr lang="en-US" altLang="en-US">
                  <a:solidFill>
                    <a:srgbClr val="8E0000"/>
                  </a:solidFill>
                </a:rPr>
                <a:t>Amount</a:t>
              </a:r>
              <a:endParaRPr lang="en-MY" altLang="en-US">
                <a:solidFill>
                  <a:srgbClr val="8E0000"/>
                </a:solidFill>
              </a:endParaRPr>
            </a:p>
          </p:txBody>
        </p:sp>
        <p:sp>
          <p:nvSpPr>
            <p:cNvPr id="43032" name="TextBox 39"/>
            <p:cNvSpPr txBox="1">
              <a:spLocks noChangeArrowheads="1"/>
            </p:cNvSpPr>
            <p:nvPr/>
          </p:nvSpPr>
          <p:spPr bwMode="auto">
            <a:xfrm>
              <a:off x="829102" y="3722683"/>
              <a:ext cx="13798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a:solidFill>
                    <a:srgbClr val="8E0000"/>
                  </a:solidFill>
                </a:rPr>
                <a:t>Negative</a:t>
              </a:r>
            </a:p>
            <a:p>
              <a:pPr algn="ctr" eaLnBrk="1" hangingPunct="1"/>
              <a:r>
                <a:rPr lang="en-US" altLang="en-US">
                  <a:solidFill>
                    <a:srgbClr val="8E0000"/>
                  </a:solidFill>
                </a:rPr>
                <a:t>Amount</a:t>
              </a:r>
              <a:endParaRPr lang="en-MY" altLang="en-US">
                <a:solidFill>
                  <a:srgbClr val="8E0000"/>
                </a:solidFill>
              </a:endParaRPr>
            </a:p>
          </p:txBody>
        </p:sp>
      </p:grpSp>
      <p:sp>
        <p:nvSpPr>
          <p:cNvPr id="42" name="Rounded Rectangle 41"/>
          <p:cNvSpPr/>
          <p:nvPr/>
        </p:nvSpPr>
        <p:spPr>
          <a:xfrm>
            <a:off x="727075" y="3505200"/>
            <a:ext cx="2670175" cy="1700213"/>
          </a:xfrm>
          <a:prstGeom prst="roundRect">
            <a:avLst/>
          </a:prstGeom>
          <a:noFill/>
          <a:ln>
            <a:prstDash val="dash"/>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MY"/>
          </a:p>
        </p:txBody>
      </p:sp>
      <p:sp>
        <p:nvSpPr>
          <p:cNvPr id="43014" name="TextBox 42"/>
          <p:cNvSpPr txBox="1">
            <a:spLocks noChangeArrowheads="1"/>
          </p:cNvSpPr>
          <p:nvPr/>
        </p:nvSpPr>
        <p:spPr bwMode="auto">
          <a:xfrm>
            <a:off x="836613" y="5334000"/>
            <a:ext cx="26797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a:t>Input Tax claimable</a:t>
            </a:r>
          </a:p>
          <a:p>
            <a:pPr algn="ctr" eaLnBrk="1" hangingPunct="1"/>
            <a:r>
              <a:rPr lang="en-US" altLang="en-US"/>
              <a:t>= </a:t>
            </a:r>
            <a:r>
              <a:rPr lang="en-US" altLang="en-US" sz="2400"/>
              <a:t>INPUT TAX CREDIT</a:t>
            </a:r>
            <a:endParaRPr lang="en-MY" altLang="en-US"/>
          </a:p>
        </p:txBody>
      </p:sp>
      <p:sp>
        <p:nvSpPr>
          <p:cNvPr id="22" name="Rectangle 21"/>
          <p:cNvSpPr/>
          <p:nvPr/>
        </p:nvSpPr>
        <p:spPr>
          <a:xfrm>
            <a:off x="-324544" y="198073"/>
            <a:ext cx="701675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a:r>
              <a:rPr lang="en-US" sz="2800" dirty="0" smtClean="0">
                <a:solidFill>
                  <a:schemeClr val="bg1"/>
                </a:solidFill>
                <a:latin typeface="Calibri" pitchFamily="34" charset="0"/>
                <a:cs typeface="Calibri" pitchFamily="34" charset="0"/>
              </a:rPr>
              <a:t>INPUT TAX CREDIT</a:t>
            </a:r>
          </a:p>
          <a:p>
            <a:pPr lvl="1"/>
            <a:r>
              <a:rPr lang="en-US" sz="2000" dirty="0" smtClean="0">
                <a:solidFill>
                  <a:schemeClr val="bg1"/>
                </a:solidFill>
                <a:latin typeface="Calibri" pitchFamily="34" charset="0"/>
                <a:cs typeface="Calibri" pitchFamily="34" charset="0"/>
              </a:rPr>
              <a:t>CLAIMING INPUT TAX</a:t>
            </a:r>
            <a:endParaRPr lang="en-US"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2917964934"/>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3275089-C61E-4C48-8268-89263F06933D}" type="slidenum">
              <a:rPr lang="en-US" smtClean="0"/>
              <a:pPr fontAlgn="base">
                <a:spcBef>
                  <a:spcPct val="0"/>
                </a:spcBef>
                <a:spcAft>
                  <a:spcPct val="0"/>
                </a:spcAft>
                <a:defRPr/>
              </a:pPr>
              <a:t>21</a:t>
            </a:fld>
            <a:endParaRPr lang="en-US" smtClean="0"/>
          </a:p>
        </p:txBody>
      </p:sp>
      <p:sp>
        <p:nvSpPr>
          <p:cNvPr id="19461" name="TextBox 6"/>
          <p:cNvSpPr txBox="1">
            <a:spLocks noChangeArrowheads="1"/>
          </p:cNvSpPr>
          <p:nvPr/>
        </p:nvSpPr>
        <p:spPr bwMode="auto">
          <a:xfrm>
            <a:off x="762000" y="1725613"/>
            <a:ext cx="784860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ts val="600"/>
              </a:spcBef>
            </a:pPr>
            <a:r>
              <a:rPr lang="en-US" altLang="en-US" sz="2000" dirty="0"/>
              <a:t>Allowable on taxable supplies:</a:t>
            </a:r>
          </a:p>
          <a:p>
            <a:pPr eaLnBrk="1" hangingPunct="1">
              <a:spcBef>
                <a:spcPts val="600"/>
              </a:spcBef>
            </a:pPr>
            <a:r>
              <a:rPr lang="en-US" altLang="en-US" sz="2000" dirty="0"/>
              <a:t>        Standard rated or zero rated supplies</a:t>
            </a:r>
            <a:br>
              <a:rPr lang="en-US" altLang="en-US" sz="2000" dirty="0"/>
            </a:br>
            <a:r>
              <a:rPr lang="en-US" altLang="en-US" sz="2000" dirty="0"/>
              <a:t>        Disregarded supplies</a:t>
            </a:r>
          </a:p>
          <a:p>
            <a:pPr eaLnBrk="1" hangingPunct="1">
              <a:spcBef>
                <a:spcPts val="600"/>
              </a:spcBef>
            </a:pPr>
            <a:r>
              <a:rPr lang="en-US" altLang="en-US" sz="2000" dirty="0"/>
              <a:t>                  Within group</a:t>
            </a:r>
          </a:p>
          <a:p>
            <a:pPr eaLnBrk="1" hangingPunct="1">
              <a:spcBef>
                <a:spcPts val="600"/>
              </a:spcBef>
            </a:pPr>
            <a:r>
              <a:rPr lang="en-US" altLang="en-US" sz="2000" dirty="0"/>
              <a:t>                  Within or between designated areas (Langkawi, Labuan </a:t>
            </a:r>
            <a:r>
              <a:rPr lang="en-US" altLang="en-US" sz="2000" dirty="0" err="1"/>
              <a:t>etc</a:t>
            </a:r>
            <a:r>
              <a:rPr lang="en-US" altLang="en-US" sz="2000" dirty="0"/>
              <a:t>)</a:t>
            </a:r>
          </a:p>
          <a:p>
            <a:pPr eaLnBrk="1" hangingPunct="1">
              <a:spcBef>
                <a:spcPts val="600"/>
              </a:spcBef>
            </a:pPr>
            <a:r>
              <a:rPr lang="en-US" altLang="en-US" sz="2000" dirty="0"/>
              <a:t>                  Made in warehouse</a:t>
            </a:r>
          </a:p>
          <a:p>
            <a:pPr eaLnBrk="1" hangingPunct="1">
              <a:spcBef>
                <a:spcPts val="600"/>
              </a:spcBef>
            </a:pPr>
            <a:endParaRPr lang="en-US" altLang="en-US" sz="2000" dirty="0"/>
          </a:p>
          <a:p>
            <a:pPr eaLnBrk="1" hangingPunct="1">
              <a:spcBef>
                <a:spcPts val="600"/>
              </a:spcBef>
            </a:pPr>
            <a:r>
              <a:rPr lang="en-US" altLang="en-US" sz="2000" dirty="0" smtClean="0"/>
              <a:t>Allowable </a:t>
            </a:r>
            <a:r>
              <a:rPr lang="en-US" altLang="en-US" sz="2000" dirty="0"/>
              <a:t>on supplies made outside Malaysia which would be taxable supplies if made in Malaysia</a:t>
            </a:r>
          </a:p>
          <a:p>
            <a:pPr eaLnBrk="1" hangingPunct="1">
              <a:spcBef>
                <a:spcPts val="600"/>
              </a:spcBef>
            </a:pPr>
            <a:r>
              <a:rPr lang="en-US" altLang="en-US" sz="2000" dirty="0"/>
              <a:t>Allowable on any other prescribed supply (Fixed Input Tax Recovery)</a:t>
            </a:r>
          </a:p>
          <a:p>
            <a:pPr eaLnBrk="1" hangingPunct="1">
              <a:spcBef>
                <a:spcPts val="600"/>
              </a:spcBef>
            </a:pPr>
            <a:endParaRPr lang="en-US" altLang="en-US" sz="2000" dirty="0"/>
          </a:p>
        </p:txBody>
      </p:sp>
      <p:pic>
        <p:nvPicPr>
          <p:cNvPr id="9" name="Picture 2" descr="S:\iACCOUNTS Master Folder\User Folder\Afif\Afif's Portal\Bahan\google_drive_logo_3963 copy.png"/>
          <p:cNvPicPr>
            <a:picLocks noChangeAspect="1" noChangeArrowheads="1"/>
          </p:cNvPicPr>
          <p:nvPr/>
        </p:nvPicPr>
        <p:blipFill>
          <a:blip r:embed="rId2"/>
          <a:srcRect/>
          <a:stretch>
            <a:fillRect/>
          </a:stretch>
        </p:blipFill>
        <p:spPr bwMode="auto">
          <a:xfrm rot="11246311">
            <a:off x="412750" y="4302993"/>
            <a:ext cx="347663" cy="271462"/>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 name="Picture 2" descr="S:\iACCOUNTS Master Folder\User Folder\Afif\Afif's Portal\Bahan\google_drive_logo_3963 copy.png"/>
          <p:cNvPicPr>
            <a:picLocks noChangeAspect="1" noChangeArrowheads="1"/>
          </p:cNvPicPr>
          <p:nvPr/>
        </p:nvPicPr>
        <p:blipFill>
          <a:blip r:embed="rId2"/>
          <a:srcRect/>
          <a:stretch>
            <a:fillRect/>
          </a:stretch>
        </p:blipFill>
        <p:spPr bwMode="auto">
          <a:xfrm rot="11246311">
            <a:off x="412750" y="4995143"/>
            <a:ext cx="347663" cy="269875"/>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 name="Picture 2" descr="S:\iACCOUNTS Master Folder\User Folder\Afif\Afif's Portal\Bahan\google_drive_logo_3963 copy.png"/>
          <p:cNvPicPr>
            <a:picLocks noChangeAspect="1" noChangeArrowheads="1"/>
          </p:cNvPicPr>
          <p:nvPr/>
        </p:nvPicPr>
        <p:blipFill>
          <a:blip r:embed="rId2"/>
          <a:srcRect/>
          <a:stretch>
            <a:fillRect/>
          </a:stretch>
        </p:blipFill>
        <p:spPr bwMode="auto">
          <a:xfrm rot="11246311">
            <a:off x="412750" y="1800225"/>
            <a:ext cx="347663" cy="269875"/>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9465" name="Picture 2" descr="C:\Users\GSTUser\Desktop\color-wheel-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250" y="2227263"/>
            <a:ext cx="234950"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Picture 2" descr="C:\Users\GSTUser\Desktop\color-wheel-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516188"/>
            <a:ext cx="234950"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7" name="Picture 2" descr="S:\iACCOUNTS Master Folder\User Folder\Afif\Afif's Portal\Bahan\Checkmar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895600"/>
            <a:ext cx="231775"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8" name="Picture 2" descr="S:\iACCOUNTS Master Folder\User Folder\Afif\Afif's Portal\Bahan\Checkmar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276600"/>
            <a:ext cx="231775"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9" name="Picture 2" descr="S:\iACCOUNTS Master Folder\User Folder\Afif\Afif's Portal\Bahan\Checkmar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671888"/>
            <a:ext cx="231775"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396552" y="227881"/>
            <a:ext cx="701675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a:r>
              <a:rPr lang="en-US" sz="2800" dirty="0" smtClean="0">
                <a:solidFill>
                  <a:schemeClr val="bg1"/>
                </a:solidFill>
                <a:latin typeface="Calibri" pitchFamily="34" charset="0"/>
                <a:cs typeface="Calibri" pitchFamily="34" charset="0"/>
              </a:rPr>
              <a:t>INPUT TAX CREDIT</a:t>
            </a:r>
          </a:p>
          <a:p>
            <a:pPr lvl="1"/>
            <a:r>
              <a:rPr lang="en-US" sz="2000" dirty="0" smtClean="0">
                <a:solidFill>
                  <a:schemeClr val="bg1"/>
                </a:solidFill>
                <a:latin typeface="Calibri" pitchFamily="34" charset="0"/>
                <a:cs typeface="Calibri" pitchFamily="34" charset="0"/>
              </a:rPr>
              <a:t>ALLOWABLE INPUT TAX</a:t>
            </a:r>
            <a:endParaRPr lang="en-US"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902952542"/>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573D21E-0910-46C5-9DF5-0297AB84E39D}" type="slidenum">
              <a:rPr lang="en-US" smtClean="0"/>
              <a:pPr fontAlgn="base">
                <a:spcBef>
                  <a:spcPct val="0"/>
                </a:spcBef>
                <a:spcAft>
                  <a:spcPct val="0"/>
                </a:spcAft>
                <a:defRPr/>
              </a:pPr>
              <a:t>22</a:t>
            </a:fld>
            <a:endParaRPr lang="en-US" smtClean="0"/>
          </a:p>
        </p:txBody>
      </p:sp>
      <p:sp>
        <p:nvSpPr>
          <p:cNvPr id="4" name="Round Diagonal Corner Rectangle 3"/>
          <p:cNvSpPr/>
          <p:nvPr/>
        </p:nvSpPr>
        <p:spPr bwMode="auto">
          <a:xfrm>
            <a:off x="366713" y="1524000"/>
            <a:ext cx="3762375" cy="404813"/>
          </a:xfrm>
          <a:prstGeom prst="round2DiagRect">
            <a:avLst/>
          </a:prstGeom>
          <a:ln>
            <a:headEnd type="none" w="sm" len="sm"/>
            <a:tailEnd type="none" w="sm" len="sm"/>
          </a:ln>
        </p:spPr>
        <p:style>
          <a:lnRef idx="1">
            <a:schemeClr val="accent6"/>
          </a:lnRef>
          <a:fillRef idx="3">
            <a:schemeClr val="accent6"/>
          </a:fillRef>
          <a:effectRef idx="2">
            <a:schemeClr val="accent6"/>
          </a:effectRef>
          <a:fontRef idx="minor">
            <a:schemeClr val="lt1"/>
          </a:fontRef>
        </p:style>
        <p:txBody>
          <a:bodyPr/>
          <a:lstStyle/>
          <a:p>
            <a:pPr marL="465138" lvl="1" eaLnBrk="0" fontAlgn="auto" hangingPunct="0">
              <a:lnSpc>
                <a:spcPct val="90000"/>
              </a:lnSpc>
              <a:spcBef>
                <a:spcPct val="20000"/>
              </a:spcBef>
              <a:spcAft>
                <a:spcPts val="0"/>
              </a:spcAft>
              <a:buClr>
                <a:srgbClr val="0000CC"/>
              </a:buClr>
              <a:defRPr/>
            </a:pPr>
            <a:r>
              <a:rPr lang="en-GB" sz="2200" dirty="0">
                <a:solidFill>
                  <a:schemeClr val="bg1"/>
                </a:solidFill>
                <a:cs typeface="Times New Roman" charset="0"/>
              </a:rPr>
              <a:t>Supplies within group</a:t>
            </a:r>
          </a:p>
        </p:txBody>
      </p:sp>
      <p:grpSp>
        <p:nvGrpSpPr>
          <p:cNvPr id="20486" name="Group 16"/>
          <p:cNvGrpSpPr>
            <a:grpSpLocks/>
          </p:cNvGrpSpPr>
          <p:nvPr/>
        </p:nvGrpSpPr>
        <p:grpSpPr bwMode="auto">
          <a:xfrm>
            <a:off x="1581150" y="2287588"/>
            <a:ext cx="7334250" cy="3503612"/>
            <a:chOff x="1504919" y="2202434"/>
            <a:chExt cx="7334281" cy="3503458"/>
          </a:xfrm>
        </p:grpSpPr>
        <p:pic>
          <p:nvPicPr>
            <p:cNvPr id="20489" name="Picture 2" descr="C:\Users\GSTUser\Desktop\company_25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888235"/>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3" descr="C:\Users\GSTUser\Desktop\Building-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719" y="2507235"/>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Picture 3" descr="C:\Users\GSTUser\Desktop\Building-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719" y="4183635"/>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urved Down Arrow 10"/>
            <p:cNvSpPr/>
            <p:nvPr/>
          </p:nvSpPr>
          <p:spPr>
            <a:xfrm rot="20645579" flipH="1">
              <a:off x="3106714" y="2202434"/>
              <a:ext cx="2254260" cy="609573"/>
            </a:xfrm>
            <a:prstGeom prst="curved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MY">
                <a:solidFill>
                  <a:schemeClr val="tx1"/>
                </a:solidFill>
              </a:endParaRPr>
            </a:p>
          </p:txBody>
        </p:sp>
        <p:sp>
          <p:nvSpPr>
            <p:cNvPr id="12" name="Up Arrow 11"/>
            <p:cNvSpPr/>
            <p:nvPr/>
          </p:nvSpPr>
          <p:spPr>
            <a:xfrm>
              <a:off x="5772137" y="3726367"/>
              <a:ext cx="152401" cy="342885"/>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MY"/>
            </a:p>
          </p:txBody>
        </p:sp>
        <p:sp>
          <p:nvSpPr>
            <p:cNvPr id="16" name="Up Arrow 15"/>
            <p:cNvSpPr/>
            <p:nvPr/>
          </p:nvSpPr>
          <p:spPr>
            <a:xfrm flipV="1">
              <a:off x="5973751" y="3732717"/>
              <a:ext cx="152401" cy="344472"/>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MY"/>
            </a:p>
          </p:txBody>
        </p:sp>
        <p:sp>
          <p:nvSpPr>
            <p:cNvPr id="20495" name="TextBox 12"/>
            <p:cNvSpPr txBox="1">
              <a:spLocks noChangeArrowheads="1"/>
            </p:cNvSpPr>
            <p:nvPr/>
          </p:nvSpPr>
          <p:spPr bwMode="auto">
            <a:xfrm>
              <a:off x="1504919" y="4574815"/>
              <a:ext cx="146688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r>
                <a:rPr lang="en-US" altLang="en-US" sz="1400"/>
                <a:t>Group</a:t>
              </a:r>
            </a:p>
            <a:p>
              <a:pPr algn="r" eaLnBrk="1" hangingPunct="1"/>
              <a:r>
                <a:rPr lang="en-US" altLang="en-US" sz="1400"/>
                <a:t>Representative</a:t>
              </a:r>
              <a:endParaRPr lang="en-MY" altLang="en-US" sz="1400"/>
            </a:p>
          </p:txBody>
        </p:sp>
        <p:sp>
          <p:nvSpPr>
            <p:cNvPr id="20496" name="TextBox 17"/>
            <p:cNvSpPr txBox="1">
              <a:spLocks noChangeArrowheads="1"/>
            </p:cNvSpPr>
            <p:nvPr/>
          </p:nvSpPr>
          <p:spPr bwMode="auto">
            <a:xfrm>
              <a:off x="6229319" y="3193035"/>
              <a:ext cx="146688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400"/>
                <a:t>Group</a:t>
              </a:r>
            </a:p>
            <a:p>
              <a:pPr eaLnBrk="1" hangingPunct="1"/>
              <a:r>
                <a:rPr lang="en-US" altLang="en-US" sz="1400"/>
                <a:t>Member</a:t>
              </a:r>
              <a:endParaRPr lang="en-MY" altLang="en-US" sz="1400"/>
            </a:p>
          </p:txBody>
        </p:sp>
        <p:sp>
          <p:nvSpPr>
            <p:cNvPr id="20497" name="TextBox 18"/>
            <p:cNvSpPr txBox="1">
              <a:spLocks noChangeArrowheads="1"/>
            </p:cNvSpPr>
            <p:nvPr/>
          </p:nvSpPr>
          <p:spPr bwMode="auto">
            <a:xfrm>
              <a:off x="6229319" y="4791931"/>
              <a:ext cx="146688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400"/>
                <a:t>Group</a:t>
              </a:r>
            </a:p>
            <a:p>
              <a:pPr eaLnBrk="1" hangingPunct="1"/>
              <a:r>
                <a:rPr lang="en-US" altLang="en-US" sz="1400"/>
                <a:t>Member</a:t>
              </a:r>
              <a:endParaRPr lang="en-MY" altLang="en-US" sz="1400"/>
            </a:p>
          </p:txBody>
        </p:sp>
        <p:sp>
          <p:nvSpPr>
            <p:cNvPr id="20" name="Curved Down Arrow 19"/>
            <p:cNvSpPr/>
            <p:nvPr/>
          </p:nvSpPr>
          <p:spPr>
            <a:xfrm rot="22500000" flipV="1">
              <a:off x="3259114" y="5096319"/>
              <a:ext cx="2254260" cy="609573"/>
            </a:xfrm>
            <a:prstGeom prst="curved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MY">
                <a:solidFill>
                  <a:schemeClr val="tx1"/>
                </a:solidFill>
              </a:endParaRPr>
            </a:p>
          </p:txBody>
        </p:sp>
        <p:sp>
          <p:nvSpPr>
            <p:cNvPr id="20499" name="TextBox 20"/>
            <p:cNvSpPr txBox="1">
              <a:spLocks noChangeArrowheads="1"/>
            </p:cNvSpPr>
            <p:nvPr/>
          </p:nvSpPr>
          <p:spPr bwMode="auto">
            <a:xfrm>
              <a:off x="3702566" y="3331272"/>
              <a:ext cx="146688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1400" b="1">
                  <a:solidFill>
                    <a:srgbClr val="8E0000"/>
                  </a:solidFill>
                </a:rPr>
                <a:t>Supplies within group are disregarded</a:t>
              </a:r>
              <a:endParaRPr lang="en-MY" altLang="en-US" sz="1400" b="1">
                <a:solidFill>
                  <a:srgbClr val="8E0000"/>
                </a:solidFill>
              </a:endParaRPr>
            </a:p>
          </p:txBody>
        </p:sp>
        <p:sp>
          <p:nvSpPr>
            <p:cNvPr id="20500" name="TextBox 21"/>
            <p:cNvSpPr txBox="1">
              <a:spLocks noChangeArrowheads="1"/>
            </p:cNvSpPr>
            <p:nvPr/>
          </p:nvSpPr>
          <p:spPr bwMode="auto">
            <a:xfrm>
              <a:off x="7467600" y="3179529"/>
              <a:ext cx="1371600"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1400" b="1">
                  <a:solidFill>
                    <a:srgbClr val="8E0000"/>
                  </a:solidFill>
                </a:rPr>
                <a:t>Supplies between members are treated as supplies to representative member </a:t>
              </a:r>
              <a:endParaRPr lang="en-MY" altLang="en-US" sz="1400" b="1">
                <a:solidFill>
                  <a:srgbClr val="8E0000"/>
                </a:solidFill>
              </a:endParaRPr>
            </a:p>
          </p:txBody>
        </p:sp>
      </p:grpSp>
      <p:sp>
        <p:nvSpPr>
          <p:cNvPr id="23" name="Rounded Rectangle 22"/>
          <p:cNvSpPr/>
          <p:nvPr/>
        </p:nvSpPr>
        <p:spPr>
          <a:xfrm>
            <a:off x="1766888" y="2133600"/>
            <a:ext cx="5776912" cy="3862388"/>
          </a:xfrm>
          <a:prstGeom prst="roundRect">
            <a:avLst/>
          </a:prstGeom>
          <a:noFill/>
          <a:ln>
            <a:prstDash val="dash"/>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MY"/>
          </a:p>
        </p:txBody>
      </p:sp>
      <p:sp>
        <p:nvSpPr>
          <p:cNvPr id="20488" name="TextBox 24"/>
          <p:cNvSpPr txBox="1">
            <a:spLocks noChangeArrowheads="1"/>
          </p:cNvSpPr>
          <p:nvPr/>
        </p:nvSpPr>
        <p:spPr bwMode="auto">
          <a:xfrm>
            <a:off x="166688" y="3225800"/>
            <a:ext cx="2057400" cy="1385888"/>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1400" b="1">
                <a:solidFill>
                  <a:srgbClr val="8E0000"/>
                </a:solidFill>
              </a:rPr>
              <a:t>Inputs tax will be accounted and group representative will submit GST return along with the payment to authority</a:t>
            </a:r>
            <a:endParaRPr lang="en-MY" altLang="en-US" sz="1400" b="1">
              <a:solidFill>
                <a:srgbClr val="8E0000"/>
              </a:solidFill>
            </a:endParaRPr>
          </a:p>
        </p:txBody>
      </p:sp>
      <p:sp>
        <p:nvSpPr>
          <p:cNvPr id="22" name="Rectangle 21"/>
          <p:cNvSpPr/>
          <p:nvPr/>
        </p:nvSpPr>
        <p:spPr>
          <a:xfrm>
            <a:off x="-396552" y="227881"/>
            <a:ext cx="701675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a:r>
              <a:rPr lang="en-US" sz="2800" dirty="0" smtClean="0">
                <a:solidFill>
                  <a:schemeClr val="bg1"/>
                </a:solidFill>
                <a:latin typeface="Calibri" pitchFamily="34" charset="0"/>
                <a:cs typeface="Calibri" pitchFamily="34" charset="0"/>
              </a:rPr>
              <a:t>INPUT TAX CREDIT</a:t>
            </a:r>
          </a:p>
          <a:p>
            <a:pPr lvl="1"/>
            <a:r>
              <a:rPr lang="en-US" sz="2000" dirty="0" smtClean="0">
                <a:solidFill>
                  <a:schemeClr val="bg1"/>
                </a:solidFill>
                <a:latin typeface="Calibri" pitchFamily="34" charset="0"/>
                <a:cs typeface="Calibri" pitchFamily="34" charset="0"/>
              </a:rPr>
              <a:t>ALLOWABLE INPUT TAX</a:t>
            </a:r>
            <a:endParaRPr lang="en-US"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3041456435"/>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98DB0D7-E9A7-4840-9CFE-72C87FB5B445}" type="slidenum">
              <a:rPr lang="en-US" smtClean="0"/>
              <a:pPr fontAlgn="base">
                <a:spcBef>
                  <a:spcPct val="0"/>
                </a:spcBef>
                <a:spcAft>
                  <a:spcPct val="0"/>
                </a:spcAft>
                <a:defRPr/>
              </a:pPr>
              <a:t>23</a:t>
            </a:fld>
            <a:endParaRPr lang="en-US" smtClean="0"/>
          </a:p>
        </p:txBody>
      </p:sp>
      <p:sp>
        <p:nvSpPr>
          <p:cNvPr id="13" name="Round Diagonal Corner Rectangle 12"/>
          <p:cNvSpPr/>
          <p:nvPr/>
        </p:nvSpPr>
        <p:spPr bwMode="auto">
          <a:xfrm>
            <a:off x="366713" y="1524000"/>
            <a:ext cx="5083175" cy="404813"/>
          </a:xfrm>
          <a:prstGeom prst="round2DiagRect">
            <a:avLst/>
          </a:prstGeom>
          <a:ln>
            <a:headEnd type="none" w="sm" len="sm"/>
            <a:tailEnd type="none" w="sm" len="sm"/>
          </a:ln>
        </p:spPr>
        <p:style>
          <a:lnRef idx="1">
            <a:schemeClr val="accent6"/>
          </a:lnRef>
          <a:fillRef idx="3">
            <a:schemeClr val="accent6"/>
          </a:fillRef>
          <a:effectRef idx="2">
            <a:schemeClr val="accent6"/>
          </a:effectRef>
          <a:fontRef idx="minor">
            <a:schemeClr val="lt1"/>
          </a:fontRef>
        </p:style>
        <p:txBody>
          <a:bodyPr/>
          <a:lstStyle/>
          <a:p>
            <a:pPr marL="465138" lvl="1" eaLnBrk="0" fontAlgn="auto" hangingPunct="0">
              <a:lnSpc>
                <a:spcPct val="90000"/>
              </a:lnSpc>
              <a:spcBef>
                <a:spcPct val="20000"/>
              </a:spcBef>
              <a:spcAft>
                <a:spcPts val="0"/>
              </a:spcAft>
              <a:buClr>
                <a:srgbClr val="0000CC"/>
              </a:buClr>
              <a:defRPr/>
            </a:pPr>
            <a:r>
              <a:rPr lang="en-GB" sz="2200" dirty="0">
                <a:solidFill>
                  <a:schemeClr val="bg1"/>
                </a:solidFill>
                <a:cs typeface="Times New Roman" charset="0"/>
              </a:rPr>
              <a:t>Supplies made outside Malaysia</a:t>
            </a:r>
          </a:p>
        </p:txBody>
      </p:sp>
      <p:grpSp>
        <p:nvGrpSpPr>
          <p:cNvPr id="23558" name="Group 20"/>
          <p:cNvGrpSpPr>
            <a:grpSpLocks/>
          </p:cNvGrpSpPr>
          <p:nvPr/>
        </p:nvGrpSpPr>
        <p:grpSpPr bwMode="auto">
          <a:xfrm>
            <a:off x="366713" y="2230438"/>
            <a:ext cx="8243887" cy="4603628"/>
            <a:chOff x="366450" y="2230678"/>
            <a:chExt cx="8244150" cy="4603373"/>
          </a:xfrm>
        </p:grpSpPr>
        <p:grpSp>
          <p:nvGrpSpPr>
            <p:cNvPr id="23559" name="Group 7"/>
            <p:cNvGrpSpPr>
              <a:grpSpLocks/>
            </p:cNvGrpSpPr>
            <p:nvPr/>
          </p:nvGrpSpPr>
          <p:grpSpPr bwMode="auto">
            <a:xfrm>
              <a:off x="1975865" y="2230678"/>
              <a:ext cx="6634735" cy="3027122"/>
              <a:chOff x="1361370" y="2276400"/>
              <a:chExt cx="6634735" cy="3027122"/>
            </a:xfrm>
          </p:grpSpPr>
          <p:pic>
            <p:nvPicPr>
              <p:cNvPr id="23572" name="Picture 3" descr="C:\Users\GSTUser\Desktop\Building-ic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1370" y="22764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3" name="Picture 3" descr="C:\Users\GSTUser\Desktop\China-fla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971295"/>
                <a:ext cx="686558" cy="457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4" name="TextBox 15"/>
              <p:cNvSpPr txBox="1">
                <a:spLocks noChangeArrowheads="1"/>
              </p:cNvSpPr>
              <p:nvPr/>
            </p:nvSpPr>
            <p:spPr bwMode="auto">
              <a:xfrm>
                <a:off x="2447927" y="2282038"/>
                <a:ext cx="18400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1600" dirty="0"/>
                  <a:t>Factory (China)</a:t>
                </a:r>
                <a:endParaRPr lang="en-MY" altLang="en-US" sz="1600" dirty="0"/>
              </a:p>
            </p:txBody>
          </p:sp>
          <p:sp>
            <p:nvSpPr>
              <p:cNvPr id="23575" name="TextBox 26"/>
              <p:cNvSpPr txBox="1">
                <a:spLocks noChangeArrowheads="1"/>
              </p:cNvSpPr>
              <p:nvPr/>
            </p:nvSpPr>
            <p:spPr bwMode="auto">
              <a:xfrm>
                <a:off x="6156041" y="4718747"/>
                <a:ext cx="18400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1600"/>
                  <a:t>Customer</a:t>
                </a:r>
              </a:p>
              <a:p>
                <a:pPr algn="ctr" eaLnBrk="1" hangingPunct="1"/>
                <a:r>
                  <a:rPr lang="en-US" altLang="en-US" sz="1600"/>
                  <a:t>(Australia)</a:t>
                </a:r>
                <a:endParaRPr lang="en-MY" altLang="en-US" sz="1600"/>
              </a:p>
            </p:txBody>
          </p:sp>
        </p:grpSp>
        <p:grpSp>
          <p:nvGrpSpPr>
            <p:cNvPr id="23560" name="Group 3"/>
            <p:cNvGrpSpPr>
              <a:grpSpLocks/>
            </p:cNvGrpSpPr>
            <p:nvPr/>
          </p:nvGrpSpPr>
          <p:grpSpPr bwMode="auto">
            <a:xfrm>
              <a:off x="1712801" y="4191131"/>
              <a:ext cx="1981200" cy="2642920"/>
              <a:chOff x="1026856" y="4244994"/>
              <a:chExt cx="1981200" cy="2642920"/>
            </a:xfrm>
          </p:grpSpPr>
          <p:pic>
            <p:nvPicPr>
              <p:cNvPr id="23569" name="Picture 2" descr="C:\Users\GSTUser\Desktop\company_25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6856" y="4244994"/>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0" name="Picture 2" descr="S:\iACCOUNTS Master Folder\User Folder\Afif\Afif's Portal\Bahan\malaysia-flag-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29556" y="5315633"/>
                <a:ext cx="693843" cy="463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1" name="TextBox 16"/>
              <p:cNvSpPr txBox="1">
                <a:spLocks noChangeArrowheads="1"/>
              </p:cNvSpPr>
              <p:nvPr/>
            </p:nvSpPr>
            <p:spPr bwMode="auto">
              <a:xfrm>
                <a:off x="1097424" y="6056917"/>
                <a:ext cx="184006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1600"/>
                  <a:t>Operational Headquarters</a:t>
                </a:r>
              </a:p>
              <a:p>
                <a:pPr algn="ctr" eaLnBrk="1" hangingPunct="1"/>
                <a:r>
                  <a:rPr lang="en-US" altLang="en-US" sz="1600"/>
                  <a:t>(Malaysia)</a:t>
                </a:r>
                <a:endParaRPr lang="en-MY" altLang="en-US" sz="1600"/>
              </a:p>
            </p:txBody>
          </p:sp>
        </p:grpSp>
        <p:cxnSp>
          <p:nvCxnSpPr>
            <p:cNvPr id="18" name="Straight Arrow Connector 17"/>
            <p:cNvCxnSpPr/>
            <p:nvPr/>
          </p:nvCxnSpPr>
          <p:spPr>
            <a:xfrm rot="1260000">
              <a:off x="3652680" y="3505369"/>
              <a:ext cx="3048097"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3" name="Straight Arrow Connector 22"/>
            <p:cNvCxnSpPr/>
            <p:nvPr/>
          </p:nvCxnSpPr>
          <p:spPr>
            <a:xfrm rot="20340000" flipV="1">
              <a:off x="3652680" y="4726089"/>
              <a:ext cx="3048097" cy="0"/>
            </a:xfrm>
            <a:prstGeom prst="straightConnector1">
              <a:avLst/>
            </a:prstGeom>
            <a:ln>
              <a:headEnd type="none"/>
              <a:tailEnd type="arrow"/>
            </a:ln>
          </p:spPr>
          <p:style>
            <a:lnRef idx="2">
              <a:schemeClr val="accent2"/>
            </a:lnRef>
            <a:fillRef idx="0">
              <a:schemeClr val="accent2"/>
            </a:fillRef>
            <a:effectRef idx="1">
              <a:schemeClr val="accent2"/>
            </a:effectRef>
            <a:fontRef idx="minor">
              <a:schemeClr val="tx1"/>
            </a:fontRef>
          </p:style>
        </p:cxnSp>
        <p:sp>
          <p:nvSpPr>
            <p:cNvPr id="23563" name="TextBox 23"/>
            <p:cNvSpPr txBox="1">
              <a:spLocks noChangeArrowheads="1"/>
            </p:cNvSpPr>
            <p:nvPr/>
          </p:nvSpPr>
          <p:spPr bwMode="auto">
            <a:xfrm>
              <a:off x="4760801" y="2981980"/>
              <a:ext cx="1371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1400" b="1">
                  <a:solidFill>
                    <a:srgbClr val="8E0000"/>
                  </a:solidFill>
                </a:rPr>
                <a:t>Supplies of Clothes</a:t>
              </a:r>
              <a:endParaRPr lang="en-MY" altLang="en-US" sz="1400" b="1">
                <a:solidFill>
                  <a:srgbClr val="8E0000"/>
                </a:solidFill>
              </a:endParaRPr>
            </a:p>
          </p:txBody>
        </p:sp>
        <p:sp>
          <p:nvSpPr>
            <p:cNvPr id="23564" name="TextBox 24"/>
            <p:cNvSpPr txBox="1">
              <a:spLocks noChangeArrowheads="1"/>
            </p:cNvSpPr>
            <p:nvPr/>
          </p:nvSpPr>
          <p:spPr bwMode="auto">
            <a:xfrm>
              <a:off x="5025773" y="4648200"/>
              <a:ext cx="10304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1400" b="1">
                  <a:solidFill>
                    <a:srgbClr val="8E0000"/>
                  </a:solidFill>
                </a:rPr>
                <a:t>Issue Invoices</a:t>
              </a:r>
              <a:endParaRPr lang="en-MY" altLang="en-US" sz="1400" b="1">
                <a:solidFill>
                  <a:srgbClr val="8E0000"/>
                </a:solidFill>
              </a:endParaRPr>
            </a:p>
          </p:txBody>
        </p:sp>
        <p:pic>
          <p:nvPicPr>
            <p:cNvPr id="23565" name="Picture 3" descr="C:\Users\GSTUser\Desktop\Building-ic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0536" y="3513485"/>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6" name="Picture 4" descr="C:\Users\GSTUser\Desktop\Australia_fla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29712" y="4168528"/>
              <a:ext cx="736289" cy="472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Left Brace 19"/>
            <p:cNvSpPr/>
            <p:nvPr/>
          </p:nvSpPr>
          <p:spPr>
            <a:xfrm>
              <a:off x="1437610" y="4843204"/>
              <a:ext cx="299284" cy="1009281"/>
            </a:xfrm>
            <a:prstGeom prst="leftBrace">
              <a:avLst>
                <a:gd name="adj1" fmla="val 176372"/>
                <a:gd name="adj2" fmla="val 50000"/>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MY"/>
            </a:p>
          </p:txBody>
        </p:sp>
        <p:sp>
          <p:nvSpPr>
            <p:cNvPr id="23568" name="TextBox 29"/>
            <p:cNvSpPr txBox="1">
              <a:spLocks noChangeArrowheads="1"/>
            </p:cNvSpPr>
            <p:nvPr/>
          </p:nvSpPr>
          <p:spPr bwMode="auto">
            <a:xfrm>
              <a:off x="366450" y="4745329"/>
              <a:ext cx="1071160" cy="138491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1400" b="1" dirty="0" smtClean="0">
                  <a:solidFill>
                    <a:srgbClr val="8E0000"/>
                  </a:solidFill>
                </a:rPr>
                <a:t>Inputs : Office rental, utilities, office furniture</a:t>
              </a:r>
              <a:endParaRPr lang="en-MY" altLang="en-US" sz="1400" b="1" dirty="0">
                <a:solidFill>
                  <a:srgbClr val="8E0000"/>
                </a:solidFill>
              </a:endParaRPr>
            </a:p>
          </p:txBody>
        </p:sp>
      </p:grpSp>
      <p:cxnSp>
        <p:nvCxnSpPr>
          <p:cNvPr id="26" name="Straight Arrow Connector 25"/>
          <p:cNvCxnSpPr/>
          <p:nvPr/>
        </p:nvCxnSpPr>
        <p:spPr bwMode="auto">
          <a:xfrm flipV="1">
            <a:off x="2011381" y="3505031"/>
            <a:ext cx="0" cy="746881"/>
          </a:xfrm>
          <a:prstGeom prst="straightConnector1">
            <a:avLst/>
          </a:prstGeom>
          <a:ln>
            <a:headEnd type="none"/>
            <a:tailEnd type="arrow"/>
          </a:ln>
        </p:spPr>
        <p:style>
          <a:lnRef idx="2">
            <a:schemeClr val="accent2"/>
          </a:lnRef>
          <a:fillRef idx="0">
            <a:schemeClr val="accent2"/>
          </a:fillRef>
          <a:effectRef idx="1">
            <a:schemeClr val="accent2"/>
          </a:effectRef>
          <a:fontRef idx="minor">
            <a:schemeClr val="tx1"/>
          </a:fontRef>
        </p:style>
      </p:cxnSp>
      <p:sp>
        <p:nvSpPr>
          <p:cNvPr id="4" name="TextBox 3"/>
          <p:cNvSpPr txBox="1"/>
          <p:nvPr/>
        </p:nvSpPr>
        <p:spPr>
          <a:xfrm>
            <a:off x="2011381" y="3693805"/>
            <a:ext cx="2336024" cy="307777"/>
          </a:xfrm>
          <a:prstGeom prst="rect">
            <a:avLst/>
          </a:prstGeom>
          <a:noFill/>
        </p:spPr>
        <p:txBody>
          <a:bodyPr wrap="none" rtlCol="0">
            <a:spAutoFit/>
          </a:bodyPr>
          <a:lstStyle/>
          <a:p>
            <a:r>
              <a:rPr lang="en-US" sz="1400" dirty="0" smtClean="0"/>
              <a:t>Instruct to supply to Australia</a:t>
            </a:r>
            <a:endParaRPr lang="en-MY" sz="1400" dirty="0"/>
          </a:p>
        </p:txBody>
      </p:sp>
      <p:sp>
        <p:nvSpPr>
          <p:cNvPr id="27" name="Rectangle 26"/>
          <p:cNvSpPr/>
          <p:nvPr/>
        </p:nvSpPr>
        <p:spPr>
          <a:xfrm>
            <a:off x="-396552" y="227881"/>
            <a:ext cx="701675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a:r>
              <a:rPr lang="en-US" sz="2800" dirty="0" smtClean="0">
                <a:solidFill>
                  <a:schemeClr val="bg1"/>
                </a:solidFill>
                <a:latin typeface="Calibri" pitchFamily="34" charset="0"/>
                <a:cs typeface="Calibri" pitchFamily="34" charset="0"/>
              </a:rPr>
              <a:t>INPUT TAX CREDIT</a:t>
            </a:r>
          </a:p>
          <a:p>
            <a:pPr lvl="1"/>
            <a:r>
              <a:rPr lang="en-US" sz="2000" dirty="0" smtClean="0">
                <a:solidFill>
                  <a:schemeClr val="bg1"/>
                </a:solidFill>
                <a:latin typeface="Calibri" pitchFamily="34" charset="0"/>
                <a:cs typeface="Calibri" pitchFamily="34" charset="0"/>
              </a:rPr>
              <a:t>ALLOWABLE INPUT TAX</a:t>
            </a:r>
            <a:endParaRPr lang="en-US"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1518160015"/>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1CCC1C7B-187B-4167-9EBA-2E384437D17C}" type="slidenum">
              <a:rPr lang="en-MY" smtClean="0"/>
              <a:pPr/>
              <a:t>24</a:t>
            </a:fld>
            <a:endParaRPr lang="en-MY" dirty="0"/>
          </a:p>
        </p:txBody>
      </p:sp>
      <p:sp>
        <p:nvSpPr>
          <p:cNvPr id="2" name="Content Placeholder 1"/>
          <p:cNvSpPr>
            <a:spLocks noGrp="1"/>
          </p:cNvSpPr>
          <p:nvPr>
            <p:ph idx="4294967295"/>
          </p:nvPr>
        </p:nvSpPr>
        <p:spPr>
          <a:xfrm>
            <a:off x="647724" y="1639888"/>
            <a:ext cx="7424738" cy="5294312"/>
          </a:xfrm>
        </p:spPr>
        <p:txBody>
          <a:bodyPr>
            <a:normAutofit fontScale="77500" lnSpcReduction="20000"/>
          </a:bodyPr>
          <a:lstStyle/>
          <a:p>
            <a:pPr marL="0" indent="0">
              <a:lnSpc>
                <a:spcPct val="150000"/>
              </a:lnSpc>
              <a:buNone/>
            </a:pPr>
            <a:r>
              <a:rPr lang="en-US" sz="2900" b="1" dirty="0" smtClean="0"/>
              <a:t>	</a:t>
            </a:r>
            <a:r>
              <a:rPr lang="en-US" sz="2900" dirty="0" smtClean="0"/>
              <a:t>Deposit of money</a:t>
            </a:r>
          </a:p>
          <a:p>
            <a:pPr marL="0" indent="0">
              <a:lnSpc>
                <a:spcPct val="150000"/>
              </a:lnSpc>
              <a:buNone/>
            </a:pPr>
            <a:r>
              <a:rPr lang="en-US" sz="2900" dirty="0" smtClean="0"/>
              <a:t>	Exchange of currency </a:t>
            </a:r>
          </a:p>
          <a:p>
            <a:pPr marL="0" indent="0">
              <a:lnSpc>
                <a:spcPct val="150000"/>
              </a:lnSpc>
              <a:buNone/>
            </a:pPr>
            <a:r>
              <a:rPr lang="en-US" sz="2900" dirty="0" smtClean="0"/>
              <a:t>	Holding of bonds or other debt securities</a:t>
            </a:r>
          </a:p>
          <a:p>
            <a:pPr marL="0" indent="0">
              <a:lnSpc>
                <a:spcPct val="150000"/>
              </a:lnSpc>
              <a:buNone/>
            </a:pPr>
            <a:r>
              <a:rPr lang="en-US" sz="2900" dirty="0" smtClean="0"/>
              <a:t>	Transfer of ownership of securities</a:t>
            </a:r>
          </a:p>
          <a:p>
            <a:pPr marL="0" indent="0">
              <a:lnSpc>
                <a:spcPct val="150000"/>
              </a:lnSpc>
              <a:buNone/>
            </a:pPr>
            <a:r>
              <a:rPr lang="en-US" sz="2900" dirty="0" smtClean="0"/>
              <a:t>	Provision of loans, advance or credit to employees or 	connected persons</a:t>
            </a:r>
          </a:p>
          <a:p>
            <a:pPr marL="0" indent="0">
              <a:lnSpc>
                <a:spcPct val="150000"/>
              </a:lnSpc>
              <a:buNone/>
            </a:pPr>
            <a:r>
              <a:rPr lang="en-US" sz="2900" dirty="0" smtClean="0"/>
              <a:t>	Assignment of provision of trade receivable</a:t>
            </a:r>
          </a:p>
          <a:p>
            <a:pPr marL="0" indent="0">
              <a:lnSpc>
                <a:spcPct val="150000"/>
              </a:lnSpc>
              <a:buNone/>
            </a:pPr>
            <a:r>
              <a:rPr lang="en-US" sz="2900" dirty="0" smtClean="0"/>
              <a:t>	Holding or transfer of trust unit</a:t>
            </a:r>
          </a:p>
          <a:p>
            <a:pPr marL="0" indent="0">
              <a:lnSpc>
                <a:spcPct val="150000"/>
              </a:lnSpc>
              <a:buNone/>
            </a:pPr>
            <a:r>
              <a:rPr lang="en-US" sz="2900" dirty="0" smtClean="0"/>
              <a:t>	Hedging of interest, commodity, utility or freight risk</a:t>
            </a:r>
          </a:p>
          <a:p>
            <a:pPr>
              <a:lnSpc>
                <a:spcPct val="150000"/>
              </a:lnSpc>
              <a:buFont typeface="Arial" pitchFamily="34" charset="0"/>
              <a:buChar char="•"/>
            </a:pPr>
            <a:endParaRPr lang="en-US" sz="2800" b="1" dirty="0" smtClean="0"/>
          </a:p>
          <a:p>
            <a:pPr>
              <a:lnSpc>
                <a:spcPct val="150000"/>
              </a:lnSpc>
              <a:buFont typeface="Arial" pitchFamily="34" charset="0"/>
              <a:buChar char="•"/>
            </a:pPr>
            <a:endParaRPr lang="en-US" sz="2800" b="1" dirty="0" smtClean="0"/>
          </a:p>
        </p:txBody>
      </p:sp>
      <p:pic>
        <p:nvPicPr>
          <p:cNvPr id="17" name="Picture 16" descr="S:\iACCOUNTS Master Folder\User Folder\Afif\Afif's Portal\Bahan\google_drive_logo_3963 cop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1246311">
            <a:off x="1241829" y="2762208"/>
            <a:ext cx="314932" cy="327529"/>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8" name="Picture 17" descr="S:\iACCOUNTS Master Folder\User Folder\Afif\Afif's Portal\Bahan\google_drive_logo_3963 cop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1246311">
            <a:off x="1241862" y="1716092"/>
            <a:ext cx="314932" cy="327529"/>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9" name="Picture 18" descr="S:\iACCOUNTS Master Folder\User Folder\Afif\Afif's Portal\Bahan\google_drive_logo_3963 cop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1246311">
            <a:off x="1241829" y="2291150"/>
            <a:ext cx="314932" cy="327529"/>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 name="Picture 19" descr="S:\iACCOUNTS Master Folder\User Folder\Afif\Afif's Portal\Bahan\google_drive_logo_3963 cop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1246311">
            <a:off x="1241830" y="3295608"/>
            <a:ext cx="314932" cy="327529"/>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1" name="Picture 20" descr="S:\iACCOUNTS Master Folder\User Folder\Afif\Afif's Portal\Bahan\google_drive_logo_3963 cop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1246311">
            <a:off x="1241831" y="3752808"/>
            <a:ext cx="314932" cy="327529"/>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2" name="Picture 21" descr="S:\iACCOUNTS Master Folder\User Folder\Afif\Afif's Portal\Bahan\google_drive_logo_3963 cop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1246311">
            <a:off x="1241830" y="4682663"/>
            <a:ext cx="314932" cy="327529"/>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3" name="Picture 22" descr="S:\iACCOUNTS Master Folder\User Folder\Afif\Afif's Portal\Bahan\google_drive_logo_3963 cop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1246311">
            <a:off x="1241831" y="5216063"/>
            <a:ext cx="314932" cy="327529"/>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4" name="Picture 23" descr="S:\iACCOUNTS Master Folder\User Folder\Afif\Afif's Portal\Bahan\google_drive_logo_3963 cop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1246311">
            <a:off x="1241831" y="5734008"/>
            <a:ext cx="314932" cy="327529"/>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5" name="Rectangle 14"/>
          <p:cNvSpPr/>
          <p:nvPr/>
        </p:nvSpPr>
        <p:spPr>
          <a:xfrm>
            <a:off x="-324544" y="206477"/>
            <a:ext cx="701675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a:r>
              <a:rPr lang="en-US" sz="2800" dirty="0" smtClean="0">
                <a:solidFill>
                  <a:schemeClr val="bg1"/>
                </a:solidFill>
                <a:latin typeface="Calibri" pitchFamily="34" charset="0"/>
                <a:cs typeface="Calibri" pitchFamily="34" charset="0"/>
              </a:rPr>
              <a:t>INPUT TAX CREDIT</a:t>
            </a:r>
          </a:p>
          <a:p>
            <a:pPr lvl="1"/>
            <a:r>
              <a:rPr lang="en-US" sz="2000" dirty="0" smtClean="0">
                <a:solidFill>
                  <a:schemeClr val="bg1"/>
                </a:solidFill>
                <a:latin typeface="Calibri" pitchFamily="34" charset="0"/>
                <a:cs typeface="Calibri" pitchFamily="34" charset="0"/>
              </a:rPr>
              <a:t>INCIDENTAL FINANCIAL SUPPLIES</a:t>
            </a:r>
            <a:endParaRPr lang="en-US"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21631637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38FC2B3-20B3-486C-AE38-0E0703E2A3AC}" type="slidenum">
              <a:rPr lang="en-US" smtClean="0"/>
              <a:pPr fontAlgn="base">
                <a:spcBef>
                  <a:spcPct val="0"/>
                </a:spcBef>
                <a:spcAft>
                  <a:spcPct val="0"/>
                </a:spcAft>
                <a:defRPr/>
              </a:pPr>
              <a:t>25</a:t>
            </a:fld>
            <a:endParaRPr lang="en-US" smtClean="0"/>
          </a:p>
        </p:txBody>
      </p:sp>
      <p:sp>
        <p:nvSpPr>
          <p:cNvPr id="29701" name="TextBox 6"/>
          <p:cNvSpPr txBox="1">
            <a:spLocks noChangeArrowheads="1"/>
          </p:cNvSpPr>
          <p:nvPr/>
        </p:nvSpPr>
        <p:spPr bwMode="auto">
          <a:xfrm>
            <a:off x="811213" y="1905000"/>
            <a:ext cx="8104187"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ts val="600"/>
              </a:spcBef>
            </a:pPr>
            <a:r>
              <a:rPr lang="en-US" altLang="en-US" sz="2200" dirty="0"/>
              <a:t>Blocked supplies:</a:t>
            </a:r>
          </a:p>
          <a:p>
            <a:pPr eaLnBrk="1" hangingPunct="1">
              <a:spcBef>
                <a:spcPts val="600"/>
              </a:spcBef>
            </a:pPr>
            <a:r>
              <a:rPr lang="en-US" altLang="en-US" sz="2200" dirty="0"/>
              <a:t>      Passenger </a:t>
            </a:r>
            <a:r>
              <a:rPr lang="en-US" altLang="en-US" sz="2200" dirty="0" smtClean="0"/>
              <a:t>motor cars </a:t>
            </a:r>
            <a:r>
              <a:rPr lang="en-US" altLang="en-US" sz="2200" dirty="0"/>
              <a:t>including hiring of car</a:t>
            </a:r>
          </a:p>
          <a:p>
            <a:pPr eaLnBrk="1" hangingPunct="1">
              <a:spcBef>
                <a:spcPts val="600"/>
              </a:spcBef>
            </a:pPr>
            <a:r>
              <a:rPr lang="en-US" altLang="en-US" sz="2200" dirty="0"/>
              <a:t>      Family benefits</a:t>
            </a:r>
          </a:p>
          <a:p>
            <a:pPr eaLnBrk="1" hangingPunct="1">
              <a:spcBef>
                <a:spcPts val="600"/>
              </a:spcBef>
            </a:pPr>
            <a:r>
              <a:rPr lang="en-US" altLang="en-US" sz="2200" dirty="0"/>
              <a:t>      Club subscription fee</a:t>
            </a:r>
          </a:p>
          <a:p>
            <a:pPr eaLnBrk="1" hangingPunct="1">
              <a:spcBef>
                <a:spcPts val="600"/>
              </a:spcBef>
            </a:pPr>
            <a:r>
              <a:rPr lang="en-US" altLang="en-US" sz="2200" dirty="0"/>
              <a:t>      Medical and personal accident insurance</a:t>
            </a:r>
          </a:p>
          <a:p>
            <a:pPr eaLnBrk="1" hangingPunct="1">
              <a:spcBef>
                <a:spcPts val="600"/>
              </a:spcBef>
            </a:pPr>
            <a:r>
              <a:rPr lang="en-US" altLang="en-US" sz="2200" dirty="0"/>
              <a:t>      Medical expenses</a:t>
            </a:r>
          </a:p>
          <a:p>
            <a:pPr eaLnBrk="1" hangingPunct="1">
              <a:spcBef>
                <a:spcPts val="600"/>
              </a:spcBef>
            </a:pPr>
            <a:r>
              <a:rPr lang="en-US" altLang="en-US" sz="2200" dirty="0"/>
              <a:t>      Entertainment expenses for family members and potential clients</a:t>
            </a:r>
          </a:p>
        </p:txBody>
      </p:sp>
      <p:pic>
        <p:nvPicPr>
          <p:cNvPr id="8" name="Picture 2" descr="S:\iACCOUNTS Master Folder\User Folder\Afif\Afif's Portal\Bahan\google_drive_logo_3963 copy.png"/>
          <p:cNvPicPr>
            <a:picLocks noChangeAspect="1" noChangeArrowheads="1"/>
          </p:cNvPicPr>
          <p:nvPr/>
        </p:nvPicPr>
        <p:blipFill>
          <a:blip r:embed="rId2"/>
          <a:srcRect/>
          <a:stretch>
            <a:fillRect/>
          </a:stretch>
        </p:blipFill>
        <p:spPr bwMode="auto">
          <a:xfrm rot="11246311">
            <a:off x="423863" y="1978025"/>
            <a:ext cx="381000" cy="298450"/>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9703" name="Picture 2" descr="C:\Users\GSTUser\Desktop\color-wheel-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125" y="2847975"/>
            <a:ext cx="234950"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2" descr="C:\Users\GSTUser\Desktop\color-wheel-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125" y="2438400"/>
            <a:ext cx="234950"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5" name="Picture 2" descr="C:\Users\GSTUser\Desktop\color-wheel-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3125" y="3690938"/>
            <a:ext cx="2349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6" name="Picture 2" descr="C:\Users\GSTUser\Desktop\color-wheel-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3125" y="3281363"/>
            <a:ext cx="2349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7" name="Picture 2" descr="C:\Users\GSTUser\Desktop\color-wheel-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413" y="4495800"/>
            <a:ext cx="234950"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8" name="Picture 2" descr="C:\Users\GSTUser\Desktop\color-wheel-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7413" y="4086225"/>
            <a:ext cx="2349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396552" y="227881"/>
            <a:ext cx="701675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a:r>
              <a:rPr lang="en-US" sz="2800" dirty="0" smtClean="0">
                <a:solidFill>
                  <a:schemeClr val="bg1"/>
                </a:solidFill>
                <a:latin typeface="Calibri" pitchFamily="34" charset="0"/>
                <a:cs typeface="Calibri" pitchFamily="34" charset="0"/>
              </a:rPr>
              <a:t>INPUT TAX CREDIT</a:t>
            </a:r>
          </a:p>
          <a:p>
            <a:pPr lvl="1"/>
            <a:r>
              <a:rPr lang="en-US" sz="2000" dirty="0" smtClean="0">
                <a:solidFill>
                  <a:schemeClr val="bg1"/>
                </a:solidFill>
                <a:latin typeface="Calibri" pitchFamily="34" charset="0"/>
                <a:cs typeface="Calibri" pitchFamily="34" charset="0"/>
              </a:rPr>
              <a:t>BLOCKED INPUT TAX</a:t>
            </a:r>
            <a:endParaRPr lang="en-US" dirty="0">
              <a:solidFill>
                <a:schemeClr val="bg1"/>
              </a:solidFill>
              <a:latin typeface="Calibri" pitchFamily="34" charset="0"/>
              <a:cs typeface="Calibri" pitchFamily="34" charset="0"/>
            </a:endParaRPr>
          </a:p>
        </p:txBody>
      </p:sp>
      <p:pic>
        <p:nvPicPr>
          <p:cNvPr id="13" name="Picture 4" descr="C:\Users\GSTUser\Desktop\Tour Bus 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7413" y="5103017"/>
            <a:ext cx="1580094" cy="11850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5" name="Picture 5" descr="C:\Users\GSTUser\Desktop\model.gif"/>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572" t="7190" r="3715" b="10269"/>
          <a:stretch/>
        </p:blipFill>
        <p:spPr bwMode="auto">
          <a:xfrm>
            <a:off x="2619691" y="5118672"/>
            <a:ext cx="1640927" cy="11850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9" name="Picture 2" descr="C:\Users\GSTUser\Desktop\set-of-golf-clubs.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8697" r="4634"/>
          <a:stretch/>
        </p:blipFill>
        <p:spPr bwMode="auto">
          <a:xfrm>
            <a:off x="4572000" y="5009942"/>
            <a:ext cx="1075304" cy="14025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26" name="Picture 2" descr="http://athleticlab.com/wp-content/uploads/2014/08/Family.jp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75563" y="4882542"/>
            <a:ext cx="2276234" cy="17071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wpclipart.com/medical/symbols/medical_symbols_3/care_staff_area.png"/>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75915" y="5009942"/>
            <a:ext cx="1356825" cy="1370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1838435"/>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26</a:t>
            </a:fld>
            <a:endParaRPr lang="en-US"/>
          </a:p>
        </p:txBody>
      </p:sp>
      <p:sp>
        <p:nvSpPr>
          <p:cNvPr id="3" name="TextBox 2"/>
          <p:cNvSpPr txBox="1"/>
          <p:nvPr/>
        </p:nvSpPr>
        <p:spPr>
          <a:xfrm>
            <a:off x="2852970" y="4402329"/>
            <a:ext cx="6356350" cy="1077218"/>
          </a:xfrm>
          <a:prstGeom prst="rect">
            <a:avLst/>
          </a:prstGeom>
          <a:noFill/>
        </p:spPr>
        <p:txBody>
          <a:bodyPr wrap="square" rtlCol="0">
            <a:spAutoFit/>
          </a:bodyPr>
          <a:lstStyle/>
          <a:p>
            <a:r>
              <a:rPr lang="en-US" sz="3200" dirty="0" smtClean="0">
                <a:solidFill>
                  <a:schemeClr val="tx2">
                    <a:lumMod val="50000"/>
                  </a:schemeClr>
                </a:solidFill>
                <a:latin typeface="Calibri" pitchFamily="34" charset="0"/>
              </a:rPr>
              <a:t>DEBIT NOTE, CREDIT NOTE &amp;                 GST BAD DEBTS</a:t>
            </a:r>
          </a:p>
        </p:txBody>
      </p:sp>
      <p:grpSp>
        <p:nvGrpSpPr>
          <p:cNvPr id="4" name="Group 2"/>
          <p:cNvGrpSpPr/>
          <p:nvPr/>
        </p:nvGrpSpPr>
        <p:grpSpPr>
          <a:xfrm>
            <a:off x="660400" y="3008662"/>
            <a:ext cx="8667750" cy="2455496"/>
            <a:chOff x="609600" y="3008662"/>
            <a:chExt cx="8001000" cy="2455496"/>
          </a:xfrm>
        </p:grpSpPr>
        <p:cxnSp>
          <p:nvCxnSpPr>
            <p:cNvPr id="5" name="Straight Connector 4"/>
            <p:cNvCxnSpPr/>
            <p:nvPr/>
          </p:nvCxnSpPr>
          <p:spPr>
            <a:xfrm>
              <a:off x="609600" y="5464158"/>
              <a:ext cx="8001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6" name="Group 1"/>
            <p:cNvGrpSpPr/>
            <p:nvPr/>
          </p:nvGrpSpPr>
          <p:grpSpPr>
            <a:xfrm>
              <a:off x="609600" y="3008662"/>
              <a:ext cx="1905000" cy="2231303"/>
              <a:chOff x="609600" y="3008662"/>
              <a:chExt cx="1905000" cy="2231303"/>
            </a:xfrm>
          </p:grpSpPr>
          <p:sp>
            <p:nvSpPr>
              <p:cNvPr id="7" name="Rectangle 6"/>
              <p:cNvSpPr/>
              <p:nvPr/>
            </p:nvSpPr>
            <p:spPr>
              <a:xfrm>
                <a:off x="609600" y="3564693"/>
                <a:ext cx="1676400" cy="1675272"/>
              </a:xfrm>
              <a:prstGeom prst="rect">
                <a:avLst/>
              </a:prstGeom>
              <a:solidFill>
                <a:srgbClr val="FF0000"/>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MY"/>
              </a:p>
            </p:txBody>
          </p:sp>
          <p:pic>
            <p:nvPicPr>
              <p:cNvPr id="8" name="Picture 3" descr="C:\Users\Account\Desktop\Untitled-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7111" y="3008662"/>
                <a:ext cx="1557489" cy="198797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sp>
        <p:nvSpPr>
          <p:cNvPr id="9" name="Slide Number Placeholder 3"/>
          <p:cNvSpPr txBox="1">
            <a:spLocks/>
          </p:cNvSpPr>
          <p:nvPr/>
        </p:nvSpPr>
        <p:spPr>
          <a:xfrm>
            <a:off x="9216410" y="6407156"/>
            <a:ext cx="576937"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45E794-307C-49D3-8CE5-47BF882ED0AE}" type="slidenum">
              <a:rPr lang="en-MY" smtClean="0"/>
              <a:pPr/>
              <a:t>26</a:t>
            </a:fld>
            <a:endParaRPr lang="en-MY" dirty="0"/>
          </a:p>
        </p:txBody>
      </p:sp>
    </p:spTree>
    <p:extLst>
      <p:ext uri="{BB962C8B-B14F-4D97-AF65-F5344CB8AC3E}">
        <p14:creationId xmlns:p14="http://schemas.microsoft.com/office/powerpoint/2010/main" val="27176757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27</a:t>
            </a:fld>
            <a:endParaRPr lang="en-US"/>
          </a:p>
        </p:txBody>
      </p:sp>
      <p:sp>
        <p:nvSpPr>
          <p:cNvPr id="3" name="TextBox 2"/>
          <p:cNvSpPr txBox="1"/>
          <p:nvPr/>
        </p:nvSpPr>
        <p:spPr>
          <a:xfrm>
            <a:off x="2477045" y="4767286"/>
            <a:ext cx="6742501" cy="584775"/>
          </a:xfrm>
          <a:prstGeom prst="rect">
            <a:avLst/>
          </a:prstGeom>
          <a:noFill/>
        </p:spPr>
        <p:txBody>
          <a:bodyPr wrap="square" rtlCol="0">
            <a:spAutoFit/>
          </a:bodyPr>
          <a:lstStyle/>
          <a:p>
            <a:r>
              <a:rPr lang="en-US" sz="3200" dirty="0" smtClean="0">
                <a:solidFill>
                  <a:schemeClr val="tx2">
                    <a:lumMod val="50000"/>
                  </a:schemeClr>
                </a:solidFill>
                <a:latin typeface="Calibri" pitchFamily="34" charset="0"/>
              </a:rPr>
              <a:t>ISSUANCE OF DEBIT AND CREDIT NOTE</a:t>
            </a:r>
            <a:endParaRPr lang="en-MY" sz="3200" dirty="0">
              <a:solidFill>
                <a:schemeClr val="tx2">
                  <a:lumMod val="50000"/>
                </a:schemeClr>
              </a:solidFill>
              <a:latin typeface="Calibri" pitchFamily="34" charset="0"/>
            </a:endParaRPr>
          </a:p>
        </p:txBody>
      </p:sp>
      <p:grpSp>
        <p:nvGrpSpPr>
          <p:cNvPr id="4" name="Group 2"/>
          <p:cNvGrpSpPr/>
          <p:nvPr/>
        </p:nvGrpSpPr>
        <p:grpSpPr>
          <a:xfrm>
            <a:off x="660400" y="3008662"/>
            <a:ext cx="8667750" cy="2455496"/>
            <a:chOff x="609600" y="3008662"/>
            <a:chExt cx="8001000" cy="2455496"/>
          </a:xfrm>
        </p:grpSpPr>
        <p:cxnSp>
          <p:nvCxnSpPr>
            <p:cNvPr id="5" name="Straight Connector 4"/>
            <p:cNvCxnSpPr/>
            <p:nvPr/>
          </p:nvCxnSpPr>
          <p:spPr>
            <a:xfrm>
              <a:off x="609600" y="5464158"/>
              <a:ext cx="8001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6" name="Group 1"/>
            <p:cNvGrpSpPr/>
            <p:nvPr/>
          </p:nvGrpSpPr>
          <p:grpSpPr>
            <a:xfrm>
              <a:off x="609600" y="3008662"/>
              <a:ext cx="1905000" cy="2231303"/>
              <a:chOff x="609600" y="3008662"/>
              <a:chExt cx="1905000" cy="2231303"/>
            </a:xfrm>
          </p:grpSpPr>
          <p:sp>
            <p:nvSpPr>
              <p:cNvPr id="7" name="Rectangle 6"/>
              <p:cNvSpPr/>
              <p:nvPr/>
            </p:nvSpPr>
            <p:spPr>
              <a:xfrm>
                <a:off x="609600" y="3564693"/>
                <a:ext cx="1676400" cy="1675272"/>
              </a:xfrm>
              <a:prstGeom prst="rect">
                <a:avLst/>
              </a:prstGeom>
              <a:solidFill>
                <a:srgbClr val="FF0000"/>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MY"/>
              </a:p>
            </p:txBody>
          </p:sp>
          <p:pic>
            <p:nvPicPr>
              <p:cNvPr id="8" name="Picture 3" descr="C:\Users\Account\Desktop\Untitled-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7111" y="3008662"/>
                <a:ext cx="1557489" cy="198797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sp>
        <p:nvSpPr>
          <p:cNvPr id="9" name="Slide Number Placeholder 3"/>
          <p:cNvSpPr txBox="1">
            <a:spLocks/>
          </p:cNvSpPr>
          <p:nvPr/>
        </p:nvSpPr>
        <p:spPr>
          <a:xfrm>
            <a:off x="9216410" y="6407156"/>
            <a:ext cx="576937"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45E794-307C-49D3-8CE5-47BF882ED0AE}" type="slidenum">
              <a:rPr lang="en-MY" smtClean="0"/>
              <a:pPr/>
              <a:t>27</a:t>
            </a:fld>
            <a:endParaRPr lang="en-MY" dirty="0"/>
          </a:p>
        </p:txBody>
      </p:sp>
    </p:spTree>
    <p:extLst>
      <p:ext uri="{BB962C8B-B14F-4D97-AF65-F5344CB8AC3E}">
        <p14:creationId xmlns:p14="http://schemas.microsoft.com/office/powerpoint/2010/main" val="17781458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28</a:t>
            </a:fld>
            <a:endParaRPr lang="en-US"/>
          </a:p>
        </p:txBody>
      </p:sp>
      <p:pic>
        <p:nvPicPr>
          <p:cNvPr id="3" name="Picture 2" descr="http://www.binary-clouds.com/images/cm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0483" y="3426950"/>
            <a:ext cx="3143250" cy="29241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11101" y="388684"/>
            <a:ext cx="701675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2800" dirty="0">
                <a:solidFill>
                  <a:schemeClr val="accent5">
                    <a:lumMod val="60000"/>
                    <a:lumOff val="40000"/>
                  </a:schemeClr>
                </a:solidFill>
                <a:cs typeface="Mongolian Baiti" pitchFamily="66" charset="0"/>
              </a:rPr>
              <a:t>	</a:t>
            </a:r>
            <a:r>
              <a:rPr lang="en-US" sz="2800" dirty="0" smtClean="0">
                <a:solidFill>
                  <a:schemeClr val="bg1"/>
                </a:solidFill>
                <a:latin typeface="Calibri" pitchFamily="34" charset="0"/>
                <a:cs typeface="Mongolian Baiti" pitchFamily="66" charset="0"/>
              </a:rPr>
              <a:t>DEBIT AND CREDIT NOTE</a:t>
            </a:r>
          </a:p>
          <a:p>
            <a:r>
              <a:rPr lang="en-US" sz="2400" dirty="0">
                <a:solidFill>
                  <a:schemeClr val="bg1"/>
                </a:solidFill>
                <a:latin typeface="Calibri" pitchFamily="34" charset="0"/>
                <a:cs typeface="Mongolian Baiti" pitchFamily="66" charset="0"/>
              </a:rPr>
              <a:t>	</a:t>
            </a:r>
            <a:r>
              <a:rPr lang="en-US" sz="2000" dirty="0" smtClean="0">
                <a:solidFill>
                  <a:schemeClr val="bg1"/>
                </a:solidFill>
                <a:latin typeface="Calibri" pitchFamily="34" charset="0"/>
                <a:cs typeface="Mongolian Baiti" pitchFamily="66" charset="0"/>
              </a:rPr>
              <a:t>CONTENTS</a:t>
            </a:r>
            <a:endParaRPr lang="en-SG" dirty="0"/>
          </a:p>
        </p:txBody>
      </p:sp>
      <p:sp>
        <p:nvSpPr>
          <p:cNvPr id="5" name="TextBox 4"/>
          <p:cNvSpPr txBox="1"/>
          <p:nvPr/>
        </p:nvSpPr>
        <p:spPr>
          <a:xfrm>
            <a:off x="561585" y="1580270"/>
            <a:ext cx="8667750" cy="4585871"/>
          </a:xfrm>
          <a:prstGeom prst="rect">
            <a:avLst/>
          </a:prstGeom>
          <a:noFill/>
        </p:spPr>
        <p:txBody>
          <a:bodyPr wrap="square" rtlCol="0">
            <a:spAutoFit/>
          </a:bodyPr>
          <a:lstStyle/>
          <a:p>
            <a:pPr>
              <a:spcBef>
                <a:spcPts val="600"/>
              </a:spcBef>
            </a:pPr>
            <a:r>
              <a:rPr lang="en-US" sz="2200" b="1" dirty="0" smtClean="0"/>
              <a:t>Debit Note and Credit Note must contains:</a:t>
            </a:r>
            <a:endParaRPr lang="en-MY" sz="2200" dirty="0"/>
          </a:p>
          <a:p>
            <a:pPr>
              <a:spcBef>
                <a:spcPts val="600"/>
              </a:spcBef>
            </a:pPr>
            <a:r>
              <a:rPr lang="en-US" sz="2200" dirty="0" smtClean="0"/>
              <a:t>    1) Words “Credit Note” or “Debit Note” in a prominent place</a:t>
            </a:r>
          </a:p>
          <a:p>
            <a:pPr>
              <a:spcBef>
                <a:spcPts val="600"/>
              </a:spcBef>
            </a:pPr>
            <a:r>
              <a:rPr lang="en-US" sz="2200" dirty="0"/>
              <a:t> </a:t>
            </a:r>
            <a:r>
              <a:rPr lang="en-US" sz="2200" dirty="0" smtClean="0"/>
              <a:t>   2) Serial Number and date of issue</a:t>
            </a:r>
          </a:p>
          <a:p>
            <a:pPr>
              <a:spcBef>
                <a:spcPts val="600"/>
              </a:spcBef>
            </a:pPr>
            <a:r>
              <a:rPr lang="en-US" sz="2200" dirty="0"/>
              <a:t> </a:t>
            </a:r>
            <a:r>
              <a:rPr lang="en-US" sz="2200" dirty="0" smtClean="0"/>
              <a:t>   3) Name, address and GST identification number of the supplier</a:t>
            </a:r>
          </a:p>
          <a:p>
            <a:pPr>
              <a:spcBef>
                <a:spcPts val="600"/>
              </a:spcBef>
            </a:pPr>
            <a:r>
              <a:rPr lang="en-US" sz="2200" dirty="0"/>
              <a:t> </a:t>
            </a:r>
            <a:r>
              <a:rPr lang="en-US" sz="2200" dirty="0" smtClean="0"/>
              <a:t>   4) Name and address of customer</a:t>
            </a:r>
          </a:p>
          <a:p>
            <a:pPr>
              <a:spcBef>
                <a:spcPts val="600"/>
              </a:spcBef>
            </a:pPr>
            <a:r>
              <a:rPr lang="en-US" sz="2200" dirty="0"/>
              <a:t> </a:t>
            </a:r>
            <a:r>
              <a:rPr lang="en-US" sz="2200" dirty="0" smtClean="0"/>
              <a:t>   5) Reason of issuance</a:t>
            </a:r>
          </a:p>
          <a:p>
            <a:pPr>
              <a:spcBef>
                <a:spcPts val="600"/>
              </a:spcBef>
            </a:pPr>
            <a:r>
              <a:rPr lang="en-US" sz="2200" dirty="0"/>
              <a:t> </a:t>
            </a:r>
            <a:r>
              <a:rPr lang="en-US" sz="2200" dirty="0" smtClean="0"/>
              <a:t>   6) Description of goods or services</a:t>
            </a:r>
          </a:p>
          <a:p>
            <a:pPr>
              <a:spcBef>
                <a:spcPts val="600"/>
              </a:spcBef>
            </a:pPr>
            <a:r>
              <a:rPr lang="en-US" sz="2200" dirty="0"/>
              <a:t> </a:t>
            </a:r>
            <a:r>
              <a:rPr lang="en-US" sz="2200" dirty="0" smtClean="0"/>
              <a:t>   7) Quantity and amount of each supply</a:t>
            </a:r>
          </a:p>
          <a:p>
            <a:pPr>
              <a:spcBef>
                <a:spcPts val="600"/>
              </a:spcBef>
            </a:pPr>
            <a:r>
              <a:rPr lang="en-US" sz="2200" dirty="0"/>
              <a:t> </a:t>
            </a:r>
            <a:r>
              <a:rPr lang="en-US" sz="2200" dirty="0" smtClean="0"/>
              <a:t>   8) Total amount excluding GST</a:t>
            </a:r>
          </a:p>
          <a:p>
            <a:pPr>
              <a:spcBef>
                <a:spcPts val="600"/>
              </a:spcBef>
            </a:pPr>
            <a:r>
              <a:rPr lang="en-US" sz="2200" dirty="0"/>
              <a:t> </a:t>
            </a:r>
            <a:r>
              <a:rPr lang="en-US" sz="2200" dirty="0" smtClean="0"/>
              <a:t>   9) Rate and amount of GST</a:t>
            </a:r>
          </a:p>
          <a:p>
            <a:pPr>
              <a:spcBef>
                <a:spcPts val="600"/>
              </a:spcBef>
            </a:pPr>
            <a:r>
              <a:rPr lang="en-US" sz="2200" dirty="0"/>
              <a:t> </a:t>
            </a:r>
            <a:r>
              <a:rPr lang="en-US" sz="2200" dirty="0" smtClean="0"/>
              <a:t>  10) Number and date of the original tax invoice</a:t>
            </a:r>
          </a:p>
        </p:txBody>
      </p:sp>
      <p:pic>
        <p:nvPicPr>
          <p:cNvPr id="6" name="Picture 2" descr="S:\iACCOUNTS Master Folder\User Folder\Afif\Afif's Portal\Bahan\google_drive_logo_3963 cop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1246311">
            <a:off x="277349" y="1603467"/>
            <a:ext cx="375951" cy="270685"/>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Slide Number Placeholder 3"/>
          <p:cNvSpPr txBox="1">
            <a:spLocks/>
          </p:cNvSpPr>
          <p:nvPr/>
        </p:nvSpPr>
        <p:spPr>
          <a:xfrm>
            <a:off x="8940867" y="6463184"/>
            <a:ext cx="576937"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45E794-307C-49D3-8CE5-47BF882ED0AE}" type="slidenum">
              <a:rPr lang="en-MY" smtClean="0"/>
              <a:pPr/>
              <a:t>28</a:t>
            </a:fld>
            <a:endParaRPr lang="en-MY" dirty="0"/>
          </a:p>
        </p:txBody>
      </p:sp>
    </p:spTree>
    <p:extLst>
      <p:ext uri="{BB962C8B-B14F-4D97-AF65-F5344CB8AC3E}">
        <p14:creationId xmlns:p14="http://schemas.microsoft.com/office/powerpoint/2010/main" val="9892196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29</a:t>
            </a:fld>
            <a:endParaRPr lang="en-US"/>
          </a:p>
        </p:txBody>
      </p:sp>
      <p:sp>
        <p:nvSpPr>
          <p:cNvPr id="3" name="Rectangle 2"/>
          <p:cNvSpPr/>
          <p:nvPr/>
        </p:nvSpPr>
        <p:spPr>
          <a:xfrm>
            <a:off x="-335558" y="332656"/>
            <a:ext cx="701675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2800" dirty="0">
                <a:solidFill>
                  <a:schemeClr val="accent5">
                    <a:lumMod val="60000"/>
                    <a:lumOff val="40000"/>
                  </a:schemeClr>
                </a:solidFill>
                <a:cs typeface="Mongolian Baiti" pitchFamily="66" charset="0"/>
              </a:rPr>
              <a:t>	</a:t>
            </a:r>
            <a:r>
              <a:rPr lang="en-US" sz="2800" dirty="0" smtClean="0">
                <a:solidFill>
                  <a:schemeClr val="bg1"/>
                </a:solidFill>
                <a:latin typeface="Calibri" pitchFamily="34" charset="0"/>
                <a:cs typeface="Mongolian Baiti" pitchFamily="66" charset="0"/>
              </a:rPr>
              <a:t>DEBIT NOTE</a:t>
            </a:r>
          </a:p>
          <a:p>
            <a:r>
              <a:rPr lang="en-US" sz="2400" dirty="0">
                <a:solidFill>
                  <a:schemeClr val="bg1"/>
                </a:solidFill>
                <a:latin typeface="Calibri" pitchFamily="34" charset="0"/>
                <a:cs typeface="Mongolian Baiti" pitchFamily="66" charset="0"/>
              </a:rPr>
              <a:t>	</a:t>
            </a:r>
            <a:r>
              <a:rPr lang="en-US" sz="2000" dirty="0" smtClean="0">
                <a:solidFill>
                  <a:schemeClr val="bg1"/>
                </a:solidFill>
                <a:latin typeface="Calibri" pitchFamily="34" charset="0"/>
                <a:cs typeface="Mongolian Baiti" pitchFamily="66" charset="0"/>
              </a:rPr>
              <a:t>SAMPLE OF DEBIT NOTE</a:t>
            </a:r>
            <a:r>
              <a:rPr lang="en-US" sz="2400" dirty="0" smtClean="0">
                <a:solidFill>
                  <a:schemeClr val="bg1"/>
                </a:solidFill>
                <a:latin typeface="Calibri" pitchFamily="34" charset="0"/>
                <a:cs typeface="Mongolian Baiti" pitchFamily="66" charset="0"/>
              </a:rPr>
              <a:t> </a:t>
            </a:r>
            <a:endParaRPr lang="en-SG" dirty="0"/>
          </a:p>
        </p:txBody>
      </p:sp>
      <p:sp>
        <p:nvSpPr>
          <p:cNvPr id="4" name="Slide Number Placeholder 3"/>
          <p:cNvSpPr txBox="1">
            <a:spLocks/>
          </p:cNvSpPr>
          <p:nvPr/>
        </p:nvSpPr>
        <p:spPr>
          <a:xfrm>
            <a:off x="9216410" y="6407156"/>
            <a:ext cx="576937"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45E794-307C-49D3-8CE5-47BF882ED0AE}" type="slidenum">
              <a:rPr lang="en-MY" smtClean="0"/>
              <a:pPr/>
              <a:t>29</a:t>
            </a:fld>
            <a:endParaRPr lang="en-MY" dirty="0"/>
          </a:p>
        </p:txBody>
      </p:sp>
      <p:pic>
        <p:nvPicPr>
          <p:cNvPr id="5" name="Picture 2" descr="C:\Users\Audit\Desktop\GST TRANSACTION\PICTURE\Picture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020" y="1529239"/>
            <a:ext cx="8928992" cy="4877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65760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43200" y="4560868"/>
            <a:ext cx="5867400" cy="546945"/>
          </a:xfrm>
          <a:prstGeom prst="rect">
            <a:avLst/>
          </a:prstGeom>
          <a:noFill/>
        </p:spPr>
        <p:txBody>
          <a:bodyPr wrap="square" rtlCol="0">
            <a:spAutoFit/>
          </a:bodyPr>
          <a:lstStyle/>
          <a:p>
            <a:r>
              <a:rPr lang="en-US" sz="2954" dirty="0" smtClean="0">
                <a:latin typeface="Calibri" pitchFamily="34" charset="0"/>
                <a:cs typeface="Calibri" pitchFamily="34" charset="0"/>
              </a:rPr>
              <a:t>TAX INVOICE</a:t>
            </a:r>
            <a:endParaRPr lang="en-US" sz="2954" dirty="0">
              <a:latin typeface="Calibri" pitchFamily="34" charset="0"/>
              <a:cs typeface="Calibri" pitchFamily="34" charset="0"/>
            </a:endParaRPr>
          </a:p>
        </p:txBody>
      </p:sp>
      <p:grpSp>
        <p:nvGrpSpPr>
          <p:cNvPr id="2" name="Group 2"/>
          <p:cNvGrpSpPr/>
          <p:nvPr/>
        </p:nvGrpSpPr>
        <p:grpSpPr>
          <a:xfrm>
            <a:off x="609600" y="3040996"/>
            <a:ext cx="8001000" cy="2266612"/>
            <a:chOff x="609600" y="3008662"/>
            <a:chExt cx="8001000" cy="2455496"/>
          </a:xfrm>
        </p:grpSpPr>
        <p:cxnSp>
          <p:nvCxnSpPr>
            <p:cNvPr id="7" name="Straight Connector 6"/>
            <p:cNvCxnSpPr/>
            <p:nvPr/>
          </p:nvCxnSpPr>
          <p:spPr>
            <a:xfrm>
              <a:off x="609600" y="5464158"/>
              <a:ext cx="8001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 name="Group 1"/>
            <p:cNvGrpSpPr/>
            <p:nvPr/>
          </p:nvGrpSpPr>
          <p:grpSpPr>
            <a:xfrm>
              <a:off x="609600" y="3008662"/>
              <a:ext cx="1905000" cy="2231303"/>
              <a:chOff x="609600" y="3008662"/>
              <a:chExt cx="1905000" cy="2231303"/>
            </a:xfrm>
          </p:grpSpPr>
          <p:sp>
            <p:nvSpPr>
              <p:cNvPr id="5" name="Rectangle 4"/>
              <p:cNvSpPr/>
              <p:nvPr/>
            </p:nvSpPr>
            <p:spPr>
              <a:xfrm>
                <a:off x="609600" y="3564693"/>
                <a:ext cx="1676400" cy="1675272"/>
              </a:xfrm>
              <a:prstGeom prst="rect">
                <a:avLst/>
              </a:prstGeom>
              <a:solidFill>
                <a:srgbClr val="FF0000"/>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MY" sz="1662"/>
              </a:p>
            </p:txBody>
          </p:sp>
          <p:pic>
            <p:nvPicPr>
              <p:cNvPr id="1027" name="Picture 3" descr="C:\Users\Account\Desktop\Untitled-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7111" y="3008662"/>
                <a:ext cx="1557489" cy="198797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sp>
        <p:nvSpPr>
          <p:cNvPr id="10" name="Slide Number Placeholder 3"/>
          <p:cNvSpPr>
            <a:spLocks noGrp="1"/>
          </p:cNvSpPr>
          <p:nvPr>
            <p:ph type="sldNum" sz="quarter" idx="12"/>
          </p:nvPr>
        </p:nvSpPr>
        <p:spPr/>
        <p:txBody>
          <a:bodyPr/>
          <a:lstStyle/>
          <a:p>
            <a:fld id="{1F45E794-307C-49D3-8CE5-47BF882ED0AE}" type="slidenum">
              <a:rPr lang="en-MY" smtClean="0"/>
              <a:pPr/>
              <a:t>3</a:t>
            </a:fld>
            <a:endParaRPr lang="en-MY" dirty="0"/>
          </a:p>
        </p:txBody>
      </p:sp>
    </p:spTree>
    <p:extLst>
      <p:ext uri="{BB962C8B-B14F-4D97-AF65-F5344CB8AC3E}">
        <p14:creationId xmlns:p14="http://schemas.microsoft.com/office/powerpoint/2010/main" val="10208686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30</a:t>
            </a:fld>
            <a:endParaRPr lang="en-US"/>
          </a:p>
        </p:txBody>
      </p:sp>
      <p:sp>
        <p:nvSpPr>
          <p:cNvPr id="3" name="Rectangle 2"/>
          <p:cNvSpPr/>
          <p:nvPr/>
        </p:nvSpPr>
        <p:spPr>
          <a:xfrm>
            <a:off x="-335558" y="332656"/>
            <a:ext cx="701675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2800" dirty="0">
                <a:solidFill>
                  <a:schemeClr val="accent5">
                    <a:lumMod val="60000"/>
                    <a:lumOff val="40000"/>
                  </a:schemeClr>
                </a:solidFill>
                <a:cs typeface="Mongolian Baiti" pitchFamily="66" charset="0"/>
              </a:rPr>
              <a:t>	</a:t>
            </a:r>
            <a:r>
              <a:rPr lang="en-US" sz="2800" dirty="0" smtClean="0">
                <a:solidFill>
                  <a:schemeClr val="bg1"/>
                </a:solidFill>
                <a:latin typeface="Calibri" pitchFamily="34" charset="0"/>
                <a:cs typeface="Mongolian Baiti" pitchFamily="66" charset="0"/>
              </a:rPr>
              <a:t>CREDIT NOTE</a:t>
            </a:r>
          </a:p>
          <a:p>
            <a:r>
              <a:rPr lang="en-US" sz="2400" dirty="0">
                <a:solidFill>
                  <a:schemeClr val="bg1"/>
                </a:solidFill>
                <a:latin typeface="Calibri" pitchFamily="34" charset="0"/>
                <a:cs typeface="Mongolian Baiti" pitchFamily="66" charset="0"/>
              </a:rPr>
              <a:t>	</a:t>
            </a:r>
            <a:r>
              <a:rPr lang="en-US" sz="2000" dirty="0" smtClean="0">
                <a:solidFill>
                  <a:schemeClr val="bg1"/>
                </a:solidFill>
                <a:latin typeface="Calibri" pitchFamily="34" charset="0"/>
                <a:cs typeface="Mongolian Baiti" pitchFamily="66" charset="0"/>
              </a:rPr>
              <a:t>SAMPLE OF CREDIT NOTE</a:t>
            </a:r>
            <a:r>
              <a:rPr lang="en-US" sz="2400" dirty="0" smtClean="0">
                <a:solidFill>
                  <a:schemeClr val="bg1"/>
                </a:solidFill>
                <a:latin typeface="Calibri" pitchFamily="34" charset="0"/>
                <a:cs typeface="Mongolian Baiti" pitchFamily="66" charset="0"/>
              </a:rPr>
              <a:t> </a:t>
            </a:r>
            <a:endParaRPr lang="en-SG" dirty="0"/>
          </a:p>
        </p:txBody>
      </p:sp>
      <p:pic>
        <p:nvPicPr>
          <p:cNvPr id="4" name="Picture 2" descr="C:\Users\Audit\Desktop\GST TRANSACTION\PICTURE\Picture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64" y="1672138"/>
            <a:ext cx="8763518" cy="4734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28605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31</a:t>
            </a:fld>
            <a:endParaRPr lang="en-US"/>
          </a:p>
        </p:txBody>
      </p:sp>
      <p:sp>
        <p:nvSpPr>
          <p:cNvPr id="3" name="Rectangle 2"/>
          <p:cNvSpPr/>
          <p:nvPr/>
        </p:nvSpPr>
        <p:spPr>
          <a:xfrm>
            <a:off x="-247650" y="304800"/>
            <a:ext cx="701675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2800" dirty="0">
                <a:solidFill>
                  <a:schemeClr val="accent5">
                    <a:lumMod val="60000"/>
                    <a:lumOff val="40000"/>
                  </a:schemeClr>
                </a:solidFill>
                <a:cs typeface="Mongolian Baiti" pitchFamily="66" charset="0"/>
              </a:rPr>
              <a:t>	</a:t>
            </a:r>
            <a:r>
              <a:rPr lang="en-US" sz="2800" dirty="0" smtClean="0">
                <a:solidFill>
                  <a:schemeClr val="bg1"/>
                </a:solidFill>
                <a:latin typeface="Calibri" pitchFamily="34" charset="0"/>
                <a:cs typeface="Mongolian Baiti" pitchFamily="66" charset="0"/>
              </a:rPr>
              <a:t>ISSUANCE OF DEBIT NOTE</a:t>
            </a:r>
          </a:p>
          <a:p>
            <a:r>
              <a:rPr lang="en-US" sz="2400" dirty="0">
                <a:solidFill>
                  <a:schemeClr val="bg1"/>
                </a:solidFill>
                <a:latin typeface="Calibri" pitchFamily="34" charset="0"/>
                <a:cs typeface="Mongolian Baiti" pitchFamily="66" charset="0"/>
              </a:rPr>
              <a:t>	</a:t>
            </a:r>
            <a:r>
              <a:rPr lang="en-US" sz="2000" dirty="0" smtClean="0">
                <a:solidFill>
                  <a:schemeClr val="bg1"/>
                </a:solidFill>
                <a:latin typeface="Calibri" pitchFamily="34" charset="0"/>
                <a:cs typeface="Mongolian Baiti" pitchFamily="66" charset="0"/>
              </a:rPr>
              <a:t>SITUATIONS</a:t>
            </a:r>
            <a:r>
              <a:rPr lang="en-US" sz="2400" dirty="0" smtClean="0">
                <a:solidFill>
                  <a:schemeClr val="bg1"/>
                </a:solidFill>
                <a:latin typeface="Calibri" pitchFamily="34" charset="0"/>
                <a:cs typeface="Mongolian Baiti" pitchFamily="66" charset="0"/>
              </a:rPr>
              <a:t> </a:t>
            </a:r>
            <a:endParaRPr lang="en-SG" dirty="0"/>
          </a:p>
        </p:txBody>
      </p:sp>
      <p:sp>
        <p:nvSpPr>
          <p:cNvPr id="4" name="TextBox 3"/>
          <p:cNvSpPr txBox="1"/>
          <p:nvPr/>
        </p:nvSpPr>
        <p:spPr>
          <a:xfrm>
            <a:off x="931459" y="1628800"/>
            <a:ext cx="8667750" cy="2923877"/>
          </a:xfrm>
          <a:prstGeom prst="rect">
            <a:avLst/>
          </a:prstGeom>
          <a:noFill/>
        </p:spPr>
        <p:txBody>
          <a:bodyPr wrap="square" rtlCol="0">
            <a:spAutoFit/>
          </a:bodyPr>
          <a:lstStyle/>
          <a:p>
            <a:pPr>
              <a:spcBef>
                <a:spcPts val="600"/>
              </a:spcBef>
            </a:pPr>
            <a:r>
              <a:rPr lang="en-US" sz="2200" b="1" dirty="0" smtClean="0"/>
              <a:t>Below is among the situations where Debit Note is applicable:</a:t>
            </a:r>
          </a:p>
          <a:p>
            <a:pPr>
              <a:spcBef>
                <a:spcPts val="600"/>
              </a:spcBef>
            </a:pPr>
            <a:r>
              <a:rPr lang="en-US" sz="2200" dirty="0" smtClean="0"/>
              <a:t>      Change in consideration </a:t>
            </a:r>
            <a:r>
              <a:rPr lang="en-US" sz="2200" u="sng" dirty="0" smtClean="0"/>
              <a:t>(addition) </a:t>
            </a:r>
            <a:r>
              <a:rPr lang="en-US" sz="2200" dirty="0" smtClean="0"/>
              <a:t>for the supply</a:t>
            </a:r>
          </a:p>
          <a:p>
            <a:pPr>
              <a:spcBef>
                <a:spcPts val="600"/>
              </a:spcBef>
            </a:pPr>
            <a:r>
              <a:rPr lang="en-US" sz="2200" dirty="0"/>
              <a:t> </a:t>
            </a:r>
            <a:r>
              <a:rPr lang="en-US" sz="2200" dirty="0" smtClean="0"/>
              <a:t>     Standard Rated supply </a:t>
            </a:r>
            <a:r>
              <a:rPr lang="en-US" sz="2200" u="sng" dirty="0" smtClean="0"/>
              <a:t>mistakenly stated </a:t>
            </a:r>
            <a:r>
              <a:rPr lang="en-US" sz="2200" dirty="0" smtClean="0"/>
              <a:t>as Exempt or Zero Rated</a:t>
            </a:r>
          </a:p>
          <a:p>
            <a:pPr>
              <a:spcBef>
                <a:spcPts val="600"/>
              </a:spcBef>
            </a:pPr>
            <a:r>
              <a:rPr lang="en-US" sz="2200" dirty="0"/>
              <a:t> </a:t>
            </a:r>
            <a:r>
              <a:rPr lang="en-US" sz="2200" dirty="0" smtClean="0"/>
              <a:t>     Goods or supplies delivered are </a:t>
            </a:r>
            <a:r>
              <a:rPr lang="en-US" sz="2200" u="sng" dirty="0" smtClean="0"/>
              <a:t>under priced</a:t>
            </a:r>
          </a:p>
          <a:p>
            <a:pPr>
              <a:spcBef>
                <a:spcPts val="600"/>
              </a:spcBef>
            </a:pPr>
            <a:r>
              <a:rPr lang="en-US" sz="2200" dirty="0"/>
              <a:t> </a:t>
            </a:r>
            <a:r>
              <a:rPr lang="en-US" sz="2200" dirty="0" smtClean="0"/>
              <a:t>     </a:t>
            </a:r>
            <a:r>
              <a:rPr lang="en-US" sz="2200" u="sng" dirty="0" smtClean="0"/>
              <a:t>Oversupply</a:t>
            </a:r>
            <a:r>
              <a:rPr lang="en-US" sz="2200" dirty="0" smtClean="0"/>
              <a:t> to the customer</a:t>
            </a:r>
          </a:p>
          <a:p>
            <a:pPr>
              <a:spcBef>
                <a:spcPts val="600"/>
              </a:spcBef>
            </a:pPr>
            <a:r>
              <a:rPr lang="en-US" sz="2200" dirty="0"/>
              <a:t> </a:t>
            </a:r>
            <a:r>
              <a:rPr lang="en-US" sz="2200" dirty="0" smtClean="0"/>
              <a:t>     Supply of </a:t>
            </a:r>
            <a:r>
              <a:rPr lang="en-US" sz="2200" u="sng" dirty="0" smtClean="0"/>
              <a:t>uncertain consideration</a:t>
            </a:r>
          </a:p>
          <a:p>
            <a:pPr>
              <a:spcBef>
                <a:spcPts val="600"/>
              </a:spcBef>
            </a:pPr>
            <a:endParaRPr lang="en-MY" sz="2200" dirty="0"/>
          </a:p>
        </p:txBody>
      </p:sp>
      <p:pic>
        <p:nvPicPr>
          <p:cNvPr id="5" name="Picture 2" descr="S:\iACCOUNTS Master Folder\User Folder\Afif\Afif's Portal\Bahan\google_drive_logo_3963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1246311">
            <a:off x="597248" y="1691455"/>
            <a:ext cx="375951" cy="270685"/>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icture 2" descr="C:\Users\GSTUser\Desktop\color-wheel-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6558" y="2149533"/>
            <a:ext cx="255002" cy="18820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GSTUser\Desktop\color-wheel-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6558" y="2571898"/>
            <a:ext cx="255002" cy="18820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STUser\Desktop\color-wheel-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6558" y="2979773"/>
            <a:ext cx="255002" cy="18820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GSTUser\Desktop\color-wheel-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6558" y="3382802"/>
            <a:ext cx="255002" cy="18820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GSTUser\Desktop\color-wheel-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6558" y="3790677"/>
            <a:ext cx="255002" cy="18820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S:\iACCOUNTS Master Folder\User Folder\Afif\Afif's Portal\Bahan\vegetabl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4410" y="3674183"/>
            <a:ext cx="3269323" cy="2670786"/>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3"/>
          <p:cNvSpPr txBox="1">
            <a:spLocks/>
          </p:cNvSpPr>
          <p:nvPr/>
        </p:nvSpPr>
        <p:spPr>
          <a:xfrm>
            <a:off x="9216410" y="6407156"/>
            <a:ext cx="576937"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45E794-307C-49D3-8CE5-47BF882ED0AE}" type="slidenum">
              <a:rPr lang="en-MY" smtClean="0"/>
              <a:pPr/>
              <a:t>31</a:t>
            </a:fld>
            <a:endParaRPr lang="en-MY" dirty="0"/>
          </a:p>
        </p:txBody>
      </p:sp>
    </p:spTree>
    <p:extLst>
      <p:ext uri="{BB962C8B-B14F-4D97-AF65-F5344CB8AC3E}">
        <p14:creationId xmlns:p14="http://schemas.microsoft.com/office/powerpoint/2010/main" val="24413456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32</a:t>
            </a:fld>
            <a:endParaRPr lang="en-US"/>
          </a:p>
        </p:txBody>
      </p:sp>
      <p:pic>
        <p:nvPicPr>
          <p:cNvPr id="3" name="Picture 2" descr="http://www.foreclosurequestionsguru.com/wp-content/uploads/2012/07/Plus-and-Minus.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49128" y="4324747"/>
            <a:ext cx="2483199" cy="21602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35558" y="332656"/>
            <a:ext cx="701675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2800" dirty="0">
                <a:solidFill>
                  <a:schemeClr val="accent5">
                    <a:lumMod val="60000"/>
                    <a:lumOff val="40000"/>
                  </a:schemeClr>
                </a:solidFill>
                <a:cs typeface="Mongolian Baiti" pitchFamily="66" charset="0"/>
              </a:rPr>
              <a:t>	</a:t>
            </a:r>
            <a:r>
              <a:rPr lang="en-US" sz="2800" dirty="0" smtClean="0">
                <a:solidFill>
                  <a:schemeClr val="bg1"/>
                </a:solidFill>
                <a:latin typeface="Calibri" pitchFamily="34" charset="0"/>
                <a:cs typeface="Mongolian Baiti" pitchFamily="66" charset="0"/>
              </a:rPr>
              <a:t>ISSUANCE OF DEBIT NOTE</a:t>
            </a:r>
          </a:p>
          <a:p>
            <a:r>
              <a:rPr lang="en-US" sz="2400" dirty="0">
                <a:solidFill>
                  <a:schemeClr val="bg1"/>
                </a:solidFill>
                <a:latin typeface="Calibri" pitchFamily="34" charset="0"/>
                <a:cs typeface="Mongolian Baiti" pitchFamily="66" charset="0"/>
              </a:rPr>
              <a:t>	</a:t>
            </a:r>
            <a:r>
              <a:rPr lang="en-US" sz="2000" dirty="0" smtClean="0">
                <a:solidFill>
                  <a:schemeClr val="bg1"/>
                </a:solidFill>
                <a:latin typeface="Calibri" pitchFamily="34" charset="0"/>
                <a:cs typeface="Mongolian Baiti" pitchFamily="66" charset="0"/>
              </a:rPr>
              <a:t>ADJUSTMENT</a:t>
            </a:r>
            <a:r>
              <a:rPr lang="en-US" sz="2400" dirty="0" smtClean="0">
                <a:solidFill>
                  <a:schemeClr val="bg1"/>
                </a:solidFill>
                <a:latin typeface="Calibri" pitchFamily="34" charset="0"/>
                <a:cs typeface="Mongolian Baiti" pitchFamily="66" charset="0"/>
              </a:rPr>
              <a:t> </a:t>
            </a:r>
            <a:endParaRPr lang="en-SG" dirty="0"/>
          </a:p>
        </p:txBody>
      </p:sp>
      <p:sp>
        <p:nvSpPr>
          <p:cNvPr id="5" name="Content Placeholder 9"/>
          <p:cNvSpPr txBox="1">
            <a:spLocks/>
          </p:cNvSpPr>
          <p:nvPr/>
        </p:nvSpPr>
        <p:spPr>
          <a:xfrm>
            <a:off x="265112" y="1600200"/>
            <a:ext cx="89154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0050" lvl="1" indent="0" algn="just">
              <a:buFont typeface="Arial" pitchFamily="34" charset="0"/>
              <a:buNone/>
              <a:defRPr/>
            </a:pPr>
            <a:r>
              <a:rPr lang="en-US" b="1" dirty="0" smtClean="0">
                <a:latin typeface="Arial" charset="0"/>
                <a:cs typeface="Arial" charset="0"/>
              </a:rPr>
              <a:t>Adjustments Due to Debit Notes</a:t>
            </a:r>
          </a:p>
          <a:p>
            <a:pPr lvl="1" algn="just">
              <a:defRPr/>
            </a:pPr>
            <a:endParaRPr lang="en-US" sz="1200" b="1" dirty="0" smtClean="0">
              <a:latin typeface="Arial" charset="0"/>
              <a:cs typeface="Arial" charset="0"/>
            </a:endParaRPr>
          </a:p>
          <a:p>
            <a:pPr marL="800100" lvl="2" indent="0" algn="just">
              <a:buFont typeface="Arial" pitchFamily="34" charset="0"/>
              <a:buNone/>
              <a:defRPr/>
            </a:pPr>
            <a:r>
              <a:rPr lang="en-US" sz="2200" dirty="0" smtClean="0">
                <a:latin typeface="Arial" charset="0"/>
                <a:cs typeface="Arial" charset="0"/>
              </a:rPr>
              <a:t>When a debit note is issued, the supplier/seller (registered person ) must increase his output tax in the return for amount stated in debit note</a:t>
            </a:r>
          </a:p>
          <a:p>
            <a:pPr marL="800100" lvl="2" indent="0" algn="just">
              <a:buFont typeface="Arial" pitchFamily="34" charset="0"/>
              <a:buNone/>
              <a:defRPr/>
            </a:pPr>
            <a:endParaRPr lang="en-US" sz="2200" dirty="0" smtClean="0">
              <a:latin typeface="Arial" charset="0"/>
              <a:cs typeface="Arial" charset="0"/>
            </a:endParaRPr>
          </a:p>
          <a:p>
            <a:pPr marL="800100" lvl="2" indent="0" algn="just">
              <a:buFont typeface="Arial" pitchFamily="34" charset="0"/>
              <a:buNone/>
              <a:defRPr/>
            </a:pPr>
            <a:r>
              <a:rPr lang="en-US" sz="2200" dirty="0" smtClean="0">
                <a:latin typeface="Arial" charset="0"/>
                <a:cs typeface="Arial" charset="0"/>
              </a:rPr>
              <a:t>The customer/buyer who is a registered person on the other hand, must increase his input tax in the return for the taxable period in which he received the debit note.</a:t>
            </a:r>
          </a:p>
          <a:p>
            <a:pPr marL="800100" lvl="2" indent="0" algn="just">
              <a:buFont typeface="Arial" pitchFamily="34" charset="0"/>
              <a:buNone/>
            </a:pPr>
            <a:endParaRPr lang="ms-MY" dirty="0"/>
          </a:p>
        </p:txBody>
      </p:sp>
      <p:pic>
        <p:nvPicPr>
          <p:cNvPr id="6" name="Picture 2" descr="S:\iACCOUNTS Master Folder\User Folder\Afif\Afif's Portal\Bahan\google_drive_logo_3963 cop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1246311">
            <a:off x="411476" y="1724005"/>
            <a:ext cx="375951" cy="270685"/>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 name="Picture 2" descr="C:\Users\GSTUser\Desktop\color-wheel-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1574" y="2420888"/>
            <a:ext cx="255002" cy="18820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STUser\Desktop\color-wheel-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0552" y="3845908"/>
            <a:ext cx="255002" cy="188203"/>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3"/>
          <p:cNvSpPr txBox="1">
            <a:spLocks/>
          </p:cNvSpPr>
          <p:nvPr/>
        </p:nvSpPr>
        <p:spPr>
          <a:xfrm>
            <a:off x="9216410" y="6407156"/>
            <a:ext cx="576937"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45E794-307C-49D3-8CE5-47BF882ED0AE}" type="slidenum">
              <a:rPr lang="en-MY" smtClean="0"/>
              <a:pPr/>
              <a:t>32</a:t>
            </a:fld>
            <a:endParaRPr lang="en-MY" dirty="0"/>
          </a:p>
        </p:txBody>
      </p:sp>
    </p:spTree>
    <p:extLst>
      <p:ext uri="{BB962C8B-B14F-4D97-AF65-F5344CB8AC3E}">
        <p14:creationId xmlns:p14="http://schemas.microsoft.com/office/powerpoint/2010/main" val="6068057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33</a:t>
            </a:fld>
            <a:endParaRPr lang="en-US"/>
          </a:p>
        </p:txBody>
      </p:sp>
      <p:sp>
        <p:nvSpPr>
          <p:cNvPr id="3" name="Rectangle 2"/>
          <p:cNvSpPr/>
          <p:nvPr/>
        </p:nvSpPr>
        <p:spPr>
          <a:xfrm>
            <a:off x="-335558" y="332656"/>
            <a:ext cx="701675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2800" dirty="0">
                <a:solidFill>
                  <a:schemeClr val="accent5">
                    <a:lumMod val="60000"/>
                    <a:lumOff val="40000"/>
                  </a:schemeClr>
                </a:solidFill>
                <a:cs typeface="Mongolian Baiti" pitchFamily="66" charset="0"/>
              </a:rPr>
              <a:t>	</a:t>
            </a:r>
            <a:r>
              <a:rPr lang="en-US" sz="2800" dirty="0" smtClean="0">
                <a:solidFill>
                  <a:schemeClr val="bg1"/>
                </a:solidFill>
                <a:latin typeface="Calibri" pitchFamily="34" charset="0"/>
                <a:cs typeface="Mongolian Baiti" pitchFamily="66" charset="0"/>
              </a:rPr>
              <a:t>DEBIT NOTE</a:t>
            </a:r>
          </a:p>
          <a:p>
            <a:r>
              <a:rPr lang="en-US" sz="2400" dirty="0">
                <a:solidFill>
                  <a:schemeClr val="bg1"/>
                </a:solidFill>
                <a:latin typeface="Calibri" pitchFamily="34" charset="0"/>
                <a:cs typeface="Mongolian Baiti" pitchFamily="66" charset="0"/>
              </a:rPr>
              <a:t>	</a:t>
            </a:r>
            <a:r>
              <a:rPr lang="en-US" sz="2000" dirty="0" smtClean="0">
                <a:solidFill>
                  <a:schemeClr val="bg1"/>
                </a:solidFill>
                <a:latin typeface="Calibri" pitchFamily="34" charset="0"/>
                <a:cs typeface="Mongolian Baiti" pitchFamily="66" charset="0"/>
              </a:rPr>
              <a:t>EXAMPLE ON ADJUSTMENT</a:t>
            </a:r>
            <a:endParaRPr lang="en-SG" dirty="0"/>
          </a:p>
        </p:txBody>
      </p:sp>
      <p:sp>
        <p:nvSpPr>
          <p:cNvPr id="4" name="Right Arrow 3"/>
          <p:cNvSpPr/>
          <p:nvPr/>
        </p:nvSpPr>
        <p:spPr>
          <a:xfrm>
            <a:off x="3324382" y="2689459"/>
            <a:ext cx="385101" cy="267438"/>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MY"/>
          </a:p>
        </p:txBody>
      </p:sp>
      <p:sp>
        <p:nvSpPr>
          <p:cNvPr id="5" name="Right Arrow 4"/>
          <p:cNvSpPr/>
          <p:nvPr/>
        </p:nvSpPr>
        <p:spPr>
          <a:xfrm>
            <a:off x="5800882" y="2689459"/>
            <a:ext cx="385101" cy="267438"/>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MY"/>
          </a:p>
        </p:txBody>
      </p:sp>
      <p:grpSp>
        <p:nvGrpSpPr>
          <p:cNvPr id="6" name="Group 5"/>
          <p:cNvGrpSpPr/>
          <p:nvPr/>
        </p:nvGrpSpPr>
        <p:grpSpPr>
          <a:xfrm>
            <a:off x="4039683" y="2311530"/>
            <a:ext cx="1487954" cy="1112967"/>
            <a:chOff x="1047339" y="3385810"/>
            <a:chExt cx="1373496" cy="1112967"/>
          </a:xfrm>
        </p:grpSpPr>
        <p:pic>
          <p:nvPicPr>
            <p:cNvPr id="7" name="Picture 4" descr="C:\Users\GSTUser\Desktop\Folder invoice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1948" y="3385810"/>
              <a:ext cx="831583" cy="83158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047339" y="4191000"/>
              <a:ext cx="1373496" cy="307777"/>
            </a:xfrm>
            <a:prstGeom prst="rect">
              <a:avLst/>
            </a:prstGeom>
            <a:noFill/>
          </p:spPr>
          <p:txBody>
            <a:bodyPr wrap="square" rtlCol="0">
              <a:spAutoFit/>
            </a:bodyPr>
            <a:lstStyle/>
            <a:p>
              <a:pPr algn="ctr"/>
              <a:r>
                <a:rPr lang="en-US" sz="1400" dirty="0" smtClean="0"/>
                <a:t>Debit Note</a:t>
              </a:r>
            </a:p>
          </p:txBody>
        </p:sp>
      </p:grpSp>
      <p:grpSp>
        <p:nvGrpSpPr>
          <p:cNvPr id="9" name="Group 8"/>
          <p:cNvGrpSpPr/>
          <p:nvPr/>
        </p:nvGrpSpPr>
        <p:grpSpPr>
          <a:xfrm>
            <a:off x="1732254" y="2170583"/>
            <a:ext cx="1295954" cy="1289818"/>
            <a:chOff x="1173895" y="1859695"/>
            <a:chExt cx="1196265" cy="1289818"/>
          </a:xfrm>
        </p:grpSpPr>
        <p:pic>
          <p:nvPicPr>
            <p:cNvPr id="10" name="Picture 6" descr="S:\iACCOUNTS Master Folder\User Folder\Afif\Afif's Portal\Bahan\callcentre-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3895" y="1859695"/>
              <a:ext cx="1067690" cy="106769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199059" y="2841736"/>
              <a:ext cx="1171101" cy="307777"/>
            </a:xfrm>
            <a:prstGeom prst="rect">
              <a:avLst/>
            </a:prstGeom>
            <a:noFill/>
          </p:spPr>
          <p:txBody>
            <a:bodyPr wrap="square" rtlCol="0">
              <a:spAutoFit/>
            </a:bodyPr>
            <a:lstStyle/>
            <a:p>
              <a:pPr algn="ctr"/>
              <a:r>
                <a:rPr lang="en-US" sz="1400" dirty="0" smtClean="0"/>
                <a:t>Company A</a:t>
              </a:r>
              <a:endParaRPr lang="en-MY" sz="1400" dirty="0"/>
            </a:p>
          </p:txBody>
        </p:sp>
      </p:grpSp>
      <p:grpSp>
        <p:nvGrpSpPr>
          <p:cNvPr id="12" name="Group 11"/>
          <p:cNvGrpSpPr/>
          <p:nvPr/>
        </p:nvGrpSpPr>
        <p:grpSpPr>
          <a:xfrm>
            <a:off x="6516183" y="2264841"/>
            <a:ext cx="1320800" cy="1113489"/>
            <a:chOff x="6822256" y="1967784"/>
            <a:chExt cx="1219200" cy="1113489"/>
          </a:xfrm>
        </p:grpSpPr>
        <p:pic>
          <p:nvPicPr>
            <p:cNvPr id="13" name="Picture 2" descr="S:\iACCOUNTS Master Folder\User Folder\Afif\Afif's Portal\Bahan\user_25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12049" y="1967784"/>
              <a:ext cx="755671" cy="75567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6822256" y="2773496"/>
              <a:ext cx="1219200" cy="307777"/>
            </a:xfrm>
            <a:prstGeom prst="rect">
              <a:avLst/>
            </a:prstGeom>
            <a:noFill/>
          </p:spPr>
          <p:txBody>
            <a:bodyPr wrap="square" rtlCol="0">
              <a:spAutoFit/>
            </a:bodyPr>
            <a:lstStyle/>
            <a:p>
              <a:pPr algn="ctr"/>
              <a:r>
                <a:rPr lang="en-US" sz="1400" dirty="0" smtClean="0"/>
                <a:t>Company B</a:t>
              </a:r>
              <a:endParaRPr lang="en-MY" sz="1400" dirty="0"/>
            </a:p>
          </p:txBody>
        </p:sp>
      </p:grpSp>
      <p:sp>
        <p:nvSpPr>
          <p:cNvPr id="15" name="TextBox 14"/>
          <p:cNvSpPr txBox="1"/>
          <p:nvPr/>
        </p:nvSpPr>
        <p:spPr>
          <a:xfrm>
            <a:off x="799286" y="1484784"/>
            <a:ext cx="8667750" cy="646331"/>
          </a:xfrm>
          <a:prstGeom prst="rect">
            <a:avLst/>
          </a:prstGeom>
          <a:noFill/>
        </p:spPr>
        <p:txBody>
          <a:bodyPr wrap="square" rtlCol="0">
            <a:spAutoFit/>
          </a:bodyPr>
          <a:lstStyle/>
          <a:p>
            <a:pPr>
              <a:spcBef>
                <a:spcPts val="600"/>
              </a:spcBef>
            </a:pPr>
            <a:r>
              <a:rPr lang="en-US" dirty="0" smtClean="0"/>
              <a:t>Service provided by Company A to B, amount RM 1,000. Additional services provided amount RM 100 and debit note was issued within 21days</a:t>
            </a:r>
          </a:p>
        </p:txBody>
      </p:sp>
      <p:pic>
        <p:nvPicPr>
          <p:cNvPr id="16" name="Picture 2" descr="S:\iACCOUNTS Master Folder\User Folder\Afif\Afif's Portal\Bahan\google_drive_logo_3963 copy.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1246311">
            <a:off x="482164" y="1531486"/>
            <a:ext cx="341774" cy="246077"/>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784135" y="3446106"/>
            <a:ext cx="3219450" cy="3108543"/>
          </a:xfrm>
          <a:prstGeom prst="rect">
            <a:avLst/>
          </a:prstGeom>
          <a:noFill/>
        </p:spPr>
        <p:txBody>
          <a:bodyPr wrap="square" rtlCol="0">
            <a:spAutoFit/>
          </a:bodyPr>
          <a:lstStyle/>
          <a:p>
            <a:pPr algn="ctr"/>
            <a:r>
              <a:rPr lang="en-US" sz="1600" b="1" dirty="0" smtClean="0"/>
              <a:t>Adjustment by Company A to increase </a:t>
            </a:r>
            <a:r>
              <a:rPr lang="en-US" sz="1600" b="1" u="sng" dirty="0" smtClean="0"/>
              <a:t>Output Tax</a:t>
            </a:r>
          </a:p>
          <a:p>
            <a:pPr algn="ctr"/>
            <a:endParaRPr lang="en-US" sz="1600" b="1" dirty="0" smtClean="0"/>
          </a:p>
          <a:p>
            <a:pPr algn="ctr"/>
            <a:r>
              <a:rPr lang="en-US" sz="1600" dirty="0" smtClean="0"/>
              <a:t>Current Output Tax charged,</a:t>
            </a:r>
          </a:p>
          <a:p>
            <a:pPr algn="ctr"/>
            <a:r>
              <a:rPr lang="en-US" sz="1600" dirty="0" smtClean="0"/>
              <a:t>RM 1,000 x 6% = RM 60</a:t>
            </a:r>
          </a:p>
          <a:p>
            <a:pPr algn="ctr"/>
            <a:endParaRPr lang="en-US" sz="1600" dirty="0" smtClean="0"/>
          </a:p>
          <a:p>
            <a:pPr algn="ctr"/>
            <a:r>
              <a:rPr lang="en-US" sz="1600" dirty="0" smtClean="0"/>
              <a:t>Increased in Output Tax,</a:t>
            </a:r>
          </a:p>
          <a:p>
            <a:pPr algn="ctr"/>
            <a:r>
              <a:rPr lang="en-US" sz="1600" dirty="0" smtClean="0"/>
              <a:t>RM 100 x 6% = RM 6</a:t>
            </a:r>
          </a:p>
          <a:p>
            <a:pPr algn="ctr"/>
            <a:endParaRPr lang="en-US" sz="1600" dirty="0"/>
          </a:p>
          <a:p>
            <a:pPr algn="ctr"/>
            <a:r>
              <a:rPr lang="en-US" sz="1600" dirty="0" smtClean="0"/>
              <a:t>Actual GST paid to JKDM</a:t>
            </a:r>
          </a:p>
          <a:p>
            <a:pPr algn="ctr"/>
            <a:r>
              <a:rPr lang="en-US" sz="2000" b="1" dirty="0" smtClean="0"/>
              <a:t> = RM 66 </a:t>
            </a:r>
            <a:r>
              <a:rPr lang="en-US" sz="1600" dirty="0" smtClean="0"/>
              <a:t>(RM 60 + RM 6)</a:t>
            </a:r>
          </a:p>
          <a:p>
            <a:pPr algn="ctr"/>
            <a:endParaRPr lang="en-MY" sz="1600" dirty="0"/>
          </a:p>
        </p:txBody>
      </p:sp>
      <p:sp>
        <p:nvSpPr>
          <p:cNvPr id="18" name="TextBox 17"/>
          <p:cNvSpPr txBox="1"/>
          <p:nvPr/>
        </p:nvSpPr>
        <p:spPr>
          <a:xfrm>
            <a:off x="5629722" y="3446106"/>
            <a:ext cx="3219450" cy="3108543"/>
          </a:xfrm>
          <a:prstGeom prst="rect">
            <a:avLst/>
          </a:prstGeom>
          <a:noFill/>
        </p:spPr>
        <p:txBody>
          <a:bodyPr wrap="square" rtlCol="0">
            <a:spAutoFit/>
          </a:bodyPr>
          <a:lstStyle/>
          <a:p>
            <a:pPr algn="ctr"/>
            <a:r>
              <a:rPr lang="en-US" sz="1600" b="1" dirty="0" smtClean="0"/>
              <a:t>Adjustment by Company B to increase </a:t>
            </a:r>
            <a:r>
              <a:rPr lang="en-US" sz="1600" b="1" u="sng" dirty="0" smtClean="0"/>
              <a:t>Input Tax</a:t>
            </a:r>
          </a:p>
          <a:p>
            <a:pPr algn="ctr"/>
            <a:endParaRPr lang="en-US" sz="1600" b="1" dirty="0" smtClean="0"/>
          </a:p>
          <a:p>
            <a:pPr algn="ctr"/>
            <a:r>
              <a:rPr lang="en-US" sz="1600" dirty="0" smtClean="0"/>
              <a:t>Current Input Tax charged,</a:t>
            </a:r>
          </a:p>
          <a:p>
            <a:pPr algn="ctr"/>
            <a:r>
              <a:rPr lang="en-US" sz="1600" dirty="0" smtClean="0"/>
              <a:t>RM 1,000 x 6% = RM 60</a:t>
            </a:r>
          </a:p>
          <a:p>
            <a:pPr algn="ctr"/>
            <a:endParaRPr lang="en-US" sz="1600" dirty="0" smtClean="0"/>
          </a:p>
          <a:p>
            <a:pPr algn="ctr"/>
            <a:r>
              <a:rPr lang="en-US" sz="1600" dirty="0" smtClean="0"/>
              <a:t>Increased in Input Tax,</a:t>
            </a:r>
          </a:p>
          <a:p>
            <a:pPr algn="ctr"/>
            <a:r>
              <a:rPr lang="en-US" sz="1600" dirty="0" smtClean="0"/>
              <a:t>RM 100 x 6% = RM 6</a:t>
            </a:r>
          </a:p>
          <a:p>
            <a:pPr algn="ctr"/>
            <a:endParaRPr lang="en-US" sz="1600" dirty="0"/>
          </a:p>
          <a:p>
            <a:pPr algn="ctr"/>
            <a:r>
              <a:rPr lang="en-US" sz="1600" dirty="0" smtClean="0"/>
              <a:t>Actual GST claimed to JKDM</a:t>
            </a:r>
          </a:p>
          <a:p>
            <a:pPr algn="ctr"/>
            <a:r>
              <a:rPr lang="en-US" sz="2000" b="1" dirty="0" smtClean="0"/>
              <a:t> = RM 66 </a:t>
            </a:r>
            <a:r>
              <a:rPr lang="en-US" sz="1600" dirty="0" smtClean="0"/>
              <a:t>(RM 60 + RM 6)</a:t>
            </a:r>
          </a:p>
          <a:p>
            <a:pPr algn="ctr"/>
            <a:endParaRPr lang="en-MY" sz="1600" dirty="0"/>
          </a:p>
        </p:txBody>
      </p:sp>
      <p:cxnSp>
        <p:nvCxnSpPr>
          <p:cNvPr id="19" name="Straight Connector 18"/>
          <p:cNvCxnSpPr/>
          <p:nvPr/>
        </p:nvCxnSpPr>
        <p:spPr>
          <a:xfrm>
            <a:off x="4783660" y="3460402"/>
            <a:ext cx="0" cy="309424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Slide Number Placeholder 3"/>
          <p:cNvSpPr txBox="1">
            <a:spLocks/>
          </p:cNvSpPr>
          <p:nvPr/>
        </p:nvSpPr>
        <p:spPr>
          <a:xfrm>
            <a:off x="9216410" y="6407156"/>
            <a:ext cx="576937"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45E794-307C-49D3-8CE5-47BF882ED0AE}" type="slidenum">
              <a:rPr lang="en-MY" smtClean="0"/>
              <a:pPr/>
              <a:t>33</a:t>
            </a:fld>
            <a:endParaRPr lang="en-MY" dirty="0"/>
          </a:p>
        </p:txBody>
      </p:sp>
    </p:spTree>
    <p:extLst>
      <p:ext uri="{BB962C8B-B14F-4D97-AF65-F5344CB8AC3E}">
        <p14:creationId xmlns:p14="http://schemas.microsoft.com/office/powerpoint/2010/main" val="17314856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34</a:t>
            </a:fld>
            <a:endParaRPr lang="en-US"/>
          </a:p>
        </p:txBody>
      </p:sp>
      <p:sp>
        <p:nvSpPr>
          <p:cNvPr id="3" name="Rectangle 2"/>
          <p:cNvSpPr/>
          <p:nvPr/>
        </p:nvSpPr>
        <p:spPr>
          <a:xfrm>
            <a:off x="-335558" y="332656"/>
            <a:ext cx="701675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2800" dirty="0">
                <a:solidFill>
                  <a:schemeClr val="accent5">
                    <a:lumMod val="60000"/>
                    <a:lumOff val="40000"/>
                  </a:schemeClr>
                </a:solidFill>
                <a:cs typeface="Mongolian Baiti" pitchFamily="66" charset="0"/>
              </a:rPr>
              <a:t>	</a:t>
            </a:r>
            <a:r>
              <a:rPr lang="en-US" sz="2800" dirty="0" smtClean="0">
                <a:solidFill>
                  <a:schemeClr val="bg1"/>
                </a:solidFill>
                <a:latin typeface="Calibri" pitchFamily="34" charset="0"/>
                <a:cs typeface="Mongolian Baiti" pitchFamily="66" charset="0"/>
              </a:rPr>
              <a:t>DEBIT NOTE</a:t>
            </a:r>
          </a:p>
          <a:p>
            <a:r>
              <a:rPr lang="en-US" sz="2400" dirty="0">
                <a:solidFill>
                  <a:schemeClr val="bg1"/>
                </a:solidFill>
                <a:latin typeface="Calibri" pitchFamily="34" charset="0"/>
                <a:cs typeface="Mongolian Baiti" pitchFamily="66" charset="0"/>
              </a:rPr>
              <a:t>	</a:t>
            </a:r>
            <a:r>
              <a:rPr lang="en-US" sz="2000" dirty="0" smtClean="0">
                <a:solidFill>
                  <a:schemeClr val="bg1"/>
                </a:solidFill>
                <a:latin typeface="Calibri" pitchFamily="34" charset="0"/>
                <a:cs typeface="Mongolian Baiti" pitchFamily="66" charset="0"/>
              </a:rPr>
              <a:t>ACCOUNTING ENTRY</a:t>
            </a:r>
            <a:endParaRPr lang="en-SG" dirty="0"/>
          </a:p>
        </p:txBody>
      </p:sp>
      <p:sp>
        <p:nvSpPr>
          <p:cNvPr id="4" name="TextBox 3"/>
          <p:cNvSpPr txBox="1"/>
          <p:nvPr/>
        </p:nvSpPr>
        <p:spPr>
          <a:xfrm>
            <a:off x="1238224" y="3214686"/>
            <a:ext cx="3219450" cy="2554545"/>
          </a:xfrm>
          <a:prstGeom prst="rect">
            <a:avLst/>
          </a:prstGeom>
          <a:noFill/>
        </p:spPr>
        <p:txBody>
          <a:bodyPr wrap="square" rtlCol="0">
            <a:spAutoFit/>
          </a:bodyPr>
          <a:lstStyle/>
          <a:p>
            <a:r>
              <a:rPr lang="en-US" sz="1600" b="1" dirty="0" smtClean="0"/>
              <a:t>             </a:t>
            </a:r>
          </a:p>
          <a:p>
            <a:r>
              <a:rPr lang="en-US" sz="1600" b="1" dirty="0" smtClean="0"/>
              <a:t>Adjustment by Company A to increase </a:t>
            </a:r>
            <a:r>
              <a:rPr lang="en-US" sz="1600" b="1" u="sng" dirty="0" smtClean="0"/>
              <a:t>Output Tax</a:t>
            </a:r>
          </a:p>
          <a:p>
            <a:endParaRPr lang="en-US" sz="1600" b="1" dirty="0" smtClean="0"/>
          </a:p>
          <a:p>
            <a:r>
              <a:rPr lang="en-US" sz="1600" b="1" dirty="0" smtClean="0"/>
              <a:t>        Dr Debtor 106</a:t>
            </a:r>
          </a:p>
          <a:p>
            <a:r>
              <a:rPr lang="en-US" sz="1600" b="1" dirty="0" smtClean="0"/>
              <a:t>                   Cr Sales            RM100</a:t>
            </a:r>
          </a:p>
          <a:p>
            <a:r>
              <a:rPr lang="en-US" sz="1600" b="1" dirty="0" smtClean="0"/>
              <a:t>                   Cr output tax  RM    6</a:t>
            </a:r>
          </a:p>
          <a:p>
            <a:endParaRPr lang="en-US" sz="1600" b="1" dirty="0"/>
          </a:p>
          <a:p>
            <a:pPr algn="ctr"/>
            <a:endParaRPr lang="en-US" sz="1600" b="1" dirty="0" smtClean="0"/>
          </a:p>
          <a:p>
            <a:pPr algn="ctr"/>
            <a:endParaRPr lang="en-MY" sz="1600" dirty="0"/>
          </a:p>
        </p:txBody>
      </p:sp>
      <p:sp>
        <p:nvSpPr>
          <p:cNvPr id="5" name="TextBox 4"/>
          <p:cNvSpPr txBox="1"/>
          <p:nvPr/>
        </p:nvSpPr>
        <p:spPr>
          <a:xfrm>
            <a:off x="5629722" y="3446106"/>
            <a:ext cx="3219450" cy="2062103"/>
          </a:xfrm>
          <a:prstGeom prst="rect">
            <a:avLst/>
          </a:prstGeom>
          <a:noFill/>
        </p:spPr>
        <p:txBody>
          <a:bodyPr wrap="square" rtlCol="0">
            <a:spAutoFit/>
          </a:bodyPr>
          <a:lstStyle/>
          <a:p>
            <a:pPr algn="ctr"/>
            <a:r>
              <a:rPr lang="en-US" sz="1600" b="1" dirty="0" smtClean="0"/>
              <a:t>Adjustment by Company B to increase </a:t>
            </a:r>
            <a:r>
              <a:rPr lang="en-US" sz="1600" b="1" u="sng" dirty="0" smtClean="0"/>
              <a:t>Input Tax</a:t>
            </a:r>
          </a:p>
          <a:p>
            <a:pPr algn="ctr"/>
            <a:endParaRPr lang="en-US" sz="1600" b="1" u="sng" dirty="0" smtClean="0"/>
          </a:p>
          <a:p>
            <a:r>
              <a:rPr lang="en-US" sz="1600" b="1" dirty="0" smtClean="0"/>
              <a:t>    Dr Purchases RM100</a:t>
            </a:r>
          </a:p>
          <a:p>
            <a:r>
              <a:rPr lang="en-US" sz="1600" b="1" dirty="0" smtClean="0"/>
              <a:t>    Dr Input tax   RM    6</a:t>
            </a:r>
          </a:p>
          <a:p>
            <a:r>
              <a:rPr lang="en-US" sz="1600" b="1" dirty="0" smtClean="0"/>
              <a:t>                   Cr Trade payable RM106</a:t>
            </a:r>
          </a:p>
          <a:p>
            <a:r>
              <a:rPr lang="en-US" sz="1600" b="1" dirty="0" smtClean="0"/>
              <a:t>                   </a:t>
            </a:r>
            <a:endParaRPr lang="en-US" sz="1600" b="1" u="sng" dirty="0" smtClean="0"/>
          </a:p>
          <a:p>
            <a:pPr algn="ctr"/>
            <a:endParaRPr lang="en-US" sz="1600" b="1" dirty="0" smtClean="0"/>
          </a:p>
        </p:txBody>
      </p:sp>
      <p:cxnSp>
        <p:nvCxnSpPr>
          <p:cNvPr id="6" name="Straight Connector 5"/>
          <p:cNvCxnSpPr/>
          <p:nvPr/>
        </p:nvCxnSpPr>
        <p:spPr>
          <a:xfrm>
            <a:off x="4783660" y="3460402"/>
            <a:ext cx="0" cy="309424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7" name="Slide Number Placeholder 3"/>
          <p:cNvSpPr txBox="1">
            <a:spLocks/>
          </p:cNvSpPr>
          <p:nvPr/>
        </p:nvSpPr>
        <p:spPr>
          <a:xfrm>
            <a:off x="9216410" y="6407156"/>
            <a:ext cx="576937"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45E794-307C-49D3-8CE5-47BF882ED0AE}" type="slidenum">
              <a:rPr lang="en-MY" smtClean="0"/>
              <a:pPr/>
              <a:t>34</a:t>
            </a:fld>
            <a:endParaRPr lang="en-MY" dirty="0"/>
          </a:p>
        </p:txBody>
      </p:sp>
      <p:sp>
        <p:nvSpPr>
          <p:cNvPr id="8" name="Right Arrow 7"/>
          <p:cNvSpPr/>
          <p:nvPr/>
        </p:nvSpPr>
        <p:spPr>
          <a:xfrm>
            <a:off x="3324382" y="2147676"/>
            <a:ext cx="385101" cy="267438"/>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MY"/>
          </a:p>
        </p:txBody>
      </p:sp>
      <p:sp>
        <p:nvSpPr>
          <p:cNvPr id="9" name="Right Arrow 8"/>
          <p:cNvSpPr/>
          <p:nvPr/>
        </p:nvSpPr>
        <p:spPr>
          <a:xfrm>
            <a:off x="5800882" y="2147676"/>
            <a:ext cx="385101" cy="267438"/>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MY"/>
          </a:p>
        </p:txBody>
      </p:sp>
      <p:grpSp>
        <p:nvGrpSpPr>
          <p:cNvPr id="10" name="Group 9"/>
          <p:cNvGrpSpPr/>
          <p:nvPr/>
        </p:nvGrpSpPr>
        <p:grpSpPr>
          <a:xfrm>
            <a:off x="4039683" y="1769747"/>
            <a:ext cx="1487954" cy="1112967"/>
            <a:chOff x="1047339" y="3385810"/>
            <a:chExt cx="1373496" cy="1112967"/>
          </a:xfrm>
        </p:grpSpPr>
        <p:pic>
          <p:nvPicPr>
            <p:cNvPr id="11" name="Picture 4" descr="C:\Users\GSTUser\Desktop\Folder invoice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1948" y="3385810"/>
              <a:ext cx="831583" cy="83158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047339" y="4191000"/>
              <a:ext cx="1373496" cy="307777"/>
            </a:xfrm>
            <a:prstGeom prst="rect">
              <a:avLst/>
            </a:prstGeom>
            <a:noFill/>
          </p:spPr>
          <p:txBody>
            <a:bodyPr wrap="square" rtlCol="0">
              <a:spAutoFit/>
            </a:bodyPr>
            <a:lstStyle/>
            <a:p>
              <a:pPr algn="ctr"/>
              <a:r>
                <a:rPr lang="en-US" sz="1400" dirty="0" smtClean="0"/>
                <a:t>Debit Note</a:t>
              </a:r>
            </a:p>
          </p:txBody>
        </p:sp>
      </p:grpSp>
      <p:grpSp>
        <p:nvGrpSpPr>
          <p:cNvPr id="13" name="Group 12"/>
          <p:cNvGrpSpPr/>
          <p:nvPr/>
        </p:nvGrpSpPr>
        <p:grpSpPr>
          <a:xfrm>
            <a:off x="1732254" y="1628800"/>
            <a:ext cx="1295954" cy="1289818"/>
            <a:chOff x="1173895" y="1859695"/>
            <a:chExt cx="1196265" cy="1289818"/>
          </a:xfrm>
        </p:grpSpPr>
        <p:pic>
          <p:nvPicPr>
            <p:cNvPr id="14" name="Picture 6" descr="S:\iACCOUNTS Master Folder\User Folder\Afif\Afif's Portal\Bahan\callcentre-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3895" y="1859695"/>
              <a:ext cx="1067690" cy="106769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199059" y="2841736"/>
              <a:ext cx="1171101" cy="307777"/>
            </a:xfrm>
            <a:prstGeom prst="rect">
              <a:avLst/>
            </a:prstGeom>
            <a:noFill/>
          </p:spPr>
          <p:txBody>
            <a:bodyPr wrap="square" rtlCol="0">
              <a:spAutoFit/>
            </a:bodyPr>
            <a:lstStyle/>
            <a:p>
              <a:pPr algn="ctr"/>
              <a:r>
                <a:rPr lang="en-US" sz="1400" dirty="0" smtClean="0"/>
                <a:t>Company A</a:t>
              </a:r>
              <a:endParaRPr lang="en-MY" sz="1400" dirty="0"/>
            </a:p>
          </p:txBody>
        </p:sp>
      </p:grpSp>
      <p:grpSp>
        <p:nvGrpSpPr>
          <p:cNvPr id="16" name="Group 15"/>
          <p:cNvGrpSpPr/>
          <p:nvPr/>
        </p:nvGrpSpPr>
        <p:grpSpPr>
          <a:xfrm>
            <a:off x="6516183" y="1723058"/>
            <a:ext cx="1320800" cy="1113489"/>
            <a:chOff x="6822256" y="1967784"/>
            <a:chExt cx="1219200" cy="1113489"/>
          </a:xfrm>
        </p:grpSpPr>
        <p:pic>
          <p:nvPicPr>
            <p:cNvPr id="17" name="Picture 2" descr="S:\iACCOUNTS Master Folder\User Folder\Afif\Afif's Portal\Bahan\user_25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12049" y="1967784"/>
              <a:ext cx="755671" cy="755671"/>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6822256" y="2773496"/>
              <a:ext cx="1219200" cy="307777"/>
            </a:xfrm>
            <a:prstGeom prst="rect">
              <a:avLst/>
            </a:prstGeom>
            <a:noFill/>
          </p:spPr>
          <p:txBody>
            <a:bodyPr wrap="square" rtlCol="0">
              <a:spAutoFit/>
            </a:bodyPr>
            <a:lstStyle/>
            <a:p>
              <a:pPr algn="ctr"/>
              <a:r>
                <a:rPr lang="en-US" sz="1400" dirty="0" smtClean="0"/>
                <a:t>Company B</a:t>
              </a:r>
              <a:endParaRPr lang="en-MY" sz="1400" dirty="0"/>
            </a:p>
          </p:txBody>
        </p:sp>
      </p:grpSp>
    </p:spTree>
    <p:extLst>
      <p:ext uri="{BB962C8B-B14F-4D97-AF65-F5344CB8AC3E}">
        <p14:creationId xmlns:p14="http://schemas.microsoft.com/office/powerpoint/2010/main" val="5821672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35</a:t>
            </a:fld>
            <a:endParaRPr lang="en-US"/>
          </a:p>
        </p:txBody>
      </p:sp>
      <p:sp>
        <p:nvSpPr>
          <p:cNvPr id="3" name="Rectangle 2"/>
          <p:cNvSpPr/>
          <p:nvPr/>
        </p:nvSpPr>
        <p:spPr>
          <a:xfrm>
            <a:off x="-247650" y="304800"/>
            <a:ext cx="701675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2800" dirty="0">
                <a:solidFill>
                  <a:schemeClr val="accent5">
                    <a:lumMod val="60000"/>
                    <a:lumOff val="40000"/>
                  </a:schemeClr>
                </a:solidFill>
                <a:cs typeface="Mongolian Baiti" pitchFamily="66" charset="0"/>
              </a:rPr>
              <a:t>	</a:t>
            </a:r>
            <a:r>
              <a:rPr lang="en-US" sz="2800" dirty="0" smtClean="0">
                <a:solidFill>
                  <a:schemeClr val="bg1"/>
                </a:solidFill>
                <a:latin typeface="Calibri" pitchFamily="34" charset="0"/>
                <a:cs typeface="Mongolian Baiti" pitchFamily="66" charset="0"/>
              </a:rPr>
              <a:t>ISSUANCE OF CREDIT NOTE</a:t>
            </a:r>
          </a:p>
          <a:p>
            <a:r>
              <a:rPr lang="en-US" sz="2400" dirty="0">
                <a:solidFill>
                  <a:schemeClr val="bg1"/>
                </a:solidFill>
                <a:latin typeface="Calibri" pitchFamily="34" charset="0"/>
                <a:cs typeface="Mongolian Baiti" pitchFamily="66" charset="0"/>
              </a:rPr>
              <a:t>	</a:t>
            </a:r>
            <a:r>
              <a:rPr lang="en-US" sz="2000" dirty="0" smtClean="0">
                <a:solidFill>
                  <a:schemeClr val="bg1"/>
                </a:solidFill>
                <a:latin typeface="Calibri" pitchFamily="34" charset="0"/>
                <a:cs typeface="Mongolian Baiti" pitchFamily="66" charset="0"/>
              </a:rPr>
              <a:t>SITUATIONS</a:t>
            </a:r>
            <a:r>
              <a:rPr lang="en-US" sz="2400" dirty="0" smtClean="0">
                <a:solidFill>
                  <a:schemeClr val="bg1"/>
                </a:solidFill>
                <a:latin typeface="Calibri" pitchFamily="34" charset="0"/>
                <a:cs typeface="Mongolian Baiti" pitchFamily="66" charset="0"/>
              </a:rPr>
              <a:t> </a:t>
            </a:r>
            <a:endParaRPr lang="en-SG" dirty="0"/>
          </a:p>
        </p:txBody>
      </p:sp>
      <p:sp>
        <p:nvSpPr>
          <p:cNvPr id="4" name="TextBox 3"/>
          <p:cNvSpPr txBox="1"/>
          <p:nvPr/>
        </p:nvSpPr>
        <p:spPr>
          <a:xfrm>
            <a:off x="838655" y="1556792"/>
            <a:ext cx="8667750" cy="3754874"/>
          </a:xfrm>
          <a:prstGeom prst="rect">
            <a:avLst/>
          </a:prstGeom>
          <a:noFill/>
        </p:spPr>
        <p:txBody>
          <a:bodyPr wrap="square" rtlCol="0">
            <a:spAutoFit/>
          </a:bodyPr>
          <a:lstStyle/>
          <a:p>
            <a:pPr>
              <a:spcBef>
                <a:spcPts val="600"/>
              </a:spcBef>
            </a:pPr>
            <a:r>
              <a:rPr lang="en-US" sz="2200" b="1" dirty="0" smtClean="0"/>
              <a:t>Below is among the situations where Credit Note is applicable:</a:t>
            </a:r>
          </a:p>
          <a:p>
            <a:pPr>
              <a:spcBef>
                <a:spcPts val="600"/>
              </a:spcBef>
            </a:pPr>
            <a:r>
              <a:rPr lang="en-US" sz="2200" dirty="0" smtClean="0"/>
              <a:t>      Exempt or Zero Rated supply </a:t>
            </a:r>
            <a:r>
              <a:rPr lang="en-US" sz="2200" u="sng" dirty="0" smtClean="0"/>
              <a:t>mistakenly stated </a:t>
            </a:r>
            <a:r>
              <a:rPr lang="en-US" sz="2200" dirty="0" smtClean="0"/>
              <a:t>as Standard Rated</a:t>
            </a:r>
          </a:p>
          <a:p>
            <a:pPr>
              <a:spcBef>
                <a:spcPts val="600"/>
              </a:spcBef>
            </a:pPr>
            <a:r>
              <a:rPr lang="en-US" sz="2200" dirty="0"/>
              <a:t> </a:t>
            </a:r>
            <a:r>
              <a:rPr lang="en-US" sz="2200" dirty="0" smtClean="0"/>
              <a:t>     </a:t>
            </a:r>
            <a:r>
              <a:rPr lang="en-US" sz="2200" u="sng" dirty="0" smtClean="0"/>
              <a:t>Consideration waived </a:t>
            </a:r>
            <a:r>
              <a:rPr lang="en-US" sz="2200" dirty="0" smtClean="0"/>
              <a:t>fully or partly</a:t>
            </a:r>
          </a:p>
          <a:p>
            <a:pPr>
              <a:spcBef>
                <a:spcPts val="600"/>
              </a:spcBef>
            </a:pPr>
            <a:r>
              <a:rPr lang="en-US" sz="2200" dirty="0"/>
              <a:t> </a:t>
            </a:r>
            <a:r>
              <a:rPr lang="en-US" sz="2200" dirty="0" smtClean="0"/>
              <a:t>     Supply of </a:t>
            </a:r>
            <a:r>
              <a:rPr lang="en-US" sz="2200" u="sng" dirty="0" smtClean="0"/>
              <a:t>uncertain consideration</a:t>
            </a:r>
          </a:p>
          <a:p>
            <a:pPr>
              <a:spcBef>
                <a:spcPts val="600"/>
              </a:spcBef>
            </a:pPr>
            <a:r>
              <a:rPr lang="en-US" sz="2200" dirty="0"/>
              <a:t> </a:t>
            </a:r>
            <a:r>
              <a:rPr lang="en-US" sz="2200" dirty="0" smtClean="0"/>
              <a:t>     </a:t>
            </a:r>
            <a:r>
              <a:rPr lang="en-US" sz="2200" u="sng" dirty="0" smtClean="0"/>
              <a:t>Cancellation</a:t>
            </a:r>
            <a:r>
              <a:rPr lang="en-US" sz="2200" dirty="0" smtClean="0"/>
              <a:t> of supply</a:t>
            </a:r>
          </a:p>
          <a:p>
            <a:pPr>
              <a:spcBef>
                <a:spcPts val="600"/>
              </a:spcBef>
            </a:pPr>
            <a:r>
              <a:rPr lang="en-US" sz="2200" dirty="0"/>
              <a:t> </a:t>
            </a:r>
            <a:r>
              <a:rPr lang="en-US" sz="2200" dirty="0" smtClean="0"/>
              <a:t>     </a:t>
            </a:r>
            <a:r>
              <a:rPr lang="en-US" sz="2200" u="sng" dirty="0" smtClean="0"/>
              <a:t>Discounts</a:t>
            </a:r>
            <a:r>
              <a:rPr lang="en-US" sz="2200" dirty="0" smtClean="0"/>
              <a:t> given</a:t>
            </a:r>
          </a:p>
          <a:p>
            <a:pPr>
              <a:spcBef>
                <a:spcPts val="600"/>
              </a:spcBef>
            </a:pPr>
            <a:r>
              <a:rPr lang="en-US" sz="2200" dirty="0"/>
              <a:t> </a:t>
            </a:r>
            <a:r>
              <a:rPr lang="en-US" sz="2200" dirty="0" smtClean="0"/>
              <a:t>     </a:t>
            </a:r>
            <a:r>
              <a:rPr lang="en-US" sz="2200" u="sng" dirty="0" smtClean="0"/>
              <a:t>Goods returned </a:t>
            </a:r>
            <a:r>
              <a:rPr lang="en-US" sz="2200" dirty="0" smtClean="0"/>
              <a:t>or supplies that is</a:t>
            </a:r>
          </a:p>
          <a:p>
            <a:pPr>
              <a:spcBef>
                <a:spcPts val="600"/>
              </a:spcBef>
            </a:pPr>
            <a:r>
              <a:rPr lang="en-US" sz="2200" dirty="0"/>
              <a:t> </a:t>
            </a:r>
            <a:r>
              <a:rPr lang="en-US" sz="2200" dirty="0" smtClean="0"/>
              <a:t>      not accepted</a:t>
            </a:r>
          </a:p>
          <a:p>
            <a:pPr>
              <a:spcBef>
                <a:spcPts val="600"/>
              </a:spcBef>
            </a:pPr>
            <a:endParaRPr lang="en-MY" sz="2200" dirty="0"/>
          </a:p>
        </p:txBody>
      </p:sp>
      <p:pic>
        <p:nvPicPr>
          <p:cNvPr id="5" name="Picture 2" descr="S:\iACCOUNTS Master Folder\User Folder\Afif\Afif's Portal\Bahan\google_drive_logo_3963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1246311">
            <a:off x="504444" y="1619448"/>
            <a:ext cx="375951" cy="270685"/>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icture 2" descr="C:\Users\GSTUser\Desktop\color-wheel-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0552" y="2077526"/>
            <a:ext cx="255002" cy="18820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GSTUser\Desktop\color-wheel-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0552" y="2499891"/>
            <a:ext cx="255002" cy="18820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STUser\Desktop\color-wheel-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0552" y="2907766"/>
            <a:ext cx="255002" cy="18820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GSTUser\Desktop\color-wheel-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0552" y="3310795"/>
            <a:ext cx="255002" cy="18820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GSTUser\Desktop\color-wheel-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0552" y="3718670"/>
            <a:ext cx="255002" cy="18820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GSTUser\Desktop\color-wheel-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0552" y="4140614"/>
            <a:ext cx="255002" cy="18820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S:\iACCOUNTS Master Folder\User Folder\Afif\Afif's Portal\Bahan\ShoppingCar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364088" y="3886855"/>
            <a:ext cx="3032459" cy="2229255"/>
          </a:xfrm>
          <a:prstGeom prst="rect">
            <a:avLst/>
          </a:prstGeom>
          <a:noFill/>
          <a:extLst>
            <a:ext uri="{909E8E84-426E-40DD-AFC4-6F175D3DCCD1}">
              <a14:hiddenFill xmlns:a14="http://schemas.microsoft.com/office/drawing/2010/main">
                <a:solidFill>
                  <a:srgbClr val="FFFFFF"/>
                </a:solidFill>
              </a14:hiddenFill>
            </a:ext>
          </a:extLst>
        </p:spPr>
      </p:pic>
      <p:sp>
        <p:nvSpPr>
          <p:cNvPr id="13" name="Slide Number Placeholder 3"/>
          <p:cNvSpPr txBox="1">
            <a:spLocks/>
          </p:cNvSpPr>
          <p:nvPr/>
        </p:nvSpPr>
        <p:spPr>
          <a:xfrm>
            <a:off x="9216410" y="6407156"/>
            <a:ext cx="576937"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45E794-307C-49D3-8CE5-47BF882ED0AE}" type="slidenum">
              <a:rPr lang="en-MY" smtClean="0"/>
              <a:pPr/>
              <a:t>35</a:t>
            </a:fld>
            <a:endParaRPr lang="en-MY" dirty="0"/>
          </a:p>
        </p:txBody>
      </p:sp>
    </p:spTree>
    <p:extLst>
      <p:ext uri="{BB962C8B-B14F-4D97-AF65-F5344CB8AC3E}">
        <p14:creationId xmlns:p14="http://schemas.microsoft.com/office/powerpoint/2010/main" val="167632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36</a:t>
            </a:fld>
            <a:endParaRPr lang="en-US"/>
          </a:p>
        </p:txBody>
      </p:sp>
      <p:sp>
        <p:nvSpPr>
          <p:cNvPr id="3" name="Rectangle 2"/>
          <p:cNvSpPr/>
          <p:nvPr/>
        </p:nvSpPr>
        <p:spPr>
          <a:xfrm>
            <a:off x="-335558" y="332656"/>
            <a:ext cx="701675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2800" dirty="0">
                <a:solidFill>
                  <a:schemeClr val="accent5">
                    <a:lumMod val="60000"/>
                    <a:lumOff val="40000"/>
                  </a:schemeClr>
                </a:solidFill>
                <a:cs typeface="Mongolian Baiti" pitchFamily="66" charset="0"/>
              </a:rPr>
              <a:t>	</a:t>
            </a:r>
            <a:r>
              <a:rPr lang="en-US" sz="2800" dirty="0" smtClean="0">
                <a:solidFill>
                  <a:schemeClr val="bg1"/>
                </a:solidFill>
                <a:latin typeface="Calibri" pitchFamily="34" charset="0"/>
                <a:cs typeface="Mongolian Baiti" pitchFamily="66" charset="0"/>
              </a:rPr>
              <a:t>ISSUANCE OF CREDIT NOTE</a:t>
            </a:r>
          </a:p>
          <a:p>
            <a:r>
              <a:rPr lang="en-US" sz="2400" dirty="0">
                <a:solidFill>
                  <a:schemeClr val="bg1"/>
                </a:solidFill>
                <a:latin typeface="Calibri" pitchFamily="34" charset="0"/>
                <a:cs typeface="Mongolian Baiti" pitchFamily="66" charset="0"/>
              </a:rPr>
              <a:t>	</a:t>
            </a:r>
            <a:r>
              <a:rPr lang="en-US" sz="2000" dirty="0" smtClean="0">
                <a:solidFill>
                  <a:schemeClr val="bg1"/>
                </a:solidFill>
                <a:latin typeface="Calibri" pitchFamily="34" charset="0"/>
                <a:cs typeface="Mongolian Baiti" pitchFamily="66" charset="0"/>
              </a:rPr>
              <a:t>ADJUSTMENT</a:t>
            </a:r>
            <a:r>
              <a:rPr lang="en-US" sz="2400" dirty="0" smtClean="0">
                <a:solidFill>
                  <a:schemeClr val="bg1"/>
                </a:solidFill>
                <a:latin typeface="Calibri" pitchFamily="34" charset="0"/>
                <a:cs typeface="Mongolian Baiti" pitchFamily="66" charset="0"/>
              </a:rPr>
              <a:t> </a:t>
            </a:r>
            <a:endParaRPr lang="en-SG" dirty="0"/>
          </a:p>
        </p:txBody>
      </p:sp>
      <p:pic>
        <p:nvPicPr>
          <p:cNvPr id="4" name="Picture 2" descr="http://www.foreclosurequestionsguru.com/wp-content/uploads/2012/07/Plus-and-Minus.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44208" y="4404300"/>
            <a:ext cx="2483199" cy="216024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3"/>
          <p:cNvSpPr txBox="1">
            <a:spLocks/>
          </p:cNvSpPr>
          <p:nvPr/>
        </p:nvSpPr>
        <p:spPr>
          <a:xfrm>
            <a:off x="107504" y="1600200"/>
            <a:ext cx="8915400" cy="3754438"/>
          </a:xfrm>
          <a:prstGeom prst="rect">
            <a:avLst/>
          </a:prstGeom>
        </p:spPr>
        <p:txBody>
          <a:bodyPr vert="horz"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defRPr/>
            </a:pPr>
            <a:r>
              <a:rPr lang="en-US" sz="2800" dirty="0" smtClean="0">
                <a:cs typeface="Arial" charset="0"/>
              </a:rPr>
              <a:t>Adjustments Due to Credit Notes Issued</a:t>
            </a:r>
          </a:p>
          <a:p>
            <a:pPr algn="just">
              <a:defRPr/>
            </a:pPr>
            <a:endParaRPr lang="en-US" sz="1400" dirty="0" smtClean="0">
              <a:cs typeface="Arial" charset="0"/>
            </a:endParaRPr>
          </a:p>
          <a:p>
            <a:pPr marL="800100" lvl="2" indent="0" algn="just">
              <a:buFont typeface="Arial" pitchFamily="34" charset="0"/>
              <a:buNone/>
              <a:defRPr/>
            </a:pPr>
            <a:r>
              <a:rPr lang="en-US" dirty="0" smtClean="0">
                <a:cs typeface="Arial" charset="0"/>
              </a:rPr>
              <a:t>When a credit note is issued, the supplier/seller (registered person ) must reduce his output tax in the return for amount stated in credit note</a:t>
            </a:r>
          </a:p>
          <a:p>
            <a:pPr marL="800100" lvl="2" indent="0" algn="just">
              <a:buFont typeface="Arial" pitchFamily="34" charset="0"/>
              <a:buNone/>
              <a:defRPr/>
            </a:pPr>
            <a:r>
              <a:rPr lang="en-US" sz="900" dirty="0" smtClean="0">
                <a:cs typeface="Arial" charset="0"/>
              </a:rPr>
              <a:t> </a:t>
            </a:r>
          </a:p>
          <a:p>
            <a:pPr marL="800100" lvl="2" indent="0" algn="just">
              <a:buFont typeface="Arial" pitchFamily="34" charset="0"/>
              <a:buNone/>
              <a:defRPr/>
            </a:pPr>
            <a:r>
              <a:rPr lang="en-US" dirty="0" smtClean="0">
                <a:cs typeface="Arial" charset="0"/>
              </a:rPr>
              <a:t>The customer/buyer who is a registered person on the other hand, must reduce his input tax in the return for the taxable period in which he received credit note.</a:t>
            </a:r>
          </a:p>
          <a:p>
            <a:pPr algn="just">
              <a:defRPr/>
            </a:pPr>
            <a:endParaRPr lang="en-US" sz="2400" dirty="0">
              <a:cs typeface="Arial" charset="0"/>
            </a:endParaRPr>
          </a:p>
        </p:txBody>
      </p:sp>
      <p:pic>
        <p:nvPicPr>
          <p:cNvPr id="6" name="Picture 2" descr="S:\iACCOUNTS Master Folder\User Folder\Afif\Afif's Portal\Bahan\google_drive_logo_3963 cop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1246311">
            <a:off x="51436" y="1694958"/>
            <a:ext cx="375951" cy="270685"/>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 name="Picture 2" descr="C:\Users\GSTUser\Desktop\color-wheel-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2492896"/>
            <a:ext cx="255002" cy="18820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STUser\Desktop\color-wheel-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590" y="3816861"/>
            <a:ext cx="255002" cy="188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83023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37</a:t>
            </a:fld>
            <a:endParaRPr lang="en-US"/>
          </a:p>
        </p:txBody>
      </p:sp>
      <p:sp>
        <p:nvSpPr>
          <p:cNvPr id="3" name="Rectangle 2"/>
          <p:cNvSpPr/>
          <p:nvPr/>
        </p:nvSpPr>
        <p:spPr>
          <a:xfrm>
            <a:off x="-335558" y="332656"/>
            <a:ext cx="701675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2800" dirty="0">
                <a:solidFill>
                  <a:schemeClr val="accent5">
                    <a:lumMod val="60000"/>
                    <a:lumOff val="40000"/>
                  </a:schemeClr>
                </a:solidFill>
                <a:cs typeface="Mongolian Baiti" pitchFamily="66" charset="0"/>
              </a:rPr>
              <a:t>	</a:t>
            </a:r>
            <a:r>
              <a:rPr lang="en-US" sz="2800" dirty="0" smtClean="0">
                <a:solidFill>
                  <a:schemeClr val="bg1"/>
                </a:solidFill>
                <a:latin typeface="Calibri" pitchFamily="34" charset="0"/>
                <a:cs typeface="Mongolian Baiti" pitchFamily="66" charset="0"/>
              </a:rPr>
              <a:t>CREDIT NOTE</a:t>
            </a:r>
          </a:p>
          <a:p>
            <a:r>
              <a:rPr lang="en-US" sz="2400" dirty="0">
                <a:solidFill>
                  <a:schemeClr val="bg1"/>
                </a:solidFill>
                <a:latin typeface="Calibri" pitchFamily="34" charset="0"/>
                <a:cs typeface="Mongolian Baiti" pitchFamily="66" charset="0"/>
              </a:rPr>
              <a:t>	</a:t>
            </a:r>
            <a:r>
              <a:rPr lang="en-US" sz="2000" dirty="0" smtClean="0">
                <a:solidFill>
                  <a:schemeClr val="bg1"/>
                </a:solidFill>
                <a:latin typeface="Calibri" pitchFamily="34" charset="0"/>
                <a:cs typeface="Mongolian Baiti" pitchFamily="66" charset="0"/>
              </a:rPr>
              <a:t>EXAMPLE ON ADJUSTMENT</a:t>
            </a:r>
            <a:endParaRPr lang="en-SG" dirty="0"/>
          </a:p>
        </p:txBody>
      </p:sp>
      <p:sp>
        <p:nvSpPr>
          <p:cNvPr id="4" name="Right Arrow 3"/>
          <p:cNvSpPr/>
          <p:nvPr/>
        </p:nvSpPr>
        <p:spPr>
          <a:xfrm>
            <a:off x="3201197" y="2689459"/>
            <a:ext cx="385101" cy="267438"/>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MY"/>
          </a:p>
        </p:txBody>
      </p:sp>
      <p:sp>
        <p:nvSpPr>
          <p:cNvPr id="5" name="Right Arrow 4"/>
          <p:cNvSpPr/>
          <p:nvPr/>
        </p:nvSpPr>
        <p:spPr>
          <a:xfrm>
            <a:off x="5677697" y="2689459"/>
            <a:ext cx="385101" cy="267438"/>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MY"/>
          </a:p>
        </p:txBody>
      </p:sp>
      <p:grpSp>
        <p:nvGrpSpPr>
          <p:cNvPr id="6" name="Group 5"/>
          <p:cNvGrpSpPr/>
          <p:nvPr/>
        </p:nvGrpSpPr>
        <p:grpSpPr>
          <a:xfrm>
            <a:off x="3916498" y="2311530"/>
            <a:ext cx="1487954" cy="1112967"/>
            <a:chOff x="1047339" y="3385810"/>
            <a:chExt cx="1373496" cy="1112967"/>
          </a:xfrm>
        </p:grpSpPr>
        <p:pic>
          <p:nvPicPr>
            <p:cNvPr id="7" name="Picture 4" descr="C:\Users\GSTUser\Desktop\Folder invoice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1948" y="3385810"/>
              <a:ext cx="831583" cy="83158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047339" y="4191000"/>
              <a:ext cx="1373496" cy="307777"/>
            </a:xfrm>
            <a:prstGeom prst="rect">
              <a:avLst/>
            </a:prstGeom>
            <a:noFill/>
          </p:spPr>
          <p:txBody>
            <a:bodyPr wrap="square" rtlCol="0">
              <a:spAutoFit/>
            </a:bodyPr>
            <a:lstStyle/>
            <a:p>
              <a:pPr algn="ctr"/>
              <a:r>
                <a:rPr lang="en-US" sz="1400" dirty="0" smtClean="0"/>
                <a:t>Credit Note</a:t>
              </a:r>
            </a:p>
          </p:txBody>
        </p:sp>
      </p:grpSp>
      <p:grpSp>
        <p:nvGrpSpPr>
          <p:cNvPr id="9" name="Group 8"/>
          <p:cNvGrpSpPr/>
          <p:nvPr/>
        </p:nvGrpSpPr>
        <p:grpSpPr>
          <a:xfrm>
            <a:off x="1609069" y="2170583"/>
            <a:ext cx="1295954" cy="1289818"/>
            <a:chOff x="1173895" y="1859695"/>
            <a:chExt cx="1196265" cy="1289818"/>
          </a:xfrm>
        </p:grpSpPr>
        <p:pic>
          <p:nvPicPr>
            <p:cNvPr id="10" name="Picture 6" descr="S:\iACCOUNTS Master Folder\User Folder\Afif\Afif's Portal\Bahan\callcentre-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3895" y="1859695"/>
              <a:ext cx="1067690" cy="106769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199059" y="2841736"/>
              <a:ext cx="1171101" cy="307777"/>
            </a:xfrm>
            <a:prstGeom prst="rect">
              <a:avLst/>
            </a:prstGeom>
            <a:noFill/>
          </p:spPr>
          <p:txBody>
            <a:bodyPr wrap="square" rtlCol="0">
              <a:spAutoFit/>
            </a:bodyPr>
            <a:lstStyle/>
            <a:p>
              <a:pPr algn="ctr"/>
              <a:r>
                <a:rPr lang="en-US" sz="1400" dirty="0" smtClean="0"/>
                <a:t>Company A</a:t>
              </a:r>
              <a:endParaRPr lang="en-MY" sz="1400" dirty="0"/>
            </a:p>
          </p:txBody>
        </p:sp>
      </p:grpSp>
      <p:grpSp>
        <p:nvGrpSpPr>
          <p:cNvPr id="12" name="Group 11"/>
          <p:cNvGrpSpPr/>
          <p:nvPr/>
        </p:nvGrpSpPr>
        <p:grpSpPr>
          <a:xfrm>
            <a:off x="6392998" y="2264841"/>
            <a:ext cx="1320800" cy="1113489"/>
            <a:chOff x="6822256" y="1967784"/>
            <a:chExt cx="1219200" cy="1113489"/>
          </a:xfrm>
        </p:grpSpPr>
        <p:pic>
          <p:nvPicPr>
            <p:cNvPr id="13" name="Picture 2" descr="S:\iACCOUNTS Master Folder\User Folder\Afif\Afif's Portal\Bahan\user_25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12049" y="1967784"/>
              <a:ext cx="755671" cy="75567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6822256" y="2773496"/>
              <a:ext cx="1219200" cy="307777"/>
            </a:xfrm>
            <a:prstGeom prst="rect">
              <a:avLst/>
            </a:prstGeom>
            <a:noFill/>
          </p:spPr>
          <p:txBody>
            <a:bodyPr wrap="square" rtlCol="0">
              <a:spAutoFit/>
            </a:bodyPr>
            <a:lstStyle/>
            <a:p>
              <a:pPr algn="ctr"/>
              <a:r>
                <a:rPr lang="en-US" sz="1400" dirty="0" smtClean="0"/>
                <a:t>Company B</a:t>
              </a:r>
              <a:endParaRPr lang="en-MY" sz="1400" dirty="0"/>
            </a:p>
          </p:txBody>
        </p:sp>
      </p:grpSp>
      <p:sp>
        <p:nvSpPr>
          <p:cNvPr id="15" name="TextBox 14"/>
          <p:cNvSpPr txBox="1"/>
          <p:nvPr/>
        </p:nvSpPr>
        <p:spPr>
          <a:xfrm>
            <a:off x="676101" y="1484784"/>
            <a:ext cx="8667750" cy="646331"/>
          </a:xfrm>
          <a:prstGeom prst="rect">
            <a:avLst/>
          </a:prstGeom>
          <a:noFill/>
        </p:spPr>
        <p:txBody>
          <a:bodyPr wrap="square" rtlCol="0">
            <a:spAutoFit/>
          </a:bodyPr>
          <a:lstStyle/>
          <a:p>
            <a:pPr>
              <a:spcBef>
                <a:spcPts val="600"/>
              </a:spcBef>
            </a:pPr>
            <a:r>
              <a:rPr lang="en-US" dirty="0"/>
              <a:t>G</a:t>
            </a:r>
            <a:r>
              <a:rPr lang="en-US" dirty="0" smtClean="0"/>
              <a:t>oods were sold by Company A to B, amount RM 1,000. Goods were returned amount RM 100 and credit note was issued within 21days</a:t>
            </a:r>
          </a:p>
        </p:txBody>
      </p:sp>
      <p:pic>
        <p:nvPicPr>
          <p:cNvPr id="16" name="Picture 2" descr="S:\iACCOUNTS Master Folder\User Folder\Afif\Afif's Portal\Bahan\google_drive_logo_3963 copy.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1246311">
            <a:off x="358979" y="1531486"/>
            <a:ext cx="341774" cy="246077"/>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660950" y="3446106"/>
            <a:ext cx="3219450" cy="3108543"/>
          </a:xfrm>
          <a:prstGeom prst="rect">
            <a:avLst/>
          </a:prstGeom>
          <a:noFill/>
        </p:spPr>
        <p:txBody>
          <a:bodyPr wrap="square" rtlCol="0">
            <a:spAutoFit/>
          </a:bodyPr>
          <a:lstStyle/>
          <a:p>
            <a:pPr algn="ctr"/>
            <a:r>
              <a:rPr lang="en-US" sz="1600" b="1" dirty="0" smtClean="0"/>
              <a:t>Adjustment by Company A to reduce </a:t>
            </a:r>
            <a:r>
              <a:rPr lang="en-US" sz="1600" b="1" u="sng" dirty="0" smtClean="0"/>
              <a:t>Output Tax</a:t>
            </a:r>
          </a:p>
          <a:p>
            <a:pPr algn="ctr"/>
            <a:endParaRPr lang="en-US" sz="1600" b="1" dirty="0" smtClean="0"/>
          </a:p>
          <a:p>
            <a:pPr algn="ctr"/>
            <a:r>
              <a:rPr lang="en-US" sz="1600" dirty="0" smtClean="0"/>
              <a:t>Current Output Tax charged,</a:t>
            </a:r>
          </a:p>
          <a:p>
            <a:pPr algn="ctr"/>
            <a:r>
              <a:rPr lang="en-US" sz="1600" dirty="0" smtClean="0"/>
              <a:t>RM 1,000 x 6% = RM 60</a:t>
            </a:r>
          </a:p>
          <a:p>
            <a:pPr algn="ctr"/>
            <a:endParaRPr lang="en-US" sz="1600" dirty="0" smtClean="0"/>
          </a:p>
          <a:p>
            <a:pPr algn="ctr"/>
            <a:r>
              <a:rPr lang="en-US" sz="1600" dirty="0" smtClean="0"/>
              <a:t>Reduce in Output Tax,</a:t>
            </a:r>
          </a:p>
          <a:p>
            <a:pPr algn="ctr"/>
            <a:r>
              <a:rPr lang="en-US" sz="1600" dirty="0" smtClean="0"/>
              <a:t>RM 100 x 6% = RM 6</a:t>
            </a:r>
          </a:p>
          <a:p>
            <a:pPr algn="ctr"/>
            <a:endParaRPr lang="en-US" sz="1600" dirty="0"/>
          </a:p>
          <a:p>
            <a:pPr algn="ctr"/>
            <a:r>
              <a:rPr lang="en-US" sz="1600" dirty="0" smtClean="0"/>
              <a:t>Actual GST paid to JKDM</a:t>
            </a:r>
          </a:p>
          <a:p>
            <a:pPr algn="ctr"/>
            <a:r>
              <a:rPr lang="en-US" sz="2000" b="1" dirty="0" smtClean="0"/>
              <a:t> = RM 54 </a:t>
            </a:r>
            <a:r>
              <a:rPr lang="en-US" sz="1600" dirty="0" smtClean="0"/>
              <a:t>(RM 60 - RM 6)</a:t>
            </a:r>
          </a:p>
          <a:p>
            <a:pPr algn="ctr"/>
            <a:endParaRPr lang="en-MY" sz="1600" dirty="0"/>
          </a:p>
        </p:txBody>
      </p:sp>
      <p:sp>
        <p:nvSpPr>
          <p:cNvPr id="18" name="TextBox 17"/>
          <p:cNvSpPr txBox="1"/>
          <p:nvPr/>
        </p:nvSpPr>
        <p:spPr>
          <a:xfrm>
            <a:off x="5506537" y="3446106"/>
            <a:ext cx="3219450" cy="3108543"/>
          </a:xfrm>
          <a:prstGeom prst="rect">
            <a:avLst/>
          </a:prstGeom>
          <a:noFill/>
        </p:spPr>
        <p:txBody>
          <a:bodyPr wrap="square" rtlCol="0">
            <a:spAutoFit/>
          </a:bodyPr>
          <a:lstStyle/>
          <a:p>
            <a:pPr algn="ctr"/>
            <a:r>
              <a:rPr lang="en-US" sz="1600" b="1" dirty="0" smtClean="0"/>
              <a:t>Adjustment by Company B to reduce </a:t>
            </a:r>
            <a:r>
              <a:rPr lang="en-US" sz="1600" b="1" u="sng" dirty="0" smtClean="0"/>
              <a:t>Input Tax</a:t>
            </a:r>
          </a:p>
          <a:p>
            <a:pPr algn="ctr"/>
            <a:endParaRPr lang="en-US" sz="1600" b="1" dirty="0" smtClean="0"/>
          </a:p>
          <a:p>
            <a:pPr algn="ctr"/>
            <a:r>
              <a:rPr lang="en-US" sz="1600" dirty="0" smtClean="0"/>
              <a:t>Current Input Tax charged,</a:t>
            </a:r>
          </a:p>
          <a:p>
            <a:pPr algn="ctr"/>
            <a:r>
              <a:rPr lang="en-US" sz="1600" dirty="0" smtClean="0"/>
              <a:t>RM 1,000 x 6% = RM 60</a:t>
            </a:r>
          </a:p>
          <a:p>
            <a:pPr algn="ctr"/>
            <a:endParaRPr lang="en-US" sz="1600" dirty="0" smtClean="0"/>
          </a:p>
          <a:p>
            <a:pPr algn="ctr"/>
            <a:r>
              <a:rPr lang="en-US" sz="1600" dirty="0" smtClean="0"/>
              <a:t>Reduce in Input Tax,</a:t>
            </a:r>
          </a:p>
          <a:p>
            <a:pPr algn="ctr"/>
            <a:r>
              <a:rPr lang="en-US" sz="1600" dirty="0" smtClean="0"/>
              <a:t>RM 100 x 6% = RM 6</a:t>
            </a:r>
          </a:p>
          <a:p>
            <a:pPr algn="ctr"/>
            <a:endParaRPr lang="en-US" sz="1600" dirty="0"/>
          </a:p>
          <a:p>
            <a:pPr algn="ctr"/>
            <a:r>
              <a:rPr lang="en-US" sz="1600" dirty="0" smtClean="0"/>
              <a:t>Actual GST claimed to JKDM</a:t>
            </a:r>
          </a:p>
          <a:p>
            <a:pPr algn="ctr"/>
            <a:r>
              <a:rPr lang="en-US" sz="2000" b="1" dirty="0" smtClean="0"/>
              <a:t> = RM 54 </a:t>
            </a:r>
            <a:r>
              <a:rPr lang="en-US" sz="1600" dirty="0" smtClean="0"/>
              <a:t>(RM </a:t>
            </a:r>
            <a:r>
              <a:rPr lang="en-US" sz="1600" dirty="0"/>
              <a:t>6</a:t>
            </a:r>
            <a:r>
              <a:rPr lang="en-US" sz="1600" dirty="0" smtClean="0"/>
              <a:t>0 - RM 6)</a:t>
            </a:r>
          </a:p>
          <a:p>
            <a:pPr algn="ctr"/>
            <a:endParaRPr lang="en-MY" sz="1600" dirty="0"/>
          </a:p>
        </p:txBody>
      </p:sp>
      <p:cxnSp>
        <p:nvCxnSpPr>
          <p:cNvPr id="19" name="Straight Connector 18"/>
          <p:cNvCxnSpPr/>
          <p:nvPr/>
        </p:nvCxnSpPr>
        <p:spPr>
          <a:xfrm>
            <a:off x="4660475" y="3460402"/>
            <a:ext cx="0" cy="309424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Slide Number Placeholder 3"/>
          <p:cNvSpPr txBox="1">
            <a:spLocks/>
          </p:cNvSpPr>
          <p:nvPr/>
        </p:nvSpPr>
        <p:spPr>
          <a:xfrm>
            <a:off x="9216410" y="6407156"/>
            <a:ext cx="576937"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45E794-307C-49D3-8CE5-47BF882ED0AE}" type="slidenum">
              <a:rPr lang="en-MY" smtClean="0"/>
              <a:pPr/>
              <a:t>37</a:t>
            </a:fld>
            <a:endParaRPr lang="en-MY" dirty="0"/>
          </a:p>
        </p:txBody>
      </p:sp>
    </p:spTree>
    <p:extLst>
      <p:ext uri="{BB962C8B-B14F-4D97-AF65-F5344CB8AC3E}">
        <p14:creationId xmlns:p14="http://schemas.microsoft.com/office/powerpoint/2010/main" val="17079003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38</a:t>
            </a:fld>
            <a:endParaRPr lang="en-US"/>
          </a:p>
        </p:txBody>
      </p:sp>
      <p:sp>
        <p:nvSpPr>
          <p:cNvPr id="3" name="Rectangle 2"/>
          <p:cNvSpPr/>
          <p:nvPr/>
        </p:nvSpPr>
        <p:spPr>
          <a:xfrm>
            <a:off x="-335558" y="332656"/>
            <a:ext cx="701675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2800" dirty="0">
                <a:solidFill>
                  <a:schemeClr val="accent5">
                    <a:lumMod val="60000"/>
                    <a:lumOff val="40000"/>
                  </a:schemeClr>
                </a:solidFill>
                <a:cs typeface="Mongolian Baiti" pitchFamily="66" charset="0"/>
              </a:rPr>
              <a:t>	</a:t>
            </a:r>
            <a:r>
              <a:rPr lang="en-US" sz="2800" dirty="0" smtClean="0">
                <a:solidFill>
                  <a:schemeClr val="bg1"/>
                </a:solidFill>
                <a:latin typeface="Calibri" pitchFamily="34" charset="0"/>
                <a:cs typeface="Mongolian Baiti" pitchFamily="66" charset="0"/>
              </a:rPr>
              <a:t>CREDIT NOTE</a:t>
            </a:r>
          </a:p>
          <a:p>
            <a:r>
              <a:rPr lang="en-US" sz="2400" dirty="0">
                <a:solidFill>
                  <a:schemeClr val="bg1"/>
                </a:solidFill>
                <a:latin typeface="Calibri" pitchFamily="34" charset="0"/>
                <a:cs typeface="Mongolian Baiti" pitchFamily="66" charset="0"/>
              </a:rPr>
              <a:t>	</a:t>
            </a:r>
            <a:r>
              <a:rPr lang="en-US" sz="2000" dirty="0" smtClean="0">
                <a:solidFill>
                  <a:schemeClr val="bg1"/>
                </a:solidFill>
                <a:latin typeface="Calibri" pitchFamily="34" charset="0"/>
                <a:cs typeface="Mongolian Baiti" pitchFamily="66" charset="0"/>
              </a:rPr>
              <a:t>ACCOUNTING ENTRY</a:t>
            </a:r>
            <a:endParaRPr lang="en-SG" dirty="0"/>
          </a:p>
        </p:txBody>
      </p:sp>
      <p:sp>
        <p:nvSpPr>
          <p:cNvPr id="4" name="TextBox 3"/>
          <p:cNvSpPr txBox="1"/>
          <p:nvPr/>
        </p:nvSpPr>
        <p:spPr>
          <a:xfrm>
            <a:off x="1280592" y="3182193"/>
            <a:ext cx="3219450" cy="2062103"/>
          </a:xfrm>
          <a:prstGeom prst="rect">
            <a:avLst/>
          </a:prstGeom>
          <a:noFill/>
        </p:spPr>
        <p:txBody>
          <a:bodyPr wrap="square" rtlCol="0">
            <a:spAutoFit/>
          </a:bodyPr>
          <a:lstStyle/>
          <a:p>
            <a:pPr algn="ctr"/>
            <a:r>
              <a:rPr lang="en-US" sz="1600" b="1" dirty="0"/>
              <a:t>Adjustment by Company A to </a:t>
            </a:r>
            <a:r>
              <a:rPr lang="en-US" sz="1600" b="1" dirty="0" smtClean="0"/>
              <a:t>decrease </a:t>
            </a:r>
            <a:r>
              <a:rPr lang="en-US" sz="1600" b="1" u="sng" dirty="0"/>
              <a:t>Output Tax</a:t>
            </a:r>
          </a:p>
          <a:p>
            <a:pPr algn="ctr"/>
            <a:endParaRPr lang="en-US" sz="1600" b="1" dirty="0" smtClean="0"/>
          </a:p>
          <a:p>
            <a:r>
              <a:rPr lang="en-US" sz="1600" b="1" dirty="0" err="1" smtClean="0"/>
              <a:t>Dr</a:t>
            </a:r>
            <a:r>
              <a:rPr lang="en-US" sz="1600" b="1" dirty="0" smtClean="0"/>
              <a:t>      Sales Return – RM100</a:t>
            </a:r>
          </a:p>
          <a:p>
            <a:r>
              <a:rPr lang="en-US" sz="1600" b="1" dirty="0" err="1" smtClean="0"/>
              <a:t>Dr</a:t>
            </a:r>
            <a:r>
              <a:rPr lang="en-US" sz="1600" b="1" dirty="0" smtClean="0"/>
              <a:t>      Output tax –    RM    6</a:t>
            </a:r>
          </a:p>
          <a:p>
            <a:pPr algn="ctr"/>
            <a:r>
              <a:rPr lang="en-US" sz="1600" b="1" dirty="0" smtClean="0"/>
              <a:t>        Cr Trade debtors – RM 106</a:t>
            </a:r>
            <a:endParaRPr lang="en-US" sz="1600" b="1" dirty="0"/>
          </a:p>
          <a:p>
            <a:pPr algn="ctr"/>
            <a:endParaRPr lang="en-US" sz="1600" b="1" dirty="0" smtClean="0"/>
          </a:p>
          <a:p>
            <a:pPr algn="ctr"/>
            <a:endParaRPr lang="en-MY" sz="1600" dirty="0"/>
          </a:p>
        </p:txBody>
      </p:sp>
      <p:cxnSp>
        <p:nvCxnSpPr>
          <p:cNvPr id="5" name="Straight Connector 4"/>
          <p:cNvCxnSpPr/>
          <p:nvPr/>
        </p:nvCxnSpPr>
        <p:spPr>
          <a:xfrm>
            <a:off x="4783660" y="3460402"/>
            <a:ext cx="0" cy="309424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6" name="Slide Number Placeholder 3"/>
          <p:cNvSpPr txBox="1">
            <a:spLocks/>
          </p:cNvSpPr>
          <p:nvPr/>
        </p:nvSpPr>
        <p:spPr>
          <a:xfrm>
            <a:off x="9216410" y="6407156"/>
            <a:ext cx="576937"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45E794-307C-49D3-8CE5-47BF882ED0AE}" type="slidenum">
              <a:rPr lang="en-MY" smtClean="0"/>
              <a:pPr/>
              <a:t>38</a:t>
            </a:fld>
            <a:endParaRPr lang="en-MY" dirty="0"/>
          </a:p>
        </p:txBody>
      </p:sp>
      <p:sp>
        <p:nvSpPr>
          <p:cNvPr id="7" name="Right Arrow 6"/>
          <p:cNvSpPr/>
          <p:nvPr/>
        </p:nvSpPr>
        <p:spPr>
          <a:xfrm>
            <a:off x="3324382" y="2147676"/>
            <a:ext cx="385101" cy="267438"/>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MY"/>
          </a:p>
        </p:txBody>
      </p:sp>
      <p:sp>
        <p:nvSpPr>
          <p:cNvPr id="8" name="Right Arrow 7"/>
          <p:cNvSpPr/>
          <p:nvPr/>
        </p:nvSpPr>
        <p:spPr>
          <a:xfrm>
            <a:off x="5800882" y="2147676"/>
            <a:ext cx="385101" cy="267438"/>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MY"/>
          </a:p>
        </p:txBody>
      </p:sp>
      <p:grpSp>
        <p:nvGrpSpPr>
          <p:cNvPr id="9" name="Group 8"/>
          <p:cNvGrpSpPr/>
          <p:nvPr/>
        </p:nvGrpSpPr>
        <p:grpSpPr>
          <a:xfrm>
            <a:off x="4039683" y="1769747"/>
            <a:ext cx="1487954" cy="1112967"/>
            <a:chOff x="1047339" y="3385810"/>
            <a:chExt cx="1373496" cy="1112967"/>
          </a:xfrm>
        </p:grpSpPr>
        <p:pic>
          <p:nvPicPr>
            <p:cNvPr id="10" name="Picture 4" descr="C:\Users\GSTUser\Desktop\Folder invoice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1948" y="3385810"/>
              <a:ext cx="831583" cy="83158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047339" y="4191000"/>
              <a:ext cx="1373496" cy="307777"/>
            </a:xfrm>
            <a:prstGeom prst="rect">
              <a:avLst/>
            </a:prstGeom>
            <a:noFill/>
          </p:spPr>
          <p:txBody>
            <a:bodyPr wrap="square" rtlCol="0">
              <a:spAutoFit/>
            </a:bodyPr>
            <a:lstStyle/>
            <a:p>
              <a:pPr algn="ctr"/>
              <a:r>
                <a:rPr lang="en-US" sz="1400" dirty="0" smtClean="0"/>
                <a:t>Credit Note</a:t>
              </a:r>
            </a:p>
          </p:txBody>
        </p:sp>
      </p:grpSp>
      <p:grpSp>
        <p:nvGrpSpPr>
          <p:cNvPr id="12" name="Group 11"/>
          <p:cNvGrpSpPr/>
          <p:nvPr/>
        </p:nvGrpSpPr>
        <p:grpSpPr>
          <a:xfrm>
            <a:off x="1732254" y="1628800"/>
            <a:ext cx="1295954" cy="1289818"/>
            <a:chOff x="1173895" y="1859695"/>
            <a:chExt cx="1196265" cy="1289818"/>
          </a:xfrm>
        </p:grpSpPr>
        <p:pic>
          <p:nvPicPr>
            <p:cNvPr id="13" name="Picture 6" descr="S:\iACCOUNTS Master Folder\User Folder\Afif\Afif's Portal\Bahan\callcentre-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3895" y="1859695"/>
              <a:ext cx="1067690" cy="106769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199059" y="2841736"/>
              <a:ext cx="1171101" cy="307777"/>
            </a:xfrm>
            <a:prstGeom prst="rect">
              <a:avLst/>
            </a:prstGeom>
            <a:noFill/>
          </p:spPr>
          <p:txBody>
            <a:bodyPr wrap="square" rtlCol="0">
              <a:spAutoFit/>
            </a:bodyPr>
            <a:lstStyle/>
            <a:p>
              <a:pPr algn="ctr"/>
              <a:r>
                <a:rPr lang="en-US" sz="1400" dirty="0" smtClean="0"/>
                <a:t>Company A</a:t>
              </a:r>
              <a:endParaRPr lang="en-MY" sz="1400" dirty="0"/>
            </a:p>
          </p:txBody>
        </p:sp>
      </p:grpSp>
      <p:grpSp>
        <p:nvGrpSpPr>
          <p:cNvPr id="15" name="Group 14"/>
          <p:cNvGrpSpPr/>
          <p:nvPr/>
        </p:nvGrpSpPr>
        <p:grpSpPr>
          <a:xfrm>
            <a:off x="6516183" y="1723058"/>
            <a:ext cx="1320800" cy="1113489"/>
            <a:chOff x="6822256" y="1967784"/>
            <a:chExt cx="1219200" cy="1113489"/>
          </a:xfrm>
        </p:grpSpPr>
        <p:pic>
          <p:nvPicPr>
            <p:cNvPr id="16" name="Picture 2" descr="S:\iACCOUNTS Master Folder\User Folder\Afif\Afif's Portal\Bahan\user_25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12049" y="1967784"/>
              <a:ext cx="755671" cy="755671"/>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6822256" y="2773496"/>
              <a:ext cx="1219200" cy="307777"/>
            </a:xfrm>
            <a:prstGeom prst="rect">
              <a:avLst/>
            </a:prstGeom>
            <a:noFill/>
          </p:spPr>
          <p:txBody>
            <a:bodyPr wrap="square" rtlCol="0">
              <a:spAutoFit/>
            </a:bodyPr>
            <a:lstStyle/>
            <a:p>
              <a:pPr algn="ctr"/>
              <a:r>
                <a:rPr lang="en-US" sz="1400" dirty="0" smtClean="0"/>
                <a:t>Company B</a:t>
              </a:r>
              <a:endParaRPr lang="en-MY" sz="1400" dirty="0"/>
            </a:p>
          </p:txBody>
        </p:sp>
      </p:grpSp>
      <p:sp>
        <p:nvSpPr>
          <p:cNvPr id="18" name="TextBox 17"/>
          <p:cNvSpPr txBox="1"/>
          <p:nvPr/>
        </p:nvSpPr>
        <p:spPr>
          <a:xfrm>
            <a:off x="5205558" y="3284984"/>
            <a:ext cx="3219450" cy="2062103"/>
          </a:xfrm>
          <a:prstGeom prst="rect">
            <a:avLst/>
          </a:prstGeom>
          <a:noFill/>
        </p:spPr>
        <p:txBody>
          <a:bodyPr wrap="square" rtlCol="0">
            <a:spAutoFit/>
          </a:bodyPr>
          <a:lstStyle/>
          <a:p>
            <a:pPr algn="ctr"/>
            <a:r>
              <a:rPr lang="en-US" sz="1600" b="1" dirty="0"/>
              <a:t>Adjustment by Company B</a:t>
            </a:r>
            <a:r>
              <a:rPr lang="en-US" sz="1600" b="1" dirty="0" smtClean="0"/>
              <a:t> </a:t>
            </a:r>
            <a:r>
              <a:rPr lang="en-US" sz="1600" b="1" dirty="0"/>
              <a:t>to </a:t>
            </a:r>
            <a:r>
              <a:rPr lang="en-US" sz="1600" b="1" dirty="0" smtClean="0"/>
              <a:t>decrease </a:t>
            </a:r>
            <a:r>
              <a:rPr lang="en-US" sz="1600" b="1" u="sng" dirty="0" smtClean="0"/>
              <a:t>Input Tax</a:t>
            </a:r>
          </a:p>
          <a:p>
            <a:pPr algn="ctr"/>
            <a:endParaRPr lang="en-US" sz="1600" b="1" u="sng" dirty="0" smtClean="0"/>
          </a:p>
          <a:p>
            <a:r>
              <a:rPr lang="en-US" sz="1600" b="1" dirty="0" smtClean="0"/>
              <a:t>Dr   Trade payable  – RM106</a:t>
            </a:r>
          </a:p>
          <a:p>
            <a:pPr algn="ctr"/>
            <a:r>
              <a:rPr lang="en-US" sz="1600" b="1" dirty="0" smtClean="0"/>
              <a:t>Cr Purchase return – RM 100</a:t>
            </a:r>
          </a:p>
          <a:p>
            <a:r>
              <a:rPr lang="en-US" sz="1600" b="1" dirty="0" smtClean="0"/>
              <a:t>       Cr Input tax              – RM     6</a:t>
            </a:r>
          </a:p>
          <a:p>
            <a:pPr algn="ctr"/>
            <a:endParaRPr lang="en-US" sz="1600" b="1" dirty="0" smtClean="0"/>
          </a:p>
          <a:p>
            <a:pPr algn="ctr"/>
            <a:endParaRPr lang="en-MY" sz="1600" dirty="0"/>
          </a:p>
        </p:txBody>
      </p:sp>
    </p:spTree>
    <p:extLst>
      <p:ext uri="{BB962C8B-B14F-4D97-AF65-F5344CB8AC3E}">
        <p14:creationId xmlns:p14="http://schemas.microsoft.com/office/powerpoint/2010/main" val="1402720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39</a:t>
            </a:fld>
            <a:endParaRPr lang="en-US"/>
          </a:p>
        </p:txBody>
      </p:sp>
      <p:sp>
        <p:nvSpPr>
          <p:cNvPr id="3" name="Rectangle 2"/>
          <p:cNvSpPr/>
          <p:nvPr/>
        </p:nvSpPr>
        <p:spPr>
          <a:xfrm>
            <a:off x="-335558" y="332656"/>
            <a:ext cx="701675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2800" dirty="0">
                <a:solidFill>
                  <a:schemeClr val="accent5">
                    <a:lumMod val="60000"/>
                    <a:lumOff val="40000"/>
                  </a:schemeClr>
                </a:solidFill>
                <a:cs typeface="Mongolian Baiti" pitchFamily="66" charset="0"/>
              </a:rPr>
              <a:t>	</a:t>
            </a:r>
            <a:r>
              <a:rPr lang="en-US" sz="2800" dirty="0" smtClean="0">
                <a:solidFill>
                  <a:schemeClr val="bg1"/>
                </a:solidFill>
                <a:latin typeface="Calibri" pitchFamily="34" charset="0"/>
                <a:cs typeface="Mongolian Baiti" pitchFamily="66" charset="0"/>
              </a:rPr>
              <a:t>DEBIT AND CREDIT NOTE</a:t>
            </a:r>
          </a:p>
          <a:p>
            <a:r>
              <a:rPr lang="en-US" sz="2400" dirty="0">
                <a:solidFill>
                  <a:schemeClr val="bg1"/>
                </a:solidFill>
                <a:latin typeface="Calibri" pitchFamily="34" charset="0"/>
                <a:cs typeface="Mongolian Baiti" pitchFamily="66" charset="0"/>
              </a:rPr>
              <a:t>	</a:t>
            </a:r>
            <a:r>
              <a:rPr lang="en-US" sz="2000" dirty="0" smtClean="0">
                <a:solidFill>
                  <a:schemeClr val="bg1"/>
                </a:solidFill>
                <a:latin typeface="Calibri" pitchFamily="34" charset="0"/>
                <a:cs typeface="Mongolian Baiti" pitchFamily="66" charset="0"/>
              </a:rPr>
              <a:t>CHANGES IN INPUT AND OUTPUT TAX</a:t>
            </a:r>
            <a:endParaRPr lang="en-SG" dirty="0"/>
          </a:p>
        </p:txBody>
      </p:sp>
      <p:pic>
        <p:nvPicPr>
          <p:cNvPr id="4" name="Picture 2" descr="S:\iACCOUNTS Master Folder\User Folder\Afif\Afif's Portal\Bahan\user_25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8902" y="1569228"/>
            <a:ext cx="1450278" cy="13387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GSTUser\Desktop\Folder invoic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0050" y="1626108"/>
            <a:ext cx="1595967" cy="147320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7164288" y="3669024"/>
            <a:ext cx="1170453" cy="1407816"/>
            <a:chOff x="6411810" y="2152735"/>
            <a:chExt cx="1080418" cy="1407816"/>
          </a:xfrm>
        </p:grpSpPr>
        <p:pic>
          <p:nvPicPr>
            <p:cNvPr id="7"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5750" t="16359" r="33830" b="10448"/>
            <a:stretch/>
          </p:blipFill>
          <p:spPr bwMode="auto">
            <a:xfrm rot="1456469">
              <a:off x="6564210" y="2305135"/>
              <a:ext cx="928018" cy="1255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5750" t="16359" r="33830" b="10448"/>
            <a:stretch/>
          </p:blipFill>
          <p:spPr bwMode="auto">
            <a:xfrm rot="1456469">
              <a:off x="6411810" y="2152735"/>
              <a:ext cx="928018" cy="1255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9" name="Picture 6" descr="S:\iACCOUNTS Master Folder\User Folder\Afif\Afif's Portal\Bahan\callcentre-ic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5500" y="1340768"/>
            <a:ext cx="2049103" cy="1891480"/>
          </a:xfrm>
          <a:prstGeom prst="rect">
            <a:avLst/>
          </a:prstGeom>
          <a:noFill/>
          <a:extLst>
            <a:ext uri="{909E8E84-426E-40DD-AFC4-6F175D3DCCD1}">
              <a14:hiddenFill xmlns:a14="http://schemas.microsoft.com/office/drawing/2010/main">
                <a:solidFill>
                  <a:srgbClr val="FFFFFF"/>
                </a:solidFill>
              </a14:hiddenFill>
            </a:ext>
          </a:extLst>
        </p:spPr>
      </p:pic>
      <p:sp>
        <p:nvSpPr>
          <p:cNvPr id="10" name="Right Arrow 9"/>
          <p:cNvSpPr/>
          <p:nvPr/>
        </p:nvSpPr>
        <p:spPr>
          <a:xfrm>
            <a:off x="3107329" y="2238588"/>
            <a:ext cx="825500" cy="473781"/>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MY"/>
          </a:p>
        </p:txBody>
      </p:sp>
      <p:sp>
        <p:nvSpPr>
          <p:cNvPr id="11" name="Right Arrow 10"/>
          <p:cNvSpPr/>
          <p:nvPr/>
        </p:nvSpPr>
        <p:spPr>
          <a:xfrm>
            <a:off x="6255616" y="2238588"/>
            <a:ext cx="825500" cy="473781"/>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MY"/>
          </a:p>
        </p:txBody>
      </p:sp>
      <p:grpSp>
        <p:nvGrpSpPr>
          <p:cNvPr id="12" name="Group 11"/>
          <p:cNvGrpSpPr/>
          <p:nvPr/>
        </p:nvGrpSpPr>
        <p:grpSpPr>
          <a:xfrm>
            <a:off x="1074063" y="3809973"/>
            <a:ext cx="1170453" cy="1407816"/>
            <a:chOff x="6411810" y="2152735"/>
            <a:chExt cx="1080418" cy="1407816"/>
          </a:xfrm>
        </p:grpSpPr>
        <p:pic>
          <p:nvPicPr>
            <p:cNvPr id="13"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5750" t="16359" r="33830" b="10448"/>
            <a:stretch/>
          </p:blipFill>
          <p:spPr bwMode="auto">
            <a:xfrm rot="1456469">
              <a:off x="6564210" y="2305135"/>
              <a:ext cx="928018" cy="1255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5750" t="16359" r="33830" b="10448"/>
            <a:stretch/>
          </p:blipFill>
          <p:spPr bwMode="auto">
            <a:xfrm rot="1456469">
              <a:off x="6411810" y="2152735"/>
              <a:ext cx="928018" cy="1255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15" name="Straight Arrow Connector 14"/>
          <p:cNvCxnSpPr/>
          <p:nvPr/>
        </p:nvCxnSpPr>
        <p:spPr>
          <a:xfrm>
            <a:off x="1850052" y="3205310"/>
            <a:ext cx="6249" cy="523325"/>
          </a:xfrm>
          <a:prstGeom prst="straightConnector1">
            <a:avLst/>
          </a:prstGeom>
          <a:ln>
            <a:prstDash val="sysDash"/>
            <a:tailEnd type="arrow"/>
          </a:ln>
        </p:spPr>
        <p:style>
          <a:lnRef idx="2">
            <a:schemeClr val="accent2"/>
          </a:lnRef>
          <a:fillRef idx="0">
            <a:schemeClr val="accent2"/>
          </a:fillRef>
          <a:effectRef idx="1">
            <a:schemeClr val="accent2"/>
          </a:effectRef>
          <a:fontRef idx="minor">
            <a:schemeClr val="tx1"/>
          </a:fontRef>
        </p:style>
      </p:cxnSp>
      <p:cxnSp>
        <p:nvCxnSpPr>
          <p:cNvPr id="16" name="Straight Arrow Connector 15"/>
          <p:cNvCxnSpPr/>
          <p:nvPr/>
        </p:nvCxnSpPr>
        <p:spPr>
          <a:xfrm>
            <a:off x="8025242" y="3085089"/>
            <a:ext cx="6249" cy="523325"/>
          </a:xfrm>
          <a:prstGeom prst="straightConnector1">
            <a:avLst/>
          </a:prstGeom>
          <a:ln>
            <a:prstDash val="sysDash"/>
            <a:tailEnd type="arrow"/>
          </a:ln>
        </p:spPr>
        <p:style>
          <a:lnRef idx="2">
            <a:schemeClr val="accent2"/>
          </a:lnRef>
          <a:fillRef idx="0">
            <a:schemeClr val="accent2"/>
          </a:fillRef>
          <a:effectRef idx="1">
            <a:schemeClr val="accent2"/>
          </a:effectRef>
          <a:fontRef idx="minor">
            <a:schemeClr val="tx1"/>
          </a:fontRef>
        </p:style>
      </p:cxnSp>
      <p:sp>
        <p:nvSpPr>
          <p:cNvPr id="17" name="TextBox 16"/>
          <p:cNvSpPr txBox="1"/>
          <p:nvPr/>
        </p:nvSpPr>
        <p:spPr>
          <a:xfrm>
            <a:off x="4292600" y="3017168"/>
            <a:ext cx="1487954" cy="523220"/>
          </a:xfrm>
          <a:prstGeom prst="rect">
            <a:avLst/>
          </a:prstGeom>
          <a:noFill/>
        </p:spPr>
        <p:txBody>
          <a:bodyPr wrap="square" rtlCol="0">
            <a:spAutoFit/>
          </a:bodyPr>
          <a:lstStyle/>
          <a:p>
            <a:pPr algn="ctr"/>
            <a:r>
              <a:rPr lang="en-US" sz="1400" dirty="0" smtClean="0"/>
              <a:t>Debit Note/</a:t>
            </a:r>
          </a:p>
          <a:p>
            <a:pPr algn="ctr"/>
            <a:r>
              <a:rPr lang="en-US" sz="1400" dirty="0" smtClean="0"/>
              <a:t>Credit Note</a:t>
            </a:r>
            <a:endParaRPr lang="en-MY" sz="1400" dirty="0"/>
          </a:p>
        </p:txBody>
      </p:sp>
      <p:sp>
        <p:nvSpPr>
          <p:cNvPr id="18" name="TextBox 17"/>
          <p:cNvSpPr txBox="1"/>
          <p:nvPr/>
        </p:nvSpPr>
        <p:spPr>
          <a:xfrm>
            <a:off x="1900246" y="3017169"/>
            <a:ext cx="1487954" cy="307777"/>
          </a:xfrm>
          <a:prstGeom prst="rect">
            <a:avLst/>
          </a:prstGeom>
          <a:noFill/>
        </p:spPr>
        <p:txBody>
          <a:bodyPr wrap="square" rtlCol="0">
            <a:spAutoFit/>
          </a:bodyPr>
          <a:lstStyle/>
          <a:p>
            <a:r>
              <a:rPr lang="en-US" sz="1400" dirty="0" smtClean="0"/>
              <a:t>Supplier</a:t>
            </a:r>
            <a:endParaRPr lang="en-MY" sz="1400" dirty="0"/>
          </a:p>
        </p:txBody>
      </p:sp>
      <p:sp>
        <p:nvSpPr>
          <p:cNvPr id="19" name="TextBox 18"/>
          <p:cNvSpPr txBox="1"/>
          <p:nvPr/>
        </p:nvSpPr>
        <p:spPr>
          <a:xfrm>
            <a:off x="6543537" y="2937992"/>
            <a:ext cx="1487954" cy="307777"/>
          </a:xfrm>
          <a:prstGeom prst="rect">
            <a:avLst/>
          </a:prstGeom>
          <a:noFill/>
        </p:spPr>
        <p:txBody>
          <a:bodyPr wrap="square" rtlCol="0">
            <a:spAutoFit/>
          </a:bodyPr>
          <a:lstStyle/>
          <a:p>
            <a:pPr algn="r"/>
            <a:r>
              <a:rPr lang="en-US" sz="1400" dirty="0" smtClean="0"/>
              <a:t>Customer</a:t>
            </a:r>
            <a:endParaRPr lang="en-MY" sz="1400" dirty="0"/>
          </a:p>
        </p:txBody>
      </p:sp>
      <p:sp>
        <p:nvSpPr>
          <p:cNvPr id="20" name="TextBox 19"/>
          <p:cNvSpPr txBox="1"/>
          <p:nvPr/>
        </p:nvSpPr>
        <p:spPr>
          <a:xfrm>
            <a:off x="2619713" y="4814441"/>
            <a:ext cx="4246252" cy="1077218"/>
          </a:xfrm>
          <a:prstGeom prst="rect">
            <a:avLst/>
          </a:prstGeom>
          <a:noFill/>
          <a:ln>
            <a:solidFill>
              <a:schemeClr val="tx2">
                <a:lumMod val="50000"/>
              </a:schemeClr>
            </a:solidFill>
          </a:ln>
        </p:spPr>
        <p:txBody>
          <a:bodyPr wrap="square" rtlCol="0">
            <a:spAutoFit/>
          </a:bodyPr>
          <a:lstStyle/>
          <a:p>
            <a:pPr algn="ctr"/>
            <a:r>
              <a:rPr lang="en-US" sz="1600" b="1" dirty="0" smtClean="0"/>
              <a:t>Both supplier and customer (if registered) need to adjust their input and output tax within the taxable period according to the date in Credit Note/Debit Note</a:t>
            </a:r>
            <a:endParaRPr lang="en-MY" sz="1600" b="1" dirty="0"/>
          </a:p>
        </p:txBody>
      </p:sp>
      <p:sp>
        <p:nvSpPr>
          <p:cNvPr id="21" name="TextBox 20"/>
          <p:cNvSpPr txBox="1"/>
          <p:nvPr/>
        </p:nvSpPr>
        <p:spPr>
          <a:xfrm>
            <a:off x="330200" y="3941748"/>
            <a:ext cx="825500" cy="523220"/>
          </a:xfrm>
          <a:prstGeom prst="rect">
            <a:avLst/>
          </a:prstGeom>
          <a:noFill/>
        </p:spPr>
        <p:txBody>
          <a:bodyPr wrap="square" rtlCol="0">
            <a:spAutoFit/>
          </a:bodyPr>
          <a:lstStyle/>
          <a:p>
            <a:pPr algn="ctr"/>
            <a:r>
              <a:rPr lang="en-US" sz="1400" dirty="0" smtClean="0"/>
              <a:t>Form</a:t>
            </a:r>
          </a:p>
          <a:p>
            <a:pPr algn="ctr"/>
            <a:r>
              <a:rPr lang="en-US" sz="1400" dirty="0" smtClean="0"/>
              <a:t>GST 03</a:t>
            </a:r>
            <a:endParaRPr lang="en-MY" sz="1400" dirty="0"/>
          </a:p>
        </p:txBody>
      </p:sp>
      <p:sp>
        <p:nvSpPr>
          <p:cNvPr id="22" name="TextBox 21"/>
          <p:cNvSpPr txBox="1"/>
          <p:nvPr/>
        </p:nvSpPr>
        <p:spPr>
          <a:xfrm>
            <a:off x="8460432" y="3753599"/>
            <a:ext cx="825500" cy="523220"/>
          </a:xfrm>
          <a:prstGeom prst="rect">
            <a:avLst/>
          </a:prstGeom>
          <a:noFill/>
        </p:spPr>
        <p:txBody>
          <a:bodyPr wrap="square" rtlCol="0">
            <a:spAutoFit/>
          </a:bodyPr>
          <a:lstStyle/>
          <a:p>
            <a:pPr algn="ctr"/>
            <a:r>
              <a:rPr lang="en-US" sz="1400" dirty="0" smtClean="0"/>
              <a:t>Form</a:t>
            </a:r>
          </a:p>
          <a:p>
            <a:pPr algn="ctr"/>
            <a:r>
              <a:rPr lang="en-US" sz="1400" dirty="0" smtClean="0"/>
              <a:t>GST 03</a:t>
            </a:r>
            <a:endParaRPr lang="en-MY" sz="1400" dirty="0"/>
          </a:p>
        </p:txBody>
      </p:sp>
      <p:sp>
        <p:nvSpPr>
          <p:cNvPr id="23" name="Slide Number Placeholder 3"/>
          <p:cNvSpPr txBox="1">
            <a:spLocks/>
          </p:cNvSpPr>
          <p:nvPr/>
        </p:nvSpPr>
        <p:spPr>
          <a:xfrm>
            <a:off x="9216410" y="6407156"/>
            <a:ext cx="576937"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45E794-307C-49D3-8CE5-47BF882ED0AE}" type="slidenum">
              <a:rPr lang="en-MY" smtClean="0"/>
              <a:pPr/>
              <a:t>39</a:t>
            </a:fld>
            <a:endParaRPr lang="en-MY" dirty="0"/>
          </a:p>
        </p:txBody>
      </p:sp>
    </p:spTree>
    <p:extLst>
      <p:ext uri="{BB962C8B-B14F-4D97-AF65-F5344CB8AC3E}">
        <p14:creationId xmlns:p14="http://schemas.microsoft.com/office/powerpoint/2010/main" val="30213222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1CCC1C7B-187B-4167-9EBA-2E384437D17C}" type="slidenum">
              <a:rPr lang="en-MY" smtClean="0"/>
              <a:pPr/>
              <a:t>4</a:t>
            </a:fld>
            <a:endParaRPr lang="en-MY" dirty="0"/>
          </a:p>
        </p:txBody>
      </p:sp>
      <p:sp>
        <p:nvSpPr>
          <p:cNvPr id="3" name="Content Placeholder 2"/>
          <p:cNvSpPr>
            <a:spLocks noGrp="1"/>
          </p:cNvSpPr>
          <p:nvPr>
            <p:ph idx="4294967295"/>
          </p:nvPr>
        </p:nvSpPr>
        <p:spPr>
          <a:xfrm>
            <a:off x="1449388" y="1174750"/>
            <a:ext cx="7694612" cy="4746625"/>
          </a:xfrm>
        </p:spPr>
        <p:txBody>
          <a:bodyPr>
            <a:noAutofit/>
          </a:bodyPr>
          <a:lstStyle/>
          <a:p>
            <a:pPr marL="0" indent="0">
              <a:buNone/>
            </a:pPr>
            <a:endParaRPr lang="en-MY" sz="3200" dirty="0" smtClean="0"/>
          </a:p>
          <a:p>
            <a:pPr marL="0" indent="0">
              <a:buNone/>
            </a:pPr>
            <a:r>
              <a:rPr lang="en-MY" sz="3200" dirty="0" smtClean="0"/>
              <a:t>Taxable supplies</a:t>
            </a:r>
          </a:p>
          <a:p>
            <a:pPr marL="0" indent="0">
              <a:buNone/>
            </a:pPr>
            <a:r>
              <a:rPr lang="en-MY" sz="3200" dirty="0" smtClean="0"/>
              <a:t>Deemed supplies</a:t>
            </a:r>
            <a:endParaRPr lang="en-MY" sz="600" dirty="0" smtClean="0"/>
          </a:p>
          <a:p>
            <a:pPr marL="457200" lvl="1" indent="0">
              <a:buNone/>
            </a:pPr>
            <a:r>
              <a:rPr lang="en-MY" sz="2400" dirty="0" smtClean="0"/>
              <a:t>	Disposal of business assets</a:t>
            </a:r>
          </a:p>
          <a:p>
            <a:pPr marL="457200" lvl="1" indent="0">
              <a:buNone/>
            </a:pPr>
            <a:r>
              <a:rPr lang="en-MY" sz="2400" dirty="0" smtClean="0"/>
              <a:t>	Private use of business asset</a:t>
            </a:r>
          </a:p>
          <a:p>
            <a:pPr marL="457200" lvl="1" indent="0">
              <a:buNone/>
            </a:pPr>
            <a:r>
              <a:rPr lang="en-MY" sz="2400" dirty="0" smtClean="0"/>
              <a:t>	Imported services</a:t>
            </a:r>
          </a:p>
          <a:p>
            <a:pPr marL="457200" lvl="1" indent="0">
              <a:buNone/>
            </a:pPr>
            <a:r>
              <a:rPr lang="en-MY" sz="2400" dirty="0" smtClean="0"/>
              <a:t>	Good sold in satisfactory of a debt</a:t>
            </a:r>
          </a:p>
          <a:p>
            <a:pPr marL="457200" lvl="1" indent="0">
              <a:buNone/>
            </a:pPr>
            <a:r>
              <a:rPr lang="en-MY" sz="2400" dirty="0" smtClean="0"/>
              <a:t>	Payment not paid to taxable person for purchases  </a:t>
            </a:r>
          </a:p>
          <a:p>
            <a:pPr marL="457200" lvl="1" indent="0">
              <a:buNone/>
            </a:pPr>
            <a:r>
              <a:rPr lang="en-MY" sz="2400" dirty="0" smtClean="0"/>
              <a:t>	made </a:t>
            </a:r>
            <a:r>
              <a:rPr lang="en-MY" sz="2400" dirty="0"/>
              <a:t>after 6 month</a:t>
            </a:r>
          </a:p>
          <a:p>
            <a:pPr marL="457200" lvl="1" indent="0">
              <a:buNone/>
            </a:pPr>
            <a:r>
              <a:rPr lang="en-MY" sz="2400" dirty="0" smtClean="0"/>
              <a:t>      Gift costing more than RM500</a:t>
            </a:r>
          </a:p>
        </p:txBody>
      </p:sp>
      <p:pic>
        <p:nvPicPr>
          <p:cNvPr id="9" name="Picture 8" descr="S:\iACCOUNTS Master Folder\User Folder\Afif\Afif's Portal\Bahan\google_drive_logo_3963 cop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1246311">
            <a:off x="731991" y="1863263"/>
            <a:ext cx="314932" cy="327529"/>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 name="Picture 9" descr="S:\iACCOUNTS Master Folder\User Folder\Afif\Afif's Portal\Bahan\google_drive_logo_3963 cop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1246311">
            <a:off x="705677" y="2475020"/>
            <a:ext cx="314932" cy="327529"/>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 name="Picture 2" descr="C:\Users\GSTUser\Desktop\color-wheel-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2600" y="3505200"/>
            <a:ext cx="176540" cy="18820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GSTUser\Desktop\color-wheel-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2600" y="3067093"/>
            <a:ext cx="176540" cy="18820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GSTUser\Desktop\color-wheel-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2600" y="3962400"/>
            <a:ext cx="176540" cy="18820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GSTUser\Desktop\color-wheel-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2600" y="4343400"/>
            <a:ext cx="176540" cy="18820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GSTUser\Desktop\color-wheel-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2600" y="4800600"/>
            <a:ext cx="176540" cy="18820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GSTUser\Desktop\color-wheel-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2600" y="5679197"/>
            <a:ext cx="176540" cy="18820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81037" y="1325050"/>
            <a:ext cx="4506187" cy="1015663"/>
          </a:xfrm>
          <a:prstGeom prst="rect">
            <a:avLst/>
          </a:prstGeom>
          <a:noFill/>
        </p:spPr>
        <p:txBody>
          <a:bodyPr wrap="square" rtlCol="0">
            <a:spAutoFit/>
          </a:bodyPr>
          <a:lstStyle/>
          <a:p>
            <a:r>
              <a:rPr lang="en-MY" sz="3000" b="1" dirty="0"/>
              <a:t>GST charged on:</a:t>
            </a:r>
          </a:p>
          <a:p>
            <a:endParaRPr lang="en-MY" sz="3000" b="1" dirty="0"/>
          </a:p>
        </p:txBody>
      </p:sp>
      <p:sp>
        <p:nvSpPr>
          <p:cNvPr id="20" name="Rectangle 19"/>
          <p:cNvSpPr/>
          <p:nvPr/>
        </p:nvSpPr>
        <p:spPr>
          <a:xfrm>
            <a:off x="-180528" y="333322"/>
            <a:ext cx="701675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a:r>
              <a:rPr lang="en-US" sz="2800" dirty="0" smtClean="0">
                <a:solidFill>
                  <a:schemeClr val="bg1"/>
                </a:solidFill>
                <a:latin typeface="Calibri" pitchFamily="34" charset="0"/>
                <a:cs typeface="Calibri" pitchFamily="34" charset="0"/>
              </a:rPr>
              <a:t>OUTPUT TAX</a:t>
            </a:r>
          </a:p>
          <a:p>
            <a:pPr lvl="1"/>
            <a:r>
              <a:rPr lang="en-US" sz="2000" dirty="0" smtClean="0">
                <a:solidFill>
                  <a:schemeClr val="bg1"/>
                </a:solidFill>
                <a:latin typeface="Calibri" pitchFamily="34" charset="0"/>
                <a:cs typeface="Calibri" pitchFamily="34" charset="0"/>
              </a:rPr>
              <a:t>SCOPE AND CHARGE </a:t>
            </a:r>
            <a:endParaRPr lang="en-US" dirty="0">
              <a:solidFill>
                <a:schemeClr val="bg1"/>
              </a:solidFill>
              <a:latin typeface="Calibri" pitchFamily="34" charset="0"/>
              <a:cs typeface="Calibri" pitchFamily="34" charset="0"/>
            </a:endParaRPr>
          </a:p>
        </p:txBody>
      </p:sp>
      <p:pic>
        <p:nvPicPr>
          <p:cNvPr id="1026" name="Picture 2" descr="http://www.clker.com/cliparts/T/y/7/n/A/v/man-pointing-finger-m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9246" y="2027027"/>
            <a:ext cx="2847975" cy="231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62509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40</a:t>
            </a:fld>
            <a:endParaRPr lang="en-US"/>
          </a:p>
        </p:txBody>
      </p:sp>
      <p:sp>
        <p:nvSpPr>
          <p:cNvPr id="3" name="TextBox 2"/>
          <p:cNvSpPr txBox="1"/>
          <p:nvPr/>
        </p:nvSpPr>
        <p:spPr>
          <a:xfrm>
            <a:off x="2852970" y="4687310"/>
            <a:ext cx="6742501" cy="584775"/>
          </a:xfrm>
          <a:prstGeom prst="rect">
            <a:avLst/>
          </a:prstGeom>
          <a:noFill/>
        </p:spPr>
        <p:txBody>
          <a:bodyPr wrap="square" rtlCol="0">
            <a:spAutoFit/>
          </a:bodyPr>
          <a:lstStyle/>
          <a:p>
            <a:r>
              <a:rPr lang="en-US" sz="3200" dirty="0" smtClean="0">
                <a:solidFill>
                  <a:schemeClr val="tx2">
                    <a:lumMod val="50000"/>
                  </a:schemeClr>
                </a:solidFill>
                <a:latin typeface="Calibri" pitchFamily="34" charset="0"/>
              </a:rPr>
              <a:t>BAD DEBT</a:t>
            </a:r>
            <a:endParaRPr lang="en-MY" sz="3200" dirty="0">
              <a:solidFill>
                <a:schemeClr val="tx2">
                  <a:lumMod val="50000"/>
                </a:schemeClr>
              </a:solidFill>
              <a:latin typeface="Calibri" pitchFamily="34" charset="0"/>
            </a:endParaRPr>
          </a:p>
        </p:txBody>
      </p:sp>
      <p:grpSp>
        <p:nvGrpSpPr>
          <p:cNvPr id="4" name="Group 2"/>
          <p:cNvGrpSpPr/>
          <p:nvPr/>
        </p:nvGrpSpPr>
        <p:grpSpPr>
          <a:xfrm>
            <a:off x="660400" y="3008662"/>
            <a:ext cx="8667750" cy="2455496"/>
            <a:chOff x="609600" y="3008662"/>
            <a:chExt cx="8001000" cy="2455496"/>
          </a:xfrm>
        </p:grpSpPr>
        <p:cxnSp>
          <p:nvCxnSpPr>
            <p:cNvPr id="5" name="Straight Connector 4"/>
            <p:cNvCxnSpPr/>
            <p:nvPr/>
          </p:nvCxnSpPr>
          <p:spPr>
            <a:xfrm>
              <a:off x="609600" y="5464158"/>
              <a:ext cx="8001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6" name="Group 1"/>
            <p:cNvGrpSpPr/>
            <p:nvPr/>
          </p:nvGrpSpPr>
          <p:grpSpPr>
            <a:xfrm>
              <a:off x="609600" y="3008662"/>
              <a:ext cx="1905000" cy="2231303"/>
              <a:chOff x="609600" y="3008662"/>
              <a:chExt cx="1905000" cy="2231303"/>
            </a:xfrm>
          </p:grpSpPr>
          <p:sp>
            <p:nvSpPr>
              <p:cNvPr id="7" name="Rectangle 6"/>
              <p:cNvSpPr/>
              <p:nvPr/>
            </p:nvSpPr>
            <p:spPr>
              <a:xfrm>
                <a:off x="609600" y="3564693"/>
                <a:ext cx="1676400" cy="1675272"/>
              </a:xfrm>
              <a:prstGeom prst="rect">
                <a:avLst/>
              </a:prstGeom>
              <a:solidFill>
                <a:srgbClr val="FF0000"/>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MY"/>
              </a:p>
            </p:txBody>
          </p:sp>
          <p:pic>
            <p:nvPicPr>
              <p:cNvPr id="8" name="Picture 3" descr="C:\Users\Account\Desktop\Untitled-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7111" y="3008662"/>
                <a:ext cx="1557489" cy="198797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sp>
        <p:nvSpPr>
          <p:cNvPr id="9" name="Slide Number Placeholder 3"/>
          <p:cNvSpPr txBox="1">
            <a:spLocks/>
          </p:cNvSpPr>
          <p:nvPr/>
        </p:nvSpPr>
        <p:spPr>
          <a:xfrm>
            <a:off x="9216410" y="6407156"/>
            <a:ext cx="576937"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45E794-307C-49D3-8CE5-47BF882ED0AE}" type="slidenum">
              <a:rPr lang="en-MY" smtClean="0"/>
              <a:pPr/>
              <a:t>40</a:t>
            </a:fld>
            <a:endParaRPr lang="en-MY" dirty="0"/>
          </a:p>
        </p:txBody>
      </p:sp>
    </p:spTree>
    <p:extLst>
      <p:ext uri="{BB962C8B-B14F-4D97-AF65-F5344CB8AC3E}">
        <p14:creationId xmlns:p14="http://schemas.microsoft.com/office/powerpoint/2010/main" val="14966093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41</a:t>
            </a:fld>
            <a:endParaRPr lang="en-US"/>
          </a:p>
        </p:txBody>
      </p:sp>
      <p:sp>
        <p:nvSpPr>
          <p:cNvPr id="3" name="Content Placeholder 5"/>
          <p:cNvSpPr txBox="1">
            <a:spLocks/>
          </p:cNvSpPr>
          <p:nvPr/>
        </p:nvSpPr>
        <p:spPr>
          <a:xfrm>
            <a:off x="0" y="1539815"/>
            <a:ext cx="9145587" cy="6937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Font typeface="Arial" pitchFamily="34" charset="0"/>
              <a:buNone/>
            </a:pPr>
            <a:r>
              <a:rPr lang="en-MY" smtClean="0"/>
              <a:t>Adjustments need to be made on the following situations:</a:t>
            </a:r>
          </a:p>
          <a:p>
            <a:pPr marL="457200" lvl="1" indent="0">
              <a:buFont typeface="Arial" pitchFamily="34" charset="0"/>
              <a:buNone/>
            </a:pPr>
            <a:endParaRPr lang="en-MY" sz="1400" dirty="0" smtClean="0"/>
          </a:p>
        </p:txBody>
      </p:sp>
      <p:sp>
        <p:nvSpPr>
          <p:cNvPr id="4" name="Rectangle 3"/>
          <p:cNvSpPr/>
          <p:nvPr/>
        </p:nvSpPr>
        <p:spPr>
          <a:xfrm>
            <a:off x="-247650" y="304800"/>
            <a:ext cx="701675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2800" dirty="0">
                <a:solidFill>
                  <a:schemeClr val="accent5">
                    <a:lumMod val="60000"/>
                    <a:lumOff val="40000"/>
                  </a:schemeClr>
                </a:solidFill>
                <a:cs typeface="Mongolian Baiti" pitchFamily="66" charset="0"/>
              </a:rPr>
              <a:t>	</a:t>
            </a:r>
            <a:r>
              <a:rPr lang="en-US" sz="2800" dirty="0" smtClean="0">
                <a:solidFill>
                  <a:schemeClr val="bg1"/>
                </a:solidFill>
                <a:latin typeface="Calibri" pitchFamily="34" charset="0"/>
                <a:cs typeface="Mongolian Baiti" pitchFamily="66" charset="0"/>
              </a:rPr>
              <a:t>BAD DEBT </a:t>
            </a:r>
          </a:p>
        </p:txBody>
      </p:sp>
      <p:sp>
        <p:nvSpPr>
          <p:cNvPr id="5" name="Slide Number Placeholder 3"/>
          <p:cNvSpPr txBox="1">
            <a:spLocks/>
          </p:cNvSpPr>
          <p:nvPr/>
        </p:nvSpPr>
        <p:spPr>
          <a:xfrm>
            <a:off x="9216410" y="6407156"/>
            <a:ext cx="576937"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45E794-307C-49D3-8CE5-47BF882ED0AE}" type="slidenum">
              <a:rPr lang="en-MY" smtClean="0"/>
              <a:pPr/>
              <a:t>41</a:t>
            </a:fld>
            <a:endParaRPr lang="en-MY" dirty="0"/>
          </a:p>
        </p:txBody>
      </p:sp>
      <p:pic>
        <p:nvPicPr>
          <p:cNvPr id="6" name="Picture 2" descr="http://luc.devroye.org/SpecimenBookCincinnatiTypeFoundry-1882-Fist1406.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3085" y="3103157"/>
            <a:ext cx="2747640" cy="139504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508088" y="2554161"/>
            <a:ext cx="6696744" cy="2677656"/>
          </a:xfrm>
          <a:prstGeom prst="rect">
            <a:avLst/>
          </a:prstGeom>
          <a:noFill/>
        </p:spPr>
        <p:txBody>
          <a:bodyPr wrap="square" rtlCol="0">
            <a:spAutoFit/>
          </a:bodyPr>
          <a:lstStyle/>
          <a:p>
            <a:pPr marL="1200150" lvl="2" indent="-342900">
              <a:buFont typeface="Courier New" panose="02070309020205020404" pitchFamily="49" charset="0"/>
              <a:buChar char="o"/>
            </a:pPr>
            <a:r>
              <a:rPr lang="en-MY" sz="2400" dirty="0"/>
              <a:t>Bad debt due to </a:t>
            </a:r>
            <a:r>
              <a:rPr lang="en-MY" sz="2400" dirty="0" smtClean="0">
                <a:solidFill>
                  <a:srgbClr val="FF0000"/>
                </a:solidFill>
              </a:rPr>
              <a:t>non-payment</a:t>
            </a:r>
          </a:p>
          <a:p>
            <a:pPr marL="857250" lvl="2"/>
            <a:endParaRPr lang="en-MY" sz="2400" dirty="0">
              <a:solidFill>
                <a:srgbClr val="FF0000"/>
              </a:solidFill>
            </a:endParaRPr>
          </a:p>
          <a:p>
            <a:pPr marL="1200150" lvl="2" indent="-342900">
              <a:buFont typeface="Courier New" panose="02070309020205020404" pitchFamily="49" charset="0"/>
              <a:buChar char="o"/>
            </a:pPr>
            <a:r>
              <a:rPr lang="en-MY" sz="2400" dirty="0"/>
              <a:t>Bad debt due to </a:t>
            </a:r>
            <a:r>
              <a:rPr lang="en-MY" sz="2400" dirty="0" smtClean="0">
                <a:solidFill>
                  <a:srgbClr val="FF0000"/>
                </a:solidFill>
              </a:rPr>
              <a:t>insolvency</a:t>
            </a:r>
          </a:p>
          <a:p>
            <a:pPr marL="857250" lvl="2"/>
            <a:endParaRPr lang="en-MY" sz="2400" dirty="0">
              <a:solidFill>
                <a:srgbClr val="FF0000"/>
              </a:solidFill>
            </a:endParaRPr>
          </a:p>
          <a:p>
            <a:pPr marL="1200150" lvl="2" indent="-342900">
              <a:buFont typeface="Courier New" panose="02070309020205020404" pitchFamily="49" charset="0"/>
              <a:buChar char="o"/>
            </a:pPr>
            <a:r>
              <a:rPr lang="en-MY" sz="2400" dirty="0"/>
              <a:t>Recovery of payment with regards to bad debt</a:t>
            </a:r>
          </a:p>
          <a:p>
            <a:endParaRPr lang="en-MY" sz="2400" dirty="0"/>
          </a:p>
        </p:txBody>
      </p:sp>
    </p:spTree>
    <p:extLst>
      <p:ext uri="{BB962C8B-B14F-4D97-AF65-F5344CB8AC3E}">
        <p14:creationId xmlns:p14="http://schemas.microsoft.com/office/powerpoint/2010/main" val="35885533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42</a:t>
            </a:fld>
            <a:endParaRPr lang="en-US"/>
          </a:p>
        </p:txBody>
      </p:sp>
      <p:sp>
        <p:nvSpPr>
          <p:cNvPr id="3" name="Rectangle 2"/>
          <p:cNvSpPr/>
          <p:nvPr/>
        </p:nvSpPr>
        <p:spPr>
          <a:xfrm>
            <a:off x="-247650" y="304800"/>
            <a:ext cx="701675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2800" dirty="0">
                <a:solidFill>
                  <a:schemeClr val="accent5">
                    <a:lumMod val="60000"/>
                    <a:lumOff val="40000"/>
                  </a:schemeClr>
                </a:solidFill>
                <a:cs typeface="Mongolian Baiti" pitchFamily="66" charset="0"/>
              </a:rPr>
              <a:t>	</a:t>
            </a:r>
            <a:r>
              <a:rPr lang="en-US" sz="2800" dirty="0" smtClean="0">
                <a:solidFill>
                  <a:schemeClr val="bg1"/>
                </a:solidFill>
                <a:latin typeface="Calibri" pitchFamily="34" charset="0"/>
                <a:cs typeface="Mongolian Baiti" pitchFamily="66" charset="0"/>
              </a:rPr>
              <a:t>BAD DEBT RELIEF</a:t>
            </a:r>
          </a:p>
          <a:p>
            <a:r>
              <a:rPr lang="en-US" sz="2400" dirty="0">
                <a:solidFill>
                  <a:schemeClr val="bg1"/>
                </a:solidFill>
                <a:latin typeface="Calibri" pitchFamily="34" charset="0"/>
                <a:cs typeface="Mongolian Baiti" pitchFamily="66" charset="0"/>
              </a:rPr>
              <a:t>	</a:t>
            </a:r>
            <a:r>
              <a:rPr lang="en-US" dirty="0" smtClean="0"/>
              <a:t>ELIGIBILITY</a:t>
            </a:r>
            <a:endParaRPr lang="en-SG" dirty="0"/>
          </a:p>
        </p:txBody>
      </p:sp>
      <p:sp>
        <p:nvSpPr>
          <p:cNvPr id="4" name="Content Placeholder 2"/>
          <p:cNvSpPr txBox="1">
            <a:spLocks/>
          </p:cNvSpPr>
          <p:nvPr/>
        </p:nvSpPr>
        <p:spPr>
          <a:xfrm>
            <a:off x="661615" y="1450975"/>
            <a:ext cx="8251825" cy="377825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n-MY" sz="2400" smtClean="0"/>
              <a:t>A taxable person is entitled to a relief for bad debt on the whole or any part of the tax paid by him in respect of a taxable supply if:</a:t>
            </a:r>
            <a:endParaRPr lang="en-MY" sz="2000" smtClean="0"/>
          </a:p>
          <a:p>
            <a:pPr marL="0" indent="0" algn="just">
              <a:buFont typeface="Arial" pitchFamily="34" charset="0"/>
              <a:buNone/>
            </a:pPr>
            <a:endParaRPr lang="en-MY" sz="2000" smtClean="0"/>
          </a:p>
          <a:p>
            <a:pPr marL="400050" lvl="1" indent="0" algn="just">
              <a:buFont typeface="Arial" pitchFamily="34" charset="0"/>
              <a:buNone/>
            </a:pPr>
            <a:r>
              <a:rPr lang="en-MY" sz="2000" smtClean="0"/>
              <a:t>GST has been paid</a:t>
            </a:r>
          </a:p>
          <a:p>
            <a:pPr marL="400050" lvl="1" indent="0" algn="just">
              <a:buFont typeface="Arial" pitchFamily="34" charset="0"/>
              <a:buNone/>
            </a:pPr>
            <a:r>
              <a:rPr lang="en-MY" sz="2000" smtClean="0"/>
              <a:t>No payment has been received in 6 months from the date of supply</a:t>
            </a:r>
          </a:p>
          <a:p>
            <a:pPr marL="400050" lvl="1" indent="0" algn="just">
              <a:buFont typeface="Arial" pitchFamily="34" charset="0"/>
              <a:buNone/>
            </a:pPr>
            <a:r>
              <a:rPr lang="en-US" sz="2000" smtClean="0"/>
              <a:t>The debtor has become insolvent before the period of 6 month has elapsed</a:t>
            </a:r>
            <a:endParaRPr lang="en-MY" sz="2000" smtClean="0"/>
          </a:p>
          <a:p>
            <a:pPr marL="400050" lvl="1" indent="0" algn="just">
              <a:buFont typeface="Arial" pitchFamily="34" charset="0"/>
              <a:buNone/>
            </a:pPr>
            <a:r>
              <a:rPr lang="en-MY" sz="2000" smtClean="0"/>
              <a:t>Sufficient efforts have been made by him to recover the debt.</a:t>
            </a:r>
            <a:endParaRPr lang="en-MY" sz="2000" dirty="0" smtClean="0"/>
          </a:p>
        </p:txBody>
      </p:sp>
      <p:pic>
        <p:nvPicPr>
          <p:cNvPr id="5" name="Picture 2" descr="S:\iACCOUNTS Master Folder\User Folder\Afif\Afif's Portal\Bahan\google_drive_logo_3963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1246311">
            <a:off x="360428" y="1550942"/>
            <a:ext cx="375951" cy="270685"/>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icture 2" descr="C:\Users\GSTUser\Desktop\color-wheel-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8544" y="3401179"/>
            <a:ext cx="255002" cy="18820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GSTUser\Desktop\color-wheel-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8544" y="3068960"/>
            <a:ext cx="255002" cy="18820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STUser\Desktop\color-wheel-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3295" y="4523043"/>
            <a:ext cx="255002" cy="18820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encrypted-tbn1.gstatic.com/images?q=tbn:ANd9GcR1pa0A3D2z3V7dcmwXNO7HeLtmXMlVnldIW1bZVikeqooM8C6-A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9697" y="4870760"/>
            <a:ext cx="2085676" cy="153639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GSTUser\Desktop\color-wheel-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8544" y="3816861"/>
            <a:ext cx="255002" cy="188203"/>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3"/>
          <p:cNvSpPr txBox="1">
            <a:spLocks/>
          </p:cNvSpPr>
          <p:nvPr/>
        </p:nvSpPr>
        <p:spPr>
          <a:xfrm>
            <a:off x="9216410" y="6407156"/>
            <a:ext cx="576937"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45E794-307C-49D3-8CE5-47BF882ED0AE}" type="slidenum">
              <a:rPr lang="en-MY" smtClean="0"/>
              <a:pPr/>
              <a:t>42</a:t>
            </a:fld>
            <a:endParaRPr lang="en-MY" dirty="0"/>
          </a:p>
        </p:txBody>
      </p:sp>
    </p:spTree>
    <p:extLst>
      <p:ext uri="{BB962C8B-B14F-4D97-AF65-F5344CB8AC3E}">
        <p14:creationId xmlns:p14="http://schemas.microsoft.com/office/powerpoint/2010/main" val="23904688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43</a:t>
            </a:fld>
            <a:endParaRPr lang="en-US"/>
          </a:p>
        </p:txBody>
      </p:sp>
      <p:sp>
        <p:nvSpPr>
          <p:cNvPr id="3" name="Content Placeholder 2"/>
          <p:cNvSpPr txBox="1">
            <a:spLocks/>
          </p:cNvSpPr>
          <p:nvPr/>
        </p:nvSpPr>
        <p:spPr>
          <a:xfrm>
            <a:off x="452438" y="1424295"/>
            <a:ext cx="8691562" cy="34782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20000"/>
              </a:lnSpc>
              <a:buFont typeface="Arial" pitchFamily="34" charset="0"/>
              <a:buNone/>
            </a:pPr>
            <a:r>
              <a:rPr lang="en-MY" sz="2800" dirty="0" smtClean="0"/>
              <a:t>The seller has not received any payment</a:t>
            </a:r>
          </a:p>
          <a:p>
            <a:pPr algn="just">
              <a:lnSpc>
                <a:spcPct val="120000"/>
              </a:lnSpc>
            </a:pPr>
            <a:r>
              <a:rPr lang="en-MY" sz="2800" dirty="0" smtClean="0"/>
              <a:t>Claim for the whole of the tax paid</a:t>
            </a:r>
          </a:p>
          <a:p>
            <a:pPr marL="0" indent="0" algn="just">
              <a:lnSpc>
                <a:spcPct val="120000"/>
              </a:lnSpc>
              <a:buFont typeface="Arial" pitchFamily="34" charset="0"/>
              <a:buNone/>
            </a:pPr>
            <a:endParaRPr lang="en-MY" sz="800" dirty="0" smtClean="0"/>
          </a:p>
          <a:p>
            <a:pPr marL="0" indent="0" algn="just">
              <a:lnSpc>
                <a:spcPct val="120000"/>
              </a:lnSpc>
              <a:buFont typeface="Arial" pitchFamily="34" charset="0"/>
              <a:buNone/>
            </a:pPr>
            <a:r>
              <a:rPr lang="en-MY" sz="2800" dirty="0" smtClean="0"/>
              <a:t>Seller received part payment for taxable supply</a:t>
            </a:r>
          </a:p>
          <a:p>
            <a:pPr algn="just">
              <a:lnSpc>
                <a:spcPct val="120000"/>
              </a:lnSpc>
            </a:pPr>
            <a:r>
              <a:rPr lang="en-MY" sz="2800" dirty="0" smtClean="0"/>
              <a:t>Claim for an amount calculated accordance to this formula</a:t>
            </a:r>
            <a:endParaRPr lang="en-MY" sz="2400" dirty="0" smtClean="0"/>
          </a:p>
          <a:p>
            <a:pPr marL="0" indent="0" algn="just">
              <a:buFont typeface="Arial" pitchFamily="34" charset="0"/>
              <a:buNone/>
            </a:pPr>
            <a:endParaRPr lang="en-MY" dirty="0" smtClean="0"/>
          </a:p>
        </p:txBody>
      </p:sp>
      <p:sp>
        <p:nvSpPr>
          <p:cNvPr id="4" name="Rectangle 3"/>
          <p:cNvSpPr/>
          <p:nvPr/>
        </p:nvSpPr>
        <p:spPr>
          <a:xfrm>
            <a:off x="-247650" y="304800"/>
            <a:ext cx="701675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2800" dirty="0">
                <a:solidFill>
                  <a:schemeClr val="accent5">
                    <a:lumMod val="60000"/>
                    <a:lumOff val="40000"/>
                  </a:schemeClr>
                </a:solidFill>
                <a:cs typeface="Mongolian Baiti" pitchFamily="66" charset="0"/>
              </a:rPr>
              <a:t>	</a:t>
            </a:r>
            <a:r>
              <a:rPr lang="en-US" sz="2800" dirty="0" smtClean="0">
                <a:solidFill>
                  <a:schemeClr val="bg1"/>
                </a:solidFill>
                <a:latin typeface="Calibri" pitchFamily="34" charset="0"/>
                <a:cs typeface="Mongolian Baiti" pitchFamily="66" charset="0"/>
              </a:rPr>
              <a:t>BAD DEBT RELIEF</a:t>
            </a:r>
          </a:p>
          <a:p>
            <a:r>
              <a:rPr lang="en-US" sz="2400" dirty="0">
                <a:solidFill>
                  <a:schemeClr val="bg1"/>
                </a:solidFill>
                <a:latin typeface="Calibri" pitchFamily="34" charset="0"/>
                <a:cs typeface="Mongolian Baiti" pitchFamily="66" charset="0"/>
              </a:rPr>
              <a:t>	</a:t>
            </a:r>
            <a:r>
              <a:rPr lang="en-US" dirty="0" smtClean="0"/>
              <a:t>FORMULA</a:t>
            </a:r>
            <a:endParaRPr lang="en-SG" dirty="0"/>
          </a:p>
        </p:txBody>
      </p:sp>
      <p:pic>
        <p:nvPicPr>
          <p:cNvPr id="5" name="Picture 2" descr="S:\iACCOUNTS Master Folder\User Folder\Afif\Afif's Portal\Bahan\google_drive_logo_3963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1246311">
            <a:off x="167264" y="1570999"/>
            <a:ext cx="375951" cy="270685"/>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icture 2" descr="S:\iACCOUNTS Master Folder\User Folder\Afif\Afif's Portal\Bahan\google_drive_logo_3963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1246311">
            <a:off x="129166" y="2904339"/>
            <a:ext cx="375951" cy="270685"/>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 name="TextBox 6"/>
              <p:cNvSpPr txBox="1"/>
              <p:nvPr/>
            </p:nvSpPr>
            <p:spPr>
              <a:xfrm>
                <a:off x="931179" y="4365104"/>
                <a:ext cx="8702341" cy="2145844"/>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MY" sz="2000" b="0" i="1" smtClean="0">
                          <a:latin typeface="Cambria Math" panose="02040503050406030204" pitchFamily="18" charset="0"/>
                        </a:rPr>
                        <m:t>                                                       </m:t>
                      </m:r>
                      <m:f>
                        <m:fPr>
                          <m:ctrlPr>
                            <a:rPr lang="en-MY" sz="2000" i="1" smtClean="0">
                              <a:latin typeface="Cambria Math"/>
                            </a:rPr>
                          </m:ctrlPr>
                        </m:fPr>
                        <m:num>
                          <m:r>
                            <a:rPr lang="en-MY" sz="2000" i="1">
                              <a:latin typeface="Cambria Math" panose="02040503050406030204" pitchFamily="18" charset="0"/>
                            </a:rPr>
                            <m:t>𝐴</m:t>
                          </m:r>
                          <m:r>
                            <a:rPr lang="en-MY" sz="2000" i="1">
                              <a:latin typeface="Cambria Math" panose="02040503050406030204" pitchFamily="18" charset="0"/>
                            </a:rPr>
                            <m:t>1</m:t>
                          </m:r>
                        </m:num>
                        <m:den>
                          <m:r>
                            <a:rPr lang="en-MY" sz="2000" i="1">
                              <a:latin typeface="Cambria Math" panose="02040503050406030204" pitchFamily="18" charset="0"/>
                            </a:rPr>
                            <m:t>𝐵</m:t>
                          </m:r>
                        </m:den>
                      </m:f>
                      <m:r>
                        <a:rPr lang="en-MY" sz="2000" i="1">
                          <a:latin typeface="Cambria Math" panose="02040503050406030204" pitchFamily="18" charset="0"/>
                          <a:ea typeface="Cambria Math" panose="02040503050406030204" pitchFamily="18" charset="0"/>
                        </a:rPr>
                        <m:t>×</m:t>
                      </m:r>
                      <m:r>
                        <a:rPr lang="en-MY" sz="2000" i="1">
                          <a:latin typeface="Cambria Math" panose="02040503050406030204" pitchFamily="18" charset="0"/>
                          <a:ea typeface="Cambria Math" panose="02040503050406030204" pitchFamily="18" charset="0"/>
                        </a:rPr>
                        <m:t>𝐶</m:t>
                      </m:r>
                    </m:oMath>
                  </m:oMathPara>
                </a14:m>
                <a:endParaRPr lang="en-MY" sz="1600" dirty="0"/>
              </a:p>
              <a:p>
                <a:endParaRPr lang="en-MY" dirty="0"/>
              </a:p>
              <a:p>
                <a:r>
                  <a:rPr lang="en-MY" sz="2000" dirty="0"/>
                  <a:t>Where		A1 is payment not received </a:t>
                </a:r>
                <a:r>
                  <a:rPr lang="en-MY" sz="2000" dirty="0" smtClean="0"/>
                  <a:t>for the taxable  </a:t>
                </a:r>
                <a:r>
                  <a:rPr lang="en-MY" sz="2000" dirty="0"/>
                  <a:t>supply;</a:t>
                </a:r>
              </a:p>
              <a:p>
                <a:r>
                  <a:rPr lang="en-MY" sz="2000" dirty="0"/>
                  <a:t>		B is consideration for the taxable supply; and</a:t>
                </a:r>
              </a:p>
              <a:p>
                <a:r>
                  <a:rPr lang="en-MY" sz="2000" dirty="0"/>
                  <a:t>		C is the tax due and payable on the taxable supply.</a:t>
                </a:r>
              </a:p>
              <a:p>
                <a:endParaRPr lang="ms-MY" dirty="0"/>
              </a:p>
            </p:txBody>
          </p:sp>
        </mc:Choice>
        <mc:Fallback xmlns="">
          <p:sp>
            <p:nvSpPr>
              <p:cNvPr id="10" name="TextBox 9"/>
              <p:cNvSpPr txBox="1">
                <a:spLocks noRot="1" noChangeAspect="1" noMove="1" noResize="1" noEditPoints="1" noAdjustHandles="1" noChangeArrowheads="1" noChangeShapeType="1" noTextEdit="1"/>
              </p:cNvSpPr>
              <p:nvPr/>
            </p:nvSpPr>
            <p:spPr>
              <a:xfrm>
                <a:off x="931179" y="4365104"/>
                <a:ext cx="8702341" cy="2145844"/>
              </a:xfrm>
              <a:prstGeom prst="rect">
                <a:avLst/>
              </a:prstGeom>
              <a:blipFill rotWithShape="0">
                <a:blip r:embed="rId3"/>
                <a:stretch>
                  <a:fillRect l="-771"/>
                </a:stretch>
              </a:blipFill>
            </p:spPr>
            <p:txBody>
              <a:bodyPr/>
              <a:lstStyle/>
              <a:p>
                <a:r>
                  <a:rPr lang="en-MY">
                    <a:noFill/>
                  </a:rPr>
                  <a:t> </a:t>
                </a:r>
              </a:p>
            </p:txBody>
          </p:sp>
        </mc:Fallback>
      </mc:AlternateContent>
      <p:sp>
        <p:nvSpPr>
          <p:cNvPr id="8" name="Slide Number Placeholder 3"/>
          <p:cNvSpPr txBox="1">
            <a:spLocks/>
          </p:cNvSpPr>
          <p:nvPr/>
        </p:nvSpPr>
        <p:spPr>
          <a:xfrm>
            <a:off x="9216410" y="6407156"/>
            <a:ext cx="576937"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45E794-307C-49D3-8CE5-47BF882ED0AE}" type="slidenum">
              <a:rPr lang="en-MY" smtClean="0"/>
              <a:pPr/>
              <a:t>43</a:t>
            </a:fld>
            <a:endParaRPr lang="en-MY" dirty="0"/>
          </a:p>
        </p:txBody>
      </p:sp>
    </p:spTree>
    <p:extLst>
      <p:ext uri="{BB962C8B-B14F-4D97-AF65-F5344CB8AC3E}">
        <p14:creationId xmlns:p14="http://schemas.microsoft.com/office/powerpoint/2010/main" val="22958817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44</a:t>
            </a:fld>
            <a:endParaRPr lang="en-US"/>
          </a:p>
        </p:txBody>
      </p:sp>
      <p:sp>
        <p:nvSpPr>
          <p:cNvPr id="3" name="Rectangle 2"/>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2800" dirty="0">
                <a:solidFill>
                  <a:schemeClr val="accent5">
                    <a:lumMod val="60000"/>
                    <a:lumOff val="40000"/>
                  </a:schemeClr>
                </a:solidFill>
                <a:cs typeface="Mongolian Baiti" pitchFamily="66" charset="0"/>
              </a:rPr>
              <a:t>	</a:t>
            </a:r>
            <a:r>
              <a:rPr lang="en-US" sz="2800" dirty="0" smtClean="0">
                <a:solidFill>
                  <a:schemeClr val="bg1"/>
                </a:solidFill>
                <a:latin typeface="Calibri" pitchFamily="34" charset="0"/>
                <a:cs typeface="Mongolian Baiti" pitchFamily="66" charset="0"/>
              </a:rPr>
              <a:t>BAD DEBT RELIEF</a:t>
            </a:r>
          </a:p>
          <a:p>
            <a:r>
              <a:rPr lang="en-US" sz="2400" dirty="0">
                <a:solidFill>
                  <a:schemeClr val="bg1"/>
                </a:solidFill>
                <a:latin typeface="Calibri" pitchFamily="34" charset="0"/>
                <a:cs typeface="Mongolian Baiti" pitchFamily="66" charset="0"/>
              </a:rPr>
              <a:t>	</a:t>
            </a:r>
            <a:r>
              <a:rPr lang="en-US" dirty="0"/>
              <a:t> ADJUSTMENT </a:t>
            </a:r>
            <a:r>
              <a:rPr lang="en-US" dirty="0" smtClean="0"/>
              <a:t>– EXAMPLE</a:t>
            </a:r>
            <a:endParaRPr lang="en-SG" dirty="0"/>
          </a:p>
        </p:txBody>
      </p:sp>
      <p:sp>
        <p:nvSpPr>
          <p:cNvPr id="5" name="TextBox 4"/>
          <p:cNvSpPr txBox="1"/>
          <p:nvPr/>
        </p:nvSpPr>
        <p:spPr>
          <a:xfrm>
            <a:off x="467544" y="1940639"/>
            <a:ext cx="8280920" cy="1200329"/>
          </a:xfrm>
          <a:prstGeom prst="rect">
            <a:avLst/>
          </a:prstGeom>
          <a:noFill/>
        </p:spPr>
        <p:txBody>
          <a:bodyPr wrap="square" rtlCol="0">
            <a:spAutoFit/>
          </a:bodyPr>
          <a:lstStyle/>
          <a:p>
            <a:r>
              <a:rPr lang="en-US" sz="2400" dirty="0" smtClean="0"/>
              <a:t>Invoice issued at 10</a:t>
            </a:r>
            <a:r>
              <a:rPr lang="en-US" sz="2400" baseline="30000" dirty="0" smtClean="0"/>
              <a:t>th </a:t>
            </a:r>
            <a:r>
              <a:rPr lang="en-US" sz="2400" dirty="0" smtClean="0"/>
              <a:t> January 2016. </a:t>
            </a:r>
            <a:r>
              <a:rPr lang="en-MY" sz="2400" dirty="0"/>
              <a:t>The sixth </a:t>
            </a:r>
            <a:r>
              <a:rPr lang="en-MY" sz="2400" dirty="0" smtClean="0"/>
              <a:t>month expires at the </a:t>
            </a:r>
            <a:r>
              <a:rPr lang="en-MY" sz="2400" dirty="0"/>
              <a:t>end of Jun and </a:t>
            </a:r>
            <a:r>
              <a:rPr lang="en-MY" sz="2400" dirty="0" smtClean="0"/>
              <a:t>the</a:t>
            </a:r>
            <a:r>
              <a:rPr lang="en-MY" sz="2400" dirty="0"/>
              <a:t> </a:t>
            </a:r>
            <a:r>
              <a:rPr lang="en-MY" sz="2400" dirty="0" smtClean="0"/>
              <a:t>bad </a:t>
            </a:r>
            <a:r>
              <a:rPr lang="en-MY" sz="2400" dirty="0"/>
              <a:t>debt </a:t>
            </a:r>
            <a:r>
              <a:rPr lang="en-MY" sz="2400" dirty="0" smtClean="0"/>
              <a:t>relief must be claimed</a:t>
            </a:r>
            <a:r>
              <a:rPr lang="en-MY" sz="2400" dirty="0"/>
              <a:t> </a:t>
            </a:r>
            <a:r>
              <a:rPr lang="en-MY" sz="2400" dirty="0" smtClean="0"/>
              <a:t>immediately in July monthly taxable period. </a:t>
            </a:r>
            <a:endParaRPr lang="en-MY" sz="2400" dirty="0"/>
          </a:p>
        </p:txBody>
      </p:sp>
      <p:grpSp>
        <p:nvGrpSpPr>
          <p:cNvPr id="36" name="Group 35"/>
          <p:cNvGrpSpPr/>
          <p:nvPr/>
        </p:nvGrpSpPr>
        <p:grpSpPr>
          <a:xfrm>
            <a:off x="611560" y="3540115"/>
            <a:ext cx="7776864" cy="1329045"/>
            <a:chOff x="611560" y="4105145"/>
            <a:chExt cx="7776864" cy="1329045"/>
          </a:xfrm>
        </p:grpSpPr>
        <p:sp>
          <p:nvSpPr>
            <p:cNvPr id="7" name="Rectangle 6"/>
            <p:cNvSpPr/>
            <p:nvPr/>
          </p:nvSpPr>
          <p:spPr>
            <a:xfrm>
              <a:off x="899592" y="4110608"/>
              <a:ext cx="567571" cy="47598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1</a:t>
              </a:r>
              <a:endParaRPr lang="en-MY" dirty="0"/>
            </a:p>
          </p:txBody>
        </p:sp>
        <p:sp>
          <p:nvSpPr>
            <p:cNvPr id="14" name="Rectangle 13"/>
            <p:cNvSpPr/>
            <p:nvPr/>
          </p:nvSpPr>
          <p:spPr>
            <a:xfrm>
              <a:off x="2051721" y="4105145"/>
              <a:ext cx="567571" cy="47598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2</a:t>
              </a:r>
              <a:endParaRPr lang="en-MY" dirty="0"/>
            </a:p>
          </p:txBody>
        </p:sp>
        <p:sp>
          <p:nvSpPr>
            <p:cNvPr id="15" name="Rectangle 14"/>
            <p:cNvSpPr/>
            <p:nvPr/>
          </p:nvSpPr>
          <p:spPr>
            <a:xfrm>
              <a:off x="3131841" y="4110608"/>
              <a:ext cx="567571" cy="47598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3</a:t>
              </a:r>
              <a:endParaRPr lang="en-MY" dirty="0"/>
            </a:p>
          </p:txBody>
        </p:sp>
        <p:sp>
          <p:nvSpPr>
            <p:cNvPr id="16" name="Rectangle 15"/>
            <p:cNvSpPr/>
            <p:nvPr/>
          </p:nvSpPr>
          <p:spPr>
            <a:xfrm>
              <a:off x="4211961" y="4110608"/>
              <a:ext cx="567571" cy="47598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4</a:t>
              </a:r>
              <a:endParaRPr lang="en-MY" dirty="0"/>
            </a:p>
          </p:txBody>
        </p:sp>
        <p:sp>
          <p:nvSpPr>
            <p:cNvPr id="17" name="Rectangle 16"/>
            <p:cNvSpPr/>
            <p:nvPr/>
          </p:nvSpPr>
          <p:spPr>
            <a:xfrm>
              <a:off x="5292081" y="4105145"/>
              <a:ext cx="567571" cy="47598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 5</a:t>
              </a:r>
              <a:endParaRPr lang="en-MY" dirty="0"/>
            </a:p>
          </p:txBody>
        </p:sp>
        <p:sp>
          <p:nvSpPr>
            <p:cNvPr id="19" name="Rectangle 18"/>
            <p:cNvSpPr/>
            <p:nvPr/>
          </p:nvSpPr>
          <p:spPr>
            <a:xfrm>
              <a:off x="7596337" y="4110608"/>
              <a:ext cx="567571" cy="47598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t>7</a:t>
              </a:r>
              <a:endParaRPr lang="en-MY" b="1" dirty="0"/>
            </a:p>
          </p:txBody>
        </p:sp>
        <p:sp>
          <p:nvSpPr>
            <p:cNvPr id="20" name="Rectangle 19"/>
            <p:cNvSpPr/>
            <p:nvPr/>
          </p:nvSpPr>
          <p:spPr>
            <a:xfrm>
              <a:off x="6444209" y="4105145"/>
              <a:ext cx="567571" cy="47598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6</a:t>
              </a:r>
              <a:endParaRPr lang="en-MY" dirty="0"/>
            </a:p>
          </p:txBody>
        </p:sp>
        <p:cxnSp>
          <p:nvCxnSpPr>
            <p:cNvPr id="22" name="Straight Arrow Connector 21"/>
            <p:cNvCxnSpPr/>
            <p:nvPr/>
          </p:nvCxnSpPr>
          <p:spPr>
            <a:xfrm>
              <a:off x="800517" y="4774654"/>
              <a:ext cx="864096" cy="0"/>
            </a:xfrm>
            <a:prstGeom prst="straightConnector1">
              <a:avLst/>
            </a:prstGeom>
            <a:ln>
              <a:tailEnd type="arrow"/>
            </a:ln>
            <a:effectLst/>
          </p:spPr>
          <p:style>
            <a:lnRef idx="3">
              <a:schemeClr val="accent1"/>
            </a:lnRef>
            <a:fillRef idx="0">
              <a:schemeClr val="accent1"/>
            </a:fillRef>
            <a:effectRef idx="2">
              <a:schemeClr val="accent1"/>
            </a:effectRef>
            <a:fontRef idx="minor">
              <a:schemeClr val="tx1"/>
            </a:fontRef>
          </p:style>
        </p:cxnSp>
        <p:cxnSp>
          <p:nvCxnSpPr>
            <p:cNvPr id="23" name="Straight Arrow Connector 22"/>
            <p:cNvCxnSpPr/>
            <p:nvPr/>
          </p:nvCxnSpPr>
          <p:spPr>
            <a:xfrm>
              <a:off x="1979712" y="4797152"/>
              <a:ext cx="864096" cy="0"/>
            </a:xfrm>
            <a:prstGeom prst="straightConnector1">
              <a:avLst/>
            </a:prstGeom>
            <a:ln>
              <a:tailEnd type="arrow"/>
            </a:ln>
            <a:effectLst/>
          </p:spPr>
          <p:style>
            <a:lnRef idx="3">
              <a:schemeClr val="accent1"/>
            </a:lnRef>
            <a:fillRef idx="0">
              <a:schemeClr val="accent1"/>
            </a:fillRef>
            <a:effectRef idx="2">
              <a:schemeClr val="accent1"/>
            </a:effectRef>
            <a:fontRef idx="minor">
              <a:schemeClr val="tx1"/>
            </a:fontRef>
          </p:style>
        </p:cxnSp>
        <p:cxnSp>
          <p:nvCxnSpPr>
            <p:cNvPr id="24" name="Straight Arrow Connector 23"/>
            <p:cNvCxnSpPr/>
            <p:nvPr/>
          </p:nvCxnSpPr>
          <p:spPr>
            <a:xfrm>
              <a:off x="3059832" y="4809306"/>
              <a:ext cx="864096" cy="0"/>
            </a:xfrm>
            <a:prstGeom prst="straightConnector1">
              <a:avLst/>
            </a:prstGeom>
            <a:ln>
              <a:tailEnd type="arrow"/>
            </a:ln>
            <a:effectLst/>
          </p:spPr>
          <p:style>
            <a:lnRef idx="3">
              <a:schemeClr val="accent1"/>
            </a:lnRef>
            <a:fillRef idx="0">
              <a:schemeClr val="accent1"/>
            </a:fillRef>
            <a:effectRef idx="2">
              <a:schemeClr val="accent1"/>
            </a:effectRef>
            <a:fontRef idx="minor">
              <a:schemeClr val="tx1"/>
            </a:fontRef>
          </p:style>
        </p:cxnSp>
        <p:cxnSp>
          <p:nvCxnSpPr>
            <p:cNvPr id="25" name="Straight Arrow Connector 24"/>
            <p:cNvCxnSpPr/>
            <p:nvPr/>
          </p:nvCxnSpPr>
          <p:spPr>
            <a:xfrm>
              <a:off x="4139952" y="4809306"/>
              <a:ext cx="864096" cy="0"/>
            </a:xfrm>
            <a:prstGeom prst="straightConnector1">
              <a:avLst/>
            </a:prstGeom>
            <a:ln>
              <a:tailEnd type="arrow"/>
            </a:ln>
            <a:effectLst/>
          </p:spPr>
          <p:style>
            <a:lnRef idx="3">
              <a:schemeClr val="accent1"/>
            </a:lnRef>
            <a:fillRef idx="0">
              <a:schemeClr val="accent1"/>
            </a:fillRef>
            <a:effectRef idx="2">
              <a:schemeClr val="accent1"/>
            </a:effectRef>
            <a:fontRef idx="minor">
              <a:schemeClr val="tx1"/>
            </a:fontRef>
          </p:style>
        </p:cxnSp>
        <p:cxnSp>
          <p:nvCxnSpPr>
            <p:cNvPr id="26" name="Straight Arrow Connector 25"/>
            <p:cNvCxnSpPr/>
            <p:nvPr/>
          </p:nvCxnSpPr>
          <p:spPr>
            <a:xfrm>
              <a:off x="5220072" y="4809306"/>
              <a:ext cx="864096" cy="0"/>
            </a:xfrm>
            <a:prstGeom prst="straightConnector1">
              <a:avLst/>
            </a:prstGeom>
            <a:ln>
              <a:tailEnd type="arrow"/>
            </a:ln>
            <a:effectLst/>
          </p:spPr>
          <p:style>
            <a:lnRef idx="3">
              <a:schemeClr val="accent1"/>
            </a:lnRef>
            <a:fillRef idx="0">
              <a:schemeClr val="accent1"/>
            </a:fillRef>
            <a:effectRef idx="2">
              <a:schemeClr val="accent1"/>
            </a:effectRef>
            <a:fontRef idx="minor">
              <a:schemeClr val="tx1"/>
            </a:fontRef>
          </p:style>
        </p:cxnSp>
        <p:cxnSp>
          <p:nvCxnSpPr>
            <p:cNvPr id="27" name="Straight Arrow Connector 26"/>
            <p:cNvCxnSpPr/>
            <p:nvPr/>
          </p:nvCxnSpPr>
          <p:spPr>
            <a:xfrm>
              <a:off x="6372200" y="4809306"/>
              <a:ext cx="864096" cy="0"/>
            </a:xfrm>
            <a:prstGeom prst="straightConnector1">
              <a:avLst/>
            </a:prstGeom>
            <a:ln>
              <a:tailEnd type="arrow"/>
            </a:ln>
            <a:effectLst/>
          </p:spPr>
          <p:style>
            <a:lnRef idx="3">
              <a:schemeClr val="accent1"/>
            </a:lnRef>
            <a:fillRef idx="0">
              <a:schemeClr val="accent1"/>
            </a:fillRef>
            <a:effectRef idx="2">
              <a:schemeClr val="accent1"/>
            </a:effectRef>
            <a:fontRef idx="minor">
              <a:schemeClr val="tx1"/>
            </a:fontRef>
          </p:style>
        </p:cxnSp>
        <p:cxnSp>
          <p:nvCxnSpPr>
            <p:cNvPr id="28" name="Straight Arrow Connector 27"/>
            <p:cNvCxnSpPr/>
            <p:nvPr/>
          </p:nvCxnSpPr>
          <p:spPr>
            <a:xfrm>
              <a:off x="7524328" y="4809306"/>
              <a:ext cx="864096" cy="0"/>
            </a:xfrm>
            <a:prstGeom prst="straightConnector1">
              <a:avLst/>
            </a:prstGeom>
            <a:ln>
              <a:tailEnd type="arrow"/>
            </a:ln>
            <a:effectLst/>
          </p:spPr>
          <p:style>
            <a:lnRef idx="3">
              <a:schemeClr val="accent1"/>
            </a:lnRef>
            <a:fillRef idx="0">
              <a:schemeClr val="accent1"/>
            </a:fillRef>
            <a:effectRef idx="2">
              <a:schemeClr val="accent1"/>
            </a:effectRef>
            <a:fontRef idx="minor">
              <a:schemeClr val="tx1"/>
            </a:fontRef>
          </p:style>
        </p:cxnSp>
        <p:sp>
          <p:nvSpPr>
            <p:cNvPr id="29" name="TextBox 28"/>
            <p:cNvSpPr txBox="1"/>
            <p:nvPr/>
          </p:nvSpPr>
          <p:spPr>
            <a:xfrm>
              <a:off x="611560" y="4849415"/>
              <a:ext cx="1152128" cy="338554"/>
            </a:xfrm>
            <a:prstGeom prst="rect">
              <a:avLst/>
            </a:prstGeom>
            <a:noFill/>
          </p:spPr>
          <p:txBody>
            <a:bodyPr wrap="square" rtlCol="0">
              <a:spAutoFit/>
            </a:bodyPr>
            <a:lstStyle/>
            <a:p>
              <a:pPr algn="ctr"/>
              <a:r>
                <a:rPr lang="en-US" sz="1600" b="1" dirty="0" smtClean="0"/>
                <a:t>10/1/16</a:t>
              </a:r>
              <a:endParaRPr lang="en-MY" sz="1600" b="1" dirty="0"/>
            </a:p>
          </p:txBody>
        </p:sp>
        <p:sp>
          <p:nvSpPr>
            <p:cNvPr id="30" name="TextBox 29"/>
            <p:cNvSpPr txBox="1"/>
            <p:nvPr/>
          </p:nvSpPr>
          <p:spPr>
            <a:xfrm>
              <a:off x="3131840" y="4849415"/>
              <a:ext cx="864096" cy="338554"/>
            </a:xfrm>
            <a:prstGeom prst="rect">
              <a:avLst/>
            </a:prstGeom>
            <a:noFill/>
          </p:spPr>
          <p:txBody>
            <a:bodyPr wrap="square" rtlCol="0">
              <a:spAutoFit/>
            </a:bodyPr>
            <a:lstStyle/>
            <a:p>
              <a:pPr algn="ctr"/>
              <a:r>
                <a:rPr lang="en-US" sz="1600" b="1" dirty="0" smtClean="0"/>
                <a:t>March</a:t>
              </a:r>
              <a:endParaRPr lang="en-MY" sz="1600" b="1" dirty="0"/>
            </a:p>
          </p:txBody>
        </p:sp>
        <p:sp>
          <p:nvSpPr>
            <p:cNvPr id="31" name="TextBox 30"/>
            <p:cNvSpPr txBox="1"/>
            <p:nvPr/>
          </p:nvSpPr>
          <p:spPr>
            <a:xfrm>
              <a:off x="4139952" y="4849415"/>
              <a:ext cx="864096" cy="338554"/>
            </a:xfrm>
            <a:prstGeom prst="rect">
              <a:avLst/>
            </a:prstGeom>
            <a:noFill/>
          </p:spPr>
          <p:txBody>
            <a:bodyPr wrap="square" rtlCol="0">
              <a:spAutoFit/>
            </a:bodyPr>
            <a:lstStyle/>
            <a:p>
              <a:pPr algn="ctr"/>
              <a:r>
                <a:rPr lang="en-US" sz="1600" b="1" dirty="0" smtClean="0"/>
                <a:t>April</a:t>
              </a:r>
              <a:endParaRPr lang="en-MY" sz="1600" b="1" dirty="0"/>
            </a:p>
          </p:txBody>
        </p:sp>
        <p:sp>
          <p:nvSpPr>
            <p:cNvPr id="32" name="TextBox 31"/>
            <p:cNvSpPr txBox="1"/>
            <p:nvPr/>
          </p:nvSpPr>
          <p:spPr>
            <a:xfrm>
              <a:off x="5220072" y="4849415"/>
              <a:ext cx="864096" cy="338554"/>
            </a:xfrm>
            <a:prstGeom prst="rect">
              <a:avLst/>
            </a:prstGeom>
            <a:noFill/>
          </p:spPr>
          <p:txBody>
            <a:bodyPr wrap="square" rtlCol="0">
              <a:spAutoFit/>
            </a:bodyPr>
            <a:lstStyle/>
            <a:p>
              <a:pPr algn="ctr"/>
              <a:r>
                <a:rPr lang="en-US" sz="1600" b="1" dirty="0" smtClean="0"/>
                <a:t>May</a:t>
              </a:r>
              <a:endParaRPr lang="en-MY" sz="1400" b="1" dirty="0"/>
            </a:p>
          </p:txBody>
        </p:sp>
        <p:sp>
          <p:nvSpPr>
            <p:cNvPr id="33" name="TextBox 32"/>
            <p:cNvSpPr txBox="1"/>
            <p:nvPr/>
          </p:nvSpPr>
          <p:spPr>
            <a:xfrm>
              <a:off x="6084168" y="4849415"/>
              <a:ext cx="1152128" cy="584775"/>
            </a:xfrm>
            <a:prstGeom prst="rect">
              <a:avLst/>
            </a:prstGeom>
            <a:noFill/>
          </p:spPr>
          <p:txBody>
            <a:bodyPr wrap="square" rtlCol="0">
              <a:spAutoFit/>
            </a:bodyPr>
            <a:lstStyle/>
            <a:p>
              <a:pPr algn="ctr"/>
              <a:r>
                <a:rPr lang="en-US" sz="1600" b="1" dirty="0" smtClean="0"/>
                <a:t>June</a:t>
              </a:r>
            </a:p>
            <a:p>
              <a:pPr algn="ctr"/>
              <a:r>
                <a:rPr lang="en-US" sz="1600" b="1" dirty="0" smtClean="0"/>
                <a:t>(expired)</a:t>
              </a:r>
              <a:endParaRPr lang="en-MY" sz="1600" b="1" dirty="0"/>
            </a:p>
          </p:txBody>
        </p:sp>
        <p:sp>
          <p:nvSpPr>
            <p:cNvPr id="34" name="TextBox 33"/>
            <p:cNvSpPr txBox="1"/>
            <p:nvPr/>
          </p:nvSpPr>
          <p:spPr>
            <a:xfrm>
              <a:off x="7524328" y="4849415"/>
              <a:ext cx="864096" cy="584775"/>
            </a:xfrm>
            <a:prstGeom prst="rect">
              <a:avLst/>
            </a:prstGeom>
            <a:noFill/>
          </p:spPr>
          <p:txBody>
            <a:bodyPr wrap="square" rtlCol="0">
              <a:spAutoFit/>
            </a:bodyPr>
            <a:lstStyle/>
            <a:p>
              <a:pPr algn="ctr"/>
              <a:r>
                <a:rPr lang="en-US" sz="1600" b="1" dirty="0" smtClean="0">
                  <a:solidFill>
                    <a:srgbClr val="FF0000"/>
                  </a:solidFill>
                </a:rPr>
                <a:t>July</a:t>
              </a:r>
            </a:p>
            <a:p>
              <a:pPr algn="ctr"/>
              <a:r>
                <a:rPr lang="en-US" sz="1600" b="1" dirty="0" smtClean="0">
                  <a:solidFill>
                    <a:srgbClr val="FF0000"/>
                  </a:solidFill>
                </a:rPr>
                <a:t>(claim</a:t>
              </a:r>
              <a:r>
                <a:rPr lang="en-US" sz="1400" b="1" dirty="0" smtClean="0">
                  <a:solidFill>
                    <a:srgbClr val="FF0000"/>
                  </a:solidFill>
                </a:rPr>
                <a:t>)</a:t>
              </a:r>
              <a:endParaRPr lang="en-MY" sz="1400" b="1" dirty="0">
                <a:solidFill>
                  <a:srgbClr val="FF0000"/>
                </a:solidFill>
              </a:endParaRPr>
            </a:p>
          </p:txBody>
        </p:sp>
        <p:sp>
          <p:nvSpPr>
            <p:cNvPr id="35" name="TextBox 34"/>
            <p:cNvSpPr txBox="1"/>
            <p:nvPr/>
          </p:nvSpPr>
          <p:spPr>
            <a:xfrm>
              <a:off x="1808629" y="4849415"/>
              <a:ext cx="1179195" cy="338554"/>
            </a:xfrm>
            <a:prstGeom prst="rect">
              <a:avLst/>
            </a:prstGeom>
            <a:noFill/>
          </p:spPr>
          <p:txBody>
            <a:bodyPr wrap="square" rtlCol="0">
              <a:spAutoFit/>
            </a:bodyPr>
            <a:lstStyle/>
            <a:p>
              <a:pPr algn="ctr"/>
              <a:r>
                <a:rPr lang="en-US" sz="1600" b="1" dirty="0" smtClean="0"/>
                <a:t>February</a:t>
              </a:r>
              <a:endParaRPr lang="en-MY" sz="1600" b="1" dirty="0"/>
            </a:p>
          </p:txBody>
        </p:sp>
      </p:grpSp>
      <p:sp>
        <p:nvSpPr>
          <p:cNvPr id="37" name="Rectangle 36"/>
          <p:cNvSpPr/>
          <p:nvPr/>
        </p:nvSpPr>
        <p:spPr>
          <a:xfrm>
            <a:off x="375672" y="1331476"/>
            <a:ext cx="3775457" cy="461665"/>
          </a:xfrm>
          <a:prstGeom prst="rect">
            <a:avLst/>
          </a:prstGeom>
        </p:spPr>
        <p:txBody>
          <a:bodyPr wrap="none">
            <a:spAutoFit/>
          </a:bodyPr>
          <a:lstStyle/>
          <a:p>
            <a:r>
              <a:rPr lang="en-MY" sz="2400" b="1" dirty="0" smtClean="0">
                <a:solidFill>
                  <a:srgbClr val="FF0000"/>
                </a:solidFill>
              </a:rPr>
              <a:t>MONTHLY </a:t>
            </a:r>
            <a:r>
              <a:rPr lang="en-MY" sz="2400" b="1" dirty="0">
                <a:solidFill>
                  <a:srgbClr val="FF0000"/>
                </a:solidFill>
              </a:rPr>
              <a:t>TAXABLE PERIOD </a:t>
            </a:r>
          </a:p>
        </p:txBody>
      </p:sp>
    </p:spTree>
    <p:extLst>
      <p:ext uri="{BB962C8B-B14F-4D97-AF65-F5344CB8AC3E}">
        <p14:creationId xmlns:p14="http://schemas.microsoft.com/office/powerpoint/2010/main" val="34544598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45</a:t>
            </a:fld>
            <a:endParaRPr lang="en-US"/>
          </a:p>
        </p:txBody>
      </p:sp>
      <p:sp>
        <p:nvSpPr>
          <p:cNvPr id="3" name="Rectangle 2"/>
          <p:cNvSpPr/>
          <p:nvPr/>
        </p:nvSpPr>
        <p:spPr>
          <a:xfrm>
            <a:off x="-247650" y="304800"/>
            <a:ext cx="701675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2800" dirty="0">
                <a:solidFill>
                  <a:schemeClr val="accent5">
                    <a:lumMod val="60000"/>
                    <a:lumOff val="40000"/>
                  </a:schemeClr>
                </a:solidFill>
                <a:cs typeface="Mongolian Baiti" pitchFamily="66" charset="0"/>
              </a:rPr>
              <a:t>	</a:t>
            </a:r>
            <a:r>
              <a:rPr lang="en-US" sz="2800" dirty="0" smtClean="0">
                <a:solidFill>
                  <a:schemeClr val="bg1"/>
                </a:solidFill>
                <a:latin typeface="Calibri" pitchFamily="34" charset="0"/>
                <a:cs typeface="Mongolian Baiti" pitchFamily="66" charset="0"/>
              </a:rPr>
              <a:t>ADJUSTMENT-BAD DEBT</a:t>
            </a:r>
            <a:endParaRPr lang="en-SG" dirty="0"/>
          </a:p>
        </p:txBody>
      </p:sp>
      <p:sp>
        <p:nvSpPr>
          <p:cNvPr id="4" name="TextBox 3"/>
          <p:cNvSpPr txBox="1"/>
          <p:nvPr/>
        </p:nvSpPr>
        <p:spPr>
          <a:xfrm>
            <a:off x="1029985" y="2428875"/>
            <a:ext cx="7993482" cy="2554545"/>
          </a:xfrm>
          <a:prstGeom prst="rect">
            <a:avLst/>
          </a:prstGeom>
          <a:noFill/>
        </p:spPr>
        <p:txBody>
          <a:bodyPr wrap="square" rtlCol="0">
            <a:spAutoFit/>
          </a:bodyPr>
          <a:lstStyle/>
          <a:p>
            <a:r>
              <a:rPr lang="en-US" sz="2000" dirty="0" smtClean="0"/>
              <a:t>If company </a:t>
            </a:r>
            <a:r>
              <a:rPr lang="en-US" sz="2000" b="1" dirty="0" smtClean="0">
                <a:solidFill>
                  <a:srgbClr val="FF0000"/>
                </a:solidFill>
              </a:rPr>
              <a:t>fails to pay GST after six month </a:t>
            </a:r>
            <a:r>
              <a:rPr lang="en-US" sz="2000" dirty="0" smtClean="0"/>
              <a:t>from date of supply :</a:t>
            </a:r>
          </a:p>
          <a:p>
            <a:endParaRPr lang="en-US" sz="2000" dirty="0"/>
          </a:p>
          <a:p>
            <a:r>
              <a:rPr lang="en-US" sz="2000" dirty="0" smtClean="0"/>
              <a:t>If he has claimed input tax on that supply :</a:t>
            </a:r>
          </a:p>
          <a:p>
            <a:pPr marL="285750" indent="-285750">
              <a:buFont typeface="Arial" pitchFamily="34" charset="0"/>
              <a:buChar char="•"/>
            </a:pPr>
            <a:r>
              <a:rPr lang="en-US" sz="2000" dirty="0" smtClean="0"/>
              <a:t>Pay back the input tax by accounting an amount equal to the input tax as his output tax.</a:t>
            </a:r>
          </a:p>
          <a:p>
            <a:pPr marL="285750" indent="-285750">
              <a:buFont typeface="Arial" pitchFamily="34" charset="0"/>
              <a:buChar char="•"/>
            </a:pPr>
            <a:r>
              <a:rPr lang="en-US" sz="2000" dirty="0" smtClean="0"/>
              <a:t>Account the output tax in his taxable period immediately after six month period</a:t>
            </a:r>
          </a:p>
          <a:p>
            <a:endParaRPr lang="en-US" sz="2000" dirty="0"/>
          </a:p>
        </p:txBody>
      </p:sp>
      <p:sp>
        <p:nvSpPr>
          <p:cNvPr id="7" name="Slide Number Placeholder 3"/>
          <p:cNvSpPr txBox="1">
            <a:spLocks/>
          </p:cNvSpPr>
          <p:nvPr/>
        </p:nvSpPr>
        <p:spPr>
          <a:xfrm>
            <a:off x="9216410" y="6407156"/>
            <a:ext cx="576937"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45E794-307C-49D3-8CE5-47BF882ED0AE}" type="slidenum">
              <a:rPr lang="en-MY" smtClean="0"/>
              <a:pPr/>
              <a:t>45</a:t>
            </a:fld>
            <a:endParaRPr lang="en-MY" dirty="0"/>
          </a:p>
        </p:txBody>
      </p:sp>
      <p:pic>
        <p:nvPicPr>
          <p:cNvPr id="1026" name="Picture 2" descr="http://3.bp.blogspot.com/-vdQBThye-xg/Uc0kOGtYTcI/AAAAAAAAAJ8/jUiJf6eafU8/s625/failure.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50235" y="5176619"/>
            <a:ext cx="3178038" cy="12305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avextech.co.uk/ESW/Images/img-tick.png"/>
          <p:cNvPicPr>
            <a:picLocks noChangeAspect="1" noChangeArrowheads="1"/>
          </p:cNvPicPr>
          <p:nvPr/>
        </p:nvPicPr>
        <p:blipFill>
          <a:blip r:embed="rId3" cstate="print">
            <a:clrChange>
              <a:clrFrom>
                <a:srgbClr val="717171">
                  <a:alpha val="44314"/>
                </a:srgbClr>
              </a:clrFrom>
              <a:clrTo>
                <a:srgbClr val="717171">
                  <a:alpha val="0"/>
                </a:srgbClr>
              </a:clrTo>
            </a:clrChange>
            <a:extLst>
              <a:ext uri="{28A0092B-C50C-407E-A947-70E740481C1C}">
                <a14:useLocalDpi xmlns:a14="http://schemas.microsoft.com/office/drawing/2010/main" val="0"/>
              </a:ext>
            </a:extLst>
          </a:blip>
          <a:srcRect/>
          <a:stretch>
            <a:fillRect/>
          </a:stretch>
        </p:blipFill>
        <p:spPr bwMode="auto">
          <a:xfrm>
            <a:off x="396552" y="2420888"/>
            <a:ext cx="539552" cy="539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17679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43200" y="4560868"/>
            <a:ext cx="5867400" cy="546945"/>
          </a:xfrm>
          <a:prstGeom prst="rect">
            <a:avLst/>
          </a:prstGeom>
          <a:noFill/>
        </p:spPr>
        <p:txBody>
          <a:bodyPr wrap="square" rtlCol="0">
            <a:spAutoFit/>
          </a:bodyPr>
          <a:lstStyle/>
          <a:p>
            <a:r>
              <a:rPr lang="en-US" sz="2954" dirty="0" smtClean="0">
                <a:latin typeface="Calibri" pitchFamily="34" charset="0"/>
                <a:cs typeface="Calibri" pitchFamily="34" charset="0"/>
              </a:rPr>
              <a:t>RECORD KEEPING</a:t>
            </a:r>
            <a:endParaRPr lang="en-US" sz="2954" dirty="0">
              <a:latin typeface="Calibri" pitchFamily="34" charset="0"/>
              <a:cs typeface="Calibri" pitchFamily="34" charset="0"/>
            </a:endParaRPr>
          </a:p>
        </p:txBody>
      </p:sp>
      <p:grpSp>
        <p:nvGrpSpPr>
          <p:cNvPr id="2" name="Group 2"/>
          <p:cNvGrpSpPr/>
          <p:nvPr/>
        </p:nvGrpSpPr>
        <p:grpSpPr>
          <a:xfrm>
            <a:off x="609600" y="3040996"/>
            <a:ext cx="8001000" cy="2266612"/>
            <a:chOff x="609600" y="3008662"/>
            <a:chExt cx="8001000" cy="2455496"/>
          </a:xfrm>
        </p:grpSpPr>
        <p:cxnSp>
          <p:nvCxnSpPr>
            <p:cNvPr id="7" name="Straight Connector 6"/>
            <p:cNvCxnSpPr/>
            <p:nvPr/>
          </p:nvCxnSpPr>
          <p:spPr>
            <a:xfrm>
              <a:off x="609600" y="5464158"/>
              <a:ext cx="8001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 name="Group 1"/>
            <p:cNvGrpSpPr/>
            <p:nvPr/>
          </p:nvGrpSpPr>
          <p:grpSpPr>
            <a:xfrm>
              <a:off x="609600" y="3008662"/>
              <a:ext cx="1905000" cy="2231303"/>
              <a:chOff x="609600" y="3008662"/>
              <a:chExt cx="1905000" cy="2231303"/>
            </a:xfrm>
          </p:grpSpPr>
          <p:sp>
            <p:nvSpPr>
              <p:cNvPr id="5" name="Rectangle 4"/>
              <p:cNvSpPr/>
              <p:nvPr/>
            </p:nvSpPr>
            <p:spPr>
              <a:xfrm>
                <a:off x="609600" y="3564693"/>
                <a:ext cx="1676400" cy="1675272"/>
              </a:xfrm>
              <a:prstGeom prst="rect">
                <a:avLst/>
              </a:prstGeom>
              <a:solidFill>
                <a:srgbClr val="FF0000"/>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MY" sz="1662"/>
              </a:p>
            </p:txBody>
          </p:sp>
          <p:pic>
            <p:nvPicPr>
              <p:cNvPr id="1027" name="Picture 3" descr="C:\Users\Account\Desktop\Untitled-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7111" y="3008662"/>
                <a:ext cx="1557489" cy="198797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sp>
        <p:nvSpPr>
          <p:cNvPr id="10" name="Slide Number Placeholder 3"/>
          <p:cNvSpPr>
            <a:spLocks noGrp="1"/>
          </p:cNvSpPr>
          <p:nvPr>
            <p:ph type="sldNum" sz="quarter" idx="12"/>
          </p:nvPr>
        </p:nvSpPr>
        <p:spPr/>
        <p:txBody>
          <a:bodyPr/>
          <a:lstStyle/>
          <a:p>
            <a:fld id="{1F45E794-307C-49D3-8CE5-47BF882ED0AE}" type="slidenum">
              <a:rPr lang="en-MY" smtClean="0"/>
              <a:pPr/>
              <a:t>46</a:t>
            </a:fld>
            <a:endParaRPr lang="en-MY" dirty="0"/>
          </a:p>
        </p:txBody>
      </p:sp>
    </p:spTree>
    <p:extLst>
      <p:ext uri="{BB962C8B-B14F-4D97-AF65-F5344CB8AC3E}">
        <p14:creationId xmlns:p14="http://schemas.microsoft.com/office/powerpoint/2010/main" val="3748698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47</a:t>
            </a:fld>
            <a:endParaRPr lang="en-US"/>
          </a:p>
        </p:txBody>
      </p:sp>
      <p:grpSp>
        <p:nvGrpSpPr>
          <p:cNvPr id="13" name="Group 12"/>
          <p:cNvGrpSpPr/>
          <p:nvPr/>
        </p:nvGrpSpPr>
        <p:grpSpPr>
          <a:xfrm>
            <a:off x="666150" y="1876723"/>
            <a:ext cx="8173050" cy="2923877"/>
            <a:chOff x="666150" y="1676400"/>
            <a:chExt cx="8173050" cy="2923877"/>
          </a:xfrm>
        </p:grpSpPr>
        <p:sp>
          <p:nvSpPr>
            <p:cNvPr id="7" name="TextBox 6"/>
            <p:cNvSpPr txBox="1"/>
            <p:nvPr/>
          </p:nvSpPr>
          <p:spPr>
            <a:xfrm>
              <a:off x="990600" y="1676400"/>
              <a:ext cx="7848600" cy="2923877"/>
            </a:xfrm>
            <a:prstGeom prst="rect">
              <a:avLst/>
            </a:prstGeom>
            <a:noFill/>
          </p:spPr>
          <p:txBody>
            <a:bodyPr wrap="square" rtlCol="0">
              <a:spAutoFit/>
            </a:bodyPr>
            <a:lstStyle/>
            <a:p>
              <a:pPr>
                <a:spcBef>
                  <a:spcPts val="600"/>
                </a:spcBef>
              </a:pPr>
              <a:r>
                <a:rPr lang="en-US" sz="2200" b="1" dirty="0" smtClean="0"/>
                <a:t>The records MUST be:</a:t>
              </a:r>
            </a:p>
            <a:p>
              <a:pPr>
                <a:spcBef>
                  <a:spcPts val="600"/>
                </a:spcBef>
              </a:pPr>
              <a:r>
                <a:rPr lang="en-US" sz="2200" dirty="0" smtClean="0"/>
                <a:t>        in </a:t>
              </a:r>
              <a:r>
                <a:rPr lang="en-US" sz="2200" dirty="0" err="1" smtClean="0"/>
                <a:t>Bahasa</a:t>
              </a:r>
              <a:r>
                <a:rPr lang="en-US" sz="2200" dirty="0" smtClean="0"/>
                <a:t> Malaysia or English Language</a:t>
              </a:r>
            </a:p>
            <a:p>
              <a:pPr>
                <a:spcBef>
                  <a:spcPts val="600"/>
                </a:spcBef>
              </a:pPr>
              <a:r>
                <a:rPr lang="en-US" sz="2200" dirty="0"/>
                <a:t> </a:t>
              </a:r>
              <a:r>
                <a:rPr lang="en-US" sz="2200" dirty="0" smtClean="0"/>
                <a:t>       kept in possession for a  period not less than 7 years</a:t>
              </a:r>
            </a:p>
            <a:p>
              <a:pPr>
                <a:spcBef>
                  <a:spcPts val="600"/>
                </a:spcBef>
              </a:pPr>
              <a:r>
                <a:rPr lang="en-US" sz="2200" dirty="0"/>
                <a:t> </a:t>
              </a:r>
              <a:r>
                <a:rPr lang="en-US" sz="2200" dirty="0" smtClean="0"/>
                <a:t>       made available upon request</a:t>
              </a:r>
            </a:p>
            <a:p>
              <a:pPr>
                <a:spcBef>
                  <a:spcPts val="600"/>
                </a:spcBef>
              </a:pPr>
              <a:r>
                <a:rPr lang="en-US" sz="2200" dirty="0"/>
                <a:t> </a:t>
              </a:r>
              <a:r>
                <a:rPr lang="en-US" sz="2200" dirty="0" smtClean="0"/>
                <a:t>       readily accessible and convertible into writing if it is electronic </a:t>
              </a:r>
            </a:p>
            <a:p>
              <a:pPr>
                <a:spcBef>
                  <a:spcPts val="600"/>
                </a:spcBef>
              </a:pPr>
              <a:r>
                <a:rPr lang="en-US" sz="2200" dirty="0"/>
                <a:t> </a:t>
              </a:r>
              <a:r>
                <a:rPr lang="en-US" sz="2200" dirty="0" smtClean="0"/>
                <a:t>        records</a:t>
              </a:r>
            </a:p>
            <a:p>
              <a:pPr>
                <a:spcBef>
                  <a:spcPts val="600"/>
                </a:spcBef>
              </a:pPr>
              <a:r>
                <a:rPr lang="en-US" sz="2200" dirty="0"/>
                <a:t> </a:t>
              </a:r>
              <a:r>
                <a:rPr lang="en-US" sz="2200" dirty="0" smtClean="0"/>
                <a:t>       </a:t>
              </a:r>
              <a:endParaRPr lang="en-MY" sz="2200" dirty="0"/>
            </a:p>
          </p:txBody>
        </p:sp>
        <p:pic>
          <p:nvPicPr>
            <p:cNvPr id="8" name="Picture 2" descr="S:\iACCOUNTS Master Folder\User Folder\Afif\Afif's Portal\Bahan\google_drive_logo_3963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1246311">
              <a:off x="666150" y="1747808"/>
              <a:ext cx="315484" cy="246077"/>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 name="Picture 4" descr="S:\iACCOUNTS Master Folder\User Folder\Afif\Afif's Portal\Bahan\Checkmark keci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3960" y="2209800"/>
              <a:ext cx="225136" cy="1905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S:\iACCOUNTS Master Folder\User Folder\Afif\Afif's Portal\Bahan\Checkmark keci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3960" y="2619375"/>
              <a:ext cx="225136" cy="1905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S:\iACCOUNTS Master Folder\User Folder\Afif\Afif's Portal\Bahan\Checkmark keci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7938" y="3043088"/>
              <a:ext cx="225136" cy="1905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S:\iACCOUNTS Master Folder\User Folder\Afif\Afif's Portal\Bahan\Checkmark keci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4944" y="3429000"/>
              <a:ext cx="225136" cy="190500"/>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Box 13"/>
          <p:cNvSpPr txBox="1"/>
          <p:nvPr/>
        </p:nvSpPr>
        <p:spPr>
          <a:xfrm>
            <a:off x="296840" y="6237529"/>
            <a:ext cx="2681657" cy="276999"/>
          </a:xfrm>
          <a:prstGeom prst="rect">
            <a:avLst/>
          </a:prstGeom>
          <a:noFill/>
        </p:spPr>
        <p:txBody>
          <a:bodyPr wrap="square" rtlCol="0">
            <a:spAutoFit/>
          </a:bodyPr>
          <a:lstStyle/>
          <a:p>
            <a:r>
              <a:rPr lang="en-US" sz="1200" i="1" dirty="0" smtClean="0"/>
              <a:t>*Section 36</a:t>
            </a:r>
            <a:endParaRPr lang="en-MY" sz="1200" i="1" dirty="0"/>
          </a:p>
        </p:txBody>
      </p:sp>
      <p:pic>
        <p:nvPicPr>
          <p:cNvPr id="1026" name="Picture 2" descr="S:\iACCOUNTS Master Folder\User Folder\Afif\Afif's Portal\Bahan\Invoices-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12520" y="4435148"/>
            <a:ext cx="1940880" cy="19408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5" name="Rectangle 14"/>
          <p:cNvSpPr/>
          <p:nvPr/>
        </p:nvSpPr>
        <p:spPr>
          <a:xfrm>
            <a:off x="-396552" y="278979"/>
            <a:ext cx="701675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a:r>
              <a:rPr lang="en-US" sz="2800" dirty="0" smtClean="0">
                <a:solidFill>
                  <a:schemeClr val="bg1"/>
                </a:solidFill>
                <a:latin typeface="Calibri" pitchFamily="34" charset="0"/>
                <a:cs typeface="Calibri" pitchFamily="34" charset="0"/>
              </a:rPr>
              <a:t>RECORD KEEPING</a:t>
            </a:r>
          </a:p>
          <a:p>
            <a:pPr lvl="1"/>
            <a:r>
              <a:rPr lang="en-US" sz="2000" dirty="0" smtClean="0">
                <a:solidFill>
                  <a:schemeClr val="bg1"/>
                </a:solidFill>
                <a:latin typeface="Calibri" pitchFamily="34" charset="0"/>
                <a:cs typeface="Calibri" pitchFamily="34" charset="0"/>
              </a:rPr>
              <a:t>LIABILITY TO KEEP RECORDS</a:t>
            </a:r>
            <a:endParaRPr lang="en-US"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1091316655"/>
      </p:ext>
    </p:extLst>
  </p:cSld>
  <p:clrMapOvr>
    <a:masterClrMapping/>
  </p:clrMapOvr>
  <p:transition spd="slow">
    <p:pull/>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48</a:t>
            </a:fld>
            <a:endParaRPr lang="en-US"/>
          </a:p>
        </p:txBody>
      </p:sp>
      <p:grpSp>
        <p:nvGrpSpPr>
          <p:cNvPr id="52" name="Group 51"/>
          <p:cNvGrpSpPr/>
          <p:nvPr/>
        </p:nvGrpSpPr>
        <p:grpSpPr>
          <a:xfrm>
            <a:off x="441579" y="1601800"/>
            <a:ext cx="8473821" cy="4971408"/>
            <a:chOff x="441579" y="1601800"/>
            <a:chExt cx="8473821" cy="4971408"/>
          </a:xfrm>
        </p:grpSpPr>
        <p:sp>
          <p:nvSpPr>
            <p:cNvPr id="10" name="Rectangle 9"/>
            <p:cNvSpPr/>
            <p:nvPr/>
          </p:nvSpPr>
          <p:spPr>
            <a:xfrm>
              <a:off x="441579" y="1601800"/>
              <a:ext cx="1936242" cy="9128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smtClean="0"/>
                <a:t>Business Entity Records</a:t>
              </a:r>
              <a:endParaRPr lang="en-MY" sz="1600" dirty="0"/>
            </a:p>
          </p:txBody>
        </p:sp>
        <p:sp>
          <p:nvSpPr>
            <p:cNvPr id="21" name="Rectangle 20"/>
            <p:cNvSpPr/>
            <p:nvPr/>
          </p:nvSpPr>
          <p:spPr>
            <a:xfrm>
              <a:off x="441579" y="2626056"/>
              <a:ext cx="1936242" cy="9128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smtClean="0"/>
                <a:t>Business Transactions Records</a:t>
              </a:r>
              <a:endParaRPr lang="en-MY" sz="1600" dirty="0"/>
            </a:p>
          </p:txBody>
        </p:sp>
        <p:sp>
          <p:nvSpPr>
            <p:cNvPr id="22" name="Rectangle 21"/>
            <p:cNvSpPr/>
            <p:nvPr/>
          </p:nvSpPr>
          <p:spPr>
            <a:xfrm>
              <a:off x="441579" y="3638264"/>
              <a:ext cx="1936242" cy="9128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smtClean="0"/>
                <a:t>Accounting Records </a:t>
              </a:r>
            </a:p>
            <a:p>
              <a:pPr algn="ctr"/>
              <a:r>
                <a:rPr lang="en-US" sz="1600" dirty="0" smtClean="0"/>
                <a:t>(Hard Copy)</a:t>
              </a:r>
              <a:endParaRPr lang="en-MY" sz="1600" dirty="0"/>
            </a:p>
          </p:txBody>
        </p:sp>
        <p:sp>
          <p:nvSpPr>
            <p:cNvPr id="23" name="Rectangle 22"/>
            <p:cNvSpPr/>
            <p:nvPr/>
          </p:nvSpPr>
          <p:spPr>
            <a:xfrm>
              <a:off x="441579" y="4648200"/>
              <a:ext cx="1936242" cy="9128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smtClean="0"/>
                <a:t>Taxation Records</a:t>
              </a:r>
              <a:endParaRPr lang="en-MY" sz="1600" dirty="0"/>
            </a:p>
          </p:txBody>
        </p:sp>
        <p:sp>
          <p:nvSpPr>
            <p:cNvPr id="24" name="Rectangle 23"/>
            <p:cNvSpPr/>
            <p:nvPr/>
          </p:nvSpPr>
          <p:spPr>
            <a:xfrm>
              <a:off x="441579" y="5660408"/>
              <a:ext cx="1936242" cy="9128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smtClean="0"/>
                <a:t>Electronic</a:t>
              </a:r>
              <a:endParaRPr lang="en-MY" sz="1600" dirty="0"/>
            </a:p>
          </p:txBody>
        </p:sp>
        <p:sp>
          <p:nvSpPr>
            <p:cNvPr id="11" name="TextBox 10"/>
            <p:cNvSpPr txBox="1"/>
            <p:nvPr/>
          </p:nvSpPr>
          <p:spPr>
            <a:xfrm>
              <a:off x="2743201" y="1873534"/>
              <a:ext cx="2788814" cy="584775"/>
            </a:xfrm>
            <a:prstGeom prst="rect">
              <a:avLst/>
            </a:prstGeom>
            <a:noFill/>
          </p:spPr>
          <p:txBody>
            <a:bodyPr wrap="square" rtlCol="0">
              <a:spAutoFit/>
            </a:bodyPr>
            <a:lstStyle/>
            <a:p>
              <a:r>
                <a:rPr lang="en-US" sz="1600" dirty="0" smtClean="0"/>
                <a:t>SSM Records – Form A, B, C, 8, 9, 24, 49 and etc.</a:t>
              </a:r>
            </a:p>
          </p:txBody>
        </p:sp>
        <p:pic>
          <p:nvPicPr>
            <p:cNvPr id="25" name="Picture 2" descr="C:\Users\GSTUser\Desktop\color-wheel-ic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38693" y="1972652"/>
              <a:ext cx="213987" cy="171094"/>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2763379" y="2626056"/>
              <a:ext cx="2768635" cy="830997"/>
            </a:xfrm>
            <a:prstGeom prst="rect">
              <a:avLst/>
            </a:prstGeom>
            <a:noFill/>
          </p:spPr>
          <p:txBody>
            <a:bodyPr wrap="square" rtlCol="0">
              <a:spAutoFit/>
            </a:bodyPr>
            <a:lstStyle/>
            <a:p>
              <a:r>
                <a:rPr lang="en-US" sz="1600" dirty="0" smtClean="0"/>
                <a:t>Tax Invoices, invoices, receipts</a:t>
              </a:r>
            </a:p>
            <a:p>
              <a:r>
                <a:rPr lang="en-US" sz="1600" dirty="0" smtClean="0"/>
                <a:t>Debit note, credit note</a:t>
              </a:r>
            </a:p>
            <a:p>
              <a:r>
                <a:rPr lang="en-US" sz="1600" dirty="0" smtClean="0"/>
                <a:t>Delivery order, purchase order</a:t>
              </a:r>
            </a:p>
          </p:txBody>
        </p:sp>
        <p:pic>
          <p:nvPicPr>
            <p:cNvPr id="27" name="Picture 2" descr="C:\Users\GSTUser\Desktop\color-wheel-ic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8872" y="2725174"/>
              <a:ext cx="213987" cy="17109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C:\Users\GSTUser\Desktop\color-wheel-ic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8872" y="2956007"/>
              <a:ext cx="213987" cy="17109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C:\Users\GSTUser\Desktop\color-wheel-ic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8872" y="3200400"/>
              <a:ext cx="213987" cy="171094"/>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5976718" y="2631073"/>
              <a:ext cx="2938682" cy="584775"/>
            </a:xfrm>
            <a:prstGeom prst="rect">
              <a:avLst/>
            </a:prstGeom>
            <a:noFill/>
          </p:spPr>
          <p:txBody>
            <a:bodyPr wrap="square" rtlCol="0">
              <a:spAutoFit/>
            </a:bodyPr>
            <a:lstStyle/>
            <a:p>
              <a:r>
                <a:rPr lang="en-US" sz="1600" dirty="0" smtClean="0"/>
                <a:t>Bank statement, slip, voucher </a:t>
              </a:r>
              <a:r>
                <a:rPr lang="en-US" sz="1600" dirty="0" err="1" smtClean="0"/>
                <a:t>etc</a:t>
              </a:r>
              <a:endParaRPr lang="en-US" sz="1600" dirty="0" smtClean="0"/>
            </a:p>
            <a:p>
              <a:r>
                <a:rPr lang="en-US" sz="1600" dirty="0" smtClean="0"/>
                <a:t>Contract, agreement</a:t>
              </a:r>
            </a:p>
          </p:txBody>
        </p:sp>
        <p:pic>
          <p:nvPicPr>
            <p:cNvPr id="31" name="Picture 2" descr="C:\Users\GSTUser\Desktop\color-wheel-ic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72211" y="2730191"/>
              <a:ext cx="213987" cy="17109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C:\Users\GSTUser\Desktop\color-wheel-ic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72211" y="2961024"/>
              <a:ext cx="213987" cy="171094"/>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2763379" y="3638264"/>
              <a:ext cx="2768635" cy="830997"/>
            </a:xfrm>
            <a:prstGeom prst="rect">
              <a:avLst/>
            </a:prstGeom>
            <a:noFill/>
          </p:spPr>
          <p:txBody>
            <a:bodyPr wrap="square" rtlCol="0">
              <a:spAutoFit/>
            </a:bodyPr>
            <a:lstStyle/>
            <a:p>
              <a:r>
                <a:rPr lang="en-US" sz="1600" dirty="0" smtClean="0"/>
                <a:t>Financial statement</a:t>
              </a:r>
            </a:p>
            <a:p>
              <a:r>
                <a:rPr lang="en-US" sz="1600" dirty="0" smtClean="0"/>
                <a:t>Account payable, receivable, GL, fixed asset register and </a:t>
              </a:r>
              <a:r>
                <a:rPr lang="en-US" sz="1600" dirty="0" err="1" smtClean="0"/>
                <a:t>etc</a:t>
              </a:r>
              <a:endParaRPr lang="en-US" sz="1600" dirty="0" smtClean="0"/>
            </a:p>
          </p:txBody>
        </p:sp>
        <p:pic>
          <p:nvPicPr>
            <p:cNvPr id="34" name="Picture 2" descr="C:\Users\GSTUser\Desktop\color-wheel-ic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8872" y="3737382"/>
              <a:ext cx="213987" cy="171094"/>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C:\Users\GSTUser\Desktop\color-wheel-ic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8872" y="3968215"/>
              <a:ext cx="213987" cy="171094"/>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p:cNvSpPr txBox="1"/>
            <p:nvPr/>
          </p:nvSpPr>
          <p:spPr>
            <a:xfrm>
              <a:off x="2743200" y="4648200"/>
              <a:ext cx="4114800" cy="830997"/>
            </a:xfrm>
            <a:prstGeom prst="rect">
              <a:avLst/>
            </a:prstGeom>
            <a:noFill/>
          </p:spPr>
          <p:txBody>
            <a:bodyPr wrap="square" rtlCol="0">
              <a:spAutoFit/>
            </a:bodyPr>
            <a:lstStyle/>
            <a:p>
              <a:r>
                <a:rPr lang="en-US" sz="1600" dirty="0" smtClean="0"/>
                <a:t>Custom forms – K1, K2 and </a:t>
              </a:r>
              <a:r>
                <a:rPr lang="en-US" sz="1600" dirty="0" err="1" smtClean="0"/>
                <a:t>etc</a:t>
              </a:r>
              <a:endParaRPr lang="en-US" sz="1600" dirty="0" smtClean="0"/>
            </a:p>
            <a:p>
              <a:r>
                <a:rPr lang="en-US" sz="1600" dirty="0" smtClean="0"/>
                <a:t>Inland revenue declaration forms</a:t>
              </a:r>
            </a:p>
            <a:p>
              <a:r>
                <a:rPr lang="en-US" sz="1600" dirty="0" smtClean="0"/>
                <a:t>GST adjustment working sheet</a:t>
              </a:r>
            </a:p>
          </p:txBody>
        </p:sp>
        <p:pic>
          <p:nvPicPr>
            <p:cNvPr id="37" name="Picture 2" descr="C:\Users\GSTUser\Desktop\color-wheel-ic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38693" y="4747318"/>
              <a:ext cx="213987" cy="17109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C:\Users\GSTUser\Desktop\color-wheel-ic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38693" y="4978151"/>
              <a:ext cx="213987" cy="171094"/>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GSTUser\Desktop\color-wheel-ic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38693" y="5222544"/>
              <a:ext cx="213987" cy="17109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5986198" y="4651227"/>
              <a:ext cx="2904226" cy="584775"/>
            </a:xfrm>
            <a:prstGeom prst="rect">
              <a:avLst/>
            </a:prstGeom>
          </p:spPr>
          <p:txBody>
            <a:bodyPr wrap="square">
              <a:spAutoFit/>
            </a:bodyPr>
            <a:lstStyle/>
            <a:p>
              <a:r>
                <a:rPr lang="en-US" sz="1600" dirty="0"/>
                <a:t>GST – GST returns, payment slips and receipts</a:t>
              </a:r>
            </a:p>
          </p:txBody>
        </p:sp>
        <p:pic>
          <p:nvPicPr>
            <p:cNvPr id="40" name="Picture 2" descr="C:\Users\GSTUser\Desktop\color-wheel-ic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02705" y="4747318"/>
              <a:ext cx="213987" cy="171094"/>
            </a:xfrm>
            <a:prstGeom prst="rect">
              <a:avLst/>
            </a:prstGeom>
            <a:noFill/>
            <a:extLst>
              <a:ext uri="{909E8E84-426E-40DD-AFC4-6F175D3DCCD1}">
                <a14:hiddenFill xmlns:a14="http://schemas.microsoft.com/office/drawing/2010/main">
                  <a:solidFill>
                    <a:srgbClr val="FFFFFF"/>
                  </a:solidFill>
                </a14:hiddenFill>
              </a:ext>
            </a:extLst>
          </p:spPr>
        </p:pic>
        <p:cxnSp>
          <p:nvCxnSpPr>
            <p:cNvPr id="41" name="Straight Connector 40"/>
            <p:cNvCxnSpPr/>
            <p:nvPr/>
          </p:nvCxnSpPr>
          <p:spPr>
            <a:xfrm>
              <a:off x="479952" y="2577152"/>
              <a:ext cx="81877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19752" y="3608696"/>
              <a:ext cx="81877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19752" y="4619304"/>
              <a:ext cx="81877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33400" y="5625152"/>
              <a:ext cx="8187767" cy="0"/>
            </a:xfrm>
            <a:prstGeom prst="line">
              <a:avLst/>
            </a:prstGeom>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2766210" y="5670447"/>
              <a:ext cx="2765804" cy="830997"/>
            </a:xfrm>
            <a:prstGeom prst="rect">
              <a:avLst/>
            </a:prstGeom>
            <a:noFill/>
          </p:spPr>
          <p:txBody>
            <a:bodyPr wrap="square" rtlCol="0">
              <a:spAutoFit/>
            </a:bodyPr>
            <a:lstStyle/>
            <a:p>
              <a:r>
                <a:rPr lang="en-US" sz="1600" dirty="0" smtClean="0"/>
                <a:t>Accounting software manual</a:t>
              </a:r>
            </a:p>
            <a:p>
              <a:r>
                <a:rPr lang="en-US" sz="1600" dirty="0" smtClean="0"/>
                <a:t>Audit trail</a:t>
              </a:r>
            </a:p>
            <a:p>
              <a:r>
                <a:rPr lang="en-US" sz="1600" dirty="0" smtClean="0"/>
                <a:t>.GAF file</a:t>
              </a:r>
            </a:p>
          </p:txBody>
        </p:sp>
        <p:pic>
          <p:nvPicPr>
            <p:cNvPr id="47" name="Picture 2" descr="C:\Users\GSTUser\Desktop\color-wheel-ic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61703" y="5769565"/>
              <a:ext cx="213987" cy="171094"/>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C:\Users\GSTUser\Desktop\color-wheel-ic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61703" y="6000398"/>
              <a:ext cx="213987" cy="171094"/>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C:\Users\GSTUser\Desktop\color-wheel-ic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61703" y="6244791"/>
              <a:ext cx="213987" cy="171094"/>
            </a:xfrm>
            <a:prstGeom prst="rect">
              <a:avLst/>
            </a:prstGeom>
            <a:noFill/>
            <a:extLst>
              <a:ext uri="{909E8E84-426E-40DD-AFC4-6F175D3DCCD1}">
                <a14:hiddenFill xmlns:a14="http://schemas.microsoft.com/office/drawing/2010/main">
                  <a:solidFill>
                    <a:srgbClr val="FFFFFF"/>
                  </a:solidFill>
                </a14:hiddenFill>
              </a:ext>
            </a:extLst>
          </p:spPr>
        </p:pic>
        <p:sp>
          <p:nvSpPr>
            <p:cNvPr id="50" name="Rectangle 49"/>
            <p:cNvSpPr/>
            <p:nvPr/>
          </p:nvSpPr>
          <p:spPr>
            <a:xfrm>
              <a:off x="5956006" y="5690758"/>
              <a:ext cx="2904226" cy="338554"/>
            </a:xfrm>
            <a:prstGeom prst="rect">
              <a:avLst/>
            </a:prstGeom>
          </p:spPr>
          <p:txBody>
            <a:bodyPr wrap="square">
              <a:spAutoFit/>
            </a:bodyPr>
            <a:lstStyle/>
            <a:p>
              <a:r>
                <a:rPr lang="en-US" sz="1600" dirty="0" smtClean="0"/>
                <a:t>Others</a:t>
              </a:r>
              <a:endParaRPr lang="en-US" sz="1600" dirty="0"/>
            </a:p>
          </p:txBody>
        </p:sp>
        <p:pic>
          <p:nvPicPr>
            <p:cNvPr id="51" name="Picture 2" descr="C:\Users\GSTUser\Desktop\color-wheel-ic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72513" y="5786849"/>
              <a:ext cx="213987" cy="171094"/>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Rectangle 41"/>
          <p:cNvSpPr/>
          <p:nvPr/>
        </p:nvSpPr>
        <p:spPr>
          <a:xfrm>
            <a:off x="-396552" y="209441"/>
            <a:ext cx="701675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a:r>
              <a:rPr lang="en-US" sz="2800" dirty="0" smtClean="0">
                <a:solidFill>
                  <a:schemeClr val="bg1"/>
                </a:solidFill>
                <a:latin typeface="Calibri" pitchFamily="34" charset="0"/>
                <a:cs typeface="Calibri" pitchFamily="34" charset="0"/>
              </a:rPr>
              <a:t>RECORDS KEEPING</a:t>
            </a:r>
          </a:p>
          <a:p>
            <a:pPr lvl="1"/>
            <a:r>
              <a:rPr lang="en-US" sz="2000" dirty="0" smtClean="0">
                <a:solidFill>
                  <a:schemeClr val="bg1"/>
                </a:solidFill>
                <a:latin typeface="Calibri" pitchFamily="34" charset="0"/>
                <a:cs typeface="Calibri" pitchFamily="34" charset="0"/>
              </a:rPr>
              <a:t>TYPES OF BUSINESS RECORDS</a:t>
            </a:r>
            <a:endParaRPr lang="en-US"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363861827"/>
      </p:ext>
    </p:extLst>
  </p:cSld>
  <p:clrMapOvr>
    <a:masterClrMapping/>
  </p:clrMapOvr>
  <p:transition spd="slow">
    <p:pull/>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49</a:t>
            </a:fld>
            <a:endParaRPr lang="en-US"/>
          </a:p>
        </p:txBody>
      </p:sp>
      <p:sp>
        <p:nvSpPr>
          <p:cNvPr id="9" name="TextBox 8"/>
          <p:cNvSpPr txBox="1"/>
          <p:nvPr/>
        </p:nvSpPr>
        <p:spPr>
          <a:xfrm>
            <a:off x="914400" y="4695442"/>
            <a:ext cx="7467600" cy="1107996"/>
          </a:xfrm>
          <a:prstGeom prst="rect">
            <a:avLst/>
          </a:prstGeom>
          <a:noFill/>
        </p:spPr>
        <p:txBody>
          <a:bodyPr wrap="square" rtlCol="0">
            <a:spAutoFit/>
          </a:bodyPr>
          <a:lstStyle/>
          <a:p>
            <a:pPr algn="ctr"/>
            <a:r>
              <a:rPr lang="en-US" sz="2200" i="1" dirty="0" smtClean="0"/>
              <a:t>“Any person, who contravenes Sec. 36, commits an offence and shall, on conviction, be liable to a fine not exceeding RM 50,000 or imprisonment for a term not exceed 3 years; or both”</a:t>
            </a:r>
            <a:endParaRPr lang="en-MY" sz="2200" i="1" dirty="0"/>
          </a:p>
        </p:txBody>
      </p:sp>
      <p:pic>
        <p:nvPicPr>
          <p:cNvPr id="2050" name="Picture 2" descr="C:\Users\GSTUser\Downloads\saint Dismas Web site pris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4751" y="1889866"/>
            <a:ext cx="4146898" cy="24535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8" name="Rectangle 7"/>
          <p:cNvSpPr/>
          <p:nvPr/>
        </p:nvSpPr>
        <p:spPr>
          <a:xfrm>
            <a:off x="-396552" y="278979"/>
            <a:ext cx="701675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a:r>
              <a:rPr lang="en-US" sz="2800" dirty="0" smtClean="0">
                <a:solidFill>
                  <a:schemeClr val="bg1"/>
                </a:solidFill>
                <a:latin typeface="Calibri" pitchFamily="34" charset="0"/>
                <a:cs typeface="Calibri" pitchFamily="34" charset="0"/>
              </a:rPr>
              <a:t>RECORDS KEEPING</a:t>
            </a:r>
          </a:p>
          <a:p>
            <a:pPr lvl="1"/>
            <a:r>
              <a:rPr lang="en-US" sz="2000" dirty="0" smtClean="0">
                <a:solidFill>
                  <a:schemeClr val="bg1"/>
                </a:solidFill>
                <a:latin typeface="Calibri" pitchFamily="34" charset="0"/>
                <a:cs typeface="Calibri" pitchFamily="34" charset="0"/>
              </a:rPr>
              <a:t>FAIL TO KEEP RECORDS</a:t>
            </a:r>
            <a:endParaRPr lang="en-US"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895249762"/>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1CCC1C7B-187B-4167-9EBA-2E384437D17C}" type="slidenum">
              <a:rPr lang="en-MY" smtClean="0"/>
              <a:pPr/>
              <a:t>5</a:t>
            </a:fld>
            <a:endParaRPr lang="en-MY" dirty="0"/>
          </a:p>
        </p:txBody>
      </p:sp>
      <p:sp>
        <p:nvSpPr>
          <p:cNvPr id="3" name="Content Placeholder 2"/>
          <p:cNvSpPr>
            <a:spLocks noGrp="1"/>
          </p:cNvSpPr>
          <p:nvPr>
            <p:ph idx="4294967295"/>
          </p:nvPr>
        </p:nvSpPr>
        <p:spPr>
          <a:xfrm>
            <a:off x="1447800" y="1577975"/>
            <a:ext cx="7696200" cy="4746625"/>
          </a:xfrm>
        </p:spPr>
        <p:txBody>
          <a:bodyPr>
            <a:noAutofit/>
          </a:bodyPr>
          <a:lstStyle/>
          <a:p>
            <a:pPr marL="0" indent="0">
              <a:buNone/>
            </a:pPr>
            <a:endParaRPr lang="en-MY" sz="2400" dirty="0" smtClean="0"/>
          </a:p>
          <a:p>
            <a:pPr marL="0" indent="0">
              <a:buNone/>
            </a:pPr>
            <a:r>
              <a:rPr lang="en-MY" sz="2400" dirty="0" smtClean="0"/>
              <a:t>Cash donation or grants where a person does not get benefits</a:t>
            </a:r>
          </a:p>
          <a:p>
            <a:pPr marL="0" indent="0">
              <a:buNone/>
            </a:pPr>
            <a:r>
              <a:rPr lang="en-MY" sz="2400" dirty="0" smtClean="0"/>
              <a:t>Compensation or liquidated damages</a:t>
            </a:r>
          </a:p>
          <a:p>
            <a:pPr marL="0" indent="0">
              <a:buNone/>
            </a:pPr>
            <a:r>
              <a:rPr lang="en-MY" sz="2400" dirty="0" smtClean="0"/>
              <a:t>Distribution, dividend, loan repayments or capital injection</a:t>
            </a:r>
          </a:p>
          <a:p>
            <a:pPr marL="0" indent="0">
              <a:buNone/>
            </a:pPr>
            <a:r>
              <a:rPr lang="en-MY" sz="2400" dirty="0" smtClean="0"/>
              <a:t>Transfer of going concern</a:t>
            </a:r>
          </a:p>
          <a:p>
            <a:pPr marL="0" indent="0">
              <a:buNone/>
            </a:pPr>
            <a:r>
              <a:rPr lang="en-MY" sz="2400" dirty="0" smtClean="0"/>
              <a:t>Contribution of pension, provident or social security fund</a:t>
            </a:r>
          </a:p>
          <a:p>
            <a:pPr marL="0" indent="0">
              <a:buNone/>
            </a:pPr>
            <a:r>
              <a:rPr lang="en-MY" sz="2400" dirty="0" smtClean="0"/>
              <a:t>Supplies by any society or similar organisation</a:t>
            </a:r>
          </a:p>
          <a:p>
            <a:pPr marL="0" indent="0">
              <a:buNone/>
            </a:pPr>
            <a:r>
              <a:rPr lang="en-MY" sz="2400" dirty="0" smtClean="0"/>
              <a:t>Supplies excluded from input tax credit</a:t>
            </a:r>
          </a:p>
          <a:p>
            <a:pPr>
              <a:buFont typeface="Arial" panose="020B0604020202020204" pitchFamily="34" charset="0"/>
              <a:buChar char="•"/>
            </a:pPr>
            <a:endParaRPr lang="en-MY" sz="2400" dirty="0" smtClean="0"/>
          </a:p>
          <a:p>
            <a:pPr>
              <a:buFont typeface="Arial" panose="020B0604020202020204" pitchFamily="34" charset="0"/>
              <a:buChar char="•"/>
            </a:pPr>
            <a:endParaRPr lang="en-MY" sz="2400" dirty="0" smtClean="0"/>
          </a:p>
        </p:txBody>
      </p:sp>
      <p:pic>
        <p:nvPicPr>
          <p:cNvPr id="10" name="Picture 9" descr="S:\iACCOUNTS Master Folder\User Folder\Afif\Afif's Portal\Bahan\google_drive_logo_3963 cop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1246311">
            <a:off x="579591" y="2088983"/>
            <a:ext cx="314932" cy="327529"/>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 name="Picture 10" descr="S:\iACCOUNTS Master Folder\User Folder\Afif\Afif's Portal\Bahan\google_drive_logo_3963 cop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1246311">
            <a:off x="579590" y="2930063"/>
            <a:ext cx="314932" cy="327529"/>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2" name="Picture 11" descr="S:\iACCOUNTS Master Folder\User Folder\Afif\Afif's Portal\Bahan\google_drive_logo_3963 cop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1246311">
            <a:off x="579590" y="3339816"/>
            <a:ext cx="314932" cy="327529"/>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3" name="Picture 12" descr="S:\iACCOUNTS Master Folder\User Folder\Afif\Afif's Portal\Bahan\google_drive_logo_3963 cop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1246311">
            <a:off x="579588" y="3752808"/>
            <a:ext cx="314932" cy="327529"/>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4" name="Picture 13" descr="S:\iACCOUNTS Master Folder\User Folder\Afif\Afif's Portal\Bahan\google_drive_logo_3963 cop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1246311">
            <a:off x="579589" y="4149263"/>
            <a:ext cx="314932" cy="327529"/>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5" name="Picture 14" descr="S:\iACCOUNTS Master Folder\User Folder\Afif\Afif's Portal\Bahan\google_drive_logo_3963 cop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1246311">
            <a:off x="579588" y="4591008"/>
            <a:ext cx="314932" cy="327529"/>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467544" y="1252881"/>
            <a:ext cx="8229600" cy="1015663"/>
          </a:xfrm>
          <a:prstGeom prst="rect">
            <a:avLst/>
          </a:prstGeom>
          <a:noFill/>
        </p:spPr>
        <p:txBody>
          <a:bodyPr wrap="square" rtlCol="0">
            <a:spAutoFit/>
          </a:bodyPr>
          <a:lstStyle/>
          <a:p>
            <a:r>
              <a:rPr lang="en-MY" sz="3000" b="1" dirty="0"/>
              <a:t>Supplies which may not be subject to GST</a:t>
            </a:r>
          </a:p>
          <a:p>
            <a:endParaRPr lang="en-MY" sz="3000" b="1" dirty="0"/>
          </a:p>
        </p:txBody>
      </p:sp>
      <p:pic>
        <p:nvPicPr>
          <p:cNvPr id="19" name="Picture 18" descr="S:\iACCOUNTS Master Folder\User Folder\Afif\Afif's Portal\Bahan\google_drive_logo_3963 cop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1246311">
            <a:off x="579591" y="5124409"/>
            <a:ext cx="314932" cy="327529"/>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7" name="Rectangle 16"/>
          <p:cNvSpPr/>
          <p:nvPr/>
        </p:nvSpPr>
        <p:spPr>
          <a:xfrm>
            <a:off x="-180528" y="333322"/>
            <a:ext cx="701675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a:r>
              <a:rPr lang="en-US" sz="2800" dirty="0" smtClean="0">
                <a:solidFill>
                  <a:schemeClr val="bg1"/>
                </a:solidFill>
                <a:latin typeface="Calibri" pitchFamily="34" charset="0"/>
                <a:cs typeface="Calibri" pitchFamily="34" charset="0"/>
              </a:rPr>
              <a:t>OUTPUT TAX</a:t>
            </a:r>
          </a:p>
          <a:p>
            <a:pPr lvl="1"/>
            <a:r>
              <a:rPr lang="en-US" sz="2000" dirty="0" smtClean="0">
                <a:solidFill>
                  <a:schemeClr val="bg1"/>
                </a:solidFill>
                <a:latin typeface="Calibri" pitchFamily="34" charset="0"/>
                <a:cs typeface="Calibri" pitchFamily="34" charset="0"/>
              </a:rPr>
              <a:t>SCOPE AND CHARGE </a:t>
            </a:r>
            <a:endParaRPr lang="en-US"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38631055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a:prstGeom prst="rect">
            <a:avLst/>
          </a:prstGeom>
        </p:spPr>
        <p:txBody>
          <a:bodyPr/>
          <a:lstStyle/>
          <a:p>
            <a:fld id="{1F45E794-307C-49D3-8CE5-47BF882ED0AE}" type="slidenum">
              <a:rPr lang="en-MY" smtClean="0"/>
              <a:pPr/>
              <a:t>50</a:t>
            </a:fld>
            <a:endParaRPr lang="en-MY" dirty="0"/>
          </a:p>
        </p:txBody>
      </p:sp>
      <p:sp>
        <p:nvSpPr>
          <p:cNvPr id="12" name="Rounded Rectangle 11"/>
          <p:cNvSpPr/>
          <p:nvPr/>
        </p:nvSpPr>
        <p:spPr>
          <a:xfrm>
            <a:off x="1870481" y="2516589"/>
            <a:ext cx="5493214" cy="161771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b="1" dirty="0" smtClean="0">
                <a:latin typeface="Calibri" pitchFamily="34" charset="0"/>
                <a:cs typeface="Calibri" pitchFamily="34" charset="0"/>
              </a:rPr>
              <a:t>ACCOUNTING BASIS</a:t>
            </a:r>
            <a:endParaRPr lang="en-US" sz="3600" b="1" u="sng" dirty="0" smtClean="0">
              <a:latin typeface="Calibri" pitchFamily="34" charset="0"/>
              <a:cs typeface="Calibri" pitchFamily="34" charset="0"/>
            </a:endParaRPr>
          </a:p>
        </p:txBody>
      </p:sp>
      <p:pic>
        <p:nvPicPr>
          <p:cNvPr id="2" name="Picture 1"/>
          <p:cNvPicPr>
            <a:picLocks noChangeAspect="1"/>
          </p:cNvPicPr>
          <p:nvPr/>
        </p:nvPicPr>
        <p:blipFill>
          <a:blip r:embed="rId2"/>
          <a:stretch>
            <a:fillRect/>
          </a:stretch>
        </p:blipFill>
        <p:spPr>
          <a:xfrm>
            <a:off x="7162800" y="180975"/>
            <a:ext cx="1828800" cy="657225"/>
          </a:xfrm>
          <a:prstGeom prst="rect">
            <a:avLst/>
          </a:prstGeom>
        </p:spPr>
      </p:pic>
    </p:spTree>
    <p:extLst>
      <p:ext uri="{BB962C8B-B14F-4D97-AF65-F5344CB8AC3E}">
        <p14:creationId xmlns:p14="http://schemas.microsoft.com/office/powerpoint/2010/main" val="213006980"/>
      </p:ext>
    </p:extLst>
  </p:cSld>
  <p:clrMapOvr>
    <a:masterClrMapping/>
  </p:clrMapOvr>
  <p:transition spd="slow">
    <p:wip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51</a:t>
            </a:fld>
            <a:endParaRPr lang="en-US"/>
          </a:p>
        </p:txBody>
      </p:sp>
      <p:sp>
        <p:nvSpPr>
          <p:cNvPr id="20" name="Rectangle 19"/>
          <p:cNvSpPr/>
          <p:nvPr/>
        </p:nvSpPr>
        <p:spPr>
          <a:xfrm>
            <a:off x="790433" y="4080808"/>
            <a:ext cx="7820167" cy="1938992"/>
          </a:xfrm>
          <a:prstGeom prst="rect">
            <a:avLst/>
          </a:prstGeom>
        </p:spPr>
        <p:txBody>
          <a:bodyPr wrap="square">
            <a:spAutoFit/>
          </a:bodyPr>
          <a:lstStyle/>
          <a:p>
            <a:pPr>
              <a:spcBef>
                <a:spcPts val="600"/>
              </a:spcBef>
            </a:pPr>
            <a:r>
              <a:rPr lang="en-MY" sz="2000" dirty="0"/>
              <a:t>Generally, </a:t>
            </a:r>
            <a:r>
              <a:rPr lang="en-MY" sz="2000" b="1" dirty="0" smtClean="0"/>
              <a:t>EVERY</a:t>
            </a:r>
            <a:r>
              <a:rPr lang="en-MY" sz="2000" dirty="0" smtClean="0"/>
              <a:t> </a:t>
            </a:r>
            <a:r>
              <a:rPr lang="en-MY" sz="2000" u="sng" dirty="0"/>
              <a:t>taxable person shall account for GST on an invoice </a:t>
            </a:r>
            <a:r>
              <a:rPr lang="en-MY" sz="2000" u="sng" dirty="0" smtClean="0"/>
              <a:t>basis</a:t>
            </a:r>
          </a:p>
          <a:p>
            <a:pPr>
              <a:spcBef>
                <a:spcPts val="600"/>
              </a:spcBef>
            </a:pPr>
            <a:r>
              <a:rPr lang="en-MY" sz="2000" dirty="0" smtClean="0"/>
              <a:t>Under </a:t>
            </a:r>
            <a:r>
              <a:rPr lang="en-MY" sz="2000" dirty="0"/>
              <a:t>invoice basis, a taxable person </a:t>
            </a:r>
            <a:r>
              <a:rPr lang="en-MY" sz="2000" dirty="0" smtClean="0"/>
              <a:t>shall: </a:t>
            </a:r>
            <a:endParaRPr lang="en-MY" sz="2000" dirty="0"/>
          </a:p>
          <a:p>
            <a:pPr>
              <a:spcBef>
                <a:spcPts val="600"/>
              </a:spcBef>
            </a:pPr>
            <a:r>
              <a:rPr lang="en-MY" sz="2000" dirty="0" smtClean="0"/>
              <a:t>       Account </a:t>
            </a:r>
            <a:r>
              <a:rPr lang="en-MY" sz="2000" dirty="0"/>
              <a:t>for output tax on the date in which tax becomes due (time of </a:t>
            </a:r>
            <a:endParaRPr lang="en-MY" sz="2000" dirty="0" smtClean="0"/>
          </a:p>
          <a:p>
            <a:pPr>
              <a:spcBef>
                <a:spcPts val="600"/>
              </a:spcBef>
            </a:pPr>
            <a:r>
              <a:rPr lang="en-MY" sz="2000" dirty="0"/>
              <a:t> </a:t>
            </a:r>
            <a:r>
              <a:rPr lang="en-MY" sz="2000" dirty="0" smtClean="0"/>
              <a:t>      supply);</a:t>
            </a:r>
            <a:endParaRPr lang="en-MY" sz="2000" dirty="0"/>
          </a:p>
          <a:p>
            <a:pPr>
              <a:spcBef>
                <a:spcPts val="600"/>
              </a:spcBef>
            </a:pPr>
            <a:r>
              <a:rPr lang="en-MY" sz="2000" dirty="0"/>
              <a:t> </a:t>
            </a:r>
            <a:r>
              <a:rPr lang="en-MY" sz="2000" dirty="0" smtClean="0"/>
              <a:t>      Claim </a:t>
            </a:r>
            <a:r>
              <a:rPr lang="en-MY" sz="2000" dirty="0"/>
              <a:t>input tax on the date in which he holds a valid tax </a:t>
            </a:r>
            <a:r>
              <a:rPr lang="en-MY" sz="2000" dirty="0" smtClean="0"/>
              <a:t>invoice </a:t>
            </a:r>
            <a:endParaRPr lang="en-MY" sz="2000" dirty="0"/>
          </a:p>
        </p:txBody>
      </p:sp>
      <p:pic>
        <p:nvPicPr>
          <p:cNvPr id="21" name="Picture 2" descr="S:\iACCOUNTS Master Folder\User Folder\Afif\Afif's Portal\Bahan\google_drive_logo_3963 cop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1246311">
            <a:off x="486454" y="4158259"/>
            <a:ext cx="315484" cy="246077"/>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2" name="Picture 2" descr="S:\iACCOUNTS Master Folder\User Folder\Afif\Afif's Portal\Bahan\google_drive_logo_3963 cop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1246311">
            <a:off x="486455" y="4536400"/>
            <a:ext cx="315484" cy="246077"/>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3" name="Picture 2" descr="C:\Users\GSTUser\Desktop\color-wheel-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6008" y="4956202"/>
            <a:ext cx="235386" cy="18820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Users\GSTUser\Desktop\color-wheel-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6008" y="5715136"/>
            <a:ext cx="235386" cy="188203"/>
          </a:xfrm>
          <a:prstGeom prst="rect">
            <a:avLst/>
          </a:prstGeom>
          <a:noFill/>
          <a:extLst>
            <a:ext uri="{909E8E84-426E-40DD-AFC4-6F175D3DCCD1}">
              <a14:hiddenFill xmlns:a14="http://schemas.microsoft.com/office/drawing/2010/main">
                <a:solidFill>
                  <a:srgbClr val="FFFFFF"/>
                </a:solidFill>
              </a14:hiddenFill>
            </a:ext>
          </a:extLst>
        </p:spPr>
      </p:pic>
      <p:sp>
        <p:nvSpPr>
          <p:cNvPr id="26" name="Round Diagonal Corner Rectangle 25"/>
          <p:cNvSpPr/>
          <p:nvPr/>
        </p:nvSpPr>
        <p:spPr>
          <a:xfrm>
            <a:off x="471852" y="3581400"/>
            <a:ext cx="2380430" cy="3810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    Invoice Basis</a:t>
            </a:r>
            <a:endParaRPr lang="en-MY" dirty="0"/>
          </a:p>
        </p:txBody>
      </p:sp>
      <p:sp>
        <p:nvSpPr>
          <p:cNvPr id="27" name="Rounded Rectangle 26"/>
          <p:cNvSpPr/>
          <p:nvPr/>
        </p:nvSpPr>
        <p:spPr>
          <a:xfrm>
            <a:off x="2057400" y="2057400"/>
            <a:ext cx="1981200" cy="7620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solidFill>
                  <a:schemeClr val="tx2">
                    <a:lumMod val="50000"/>
                  </a:schemeClr>
                </a:solidFill>
              </a:rPr>
              <a:t>Accounting</a:t>
            </a:r>
          </a:p>
          <a:p>
            <a:pPr algn="ctr"/>
            <a:r>
              <a:rPr lang="en-US" dirty="0" smtClean="0">
                <a:solidFill>
                  <a:schemeClr val="tx2">
                    <a:lumMod val="50000"/>
                  </a:schemeClr>
                </a:solidFill>
              </a:rPr>
              <a:t>Basis</a:t>
            </a:r>
            <a:endParaRPr lang="en-MY" dirty="0">
              <a:solidFill>
                <a:schemeClr val="tx2">
                  <a:lumMod val="50000"/>
                </a:schemeClr>
              </a:solidFill>
            </a:endParaRPr>
          </a:p>
        </p:txBody>
      </p:sp>
      <p:sp>
        <p:nvSpPr>
          <p:cNvPr id="28" name="Rounded Rectangle 27"/>
          <p:cNvSpPr/>
          <p:nvPr/>
        </p:nvSpPr>
        <p:spPr>
          <a:xfrm>
            <a:off x="4700516" y="1660480"/>
            <a:ext cx="1981200" cy="7620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smtClean="0"/>
              <a:t>Invoice</a:t>
            </a:r>
          </a:p>
          <a:p>
            <a:pPr algn="ctr"/>
            <a:r>
              <a:rPr lang="en-US" dirty="0" smtClean="0"/>
              <a:t>Basis</a:t>
            </a:r>
            <a:endParaRPr lang="en-MY" dirty="0"/>
          </a:p>
        </p:txBody>
      </p:sp>
      <p:sp>
        <p:nvSpPr>
          <p:cNvPr id="29" name="Rounded Rectangle 28"/>
          <p:cNvSpPr/>
          <p:nvPr/>
        </p:nvSpPr>
        <p:spPr>
          <a:xfrm>
            <a:off x="4700516" y="2556683"/>
            <a:ext cx="1981200" cy="7620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smtClean="0"/>
              <a:t>Payment</a:t>
            </a:r>
          </a:p>
          <a:p>
            <a:pPr algn="ctr"/>
            <a:r>
              <a:rPr lang="en-US" dirty="0" smtClean="0"/>
              <a:t>Basis</a:t>
            </a:r>
            <a:endParaRPr lang="en-MY" dirty="0"/>
          </a:p>
        </p:txBody>
      </p:sp>
      <p:cxnSp>
        <p:nvCxnSpPr>
          <p:cNvPr id="31" name="Straight Connector 30"/>
          <p:cNvCxnSpPr>
            <a:stCxn id="27" idx="3"/>
            <a:endCxn id="28" idx="1"/>
          </p:cNvCxnSpPr>
          <p:nvPr/>
        </p:nvCxnSpPr>
        <p:spPr>
          <a:xfrm flipV="1">
            <a:off x="4038600" y="2041480"/>
            <a:ext cx="661916" cy="39692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7" idx="3"/>
            <a:endCxn id="29" idx="1"/>
          </p:cNvCxnSpPr>
          <p:nvPr/>
        </p:nvCxnSpPr>
        <p:spPr>
          <a:xfrm>
            <a:off x="4038600" y="2438400"/>
            <a:ext cx="661916" cy="499283"/>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35034" y="439585"/>
            <a:ext cx="701675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a:r>
              <a:rPr lang="en-US" sz="2800" dirty="0" smtClean="0">
                <a:solidFill>
                  <a:schemeClr val="bg1"/>
                </a:solidFill>
                <a:latin typeface="Calibri" pitchFamily="34" charset="0"/>
                <a:cs typeface="Calibri" pitchFamily="34" charset="0"/>
              </a:rPr>
              <a:t>ACCOUNTING BASIS</a:t>
            </a:r>
          </a:p>
          <a:p>
            <a:pPr lvl="1"/>
            <a:r>
              <a:rPr lang="en-US" sz="2000" dirty="0" smtClean="0">
                <a:solidFill>
                  <a:schemeClr val="bg1"/>
                </a:solidFill>
                <a:latin typeface="Calibri" pitchFamily="34" charset="0"/>
                <a:cs typeface="Calibri" pitchFamily="34" charset="0"/>
              </a:rPr>
              <a:t>INVOICE BASIS</a:t>
            </a:r>
            <a:endParaRPr lang="en-US"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3882106225"/>
      </p:ext>
    </p:extLst>
  </p:cSld>
  <p:clrMapOvr>
    <a:masterClrMapping/>
  </p:clrMapOvr>
  <p:transition spd="slow">
    <p:wip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52</a:t>
            </a:fld>
            <a:endParaRPr lang="en-US"/>
          </a:p>
        </p:txBody>
      </p:sp>
      <p:sp>
        <p:nvSpPr>
          <p:cNvPr id="3" name="TextBox 2"/>
          <p:cNvSpPr txBox="1"/>
          <p:nvPr/>
        </p:nvSpPr>
        <p:spPr>
          <a:xfrm>
            <a:off x="2477045" y="4767286"/>
            <a:ext cx="6742501" cy="584775"/>
          </a:xfrm>
          <a:prstGeom prst="rect">
            <a:avLst/>
          </a:prstGeom>
          <a:noFill/>
        </p:spPr>
        <p:txBody>
          <a:bodyPr wrap="square" rtlCol="0">
            <a:spAutoFit/>
          </a:bodyPr>
          <a:lstStyle/>
          <a:p>
            <a:r>
              <a:rPr lang="en-US" sz="3200" dirty="0" smtClean="0">
                <a:solidFill>
                  <a:schemeClr val="tx2">
                    <a:lumMod val="50000"/>
                  </a:schemeClr>
                </a:solidFill>
                <a:latin typeface="Calibri" pitchFamily="34" charset="0"/>
              </a:rPr>
              <a:t>RECORD KEEPING</a:t>
            </a:r>
            <a:endParaRPr lang="en-MY" sz="3200" dirty="0">
              <a:solidFill>
                <a:schemeClr val="tx2">
                  <a:lumMod val="50000"/>
                </a:schemeClr>
              </a:solidFill>
              <a:latin typeface="Calibri" pitchFamily="34" charset="0"/>
            </a:endParaRPr>
          </a:p>
        </p:txBody>
      </p:sp>
      <p:grpSp>
        <p:nvGrpSpPr>
          <p:cNvPr id="4" name="Group 2"/>
          <p:cNvGrpSpPr/>
          <p:nvPr/>
        </p:nvGrpSpPr>
        <p:grpSpPr>
          <a:xfrm>
            <a:off x="660400" y="3008662"/>
            <a:ext cx="8667750" cy="2455496"/>
            <a:chOff x="609600" y="3008662"/>
            <a:chExt cx="8001000" cy="2455496"/>
          </a:xfrm>
        </p:grpSpPr>
        <p:cxnSp>
          <p:nvCxnSpPr>
            <p:cNvPr id="5" name="Straight Connector 4"/>
            <p:cNvCxnSpPr/>
            <p:nvPr/>
          </p:nvCxnSpPr>
          <p:spPr>
            <a:xfrm>
              <a:off x="609600" y="5464158"/>
              <a:ext cx="8001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6" name="Group 1"/>
            <p:cNvGrpSpPr/>
            <p:nvPr/>
          </p:nvGrpSpPr>
          <p:grpSpPr>
            <a:xfrm>
              <a:off x="609600" y="3008662"/>
              <a:ext cx="1905000" cy="2231303"/>
              <a:chOff x="609600" y="3008662"/>
              <a:chExt cx="1905000" cy="2231303"/>
            </a:xfrm>
          </p:grpSpPr>
          <p:sp>
            <p:nvSpPr>
              <p:cNvPr id="7" name="Rectangle 6"/>
              <p:cNvSpPr/>
              <p:nvPr/>
            </p:nvSpPr>
            <p:spPr>
              <a:xfrm>
                <a:off x="609600" y="3564693"/>
                <a:ext cx="1676400" cy="1675272"/>
              </a:xfrm>
              <a:prstGeom prst="rect">
                <a:avLst/>
              </a:prstGeom>
              <a:solidFill>
                <a:srgbClr val="FF0000"/>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MY"/>
              </a:p>
            </p:txBody>
          </p:sp>
          <p:pic>
            <p:nvPicPr>
              <p:cNvPr id="8" name="Picture 3" descr="C:\Users\Account\Desktop\Untitled-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7111" y="3008662"/>
                <a:ext cx="1557489" cy="198797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1755771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53</a:t>
            </a:fld>
            <a:endParaRPr lang="en-US"/>
          </a:p>
        </p:txBody>
      </p:sp>
      <p:sp>
        <p:nvSpPr>
          <p:cNvPr id="7" name="Rectangle 6"/>
          <p:cNvSpPr/>
          <p:nvPr/>
        </p:nvSpPr>
        <p:spPr>
          <a:xfrm>
            <a:off x="762000" y="1326446"/>
            <a:ext cx="8077200" cy="4247317"/>
          </a:xfrm>
          <a:prstGeom prst="rect">
            <a:avLst/>
          </a:prstGeom>
        </p:spPr>
        <p:txBody>
          <a:bodyPr wrap="square">
            <a:spAutoFit/>
          </a:bodyPr>
          <a:lstStyle/>
          <a:p>
            <a:pPr>
              <a:spcBef>
                <a:spcPts val="600"/>
              </a:spcBef>
            </a:pPr>
            <a:r>
              <a:rPr lang="en-US" sz="2000" dirty="0" smtClean="0"/>
              <a:t>Payment basis is </a:t>
            </a:r>
            <a:r>
              <a:rPr lang="en-US" sz="2000" u="sng" dirty="0" smtClean="0"/>
              <a:t>NOT applicable for professional services</a:t>
            </a:r>
          </a:p>
          <a:p>
            <a:pPr>
              <a:spcBef>
                <a:spcPts val="600"/>
              </a:spcBef>
            </a:pPr>
            <a:r>
              <a:rPr lang="en-US" sz="2000" dirty="0" smtClean="0"/>
              <a:t>Applicable ONLY to:</a:t>
            </a:r>
          </a:p>
          <a:p>
            <a:pPr>
              <a:spcBef>
                <a:spcPts val="600"/>
              </a:spcBef>
            </a:pPr>
            <a:r>
              <a:rPr lang="en-US" sz="2000" dirty="0"/>
              <a:t>	</a:t>
            </a:r>
            <a:r>
              <a:rPr lang="en-US" sz="2000" dirty="0" smtClean="0"/>
              <a:t>Public body</a:t>
            </a:r>
          </a:p>
          <a:p>
            <a:pPr>
              <a:spcBef>
                <a:spcPts val="600"/>
              </a:spcBef>
            </a:pPr>
            <a:r>
              <a:rPr lang="en-US" sz="2000" dirty="0"/>
              <a:t> </a:t>
            </a:r>
            <a:r>
              <a:rPr lang="en-US" sz="2000" dirty="0" smtClean="0"/>
              <a:t>        	</a:t>
            </a:r>
            <a:r>
              <a:rPr lang="en-MY" sz="2000" dirty="0" smtClean="0"/>
              <a:t>Certain </a:t>
            </a:r>
            <a:r>
              <a:rPr lang="en-MY" sz="2000" dirty="0"/>
              <a:t>group of registered person who due to the </a:t>
            </a:r>
            <a:r>
              <a:rPr lang="en-MY" sz="2000" u="sng" dirty="0"/>
              <a:t>nature of </a:t>
            </a:r>
            <a:r>
              <a:rPr lang="en-MY" sz="2000" dirty="0" smtClean="0"/>
              <a:t>	</a:t>
            </a:r>
            <a:r>
              <a:rPr lang="en-MY" sz="2000" u="sng" dirty="0" smtClean="0"/>
              <a:t>business</a:t>
            </a:r>
            <a:r>
              <a:rPr lang="en-MY" sz="2000" dirty="0" smtClean="0"/>
              <a:t> and </a:t>
            </a:r>
            <a:r>
              <a:rPr lang="en-MY" sz="2000" dirty="0"/>
              <a:t>the nature of the </a:t>
            </a:r>
            <a:r>
              <a:rPr lang="en-MY" sz="2000" u="sng" dirty="0"/>
              <a:t>accounting system</a:t>
            </a:r>
            <a:r>
              <a:rPr lang="en-MY" sz="2000" dirty="0"/>
              <a:t> employed by </a:t>
            </a:r>
            <a:r>
              <a:rPr lang="en-MY" sz="2000" dirty="0" smtClean="0"/>
              <a:t>	that </a:t>
            </a:r>
            <a:r>
              <a:rPr lang="en-MY" sz="2000" dirty="0"/>
              <a:t>person, is </a:t>
            </a:r>
            <a:r>
              <a:rPr lang="en-MY" sz="2000" dirty="0" smtClean="0"/>
              <a:t>appropriate </a:t>
            </a:r>
            <a:r>
              <a:rPr lang="en-MY" sz="2000" dirty="0"/>
              <a:t>to account for the tax payable on a </a:t>
            </a:r>
            <a:r>
              <a:rPr lang="en-MY" sz="2000" dirty="0" smtClean="0"/>
              <a:t>	payment basis</a:t>
            </a:r>
          </a:p>
          <a:p>
            <a:pPr>
              <a:spcBef>
                <a:spcPts val="600"/>
              </a:spcBef>
            </a:pPr>
            <a:r>
              <a:rPr lang="en-US" sz="2000" dirty="0"/>
              <a:t> </a:t>
            </a:r>
            <a:r>
              <a:rPr lang="en-US" sz="2000" dirty="0" smtClean="0"/>
              <a:t>        </a:t>
            </a:r>
            <a:r>
              <a:rPr lang="en-US" sz="2000" b="1" dirty="0" smtClean="0"/>
              <a:t>Example: </a:t>
            </a:r>
            <a:r>
              <a:rPr lang="en-MY" sz="2000" dirty="0" smtClean="0"/>
              <a:t>Retailers</a:t>
            </a:r>
            <a:r>
              <a:rPr lang="en-MY" sz="2000" dirty="0"/>
              <a:t>, grocery shops, hair salons and restaurant </a:t>
            </a:r>
            <a:r>
              <a:rPr lang="en-MY" sz="2000" dirty="0" smtClean="0"/>
              <a:t>operators</a:t>
            </a:r>
            <a:r>
              <a:rPr lang="en-US" sz="2000" dirty="0" smtClean="0"/>
              <a:t>	</a:t>
            </a:r>
          </a:p>
          <a:p>
            <a:pPr>
              <a:spcBef>
                <a:spcPts val="600"/>
              </a:spcBef>
            </a:pPr>
            <a:r>
              <a:rPr lang="en-US" sz="2000" dirty="0" smtClean="0"/>
              <a:t>Must get </a:t>
            </a:r>
            <a:r>
              <a:rPr lang="en-MY" sz="2000" dirty="0" smtClean="0"/>
              <a:t>approval and under </a:t>
            </a:r>
            <a:r>
              <a:rPr lang="en-MY" sz="2000" dirty="0"/>
              <a:t>payment basis is </a:t>
            </a:r>
            <a:r>
              <a:rPr lang="en-MY" sz="2000" u="sng" dirty="0"/>
              <a:t>effective for a period of 3 </a:t>
            </a:r>
            <a:r>
              <a:rPr lang="en-MY" sz="2000" u="sng" dirty="0" smtClean="0"/>
              <a:t>years</a:t>
            </a:r>
            <a:r>
              <a:rPr lang="en-MY" sz="2000" dirty="0" smtClean="0"/>
              <a:t> </a:t>
            </a:r>
            <a:r>
              <a:rPr lang="en-MY" sz="2000" dirty="0"/>
              <a:t>only and is </a:t>
            </a:r>
            <a:r>
              <a:rPr lang="en-MY" sz="2000" u="sng" dirty="0"/>
              <a:t>subject to renewal </a:t>
            </a:r>
            <a:r>
              <a:rPr lang="en-MY" sz="2000" dirty="0"/>
              <a:t>by the Director General.</a:t>
            </a:r>
          </a:p>
          <a:p>
            <a:pPr>
              <a:spcBef>
                <a:spcPts val="600"/>
              </a:spcBef>
            </a:pPr>
            <a:endParaRPr lang="en-US" sz="2000" dirty="0" smtClean="0"/>
          </a:p>
        </p:txBody>
      </p:sp>
      <p:pic>
        <p:nvPicPr>
          <p:cNvPr id="8" name="Picture 2" descr="S:\iACCOUNTS Master Folder\User Folder\Afif\Afif's Portal\Bahan\google_drive_logo_3963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1246311">
            <a:off x="383634" y="1374473"/>
            <a:ext cx="347032" cy="270685"/>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 name="Picture 2" descr="C:\Users\GSTUser\Desktop\color-wheel-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0970" y="2590800"/>
            <a:ext cx="258925" cy="20702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S:\iACCOUNTS Master Folder\User Folder\Afif\Afif's Portal\Bahan\google_drive_logo_3963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1246311">
            <a:off x="394872" y="1768644"/>
            <a:ext cx="347032" cy="270685"/>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7" name="Picture 3" descr="C:\Users\GSTUser\Desktop\53475-a-shopper-is-seen-at-a-branch-of-south-african-retailer-pic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8872" y="5286587"/>
            <a:ext cx="2347257" cy="141357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1029" name="Picture 5" descr="C:\Users\GSTUser\Desktop\457_brandimage_105426850.jpg"/>
          <p:cNvPicPr>
            <a:picLocks noChangeAspect="1" noChangeArrowheads="1"/>
          </p:cNvPicPr>
          <p:nvPr/>
        </p:nvPicPr>
        <p:blipFill rotWithShape="1">
          <a:blip r:embed="rId5">
            <a:extLst>
              <a:ext uri="{28A0092B-C50C-407E-A947-70E740481C1C}">
                <a14:useLocalDpi xmlns:a14="http://schemas.microsoft.com/office/drawing/2010/main" val="0"/>
              </a:ext>
            </a:extLst>
          </a:blip>
          <a:srcRect l="14533" t="4029" r="14547" b="20627"/>
          <a:stretch/>
        </p:blipFill>
        <p:spPr bwMode="auto">
          <a:xfrm>
            <a:off x="1433120" y="5295663"/>
            <a:ext cx="1843480" cy="140993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1030" name="Picture 6" descr="C:\Users\GSTUser\Desktop\nyonya-restaurant.jpg"/>
          <p:cNvPicPr>
            <a:picLocks noChangeAspect="1" noChangeArrowheads="1"/>
          </p:cNvPicPr>
          <p:nvPr/>
        </p:nvPicPr>
        <p:blipFill rotWithShape="1">
          <a:blip r:embed="rId6">
            <a:extLst>
              <a:ext uri="{28A0092B-C50C-407E-A947-70E740481C1C}">
                <a14:useLocalDpi xmlns:a14="http://schemas.microsoft.com/office/drawing/2010/main" val="0"/>
              </a:ext>
            </a:extLst>
          </a:blip>
          <a:srcRect l="2005" t="17832" r="20212" b="3132"/>
          <a:stretch/>
        </p:blipFill>
        <p:spPr bwMode="auto">
          <a:xfrm>
            <a:off x="6248400" y="5299152"/>
            <a:ext cx="2061005" cy="140278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15" name="Picture 2" descr="C:\Users\GSTUser\Desktop\color-wheel-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8875" y="2209800"/>
            <a:ext cx="258925" cy="2070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S:\iACCOUNTS Master Folder\User Folder\Afif\Afif's Portal\Bahan\google_drive_logo_3963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1246311">
            <a:off x="398907" y="4517125"/>
            <a:ext cx="347032" cy="270685"/>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7" name="Rectangle 16"/>
          <p:cNvSpPr/>
          <p:nvPr/>
        </p:nvSpPr>
        <p:spPr>
          <a:xfrm>
            <a:off x="-396552" y="278979"/>
            <a:ext cx="701675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a:r>
              <a:rPr lang="en-US" sz="2800" dirty="0" smtClean="0">
                <a:solidFill>
                  <a:schemeClr val="bg1"/>
                </a:solidFill>
                <a:latin typeface="Calibri" pitchFamily="34" charset="0"/>
                <a:cs typeface="Calibri" pitchFamily="34" charset="0"/>
              </a:rPr>
              <a:t>RECORD KEEPING</a:t>
            </a:r>
          </a:p>
          <a:p>
            <a:pPr lvl="1"/>
            <a:r>
              <a:rPr lang="en-US" sz="2000" dirty="0" smtClean="0">
                <a:solidFill>
                  <a:schemeClr val="bg1"/>
                </a:solidFill>
                <a:latin typeface="Calibri" pitchFamily="34" charset="0"/>
                <a:cs typeface="Calibri" pitchFamily="34" charset="0"/>
              </a:rPr>
              <a:t>LIMITATION OF PAYMENT BASIS</a:t>
            </a:r>
            <a:endParaRPr lang="en-US"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943391483"/>
      </p:ext>
    </p:extLst>
  </p:cSld>
  <p:clrMapOvr>
    <a:masterClrMapping/>
  </p:clrMapOvr>
  <p:transition spd="slow">
    <p:wip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54</a:t>
            </a:fld>
            <a:endParaRPr lang="en-US"/>
          </a:p>
        </p:txBody>
      </p:sp>
      <p:grpSp>
        <p:nvGrpSpPr>
          <p:cNvPr id="3" name="Group 2"/>
          <p:cNvGrpSpPr/>
          <p:nvPr/>
        </p:nvGrpSpPr>
        <p:grpSpPr>
          <a:xfrm>
            <a:off x="609600" y="3008662"/>
            <a:ext cx="8001000" cy="2455496"/>
            <a:chOff x="609600" y="3008662"/>
            <a:chExt cx="8001000" cy="2455496"/>
          </a:xfrm>
        </p:grpSpPr>
        <p:cxnSp>
          <p:nvCxnSpPr>
            <p:cNvPr id="4" name="Straight Connector 3"/>
            <p:cNvCxnSpPr/>
            <p:nvPr/>
          </p:nvCxnSpPr>
          <p:spPr>
            <a:xfrm>
              <a:off x="609600" y="5464158"/>
              <a:ext cx="8001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5" name="Group 1"/>
            <p:cNvGrpSpPr/>
            <p:nvPr/>
          </p:nvGrpSpPr>
          <p:grpSpPr>
            <a:xfrm>
              <a:off x="609600" y="3008662"/>
              <a:ext cx="1905000" cy="2231303"/>
              <a:chOff x="609600" y="3008662"/>
              <a:chExt cx="1905000" cy="2231303"/>
            </a:xfrm>
          </p:grpSpPr>
          <p:sp>
            <p:nvSpPr>
              <p:cNvPr id="6" name="Rectangle 5"/>
              <p:cNvSpPr/>
              <p:nvPr/>
            </p:nvSpPr>
            <p:spPr>
              <a:xfrm>
                <a:off x="609600" y="3564693"/>
                <a:ext cx="1676400" cy="1675272"/>
              </a:xfrm>
              <a:prstGeom prst="rect">
                <a:avLst/>
              </a:prstGeom>
              <a:solidFill>
                <a:srgbClr val="FF0000"/>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MY"/>
              </a:p>
            </p:txBody>
          </p:sp>
          <p:pic>
            <p:nvPicPr>
              <p:cNvPr id="7" name="Picture 3" descr="C:\Users\Account\Desktop\Untitled-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7111" y="3008662"/>
                <a:ext cx="1557489" cy="198797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sp>
        <p:nvSpPr>
          <p:cNvPr id="8" name="TextBox 7"/>
          <p:cNvSpPr txBox="1"/>
          <p:nvPr/>
        </p:nvSpPr>
        <p:spPr>
          <a:xfrm>
            <a:off x="2743200" y="4655191"/>
            <a:ext cx="5867400" cy="584775"/>
          </a:xfrm>
          <a:prstGeom prst="rect">
            <a:avLst/>
          </a:prstGeom>
          <a:noFill/>
        </p:spPr>
        <p:txBody>
          <a:bodyPr wrap="square" rtlCol="0">
            <a:spAutoFit/>
          </a:bodyPr>
          <a:lstStyle/>
          <a:p>
            <a:r>
              <a:rPr lang="en-US" sz="3200" dirty="0" smtClean="0">
                <a:solidFill>
                  <a:schemeClr val="tx2">
                    <a:lumMod val="50000"/>
                  </a:schemeClr>
                </a:solidFill>
                <a:latin typeface="Calibri" pitchFamily="34" charset="0"/>
              </a:rPr>
              <a:t>GST TAX CODE &amp; GST-03</a:t>
            </a:r>
            <a:endParaRPr lang="en-MY" sz="3200" dirty="0">
              <a:solidFill>
                <a:schemeClr val="tx2">
                  <a:lumMod val="50000"/>
                </a:schemeClr>
              </a:solidFill>
              <a:latin typeface="Calibri" pitchFamily="34" charset="0"/>
            </a:endParaRPr>
          </a:p>
        </p:txBody>
      </p:sp>
    </p:spTree>
    <p:extLst>
      <p:ext uri="{BB962C8B-B14F-4D97-AF65-F5344CB8AC3E}">
        <p14:creationId xmlns:p14="http://schemas.microsoft.com/office/powerpoint/2010/main" val="2627491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55</a:t>
            </a:fld>
            <a:endParaRPr lang="en-US"/>
          </a:p>
        </p:txBody>
      </p:sp>
      <p:sp>
        <p:nvSpPr>
          <p:cNvPr id="3" name="Content Placeholder 2"/>
          <p:cNvSpPr txBox="1">
            <a:spLocks/>
          </p:cNvSpPr>
          <p:nvPr/>
        </p:nvSpPr>
        <p:spPr>
          <a:xfrm>
            <a:off x="304473" y="2688669"/>
            <a:ext cx="8229600" cy="21888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indent="-342900">
              <a:buFont typeface="Wingdings" panose="05000000000000000000" pitchFamily="2" charset="2"/>
              <a:buChar char="Ø"/>
              <a:tabLst>
                <a:tab pos="5832475" algn="l"/>
              </a:tabLst>
            </a:pPr>
            <a:r>
              <a:rPr lang="en-MY" smtClean="0"/>
              <a:t>GST TAX CODE FOR PURCHASE</a:t>
            </a:r>
          </a:p>
          <a:p>
            <a:pPr lvl="2" indent="-342900">
              <a:buFont typeface="Wingdings" panose="05000000000000000000" pitchFamily="2" charset="2"/>
              <a:buChar char="Ø"/>
              <a:tabLst>
                <a:tab pos="5832475" algn="l"/>
              </a:tabLst>
            </a:pPr>
            <a:r>
              <a:rPr lang="en-US" smtClean="0"/>
              <a:t>GST TAX CODE FOR SUPPLY</a:t>
            </a:r>
          </a:p>
          <a:p>
            <a:pPr lvl="2" indent="-342900">
              <a:buFont typeface="Wingdings" panose="05000000000000000000" pitchFamily="2" charset="2"/>
              <a:buChar char="Ø"/>
              <a:tabLst>
                <a:tab pos="5832475" algn="l"/>
              </a:tabLst>
            </a:pPr>
            <a:r>
              <a:rPr lang="en-US" smtClean="0"/>
              <a:t>GST - 03</a:t>
            </a:r>
            <a:endParaRPr lang="en-MY" dirty="0" smtClean="0"/>
          </a:p>
        </p:txBody>
      </p:sp>
      <p:sp>
        <p:nvSpPr>
          <p:cNvPr id="4" name="Rectangle 3"/>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2800" dirty="0">
                <a:solidFill>
                  <a:schemeClr val="accent5">
                    <a:lumMod val="60000"/>
                    <a:lumOff val="40000"/>
                  </a:schemeClr>
                </a:solidFill>
                <a:cs typeface="Mongolian Baiti" pitchFamily="66" charset="0"/>
              </a:rPr>
              <a:t>	</a:t>
            </a:r>
            <a:r>
              <a:rPr lang="en-US" sz="2800" dirty="0" smtClean="0">
                <a:solidFill>
                  <a:schemeClr val="bg1"/>
                </a:solidFill>
                <a:latin typeface="Calibri" pitchFamily="34" charset="0"/>
                <a:cs typeface="Mongolian Baiti" pitchFamily="66" charset="0"/>
              </a:rPr>
              <a:t>GST TAX CODE</a:t>
            </a:r>
          </a:p>
          <a:p>
            <a:r>
              <a:rPr lang="en-US" sz="2400" dirty="0">
                <a:solidFill>
                  <a:schemeClr val="bg1"/>
                </a:solidFill>
                <a:latin typeface="Calibri" pitchFamily="34" charset="0"/>
                <a:cs typeface="Mongolian Baiti" pitchFamily="66" charset="0"/>
              </a:rPr>
              <a:t>	</a:t>
            </a:r>
            <a:r>
              <a:rPr lang="en-US" sz="2000" dirty="0" smtClean="0">
                <a:solidFill>
                  <a:schemeClr val="bg1"/>
                </a:solidFill>
                <a:latin typeface="Calibri" pitchFamily="34" charset="0"/>
                <a:cs typeface="Mongolian Baiti" pitchFamily="66" charset="0"/>
              </a:rPr>
              <a:t>AGENDA</a:t>
            </a:r>
            <a:endParaRPr lang="en-SG" sz="1600" dirty="0"/>
          </a:p>
        </p:txBody>
      </p:sp>
      <p:sp>
        <p:nvSpPr>
          <p:cNvPr id="5" name="AutoShape 2" descr="k16420993.jpg (136×170)"/>
          <p:cNvSpPr>
            <a:spLocks noChangeAspect="1" noChangeArrowheads="1"/>
          </p:cNvSpPr>
          <p:nvPr/>
        </p:nvSpPr>
        <p:spPr bwMode="auto">
          <a:xfrm>
            <a:off x="143608" y="-144463"/>
            <a:ext cx="281354"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MY"/>
          </a:p>
        </p:txBody>
      </p:sp>
      <p:pic>
        <p:nvPicPr>
          <p:cNvPr id="6" name="Picture 4" descr="k16420993.jpg (136×17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2919" y="3356993"/>
            <a:ext cx="1621155" cy="2195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04482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56</a:t>
            </a:fld>
            <a:endParaRPr lang="en-US"/>
          </a:p>
        </p:txBody>
      </p:sp>
      <p:grpSp>
        <p:nvGrpSpPr>
          <p:cNvPr id="3" name="Group 2"/>
          <p:cNvGrpSpPr/>
          <p:nvPr/>
        </p:nvGrpSpPr>
        <p:grpSpPr>
          <a:xfrm>
            <a:off x="609600" y="3008662"/>
            <a:ext cx="8001000" cy="2455496"/>
            <a:chOff x="609600" y="3008662"/>
            <a:chExt cx="8001000" cy="2455496"/>
          </a:xfrm>
        </p:grpSpPr>
        <p:cxnSp>
          <p:nvCxnSpPr>
            <p:cNvPr id="4" name="Straight Connector 3"/>
            <p:cNvCxnSpPr/>
            <p:nvPr/>
          </p:nvCxnSpPr>
          <p:spPr>
            <a:xfrm>
              <a:off x="609600" y="5464158"/>
              <a:ext cx="8001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5" name="Group 1"/>
            <p:cNvGrpSpPr/>
            <p:nvPr/>
          </p:nvGrpSpPr>
          <p:grpSpPr>
            <a:xfrm>
              <a:off x="609600" y="3008662"/>
              <a:ext cx="1905000" cy="2231303"/>
              <a:chOff x="609600" y="3008662"/>
              <a:chExt cx="1905000" cy="2231303"/>
            </a:xfrm>
          </p:grpSpPr>
          <p:sp>
            <p:nvSpPr>
              <p:cNvPr id="6" name="Rectangle 5"/>
              <p:cNvSpPr/>
              <p:nvPr/>
            </p:nvSpPr>
            <p:spPr>
              <a:xfrm>
                <a:off x="609600" y="3564693"/>
                <a:ext cx="1676400" cy="1675272"/>
              </a:xfrm>
              <a:prstGeom prst="rect">
                <a:avLst/>
              </a:prstGeom>
              <a:solidFill>
                <a:srgbClr val="FF0000"/>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MY"/>
              </a:p>
            </p:txBody>
          </p:sp>
          <p:pic>
            <p:nvPicPr>
              <p:cNvPr id="7" name="Picture 3" descr="C:\Users\Account\Desktop\Untitled-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7111" y="3008662"/>
                <a:ext cx="1557489" cy="198797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sp>
        <p:nvSpPr>
          <p:cNvPr id="9" name="TextBox 8"/>
          <p:cNvSpPr txBox="1"/>
          <p:nvPr/>
        </p:nvSpPr>
        <p:spPr>
          <a:xfrm>
            <a:off x="2552065" y="4700273"/>
            <a:ext cx="6223847" cy="584775"/>
          </a:xfrm>
          <a:prstGeom prst="rect">
            <a:avLst/>
          </a:prstGeom>
          <a:noFill/>
        </p:spPr>
        <p:txBody>
          <a:bodyPr wrap="square" rtlCol="0">
            <a:spAutoFit/>
          </a:bodyPr>
          <a:lstStyle/>
          <a:p>
            <a:r>
              <a:rPr lang="en-US" sz="3200" dirty="0" smtClean="0">
                <a:solidFill>
                  <a:schemeClr val="tx2">
                    <a:lumMod val="50000"/>
                  </a:schemeClr>
                </a:solidFill>
                <a:latin typeface="Calibri" pitchFamily="34" charset="0"/>
              </a:rPr>
              <a:t>GST TAX CODE FOR PURCHASE</a:t>
            </a:r>
            <a:endParaRPr lang="en-MY" sz="3200" dirty="0">
              <a:solidFill>
                <a:schemeClr val="tx2">
                  <a:lumMod val="50000"/>
                </a:schemeClr>
              </a:solidFill>
              <a:latin typeface="Calibri" pitchFamily="34" charset="0"/>
            </a:endParaRPr>
          </a:p>
        </p:txBody>
      </p:sp>
    </p:spTree>
    <p:extLst>
      <p:ext uri="{BB962C8B-B14F-4D97-AF65-F5344CB8AC3E}">
        <p14:creationId xmlns:p14="http://schemas.microsoft.com/office/powerpoint/2010/main" val="8280763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57</a:t>
            </a:fld>
            <a:endParaRPr lang="en-US"/>
          </a:p>
        </p:txBody>
      </p:sp>
      <p:sp>
        <p:nvSpPr>
          <p:cNvPr id="3" name="Rectangle 2"/>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2800" dirty="0">
                <a:solidFill>
                  <a:schemeClr val="accent5">
                    <a:lumMod val="60000"/>
                    <a:lumOff val="40000"/>
                  </a:schemeClr>
                </a:solidFill>
                <a:cs typeface="Mongolian Baiti" pitchFamily="66" charset="0"/>
              </a:rPr>
              <a:t>	</a:t>
            </a:r>
            <a:endParaRPr lang="en-US" sz="2800" dirty="0" smtClean="0">
              <a:solidFill>
                <a:schemeClr val="accent5">
                  <a:lumMod val="60000"/>
                  <a:lumOff val="40000"/>
                </a:schemeClr>
              </a:solidFill>
              <a:cs typeface="Mongolian Baiti" pitchFamily="66" charset="0"/>
            </a:endParaRPr>
          </a:p>
          <a:p>
            <a:r>
              <a:rPr lang="en-US" sz="2800" dirty="0">
                <a:solidFill>
                  <a:schemeClr val="accent5">
                    <a:lumMod val="60000"/>
                    <a:lumOff val="40000"/>
                  </a:schemeClr>
                </a:solidFill>
                <a:latin typeface="Calibri" pitchFamily="34" charset="0"/>
                <a:cs typeface="Mongolian Baiti" pitchFamily="66" charset="0"/>
              </a:rPr>
              <a:t> </a:t>
            </a:r>
            <a:r>
              <a:rPr lang="en-US" sz="2800" dirty="0" smtClean="0">
                <a:solidFill>
                  <a:schemeClr val="accent5">
                    <a:lumMod val="60000"/>
                    <a:lumOff val="40000"/>
                  </a:schemeClr>
                </a:solidFill>
                <a:latin typeface="Calibri" pitchFamily="34" charset="0"/>
                <a:cs typeface="Mongolian Baiti" pitchFamily="66" charset="0"/>
              </a:rPr>
              <a:t>          </a:t>
            </a:r>
            <a:r>
              <a:rPr lang="en-US" sz="2800" dirty="0" smtClean="0">
                <a:solidFill>
                  <a:schemeClr val="bg1"/>
                </a:solidFill>
                <a:latin typeface="Calibri" pitchFamily="34" charset="0"/>
                <a:cs typeface="Mongolian Baiti" pitchFamily="66" charset="0"/>
              </a:rPr>
              <a:t>GST TAX CODE FOR PURCHASE</a:t>
            </a:r>
          </a:p>
          <a:p>
            <a:r>
              <a:rPr lang="en-US" sz="2400" dirty="0">
                <a:solidFill>
                  <a:schemeClr val="bg1"/>
                </a:solidFill>
                <a:latin typeface="Calibri" pitchFamily="34" charset="0"/>
                <a:cs typeface="Mongolian Baiti" pitchFamily="66" charset="0"/>
              </a:rPr>
              <a:t>	</a:t>
            </a:r>
            <a:endParaRPr lang="en-SG" sz="1600" dirty="0"/>
          </a:p>
        </p:txBody>
      </p:sp>
      <p:graphicFrame>
        <p:nvGraphicFramePr>
          <p:cNvPr id="4" name="Table 3"/>
          <p:cNvGraphicFramePr>
            <a:graphicFrameLocks noGrp="1"/>
          </p:cNvGraphicFramePr>
          <p:nvPr>
            <p:extLst>
              <p:ext uri="{D42A27DB-BD31-4B8C-83A1-F6EECF244321}">
                <p14:modId xmlns:p14="http://schemas.microsoft.com/office/powerpoint/2010/main" val="163677954"/>
              </p:ext>
            </p:extLst>
          </p:nvPr>
        </p:nvGraphicFramePr>
        <p:xfrm>
          <a:off x="317989" y="1556792"/>
          <a:ext cx="8214451" cy="4896544"/>
        </p:xfrm>
        <a:graphic>
          <a:graphicData uri="http://schemas.openxmlformats.org/drawingml/2006/table">
            <a:tbl>
              <a:tblPr firstRow="1" bandRow="1">
                <a:tableStyleId>{00A15C55-8517-42AA-B614-E9B94910E393}</a:tableStyleId>
              </a:tblPr>
              <a:tblGrid>
                <a:gridCol w="636779"/>
                <a:gridCol w="1464592"/>
                <a:gridCol w="712480"/>
                <a:gridCol w="624756"/>
                <a:gridCol w="2483438"/>
                <a:gridCol w="1400913"/>
                <a:gridCol w="891493"/>
              </a:tblGrid>
              <a:tr h="1157160">
                <a:tc>
                  <a:txBody>
                    <a:bodyPr/>
                    <a:lstStyle/>
                    <a:p>
                      <a:r>
                        <a:rPr lang="en-MY" sz="1600" dirty="0" smtClean="0"/>
                        <a:t>Tax Type </a:t>
                      </a:r>
                    </a:p>
                  </a:txBody>
                  <a:tcPr marL="80861" marR="80861" marT="43800" marB="43800"/>
                </a:tc>
                <a:tc>
                  <a:txBody>
                    <a:bodyPr/>
                    <a:lstStyle/>
                    <a:p>
                      <a:r>
                        <a:rPr lang="en-MY" sz="1600" dirty="0" smtClean="0"/>
                        <a:t>Description </a:t>
                      </a:r>
                      <a:endParaRPr lang="en-MY" sz="1600" dirty="0"/>
                    </a:p>
                  </a:txBody>
                  <a:tcPr marL="80861" marR="80861" marT="43800" marB="43800"/>
                </a:tc>
                <a:tc>
                  <a:txBody>
                    <a:bodyPr/>
                    <a:lstStyle/>
                    <a:p>
                      <a:r>
                        <a:rPr lang="en-MY" sz="1600" dirty="0" smtClean="0"/>
                        <a:t>Tax Code</a:t>
                      </a:r>
                    </a:p>
                    <a:p>
                      <a:endParaRPr lang="en-MY" sz="1600" dirty="0"/>
                    </a:p>
                  </a:txBody>
                  <a:tcPr marL="80861" marR="80861" marT="43800" marB="43800"/>
                </a:tc>
                <a:tc>
                  <a:txBody>
                    <a:bodyPr/>
                    <a:lstStyle/>
                    <a:p>
                      <a:r>
                        <a:rPr lang="en-MY" sz="1600" dirty="0" smtClean="0"/>
                        <a:t>Tax Rate </a:t>
                      </a:r>
                      <a:endParaRPr lang="en-MY" sz="1600" dirty="0"/>
                    </a:p>
                  </a:txBody>
                  <a:tcPr marL="80861" marR="80861" marT="43800" marB="438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600" dirty="0" smtClean="0"/>
                        <a:t>Description</a:t>
                      </a:r>
                    </a:p>
                  </a:txBody>
                  <a:tcPr marL="80861" marR="80861" marT="43800" marB="43800"/>
                </a:tc>
                <a:tc>
                  <a:txBody>
                    <a:bodyPr/>
                    <a:lstStyle/>
                    <a:p>
                      <a:r>
                        <a:rPr lang="en-MY" sz="1600" dirty="0" smtClean="0"/>
                        <a:t>Ref. no. </a:t>
                      </a:r>
                    </a:p>
                    <a:p>
                      <a:r>
                        <a:rPr lang="en-MY" sz="1600" dirty="0" err="1" smtClean="0"/>
                        <a:t>modul</a:t>
                      </a:r>
                      <a:r>
                        <a:rPr lang="en-MY" sz="1600" dirty="0" smtClean="0"/>
                        <a:t> system </a:t>
                      </a:r>
                    </a:p>
                    <a:p>
                      <a:r>
                        <a:rPr lang="en-MY" sz="1600" dirty="0" smtClean="0"/>
                        <a:t>GST</a:t>
                      </a:r>
                    </a:p>
                  </a:txBody>
                  <a:tcPr marL="80861" marR="80861" marT="43800" marB="438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600" dirty="0" smtClean="0"/>
                        <a:t>GST-03 Field</a:t>
                      </a:r>
                    </a:p>
                    <a:p>
                      <a:endParaRPr lang="en-MY" sz="1600" dirty="0"/>
                    </a:p>
                  </a:txBody>
                  <a:tcPr marL="80861" marR="80861" marT="43800" marB="43800"/>
                </a:tc>
              </a:tr>
              <a:tr h="1425063">
                <a:tc>
                  <a:txBody>
                    <a:bodyPr/>
                    <a:lstStyle/>
                    <a:p>
                      <a:r>
                        <a:rPr lang="en-US" sz="1600" dirty="0" smtClean="0"/>
                        <a:t>GST</a:t>
                      </a:r>
                      <a:endParaRPr lang="en-MY" sz="1600" dirty="0"/>
                    </a:p>
                  </a:txBody>
                  <a:tcPr marL="80861" marR="80861" marT="43800" marB="43800"/>
                </a:tc>
                <a:tc>
                  <a:txBody>
                    <a:bodyPr/>
                    <a:lstStyle/>
                    <a:p>
                      <a:r>
                        <a:rPr lang="en-MY" sz="1600" dirty="0" smtClean="0"/>
                        <a:t>Goods And </a:t>
                      </a:r>
                    </a:p>
                    <a:p>
                      <a:r>
                        <a:rPr lang="en-MY" sz="1600" dirty="0" smtClean="0"/>
                        <a:t>Services Tax </a:t>
                      </a:r>
                    </a:p>
                    <a:p>
                      <a:r>
                        <a:rPr lang="en-MY" sz="1600" dirty="0" smtClean="0"/>
                        <a:t>(Malaysia)</a:t>
                      </a:r>
                    </a:p>
                  </a:txBody>
                  <a:tcPr marL="80861" marR="80861" marT="43800" marB="43800"/>
                </a:tc>
                <a:tc>
                  <a:txBody>
                    <a:bodyPr/>
                    <a:lstStyle/>
                    <a:p>
                      <a:r>
                        <a:rPr lang="en-MY" sz="1600" dirty="0" smtClean="0"/>
                        <a:t>TX </a:t>
                      </a:r>
                      <a:endParaRPr lang="en-MY" sz="1600" dirty="0"/>
                    </a:p>
                  </a:txBody>
                  <a:tcPr marL="80861" marR="80861" marT="43800" marB="43800"/>
                </a:tc>
                <a:tc>
                  <a:txBody>
                    <a:bodyPr/>
                    <a:lstStyle/>
                    <a:p>
                      <a:r>
                        <a:rPr lang="en-MY" sz="1600" dirty="0" smtClean="0"/>
                        <a:t>6%</a:t>
                      </a:r>
                      <a:endParaRPr lang="en-MY" sz="1600" dirty="0"/>
                    </a:p>
                  </a:txBody>
                  <a:tcPr marL="80861" marR="80861" marT="43800" marB="43800"/>
                </a:tc>
                <a:tc>
                  <a:txBody>
                    <a:bodyPr/>
                    <a:lstStyle/>
                    <a:p>
                      <a:pPr algn="l"/>
                      <a:r>
                        <a:rPr lang="en-MY" sz="1600" dirty="0" smtClean="0"/>
                        <a:t>Purchases with GST </a:t>
                      </a:r>
                    </a:p>
                    <a:p>
                      <a:pPr algn="l"/>
                      <a:r>
                        <a:rPr lang="en-MY" sz="1600" dirty="0" smtClean="0"/>
                        <a:t>incurred at 6% and directly </a:t>
                      </a:r>
                    </a:p>
                    <a:p>
                      <a:pPr algn="l"/>
                      <a:r>
                        <a:rPr lang="en-MY" sz="1600" dirty="0" smtClean="0"/>
                        <a:t>attributable to taxable </a:t>
                      </a:r>
                    </a:p>
                    <a:p>
                      <a:pPr algn="l"/>
                      <a:r>
                        <a:rPr lang="en-MY" sz="1600" dirty="0" smtClean="0"/>
                        <a:t>supplies.</a:t>
                      </a:r>
                    </a:p>
                  </a:txBody>
                  <a:tcPr marL="80861" marR="80861" marT="43800" marB="43800"/>
                </a:tc>
                <a:tc>
                  <a:txBody>
                    <a:bodyPr/>
                    <a:lstStyle/>
                    <a:p>
                      <a:r>
                        <a:rPr lang="en-MY" sz="1600" dirty="0" smtClean="0"/>
                        <a:t>1,2,4,5,7</a:t>
                      </a:r>
                      <a:endParaRPr lang="en-MY" sz="1600" dirty="0"/>
                    </a:p>
                  </a:txBody>
                  <a:tcPr marL="80861" marR="80861" marT="43800" marB="43800"/>
                </a:tc>
                <a:tc>
                  <a:txBody>
                    <a:bodyPr/>
                    <a:lstStyle/>
                    <a:p>
                      <a:r>
                        <a:rPr lang="en-MY" sz="1600" dirty="0" smtClean="0"/>
                        <a:t>6a, 6b</a:t>
                      </a:r>
                      <a:endParaRPr lang="en-MY" sz="1600" dirty="0"/>
                    </a:p>
                  </a:txBody>
                  <a:tcPr marL="80861" marR="80861" marT="43800" marB="43800"/>
                </a:tc>
              </a:tr>
              <a:tr h="8892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GST</a:t>
                      </a:r>
                      <a:endParaRPr lang="en-MY" sz="1600" dirty="0" smtClean="0"/>
                    </a:p>
                    <a:p>
                      <a:endParaRPr lang="en-MY" sz="1600" dirty="0"/>
                    </a:p>
                  </a:txBody>
                  <a:tcPr marL="80861" marR="80861" marT="43800" marB="43800"/>
                </a:tc>
                <a:tc>
                  <a:txBody>
                    <a:bodyPr/>
                    <a:lstStyle/>
                    <a:p>
                      <a:r>
                        <a:rPr lang="en-MY" sz="1600" dirty="0" smtClean="0"/>
                        <a:t>Goods And </a:t>
                      </a:r>
                    </a:p>
                    <a:p>
                      <a:r>
                        <a:rPr lang="en-MY" sz="1600" dirty="0" smtClean="0"/>
                        <a:t>Services Tax </a:t>
                      </a:r>
                    </a:p>
                    <a:p>
                      <a:r>
                        <a:rPr lang="en-MY" sz="1600" dirty="0" smtClean="0"/>
                        <a:t>(Malaysia)</a:t>
                      </a:r>
                    </a:p>
                  </a:txBody>
                  <a:tcPr marL="80861" marR="80861" marT="43800" marB="43800"/>
                </a:tc>
                <a:tc>
                  <a:txBody>
                    <a:bodyPr/>
                    <a:lstStyle/>
                    <a:p>
                      <a:r>
                        <a:rPr lang="en-MY" sz="1600" dirty="0" smtClean="0"/>
                        <a:t>IM</a:t>
                      </a:r>
                      <a:endParaRPr lang="en-MY" sz="1600" dirty="0"/>
                    </a:p>
                  </a:txBody>
                  <a:tcPr marL="80861" marR="80861" marT="43800" marB="43800"/>
                </a:tc>
                <a:tc>
                  <a:txBody>
                    <a:bodyPr/>
                    <a:lstStyle/>
                    <a:p>
                      <a:r>
                        <a:rPr lang="en-MY" sz="1600" dirty="0" smtClean="0"/>
                        <a:t>6% </a:t>
                      </a:r>
                      <a:endParaRPr lang="en-MY" sz="1600" dirty="0"/>
                    </a:p>
                  </a:txBody>
                  <a:tcPr marL="80861" marR="80861" marT="43800" marB="43800"/>
                </a:tc>
                <a:tc>
                  <a:txBody>
                    <a:bodyPr/>
                    <a:lstStyle/>
                    <a:p>
                      <a:r>
                        <a:rPr lang="en-MY" sz="1600" dirty="0" smtClean="0"/>
                        <a:t>Import of goods with GST </a:t>
                      </a:r>
                    </a:p>
                    <a:p>
                      <a:r>
                        <a:rPr lang="en-MY" sz="1600" dirty="0" smtClean="0"/>
                        <a:t>incurred.</a:t>
                      </a:r>
                    </a:p>
                  </a:txBody>
                  <a:tcPr marL="80861" marR="80861" marT="43800" marB="43800"/>
                </a:tc>
                <a:tc>
                  <a:txBody>
                    <a:bodyPr/>
                    <a:lstStyle/>
                    <a:p>
                      <a:r>
                        <a:rPr lang="en-MY" sz="1600" dirty="0" smtClean="0"/>
                        <a:t>3</a:t>
                      </a:r>
                      <a:endParaRPr lang="en-MY" sz="1600" dirty="0"/>
                    </a:p>
                  </a:txBody>
                  <a:tcPr marL="80861" marR="80861" marT="43800" marB="438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600" dirty="0" smtClean="0"/>
                        <a:t>6a, 6b</a:t>
                      </a:r>
                    </a:p>
                    <a:p>
                      <a:endParaRPr lang="en-MY" sz="1600" dirty="0"/>
                    </a:p>
                  </a:txBody>
                  <a:tcPr marL="80861" marR="80861" marT="43800" marB="43800"/>
                </a:tc>
              </a:tr>
              <a:tr h="14250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GST</a:t>
                      </a:r>
                      <a:endParaRPr lang="en-MY" sz="1600" dirty="0" smtClean="0"/>
                    </a:p>
                    <a:p>
                      <a:endParaRPr lang="en-MY" sz="1600" dirty="0"/>
                    </a:p>
                  </a:txBody>
                  <a:tcPr marL="80861" marR="80861" marT="43800" marB="43800"/>
                </a:tc>
                <a:tc>
                  <a:txBody>
                    <a:bodyPr/>
                    <a:lstStyle/>
                    <a:p>
                      <a:r>
                        <a:rPr lang="en-MY" sz="1600" dirty="0" smtClean="0"/>
                        <a:t>Goods And </a:t>
                      </a:r>
                    </a:p>
                    <a:p>
                      <a:r>
                        <a:rPr lang="en-MY" sz="1600" dirty="0" smtClean="0"/>
                        <a:t>Services Tax </a:t>
                      </a:r>
                    </a:p>
                    <a:p>
                      <a:r>
                        <a:rPr lang="en-MY" sz="1600" dirty="0" smtClean="0"/>
                        <a:t>(Malaysia)</a:t>
                      </a:r>
                    </a:p>
                    <a:p>
                      <a:endParaRPr lang="en-MY" sz="1600" dirty="0"/>
                    </a:p>
                  </a:txBody>
                  <a:tcPr marL="80861" marR="80861" marT="43800" marB="43800"/>
                </a:tc>
                <a:tc>
                  <a:txBody>
                    <a:bodyPr/>
                    <a:lstStyle/>
                    <a:p>
                      <a:r>
                        <a:rPr lang="en-MY" sz="1600" dirty="0" smtClean="0"/>
                        <a:t>IS</a:t>
                      </a:r>
                    </a:p>
                  </a:txBody>
                  <a:tcPr marL="80861" marR="80861" marT="43800" marB="43800"/>
                </a:tc>
                <a:tc>
                  <a:txBody>
                    <a:bodyPr/>
                    <a:lstStyle/>
                    <a:p>
                      <a:r>
                        <a:rPr lang="en-MY" sz="1600" dirty="0" smtClean="0"/>
                        <a:t>0%</a:t>
                      </a:r>
                      <a:endParaRPr lang="en-MY" sz="1600" dirty="0"/>
                    </a:p>
                  </a:txBody>
                  <a:tcPr marL="80861" marR="80861" marT="43800" marB="43800"/>
                </a:tc>
                <a:tc>
                  <a:txBody>
                    <a:bodyPr/>
                    <a:lstStyle/>
                    <a:p>
                      <a:pPr algn="just"/>
                      <a:r>
                        <a:rPr lang="en-MY" sz="1600" dirty="0" smtClean="0"/>
                        <a:t>Imports under special </a:t>
                      </a:r>
                    </a:p>
                    <a:p>
                      <a:pPr algn="just"/>
                      <a:r>
                        <a:rPr lang="en-MY" sz="1600" dirty="0" smtClean="0"/>
                        <a:t>scheme with no GST </a:t>
                      </a:r>
                    </a:p>
                    <a:p>
                      <a:pPr algn="just"/>
                      <a:r>
                        <a:rPr lang="en-MY" sz="1600" dirty="0" smtClean="0"/>
                        <a:t>incurred (e.g. Approved </a:t>
                      </a:r>
                    </a:p>
                    <a:p>
                      <a:pPr algn="just"/>
                      <a:r>
                        <a:rPr lang="en-MY" sz="1600" dirty="0" smtClean="0"/>
                        <a:t>Trader Scheme, ATMS </a:t>
                      </a:r>
                    </a:p>
                    <a:p>
                      <a:pPr algn="just"/>
                      <a:r>
                        <a:rPr lang="en-MY" sz="1600" dirty="0" smtClean="0"/>
                        <a:t>Scheme).</a:t>
                      </a:r>
                    </a:p>
                  </a:txBody>
                  <a:tcPr marL="80861" marR="80861" marT="43800" marB="438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600" dirty="0" smtClean="0"/>
                        <a:t>12,13</a:t>
                      </a:r>
                    </a:p>
                    <a:p>
                      <a:endParaRPr lang="en-MY" sz="1600" dirty="0"/>
                    </a:p>
                  </a:txBody>
                  <a:tcPr marL="80861" marR="80861" marT="43800" marB="438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600" dirty="0" smtClean="0"/>
                        <a:t>14, 15</a:t>
                      </a:r>
                    </a:p>
                    <a:p>
                      <a:endParaRPr lang="en-MY" sz="1600" dirty="0"/>
                    </a:p>
                  </a:txBody>
                  <a:tcPr marL="80861" marR="80861" marT="43800" marB="43800"/>
                </a:tc>
              </a:tr>
            </a:tbl>
          </a:graphicData>
        </a:graphic>
      </p:graphicFrame>
    </p:spTree>
    <p:extLst>
      <p:ext uri="{BB962C8B-B14F-4D97-AF65-F5344CB8AC3E}">
        <p14:creationId xmlns:p14="http://schemas.microsoft.com/office/powerpoint/2010/main" val="583020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58</a:t>
            </a:fld>
            <a:endParaRPr lang="en-US"/>
          </a:p>
        </p:txBody>
      </p:sp>
      <p:sp>
        <p:nvSpPr>
          <p:cNvPr id="3" name="Rectangle 2"/>
          <p:cNvSpPr/>
          <p:nvPr/>
        </p:nvSpPr>
        <p:spPr>
          <a:xfrm>
            <a:off x="-228600" y="304800"/>
            <a:ext cx="6368212" cy="741575"/>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2800" dirty="0">
                <a:solidFill>
                  <a:schemeClr val="accent5">
                    <a:lumMod val="60000"/>
                    <a:lumOff val="40000"/>
                  </a:schemeClr>
                </a:solidFill>
                <a:cs typeface="Mongolian Baiti" pitchFamily="66" charset="0"/>
              </a:rPr>
              <a:t>	</a:t>
            </a:r>
            <a:endParaRPr lang="en-US" sz="2800" dirty="0" smtClean="0">
              <a:solidFill>
                <a:schemeClr val="accent5">
                  <a:lumMod val="60000"/>
                  <a:lumOff val="40000"/>
                </a:schemeClr>
              </a:solidFill>
              <a:cs typeface="Mongolian Baiti" pitchFamily="66" charset="0"/>
            </a:endParaRPr>
          </a:p>
          <a:p>
            <a:r>
              <a:rPr lang="en-US" sz="2800" dirty="0">
                <a:solidFill>
                  <a:schemeClr val="accent5">
                    <a:lumMod val="60000"/>
                    <a:lumOff val="40000"/>
                  </a:schemeClr>
                </a:solidFill>
                <a:latin typeface="Calibri" pitchFamily="34" charset="0"/>
                <a:cs typeface="Mongolian Baiti" pitchFamily="66" charset="0"/>
              </a:rPr>
              <a:t> </a:t>
            </a:r>
            <a:r>
              <a:rPr lang="en-US" sz="2800" dirty="0" smtClean="0">
                <a:solidFill>
                  <a:schemeClr val="accent5">
                    <a:lumMod val="60000"/>
                    <a:lumOff val="40000"/>
                  </a:schemeClr>
                </a:solidFill>
                <a:latin typeface="Calibri" pitchFamily="34" charset="0"/>
                <a:cs typeface="Mongolian Baiti" pitchFamily="66" charset="0"/>
              </a:rPr>
              <a:t>          </a:t>
            </a:r>
            <a:r>
              <a:rPr lang="en-US" sz="2800" dirty="0" smtClean="0">
                <a:solidFill>
                  <a:schemeClr val="bg1"/>
                </a:solidFill>
                <a:latin typeface="Calibri" pitchFamily="34" charset="0"/>
                <a:cs typeface="Mongolian Baiti" pitchFamily="66" charset="0"/>
              </a:rPr>
              <a:t>GST TAX CODE FOR PURCHASE</a:t>
            </a:r>
          </a:p>
          <a:p>
            <a:r>
              <a:rPr lang="en-US" sz="2400" dirty="0">
                <a:solidFill>
                  <a:schemeClr val="bg1"/>
                </a:solidFill>
                <a:latin typeface="Calibri" pitchFamily="34" charset="0"/>
                <a:cs typeface="Mongolian Baiti" pitchFamily="66" charset="0"/>
              </a:rPr>
              <a:t>	</a:t>
            </a:r>
            <a:endParaRPr lang="en-SG" sz="1600" dirty="0"/>
          </a:p>
        </p:txBody>
      </p:sp>
      <p:graphicFrame>
        <p:nvGraphicFramePr>
          <p:cNvPr id="4" name="Table 3"/>
          <p:cNvGraphicFramePr>
            <a:graphicFrameLocks noGrp="1"/>
          </p:cNvGraphicFramePr>
          <p:nvPr>
            <p:extLst>
              <p:ext uri="{D42A27DB-BD31-4B8C-83A1-F6EECF244321}">
                <p14:modId xmlns:p14="http://schemas.microsoft.com/office/powerpoint/2010/main" val="1483092806"/>
              </p:ext>
            </p:extLst>
          </p:nvPr>
        </p:nvGraphicFramePr>
        <p:xfrm>
          <a:off x="317989" y="1340768"/>
          <a:ext cx="8430475" cy="5049937"/>
        </p:xfrm>
        <a:graphic>
          <a:graphicData uri="http://schemas.openxmlformats.org/drawingml/2006/table">
            <a:tbl>
              <a:tblPr firstRow="1" bandRow="1">
                <a:tableStyleId>{00A15C55-8517-42AA-B614-E9B94910E393}</a:tableStyleId>
              </a:tblPr>
              <a:tblGrid>
                <a:gridCol w="653525"/>
                <a:gridCol w="1503107"/>
                <a:gridCol w="653525"/>
                <a:gridCol w="718877"/>
                <a:gridCol w="2548748"/>
                <a:gridCol w="1437755"/>
                <a:gridCol w="914938"/>
              </a:tblGrid>
              <a:tr h="964047">
                <a:tc>
                  <a:txBody>
                    <a:bodyPr/>
                    <a:lstStyle/>
                    <a:p>
                      <a:r>
                        <a:rPr lang="en-MY" sz="1600" dirty="0" smtClean="0"/>
                        <a:t>Tax Type </a:t>
                      </a:r>
                    </a:p>
                  </a:txBody>
                  <a:tcPr marL="84406" marR="84406"/>
                </a:tc>
                <a:tc>
                  <a:txBody>
                    <a:bodyPr/>
                    <a:lstStyle/>
                    <a:p>
                      <a:r>
                        <a:rPr lang="en-MY" sz="1600" dirty="0" smtClean="0"/>
                        <a:t>Description</a:t>
                      </a:r>
                      <a:endParaRPr lang="en-MY" sz="1600" dirty="0"/>
                    </a:p>
                  </a:txBody>
                  <a:tcPr marL="84406" marR="84406"/>
                </a:tc>
                <a:tc>
                  <a:txBody>
                    <a:bodyPr/>
                    <a:lstStyle/>
                    <a:p>
                      <a:r>
                        <a:rPr lang="en-MY" sz="1600" dirty="0" smtClean="0"/>
                        <a:t>Tax Code</a:t>
                      </a:r>
                    </a:p>
                  </a:txBody>
                  <a:tcPr marL="84406" marR="84406"/>
                </a:tc>
                <a:tc>
                  <a:txBody>
                    <a:bodyPr/>
                    <a:lstStyle/>
                    <a:p>
                      <a:r>
                        <a:rPr lang="en-MY" sz="1600" dirty="0" smtClean="0"/>
                        <a:t>Tax Rate </a:t>
                      </a:r>
                      <a:endParaRPr lang="en-MY" sz="1600" dirty="0"/>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600" dirty="0" smtClean="0"/>
                        <a:t>Description</a:t>
                      </a:r>
                    </a:p>
                  </a:txBody>
                  <a:tcPr marL="84406" marR="84406"/>
                </a:tc>
                <a:tc>
                  <a:txBody>
                    <a:bodyPr/>
                    <a:lstStyle/>
                    <a:p>
                      <a:r>
                        <a:rPr lang="en-MY" sz="1600" dirty="0" smtClean="0"/>
                        <a:t>Ref. no. </a:t>
                      </a:r>
                    </a:p>
                    <a:p>
                      <a:r>
                        <a:rPr lang="en-MY" sz="1600" dirty="0" err="1" smtClean="0"/>
                        <a:t>modul</a:t>
                      </a:r>
                      <a:r>
                        <a:rPr lang="en-MY" sz="1600" dirty="0" smtClean="0"/>
                        <a:t> system </a:t>
                      </a:r>
                    </a:p>
                    <a:p>
                      <a:r>
                        <a:rPr lang="en-MY" sz="1600" dirty="0" smtClean="0"/>
                        <a:t>GST</a:t>
                      </a:r>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600" dirty="0" smtClean="0"/>
                        <a:t>GST-03 Field</a:t>
                      </a:r>
                      <a:endParaRPr lang="en-MY" sz="1600" dirty="0"/>
                    </a:p>
                  </a:txBody>
                  <a:tcPr marL="84406" marR="84406"/>
                </a:tc>
              </a:tr>
              <a:tr h="16314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GST</a:t>
                      </a:r>
                      <a:endParaRPr lang="en-MY" sz="1600" dirty="0" smtClean="0"/>
                    </a:p>
                    <a:p>
                      <a:endParaRPr lang="en-MY" sz="1600" dirty="0"/>
                    </a:p>
                  </a:txBody>
                  <a:tcPr marL="84406" marR="84406"/>
                </a:tc>
                <a:tc>
                  <a:txBody>
                    <a:bodyPr/>
                    <a:lstStyle/>
                    <a:p>
                      <a:r>
                        <a:rPr lang="en-MY" sz="1600" dirty="0" smtClean="0"/>
                        <a:t>Goods And </a:t>
                      </a:r>
                    </a:p>
                    <a:p>
                      <a:r>
                        <a:rPr lang="en-MY" sz="1600" dirty="0" smtClean="0"/>
                        <a:t>Services Tax </a:t>
                      </a:r>
                    </a:p>
                    <a:p>
                      <a:r>
                        <a:rPr lang="en-MY" sz="1600" dirty="0" smtClean="0"/>
                        <a:t>(Malaysia)</a:t>
                      </a:r>
                    </a:p>
                    <a:p>
                      <a:endParaRPr lang="en-MY" sz="1600" dirty="0"/>
                    </a:p>
                  </a:txBody>
                  <a:tcPr marL="84406" marR="84406"/>
                </a:tc>
                <a:tc>
                  <a:txBody>
                    <a:bodyPr/>
                    <a:lstStyle/>
                    <a:p>
                      <a:r>
                        <a:rPr lang="en-MY" sz="1600" dirty="0" smtClean="0"/>
                        <a:t>BL</a:t>
                      </a:r>
                      <a:endParaRPr lang="en-MY" sz="1600" dirty="0"/>
                    </a:p>
                  </a:txBody>
                  <a:tcPr marL="84406" marR="84406"/>
                </a:tc>
                <a:tc>
                  <a:txBody>
                    <a:bodyPr/>
                    <a:lstStyle/>
                    <a:p>
                      <a:r>
                        <a:rPr lang="en-MY" sz="1600" dirty="0" smtClean="0"/>
                        <a:t>6 % </a:t>
                      </a:r>
                      <a:endParaRPr lang="en-MY" sz="1600" dirty="0"/>
                    </a:p>
                  </a:txBody>
                  <a:tcPr marL="84406" marR="84406"/>
                </a:tc>
                <a:tc>
                  <a:txBody>
                    <a:bodyPr/>
                    <a:lstStyle/>
                    <a:p>
                      <a:r>
                        <a:rPr lang="en-MY" sz="1600" dirty="0" smtClean="0"/>
                        <a:t>Purchases with GST </a:t>
                      </a:r>
                    </a:p>
                    <a:p>
                      <a:r>
                        <a:rPr lang="en-MY" sz="1600" dirty="0" smtClean="0"/>
                        <a:t>incurred but not claimable </a:t>
                      </a:r>
                    </a:p>
                    <a:p>
                      <a:r>
                        <a:rPr lang="en-MY" sz="1600" dirty="0" smtClean="0"/>
                        <a:t>(Disallowance of Input Tax) </a:t>
                      </a:r>
                    </a:p>
                    <a:p>
                      <a:r>
                        <a:rPr lang="en-MY" sz="1600" dirty="0" smtClean="0"/>
                        <a:t>(e.g. medical expenses for </a:t>
                      </a:r>
                    </a:p>
                    <a:p>
                      <a:r>
                        <a:rPr lang="en-MY" sz="1600" dirty="0" smtClean="0"/>
                        <a:t>staff).</a:t>
                      </a:r>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600" dirty="0" smtClean="0"/>
                        <a:t>14</a:t>
                      </a:r>
                    </a:p>
                    <a:p>
                      <a:endParaRPr lang="en-MY" sz="1600" dirty="0"/>
                    </a:p>
                  </a:txBody>
                  <a:tcPr marL="84406" marR="84406"/>
                </a:tc>
                <a:tc>
                  <a:txBody>
                    <a:bodyPr/>
                    <a:lstStyle/>
                    <a:p>
                      <a:endParaRPr lang="en-MY" sz="1600"/>
                    </a:p>
                  </a:txBody>
                  <a:tcPr marL="84406" marR="84406"/>
                </a:tc>
              </a:tr>
              <a:tr h="7415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GST</a:t>
                      </a:r>
                      <a:endParaRPr lang="en-MY" sz="1600" dirty="0" smtClean="0"/>
                    </a:p>
                    <a:p>
                      <a:endParaRPr lang="en-MY" sz="1600" dirty="0"/>
                    </a:p>
                  </a:txBody>
                  <a:tcPr marL="84406" marR="84406"/>
                </a:tc>
                <a:tc>
                  <a:txBody>
                    <a:bodyPr/>
                    <a:lstStyle/>
                    <a:p>
                      <a:r>
                        <a:rPr lang="en-MY" sz="1600" dirty="0" smtClean="0"/>
                        <a:t>Goods And </a:t>
                      </a:r>
                    </a:p>
                    <a:p>
                      <a:r>
                        <a:rPr lang="en-MY" sz="1600" dirty="0" smtClean="0"/>
                        <a:t>Services Tax </a:t>
                      </a:r>
                    </a:p>
                    <a:p>
                      <a:r>
                        <a:rPr lang="en-MY" sz="1600" dirty="0" smtClean="0"/>
                        <a:t>(Malaysia)</a:t>
                      </a:r>
                    </a:p>
                  </a:txBody>
                  <a:tcPr marL="84406" marR="84406"/>
                </a:tc>
                <a:tc>
                  <a:txBody>
                    <a:bodyPr/>
                    <a:lstStyle/>
                    <a:p>
                      <a:r>
                        <a:rPr lang="en-MY" sz="1600" dirty="0" smtClean="0"/>
                        <a:t>NR</a:t>
                      </a:r>
                      <a:endParaRPr lang="en-MY" sz="1600" dirty="0"/>
                    </a:p>
                  </a:txBody>
                  <a:tcPr marL="84406" marR="84406"/>
                </a:tc>
                <a:tc>
                  <a:txBody>
                    <a:bodyPr/>
                    <a:lstStyle/>
                    <a:p>
                      <a:r>
                        <a:rPr lang="en-MY" sz="1600" dirty="0" smtClean="0"/>
                        <a:t>0%</a:t>
                      </a:r>
                      <a:endParaRPr lang="en-MY" sz="1600" dirty="0"/>
                    </a:p>
                  </a:txBody>
                  <a:tcPr marL="84406" marR="84406"/>
                </a:tc>
                <a:tc>
                  <a:txBody>
                    <a:bodyPr/>
                    <a:lstStyle/>
                    <a:p>
                      <a:r>
                        <a:rPr lang="en-US" sz="1600" dirty="0" smtClean="0"/>
                        <a:t>Purchase</a:t>
                      </a:r>
                      <a:r>
                        <a:rPr lang="en-US" sz="1600" baseline="0" dirty="0" smtClean="0"/>
                        <a:t> from non GST-registered supplier with no GST incurred.</a:t>
                      </a:r>
                      <a:endParaRPr lang="en-MY" sz="1600" dirty="0"/>
                    </a:p>
                  </a:txBody>
                  <a:tcPr marL="84406" marR="84406"/>
                </a:tc>
                <a:tc>
                  <a:txBody>
                    <a:bodyPr/>
                    <a:lstStyle/>
                    <a:p>
                      <a:r>
                        <a:rPr lang="en-MY" sz="1600" dirty="0" smtClean="0"/>
                        <a:t>15</a:t>
                      </a:r>
                      <a:endParaRPr lang="en-MY" sz="1600" dirty="0"/>
                    </a:p>
                  </a:txBody>
                  <a:tcPr marL="84406" marR="84406"/>
                </a:tc>
                <a:tc>
                  <a:txBody>
                    <a:bodyPr/>
                    <a:lstStyle/>
                    <a:p>
                      <a:endParaRPr lang="en-MY" sz="1600"/>
                    </a:p>
                  </a:txBody>
                  <a:tcPr marL="84406" marR="84406"/>
                </a:tc>
              </a:tr>
              <a:tr h="16314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GST</a:t>
                      </a:r>
                      <a:endParaRPr lang="en-MY" sz="1600" dirty="0" smtClean="0"/>
                    </a:p>
                    <a:p>
                      <a:endParaRPr lang="en-MY" sz="1600" dirty="0"/>
                    </a:p>
                  </a:txBody>
                  <a:tcPr marL="84406" marR="84406"/>
                </a:tc>
                <a:tc>
                  <a:txBody>
                    <a:bodyPr/>
                    <a:lstStyle/>
                    <a:p>
                      <a:r>
                        <a:rPr lang="en-MY" sz="1600" dirty="0" smtClean="0"/>
                        <a:t>Goods And </a:t>
                      </a:r>
                    </a:p>
                    <a:p>
                      <a:r>
                        <a:rPr lang="en-MY" sz="1600" dirty="0" smtClean="0"/>
                        <a:t>Services Tax </a:t>
                      </a:r>
                    </a:p>
                    <a:p>
                      <a:r>
                        <a:rPr lang="en-MY" sz="1600" dirty="0" smtClean="0"/>
                        <a:t>(Malaysia)</a:t>
                      </a:r>
                    </a:p>
                    <a:p>
                      <a:endParaRPr lang="en-MY" sz="1600" dirty="0"/>
                    </a:p>
                  </a:txBody>
                  <a:tcPr marL="84406" marR="84406"/>
                </a:tc>
                <a:tc>
                  <a:txBody>
                    <a:bodyPr/>
                    <a:lstStyle/>
                    <a:p>
                      <a:r>
                        <a:rPr lang="en-US" sz="1600" dirty="0" smtClean="0"/>
                        <a:t>ZP</a:t>
                      </a:r>
                      <a:endParaRPr lang="en-MY" sz="1600" dirty="0"/>
                    </a:p>
                  </a:txBody>
                  <a:tcPr marL="84406" marR="84406"/>
                </a:tc>
                <a:tc>
                  <a:txBody>
                    <a:bodyPr/>
                    <a:lstStyle/>
                    <a:p>
                      <a:r>
                        <a:rPr lang="en-US" sz="1600" dirty="0" smtClean="0"/>
                        <a:t>0%</a:t>
                      </a:r>
                      <a:endParaRPr lang="en-MY" sz="1600" dirty="0"/>
                    </a:p>
                  </a:txBody>
                  <a:tcPr marL="84406" marR="84406"/>
                </a:tc>
                <a:tc>
                  <a:txBody>
                    <a:bodyPr/>
                    <a:lstStyle/>
                    <a:p>
                      <a:r>
                        <a:rPr lang="en-US" sz="1600" dirty="0" smtClean="0"/>
                        <a:t>Purchase</a:t>
                      </a:r>
                      <a:r>
                        <a:rPr lang="en-US" sz="1600" baseline="0" dirty="0" smtClean="0"/>
                        <a:t> from GST-registered supplier with no GST incurred. (e.g. supplier provides transportation of goods that qualify as international services).</a:t>
                      </a:r>
                      <a:endParaRPr lang="en-MY" sz="1600" dirty="0"/>
                    </a:p>
                  </a:txBody>
                  <a:tcPr marL="84406" marR="84406"/>
                </a:tc>
                <a:tc>
                  <a:txBody>
                    <a:bodyPr/>
                    <a:lstStyle/>
                    <a:p>
                      <a:r>
                        <a:rPr lang="en-US" sz="1600" dirty="0" smtClean="0"/>
                        <a:t>16, 19</a:t>
                      </a:r>
                      <a:endParaRPr lang="en-MY" sz="1600" dirty="0"/>
                    </a:p>
                  </a:txBody>
                  <a:tcPr marL="84406" marR="84406"/>
                </a:tc>
                <a:tc>
                  <a:txBody>
                    <a:bodyPr/>
                    <a:lstStyle/>
                    <a:p>
                      <a:endParaRPr lang="en-MY" sz="1600" dirty="0"/>
                    </a:p>
                  </a:txBody>
                  <a:tcPr marL="84406" marR="84406"/>
                </a:tc>
              </a:tr>
            </a:tbl>
          </a:graphicData>
        </a:graphic>
      </p:graphicFrame>
    </p:spTree>
    <p:extLst>
      <p:ext uri="{BB962C8B-B14F-4D97-AF65-F5344CB8AC3E}">
        <p14:creationId xmlns:p14="http://schemas.microsoft.com/office/powerpoint/2010/main" val="14053643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59</a:t>
            </a:fld>
            <a:endParaRPr lang="en-US"/>
          </a:p>
        </p:txBody>
      </p:sp>
      <p:sp>
        <p:nvSpPr>
          <p:cNvPr id="3" name="Rectangle 2"/>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2800" dirty="0">
                <a:solidFill>
                  <a:schemeClr val="accent5">
                    <a:lumMod val="60000"/>
                    <a:lumOff val="40000"/>
                  </a:schemeClr>
                </a:solidFill>
                <a:cs typeface="Mongolian Baiti" pitchFamily="66" charset="0"/>
              </a:rPr>
              <a:t>	</a:t>
            </a:r>
            <a:endParaRPr lang="en-US" sz="2800" dirty="0" smtClean="0">
              <a:solidFill>
                <a:schemeClr val="accent5">
                  <a:lumMod val="60000"/>
                  <a:lumOff val="40000"/>
                </a:schemeClr>
              </a:solidFill>
              <a:cs typeface="Mongolian Baiti" pitchFamily="66" charset="0"/>
            </a:endParaRPr>
          </a:p>
          <a:p>
            <a:r>
              <a:rPr lang="en-US" sz="2800" dirty="0">
                <a:solidFill>
                  <a:schemeClr val="accent5">
                    <a:lumMod val="60000"/>
                    <a:lumOff val="40000"/>
                  </a:schemeClr>
                </a:solidFill>
                <a:latin typeface="Calibri" pitchFamily="34" charset="0"/>
                <a:cs typeface="Mongolian Baiti" pitchFamily="66" charset="0"/>
              </a:rPr>
              <a:t> </a:t>
            </a:r>
            <a:r>
              <a:rPr lang="en-US" sz="2800" dirty="0" smtClean="0">
                <a:solidFill>
                  <a:schemeClr val="accent5">
                    <a:lumMod val="60000"/>
                    <a:lumOff val="40000"/>
                  </a:schemeClr>
                </a:solidFill>
                <a:latin typeface="Calibri" pitchFamily="34" charset="0"/>
                <a:cs typeface="Mongolian Baiti" pitchFamily="66" charset="0"/>
              </a:rPr>
              <a:t>          </a:t>
            </a:r>
            <a:r>
              <a:rPr lang="en-US" sz="2800" dirty="0" smtClean="0">
                <a:solidFill>
                  <a:schemeClr val="bg1"/>
                </a:solidFill>
                <a:latin typeface="Calibri" pitchFamily="34" charset="0"/>
                <a:cs typeface="Mongolian Baiti" pitchFamily="66" charset="0"/>
              </a:rPr>
              <a:t>GST TAX CODE FOR PURCHASE</a:t>
            </a:r>
          </a:p>
          <a:p>
            <a:r>
              <a:rPr lang="en-US" sz="2400" dirty="0">
                <a:solidFill>
                  <a:schemeClr val="bg1"/>
                </a:solidFill>
                <a:latin typeface="Calibri" pitchFamily="34" charset="0"/>
                <a:cs typeface="Mongolian Baiti" pitchFamily="66" charset="0"/>
              </a:rPr>
              <a:t>	</a:t>
            </a:r>
            <a:endParaRPr lang="en-SG" sz="1600" dirty="0"/>
          </a:p>
        </p:txBody>
      </p:sp>
      <p:graphicFrame>
        <p:nvGraphicFramePr>
          <p:cNvPr id="4" name="Table 3"/>
          <p:cNvGraphicFramePr>
            <a:graphicFrameLocks noGrp="1"/>
          </p:cNvGraphicFramePr>
          <p:nvPr>
            <p:extLst>
              <p:ext uri="{D42A27DB-BD31-4B8C-83A1-F6EECF244321}">
                <p14:modId xmlns:p14="http://schemas.microsoft.com/office/powerpoint/2010/main" val="1522487275"/>
              </p:ext>
            </p:extLst>
          </p:nvPr>
        </p:nvGraphicFramePr>
        <p:xfrm>
          <a:off x="317989" y="1460728"/>
          <a:ext cx="8574493" cy="4380344"/>
        </p:xfrm>
        <a:graphic>
          <a:graphicData uri="http://schemas.openxmlformats.org/drawingml/2006/table">
            <a:tbl>
              <a:tblPr firstRow="1" bandRow="1">
                <a:tableStyleId>{00A15C55-8517-42AA-B614-E9B94910E393}</a:tableStyleId>
              </a:tblPr>
              <a:tblGrid>
                <a:gridCol w="664689"/>
                <a:gridCol w="1528785"/>
                <a:gridCol w="664689"/>
                <a:gridCol w="731158"/>
                <a:gridCol w="2592288"/>
                <a:gridCol w="1462316"/>
                <a:gridCol w="930568"/>
              </a:tblGrid>
              <a:tr h="936104">
                <a:tc>
                  <a:txBody>
                    <a:bodyPr/>
                    <a:lstStyle/>
                    <a:p>
                      <a:r>
                        <a:rPr lang="en-MY" sz="1600" dirty="0" smtClean="0"/>
                        <a:t>Tax Type </a:t>
                      </a:r>
                    </a:p>
                  </a:txBody>
                  <a:tcPr marL="84406" marR="84406"/>
                </a:tc>
                <a:tc>
                  <a:txBody>
                    <a:bodyPr/>
                    <a:lstStyle/>
                    <a:p>
                      <a:r>
                        <a:rPr lang="en-MY" sz="1600" dirty="0" smtClean="0"/>
                        <a:t>Description</a:t>
                      </a:r>
                      <a:endParaRPr lang="en-MY" sz="1600" dirty="0"/>
                    </a:p>
                  </a:txBody>
                  <a:tcPr marL="84406" marR="84406"/>
                </a:tc>
                <a:tc>
                  <a:txBody>
                    <a:bodyPr/>
                    <a:lstStyle/>
                    <a:p>
                      <a:r>
                        <a:rPr lang="en-MY" sz="1600" dirty="0" smtClean="0"/>
                        <a:t>Tax Code</a:t>
                      </a:r>
                    </a:p>
                  </a:txBody>
                  <a:tcPr marL="84406" marR="84406"/>
                </a:tc>
                <a:tc>
                  <a:txBody>
                    <a:bodyPr/>
                    <a:lstStyle/>
                    <a:p>
                      <a:r>
                        <a:rPr lang="en-MY" sz="1600" dirty="0" smtClean="0"/>
                        <a:t>Tax Rate </a:t>
                      </a:r>
                      <a:endParaRPr lang="en-MY" sz="1600" dirty="0"/>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600" dirty="0" smtClean="0"/>
                        <a:t>Description</a:t>
                      </a:r>
                    </a:p>
                  </a:txBody>
                  <a:tcPr marL="84406" marR="84406"/>
                </a:tc>
                <a:tc>
                  <a:txBody>
                    <a:bodyPr/>
                    <a:lstStyle/>
                    <a:p>
                      <a:r>
                        <a:rPr lang="en-MY" sz="1600" dirty="0" smtClean="0"/>
                        <a:t>Ref. no. </a:t>
                      </a:r>
                    </a:p>
                    <a:p>
                      <a:r>
                        <a:rPr lang="en-MY" sz="1600" dirty="0" err="1" smtClean="0"/>
                        <a:t>modul</a:t>
                      </a:r>
                      <a:r>
                        <a:rPr lang="en-MY" sz="1600" dirty="0" smtClean="0"/>
                        <a:t> system </a:t>
                      </a:r>
                    </a:p>
                    <a:p>
                      <a:r>
                        <a:rPr lang="en-MY" sz="1600" dirty="0" smtClean="0"/>
                        <a:t>GST</a:t>
                      </a:r>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600" dirty="0" smtClean="0"/>
                        <a:t>GST-03 Field</a:t>
                      </a:r>
                      <a:endParaRPr lang="en-MY" sz="1600" dirty="0"/>
                    </a:p>
                  </a:txBody>
                  <a:tcPr marL="84406" marR="84406"/>
                </a:tc>
              </a:tr>
              <a:tr h="5940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GST</a:t>
                      </a:r>
                      <a:endParaRPr lang="en-MY" sz="1600" dirty="0" smtClean="0"/>
                    </a:p>
                    <a:p>
                      <a:endParaRPr lang="en-MY" sz="1600" dirty="0"/>
                    </a:p>
                  </a:txBody>
                  <a:tcPr marL="84406" marR="84406"/>
                </a:tc>
                <a:tc>
                  <a:txBody>
                    <a:bodyPr/>
                    <a:lstStyle/>
                    <a:p>
                      <a:r>
                        <a:rPr lang="en-MY" sz="1600" dirty="0" smtClean="0"/>
                        <a:t>Goods And </a:t>
                      </a:r>
                    </a:p>
                    <a:p>
                      <a:r>
                        <a:rPr lang="en-MY" sz="1600" dirty="0" smtClean="0"/>
                        <a:t>Services Tax </a:t>
                      </a:r>
                    </a:p>
                    <a:p>
                      <a:r>
                        <a:rPr lang="en-MY" sz="1600" dirty="0" smtClean="0"/>
                        <a:t>(Malaysia)</a:t>
                      </a:r>
                    </a:p>
                    <a:p>
                      <a:endParaRPr lang="en-MY" sz="1600" dirty="0"/>
                    </a:p>
                  </a:txBody>
                  <a:tcPr marL="84406" marR="84406"/>
                </a:tc>
                <a:tc>
                  <a:txBody>
                    <a:bodyPr/>
                    <a:lstStyle/>
                    <a:p>
                      <a:r>
                        <a:rPr lang="en-MY" sz="1600" dirty="0" smtClean="0"/>
                        <a:t>EP</a:t>
                      </a:r>
                      <a:endParaRPr lang="en-MY" sz="1600" dirty="0"/>
                    </a:p>
                  </a:txBody>
                  <a:tcPr marL="84406" marR="84406"/>
                </a:tc>
                <a:tc>
                  <a:txBody>
                    <a:bodyPr/>
                    <a:lstStyle/>
                    <a:p>
                      <a:r>
                        <a:rPr lang="en-MY" sz="1600" dirty="0" smtClean="0"/>
                        <a:t>0%  </a:t>
                      </a:r>
                      <a:endParaRPr lang="en-MY" sz="1600" dirty="0"/>
                    </a:p>
                  </a:txBody>
                  <a:tcPr marL="84406" marR="84406"/>
                </a:tc>
                <a:tc>
                  <a:txBody>
                    <a:bodyPr/>
                    <a:lstStyle/>
                    <a:p>
                      <a:r>
                        <a:rPr lang="en-MY" sz="1600" dirty="0" smtClean="0"/>
                        <a:t>Purchases exempted from </a:t>
                      </a:r>
                    </a:p>
                    <a:p>
                      <a:r>
                        <a:rPr lang="en-MY" sz="1600" dirty="0" smtClean="0"/>
                        <a:t>GST. E.g. purchase of </a:t>
                      </a:r>
                    </a:p>
                    <a:p>
                      <a:r>
                        <a:rPr lang="en-MY" sz="1600" dirty="0" smtClean="0"/>
                        <a:t>residential property or financial services</a:t>
                      </a:r>
                      <a:endParaRPr lang="en-MY" sz="1600" dirty="0"/>
                    </a:p>
                  </a:txBody>
                  <a:tcPr marL="84406" marR="84406"/>
                </a:tc>
                <a:tc>
                  <a:txBody>
                    <a:bodyPr/>
                    <a:lstStyle/>
                    <a:p>
                      <a:r>
                        <a:rPr lang="en-MY" sz="1600" dirty="0" smtClean="0"/>
                        <a:t>18,20</a:t>
                      </a:r>
                      <a:endParaRPr lang="en-MY" sz="1600" dirty="0"/>
                    </a:p>
                  </a:txBody>
                  <a:tcPr marL="84406" marR="84406"/>
                </a:tc>
                <a:tc>
                  <a:txBody>
                    <a:bodyPr/>
                    <a:lstStyle/>
                    <a:p>
                      <a:endParaRPr lang="en-MY" sz="1600"/>
                    </a:p>
                  </a:txBody>
                  <a:tcPr marL="84406" marR="84406"/>
                </a:tc>
              </a:tr>
              <a:tr h="5940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GST</a:t>
                      </a:r>
                      <a:endParaRPr lang="en-MY" sz="1600" dirty="0" smtClean="0"/>
                    </a:p>
                    <a:p>
                      <a:endParaRPr lang="en-MY" sz="1600" dirty="0"/>
                    </a:p>
                  </a:txBody>
                  <a:tcPr marL="84406" marR="84406"/>
                </a:tc>
                <a:tc>
                  <a:txBody>
                    <a:bodyPr/>
                    <a:lstStyle/>
                    <a:p>
                      <a:r>
                        <a:rPr lang="en-MY" sz="1600" dirty="0" smtClean="0"/>
                        <a:t>Goods And </a:t>
                      </a:r>
                    </a:p>
                    <a:p>
                      <a:r>
                        <a:rPr lang="en-MY" sz="1600" dirty="0" smtClean="0"/>
                        <a:t>Services Tax </a:t>
                      </a:r>
                    </a:p>
                    <a:p>
                      <a:r>
                        <a:rPr lang="en-MY" sz="1600" dirty="0" smtClean="0"/>
                        <a:t>(Malaysia)</a:t>
                      </a:r>
                    </a:p>
                  </a:txBody>
                  <a:tcPr marL="84406" marR="84406"/>
                </a:tc>
                <a:tc>
                  <a:txBody>
                    <a:bodyPr/>
                    <a:lstStyle/>
                    <a:p>
                      <a:r>
                        <a:rPr lang="en-MY" sz="1600" dirty="0" smtClean="0"/>
                        <a:t>OP </a:t>
                      </a:r>
                      <a:endParaRPr lang="en-MY" sz="1600" dirty="0"/>
                    </a:p>
                  </a:txBody>
                  <a:tcPr marL="84406" marR="84406"/>
                </a:tc>
                <a:tc>
                  <a:txBody>
                    <a:bodyPr/>
                    <a:lstStyle/>
                    <a:p>
                      <a:r>
                        <a:rPr lang="en-MY" sz="1600" dirty="0" smtClean="0"/>
                        <a:t>0%</a:t>
                      </a:r>
                      <a:endParaRPr lang="en-MY" sz="1600" dirty="0"/>
                    </a:p>
                  </a:txBody>
                  <a:tcPr marL="84406" marR="84406"/>
                </a:tc>
                <a:tc>
                  <a:txBody>
                    <a:bodyPr/>
                    <a:lstStyle/>
                    <a:p>
                      <a:r>
                        <a:rPr lang="en-MY" sz="1600" dirty="0" smtClean="0"/>
                        <a:t>Purchase transactions </a:t>
                      </a:r>
                    </a:p>
                    <a:p>
                      <a:r>
                        <a:rPr lang="en-MY" sz="1600" dirty="0" smtClean="0"/>
                        <a:t>which is out of the scope of </a:t>
                      </a:r>
                    </a:p>
                    <a:p>
                      <a:r>
                        <a:rPr lang="en-MY" sz="1600" dirty="0" smtClean="0"/>
                        <a:t>GST legislation (e.g. </a:t>
                      </a:r>
                    </a:p>
                    <a:p>
                      <a:r>
                        <a:rPr lang="en-MY" sz="1600" dirty="0" smtClean="0"/>
                        <a:t>purchase of goods </a:t>
                      </a:r>
                    </a:p>
                    <a:p>
                      <a:r>
                        <a:rPr lang="en-MY" sz="1600" dirty="0" smtClean="0"/>
                        <a:t>overseas).</a:t>
                      </a:r>
                      <a:endParaRPr lang="en-MY" sz="1600" dirty="0"/>
                    </a:p>
                  </a:txBody>
                  <a:tcPr marL="84406" marR="84406"/>
                </a:tc>
                <a:tc>
                  <a:txBody>
                    <a:bodyPr/>
                    <a:lstStyle/>
                    <a:p>
                      <a:r>
                        <a:rPr lang="en-MY" sz="1600" dirty="0" smtClean="0"/>
                        <a:t>17,21,22</a:t>
                      </a:r>
                      <a:endParaRPr lang="en-MY" sz="1600" dirty="0"/>
                    </a:p>
                  </a:txBody>
                  <a:tcPr marL="84406" marR="84406"/>
                </a:tc>
                <a:tc>
                  <a:txBody>
                    <a:bodyPr/>
                    <a:lstStyle/>
                    <a:p>
                      <a:endParaRPr lang="en-MY" sz="1600"/>
                    </a:p>
                  </a:txBody>
                  <a:tcPr marL="84406" marR="84406"/>
                </a:tc>
              </a:tr>
              <a:tr h="5940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GST</a:t>
                      </a:r>
                      <a:endParaRPr lang="en-MY" sz="1600" dirty="0" smtClean="0"/>
                    </a:p>
                    <a:p>
                      <a:endParaRPr lang="en-MY" sz="1600" dirty="0"/>
                    </a:p>
                  </a:txBody>
                  <a:tcPr marL="84406" marR="84406"/>
                </a:tc>
                <a:tc>
                  <a:txBody>
                    <a:bodyPr/>
                    <a:lstStyle/>
                    <a:p>
                      <a:r>
                        <a:rPr lang="en-MY" sz="1600" dirty="0" smtClean="0"/>
                        <a:t>Goods And </a:t>
                      </a:r>
                    </a:p>
                    <a:p>
                      <a:r>
                        <a:rPr lang="en-MY" sz="1600" dirty="0" smtClean="0"/>
                        <a:t>Services Tax </a:t>
                      </a:r>
                    </a:p>
                    <a:p>
                      <a:r>
                        <a:rPr lang="en-MY" sz="1600" dirty="0" smtClean="0"/>
                        <a:t>(Malaysia)</a:t>
                      </a:r>
                    </a:p>
                    <a:p>
                      <a:endParaRPr lang="en-MY" sz="1600" dirty="0"/>
                    </a:p>
                  </a:txBody>
                  <a:tcPr marL="84406" marR="84406"/>
                </a:tc>
                <a:tc>
                  <a:txBody>
                    <a:bodyPr/>
                    <a:lstStyle/>
                    <a:p>
                      <a:r>
                        <a:rPr lang="en-US" sz="1600" dirty="0" smtClean="0"/>
                        <a:t>TX-E43</a:t>
                      </a:r>
                      <a:endParaRPr lang="en-MY" sz="1600" dirty="0"/>
                    </a:p>
                  </a:txBody>
                  <a:tcPr marL="84406" marR="84406"/>
                </a:tc>
                <a:tc>
                  <a:txBody>
                    <a:bodyPr/>
                    <a:lstStyle/>
                    <a:p>
                      <a:r>
                        <a:rPr lang="en-US" sz="1600" dirty="0" smtClean="0"/>
                        <a:t>6%</a:t>
                      </a:r>
                      <a:endParaRPr lang="en-MY" sz="1600" dirty="0"/>
                    </a:p>
                  </a:txBody>
                  <a:tcPr marL="84406" marR="84406"/>
                </a:tc>
                <a:tc>
                  <a:txBody>
                    <a:bodyPr/>
                    <a:lstStyle/>
                    <a:p>
                      <a:r>
                        <a:rPr lang="en-MY" sz="1600" dirty="0" smtClean="0"/>
                        <a:t>Purchase with GST incurred </a:t>
                      </a:r>
                    </a:p>
                    <a:p>
                      <a:r>
                        <a:rPr lang="en-MY" sz="1600" dirty="0" smtClean="0"/>
                        <a:t>directly attributable to </a:t>
                      </a:r>
                    </a:p>
                    <a:p>
                      <a:r>
                        <a:rPr lang="en-MY" sz="1600" dirty="0" smtClean="0"/>
                        <a:t>incidental exempt supplies.</a:t>
                      </a:r>
                      <a:endParaRPr lang="en-MY" sz="1600" dirty="0"/>
                    </a:p>
                  </a:txBody>
                  <a:tcPr marL="84406" marR="84406"/>
                </a:tc>
                <a:tc>
                  <a:txBody>
                    <a:bodyPr/>
                    <a:lstStyle/>
                    <a:p>
                      <a:r>
                        <a:rPr lang="en-MY" sz="1600" dirty="0" smtClean="0"/>
                        <a:t>6</a:t>
                      </a:r>
                      <a:endParaRPr lang="en-MY" sz="1600" dirty="0"/>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600" dirty="0" smtClean="0"/>
                        <a:t>6a, 6b</a:t>
                      </a:r>
                    </a:p>
                    <a:p>
                      <a:endParaRPr lang="en-MY" sz="1600" dirty="0"/>
                    </a:p>
                  </a:txBody>
                  <a:tcPr marL="84406" marR="84406"/>
                </a:tc>
              </a:tr>
            </a:tbl>
          </a:graphicData>
        </a:graphic>
      </p:graphicFrame>
    </p:spTree>
    <p:extLst>
      <p:ext uri="{BB962C8B-B14F-4D97-AF65-F5344CB8AC3E}">
        <p14:creationId xmlns:p14="http://schemas.microsoft.com/office/powerpoint/2010/main" val="33948486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65481" y="1422102"/>
            <a:ext cx="8134350" cy="4724401"/>
            <a:chOff x="749500" y="1422101"/>
            <a:chExt cx="8812213" cy="4724401"/>
          </a:xfrm>
        </p:grpSpPr>
        <p:sp>
          <p:nvSpPr>
            <p:cNvPr id="31" name="Rounded Rectangle 30"/>
            <p:cNvSpPr/>
            <p:nvPr/>
          </p:nvSpPr>
          <p:spPr>
            <a:xfrm>
              <a:off x="3398386" y="1422101"/>
              <a:ext cx="2933595" cy="4572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Tax Invoice</a:t>
              </a:r>
              <a:endParaRPr lang="en-MY" dirty="0"/>
            </a:p>
          </p:txBody>
        </p:sp>
        <p:sp>
          <p:nvSpPr>
            <p:cNvPr id="32" name="Rounded Rectangle 31"/>
            <p:cNvSpPr/>
            <p:nvPr/>
          </p:nvSpPr>
          <p:spPr>
            <a:xfrm>
              <a:off x="5130474" y="2091979"/>
              <a:ext cx="1509534" cy="381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dirty="0" smtClean="0"/>
                <a:t>Electronic</a:t>
              </a:r>
              <a:endParaRPr lang="en-MY" sz="1400" dirty="0"/>
            </a:p>
          </p:txBody>
        </p:sp>
        <p:sp>
          <p:nvSpPr>
            <p:cNvPr id="33" name="Rounded Rectangle 32"/>
            <p:cNvSpPr/>
            <p:nvPr/>
          </p:nvSpPr>
          <p:spPr>
            <a:xfrm>
              <a:off x="3052836" y="2091979"/>
              <a:ext cx="1509534" cy="381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dirty="0" smtClean="0"/>
                <a:t>Hard Copy</a:t>
              </a:r>
              <a:endParaRPr lang="en-MY" sz="1400" dirty="0"/>
            </a:p>
          </p:txBody>
        </p:sp>
        <p:sp>
          <p:nvSpPr>
            <p:cNvPr id="34" name="Rounded Rectangle 33"/>
            <p:cNvSpPr/>
            <p:nvPr/>
          </p:nvSpPr>
          <p:spPr>
            <a:xfrm>
              <a:off x="3338008" y="2714035"/>
              <a:ext cx="3054350" cy="381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dirty="0" smtClean="0"/>
                <a:t>Must be </a:t>
              </a:r>
              <a:r>
                <a:rPr lang="en-US" sz="1400" u="sng" dirty="0" smtClean="0"/>
                <a:t>issued within 21 days</a:t>
              </a:r>
              <a:endParaRPr lang="en-MY" sz="1400" u="sng" dirty="0"/>
            </a:p>
          </p:txBody>
        </p:sp>
        <p:sp>
          <p:nvSpPr>
            <p:cNvPr id="35" name="Rounded Rectangle 34"/>
            <p:cNvSpPr/>
            <p:nvPr/>
          </p:nvSpPr>
          <p:spPr>
            <a:xfrm>
              <a:off x="902783" y="3441401"/>
              <a:ext cx="1509534" cy="381000"/>
            </a:xfrm>
            <a:prstGeom prst="round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smtClean="0"/>
                <a:t>Full</a:t>
              </a:r>
              <a:endParaRPr lang="en-MY" sz="1400" dirty="0"/>
            </a:p>
          </p:txBody>
        </p:sp>
        <p:sp>
          <p:nvSpPr>
            <p:cNvPr id="36" name="Rounded Rectangle 35"/>
            <p:cNvSpPr/>
            <p:nvPr/>
          </p:nvSpPr>
          <p:spPr>
            <a:xfrm>
              <a:off x="4110416" y="3441401"/>
              <a:ext cx="1509534" cy="381000"/>
            </a:xfrm>
            <a:prstGeom prst="round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smtClean="0"/>
                <a:t>Simplified</a:t>
              </a:r>
              <a:endParaRPr lang="en-MY" sz="1400" dirty="0"/>
            </a:p>
          </p:txBody>
        </p:sp>
        <p:sp>
          <p:nvSpPr>
            <p:cNvPr id="37" name="Rounded Rectangle 36"/>
            <p:cNvSpPr/>
            <p:nvPr/>
          </p:nvSpPr>
          <p:spPr>
            <a:xfrm>
              <a:off x="6798341" y="3378347"/>
              <a:ext cx="2431120" cy="507111"/>
            </a:xfrm>
            <a:prstGeom prst="round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smtClean="0"/>
                <a:t>Self-billed</a:t>
              </a:r>
            </a:p>
            <a:p>
              <a:pPr algn="ctr"/>
              <a:r>
                <a:rPr lang="en-US" sz="1400" dirty="0" smtClean="0"/>
                <a:t>(Full or Simplified)</a:t>
              </a:r>
              <a:endParaRPr lang="en-MY" sz="1400" dirty="0"/>
            </a:p>
          </p:txBody>
        </p:sp>
        <p:sp>
          <p:nvSpPr>
            <p:cNvPr id="38" name="Rounded Rectangle 37"/>
            <p:cNvSpPr/>
            <p:nvPr/>
          </p:nvSpPr>
          <p:spPr>
            <a:xfrm>
              <a:off x="749500" y="4068316"/>
              <a:ext cx="1816100" cy="47798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dirty="0" smtClean="0"/>
                <a:t>Pre-determined format</a:t>
              </a:r>
              <a:endParaRPr lang="en-MY" sz="1400" dirty="0"/>
            </a:p>
          </p:txBody>
        </p:sp>
        <p:sp>
          <p:nvSpPr>
            <p:cNvPr id="39" name="Rounded Rectangle 38"/>
            <p:cNvSpPr/>
            <p:nvPr/>
          </p:nvSpPr>
          <p:spPr>
            <a:xfrm>
              <a:off x="3957133" y="4068317"/>
              <a:ext cx="1816100" cy="70658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dirty="0" smtClean="0"/>
                <a:t>If amount payable including GST </a:t>
              </a:r>
              <a:r>
                <a:rPr lang="en-US" sz="1400" b="1" dirty="0" smtClean="0"/>
                <a:t>lower than RM 500</a:t>
              </a:r>
              <a:endParaRPr lang="en-MY" sz="1400" b="1" dirty="0"/>
            </a:p>
          </p:txBody>
        </p:sp>
        <p:sp>
          <p:nvSpPr>
            <p:cNvPr id="40" name="Rounded Rectangle 39"/>
            <p:cNvSpPr/>
            <p:nvPr/>
          </p:nvSpPr>
          <p:spPr>
            <a:xfrm>
              <a:off x="6466088" y="4068317"/>
              <a:ext cx="3095625" cy="207818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285750" indent="-285750">
                <a:buFont typeface="Arial" pitchFamily="34" charset="0"/>
                <a:buChar char="•"/>
              </a:pPr>
              <a:r>
                <a:rPr lang="en-US" sz="1400" b="1" dirty="0" smtClean="0"/>
                <a:t>Price is unknown </a:t>
              </a:r>
              <a:r>
                <a:rPr lang="en-US" sz="1400" dirty="0" smtClean="0"/>
                <a:t>by supplier during transaction</a:t>
              </a:r>
            </a:p>
            <a:p>
              <a:pPr marL="285750" indent="-285750">
                <a:buFont typeface="Arial" pitchFamily="34" charset="0"/>
                <a:buChar char="•"/>
              </a:pPr>
              <a:r>
                <a:rPr lang="en-US" sz="1400" dirty="0" smtClean="0"/>
                <a:t>Recipient and supplier are </a:t>
              </a:r>
              <a:r>
                <a:rPr lang="en-US" sz="1400" b="1" dirty="0" smtClean="0"/>
                <a:t>both registered</a:t>
              </a:r>
            </a:p>
            <a:p>
              <a:pPr marL="285750" indent="-285750">
                <a:buFont typeface="Arial" pitchFamily="34" charset="0"/>
                <a:buChar char="•"/>
              </a:pPr>
              <a:r>
                <a:rPr lang="en-US" sz="1400" dirty="0" smtClean="0"/>
                <a:t>Supplier </a:t>
              </a:r>
              <a:r>
                <a:rPr lang="en-US" sz="1400" b="1" dirty="0" smtClean="0"/>
                <a:t>agreed no tax invoice will be issued </a:t>
              </a:r>
              <a:r>
                <a:rPr lang="en-US" sz="1400" dirty="0" smtClean="0"/>
                <a:t>by him</a:t>
              </a:r>
            </a:p>
            <a:p>
              <a:pPr marL="285750" indent="-285750">
                <a:buFont typeface="Arial" pitchFamily="34" charset="0"/>
                <a:buChar char="•"/>
              </a:pPr>
              <a:r>
                <a:rPr lang="en-US" sz="1400" dirty="0" smtClean="0"/>
                <a:t>A </a:t>
              </a:r>
              <a:r>
                <a:rPr lang="en-US" sz="1400" b="1" dirty="0" smtClean="0"/>
                <a:t>copy</a:t>
              </a:r>
              <a:r>
                <a:rPr lang="en-US" sz="1400" dirty="0" smtClean="0"/>
                <a:t> of tax invoice should be </a:t>
              </a:r>
              <a:r>
                <a:rPr lang="en-US" sz="1400" b="1" dirty="0" smtClean="0"/>
                <a:t>provided to supplier</a:t>
              </a:r>
            </a:p>
            <a:p>
              <a:pPr marL="285750" indent="-285750">
                <a:buFont typeface="Arial" pitchFamily="34" charset="0"/>
                <a:buChar char="•"/>
              </a:pPr>
              <a:r>
                <a:rPr lang="en-US" sz="1400" b="1" dirty="0" smtClean="0"/>
                <a:t>UPON DG’s APPROVAL!</a:t>
              </a:r>
              <a:endParaRPr lang="en-MY" sz="1400" b="1" dirty="0"/>
            </a:p>
          </p:txBody>
        </p:sp>
        <p:cxnSp>
          <p:nvCxnSpPr>
            <p:cNvPr id="41" name="Straight Connector 40"/>
            <p:cNvCxnSpPr>
              <a:stCxn id="33" idx="2"/>
            </p:cNvCxnSpPr>
            <p:nvPr/>
          </p:nvCxnSpPr>
          <p:spPr>
            <a:xfrm>
              <a:off x="3807603" y="2472979"/>
              <a:ext cx="0" cy="241056"/>
            </a:xfrm>
            <a:prstGeom prst="line">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a:stCxn id="32" idx="2"/>
            </p:cNvCxnSpPr>
            <p:nvPr/>
          </p:nvCxnSpPr>
          <p:spPr>
            <a:xfrm>
              <a:off x="5885241" y="2472979"/>
              <a:ext cx="0" cy="241056"/>
            </a:xfrm>
            <a:prstGeom prst="line">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a:stCxn id="34" idx="2"/>
              <a:endCxn id="36" idx="0"/>
            </p:cNvCxnSpPr>
            <p:nvPr/>
          </p:nvCxnSpPr>
          <p:spPr>
            <a:xfrm>
              <a:off x="4865183" y="3095035"/>
              <a:ext cx="0" cy="346366"/>
            </a:xfrm>
            <a:prstGeom prst="line">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a:stCxn id="34" idx="2"/>
              <a:endCxn id="35" idx="0"/>
            </p:cNvCxnSpPr>
            <p:nvPr/>
          </p:nvCxnSpPr>
          <p:spPr>
            <a:xfrm flipH="1">
              <a:off x="1657550" y="3095035"/>
              <a:ext cx="3207633" cy="346366"/>
            </a:xfrm>
            <a:prstGeom prst="line">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a:stCxn id="34" idx="2"/>
              <a:endCxn id="37" idx="0"/>
            </p:cNvCxnSpPr>
            <p:nvPr/>
          </p:nvCxnSpPr>
          <p:spPr>
            <a:xfrm>
              <a:off x="4865184" y="3095036"/>
              <a:ext cx="3148718" cy="283311"/>
            </a:xfrm>
            <a:prstGeom prst="line">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a:stCxn id="35" idx="2"/>
              <a:endCxn id="38" idx="0"/>
            </p:cNvCxnSpPr>
            <p:nvPr/>
          </p:nvCxnSpPr>
          <p:spPr>
            <a:xfrm>
              <a:off x="1657550" y="3822401"/>
              <a:ext cx="0" cy="245914"/>
            </a:xfrm>
            <a:prstGeom prst="line">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a:stCxn id="36" idx="2"/>
              <a:endCxn id="39" idx="0"/>
            </p:cNvCxnSpPr>
            <p:nvPr/>
          </p:nvCxnSpPr>
          <p:spPr>
            <a:xfrm>
              <a:off x="4865183" y="3822402"/>
              <a:ext cx="0" cy="245915"/>
            </a:xfrm>
            <a:prstGeom prst="line">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a:stCxn id="37" idx="2"/>
              <a:endCxn id="40" idx="0"/>
            </p:cNvCxnSpPr>
            <p:nvPr/>
          </p:nvCxnSpPr>
          <p:spPr>
            <a:xfrm flipH="1">
              <a:off x="8013901" y="3885457"/>
              <a:ext cx="1" cy="182859"/>
            </a:xfrm>
            <a:prstGeom prst="line">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a:stCxn id="31" idx="2"/>
              <a:endCxn id="33" idx="0"/>
            </p:cNvCxnSpPr>
            <p:nvPr/>
          </p:nvCxnSpPr>
          <p:spPr>
            <a:xfrm flipH="1">
              <a:off x="3807603" y="1879301"/>
              <a:ext cx="1057580" cy="212678"/>
            </a:xfrm>
            <a:prstGeom prst="line">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a:stCxn id="31" idx="2"/>
              <a:endCxn id="32" idx="0"/>
            </p:cNvCxnSpPr>
            <p:nvPr/>
          </p:nvCxnSpPr>
          <p:spPr>
            <a:xfrm>
              <a:off x="4865183" y="1879301"/>
              <a:ext cx="1020058" cy="212678"/>
            </a:xfrm>
            <a:prstGeom prst="line">
              <a:avLst/>
            </a:prstGeom>
            <a:ln>
              <a:tailEnd type="triangle"/>
            </a:ln>
          </p:spPr>
          <p:style>
            <a:lnRef idx="2">
              <a:schemeClr val="accent1"/>
            </a:lnRef>
            <a:fillRef idx="0">
              <a:schemeClr val="accent1"/>
            </a:fillRef>
            <a:effectRef idx="1">
              <a:schemeClr val="accent1"/>
            </a:effectRef>
            <a:fontRef idx="minor">
              <a:schemeClr val="tx1"/>
            </a:fontRef>
          </p:style>
        </p:cxnSp>
        <p:pic>
          <p:nvPicPr>
            <p:cNvPr id="51" name="Picture 5" descr="C:\Users\GSTUser\Desktop\sas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7253" y="1905554"/>
              <a:ext cx="756730" cy="6985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2" name="Picture 6" descr="C:\Users\GSTUser\Desktop\email-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6133" y="2007140"/>
              <a:ext cx="560266" cy="5403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
        <p:nvSpPr>
          <p:cNvPr id="26" name="Slide Number Placeholder 3"/>
          <p:cNvSpPr>
            <a:spLocks noGrp="1"/>
          </p:cNvSpPr>
          <p:nvPr>
            <p:ph type="sldNum" sz="quarter" idx="12"/>
          </p:nvPr>
        </p:nvSpPr>
        <p:spPr>
          <a:prstGeom prst="rect">
            <a:avLst/>
          </a:prstGeom>
        </p:spPr>
        <p:txBody>
          <a:bodyPr/>
          <a:lstStyle/>
          <a:p>
            <a:fld id="{1F45E794-307C-49D3-8CE5-47BF882ED0AE}" type="slidenum">
              <a:rPr lang="en-MY" smtClean="0"/>
              <a:pPr/>
              <a:t>6</a:t>
            </a:fld>
            <a:endParaRPr lang="en-MY" dirty="0"/>
          </a:p>
        </p:txBody>
      </p:sp>
      <p:pic>
        <p:nvPicPr>
          <p:cNvPr id="30" name="Picture 29"/>
          <p:cNvPicPr>
            <a:picLocks noChangeAspect="1"/>
          </p:cNvPicPr>
          <p:nvPr/>
        </p:nvPicPr>
        <p:blipFill>
          <a:blip r:embed="rId4"/>
          <a:stretch>
            <a:fillRect/>
          </a:stretch>
        </p:blipFill>
        <p:spPr>
          <a:xfrm>
            <a:off x="7162800" y="180975"/>
            <a:ext cx="1828800" cy="657225"/>
          </a:xfrm>
          <a:prstGeom prst="rect">
            <a:avLst/>
          </a:prstGeom>
        </p:spPr>
      </p:pic>
      <p:sp>
        <p:nvSpPr>
          <p:cNvPr id="53" name="Rectangle 52"/>
          <p:cNvSpPr/>
          <p:nvPr/>
        </p:nvSpPr>
        <p:spPr>
          <a:xfrm>
            <a:off x="-180528" y="333322"/>
            <a:ext cx="701675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a:r>
              <a:rPr lang="en-US" sz="2800" dirty="0" smtClean="0">
                <a:solidFill>
                  <a:schemeClr val="bg1"/>
                </a:solidFill>
                <a:latin typeface="Calibri" pitchFamily="34" charset="0"/>
                <a:cs typeface="Calibri" pitchFamily="34" charset="0"/>
              </a:rPr>
              <a:t>GST TAX INVOICE</a:t>
            </a:r>
          </a:p>
          <a:p>
            <a:pPr lvl="1"/>
            <a:r>
              <a:rPr lang="en-US" sz="2000" dirty="0" smtClean="0">
                <a:solidFill>
                  <a:schemeClr val="bg1"/>
                </a:solidFill>
                <a:latin typeface="Calibri" pitchFamily="34" charset="0"/>
                <a:cs typeface="Calibri" pitchFamily="34" charset="0"/>
              </a:rPr>
              <a:t>DIAGRAM</a:t>
            </a:r>
            <a:endParaRPr lang="en-US"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11711257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60</a:t>
            </a:fld>
            <a:endParaRPr lang="en-US"/>
          </a:p>
        </p:txBody>
      </p:sp>
      <p:sp>
        <p:nvSpPr>
          <p:cNvPr id="3" name="Rectangle 2"/>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2800" dirty="0">
                <a:solidFill>
                  <a:schemeClr val="accent5">
                    <a:lumMod val="60000"/>
                    <a:lumOff val="40000"/>
                  </a:schemeClr>
                </a:solidFill>
                <a:cs typeface="Mongolian Baiti" pitchFamily="66" charset="0"/>
              </a:rPr>
              <a:t>	</a:t>
            </a:r>
            <a:endParaRPr lang="en-US" sz="2800" dirty="0" smtClean="0">
              <a:solidFill>
                <a:schemeClr val="accent5">
                  <a:lumMod val="60000"/>
                  <a:lumOff val="40000"/>
                </a:schemeClr>
              </a:solidFill>
              <a:cs typeface="Mongolian Baiti" pitchFamily="66" charset="0"/>
            </a:endParaRPr>
          </a:p>
          <a:p>
            <a:r>
              <a:rPr lang="en-US" sz="2800" dirty="0">
                <a:solidFill>
                  <a:schemeClr val="accent5">
                    <a:lumMod val="60000"/>
                    <a:lumOff val="40000"/>
                  </a:schemeClr>
                </a:solidFill>
                <a:latin typeface="Calibri" pitchFamily="34" charset="0"/>
                <a:cs typeface="Mongolian Baiti" pitchFamily="66" charset="0"/>
              </a:rPr>
              <a:t> </a:t>
            </a:r>
            <a:r>
              <a:rPr lang="en-US" sz="2800" dirty="0" smtClean="0">
                <a:solidFill>
                  <a:schemeClr val="accent5">
                    <a:lumMod val="60000"/>
                    <a:lumOff val="40000"/>
                  </a:schemeClr>
                </a:solidFill>
                <a:latin typeface="Calibri" pitchFamily="34" charset="0"/>
                <a:cs typeface="Mongolian Baiti" pitchFamily="66" charset="0"/>
              </a:rPr>
              <a:t>          </a:t>
            </a:r>
            <a:r>
              <a:rPr lang="en-US" sz="2800" dirty="0" smtClean="0">
                <a:solidFill>
                  <a:schemeClr val="bg1"/>
                </a:solidFill>
                <a:latin typeface="Calibri" pitchFamily="34" charset="0"/>
                <a:cs typeface="Mongolian Baiti" pitchFamily="66" charset="0"/>
              </a:rPr>
              <a:t>GST TAX CODE FOR PURCHASE</a:t>
            </a:r>
          </a:p>
          <a:p>
            <a:r>
              <a:rPr lang="en-US" sz="2400" dirty="0">
                <a:solidFill>
                  <a:schemeClr val="bg1"/>
                </a:solidFill>
                <a:latin typeface="Calibri" pitchFamily="34" charset="0"/>
                <a:cs typeface="Mongolian Baiti" pitchFamily="66" charset="0"/>
              </a:rPr>
              <a:t>	</a:t>
            </a:r>
            <a:endParaRPr lang="en-SG" sz="1600" dirty="0"/>
          </a:p>
        </p:txBody>
      </p:sp>
      <p:graphicFrame>
        <p:nvGraphicFramePr>
          <p:cNvPr id="4" name="Table 3"/>
          <p:cNvGraphicFramePr>
            <a:graphicFrameLocks noGrp="1"/>
          </p:cNvGraphicFramePr>
          <p:nvPr>
            <p:extLst>
              <p:ext uri="{D42A27DB-BD31-4B8C-83A1-F6EECF244321}">
                <p14:modId xmlns:p14="http://schemas.microsoft.com/office/powerpoint/2010/main" val="700378561"/>
              </p:ext>
            </p:extLst>
          </p:nvPr>
        </p:nvGraphicFramePr>
        <p:xfrm>
          <a:off x="317989" y="1460728"/>
          <a:ext cx="8574493" cy="4380344"/>
        </p:xfrm>
        <a:graphic>
          <a:graphicData uri="http://schemas.openxmlformats.org/drawingml/2006/table">
            <a:tbl>
              <a:tblPr firstRow="1" bandRow="1">
                <a:tableStyleId>{00A15C55-8517-42AA-B614-E9B94910E393}</a:tableStyleId>
              </a:tblPr>
              <a:tblGrid>
                <a:gridCol w="664689"/>
                <a:gridCol w="1528785"/>
                <a:gridCol w="664689"/>
                <a:gridCol w="731158"/>
                <a:gridCol w="2592288"/>
                <a:gridCol w="1462316"/>
                <a:gridCol w="930568"/>
              </a:tblGrid>
              <a:tr h="936104">
                <a:tc>
                  <a:txBody>
                    <a:bodyPr/>
                    <a:lstStyle/>
                    <a:p>
                      <a:r>
                        <a:rPr lang="en-MY" sz="1600" dirty="0" smtClean="0"/>
                        <a:t>Tax Type </a:t>
                      </a:r>
                    </a:p>
                  </a:txBody>
                  <a:tcPr marL="84406" marR="84406"/>
                </a:tc>
                <a:tc>
                  <a:txBody>
                    <a:bodyPr/>
                    <a:lstStyle/>
                    <a:p>
                      <a:r>
                        <a:rPr lang="en-MY" sz="1600" dirty="0" smtClean="0"/>
                        <a:t>Description</a:t>
                      </a:r>
                      <a:endParaRPr lang="en-MY" sz="1600" dirty="0"/>
                    </a:p>
                  </a:txBody>
                  <a:tcPr marL="84406" marR="84406"/>
                </a:tc>
                <a:tc>
                  <a:txBody>
                    <a:bodyPr/>
                    <a:lstStyle/>
                    <a:p>
                      <a:r>
                        <a:rPr lang="en-MY" sz="1600" dirty="0" smtClean="0"/>
                        <a:t>Tax Code</a:t>
                      </a:r>
                    </a:p>
                  </a:txBody>
                  <a:tcPr marL="84406" marR="84406"/>
                </a:tc>
                <a:tc>
                  <a:txBody>
                    <a:bodyPr/>
                    <a:lstStyle/>
                    <a:p>
                      <a:r>
                        <a:rPr lang="en-MY" sz="1600" dirty="0" smtClean="0"/>
                        <a:t>Tax Rate </a:t>
                      </a:r>
                      <a:endParaRPr lang="en-MY" sz="1600" dirty="0"/>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600" dirty="0" smtClean="0"/>
                        <a:t>Description</a:t>
                      </a:r>
                    </a:p>
                  </a:txBody>
                  <a:tcPr marL="84406" marR="84406"/>
                </a:tc>
                <a:tc>
                  <a:txBody>
                    <a:bodyPr/>
                    <a:lstStyle/>
                    <a:p>
                      <a:r>
                        <a:rPr lang="en-MY" sz="1600" dirty="0" smtClean="0"/>
                        <a:t>Ref. no. </a:t>
                      </a:r>
                    </a:p>
                    <a:p>
                      <a:r>
                        <a:rPr lang="en-MY" sz="1600" dirty="0" err="1" smtClean="0"/>
                        <a:t>modul</a:t>
                      </a:r>
                      <a:r>
                        <a:rPr lang="en-MY" sz="1600" dirty="0" smtClean="0"/>
                        <a:t> system </a:t>
                      </a:r>
                    </a:p>
                    <a:p>
                      <a:r>
                        <a:rPr lang="en-MY" sz="1600" dirty="0" smtClean="0"/>
                        <a:t>GST</a:t>
                      </a:r>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600" dirty="0" smtClean="0"/>
                        <a:t>GST-03 Field</a:t>
                      </a:r>
                      <a:endParaRPr lang="en-MY" sz="1600" dirty="0"/>
                    </a:p>
                  </a:txBody>
                  <a:tcPr marL="84406" marR="84406"/>
                </a:tc>
              </a:tr>
              <a:tr h="5940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GST*</a:t>
                      </a:r>
                      <a:endParaRPr lang="en-MY" sz="1600" dirty="0" smtClean="0"/>
                    </a:p>
                    <a:p>
                      <a:endParaRPr lang="en-MY" sz="1600" dirty="0"/>
                    </a:p>
                  </a:txBody>
                  <a:tcPr marL="84406" marR="84406"/>
                </a:tc>
                <a:tc>
                  <a:txBody>
                    <a:bodyPr/>
                    <a:lstStyle/>
                    <a:p>
                      <a:r>
                        <a:rPr lang="en-MY" sz="1600" dirty="0" smtClean="0"/>
                        <a:t>Goods And </a:t>
                      </a:r>
                    </a:p>
                    <a:p>
                      <a:r>
                        <a:rPr lang="en-MY" sz="1600" dirty="0" smtClean="0"/>
                        <a:t>Services Tax </a:t>
                      </a:r>
                    </a:p>
                    <a:p>
                      <a:r>
                        <a:rPr lang="en-MY" sz="1600" dirty="0" smtClean="0"/>
                        <a:t>(Malaysia)</a:t>
                      </a:r>
                    </a:p>
                    <a:p>
                      <a:endParaRPr lang="en-MY" sz="1600" dirty="0"/>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TX-N43</a:t>
                      </a:r>
                      <a:endParaRPr lang="en-MY" sz="1600" dirty="0" smtClean="0"/>
                    </a:p>
                    <a:p>
                      <a:endParaRPr lang="en-MY" sz="1600" dirty="0"/>
                    </a:p>
                  </a:txBody>
                  <a:tcPr marL="84406" marR="84406"/>
                </a:tc>
                <a:tc>
                  <a:txBody>
                    <a:bodyPr/>
                    <a:lstStyle/>
                    <a:p>
                      <a:r>
                        <a:rPr lang="en-MY" sz="1600" dirty="0" smtClean="0"/>
                        <a:t>6% </a:t>
                      </a:r>
                      <a:endParaRPr lang="en-MY" sz="1600" dirty="0"/>
                    </a:p>
                  </a:txBody>
                  <a:tcPr marL="84406" marR="84406"/>
                </a:tc>
                <a:tc>
                  <a:txBody>
                    <a:bodyPr/>
                    <a:lstStyle/>
                    <a:p>
                      <a:r>
                        <a:rPr lang="en-MY" sz="1600" dirty="0" smtClean="0"/>
                        <a:t>Purchase with GST incurred directly attributable to non-incidental exempt supplies.</a:t>
                      </a:r>
                    </a:p>
                    <a:p>
                      <a:endParaRPr lang="en-MY" sz="1600" dirty="0"/>
                    </a:p>
                  </a:txBody>
                  <a:tcPr marL="84406" marR="84406"/>
                </a:tc>
                <a:tc>
                  <a:txBody>
                    <a:bodyPr/>
                    <a:lstStyle/>
                    <a:p>
                      <a:r>
                        <a:rPr lang="en-US" sz="1600" dirty="0" smtClean="0"/>
                        <a:t>20</a:t>
                      </a:r>
                      <a:endParaRPr lang="en-MY" sz="1600" dirty="0"/>
                    </a:p>
                  </a:txBody>
                  <a:tcPr marL="84406" marR="84406"/>
                </a:tc>
                <a:tc>
                  <a:txBody>
                    <a:bodyPr/>
                    <a:lstStyle/>
                    <a:p>
                      <a:endParaRPr lang="en-MY" sz="1600"/>
                    </a:p>
                  </a:txBody>
                  <a:tcPr marL="84406" marR="84406"/>
                </a:tc>
              </a:tr>
              <a:tr h="5940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GST*</a:t>
                      </a:r>
                      <a:endParaRPr lang="en-MY" sz="1600" dirty="0" smtClean="0"/>
                    </a:p>
                    <a:p>
                      <a:endParaRPr lang="en-MY" sz="1600" dirty="0"/>
                    </a:p>
                  </a:txBody>
                  <a:tcPr marL="84406" marR="84406"/>
                </a:tc>
                <a:tc>
                  <a:txBody>
                    <a:bodyPr/>
                    <a:lstStyle/>
                    <a:p>
                      <a:r>
                        <a:rPr lang="en-MY" sz="1600" dirty="0" smtClean="0"/>
                        <a:t>Goods And </a:t>
                      </a:r>
                    </a:p>
                    <a:p>
                      <a:r>
                        <a:rPr lang="en-MY" sz="1600" dirty="0" smtClean="0"/>
                        <a:t>Services Tax </a:t>
                      </a:r>
                    </a:p>
                    <a:p>
                      <a:r>
                        <a:rPr lang="en-MY" sz="1600" dirty="0" smtClean="0"/>
                        <a:t>(Malaysia)</a:t>
                      </a:r>
                    </a:p>
                  </a:txBody>
                  <a:tcPr marL="84406" marR="84406"/>
                </a:tc>
                <a:tc>
                  <a:txBody>
                    <a:bodyPr/>
                    <a:lstStyle/>
                    <a:p>
                      <a:r>
                        <a:rPr lang="en-MY" sz="1600" dirty="0" smtClean="0"/>
                        <a:t>TX-RE</a:t>
                      </a:r>
                      <a:endParaRPr lang="en-MY" sz="1600" dirty="0"/>
                    </a:p>
                  </a:txBody>
                  <a:tcPr marL="84406" marR="84406"/>
                </a:tc>
                <a:tc>
                  <a:txBody>
                    <a:bodyPr/>
                    <a:lstStyle/>
                    <a:p>
                      <a:r>
                        <a:rPr lang="en-MY" sz="1600" dirty="0" smtClean="0"/>
                        <a:t>6% </a:t>
                      </a:r>
                      <a:endParaRPr lang="en-MY" sz="1600" dirty="0"/>
                    </a:p>
                  </a:txBody>
                  <a:tcPr marL="84406" marR="84406"/>
                </a:tc>
                <a:tc>
                  <a:txBody>
                    <a:bodyPr/>
                    <a:lstStyle/>
                    <a:p>
                      <a:r>
                        <a:rPr lang="en-MY" sz="1600" dirty="0" smtClean="0"/>
                        <a:t>Purchase with GST incurred </a:t>
                      </a:r>
                    </a:p>
                    <a:p>
                      <a:r>
                        <a:rPr lang="en-MY" sz="1600" dirty="0" smtClean="0"/>
                        <a:t>that is not directly </a:t>
                      </a:r>
                    </a:p>
                    <a:p>
                      <a:r>
                        <a:rPr lang="en-MY" sz="1600" dirty="0" smtClean="0"/>
                        <a:t>attributable to taxable or </a:t>
                      </a:r>
                    </a:p>
                    <a:p>
                      <a:r>
                        <a:rPr lang="en-MY" sz="1600" dirty="0" smtClean="0"/>
                        <a:t>exempt supplies.</a:t>
                      </a:r>
                      <a:endParaRPr lang="en-MY" sz="1600" dirty="0"/>
                    </a:p>
                  </a:txBody>
                  <a:tcPr marL="84406" marR="84406"/>
                </a:tc>
                <a:tc>
                  <a:txBody>
                    <a:bodyPr/>
                    <a:lstStyle/>
                    <a:p>
                      <a:r>
                        <a:rPr lang="en-MY" sz="1600" dirty="0" smtClean="0"/>
                        <a:t>20 </a:t>
                      </a:r>
                      <a:endParaRPr lang="en-MY" sz="1600" dirty="0"/>
                    </a:p>
                  </a:txBody>
                  <a:tcPr marL="84406" marR="84406"/>
                </a:tc>
                <a:tc>
                  <a:txBody>
                    <a:bodyPr/>
                    <a:lstStyle/>
                    <a:p>
                      <a:r>
                        <a:rPr lang="en-MY" sz="1600" dirty="0" smtClean="0"/>
                        <a:t>6a, 6b (taxable </a:t>
                      </a:r>
                    </a:p>
                    <a:p>
                      <a:r>
                        <a:rPr lang="en-MY" sz="1600" dirty="0" smtClean="0"/>
                        <a:t>only)</a:t>
                      </a:r>
                    </a:p>
                    <a:p>
                      <a:endParaRPr lang="en-MY" sz="1600" dirty="0"/>
                    </a:p>
                  </a:txBody>
                  <a:tcPr marL="84406" marR="84406"/>
                </a:tc>
              </a:tr>
              <a:tr h="5940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GST</a:t>
                      </a:r>
                      <a:endParaRPr lang="en-MY" sz="1600" dirty="0" smtClean="0"/>
                    </a:p>
                    <a:p>
                      <a:endParaRPr lang="en-MY" sz="1600" dirty="0"/>
                    </a:p>
                  </a:txBody>
                  <a:tcPr marL="84406" marR="84406"/>
                </a:tc>
                <a:tc>
                  <a:txBody>
                    <a:bodyPr/>
                    <a:lstStyle/>
                    <a:p>
                      <a:r>
                        <a:rPr lang="en-MY" sz="1600" dirty="0" smtClean="0"/>
                        <a:t>Goods And </a:t>
                      </a:r>
                    </a:p>
                    <a:p>
                      <a:r>
                        <a:rPr lang="en-MY" sz="1600" dirty="0" smtClean="0"/>
                        <a:t>Services Tax </a:t>
                      </a:r>
                    </a:p>
                    <a:p>
                      <a:r>
                        <a:rPr lang="en-MY" sz="1600" dirty="0" smtClean="0"/>
                        <a:t>(Malaysia)</a:t>
                      </a:r>
                    </a:p>
                    <a:p>
                      <a:endParaRPr lang="en-MY" sz="1600" dirty="0"/>
                    </a:p>
                  </a:txBody>
                  <a:tcPr marL="84406" marR="84406"/>
                </a:tc>
                <a:tc>
                  <a:txBody>
                    <a:bodyPr/>
                    <a:lstStyle/>
                    <a:p>
                      <a:r>
                        <a:rPr lang="en-MY" sz="1600" dirty="0" smtClean="0"/>
                        <a:t>GP</a:t>
                      </a:r>
                      <a:endParaRPr lang="en-MY" sz="1600" dirty="0"/>
                    </a:p>
                  </a:txBody>
                  <a:tcPr marL="84406" marR="84406"/>
                </a:tc>
                <a:tc>
                  <a:txBody>
                    <a:bodyPr/>
                    <a:lstStyle/>
                    <a:p>
                      <a:r>
                        <a:rPr lang="en-MY" sz="1600" dirty="0" smtClean="0"/>
                        <a:t>0% </a:t>
                      </a:r>
                      <a:endParaRPr lang="en-MY" sz="1600" dirty="0"/>
                    </a:p>
                  </a:txBody>
                  <a:tcPr marL="84406" marR="84406"/>
                </a:tc>
                <a:tc>
                  <a:txBody>
                    <a:bodyPr/>
                    <a:lstStyle/>
                    <a:p>
                      <a:r>
                        <a:rPr lang="en-MY" sz="1600" dirty="0" smtClean="0"/>
                        <a:t>Purchase transactions </a:t>
                      </a:r>
                    </a:p>
                    <a:p>
                      <a:r>
                        <a:rPr lang="en-MY" sz="1600" dirty="0" smtClean="0"/>
                        <a:t>which disregarded under </a:t>
                      </a:r>
                    </a:p>
                    <a:p>
                      <a:r>
                        <a:rPr lang="en-MY" sz="1600" dirty="0" smtClean="0"/>
                        <a:t>GST legislation (e.g. </a:t>
                      </a:r>
                    </a:p>
                    <a:p>
                      <a:r>
                        <a:rPr lang="en-MY" sz="1600" dirty="0" smtClean="0"/>
                        <a:t>purchase within GST group </a:t>
                      </a:r>
                    </a:p>
                    <a:p>
                      <a:r>
                        <a:rPr lang="en-MY" sz="1600" dirty="0" smtClean="0"/>
                        <a:t>registration).</a:t>
                      </a:r>
                      <a:endParaRPr lang="en-MY" sz="1600" dirty="0"/>
                    </a:p>
                  </a:txBody>
                  <a:tcPr marL="84406" marR="84406"/>
                </a:tc>
                <a:tc>
                  <a:txBody>
                    <a:bodyPr/>
                    <a:lstStyle/>
                    <a:p>
                      <a:r>
                        <a:rPr lang="en-US" sz="1600" dirty="0" smtClean="0"/>
                        <a:t>22</a:t>
                      </a:r>
                      <a:endParaRPr lang="en-MY" sz="1600" dirty="0"/>
                    </a:p>
                  </a:txBody>
                  <a:tcPr marL="84406" marR="84406"/>
                </a:tc>
                <a:tc>
                  <a:txBody>
                    <a:bodyPr/>
                    <a:lstStyle/>
                    <a:p>
                      <a:endParaRPr lang="en-MY" sz="1600" dirty="0"/>
                    </a:p>
                  </a:txBody>
                  <a:tcPr marL="84406" marR="84406"/>
                </a:tc>
              </a:tr>
            </a:tbl>
          </a:graphicData>
        </a:graphic>
      </p:graphicFrame>
    </p:spTree>
    <p:extLst>
      <p:ext uri="{BB962C8B-B14F-4D97-AF65-F5344CB8AC3E}">
        <p14:creationId xmlns:p14="http://schemas.microsoft.com/office/powerpoint/2010/main" val="34861190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61</a:t>
            </a:fld>
            <a:endParaRPr lang="en-US"/>
          </a:p>
        </p:txBody>
      </p:sp>
      <p:sp>
        <p:nvSpPr>
          <p:cNvPr id="3" name="Rectangle 2"/>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2800" dirty="0">
                <a:solidFill>
                  <a:schemeClr val="accent5">
                    <a:lumMod val="60000"/>
                    <a:lumOff val="40000"/>
                  </a:schemeClr>
                </a:solidFill>
                <a:cs typeface="Mongolian Baiti" pitchFamily="66" charset="0"/>
              </a:rPr>
              <a:t>	</a:t>
            </a:r>
            <a:endParaRPr lang="en-US" sz="2800" dirty="0" smtClean="0">
              <a:solidFill>
                <a:schemeClr val="accent5">
                  <a:lumMod val="60000"/>
                  <a:lumOff val="40000"/>
                </a:schemeClr>
              </a:solidFill>
              <a:cs typeface="Mongolian Baiti" pitchFamily="66" charset="0"/>
            </a:endParaRPr>
          </a:p>
          <a:p>
            <a:r>
              <a:rPr lang="en-US" sz="2800" dirty="0">
                <a:solidFill>
                  <a:schemeClr val="accent5">
                    <a:lumMod val="60000"/>
                    <a:lumOff val="40000"/>
                  </a:schemeClr>
                </a:solidFill>
                <a:latin typeface="Calibri" pitchFamily="34" charset="0"/>
                <a:cs typeface="Mongolian Baiti" pitchFamily="66" charset="0"/>
              </a:rPr>
              <a:t> </a:t>
            </a:r>
            <a:r>
              <a:rPr lang="en-US" sz="2800" dirty="0" smtClean="0">
                <a:solidFill>
                  <a:schemeClr val="accent5">
                    <a:lumMod val="60000"/>
                    <a:lumOff val="40000"/>
                  </a:schemeClr>
                </a:solidFill>
                <a:latin typeface="Calibri" pitchFamily="34" charset="0"/>
                <a:cs typeface="Mongolian Baiti" pitchFamily="66" charset="0"/>
              </a:rPr>
              <a:t>          </a:t>
            </a:r>
            <a:r>
              <a:rPr lang="en-US" sz="2800" dirty="0" smtClean="0">
                <a:solidFill>
                  <a:schemeClr val="bg1"/>
                </a:solidFill>
                <a:latin typeface="Calibri" pitchFamily="34" charset="0"/>
                <a:cs typeface="Mongolian Baiti" pitchFamily="66" charset="0"/>
              </a:rPr>
              <a:t>GST TAX CODE FOR PURCHASE</a:t>
            </a:r>
          </a:p>
          <a:p>
            <a:r>
              <a:rPr lang="en-US" sz="2400" dirty="0">
                <a:solidFill>
                  <a:schemeClr val="bg1"/>
                </a:solidFill>
                <a:latin typeface="Calibri" pitchFamily="34" charset="0"/>
                <a:cs typeface="Mongolian Baiti" pitchFamily="66" charset="0"/>
              </a:rPr>
              <a:t>	</a:t>
            </a:r>
            <a:endParaRPr lang="en-SG" sz="1600" dirty="0"/>
          </a:p>
        </p:txBody>
      </p:sp>
      <p:graphicFrame>
        <p:nvGraphicFramePr>
          <p:cNvPr id="4" name="Table 3"/>
          <p:cNvGraphicFramePr>
            <a:graphicFrameLocks noGrp="1"/>
          </p:cNvGraphicFramePr>
          <p:nvPr>
            <p:extLst>
              <p:ext uri="{D42A27DB-BD31-4B8C-83A1-F6EECF244321}">
                <p14:modId xmlns:p14="http://schemas.microsoft.com/office/powerpoint/2010/main" val="217223959"/>
              </p:ext>
            </p:extLst>
          </p:nvPr>
        </p:nvGraphicFramePr>
        <p:xfrm>
          <a:off x="317989" y="1448192"/>
          <a:ext cx="8574493" cy="2002904"/>
        </p:xfrm>
        <a:graphic>
          <a:graphicData uri="http://schemas.openxmlformats.org/drawingml/2006/table">
            <a:tbl>
              <a:tblPr firstRow="1" bandRow="1">
                <a:tableStyleId>{00A15C55-8517-42AA-B614-E9B94910E393}</a:tableStyleId>
              </a:tblPr>
              <a:tblGrid>
                <a:gridCol w="664689"/>
                <a:gridCol w="1528785"/>
                <a:gridCol w="664689"/>
                <a:gridCol w="731158"/>
                <a:gridCol w="2592288"/>
                <a:gridCol w="1462316"/>
                <a:gridCol w="930568"/>
              </a:tblGrid>
              <a:tr h="936104">
                <a:tc>
                  <a:txBody>
                    <a:bodyPr/>
                    <a:lstStyle/>
                    <a:p>
                      <a:r>
                        <a:rPr lang="en-MY" sz="1600" dirty="0" smtClean="0"/>
                        <a:t>Tax Type </a:t>
                      </a:r>
                    </a:p>
                  </a:txBody>
                  <a:tcPr marL="84406" marR="84406"/>
                </a:tc>
                <a:tc>
                  <a:txBody>
                    <a:bodyPr/>
                    <a:lstStyle/>
                    <a:p>
                      <a:r>
                        <a:rPr lang="en-MY" sz="1600" dirty="0" smtClean="0"/>
                        <a:t>Description</a:t>
                      </a:r>
                      <a:endParaRPr lang="en-MY" sz="1600" dirty="0"/>
                    </a:p>
                  </a:txBody>
                  <a:tcPr marL="84406" marR="84406"/>
                </a:tc>
                <a:tc>
                  <a:txBody>
                    <a:bodyPr/>
                    <a:lstStyle/>
                    <a:p>
                      <a:r>
                        <a:rPr lang="en-MY" sz="1600" dirty="0" smtClean="0"/>
                        <a:t>Tax Code</a:t>
                      </a:r>
                    </a:p>
                  </a:txBody>
                  <a:tcPr marL="84406" marR="84406"/>
                </a:tc>
                <a:tc>
                  <a:txBody>
                    <a:bodyPr/>
                    <a:lstStyle/>
                    <a:p>
                      <a:r>
                        <a:rPr lang="en-MY" sz="1600" dirty="0" smtClean="0"/>
                        <a:t>Tax Rate </a:t>
                      </a:r>
                      <a:endParaRPr lang="en-MY" sz="1600" dirty="0"/>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600" dirty="0" smtClean="0"/>
                        <a:t>Description</a:t>
                      </a:r>
                    </a:p>
                  </a:txBody>
                  <a:tcPr marL="84406" marR="84406"/>
                </a:tc>
                <a:tc>
                  <a:txBody>
                    <a:bodyPr/>
                    <a:lstStyle/>
                    <a:p>
                      <a:r>
                        <a:rPr lang="en-MY" sz="1600" dirty="0" smtClean="0"/>
                        <a:t>Ref. no. </a:t>
                      </a:r>
                    </a:p>
                    <a:p>
                      <a:r>
                        <a:rPr lang="en-MY" sz="1600" dirty="0" err="1" smtClean="0"/>
                        <a:t>modul</a:t>
                      </a:r>
                      <a:r>
                        <a:rPr lang="en-MY" sz="1600" dirty="0" smtClean="0"/>
                        <a:t> system </a:t>
                      </a:r>
                    </a:p>
                    <a:p>
                      <a:r>
                        <a:rPr lang="en-MY" sz="1600" dirty="0" smtClean="0"/>
                        <a:t>GST</a:t>
                      </a:r>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600" dirty="0" smtClean="0"/>
                        <a:t>GST-03 Field</a:t>
                      </a:r>
                      <a:endParaRPr lang="en-MY" sz="1600" dirty="0"/>
                    </a:p>
                  </a:txBody>
                  <a:tcPr marL="84406" marR="84406"/>
                </a:tc>
              </a:tr>
              <a:tr h="5940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GST</a:t>
                      </a:r>
                      <a:endParaRPr lang="en-MY" sz="1600" dirty="0" smtClean="0"/>
                    </a:p>
                    <a:p>
                      <a:endParaRPr lang="en-MY" sz="1600" dirty="0"/>
                    </a:p>
                  </a:txBody>
                  <a:tcPr marL="84406" marR="84406"/>
                </a:tc>
                <a:tc>
                  <a:txBody>
                    <a:bodyPr/>
                    <a:lstStyle/>
                    <a:p>
                      <a:r>
                        <a:rPr lang="en-MY" sz="1600" dirty="0" smtClean="0"/>
                        <a:t>Goods And </a:t>
                      </a:r>
                    </a:p>
                    <a:p>
                      <a:r>
                        <a:rPr lang="en-MY" sz="1600" dirty="0" smtClean="0"/>
                        <a:t>Services Tax </a:t>
                      </a:r>
                    </a:p>
                    <a:p>
                      <a:r>
                        <a:rPr lang="en-MY" sz="1600" dirty="0" smtClean="0"/>
                        <a:t>(Malaysia)</a:t>
                      </a:r>
                    </a:p>
                    <a:p>
                      <a:endParaRPr lang="en-MY" sz="1600" dirty="0"/>
                    </a:p>
                  </a:txBody>
                  <a:tcPr marL="84406" marR="84406"/>
                </a:tc>
                <a:tc>
                  <a:txBody>
                    <a:bodyPr/>
                    <a:lstStyle/>
                    <a:p>
                      <a:r>
                        <a:rPr lang="en-US" sz="1600" dirty="0" smtClean="0"/>
                        <a:t>AJP</a:t>
                      </a:r>
                      <a:endParaRPr lang="en-MY" sz="1600" dirty="0"/>
                    </a:p>
                  </a:txBody>
                  <a:tcPr marL="84406" marR="84406"/>
                </a:tc>
                <a:tc>
                  <a:txBody>
                    <a:bodyPr/>
                    <a:lstStyle/>
                    <a:p>
                      <a:r>
                        <a:rPr lang="en-MY" sz="1600" dirty="0" smtClean="0"/>
                        <a:t>6%  </a:t>
                      </a:r>
                      <a:endParaRPr lang="en-MY" sz="1600" dirty="0"/>
                    </a:p>
                  </a:txBody>
                  <a:tcPr marL="84406" marR="84406"/>
                </a:tc>
                <a:tc>
                  <a:txBody>
                    <a:bodyPr/>
                    <a:lstStyle/>
                    <a:p>
                      <a:r>
                        <a:rPr lang="en-MY" sz="1600" dirty="0" smtClean="0"/>
                        <a:t>Any adjustment made to </a:t>
                      </a:r>
                    </a:p>
                    <a:p>
                      <a:r>
                        <a:rPr lang="en-MY" sz="1600" dirty="0" smtClean="0"/>
                        <a:t>Input Tax e.g.: Bad Debt </a:t>
                      </a:r>
                    </a:p>
                    <a:p>
                      <a:r>
                        <a:rPr lang="en-MY" sz="1600" dirty="0" smtClean="0"/>
                        <a:t>Relief, Debit Note &amp; other </a:t>
                      </a:r>
                    </a:p>
                    <a:p>
                      <a:r>
                        <a:rPr lang="en-MY" sz="1600" dirty="0" smtClean="0"/>
                        <a:t>input tax adjustment.</a:t>
                      </a:r>
                      <a:endParaRPr lang="en-MY" sz="1600" dirty="0"/>
                    </a:p>
                  </a:txBody>
                  <a:tcPr marL="84406" marR="84406"/>
                </a:tc>
                <a:tc>
                  <a:txBody>
                    <a:bodyPr/>
                    <a:lstStyle/>
                    <a:p>
                      <a:r>
                        <a:rPr lang="en-MY" sz="1600" dirty="0" smtClean="0"/>
                        <a:t>8,9,10</a:t>
                      </a:r>
                      <a:endParaRPr lang="en-MY" sz="1600" dirty="0"/>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600" dirty="0" smtClean="0"/>
                        <a:t>6b only</a:t>
                      </a:r>
                    </a:p>
                    <a:p>
                      <a:endParaRPr lang="en-MY" sz="1600" dirty="0"/>
                    </a:p>
                  </a:txBody>
                  <a:tcPr marL="84406" marR="84406"/>
                </a:tc>
              </a:tr>
            </a:tbl>
          </a:graphicData>
        </a:graphic>
      </p:graphicFrame>
      <p:sp>
        <p:nvSpPr>
          <p:cNvPr id="5" name="TextBox 4"/>
          <p:cNvSpPr txBox="1"/>
          <p:nvPr/>
        </p:nvSpPr>
        <p:spPr>
          <a:xfrm>
            <a:off x="384458" y="3933057"/>
            <a:ext cx="8308615" cy="1107996"/>
          </a:xfrm>
          <a:prstGeom prst="rect">
            <a:avLst/>
          </a:prstGeom>
          <a:noFill/>
        </p:spPr>
        <p:txBody>
          <a:bodyPr wrap="square" rtlCol="0">
            <a:spAutoFit/>
          </a:bodyPr>
          <a:lstStyle/>
          <a:p>
            <a:r>
              <a:rPr lang="en-MY" dirty="0"/>
              <a:t>*</a:t>
            </a:r>
            <a:r>
              <a:rPr lang="en-MY" sz="1500" dirty="0" smtClean="0"/>
              <a:t>Applicable </a:t>
            </a:r>
            <a:r>
              <a:rPr lang="en-MY" sz="1500" dirty="0"/>
              <a:t>to GST-registered businesses that makes both taxable and exempt supplies. For </a:t>
            </a:r>
            <a:r>
              <a:rPr lang="en-MY" sz="1500" dirty="0" smtClean="0"/>
              <a:t>more  information</a:t>
            </a:r>
            <a:r>
              <a:rPr lang="en-MY" sz="1500" dirty="0"/>
              <a:t>, please refer to GST guide "Partially Exempt Traders and Input Tax Recovery" available </a:t>
            </a:r>
            <a:r>
              <a:rPr lang="en-MY" sz="1500" dirty="0" smtClean="0"/>
              <a:t>at </a:t>
            </a:r>
            <a:r>
              <a:rPr lang="en-MY" sz="1500" dirty="0">
                <a:hlinkClick r:id="rId2"/>
              </a:rPr>
              <a:t>http://</a:t>
            </a:r>
            <a:r>
              <a:rPr lang="en-MY" sz="1500" dirty="0" smtClean="0">
                <a:hlinkClick r:id="rId2"/>
              </a:rPr>
              <a:t>gst.customs.gov.my</a:t>
            </a:r>
            <a:endParaRPr lang="en-MY" sz="1500" dirty="0"/>
          </a:p>
          <a:p>
            <a:pPr marL="285750" indent="-285750">
              <a:buFont typeface="Arial" charset="0"/>
              <a:buChar char="•"/>
            </a:pPr>
            <a:endParaRPr lang="en-MY" dirty="0" smtClean="0"/>
          </a:p>
        </p:txBody>
      </p:sp>
    </p:spTree>
    <p:extLst>
      <p:ext uri="{BB962C8B-B14F-4D97-AF65-F5344CB8AC3E}">
        <p14:creationId xmlns:p14="http://schemas.microsoft.com/office/powerpoint/2010/main" val="213530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62</a:t>
            </a:fld>
            <a:endParaRPr lang="en-US"/>
          </a:p>
        </p:txBody>
      </p:sp>
      <p:sp>
        <p:nvSpPr>
          <p:cNvPr id="3" name="TextBox 2"/>
          <p:cNvSpPr txBox="1"/>
          <p:nvPr/>
        </p:nvSpPr>
        <p:spPr>
          <a:xfrm>
            <a:off x="2552065" y="4700273"/>
            <a:ext cx="6223847" cy="584775"/>
          </a:xfrm>
          <a:prstGeom prst="rect">
            <a:avLst/>
          </a:prstGeom>
          <a:noFill/>
        </p:spPr>
        <p:txBody>
          <a:bodyPr wrap="square" rtlCol="0">
            <a:spAutoFit/>
          </a:bodyPr>
          <a:lstStyle/>
          <a:p>
            <a:r>
              <a:rPr lang="en-US" sz="3200" dirty="0" smtClean="0">
                <a:solidFill>
                  <a:schemeClr val="tx2">
                    <a:lumMod val="50000"/>
                  </a:schemeClr>
                </a:solidFill>
                <a:latin typeface="Calibri" pitchFamily="34" charset="0"/>
              </a:rPr>
              <a:t>GST TAX CODE FOR SUPPLY</a:t>
            </a:r>
            <a:endParaRPr lang="en-MY" sz="3200" dirty="0">
              <a:solidFill>
                <a:schemeClr val="tx2">
                  <a:lumMod val="50000"/>
                </a:schemeClr>
              </a:solidFill>
              <a:latin typeface="Calibri" pitchFamily="34" charset="0"/>
            </a:endParaRPr>
          </a:p>
        </p:txBody>
      </p:sp>
      <p:grpSp>
        <p:nvGrpSpPr>
          <p:cNvPr id="4" name="Group 2"/>
          <p:cNvGrpSpPr/>
          <p:nvPr/>
        </p:nvGrpSpPr>
        <p:grpSpPr>
          <a:xfrm>
            <a:off x="609600" y="3008662"/>
            <a:ext cx="8001000" cy="2455496"/>
            <a:chOff x="609600" y="3008662"/>
            <a:chExt cx="8001000" cy="2455496"/>
          </a:xfrm>
        </p:grpSpPr>
        <p:cxnSp>
          <p:nvCxnSpPr>
            <p:cNvPr id="5" name="Straight Connector 4"/>
            <p:cNvCxnSpPr/>
            <p:nvPr/>
          </p:nvCxnSpPr>
          <p:spPr>
            <a:xfrm>
              <a:off x="609600" y="5464158"/>
              <a:ext cx="8001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6" name="Group 1"/>
            <p:cNvGrpSpPr/>
            <p:nvPr/>
          </p:nvGrpSpPr>
          <p:grpSpPr>
            <a:xfrm>
              <a:off x="609600" y="3008662"/>
              <a:ext cx="1905000" cy="2231303"/>
              <a:chOff x="609600" y="3008662"/>
              <a:chExt cx="1905000" cy="2231303"/>
            </a:xfrm>
          </p:grpSpPr>
          <p:sp>
            <p:nvSpPr>
              <p:cNvPr id="7" name="Rectangle 6"/>
              <p:cNvSpPr/>
              <p:nvPr/>
            </p:nvSpPr>
            <p:spPr>
              <a:xfrm>
                <a:off x="609600" y="3564693"/>
                <a:ext cx="1676400" cy="1675272"/>
              </a:xfrm>
              <a:prstGeom prst="rect">
                <a:avLst/>
              </a:prstGeom>
              <a:solidFill>
                <a:srgbClr val="FF0000"/>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MY"/>
              </a:p>
            </p:txBody>
          </p:sp>
          <p:pic>
            <p:nvPicPr>
              <p:cNvPr id="8" name="Picture 3" descr="C:\Users\Account\Desktop\Untitled-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7111" y="3008662"/>
                <a:ext cx="1557489" cy="198797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27439492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63</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2504159521"/>
              </p:ext>
            </p:extLst>
          </p:nvPr>
        </p:nvGraphicFramePr>
        <p:xfrm>
          <a:off x="317989" y="1484784"/>
          <a:ext cx="8574493" cy="4471784"/>
        </p:xfrm>
        <a:graphic>
          <a:graphicData uri="http://schemas.openxmlformats.org/drawingml/2006/table">
            <a:tbl>
              <a:tblPr firstRow="1" bandRow="1">
                <a:tableStyleId>{21E4AEA4-8DFA-4A89-87EB-49C32662AFE0}</a:tableStyleId>
              </a:tblPr>
              <a:tblGrid>
                <a:gridCol w="664689"/>
                <a:gridCol w="1528785"/>
                <a:gridCol w="664689"/>
                <a:gridCol w="731158"/>
                <a:gridCol w="2592288"/>
                <a:gridCol w="1462316"/>
                <a:gridCol w="930568"/>
              </a:tblGrid>
              <a:tr h="936104">
                <a:tc>
                  <a:txBody>
                    <a:bodyPr/>
                    <a:lstStyle/>
                    <a:p>
                      <a:r>
                        <a:rPr lang="en-MY" sz="1600" dirty="0" smtClean="0"/>
                        <a:t>Tax Type </a:t>
                      </a:r>
                    </a:p>
                  </a:txBody>
                  <a:tcPr marL="84406" marR="84406"/>
                </a:tc>
                <a:tc>
                  <a:txBody>
                    <a:bodyPr/>
                    <a:lstStyle/>
                    <a:p>
                      <a:r>
                        <a:rPr lang="en-MY" sz="1600" dirty="0" smtClean="0"/>
                        <a:t>Description</a:t>
                      </a:r>
                      <a:endParaRPr lang="en-MY" sz="1600" dirty="0"/>
                    </a:p>
                  </a:txBody>
                  <a:tcPr marL="84406" marR="84406"/>
                </a:tc>
                <a:tc>
                  <a:txBody>
                    <a:bodyPr/>
                    <a:lstStyle/>
                    <a:p>
                      <a:r>
                        <a:rPr lang="en-MY" sz="1600" dirty="0" smtClean="0"/>
                        <a:t>Tax Code</a:t>
                      </a:r>
                    </a:p>
                  </a:txBody>
                  <a:tcPr marL="84406" marR="84406"/>
                </a:tc>
                <a:tc>
                  <a:txBody>
                    <a:bodyPr/>
                    <a:lstStyle/>
                    <a:p>
                      <a:r>
                        <a:rPr lang="en-MY" sz="1600" dirty="0" smtClean="0"/>
                        <a:t>Tax Rate </a:t>
                      </a:r>
                      <a:endParaRPr lang="en-MY" sz="1600" dirty="0"/>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600" dirty="0" smtClean="0"/>
                        <a:t>Description</a:t>
                      </a:r>
                    </a:p>
                  </a:txBody>
                  <a:tcPr marL="84406" marR="84406"/>
                </a:tc>
                <a:tc>
                  <a:txBody>
                    <a:bodyPr/>
                    <a:lstStyle/>
                    <a:p>
                      <a:r>
                        <a:rPr lang="en-MY" sz="1600" dirty="0" smtClean="0"/>
                        <a:t>Ref. no. </a:t>
                      </a:r>
                    </a:p>
                    <a:p>
                      <a:r>
                        <a:rPr lang="en-MY" sz="1600" dirty="0" err="1" smtClean="0"/>
                        <a:t>modul</a:t>
                      </a:r>
                      <a:r>
                        <a:rPr lang="en-MY" sz="1600" dirty="0" smtClean="0"/>
                        <a:t> system </a:t>
                      </a:r>
                    </a:p>
                    <a:p>
                      <a:r>
                        <a:rPr lang="en-MY" sz="1600" dirty="0" smtClean="0"/>
                        <a:t>GST</a:t>
                      </a:r>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600" dirty="0" smtClean="0"/>
                        <a:t>GST-03 Field</a:t>
                      </a:r>
                      <a:endParaRPr lang="en-MY" sz="1600" dirty="0"/>
                    </a:p>
                  </a:txBody>
                  <a:tcPr marL="84406" marR="84406"/>
                </a:tc>
              </a:tr>
              <a:tr h="5940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GST</a:t>
                      </a:r>
                      <a:endParaRPr lang="en-MY" sz="1600" dirty="0" smtClean="0"/>
                    </a:p>
                    <a:p>
                      <a:endParaRPr lang="en-MY" sz="1600" dirty="0"/>
                    </a:p>
                  </a:txBody>
                  <a:tcPr marL="84406" marR="84406"/>
                </a:tc>
                <a:tc>
                  <a:txBody>
                    <a:bodyPr/>
                    <a:lstStyle/>
                    <a:p>
                      <a:r>
                        <a:rPr lang="en-MY" sz="1600" dirty="0" smtClean="0"/>
                        <a:t>Goods And </a:t>
                      </a:r>
                    </a:p>
                    <a:p>
                      <a:r>
                        <a:rPr lang="en-MY" sz="1600" dirty="0" smtClean="0"/>
                        <a:t>Services Tax </a:t>
                      </a:r>
                    </a:p>
                    <a:p>
                      <a:r>
                        <a:rPr lang="en-MY" sz="1600" dirty="0" smtClean="0"/>
                        <a:t>(Malaysia)</a:t>
                      </a:r>
                    </a:p>
                    <a:p>
                      <a:endParaRPr lang="en-MY" sz="1600" dirty="0"/>
                    </a:p>
                  </a:txBody>
                  <a:tcPr marL="84406" marR="84406"/>
                </a:tc>
                <a:tc>
                  <a:txBody>
                    <a:bodyPr/>
                    <a:lstStyle/>
                    <a:p>
                      <a:r>
                        <a:rPr lang="en-MY" sz="1600" dirty="0" smtClean="0"/>
                        <a:t>SR</a:t>
                      </a:r>
                      <a:endParaRPr lang="en-MY" sz="1600" dirty="0"/>
                    </a:p>
                  </a:txBody>
                  <a:tcPr marL="84406" marR="84406"/>
                </a:tc>
                <a:tc>
                  <a:txBody>
                    <a:bodyPr/>
                    <a:lstStyle/>
                    <a:p>
                      <a:r>
                        <a:rPr lang="en-MY" sz="1600" dirty="0" smtClean="0"/>
                        <a:t>6% </a:t>
                      </a:r>
                      <a:endParaRPr lang="en-MY" sz="1600" dirty="0"/>
                    </a:p>
                  </a:txBody>
                  <a:tcPr marL="84406" marR="84406"/>
                </a:tc>
                <a:tc>
                  <a:txBody>
                    <a:bodyPr/>
                    <a:lstStyle/>
                    <a:p>
                      <a:r>
                        <a:rPr lang="en-MY" sz="1600" dirty="0" smtClean="0"/>
                        <a:t>Standard-rated supplies </a:t>
                      </a:r>
                    </a:p>
                    <a:p>
                      <a:r>
                        <a:rPr lang="en-MY" sz="1600" dirty="0" smtClean="0"/>
                        <a:t>with GST Charged.</a:t>
                      </a:r>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600" dirty="0" smtClean="0"/>
                        <a:t>1,2,3,8</a:t>
                      </a:r>
                    </a:p>
                    <a:p>
                      <a:endParaRPr lang="en-MY" sz="1600" dirty="0"/>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600" dirty="0" smtClean="0"/>
                        <a:t>5a, 5b</a:t>
                      </a:r>
                    </a:p>
                    <a:p>
                      <a:endParaRPr lang="en-MY" sz="1600" dirty="0"/>
                    </a:p>
                  </a:txBody>
                  <a:tcPr marL="84406" marR="84406"/>
                </a:tc>
              </a:tr>
              <a:tr h="5940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GST</a:t>
                      </a:r>
                      <a:endParaRPr lang="en-MY" sz="1600" dirty="0" smtClean="0"/>
                    </a:p>
                    <a:p>
                      <a:endParaRPr lang="en-MY" sz="1600" dirty="0"/>
                    </a:p>
                  </a:txBody>
                  <a:tcPr marL="84406" marR="84406"/>
                </a:tc>
                <a:tc>
                  <a:txBody>
                    <a:bodyPr/>
                    <a:lstStyle/>
                    <a:p>
                      <a:r>
                        <a:rPr lang="en-MY" sz="1600" dirty="0" smtClean="0"/>
                        <a:t>Goods And </a:t>
                      </a:r>
                    </a:p>
                    <a:p>
                      <a:r>
                        <a:rPr lang="en-MY" sz="1600" dirty="0" smtClean="0"/>
                        <a:t>Services Tax </a:t>
                      </a:r>
                    </a:p>
                    <a:p>
                      <a:r>
                        <a:rPr lang="en-MY" sz="1600" dirty="0" smtClean="0"/>
                        <a:t>(Malaysia)</a:t>
                      </a:r>
                    </a:p>
                  </a:txBody>
                  <a:tcPr marL="84406" marR="84406"/>
                </a:tc>
                <a:tc>
                  <a:txBody>
                    <a:bodyPr/>
                    <a:lstStyle/>
                    <a:p>
                      <a:r>
                        <a:rPr lang="en-MY" sz="1600" dirty="0" smtClean="0"/>
                        <a:t>ZRL </a:t>
                      </a:r>
                      <a:endParaRPr lang="en-MY" sz="1600" dirty="0"/>
                    </a:p>
                  </a:txBody>
                  <a:tcPr marL="84406" marR="84406"/>
                </a:tc>
                <a:tc>
                  <a:txBody>
                    <a:bodyPr/>
                    <a:lstStyle/>
                    <a:p>
                      <a:r>
                        <a:rPr lang="en-MY" sz="1600" dirty="0" smtClean="0"/>
                        <a:t>0% </a:t>
                      </a:r>
                      <a:endParaRPr lang="en-MY" sz="1600" dirty="0"/>
                    </a:p>
                  </a:txBody>
                  <a:tcPr marL="84406" marR="84406"/>
                </a:tc>
                <a:tc>
                  <a:txBody>
                    <a:bodyPr/>
                    <a:lstStyle/>
                    <a:p>
                      <a:r>
                        <a:rPr lang="en-MY" sz="1600" dirty="0" smtClean="0"/>
                        <a:t>Local supply of zero rated </a:t>
                      </a:r>
                    </a:p>
                    <a:p>
                      <a:r>
                        <a:rPr lang="en-MY" sz="1600" dirty="0" smtClean="0"/>
                        <a:t>supplies.</a:t>
                      </a:r>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600" dirty="0" smtClean="0"/>
                        <a:t>11</a:t>
                      </a:r>
                      <a:endParaRPr lang="en-MY" sz="1600" dirty="0"/>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600" dirty="0" smtClean="0"/>
                        <a:t>10</a:t>
                      </a:r>
                    </a:p>
                    <a:p>
                      <a:endParaRPr lang="en-MY" sz="1600" dirty="0"/>
                    </a:p>
                  </a:txBody>
                  <a:tcPr marL="84406" marR="84406"/>
                </a:tc>
              </a:tr>
              <a:tr h="5940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GST</a:t>
                      </a:r>
                      <a:endParaRPr lang="en-MY" sz="1600" dirty="0" smtClean="0"/>
                    </a:p>
                    <a:p>
                      <a:endParaRPr lang="en-MY" sz="1600" dirty="0"/>
                    </a:p>
                  </a:txBody>
                  <a:tcPr marL="84406" marR="84406"/>
                </a:tc>
                <a:tc>
                  <a:txBody>
                    <a:bodyPr/>
                    <a:lstStyle/>
                    <a:p>
                      <a:r>
                        <a:rPr lang="en-MY" sz="1600" dirty="0" smtClean="0"/>
                        <a:t>Goods And </a:t>
                      </a:r>
                    </a:p>
                    <a:p>
                      <a:r>
                        <a:rPr lang="en-MY" sz="1600" dirty="0" smtClean="0"/>
                        <a:t>Services Tax </a:t>
                      </a:r>
                    </a:p>
                    <a:p>
                      <a:r>
                        <a:rPr lang="en-MY" sz="1600" dirty="0" smtClean="0"/>
                        <a:t>(Malaysia)</a:t>
                      </a:r>
                    </a:p>
                  </a:txBody>
                  <a:tcPr marL="84406" marR="84406"/>
                </a:tc>
                <a:tc>
                  <a:txBody>
                    <a:bodyPr/>
                    <a:lstStyle/>
                    <a:p>
                      <a:r>
                        <a:rPr lang="en-MY" sz="1600" dirty="0" smtClean="0"/>
                        <a:t>ZRE</a:t>
                      </a:r>
                      <a:endParaRPr lang="en-MY" sz="1600" dirty="0"/>
                    </a:p>
                  </a:txBody>
                  <a:tcPr marL="84406" marR="84406"/>
                </a:tc>
                <a:tc>
                  <a:txBody>
                    <a:bodyPr/>
                    <a:lstStyle/>
                    <a:p>
                      <a:r>
                        <a:rPr lang="en-MY" sz="1600" dirty="0" smtClean="0"/>
                        <a:t>0% </a:t>
                      </a:r>
                      <a:endParaRPr lang="en-MY" sz="1600" dirty="0"/>
                    </a:p>
                  </a:txBody>
                  <a:tcPr marL="84406" marR="84406"/>
                </a:tc>
                <a:tc>
                  <a:txBody>
                    <a:bodyPr/>
                    <a:lstStyle/>
                    <a:p>
                      <a:r>
                        <a:rPr lang="en-MY" sz="1600" dirty="0" smtClean="0"/>
                        <a:t>Exportation of goods or </a:t>
                      </a:r>
                    </a:p>
                    <a:p>
                      <a:r>
                        <a:rPr lang="en-MY" sz="1600" dirty="0" smtClean="0"/>
                        <a:t>services which are subject </a:t>
                      </a:r>
                    </a:p>
                    <a:p>
                      <a:r>
                        <a:rPr lang="en-MY" sz="1600" dirty="0" smtClean="0"/>
                        <a:t>to zero rated supplies.</a:t>
                      </a:r>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600" dirty="0" smtClean="0"/>
                        <a:t>12</a:t>
                      </a:r>
                    </a:p>
                    <a:p>
                      <a:endParaRPr lang="en-MY" sz="1600" dirty="0"/>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600" dirty="0" smtClean="0"/>
                        <a:t>11</a:t>
                      </a:r>
                    </a:p>
                    <a:p>
                      <a:endParaRPr lang="en-MY" sz="1600" dirty="0"/>
                    </a:p>
                  </a:txBody>
                  <a:tcPr marL="84406" marR="84406"/>
                </a:tc>
              </a:tr>
              <a:tr h="594066">
                <a:tc>
                  <a:txBody>
                    <a:bodyPr/>
                    <a:lstStyle/>
                    <a:p>
                      <a:r>
                        <a:rPr lang="en-US" sz="1600" dirty="0" smtClean="0"/>
                        <a:t>GST</a:t>
                      </a:r>
                      <a:endParaRPr lang="en-MY" sz="1600" dirty="0"/>
                    </a:p>
                  </a:txBody>
                  <a:tcPr marL="84406" marR="84406"/>
                </a:tc>
                <a:tc>
                  <a:txBody>
                    <a:bodyPr/>
                    <a:lstStyle/>
                    <a:p>
                      <a:r>
                        <a:rPr lang="en-MY" sz="1600" dirty="0" smtClean="0"/>
                        <a:t>Goods And </a:t>
                      </a:r>
                    </a:p>
                    <a:p>
                      <a:r>
                        <a:rPr lang="en-MY" sz="1600" dirty="0" smtClean="0"/>
                        <a:t>Services Tax </a:t>
                      </a:r>
                    </a:p>
                    <a:p>
                      <a:r>
                        <a:rPr lang="en-MY" sz="1600" dirty="0" smtClean="0"/>
                        <a:t>(Malaysia)</a:t>
                      </a:r>
                    </a:p>
                  </a:txBody>
                  <a:tcPr marL="84406" marR="84406"/>
                </a:tc>
                <a:tc>
                  <a:txBody>
                    <a:bodyPr/>
                    <a:lstStyle/>
                    <a:p>
                      <a:r>
                        <a:rPr lang="en-MY" sz="1600" dirty="0" smtClean="0"/>
                        <a:t>ES43 </a:t>
                      </a:r>
                      <a:endParaRPr lang="en-MY" sz="1600" dirty="0"/>
                    </a:p>
                  </a:txBody>
                  <a:tcPr marL="84406" marR="84406"/>
                </a:tc>
                <a:tc>
                  <a:txBody>
                    <a:bodyPr/>
                    <a:lstStyle/>
                    <a:p>
                      <a:r>
                        <a:rPr lang="en-MY" sz="1600" dirty="0" smtClean="0"/>
                        <a:t>0% </a:t>
                      </a:r>
                      <a:endParaRPr lang="en-MY" sz="1600" dirty="0"/>
                    </a:p>
                  </a:txBody>
                  <a:tcPr marL="84406" marR="84406"/>
                </a:tc>
                <a:tc>
                  <a:txBody>
                    <a:bodyPr/>
                    <a:lstStyle/>
                    <a:p>
                      <a:r>
                        <a:rPr lang="en-MY" sz="1600" dirty="0" smtClean="0"/>
                        <a:t>Incidental Exempt supplies. </a:t>
                      </a:r>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600" dirty="0" smtClean="0"/>
                        <a:t>15</a:t>
                      </a:r>
                    </a:p>
                    <a:p>
                      <a:endParaRPr lang="en-MY" sz="1600" dirty="0"/>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600" dirty="0" smtClean="0"/>
                        <a:t>12</a:t>
                      </a:r>
                    </a:p>
                    <a:p>
                      <a:endParaRPr lang="en-MY" sz="1600" dirty="0"/>
                    </a:p>
                  </a:txBody>
                  <a:tcPr marL="84406" marR="84406"/>
                </a:tc>
              </a:tr>
            </a:tbl>
          </a:graphicData>
        </a:graphic>
      </p:graphicFrame>
      <p:sp>
        <p:nvSpPr>
          <p:cNvPr id="4" name="Rectangle 3"/>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2800" dirty="0">
                <a:solidFill>
                  <a:schemeClr val="accent5">
                    <a:lumMod val="60000"/>
                    <a:lumOff val="40000"/>
                  </a:schemeClr>
                </a:solidFill>
                <a:cs typeface="Mongolian Baiti" pitchFamily="66" charset="0"/>
              </a:rPr>
              <a:t>	</a:t>
            </a:r>
            <a:endParaRPr lang="en-US" sz="2800" dirty="0" smtClean="0">
              <a:solidFill>
                <a:schemeClr val="accent5">
                  <a:lumMod val="60000"/>
                  <a:lumOff val="40000"/>
                </a:schemeClr>
              </a:solidFill>
              <a:cs typeface="Mongolian Baiti" pitchFamily="66" charset="0"/>
            </a:endParaRPr>
          </a:p>
          <a:p>
            <a:r>
              <a:rPr lang="en-US" sz="2800" dirty="0">
                <a:solidFill>
                  <a:schemeClr val="accent5">
                    <a:lumMod val="60000"/>
                    <a:lumOff val="40000"/>
                  </a:schemeClr>
                </a:solidFill>
                <a:latin typeface="Calibri" pitchFamily="34" charset="0"/>
                <a:cs typeface="Mongolian Baiti" pitchFamily="66" charset="0"/>
              </a:rPr>
              <a:t> </a:t>
            </a:r>
            <a:r>
              <a:rPr lang="en-US" sz="2800" dirty="0" smtClean="0">
                <a:solidFill>
                  <a:schemeClr val="accent5">
                    <a:lumMod val="60000"/>
                    <a:lumOff val="40000"/>
                  </a:schemeClr>
                </a:solidFill>
                <a:latin typeface="Calibri" pitchFamily="34" charset="0"/>
                <a:cs typeface="Mongolian Baiti" pitchFamily="66" charset="0"/>
              </a:rPr>
              <a:t>          </a:t>
            </a:r>
            <a:r>
              <a:rPr lang="en-US" sz="2800" dirty="0" smtClean="0">
                <a:solidFill>
                  <a:schemeClr val="bg1"/>
                </a:solidFill>
                <a:latin typeface="Calibri" pitchFamily="34" charset="0"/>
                <a:cs typeface="Mongolian Baiti" pitchFamily="66" charset="0"/>
              </a:rPr>
              <a:t>GST TAX CODE FOR SUPPLY</a:t>
            </a:r>
          </a:p>
          <a:p>
            <a:r>
              <a:rPr lang="en-US" sz="2400" dirty="0">
                <a:solidFill>
                  <a:schemeClr val="bg1"/>
                </a:solidFill>
                <a:latin typeface="Calibri" pitchFamily="34" charset="0"/>
                <a:cs typeface="Mongolian Baiti" pitchFamily="66" charset="0"/>
              </a:rPr>
              <a:t>	</a:t>
            </a:r>
            <a:endParaRPr lang="en-SG" sz="1600" dirty="0"/>
          </a:p>
        </p:txBody>
      </p:sp>
    </p:spTree>
    <p:extLst>
      <p:ext uri="{BB962C8B-B14F-4D97-AF65-F5344CB8AC3E}">
        <p14:creationId xmlns:p14="http://schemas.microsoft.com/office/powerpoint/2010/main" val="13591333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64</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3728957089"/>
              </p:ext>
            </p:extLst>
          </p:nvPr>
        </p:nvGraphicFramePr>
        <p:xfrm>
          <a:off x="317989" y="1484784"/>
          <a:ext cx="8574493" cy="4471784"/>
        </p:xfrm>
        <a:graphic>
          <a:graphicData uri="http://schemas.openxmlformats.org/drawingml/2006/table">
            <a:tbl>
              <a:tblPr firstRow="1" bandRow="1">
                <a:tableStyleId>{21E4AEA4-8DFA-4A89-87EB-49C32662AFE0}</a:tableStyleId>
              </a:tblPr>
              <a:tblGrid>
                <a:gridCol w="664689"/>
                <a:gridCol w="1528785"/>
                <a:gridCol w="664689"/>
                <a:gridCol w="731158"/>
                <a:gridCol w="2592288"/>
                <a:gridCol w="1462316"/>
                <a:gridCol w="930568"/>
              </a:tblGrid>
              <a:tr h="936104">
                <a:tc>
                  <a:txBody>
                    <a:bodyPr/>
                    <a:lstStyle/>
                    <a:p>
                      <a:r>
                        <a:rPr lang="en-MY" sz="1600" dirty="0" smtClean="0"/>
                        <a:t>Tax Type </a:t>
                      </a:r>
                    </a:p>
                  </a:txBody>
                  <a:tcPr marL="84406" marR="84406"/>
                </a:tc>
                <a:tc>
                  <a:txBody>
                    <a:bodyPr/>
                    <a:lstStyle/>
                    <a:p>
                      <a:r>
                        <a:rPr lang="en-MY" sz="1600" dirty="0" smtClean="0"/>
                        <a:t>Description</a:t>
                      </a:r>
                      <a:endParaRPr lang="en-MY" sz="1600" dirty="0"/>
                    </a:p>
                  </a:txBody>
                  <a:tcPr marL="84406" marR="84406"/>
                </a:tc>
                <a:tc>
                  <a:txBody>
                    <a:bodyPr/>
                    <a:lstStyle/>
                    <a:p>
                      <a:r>
                        <a:rPr lang="en-MY" sz="1600" dirty="0" smtClean="0"/>
                        <a:t>Tax Code</a:t>
                      </a:r>
                    </a:p>
                  </a:txBody>
                  <a:tcPr marL="84406" marR="84406"/>
                </a:tc>
                <a:tc>
                  <a:txBody>
                    <a:bodyPr/>
                    <a:lstStyle/>
                    <a:p>
                      <a:r>
                        <a:rPr lang="en-MY" sz="1600" dirty="0" smtClean="0"/>
                        <a:t>Tax Rate </a:t>
                      </a:r>
                      <a:endParaRPr lang="en-MY" sz="1600" dirty="0"/>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600" dirty="0" smtClean="0"/>
                        <a:t>Description</a:t>
                      </a:r>
                    </a:p>
                  </a:txBody>
                  <a:tcPr marL="84406" marR="84406"/>
                </a:tc>
                <a:tc>
                  <a:txBody>
                    <a:bodyPr/>
                    <a:lstStyle/>
                    <a:p>
                      <a:r>
                        <a:rPr lang="en-MY" sz="1600" dirty="0" smtClean="0"/>
                        <a:t>Ref. no. </a:t>
                      </a:r>
                    </a:p>
                    <a:p>
                      <a:r>
                        <a:rPr lang="en-MY" sz="1600" dirty="0" err="1" smtClean="0"/>
                        <a:t>modul</a:t>
                      </a:r>
                      <a:r>
                        <a:rPr lang="en-MY" sz="1600" dirty="0" smtClean="0"/>
                        <a:t> system </a:t>
                      </a:r>
                    </a:p>
                    <a:p>
                      <a:r>
                        <a:rPr lang="en-MY" sz="1600" dirty="0" smtClean="0"/>
                        <a:t>GST</a:t>
                      </a:r>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600" dirty="0" smtClean="0"/>
                        <a:t>GST-03 Field</a:t>
                      </a:r>
                      <a:endParaRPr lang="en-MY" sz="1600" dirty="0"/>
                    </a:p>
                  </a:txBody>
                  <a:tcPr marL="84406" marR="84406"/>
                </a:tc>
              </a:tr>
              <a:tr h="5940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GST</a:t>
                      </a:r>
                      <a:endParaRPr lang="en-MY" sz="1600" dirty="0" smtClean="0"/>
                    </a:p>
                    <a:p>
                      <a:endParaRPr lang="en-MY" sz="1600" dirty="0"/>
                    </a:p>
                  </a:txBody>
                  <a:tcPr marL="84406" marR="84406"/>
                </a:tc>
                <a:tc>
                  <a:txBody>
                    <a:bodyPr/>
                    <a:lstStyle/>
                    <a:p>
                      <a:r>
                        <a:rPr lang="en-MY" sz="1600" dirty="0" smtClean="0"/>
                        <a:t>Goods And </a:t>
                      </a:r>
                    </a:p>
                    <a:p>
                      <a:r>
                        <a:rPr lang="en-MY" sz="1600" dirty="0" smtClean="0"/>
                        <a:t>Services Tax </a:t>
                      </a:r>
                    </a:p>
                    <a:p>
                      <a:r>
                        <a:rPr lang="en-MY" sz="1600" dirty="0" smtClean="0"/>
                        <a:t>(Malaysia)</a:t>
                      </a:r>
                    </a:p>
                    <a:p>
                      <a:endParaRPr lang="en-MY" sz="1600" dirty="0"/>
                    </a:p>
                  </a:txBody>
                  <a:tcPr marL="84406" marR="84406"/>
                </a:tc>
                <a:tc>
                  <a:txBody>
                    <a:bodyPr/>
                    <a:lstStyle/>
                    <a:p>
                      <a:r>
                        <a:rPr lang="en-MY" sz="1600" dirty="0" smtClean="0"/>
                        <a:t>DS</a:t>
                      </a:r>
                      <a:endParaRPr lang="en-MY" sz="1600" dirty="0"/>
                    </a:p>
                  </a:txBody>
                  <a:tcPr marL="84406" marR="84406"/>
                </a:tc>
                <a:tc>
                  <a:txBody>
                    <a:bodyPr/>
                    <a:lstStyle/>
                    <a:p>
                      <a:r>
                        <a:rPr lang="en-MY" sz="1600" dirty="0" smtClean="0"/>
                        <a:t>6% </a:t>
                      </a:r>
                      <a:endParaRPr lang="en-MY" sz="1600" dirty="0"/>
                    </a:p>
                  </a:txBody>
                  <a:tcPr marL="84406" marR="84406"/>
                </a:tc>
                <a:tc>
                  <a:txBody>
                    <a:bodyPr/>
                    <a:lstStyle/>
                    <a:p>
                      <a:r>
                        <a:rPr lang="en-MY" sz="1600" dirty="0" smtClean="0"/>
                        <a:t>Deemed supplies (e.g. </a:t>
                      </a:r>
                    </a:p>
                    <a:p>
                      <a:r>
                        <a:rPr lang="en-MY" sz="1600" dirty="0" smtClean="0"/>
                        <a:t>transfer or disposal of </a:t>
                      </a:r>
                    </a:p>
                    <a:p>
                      <a:r>
                        <a:rPr lang="en-MY" sz="1600" dirty="0" smtClean="0"/>
                        <a:t>business assets without </a:t>
                      </a:r>
                    </a:p>
                    <a:p>
                      <a:r>
                        <a:rPr lang="en-MY" sz="1600" dirty="0" smtClean="0"/>
                        <a:t>consideration).</a:t>
                      </a:r>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600" dirty="0" smtClean="0"/>
                        <a:t>7</a:t>
                      </a:r>
                    </a:p>
                    <a:p>
                      <a:endParaRPr lang="en-MY" sz="1600" dirty="0"/>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600" dirty="0" smtClean="0"/>
                        <a:t>5a, 5b</a:t>
                      </a:r>
                    </a:p>
                    <a:p>
                      <a:endParaRPr lang="en-MY" sz="1600" dirty="0"/>
                    </a:p>
                  </a:txBody>
                  <a:tcPr marL="84406" marR="84406"/>
                </a:tc>
              </a:tr>
              <a:tr h="5940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GST</a:t>
                      </a:r>
                      <a:endParaRPr lang="en-MY" sz="1600" dirty="0" smtClean="0"/>
                    </a:p>
                    <a:p>
                      <a:endParaRPr lang="en-MY" sz="1600" dirty="0"/>
                    </a:p>
                  </a:txBody>
                  <a:tcPr marL="84406" marR="84406"/>
                </a:tc>
                <a:tc>
                  <a:txBody>
                    <a:bodyPr/>
                    <a:lstStyle/>
                    <a:p>
                      <a:r>
                        <a:rPr lang="en-MY" sz="1600" dirty="0" smtClean="0"/>
                        <a:t>Goods And </a:t>
                      </a:r>
                    </a:p>
                    <a:p>
                      <a:r>
                        <a:rPr lang="en-MY" sz="1600" dirty="0" smtClean="0"/>
                        <a:t>Services Tax </a:t>
                      </a:r>
                    </a:p>
                    <a:p>
                      <a:r>
                        <a:rPr lang="en-MY" sz="1600" dirty="0" smtClean="0"/>
                        <a:t>(Malaysia)</a:t>
                      </a:r>
                    </a:p>
                  </a:txBody>
                  <a:tcPr marL="84406" marR="84406"/>
                </a:tc>
                <a:tc>
                  <a:txBody>
                    <a:bodyPr/>
                    <a:lstStyle/>
                    <a:p>
                      <a:r>
                        <a:rPr lang="en-MY" sz="1600" dirty="0" smtClean="0"/>
                        <a:t>OS</a:t>
                      </a:r>
                      <a:endParaRPr lang="en-MY" sz="1600" dirty="0"/>
                    </a:p>
                  </a:txBody>
                  <a:tcPr marL="84406" marR="84406"/>
                </a:tc>
                <a:tc>
                  <a:txBody>
                    <a:bodyPr/>
                    <a:lstStyle/>
                    <a:p>
                      <a:r>
                        <a:rPr lang="en-MY" sz="1600" dirty="0" smtClean="0"/>
                        <a:t>0% </a:t>
                      </a:r>
                      <a:endParaRPr lang="en-MY" sz="1600" dirty="0"/>
                    </a:p>
                  </a:txBody>
                  <a:tcPr marL="84406" marR="84406"/>
                </a:tc>
                <a:tc>
                  <a:txBody>
                    <a:bodyPr/>
                    <a:lstStyle/>
                    <a:p>
                      <a:r>
                        <a:rPr lang="en-MY" sz="1600" dirty="0" smtClean="0"/>
                        <a:t>Out-of-scope supplies. </a:t>
                      </a:r>
                      <a:endParaRPr lang="en-MY" sz="1600" dirty="0"/>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600" dirty="0" smtClean="0"/>
                        <a:t>17,18</a:t>
                      </a:r>
                    </a:p>
                    <a:p>
                      <a:endParaRPr lang="en-MY" sz="1600" dirty="0"/>
                    </a:p>
                  </a:txBody>
                  <a:tcPr marL="84406" marR="84406"/>
                </a:tc>
                <a:tc>
                  <a:txBody>
                    <a:bodyPr/>
                    <a:lstStyle/>
                    <a:p>
                      <a:endParaRPr lang="en-MY" sz="1600"/>
                    </a:p>
                  </a:txBody>
                  <a:tcPr marL="84406" marR="84406"/>
                </a:tc>
              </a:tr>
              <a:tr h="5940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GST</a:t>
                      </a:r>
                      <a:endParaRPr lang="en-MY" sz="1600" dirty="0" smtClean="0"/>
                    </a:p>
                    <a:p>
                      <a:endParaRPr lang="en-MY" sz="1600" dirty="0"/>
                    </a:p>
                  </a:txBody>
                  <a:tcPr marL="84406" marR="84406"/>
                </a:tc>
                <a:tc>
                  <a:txBody>
                    <a:bodyPr/>
                    <a:lstStyle/>
                    <a:p>
                      <a:r>
                        <a:rPr lang="en-MY" sz="1600" dirty="0" smtClean="0"/>
                        <a:t>Goods And </a:t>
                      </a:r>
                    </a:p>
                    <a:p>
                      <a:r>
                        <a:rPr lang="en-MY" sz="1600" dirty="0" smtClean="0"/>
                        <a:t>Services Tax </a:t>
                      </a:r>
                    </a:p>
                    <a:p>
                      <a:r>
                        <a:rPr lang="en-MY" sz="1600" dirty="0" smtClean="0"/>
                        <a:t>(Malaysia)</a:t>
                      </a:r>
                    </a:p>
                  </a:txBody>
                  <a:tcPr marL="84406" marR="84406"/>
                </a:tc>
                <a:tc>
                  <a:txBody>
                    <a:bodyPr/>
                    <a:lstStyle/>
                    <a:p>
                      <a:r>
                        <a:rPr lang="en-MY" sz="1600" dirty="0" smtClean="0"/>
                        <a:t>ES</a:t>
                      </a:r>
                      <a:endParaRPr lang="en-MY" sz="1600" dirty="0"/>
                    </a:p>
                  </a:txBody>
                  <a:tcPr marL="84406" marR="84406"/>
                </a:tc>
                <a:tc>
                  <a:txBody>
                    <a:bodyPr/>
                    <a:lstStyle/>
                    <a:p>
                      <a:r>
                        <a:rPr lang="en-MY" sz="1600" dirty="0" smtClean="0"/>
                        <a:t>0% </a:t>
                      </a:r>
                      <a:endParaRPr lang="en-MY" sz="1600" dirty="0"/>
                    </a:p>
                  </a:txBody>
                  <a:tcPr marL="84406" marR="84406"/>
                </a:tc>
                <a:tc>
                  <a:txBody>
                    <a:bodyPr/>
                    <a:lstStyle/>
                    <a:p>
                      <a:r>
                        <a:rPr lang="en-MY" sz="1600" dirty="0" smtClean="0"/>
                        <a:t>Exempt supplies under </a:t>
                      </a:r>
                    </a:p>
                    <a:p>
                      <a:r>
                        <a:rPr lang="en-MY" sz="1600" dirty="0" smtClean="0"/>
                        <a:t>GST.</a:t>
                      </a:r>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600" dirty="0" smtClean="0"/>
                        <a:t>15,16</a:t>
                      </a:r>
                    </a:p>
                    <a:p>
                      <a:endParaRPr lang="en-MY" sz="1600" dirty="0"/>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600" dirty="0" smtClean="0"/>
                        <a:t>12</a:t>
                      </a:r>
                    </a:p>
                    <a:p>
                      <a:endParaRPr lang="en-MY" sz="1600" dirty="0"/>
                    </a:p>
                  </a:txBody>
                  <a:tcPr marL="84406" marR="84406"/>
                </a:tc>
              </a:tr>
              <a:tr h="594066">
                <a:tc>
                  <a:txBody>
                    <a:bodyPr/>
                    <a:lstStyle/>
                    <a:p>
                      <a:r>
                        <a:rPr lang="en-US" sz="1600" dirty="0" smtClean="0"/>
                        <a:t>GST</a:t>
                      </a:r>
                      <a:endParaRPr lang="en-MY" sz="1600" dirty="0"/>
                    </a:p>
                  </a:txBody>
                  <a:tcPr marL="84406" marR="84406"/>
                </a:tc>
                <a:tc>
                  <a:txBody>
                    <a:bodyPr/>
                    <a:lstStyle/>
                    <a:p>
                      <a:r>
                        <a:rPr lang="en-MY" sz="1600" dirty="0" smtClean="0"/>
                        <a:t>Goods And </a:t>
                      </a:r>
                    </a:p>
                    <a:p>
                      <a:r>
                        <a:rPr lang="en-MY" sz="1600" dirty="0" smtClean="0"/>
                        <a:t>Services Tax </a:t>
                      </a:r>
                    </a:p>
                    <a:p>
                      <a:r>
                        <a:rPr lang="en-MY" sz="1600" dirty="0" smtClean="0"/>
                        <a:t>(Malaysia)</a:t>
                      </a:r>
                    </a:p>
                  </a:txBody>
                  <a:tcPr marL="84406" marR="84406"/>
                </a:tc>
                <a:tc>
                  <a:txBody>
                    <a:bodyPr/>
                    <a:lstStyle/>
                    <a:p>
                      <a:r>
                        <a:rPr lang="en-MY" sz="1600" dirty="0" smtClean="0"/>
                        <a:t>RS</a:t>
                      </a:r>
                      <a:endParaRPr lang="en-MY" sz="1600" dirty="0"/>
                    </a:p>
                  </a:txBody>
                  <a:tcPr marL="84406" marR="84406"/>
                </a:tc>
                <a:tc>
                  <a:txBody>
                    <a:bodyPr/>
                    <a:lstStyle/>
                    <a:p>
                      <a:r>
                        <a:rPr lang="en-MY" sz="1600" dirty="0" smtClean="0"/>
                        <a:t>0% </a:t>
                      </a:r>
                      <a:endParaRPr lang="en-MY" sz="1600" dirty="0"/>
                    </a:p>
                  </a:txBody>
                  <a:tcPr marL="84406" marR="84406"/>
                </a:tc>
                <a:tc>
                  <a:txBody>
                    <a:bodyPr/>
                    <a:lstStyle/>
                    <a:p>
                      <a:r>
                        <a:rPr lang="en-MY" sz="1600" dirty="0" smtClean="0"/>
                        <a:t>Relief supply under GST. </a:t>
                      </a:r>
                      <a:endParaRPr lang="en-MY" sz="1600" dirty="0"/>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600" dirty="0" smtClean="0"/>
                        <a:t>13</a:t>
                      </a:r>
                    </a:p>
                    <a:p>
                      <a:endParaRPr lang="en-MY" sz="1600" dirty="0"/>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600" dirty="0" smtClean="0"/>
                        <a:t>13</a:t>
                      </a:r>
                    </a:p>
                    <a:p>
                      <a:endParaRPr lang="en-MY" sz="1600" dirty="0"/>
                    </a:p>
                  </a:txBody>
                  <a:tcPr marL="84406" marR="84406"/>
                </a:tc>
              </a:tr>
            </a:tbl>
          </a:graphicData>
        </a:graphic>
      </p:graphicFrame>
      <p:sp>
        <p:nvSpPr>
          <p:cNvPr id="4" name="Rectangle 3"/>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2800" dirty="0">
                <a:solidFill>
                  <a:schemeClr val="accent5">
                    <a:lumMod val="60000"/>
                    <a:lumOff val="40000"/>
                  </a:schemeClr>
                </a:solidFill>
                <a:cs typeface="Mongolian Baiti" pitchFamily="66" charset="0"/>
              </a:rPr>
              <a:t>	</a:t>
            </a:r>
            <a:endParaRPr lang="en-US" sz="2800" dirty="0" smtClean="0">
              <a:solidFill>
                <a:schemeClr val="accent5">
                  <a:lumMod val="60000"/>
                  <a:lumOff val="40000"/>
                </a:schemeClr>
              </a:solidFill>
              <a:cs typeface="Mongolian Baiti" pitchFamily="66" charset="0"/>
            </a:endParaRPr>
          </a:p>
          <a:p>
            <a:r>
              <a:rPr lang="en-US" sz="2800" dirty="0">
                <a:solidFill>
                  <a:schemeClr val="accent5">
                    <a:lumMod val="60000"/>
                    <a:lumOff val="40000"/>
                  </a:schemeClr>
                </a:solidFill>
                <a:latin typeface="Calibri" pitchFamily="34" charset="0"/>
                <a:cs typeface="Mongolian Baiti" pitchFamily="66" charset="0"/>
              </a:rPr>
              <a:t> </a:t>
            </a:r>
            <a:r>
              <a:rPr lang="en-US" sz="2800" dirty="0" smtClean="0">
                <a:solidFill>
                  <a:schemeClr val="accent5">
                    <a:lumMod val="60000"/>
                    <a:lumOff val="40000"/>
                  </a:schemeClr>
                </a:solidFill>
                <a:latin typeface="Calibri" pitchFamily="34" charset="0"/>
                <a:cs typeface="Mongolian Baiti" pitchFamily="66" charset="0"/>
              </a:rPr>
              <a:t>          </a:t>
            </a:r>
            <a:r>
              <a:rPr lang="en-US" sz="2800" dirty="0" smtClean="0">
                <a:solidFill>
                  <a:schemeClr val="bg1"/>
                </a:solidFill>
                <a:latin typeface="Calibri" pitchFamily="34" charset="0"/>
                <a:cs typeface="Mongolian Baiti" pitchFamily="66" charset="0"/>
              </a:rPr>
              <a:t>GST TAX CODE FOR SUPPLY</a:t>
            </a:r>
          </a:p>
          <a:p>
            <a:r>
              <a:rPr lang="en-US" sz="2400" dirty="0">
                <a:solidFill>
                  <a:schemeClr val="bg1"/>
                </a:solidFill>
                <a:latin typeface="Calibri" pitchFamily="34" charset="0"/>
                <a:cs typeface="Mongolian Baiti" pitchFamily="66" charset="0"/>
              </a:rPr>
              <a:t>	</a:t>
            </a:r>
            <a:endParaRPr lang="en-SG" sz="1600" dirty="0"/>
          </a:p>
        </p:txBody>
      </p:sp>
    </p:spTree>
    <p:extLst>
      <p:ext uri="{BB962C8B-B14F-4D97-AF65-F5344CB8AC3E}">
        <p14:creationId xmlns:p14="http://schemas.microsoft.com/office/powerpoint/2010/main" val="13038542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65</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2647245433"/>
              </p:ext>
            </p:extLst>
          </p:nvPr>
        </p:nvGraphicFramePr>
        <p:xfrm>
          <a:off x="317989" y="1484784"/>
          <a:ext cx="8574493" cy="3313544"/>
        </p:xfrm>
        <a:graphic>
          <a:graphicData uri="http://schemas.openxmlformats.org/drawingml/2006/table">
            <a:tbl>
              <a:tblPr firstRow="1" bandRow="1">
                <a:tableStyleId>{21E4AEA4-8DFA-4A89-87EB-49C32662AFE0}</a:tableStyleId>
              </a:tblPr>
              <a:tblGrid>
                <a:gridCol w="664689"/>
                <a:gridCol w="1528785"/>
                <a:gridCol w="664689"/>
                <a:gridCol w="731158"/>
                <a:gridCol w="2592288"/>
                <a:gridCol w="1462316"/>
                <a:gridCol w="930568"/>
              </a:tblGrid>
              <a:tr h="936104">
                <a:tc>
                  <a:txBody>
                    <a:bodyPr/>
                    <a:lstStyle/>
                    <a:p>
                      <a:r>
                        <a:rPr lang="en-MY" sz="1600" dirty="0" smtClean="0"/>
                        <a:t>Tax Type </a:t>
                      </a:r>
                    </a:p>
                  </a:txBody>
                  <a:tcPr marL="84406" marR="84406"/>
                </a:tc>
                <a:tc>
                  <a:txBody>
                    <a:bodyPr/>
                    <a:lstStyle/>
                    <a:p>
                      <a:r>
                        <a:rPr lang="en-MY" sz="1600" dirty="0" smtClean="0"/>
                        <a:t>Description</a:t>
                      </a:r>
                      <a:endParaRPr lang="en-MY" sz="1600" dirty="0"/>
                    </a:p>
                  </a:txBody>
                  <a:tcPr marL="84406" marR="84406"/>
                </a:tc>
                <a:tc>
                  <a:txBody>
                    <a:bodyPr/>
                    <a:lstStyle/>
                    <a:p>
                      <a:r>
                        <a:rPr lang="en-MY" sz="1600" dirty="0" smtClean="0"/>
                        <a:t>Tax Code</a:t>
                      </a:r>
                    </a:p>
                  </a:txBody>
                  <a:tcPr marL="84406" marR="84406"/>
                </a:tc>
                <a:tc>
                  <a:txBody>
                    <a:bodyPr/>
                    <a:lstStyle/>
                    <a:p>
                      <a:r>
                        <a:rPr lang="en-MY" sz="1600" dirty="0" smtClean="0"/>
                        <a:t>Tax Rate </a:t>
                      </a:r>
                      <a:endParaRPr lang="en-MY" sz="1600" dirty="0"/>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600" dirty="0" smtClean="0"/>
                        <a:t>Description</a:t>
                      </a:r>
                    </a:p>
                  </a:txBody>
                  <a:tcPr marL="84406" marR="84406"/>
                </a:tc>
                <a:tc>
                  <a:txBody>
                    <a:bodyPr/>
                    <a:lstStyle/>
                    <a:p>
                      <a:r>
                        <a:rPr lang="en-MY" sz="1600" dirty="0" smtClean="0"/>
                        <a:t>Ref. no. </a:t>
                      </a:r>
                    </a:p>
                    <a:p>
                      <a:r>
                        <a:rPr lang="en-MY" sz="1600" dirty="0" err="1" smtClean="0"/>
                        <a:t>modul</a:t>
                      </a:r>
                      <a:r>
                        <a:rPr lang="en-MY" sz="1600" dirty="0" smtClean="0"/>
                        <a:t> system </a:t>
                      </a:r>
                    </a:p>
                    <a:p>
                      <a:r>
                        <a:rPr lang="en-MY" sz="1600" dirty="0" smtClean="0"/>
                        <a:t>GST</a:t>
                      </a:r>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600" dirty="0" smtClean="0"/>
                        <a:t>GST-03 Field</a:t>
                      </a:r>
                      <a:endParaRPr lang="en-MY" sz="1600" dirty="0"/>
                    </a:p>
                  </a:txBody>
                  <a:tcPr marL="84406" marR="84406"/>
                </a:tc>
              </a:tr>
              <a:tr h="5940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GST</a:t>
                      </a:r>
                      <a:endParaRPr lang="en-MY" sz="1600" dirty="0" smtClean="0"/>
                    </a:p>
                    <a:p>
                      <a:endParaRPr lang="en-MY" sz="1600" dirty="0"/>
                    </a:p>
                  </a:txBody>
                  <a:tcPr marL="84406" marR="84406"/>
                </a:tc>
                <a:tc>
                  <a:txBody>
                    <a:bodyPr/>
                    <a:lstStyle/>
                    <a:p>
                      <a:r>
                        <a:rPr lang="en-MY" sz="1600" dirty="0" smtClean="0"/>
                        <a:t>Goods And </a:t>
                      </a:r>
                    </a:p>
                    <a:p>
                      <a:r>
                        <a:rPr lang="en-MY" sz="1600" dirty="0" smtClean="0"/>
                        <a:t>Services Tax </a:t>
                      </a:r>
                    </a:p>
                    <a:p>
                      <a:r>
                        <a:rPr lang="en-MY" sz="1600" dirty="0" smtClean="0"/>
                        <a:t>(Malaysia)</a:t>
                      </a:r>
                    </a:p>
                  </a:txBody>
                  <a:tcPr marL="84406" marR="84406"/>
                </a:tc>
                <a:tc>
                  <a:txBody>
                    <a:bodyPr/>
                    <a:lstStyle/>
                    <a:p>
                      <a:r>
                        <a:rPr lang="en-MY" sz="1600" dirty="0" smtClean="0"/>
                        <a:t>GS</a:t>
                      </a:r>
                      <a:endParaRPr lang="en-MY" sz="1600" dirty="0"/>
                    </a:p>
                  </a:txBody>
                  <a:tcPr marL="84406" marR="84406"/>
                </a:tc>
                <a:tc>
                  <a:txBody>
                    <a:bodyPr/>
                    <a:lstStyle/>
                    <a:p>
                      <a:r>
                        <a:rPr lang="en-MY" sz="1600" dirty="0" smtClean="0"/>
                        <a:t>0% </a:t>
                      </a:r>
                      <a:endParaRPr lang="en-MY" sz="1600" dirty="0"/>
                    </a:p>
                  </a:txBody>
                  <a:tcPr marL="84406" marR="84406"/>
                </a:tc>
                <a:tc>
                  <a:txBody>
                    <a:bodyPr/>
                    <a:lstStyle/>
                    <a:p>
                      <a:r>
                        <a:rPr lang="en-MY" sz="1600" dirty="0" smtClean="0"/>
                        <a:t>Disregarded supplies. </a:t>
                      </a:r>
                      <a:endParaRPr lang="en-MY" sz="1600" dirty="0"/>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600" dirty="0" smtClean="0"/>
                        <a:t>14</a:t>
                      </a:r>
                    </a:p>
                    <a:p>
                      <a:endParaRPr lang="en-MY" sz="1600" dirty="0"/>
                    </a:p>
                  </a:txBody>
                  <a:tcPr marL="84406" marR="84406"/>
                </a:tc>
                <a:tc>
                  <a:txBody>
                    <a:bodyPr/>
                    <a:lstStyle/>
                    <a:p>
                      <a:endParaRPr lang="en-MY" sz="1600"/>
                    </a:p>
                  </a:txBody>
                  <a:tcPr marL="84406" marR="84406"/>
                </a:tc>
              </a:tr>
              <a:tr h="5940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GST</a:t>
                      </a:r>
                      <a:endParaRPr lang="en-MY" sz="1600" dirty="0" smtClean="0"/>
                    </a:p>
                    <a:p>
                      <a:endParaRPr lang="en-MY" sz="1600" dirty="0"/>
                    </a:p>
                  </a:txBody>
                  <a:tcPr marL="84406" marR="84406"/>
                </a:tc>
                <a:tc>
                  <a:txBody>
                    <a:bodyPr/>
                    <a:lstStyle/>
                    <a:p>
                      <a:r>
                        <a:rPr lang="en-MY" sz="1600" dirty="0" smtClean="0"/>
                        <a:t>Goods And </a:t>
                      </a:r>
                    </a:p>
                    <a:p>
                      <a:r>
                        <a:rPr lang="en-MY" sz="1600" dirty="0" smtClean="0"/>
                        <a:t>Services Tax </a:t>
                      </a:r>
                    </a:p>
                    <a:p>
                      <a:r>
                        <a:rPr lang="en-MY" sz="1600" dirty="0" smtClean="0"/>
                        <a:t>(Malaysia)</a:t>
                      </a:r>
                    </a:p>
                  </a:txBody>
                  <a:tcPr marL="84406" marR="84406"/>
                </a:tc>
                <a:tc>
                  <a:txBody>
                    <a:bodyPr/>
                    <a:lstStyle/>
                    <a:p>
                      <a:r>
                        <a:rPr lang="en-MY" sz="1600" dirty="0" smtClean="0"/>
                        <a:t>AJS</a:t>
                      </a:r>
                      <a:endParaRPr lang="en-MY" sz="1600" dirty="0"/>
                    </a:p>
                  </a:txBody>
                  <a:tcPr marL="84406" marR="84406"/>
                </a:tc>
                <a:tc>
                  <a:txBody>
                    <a:bodyPr/>
                    <a:lstStyle/>
                    <a:p>
                      <a:r>
                        <a:rPr lang="en-MY" sz="1600" dirty="0" smtClean="0"/>
                        <a:t>6% </a:t>
                      </a:r>
                      <a:endParaRPr lang="en-MY" sz="1600" dirty="0"/>
                    </a:p>
                  </a:txBody>
                  <a:tcPr marL="84406" marR="84406"/>
                </a:tc>
                <a:tc>
                  <a:txBody>
                    <a:bodyPr/>
                    <a:lstStyle/>
                    <a:p>
                      <a:r>
                        <a:rPr lang="en-MY" sz="1600" dirty="0" smtClean="0"/>
                        <a:t>Any adjustment made to </a:t>
                      </a:r>
                    </a:p>
                    <a:p>
                      <a:r>
                        <a:rPr lang="en-MY" sz="1600" dirty="0" smtClean="0"/>
                        <a:t>Output Tax e.g.: Longer </a:t>
                      </a:r>
                    </a:p>
                    <a:p>
                      <a:r>
                        <a:rPr lang="en-MY" sz="1600" dirty="0" smtClean="0"/>
                        <a:t>period adjustment, Bad </a:t>
                      </a:r>
                    </a:p>
                    <a:p>
                      <a:r>
                        <a:rPr lang="en-MY" sz="1600" dirty="0" smtClean="0"/>
                        <a:t>Debt recover, outstanding </a:t>
                      </a:r>
                    </a:p>
                    <a:p>
                      <a:r>
                        <a:rPr lang="en-MY" sz="1600" dirty="0" smtClean="0"/>
                        <a:t>invoice &gt; 6 months&amp; other </a:t>
                      </a:r>
                    </a:p>
                    <a:p>
                      <a:r>
                        <a:rPr lang="en-MY" sz="1600" dirty="0" smtClean="0"/>
                        <a:t>output tax adjustments.</a:t>
                      </a:r>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600" dirty="0" smtClean="0"/>
                        <a:t>4,5,6,9</a:t>
                      </a:r>
                    </a:p>
                    <a:p>
                      <a:endParaRPr lang="en-MY" sz="1600" dirty="0"/>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600" dirty="0" smtClean="0"/>
                        <a:t>5b only</a:t>
                      </a:r>
                    </a:p>
                    <a:p>
                      <a:endParaRPr lang="en-MY" sz="1600" dirty="0"/>
                    </a:p>
                  </a:txBody>
                  <a:tcPr marL="84406" marR="84406"/>
                </a:tc>
              </a:tr>
            </a:tbl>
          </a:graphicData>
        </a:graphic>
      </p:graphicFrame>
      <p:sp>
        <p:nvSpPr>
          <p:cNvPr id="4" name="Rectangle 3"/>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2800" dirty="0">
                <a:solidFill>
                  <a:schemeClr val="accent5">
                    <a:lumMod val="60000"/>
                    <a:lumOff val="40000"/>
                  </a:schemeClr>
                </a:solidFill>
                <a:cs typeface="Mongolian Baiti" pitchFamily="66" charset="0"/>
              </a:rPr>
              <a:t>	</a:t>
            </a:r>
            <a:endParaRPr lang="en-US" sz="2800" dirty="0" smtClean="0">
              <a:solidFill>
                <a:schemeClr val="accent5">
                  <a:lumMod val="60000"/>
                  <a:lumOff val="40000"/>
                </a:schemeClr>
              </a:solidFill>
              <a:cs typeface="Mongolian Baiti" pitchFamily="66" charset="0"/>
            </a:endParaRPr>
          </a:p>
          <a:p>
            <a:r>
              <a:rPr lang="en-US" sz="2800" dirty="0">
                <a:solidFill>
                  <a:schemeClr val="accent5">
                    <a:lumMod val="60000"/>
                    <a:lumOff val="40000"/>
                  </a:schemeClr>
                </a:solidFill>
                <a:latin typeface="Calibri" pitchFamily="34" charset="0"/>
                <a:cs typeface="Mongolian Baiti" pitchFamily="66" charset="0"/>
              </a:rPr>
              <a:t> </a:t>
            </a:r>
            <a:r>
              <a:rPr lang="en-US" sz="2800" dirty="0" smtClean="0">
                <a:solidFill>
                  <a:schemeClr val="accent5">
                    <a:lumMod val="60000"/>
                    <a:lumOff val="40000"/>
                  </a:schemeClr>
                </a:solidFill>
                <a:latin typeface="Calibri" pitchFamily="34" charset="0"/>
                <a:cs typeface="Mongolian Baiti" pitchFamily="66" charset="0"/>
              </a:rPr>
              <a:t>          </a:t>
            </a:r>
            <a:r>
              <a:rPr lang="en-US" sz="2800" dirty="0" smtClean="0">
                <a:solidFill>
                  <a:schemeClr val="bg1"/>
                </a:solidFill>
                <a:latin typeface="Calibri" pitchFamily="34" charset="0"/>
                <a:cs typeface="Mongolian Baiti" pitchFamily="66" charset="0"/>
              </a:rPr>
              <a:t>GST TAX CODE FOR SUPPLY</a:t>
            </a:r>
          </a:p>
          <a:p>
            <a:r>
              <a:rPr lang="en-US" sz="2400" dirty="0">
                <a:solidFill>
                  <a:schemeClr val="bg1"/>
                </a:solidFill>
                <a:latin typeface="Calibri" pitchFamily="34" charset="0"/>
                <a:cs typeface="Mongolian Baiti" pitchFamily="66" charset="0"/>
              </a:rPr>
              <a:t>	</a:t>
            </a:r>
            <a:endParaRPr lang="en-SG" sz="1600" dirty="0"/>
          </a:p>
        </p:txBody>
      </p:sp>
      <p:sp>
        <p:nvSpPr>
          <p:cNvPr id="5" name="TextBox 4"/>
          <p:cNvSpPr txBox="1"/>
          <p:nvPr/>
        </p:nvSpPr>
        <p:spPr>
          <a:xfrm>
            <a:off x="317989" y="5445224"/>
            <a:ext cx="8707429" cy="784830"/>
          </a:xfrm>
          <a:prstGeom prst="rect">
            <a:avLst/>
          </a:prstGeom>
          <a:noFill/>
        </p:spPr>
        <p:txBody>
          <a:bodyPr wrap="square" rtlCol="0">
            <a:spAutoFit/>
          </a:bodyPr>
          <a:lstStyle/>
          <a:p>
            <a:r>
              <a:rPr lang="en-MY" sz="1500" dirty="0"/>
              <a:t>Notes: The tax codes listed are recommendations to allow proper classifications of typical purchase and sales scenarios encountered by GST-registered businesses for the purpose of GST. The list is not intended to be prescriptive nor comprehensive</a:t>
            </a:r>
            <a:r>
              <a:rPr lang="en-MY" sz="1500" dirty="0" smtClean="0"/>
              <a:t>.</a:t>
            </a:r>
            <a:endParaRPr lang="en-MY" sz="1500" dirty="0"/>
          </a:p>
        </p:txBody>
      </p:sp>
    </p:spTree>
    <p:extLst>
      <p:ext uri="{BB962C8B-B14F-4D97-AF65-F5344CB8AC3E}">
        <p14:creationId xmlns:p14="http://schemas.microsoft.com/office/powerpoint/2010/main" val="12389698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66</a:t>
            </a:fld>
            <a:endParaRPr lang="en-US"/>
          </a:p>
        </p:txBody>
      </p:sp>
      <p:sp>
        <p:nvSpPr>
          <p:cNvPr id="3" name="TextBox 2"/>
          <p:cNvSpPr txBox="1"/>
          <p:nvPr/>
        </p:nvSpPr>
        <p:spPr>
          <a:xfrm>
            <a:off x="2552065" y="4700273"/>
            <a:ext cx="6223847" cy="584775"/>
          </a:xfrm>
          <a:prstGeom prst="rect">
            <a:avLst/>
          </a:prstGeom>
          <a:noFill/>
        </p:spPr>
        <p:txBody>
          <a:bodyPr wrap="square" rtlCol="0">
            <a:spAutoFit/>
          </a:bodyPr>
          <a:lstStyle/>
          <a:p>
            <a:r>
              <a:rPr lang="en-US" sz="3200" dirty="0" smtClean="0">
                <a:solidFill>
                  <a:schemeClr val="tx2">
                    <a:lumMod val="50000"/>
                  </a:schemeClr>
                </a:solidFill>
                <a:latin typeface="Calibri" pitchFamily="34" charset="0"/>
              </a:rPr>
              <a:t>GST - 03</a:t>
            </a:r>
            <a:endParaRPr lang="en-MY" sz="3200" dirty="0">
              <a:solidFill>
                <a:schemeClr val="tx2">
                  <a:lumMod val="50000"/>
                </a:schemeClr>
              </a:solidFill>
              <a:latin typeface="Calibri" pitchFamily="34" charset="0"/>
            </a:endParaRPr>
          </a:p>
        </p:txBody>
      </p:sp>
      <p:grpSp>
        <p:nvGrpSpPr>
          <p:cNvPr id="4" name="Group 2"/>
          <p:cNvGrpSpPr/>
          <p:nvPr/>
        </p:nvGrpSpPr>
        <p:grpSpPr>
          <a:xfrm>
            <a:off x="609600" y="3008662"/>
            <a:ext cx="8001000" cy="2455496"/>
            <a:chOff x="609600" y="3008662"/>
            <a:chExt cx="8001000" cy="2455496"/>
          </a:xfrm>
        </p:grpSpPr>
        <p:cxnSp>
          <p:nvCxnSpPr>
            <p:cNvPr id="5" name="Straight Connector 4"/>
            <p:cNvCxnSpPr/>
            <p:nvPr/>
          </p:nvCxnSpPr>
          <p:spPr>
            <a:xfrm>
              <a:off x="609600" y="5464158"/>
              <a:ext cx="8001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6" name="Group 1"/>
            <p:cNvGrpSpPr/>
            <p:nvPr/>
          </p:nvGrpSpPr>
          <p:grpSpPr>
            <a:xfrm>
              <a:off x="609600" y="3008662"/>
              <a:ext cx="1905000" cy="2231303"/>
              <a:chOff x="609600" y="3008662"/>
              <a:chExt cx="1905000" cy="2231303"/>
            </a:xfrm>
          </p:grpSpPr>
          <p:sp>
            <p:nvSpPr>
              <p:cNvPr id="7" name="Rectangle 6"/>
              <p:cNvSpPr/>
              <p:nvPr/>
            </p:nvSpPr>
            <p:spPr>
              <a:xfrm>
                <a:off x="609600" y="3564693"/>
                <a:ext cx="1676400" cy="1675272"/>
              </a:xfrm>
              <a:prstGeom prst="rect">
                <a:avLst/>
              </a:prstGeom>
              <a:solidFill>
                <a:srgbClr val="FF0000"/>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MY"/>
              </a:p>
            </p:txBody>
          </p:sp>
          <p:pic>
            <p:nvPicPr>
              <p:cNvPr id="8" name="Picture 3" descr="C:\Users\Account\Desktop\Untitled-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7111" y="3008662"/>
                <a:ext cx="1557489" cy="198797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23460073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67</a:t>
            </a:fld>
            <a:endParaRPr lang="en-US"/>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25219" r="912"/>
          <a:stretch/>
        </p:blipFill>
        <p:spPr>
          <a:xfrm>
            <a:off x="384459" y="1878227"/>
            <a:ext cx="4939789" cy="4679735"/>
          </a:xfrm>
          <a:prstGeom prst="rect">
            <a:avLst/>
          </a:prstGeom>
        </p:spPr>
      </p:pic>
      <p:sp>
        <p:nvSpPr>
          <p:cNvPr id="4" name="Line Callout 1 3"/>
          <p:cNvSpPr/>
          <p:nvPr/>
        </p:nvSpPr>
        <p:spPr>
          <a:xfrm>
            <a:off x="5324248" y="3428998"/>
            <a:ext cx="3190508" cy="396044"/>
          </a:xfrm>
          <a:prstGeom prst="borderCallout1">
            <a:avLst>
              <a:gd name="adj1" fmla="val 70440"/>
              <a:gd name="adj2" fmla="val -3990"/>
              <a:gd name="adj3" fmla="val 246895"/>
              <a:gd name="adj4" fmla="val -42676"/>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GST Number</a:t>
            </a:r>
            <a:endParaRPr lang="en-MY" dirty="0"/>
          </a:p>
        </p:txBody>
      </p:sp>
      <p:sp>
        <p:nvSpPr>
          <p:cNvPr id="5" name="Line Callout 1 4"/>
          <p:cNvSpPr/>
          <p:nvPr/>
        </p:nvSpPr>
        <p:spPr>
          <a:xfrm>
            <a:off x="5324248" y="4140464"/>
            <a:ext cx="3190508" cy="396044"/>
          </a:xfrm>
          <a:prstGeom prst="borderCallout1">
            <a:avLst>
              <a:gd name="adj1" fmla="val 53210"/>
              <a:gd name="adj2" fmla="val -5964"/>
              <a:gd name="adj3" fmla="val 177975"/>
              <a:gd name="adj4" fmla="val -39122"/>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Name of Business</a:t>
            </a:r>
            <a:endParaRPr lang="en-MY" dirty="0"/>
          </a:p>
        </p:txBody>
      </p:sp>
      <p:sp>
        <p:nvSpPr>
          <p:cNvPr id="6" name="Line Callout 1 5"/>
          <p:cNvSpPr/>
          <p:nvPr/>
        </p:nvSpPr>
        <p:spPr>
          <a:xfrm>
            <a:off x="5324248" y="4941168"/>
            <a:ext cx="3190508" cy="396044"/>
          </a:xfrm>
          <a:prstGeom prst="borderCallout1">
            <a:avLst>
              <a:gd name="adj1" fmla="val 18750"/>
              <a:gd name="adj2" fmla="val -8333"/>
              <a:gd name="adj3" fmla="val 177975"/>
              <a:gd name="adj4" fmla="val -39122"/>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Start Date : </a:t>
            </a:r>
            <a:r>
              <a:rPr lang="en-US" dirty="0" err="1" smtClean="0"/>
              <a:t>etc</a:t>
            </a:r>
            <a:r>
              <a:rPr lang="en-US" dirty="0" smtClean="0"/>
              <a:t>, 1 August 2015</a:t>
            </a:r>
            <a:endParaRPr lang="en-MY" dirty="0"/>
          </a:p>
        </p:txBody>
      </p:sp>
      <p:sp>
        <p:nvSpPr>
          <p:cNvPr id="7" name="Line Callout 1 6"/>
          <p:cNvSpPr/>
          <p:nvPr/>
        </p:nvSpPr>
        <p:spPr>
          <a:xfrm>
            <a:off x="5324248" y="5489612"/>
            <a:ext cx="3190508" cy="396044"/>
          </a:xfrm>
          <a:prstGeom prst="borderCallout1">
            <a:avLst>
              <a:gd name="adj1" fmla="val 18750"/>
              <a:gd name="adj2" fmla="val -8333"/>
              <a:gd name="adj3" fmla="val 143515"/>
              <a:gd name="adj4" fmla="val -38332"/>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End Date : </a:t>
            </a:r>
            <a:r>
              <a:rPr lang="en-US" dirty="0" err="1" smtClean="0"/>
              <a:t>etc</a:t>
            </a:r>
            <a:r>
              <a:rPr lang="en-US" dirty="0" smtClean="0"/>
              <a:t>,  31 August 2015</a:t>
            </a:r>
            <a:endParaRPr lang="en-MY" dirty="0"/>
          </a:p>
        </p:txBody>
      </p:sp>
      <p:sp>
        <p:nvSpPr>
          <p:cNvPr id="8" name="Line Callout 1 7"/>
          <p:cNvSpPr/>
          <p:nvPr/>
        </p:nvSpPr>
        <p:spPr>
          <a:xfrm>
            <a:off x="5324248" y="6038056"/>
            <a:ext cx="3190508" cy="396044"/>
          </a:xfrm>
          <a:prstGeom prst="borderCallout1">
            <a:avLst>
              <a:gd name="adj1" fmla="val 18750"/>
              <a:gd name="adj2" fmla="val -8333"/>
              <a:gd name="adj3" fmla="val 84933"/>
              <a:gd name="adj4" fmla="val -32804"/>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Due Date : </a:t>
            </a:r>
            <a:r>
              <a:rPr lang="en-US" dirty="0" err="1" smtClean="0"/>
              <a:t>etc</a:t>
            </a:r>
            <a:r>
              <a:rPr lang="en-US" dirty="0" smtClean="0"/>
              <a:t>,  30 Sept 2015</a:t>
            </a:r>
            <a:endParaRPr lang="en-MY" dirty="0"/>
          </a:p>
        </p:txBody>
      </p:sp>
      <p:sp>
        <p:nvSpPr>
          <p:cNvPr id="9" name="Rectangle 8"/>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2800" dirty="0">
                <a:solidFill>
                  <a:schemeClr val="accent5">
                    <a:lumMod val="60000"/>
                    <a:lumOff val="40000"/>
                  </a:schemeClr>
                </a:solidFill>
                <a:cs typeface="Mongolian Baiti" pitchFamily="66" charset="0"/>
              </a:rPr>
              <a:t>	</a:t>
            </a:r>
            <a:endParaRPr lang="en-US" sz="2800" dirty="0" smtClean="0">
              <a:solidFill>
                <a:schemeClr val="accent5">
                  <a:lumMod val="60000"/>
                  <a:lumOff val="40000"/>
                </a:schemeClr>
              </a:solidFill>
              <a:cs typeface="Mongolian Baiti" pitchFamily="66" charset="0"/>
            </a:endParaRPr>
          </a:p>
          <a:p>
            <a:r>
              <a:rPr lang="en-US" sz="2800" dirty="0">
                <a:solidFill>
                  <a:schemeClr val="accent5">
                    <a:lumMod val="60000"/>
                    <a:lumOff val="40000"/>
                  </a:schemeClr>
                </a:solidFill>
                <a:latin typeface="Calibri" pitchFamily="34" charset="0"/>
                <a:cs typeface="Mongolian Baiti" pitchFamily="66" charset="0"/>
              </a:rPr>
              <a:t> </a:t>
            </a:r>
            <a:r>
              <a:rPr lang="en-US" sz="2800" dirty="0" smtClean="0">
                <a:solidFill>
                  <a:schemeClr val="accent5">
                    <a:lumMod val="60000"/>
                    <a:lumOff val="40000"/>
                  </a:schemeClr>
                </a:solidFill>
                <a:latin typeface="Calibri" pitchFamily="34" charset="0"/>
                <a:cs typeface="Mongolian Baiti" pitchFamily="66" charset="0"/>
              </a:rPr>
              <a:t>          </a:t>
            </a:r>
            <a:r>
              <a:rPr lang="en-US" sz="2800" dirty="0" smtClean="0">
                <a:solidFill>
                  <a:schemeClr val="bg1"/>
                </a:solidFill>
                <a:latin typeface="Calibri" pitchFamily="34" charset="0"/>
                <a:cs typeface="Mongolian Baiti" pitchFamily="66" charset="0"/>
              </a:rPr>
              <a:t>GST - 03</a:t>
            </a:r>
          </a:p>
          <a:p>
            <a:r>
              <a:rPr lang="en-US" sz="2400" dirty="0">
                <a:solidFill>
                  <a:schemeClr val="bg1"/>
                </a:solidFill>
                <a:latin typeface="Calibri" pitchFamily="34" charset="0"/>
                <a:cs typeface="Mongolian Baiti" pitchFamily="66" charset="0"/>
              </a:rPr>
              <a:t>	</a:t>
            </a:r>
            <a:endParaRPr lang="en-SG" sz="1600" dirty="0"/>
          </a:p>
        </p:txBody>
      </p:sp>
    </p:spTree>
    <p:extLst>
      <p:ext uri="{BB962C8B-B14F-4D97-AF65-F5344CB8AC3E}">
        <p14:creationId xmlns:p14="http://schemas.microsoft.com/office/powerpoint/2010/main" val="25990362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68</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411560"/>
            <a:ext cx="5020408" cy="5257800"/>
          </a:xfrm>
          <a:prstGeom prst="rect">
            <a:avLst/>
          </a:prstGeom>
        </p:spPr>
      </p:pic>
      <p:sp>
        <p:nvSpPr>
          <p:cNvPr id="4" name="Line Callout 1 3"/>
          <p:cNvSpPr/>
          <p:nvPr/>
        </p:nvSpPr>
        <p:spPr>
          <a:xfrm>
            <a:off x="5768440" y="1553067"/>
            <a:ext cx="2127006" cy="288032"/>
          </a:xfrm>
          <a:prstGeom prst="borderCallout1">
            <a:avLst>
              <a:gd name="adj1" fmla="val 51918"/>
              <a:gd name="adj2" fmla="val -4779"/>
              <a:gd name="adj3" fmla="val 112500"/>
              <a:gd name="adj4" fmla="val -38333"/>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SR, DS</a:t>
            </a:r>
            <a:endParaRPr lang="en-MY" dirty="0"/>
          </a:p>
        </p:txBody>
      </p:sp>
      <p:sp>
        <p:nvSpPr>
          <p:cNvPr id="5" name="Line Callout 1 4"/>
          <p:cNvSpPr/>
          <p:nvPr/>
        </p:nvSpPr>
        <p:spPr>
          <a:xfrm>
            <a:off x="5776624" y="1973624"/>
            <a:ext cx="2127006" cy="288032"/>
          </a:xfrm>
          <a:prstGeom prst="borderCallout1">
            <a:avLst>
              <a:gd name="adj1" fmla="val 42441"/>
              <a:gd name="adj2" fmla="val -4779"/>
              <a:gd name="adj3" fmla="val 65117"/>
              <a:gd name="adj4" fmla="val -37148"/>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SR, DS, AJS </a:t>
            </a:r>
            <a:endParaRPr lang="en-MY" dirty="0"/>
          </a:p>
        </p:txBody>
      </p:sp>
      <p:sp>
        <p:nvSpPr>
          <p:cNvPr id="6" name="Line Callout 1 5"/>
          <p:cNvSpPr/>
          <p:nvPr/>
        </p:nvSpPr>
        <p:spPr>
          <a:xfrm>
            <a:off x="5880826" y="4180671"/>
            <a:ext cx="2507597" cy="288032"/>
          </a:xfrm>
          <a:prstGeom prst="borderCallout1">
            <a:avLst>
              <a:gd name="adj1" fmla="val 47180"/>
              <a:gd name="adj2" fmla="val -4779"/>
              <a:gd name="adj3" fmla="val 125370"/>
              <a:gd name="adj4" fmla="val -32420"/>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TX, TX-CG IM, TX-E43</a:t>
            </a:r>
            <a:endParaRPr lang="en-MY" dirty="0"/>
          </a:p>
        </p:txBody>
      </p:sp>
      <p:sp>
        <p:nvSpPr>
          <p:cNvPr id="7" name="Line Callout 1 6"/>
          <p:cNvSpPr/>
          <p:nvPr/>
        </p:nvSpPr>
        <p:spPr>
          <a:xfrm>
            <a:off x="5652121" y="4621103"/>
            <a:ext cx="3373298" cy="288032"/>
          </a:xfrm>
          <a:prstGeom prst="borderCallout1">
            <a:avLst>
              <a:gd name="adj1" fmla="val 56208"/>
              <a:gd name="adj2" fmla="val -1854"/>
              <a:gd name="adj3" fmla="val 79332"/>
              <a:gd name="adj4" fmla="val -16520"/>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TX, TX-CG, IM, TX-E43 , TX-RE, AJP</a:t>
            </a:r>
            <a:endParaRPr lang="en-MY" dirty="0"/>
          </a:p>
        </p:txBody>
      </p:sp>
      <p:sp>
        <p:nvSpPr>
          <p:cNvPr id="8" name="Line Callout 1 7"/>
          <p:cNvSpPr/>
          <p:nvPr/>
        </p:nvSpPr>
        <p:spPr>
          <a:xfrm>
            <a:off x="5854239" y="5116775"/>
            <a:ext cx="2127006" cy="288032"/>
          </a:xfrm>
          <a:prstGeom prst="borderCallout1">
            <a:avLst>
              <a:gd name="adj1" fmla="val 47180"/>
              <a:gd name="adj2" fmla="val -4779"/>
              <a:gd name="adj3" fmla="val 112500"/>
              <a:gd name="adj4" fmla="val -38333"/>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5b – 6b (Payable)</a:t>
            </a:r>
            <a:endParaRPr lang="en-MY" dirty="0"/>
          </a:p>
        </p:txBody>
      </p:sp>
      <p:sp>
        <p:nvSpPr>
          <p:cNvPr id="9" name="Line Callout 1 8"/>
          <p:cNvSpPr/>
          <p:nvPr/>
        </p:nvSpPr>
        <p:spPr>
          <a:xfrm>
            <a:off x="5855175" y="5692839"/>
            <a:ext cx="2127006" cy="288032"/>
          </a:xfrm>
          <a:prstGeom prst="borderCallout1">
            <a:avLst>
              <a:gd name="adj1" fmla="val 47180"/>
              <a:gd name="adj2" fmla="val -4779"/>
              <a:gd name="adj3" fmla="val 88809"/>
              <a:gd name="adj4" fmla="val -39518"/>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6</a:t>
            </a:r>
            <a:r>
              <a:rPr lang="en-US" dirty="0" smtClean="0"/>
              <a:t>b – 5b (Claimable)</a:t>
            </a:r>
            <a:endParaRPr lang="en-MY" dirty="0"/>
          </a:p>
        </p:txBody>
      </p:sp>
      <p:sp>
        <p:nvSpPr>
          <p:cNvPr id="10" name="Rectangle 9"/>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2800" dirty="0">
                <a:solidFill>
                  <a:schemeClr val="accent5">
                    <a:lumMod val="60000"/>
                    <a:lumOff val="40000"/>
                  </a:schemeClr>
                </a:solidFill>
                <a:cs typeface="Mongolian Baiti" pitchFamily="66" charset="0"/>
              </a:rPr>
              <a:t>	</a:t>
            </a:r>
            <a:endParaRPr lang="en-US" sz="2800" dirty="0" smtClean="0">
              <a:solidFill>
                <a:schemeClr val="accent5">
                  <a:lumMod val="60000"/>
                  <a:lumOff val="40000"/>
                </a:schemeClr>
              </a:solidFill>
              <a:cs typeface="Mongolian Baiti" pitchFamily="66" charset="0"/>
            </a:endParaRPr>
          </a:p>
          <a:p>
            <a:r>
              <a:rPr lang="en-US" sz="2800" dirty="0">
                <a:solidFill>
                  <a:schemeClr val="accent5">
                    <a:lumMod val="60000"/>
                    <a:lumOff val="40000"/>
                  </a:schemeClr>
                </a:solidFill>
                <a:latin typeface="Calibri" pitchFamily="34" charset="0"/>
                <a:cs typeface="Mongolian Baiti" pitchFamily="66" charset="0"/>
              </a:rPr>
              <a:t> </a:t>
            </a:r>
            <a:r>
              <a:rPr lang="en-US" sz="2800" dirty="0" smtClean="0">
                <a:solidFill>
                  <a:schemeClr val="accent5">
                    <a:lumMod val="60000"/>
                    <a:lumOff val="40000"/>
                  </a:schemeClr>
                </a:solidFill>
                <a:latin typeface="Calibri" pitchFamily="34" charset="0"/>
                <a:cs typeface="Mongolian Baiti" pitchFamily="66" charset="0"/>
              </a:rPr>
              <a:t>          </a:t>
            </a:r>
            <a:r>
              <a:rPr lang="en-US" sz="2800" dirty="0" smtClean="0">
                <a:solidFill>
                  <a:schemeClr val="bg1"/>
                </a:solidFill>
                <a:latin typeface="Calibri" pitchFamily="34" charset="0"/>
                <a:cs typeface="Mongolian Baiti" pitchFamily="66" charset="0"/>
              </a:rPr>
              <a:t>GST - 03</a:t>
            </a:r>
          </a:p>
          <a:p>
            <a:r>
              <a:rPr lang="en-US" sz="2400" dirty="0">
                <a:solidFill>
                  <a:schemeClr val="bg1"/>
                </a:solidFill>
                <a:latin typeface="Calibri" pitchFamily="34" charset="0"/>
                <a:cs typeface="Mongolian Baiti" pitchFamily="66" charset="0"/>
              </a:rPr>
              <a:t>	</a:t>
            </a:r>
            <a:endParaRPr lang="en-SG" sz="1600" dirty="0"/>
          </a:p>
        </p:txBody>
      </p:sp>
    </p:spTree>
    <p:extLst>
      <p:ext uri="{BB962C8B-B14F-4D97-AF65-F5344CB8AC3E}">
        <p14:creationId xmlns:p14="http://schemas.microsoft.com/office/powerpoint/2010/main" val="9656813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69</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458" y="1268760"/>
            <a:ext cx="5510983" cy="4824536"/>
          </a:xfrm>
          <a:prstGeom prst="rect">
            <a:avLst/>
          </a:prstGeom>
        </p:spPr>
      </p:pic>
      <p:sp>
        <p:nvSpPr>
          <p:cNvPr id="4" name="Line Callout 1 3"/>
          <p:cNvSpPr/>
          <p:nvPr/>
        </p:nvSpPr>
        <p:spPr>
          <a:xfrm>
            <a:off x="6453291" y="1700808"/>
            <a:ext cx="2127006" cy="288032"/>
          </a:xfrm>
          <a:prstGeom prst="borderCallout1">
            <a:avLst>
              <a:gd name="adj1" fmla="val 51918"/>
              <a:gd name="adj2" fmla="val -4779"/>
              <a:gd name="adj3" fmla="val 112500"/>
              <a:gd name="adj4" fmla="val -38333"/>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ZRL</a:t>
            </a:r>
            <a:endParaRPr lang="en-MY" dirty="0"/>
          </a:p>
        </p:txBody>
      </p:sp>
      <p:sp>
        <p:nvSpPr>
          <p:cNvPr id="5" name="Line Callout 1 4"/>
          <p:cNvSpPr/>
          <p:nvPr/>
        </p:nvSpPr>
        <p:spPr>
          <a:xfrm>
            <a:off x="6453291" y="2139781"/>
            <a:ext cx="2127006" cy="288032"/>
          </a:xfrm>
          <a:prstGeom prst="borderCallout1">
            <a:avLst>
              <a:gd name="adj1" fmla="val 51918"/>
              <a:gd name="adj2" fmla="val -4779"/>
              <a:gd name="adj3" fmla="val 112500"/>
              <a:gd name="adj4" fmla="val -38333"/>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ZRE</a:t>
            </a:r>
            <a:endParaRPr lang="en-MY" dirty="0"/>
          </a:p>
        </p:txBody>
      </p:sp>
      <p:sp>
        <p:nvSpPr>
          <p:cNvPr id="6" name="Line Callout 1 5"/>
          <p:cNvSpPr/>
          <p:nvPr/>
        </p:nvSpPr>
        <p:spPr>
          <a:xfrm>
            <a:off x="6453291" y="2542974"/>
            <a:ext cx="2127006" cy="288032"/>
          </a:xfrm>
          <a:prstGeom prst="borderCallout1">
            <a:avLst>
              <a:gd name="adj1" fmla="val 51918"/>
              <a:gd name="adj2" fmla="val -4779"/>
              <a:gd name="adj3" fmla="val 112500"/>
              <a:gd name="adj4" fmla="val -38333"/>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ES43 , ES</a:t>
            </a:r>
            <a:endParaRPr lang="en-MY" dirty="0"/>
          </a:p>
        </p:txBody>
      </p:sp>
      <p:sp>
        <p:nvSpPr>
          <p:cNvPr id="7" name="Line Callout 1 6"/>
          <p:cNvSpPr/>
          <p:nvPr/>
        </p:nvSpPr>
        <p:spPr>
          <a:xfrm>
            <a:off x="6453291" y="2912455"/>
            <a:ext cx="2127006" cy="288032"/>
          </a:xfrm>
          <a:prstGeom prst="borderCallout1">
            <a:avLst>
              <a:gd name="adj1" fmla="val 51918"/>
              <a:gd name="adj2" fmla="val -4779"/>
              <a:gd name="adj3" fmla="val 112500"/>
              <a:gd name="adj4" fmla="val -38333"/>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RS</a:t>
            </a:r>
            <a:endParaRPr lang="en-MY" dirty="0"/>
          </a:p>
        </p:txBody>
      </p:sp>
      <p:sp>
        <p:nvSpPr>
          <p:cNvPr id="8" name="Line Callout 1 7"/>
          <p:cNvSpPr/>
          <p:nvPr/>
        </p:nvSpPr>
        <p:spPr>
          <a:xfrm>
            <a:off x="6453291" y="3260721"/>
            <a:ext cx="2127006" cy="288032"/>
          </a:xfrm>
          <a:prstGeom prst="borderCallout1">
            <a:avLst>
              <a:gd name="adj1" fmla="val 51918"/>
              <a:gd name="adj2" fmla="val -4779"/>
              <a:gd name="adj3" fmla="val 112500"/>
              <a:gd name="adj4" fmla="val -38333"/>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IS</a:t>
            </a:r>
            <a:endParaRPr lang="en-MY" dirty="0"/>
          </a:p>
        </p:txBody>
      </p:sp>
      <p:sp>
        <p:nvSpPr>
          <p:cNvPr id="9" name="Line Callout 1 8"/>
          <p:cNvSpPr/>
          <p:nvPr/>
        </p:nvSpPr>
        <p:spPr>
          <a:xfrm>
            <a:off x="6453291" y="3645024"/>
            <a:ext cx="2127006" cy="288032"/>
          </a:xfrm>
          <a:prstGeom prst="borderCallout1">
            <a:avLst>
              <a:gd name="adj1" fmla="val 51918"/>
              <a:gd name="adj2" fmla="val -4779"/>
              <a:gd name="adj3" fmla="val 112500"/>
              <a:gd name="adj4" fmla="val -38333"/>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6% OF ITEM 14</a:t>
            </a:r>
            <a:endParaRPr lang="en-MY" dirty="0"/>
          </a:p>
        </p:txBody>
      </p:sp>
      <p:sp>
        <p:nvSpPr>
          <p:cNvPr id="10" name="Line Callout 1 9"/>
          <p:cNvSpPr/>
          <p:nvPr/>
        </p:nvSpPr>
        <p:spPr>
          <a:xfrm>
            <a:off x="6453291" y="4058882"/>
            <a:ext cx="2127006" cy="288032"/>
          </a:xfrm>
          <a:prstGeom prst="borderCallout1">
            <a:avLst>
              <a:gd name="adj1" fmla="val 51918"/>
              <a:gd name="adj2" fmla="val -4779"/>
              <a:gd name="adj3" fmla="val 112500"/>
              <a:gd name="adj4" fmla="val -38333"/>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TX-CG</a:t>
            </a:r>
            <a:endParaRPr lang="en-MY" dirty="0"/>
          </a:p>
        </p:txBody>
      </p:sp>
      <p:sp>
        <p:nvSpPr>
          <p:cNvPr id="11" name="Line Callout 1 10"/>
          <p:cNvSpPr/>
          <p:nvPr/>
        </p:nvSpPr>
        <p:spPr>
          <a:xfrm>
            <a:off x="6453291" y="4481219"/>
            <a:ext cx="2127006" cy="288032"/>
          </a:xfrm>
          <a:prstGeom prst="borderCallout1">
            <a:avLst>
              <a:gd name="adj1" fmla="val 51918"/>
              <a:gd name="adj2" fmla="val -4779"/>
              <a:gd name="adj3" fmla="val 112500"/>
              <a:gd name="adj4" fmla="val -38333"/>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AJP</a:t>
            </a:r>
            <a:endParaRPr lang="en-MY" dirty="0"/>
          </a:p>
        </p:txBody>
      </p:sp>
      <p:sp>
        <p:nvSpPr>
          <p:cNvPr id="12" name="Line Callout 1 11"/>
          <p:cNvSpPr/>
          <p:nvPr/>
        </p:nvSpPr>
        <p:spPr>
          <a:xfrm>
            <a:off x="6453291" y="4869160"/>
            <a:ext cx="2127006" cy="288032"/>
          </a:xfrm>
          <a:prstGeom prst="borderCallout1">
            <a:avLst>
              <a:gd name="adj1" fmla="val 51918"/>
              <a:gd name="adj2" fmla="val -4779"/>
              <a:gd name="adj3" fmla="val 112500"/>
              <a:gd name="adj4" fmla="val -38333"/>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AJS</a:t>
            </a:r>
            <a:endParaRPr lang="en-MY" dirty="0"/>
          </a:p>
        </p:txBody>
      </p:sp>
      <p:sp>
        <p:nvSpPr>
          <p:cNvPr id="13" name="Rectangle 12"/>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2800" dirty="0">
                <a:solidFill>
                  <a:schemeClr val="accent5">
                    <a:lumMod val="60000"/>
                    <a:lumOff val="40000"/>
                  </a:schemeClr>
                </a:solidFill>
                <a:cs typeface="Mongolian Baiti" pitchFamily="66" charset="0"/>
              </a:rPr>
              <a:t>	</a:t>
            </a:r>
            <a:endParaRPr lang="en-US" sz="2800" dirty="0" smtClean="0">
              <a:solidFill>
                <a:schemeClr val="accent5">
                  <a:lumMod val="60000"/>
                  <a:lumOff val="40000"/>
                </a:schemeClr>
              </a:solidFill>
              <a:cs typeface="Mongolian Baiti" pitchFamily="66" charset="0"/>
            </a:endParaRPr>
          </a:p>
          <a:p>
            <a:r>
              <a:rPr lang="en-US" sz="2800" dirty="0">
                <a:solidFill>
                  <a:schemeClr val="accent5">
                    <a:lumMod val="60000"/>
                    <a:lumOff val="40000"/>
                  </a:schemeClr>
                </a:solidFill>
                <a:latin typeface="Calibri" pitchFamily="34" charset="0"/>
                <a:cs typeface="Mongolian Baiti" pitchFamily="66" charset="0"/>
              </a:rPr>
              <a:t> </a:t>
            </a:r>
            <a:r>
              <a:rPr lang="en-US" sz="2800" dirty="0" smtClean="0">
                <a:solidFill>
                  <a:schemeClr val="accent5">
                    <a:lumMod val="60000"/>
                    <a:lumOff val="40000"/>
                  </a:schemeClr>
                </a:solidFill>
                <a:latin typeface="Calibri" pitchFamily="34" charset="0"/>
                <a:cs typeface="Mongolian Baiti" pitchFamily="66" charset="0"/>
              </a:rPr>
              <a:t>          </a:t>
            </a:r>
            <a:r>
              <a:rPr lang="en-US" sz="2800" dirty="0" smtClean="0">
                <a:solidFill>
                  <a:schemeClr val="bg1"/>
                </a:solidFill>
                <a:latin typeface="Calibri" pitchFamily="34" charset="0"/>
                <a:cs typeface="Mongolian Baiti" pitchFamily="66" charset="0"/>
              </a:rPr>
              <a:t>GST - 03</a:t>
            </a:r>
          </a:p>
          <a:p>
            <a:r>
              <a:rPr lang="en-US" sz="2400" dirty="0">
                <a:solidFill>
                  <a:schemeClr val="bg1"/>
                </a:solidFill>
                <a:latin typeface="Calibri" pitchFamily="34" charset="0"/>
                <a:cs typeface="Mongolian Baiti" pitchFamily="66" charset="0"/>
              </a:rPr>
              <a:t>	</a:t>
            </a:r>
            <a:endParaRPr lang="en-SG" sz="1600" dirty="0"/>
          </a:p>
        </p:txBody>
      </p:sp>
    </p:spTree>
    <p:extLst>
      <p:ext uri="{BB962C8B-B14F-4D97-AF65-F5344CB8AC3E}">
        <p14:creationId xmlns:p14="http://schemas.microsoft.com/office/powerpoint/2010/main" val="15925771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851980716"/>
              </p:ext>
            </p:extLst>
          </p:nvPr>
        </p:nvGraphicFramePr>
        <p:xfrm>
          <a:off x="554758" y="1412776"/>
          <a:ext cx="8077200" cy="4803598"/>
        </p:xfrm>
        <a:graphic>
          <a:graphicData uri="http://schemas.openxmlformats.org/drawingml/2006/table">
            <a:tbl>
              <a:tblPr firstRow="1" bandRow="1">
                <a:effectLst>
                  <a:outerShdw blurRad="63500" sx="102000" sy="102000" algn="ctr" rotWithShape="0">
                    <a:prstClr val="black">
                      <a:alpha val="40000"/>
                    </a:prstClr>
                  </a:outerShdw>
                </a:effectLst>
                <a:tableStyleId>{F5AB1C69-6EDB-4FF4-983F-18BD219EF322}</a:tableStyleId>
              </a:tblPr>
              <a:tblGrid>
                <a:gridCol w="706755"/>
                <a:gridCol w="5008245"/>
                <a:gridCol w="1219200"/>
                <a:gridCol w="1143000"/>
              </a:tblGrid>
              <a:tr h="502663">
                <a:tc>
                  <a:txBody>
                    <a:bodyPr/>
                    <a:lstStyle/>
                    <a:p>
                      <a:pPr algn="ctr"/>
                      <a:r>
                        <a:rPr lang="en-US" sz="1400" dirty="0" smtClean="0"/>
                        <a:t>No.</a:t>
                      </a:r>
                      <a:endParaRPr lang="en-MY" sz="1400" dirty="0"/>
                    </a:p>
                  </a:txBody>
                  <a:tcPr anchor="ctr"/>
                </a:tc>
                <a:tc>
                  <a:txBody>
                    <a:bodyPr/>
                    <a:lstStyle/>
                    <a:p>
                      <a:pPr algn="ctr"/>
                      <a:r>
                        <a:rPr lang="en-US" sz="1400" dirty="0" smtClean="0"/>
                        <a:t>Items</a:t>
                      </a:r>
                      <a:endParaRPr lang="en-MY" sz="1400" dirty="0"/>
                    </a:p>
                  </a:txBody>
                  <a:tcPr anchor="ctr"/>
                </a:tc>
                <a:tc>
                  <a:txBody>
                    <a:bodyPr/>
                    <a:lstStyle/>
                    <a:p>
                      <a:pPr algn="ctr"/>
                      <a:r>
                        <a:rPr lang="en-US" sz="1400" dirty="0" smtClean="0"/>
                        <a:t>Full</a:t>
                      </a:r>
                    </a:p>
                    <a:p>
                      <a:pPr algn="ctr"/>
                      <a:r>
                        <a:rPr lang="en-US" sz="1400" dirty="0" smtClean="0"/>
                        <a:t>Tax Invoice</a:t>
                      </a:r>
                      <a:endParaRPr lang="en-MY" sz="1400" dirty="0"/>
                    </a:p>
                  </a:txBody>
                  <a:tcPr anchor="ctr"/>
                </a:tc>
                <a:tc>
                  <a:txBody>
                    <a:bodyPr/>
                    <a:lstStyle/>
                    <a:p>
                      <a:pPr algn="ctr"/>
                      <a:r>
                        <a:rPr lang="en-US" sz="1400" dirty="0" smtClean="0"/>
                        <a:t>Simplified</a:t>
                      </a:r>
                    </a:p>
                    <a:p>
                      <a:pPr algn="ctr"/>
                      <a:r>
                        <a:rPr lang="en-US" sz="1400" dirty="0" smtClean="0"/>
                        <a:t>Tax Invoice</a:t>
                      </a:r>
                      <a:endParaRPr lang="en-MY" sz="1400" dirty="0"/>
                    </a:p>
                  </a:txBody>
                  <a:tcPr anchor="ctr"/>
                </a:tc>
              </a:tr>
              <a:tr h="374560">
                <a:tc>
                  <a:txBody>
                    <a:bodyPr/>
                    <a:lstStyle/>
                    <a:p>
                      <a:pPr algn="ctr"/>
                      <a:r>
                        <a:rPr lang="en-US" sz="1400" dirty="0" smtClean="0"/>
                        <a:t>1</a:t>
                      </a:r>
                      <a:endParaRPr lang="en-MY" sz="14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400" dirty="0" smtClean="0"/>
                        <a:t>The words “tax invoice” in a prominent place</a:t>
                      </a:r>
                    </a:p>
                  </a:txBody>
                  <a:tcPr anchor="ctr"/>
                </a:tc>
                <a:tc>
                  <a:txBody>
                    <a:bodyPr/>
                    <a:lstStyle/>
                    <a:p>
                      <a:endParaRPr lang="en-MY" sz="1400" dirty="0"/>
                    </a:p>
                  </a:txBody>
                  <a:tcPr anchor="ctr"/>
                </a:tc>
                <a:tc>
                  <a:txBody>
                    <a:bodyPr/>
                    <a:lstStyle/>
                    <a:p>
                      <a:endParaRPr lang="en-MY" sz="1400" dirty="0"/>
                    </a:p>
                  </a:txBody>
                  <a:tcPr anchor="ctr"/>
                </a:tc>
              </a:tr>
              <a:tr h="303809">
                <a:tc>
                  <a:txBody>
                    <a:bodyPr/>
                    <a:lstStyle/>
                    <a:p>
                      <a:pPr algn="ctr"/>
                      <a:r>
                        <a:rPr lang="en-US" sz="1400" dirty="0" smtClean="0"/>
                        <a:t>2</a:t>
                      </a:r>
                      <a:endParaRPr lang="en-MY" sz="14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400" dirty="0" smtClean="0"/>
                        <a:t>Serially tax invoice number</a:t>
                      </a:r>
                    </a:p>
                  </a:txBody>
                  <a:tcPr anchor="ctr"/>
                </a:tc>
                <a:tc>
                  <a:txBody>
                    <a:bodyPr/>
                    <a:lstStyle/>
                    <a:p>
                      <a:endParaRPr lang="en-MY" sz="1400" dirty="0"/>
                    </a:p>
                  </a:txBody>
                  <a:tcPr anchor="ctr"/>
                </a:tc>
                <a:tc>
                  <a:txBody>
                    <a:bodyPr/>
                    <a:lstStyle/>
                    <a:p>
                      <a:endParaRPr lang="en-MY" sz="1400" dirty="0"/>
                    </a:p>
                  </a:txBody>
                  <a:tcPr anchor="ctr"/>
                </a:tc>
              </a:tr>
              <a:tr h="303809">
                <a:tc>
                  <a:txBody>
                    <a:bodyPr/>
                    <a:lstStyle/>
                    <a:p>
                      <a:pPr algn="ctr"/>
                      <a:r>
                        <a:rPr lang="en-US" sz="1400" dirty="0" smtClean="0"/>
                        <a:t>3</a:t>
                      </a:r>
                      <a:endParaRPr lang="en-MY" sz="14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400" dirty="0" smtClean="0"/>
                        <a:t>Date of issuance of the invoice</a:t>
                      </a:r>
                    </a:p>
                  </a:txBody>
                  <a:tcPr anchor="ctr"/>
                </a:tc>
                <a:tc>
                  <a:txBody>
                    <a:bodyPr/>
                    <a:lstStyle/>
                    <a:p>
                      <a:endParaRPr lang="en-MY" sz="1400" dirty="0"/>
                    </a:p>
                  </a:txBody>
                  <a:tcPr anchor="ctr"/>
                </a:tc>
                <a:tc>
                  <a:txBody>
                    <a:bodyPr/>
                    <a:lstStyle/>
                    <a:p>
                      <a:endParaRPr lang="en-MY" sz="1400"/>
                    </a:p>
                  </a:txBody>
                  <a:tcPr anchor="ctr"/>
                </a:tc>
              </a:tr>
              <a:tr h="374560">
                <a:tc>
                  <a:txBody>
                    <a:bodyPr/>
                    <a:lstStyle/>
                    <a:p>
                      <a:pPr algn="ctr"/>
                      <a:r>
                        <a:rPr lang="en-US" sz="1400" dirty="0" smtClean="0"/>
                        <a:t>4</a:t>
                      </a:r>
                      <a:endParaRPr lang="en-MY" sz="14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400" dirty="0" smtClean="0"/>
                        <a:t>Name, address and identification number of the supplier</a:t>
                      </a:r>
                    </a:p>
                  </a:txBody>
                  <a:tcPr anchor="ctr"/>
                </a:tc>
                <a:tc>
                  <a:txBody>
                    <a:bodyPr/>
                    <a:lstStyle/>
                    <a:p>
                      <a:endParaRPr lang="en-MY" sz="1400" dirty="0"/>
                    </a:p>
                  </a:txBody>
                  <a:tcPr anchor="ctr"/>
                </a:tc>
                <a:tc>
                  <a:txBody>
                    <a:bodyPr/>
                    <a:lstStyle/>
                    <a:p>
                      <a:endParaRPr lang="en-MY" sz="1400"/>
                    </a:p>
                  </a:txBody>
                  <a:tcPr anchor="ctr"/>
                </a:tc>
              </a:tr>
              <a:tr h="524384">
                <a:tc>
                  <a:txBody>
                    <a:bodyPr/>
                    <a:lstStyle/>
                    <a:p>
                      <a:pPr algn="ctr"/>
                      <a:r>
                        <a:rPr lang="en-US" sz="1400" dirty="0" smtClean="0"/>
                        <a:t>5</a:t>
                      </a:r>
                      <a:endParaRPr lang="en-MY" sz="14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400" dirty="0" smtClean="0"/>
                        <a:t>Name and address of the person to whom the goods or services are supplied</a:t>
                      </a:r>
                    </a:p>
                  </a:txBody>
                  <a:tcPr anchor="ctr"/>
                </a:tc>
                <a:tc>
                  <a:txBody>
                    <a:bodyPr/>
                    <a:lstStyle/>
                    <a:p>
                      <a:endParaRPr lang="en-MY" sz="1400" dirty="0"/>
                    </a:p>
                  </a:txBody>
                  <a:tcPr anchor="ctr"/>
                </a:tc>
                <a:tc>
                  <a:txBody>
                    <a:bodyPr/>
                    <a:lstStyle/>
                    <a:p>
                      <a:endParaRPr lang="en-MY" sz="1400"/>
                    </a:p>
                  </a:txBody>
                  <a:tcPr anchor="ctr"/>
                </a:tc>
              </a:tr>
              <a:tr h="374560">
                <a:tc>
                  <a:txBody>
                    <a:bodyPr/>
                    <a:lstStyle/>
                    <a:p>
                      <a:pPr algn="ctr"/>
                      <a:r>
                        <a:rPr lang="en-US" sz="1400" dirty="0" smtClean="0"/>
                        <a:t>6</a:t>
                      </a:r>
                      <a:endParaRPr lang="en-MY" sz="14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400" dirty="0" smtClean="0"/>
                        <a:t>A description sufficient to identify the goods or services supplied</a:t>
                      </a:r>
                    </a:p>
                  </a:txBody>
                  <a:tcPr anchor="ctr"/>
                </a:tc>
                <a:tc>
                  <a:txBody>
                    <a:bodyPr/>
                    <a:lstStyle/>
                    <a:p>
                      <a:endParaRPr lang="en-MY" sz="1400" dirty="0"/>
                    </a:p>
                  </a:txBody>
                  <a:tcPr anchor="ctr"/>
                </a:tc>
                <a:tc>
                  <a:txBody>
                    <a:bodyPr/>
                    <a:lstStyle/>
                    <a:p>
                      <a:endParaRPr lang="en-MY" sz="1400" dirty="0"/>
                    </a:p>
                  </a:txBody>
                  <a:tcPr anchor="ctr"/>
                </a:tc>
              </a:tr>
              <a:tr h="674207">
                <a:tc>
                  <a:txBody>
                    <a:bodyPr/>
                    <a:lstStyle/>
                    <a:p>
                      <a:pPr algn="ctr"/>
                      <a:r>
                        <a:rPr lang="en-US" sz="1400" dirty="0" smtClean="0"/>
                        <a:t>7</a:t>
                      </a:r>
                      <a:endParaRPr lang="en-MY" sz="14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400" dirty="0" smtClean="0"/>
                        <a:t>For each description, the quantity of the goods or the extent of the services and the amount payable, excluding tax</a:t>
                      </a:r>
                    </a:p>
                  </a:txBody>
                  <a:tcPr anchor="ctr"/>
                </a:tc>
                <a:tc>
                  <a:txBody>
                    <a:bodyPr/>
                    <a:lstStyle/>
                    <a:p>
                      <a:endParaRPr lang="en-MY" sz="1400" dirty="0"/>
                    </a:p>
                  </a:txBody>
                  <a:tcPr anchor="ctr"/>
                </a:tc>
                <a:tc>
                  <a:txBody>
                    <a:bodyPr/>
                    <a:lstStyle/>
                    <a:p>
                      <a:endParaRPr lang="en-MY" sz="1400" dirty="0"/>
                    </a:p>
                  </a:txBody>
                  <a:tcPr anchor="ctr"/>
                </a:tc>
              </a:tr>
              <a:tr h="303809">
                <a:tc>
                  <a:txBody>
                    <a:bodyPr/>
                    <a:lstStyle/>
                    <a:p>
                      <a:pPr algn="ctr"/>
                      <a:r>
                        <a:rPr lang="en-US" sz="1400" dirty="0" smtClean="0"/>
                        <a:t>8</a:t>
                      </a:r>
                      <a:endParaRPr lang="en-MY" sz="14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400" dirty="0" smtClean="0"/>
                        <a:t>Any discount offered</a:t>
                      </a:r>
                    </a:p>
                  </a:txBody>
                  <a:tcPr anchor="ctr"/>
                </a:tc>
                <a:tc>
                  <a:txBody>
                    <a:bodyPr/>
                    <a:lstStyle/>
                    <a:p>
                      <a:endParaRPr lang="en-MY" sz="1400" dirty="0"/>
                    </a:p>
                  </a:txBody>
                  <a:tcPr anchor="ctr"/>
                </a:tc>
                <a:tc>
                  <a:txBody>
                    <a:bodyPr/>
                    <a:lstStyle/>
                    <a:p>
                      <a:endParaRPr lang="en-MY" sz="1400" dirty="0"/>
                    </a:p>
                  </a:txBody>
                  <a:tcPr anchor="ctr"/>
                </a:tc>
              </a:tr>
              <a:tr h="674207">
                <a:tc>
                  <a:txBody>
                    <a:bodyPr/>
                    <a:lstStyle/>
                    <a:p>
                      <a:pPr algn="ctr"/>
                      <a:r>
                        <a:rPr lang="en-US" sz="1400" dirty="0" smtClean="0"/>
                        <a:t>9</a:t>
                      </a:r>
                      <a:endParaRPr lang="en-MY" sz="14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400" dirty="0" smtClean="0"/>
                        <a:t>The total amount payable excluding tax, the rate of tax and the total tax chargeable shown as a separate amount</a:t>
                      </a:r>
                      <a:endParaRPr lang="en-MY" sz="1400" dirty="0"/>
                    </a:p>
                  </a:txBody>
                  <a:tcPr anchor="ctr"/>
                </a:tc>
                <a:tc>
                  <a:txBody>
                    <a:bodyPr/>
                    <a:lstStyle/>
                    <a:p>
                      <a:endParaRPr lang="en-MY" sz="1400" dirty="0"/>
                    </a:p>
                  </a:txBody>
                  <a:tcPr anchor="ctr"/>
                </a:tc>
                <a:tc>
                  <a:txBody>
                    <a:bodyPr/>
                    <a:lstStyle/>
                    <a:p>
                      <a:endParaRPr lang="en-MY" sz="1400" dirty="0"/>
                    </a:p>
                  </a:txBody>
                  <a:tcPr anchor="ctr"/>
                </a:tc>
              </a:tr>
              <a:tr h="374560">
                <a:tc>
                  <a:txBody>
                    <a:bodyPr/>
                    <a:lstStyle/>
                    <a:p>
                      <a:pPr algn="ctr"/>
                      <a:r>
                        <a:rPr lang="en-US" sz="1400" dirty="0" smtClean="0"/>
                        <a:t>10</a:t>
                      </a:r>
                      <a:endParaRPr lang="en-MY" sz="14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400" dirty="0" smtClean="0"/>
                        <a:t>The total amount payable including the total tax chargeable</a:t>
                      </a:r>
                    </a:p>
                  </a:txBody>
                  <a:tcPr anchor="ctr"/>
                </a:tc>
                <a:tc>
                  <a:txBody>
                    <a:bodyPr/>
                    <a:lstStyle/>
                    <a:p>
                      <a:endParaRPr lang="en-MY" sz="1400" dirty="0"/>
                    </a:p>
                  </a:txBody>
                  <a:tcPr anchor="ctr"/>
                </a:tc>
                <a:tc>
                  <a:txBody>
                    <a:bodyPr/>
                    <a:lstStyle/>
                    <a:p>
                      <a:endParaRPr lang="en-MY" sz="1400" dirty="0"/>
                    </a:p>
                  </a:txBody>
                  <a:tcPr anchor="ctr"/>
                </a:tc>
              </a:tr>
            </a:tbl>
          </a:graphicData>
        </a:graphic>
      </p:graphicFrame>
      <p:pic>
        <p:nvPicPr>
          <p:cNvPr id="6" name="Picture 2" descr="S:\iACCOUNTS Master Folder\User Folder\Afif\Afif's Portal\Bahan\Checkmar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8834" y="2010049"/>
            <a:ext cx="231853" cy="2020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S:\iACCOUNTS Master Folder\User Folder\Afif\Afif's Portal\Bahan\Checkmar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8834" y="2351028"/>
            <a:ext cx="231853" cy="20202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S:\iACCOUNTS Master Folder\User Folder\Afif\Afif's Portal\Bahan\Checkmar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8834" y="2654364"/>
            <a:ext cx="231853" cy="20202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S:\iACCOUNTS Master Folder\User Folder\Afif\Afif's Portal\Bahan\Checkmar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8832" y="3006153"/>
            <a:ext cx="231853" cy="20202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S:\iACCOUNTS Master Folder\User Folder\Afif\Afif's Portal\Bahan\Checkmar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8834" y="3456100"/>
            <a:ext cx="231853" cy="20202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S:\iACCOUNTS Master Folder\User Folder\Afif\Afif's Portal\Bahan\Checkmar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8834" y="3880752"/>
            <a:ext cx="231853" cy="20202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S:\iACCOUNTS Master Folder\User Folder\Afif\Afif's Portal\Bahan\Checkmar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8834" y="4909453"/>
            <a:ext cx="231853" cy="20202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S:\iACCOUNTS Master Folder\User Folder\Afif\Afif's Portal\Bahan\Checkmar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8834" y="4397101"/>
            <a:ext cx="231853" cy="20202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S:\iACCOUNTS Master Folder\User Folder\Afif\Afif's Portal\Bahan\Checkmar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8833" y="5911576"/>
            <a:ext cx="231853" cy="20202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S:\iACCOUNTS Master Folder\User Folder\Afif\Afif's Portal\Bahan\Checkmar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8833" y="5399224"/>
            <a:ext cx="231853" cy="2020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S:\iACCOUNTS Master Folder\User Folder\Afif\Afif's Portal\Bahan\Checkmar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46159" y="3011616"/>
            <a:ext cx="231853" cy="20202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S:\iACCOUNTS Master Folder\User Folder\Afif\Afif's Portal\Bahan\Checkmar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46159" y="2654364"/>
            <a:ext cx="231853" cy="20202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S:\iACCOUNTS Master Folder\User Folder\Afif\Afif's Portal\Bahan\Checkmar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46158" y="3880752"/>
            <a:ext cx="231853" cy="20202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S:\iACCOUNTS Master Folder\User Folder\Afif\Afif's Portal\Bahan\Checkmar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46159" y="5911576"/>
            <a:ext cx="231853" cy="202023"/>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8010040" y="3541497"/>
            <a:ext cx="104091" cy="31227"/>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MY"/>
          </a:p>
        </p:txBody>
      </p:sp>
      <p:sp>
        <p:nvSpPr>
          <p:cNvPr id="22" name="Rectangle 21"/>
          <p:cNvSpPr/>
          <p:nvPr/>
        </p:nvSpPr>
        <p:spPr>
          <a:xfrm>
            <a:off x="8010040" y="4482498"/>
            <a:ext cx="104091" cy="31227"/>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MY"/>
          </a:p>
        </p:txBody>
      </p:sp>
      <p:sp>
        <p:nvSpPr>
          <p:cNvPr id="25" name="Rectangle 24"/>
          <p:cNvSpPr/>
          <p:nvPr/>
        </p:nvSpPr>
        <p:spPr>
          <a:xfrm>
            <a:off x="8010038" y="2095446"/>
            <a:ext cx="104091" cy="31227"/>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MY"/>
          </a:p>
        </p:txBody>
      </p:sp>
      <p:sp>
        <p:nvSpPr>
          <p:cNvPr id="27" name="Slide Number Placeholder 3"/>
          <p:cNvSpPr>
            <a:spLocks noGrp="1"/>
          </p:cNvSpPr>
          <p:nvPr>
            <p:ph type="sldNum" sz="quarter" idx="12"/>
          </p:nvPr>
        </p:nvSpPr>
        <p:spPr>
          <a:prstGeom prst="rect">
            <a:avLst/>
          </a:prstGeom>
        </p:spPr>
        <p:txBody>
          <a:bodyPr/>
          <a:lstStyle/>
          <a:p>
            <a:fld id="{1F45E794-307C-49D3-8CE5-47BF882ED0AE}" type="slidenum">
              <a:rPr lang="en-MY" smtClean="0"/>
              <a:pPr/>
              <a:t>7</a:t>
            </a:fld>
            <a:endParaRPr lang="en-MY" dirty="0"/>
          </a:p>
        </p:txBody>
      </p:sp>
      <p:pic>
        <p:nvPicPr>
          <p:cNvPr id="28" name="Picture 2" descr="S:\iACCOUNTS Master Folder\User Folder\Afif\Afif's Portal\Bahan\Checkmar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1547" y="2351027"/>
            <a:ext cx="231853" cy="20202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S:\iACCOUNTS Master Folder\User Folder\Afif\Afif's Portal\Bahan\Checkmar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4800" y="4903377"/>
            <a:ext cx="231853" cy="202023"/>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p:cNvSpPr/>
          <p:nvPr/>
        </p:nvSpPr>
        <p:spPr>
          <a:xfrm>
            <a:off x="8001000" y="5486400"/>
            <a:ext cx="104091" cy="31227"/>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MY"/>
          </a:p>
        </p:txBody>
      </p:sp>
      <p:pic>
        <p:nvPicPr>
          <p:cNvPr id="34" name="Picture 33"/>
          <p:cNvPicPr>
            <a:picLocks noChangeAspect="1"/>
          </p:cNvPicPr>
          <p:nvPr/>
        </p:nvPicPr>
        <p:blipFill>
          <a:blip r:embed="rId3"/>
          <a:stretch>
            <a:fillRect/>
          </a:stretch>
        </p:blipFill>
        <p:spPr>
          <a:xfrm>
            <a:off x="7162800" y="180975"/>
            <a:ext cx="1828800" cy="657225"/>
          </a:xfrm>
          <a:prstGeom prst="rect">
            <a:avLst/>
          </a:prstGeom>
        </p:spPr>
      </p:pic>
      <p:sp>
        <p:nvSpPr>
          <p:cNvPr id="35" name="Rectangle 34"/>
          <p:cNvSpPr/>
          <p:nvPr/>
        </p:nvSpPr>
        <p:spPr>
          <a:xfrm>
            <a:off x="-180528" y="333322"/>
            <a:ext cx="701675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a:r>
              <a:rPr lang="en-US" sz="2800" dirty="0" smtClean="0">
                <a:solidFill>
                  <a:schemeClr val="bg1"/>
                </a:solidFill>
                <a:latin typeface="Calibri" pitchFamily="34" charset="0"/>
                <a:cs typeface="Calibri" pitchFamily="34" charset="0"/>
              </a:rPr>
              <a:t>GST TAX INVOICE</a:t>
            </a:r>
          </a:p>
          <a:p>
            <a:pPr lvl="1"/>
            <a:r>
              <a:rPr lang="en-US" sz="2000" dirty="0" smtClean="0">
                <a:solidFill>
                  <a:schemeClr val="bg1"/>
                </a:solidFill>
                <a:latin typeface="Calibri" pitchFamily="34" charset="0"/>
                <a:cs typeface="Calibri" pitchFamily="34" charset="0"/>
              </a:rPr>
              <a:t>ITEMS </a:t>
            </a:r>
            <a:endParaRPr lang="en-US"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41717437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70</a:t>
            </a:fld>
            <a:endParaRPr lang="en-US"/>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17696"/>
          <a:stretch/>
        </p:blipFill>
        <p:spPr>
          <a:xfrm>
            <a:off x="384458" y="1340768"/>
            <a:ext cx="4994031" cy="4985891"/>
          </a:xfrm>
          <a:prstGeom prst="rect">
            <a:avLst/>
          </a:prstGeom>
        </p:spPr>
      </p:pic>
      <p:sp>
        <p:nvSpPr>
          <p:cNvPr id="4" name="Line Callout 1 3"/>
          <p:cNvSpPr/>
          <p:nvPr/>
        </p:nvSpPr>
        <p:spPr>
          <a:xfrm>
            <a:off x="5901378" y="2065462"/>
            <a:ext cx="2127006" cy="288032"/>
          </a:xfrm>
          <a:prstGeom prst="borderCallout1">
            <a:avLst>
              <a:gd name="adj1" fmla="val 51918"/>
              <a:gd name="adj2" fmla="val -4779"/>
              <a:gd name="adj3" fmla="val 112500"/>
              <a:gd name="adj4" fmla="val -198250"/>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MSIC CODE</a:t>
            </a:r>
            <a:endParaRPr lang="en-MY" dirty="0"/>
          </a:p>
        </p:txBody>
      </p:sp>
      <p:sp>
        <p:nvSpPr>
          <p:cNvPr id="5" name="Line Callout 1 4"/>
          <p:cNvSpPr/>
          <p:nvPr/>
        </p:nvSpPr>
        <p:spPr>
          <a:xfrm>
            <a:off x="5901378" y="2713534"/>
            <a:ext cx="2127006" cy="288032"/>
          </a:xfrm>
          <a:prstGeom prst="borderCallout1">
            <a:avLst>
              <a:gd name="adj1" fmla="val 51918"/>
              <a:gd name="adj2" fmla="val -4779"/>
              <a:gd name="adj3" fmla="val -58078"/>
              <a:gd name="adj4" fmla="val -9637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GST </a:t>
            </a:r>
            <a:r>
              <a:rPr lang="en-US" dirty="0" smtClean="0"/>
              <a:t>OUTPUT</a:t>
            </a:r>
            <a:endParaRPr lang="en-MY" dirty="0"/>
          </a:p>
        </p:txBody>
      </p:sp>
      <p:sp>
        <p:nvSpPr>
          <p:cNvPr id="6" name="Rectangle 5"/>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2800" dirty="0">
                <a:solidFill>
                  <a:schemeClr val="accent5">
                    <a:lumMod val="60000"/>
                    <a:lumOff val="40000"/>
                  </a:schemeClr>
                </a:solidFill>
                <a:cs typeface="Mongolian Baiti" pitchFamily="66" charset="0"/>
              </a:rPr>
              <a:t>	</a:t>
            </a:r>
            <a:endParaRPr lang="en-US" sz="2800" dirty="0" smtClean="0">
              <a:solidFill>
                <a:schemeClr val="accent5">
                  <a:lumMod val="60000"/>
                  <a:lumOff val="40000"/>
                </a:schemeClr>
              </a:solidFill>
              <a:cs typeface="Mongolian Baiti" pitchFamily="66" charset="0"/>
            </a:endParaRPr>
          </a:p>
          <a:p>
            <a:r>
              <a:rPr lang="en-US" sz="2800" dirty="0">
                <a:solidFill>
                  <a:schemeClr val="accent5">
                    <a:lumMod val="60000"/>
                    <a:lumOff val="40000"/>
                  </a:schemeClr>
                </a:solidFill>
                <a:latin typeface="Calibri" pitchFamily="34" charset="0"/>
                <a:cs typeface="Mongolian Baiti" pitchFamily="66" charset="0"/>
              </a:rPr>
              <a:t> </a:t>
            </a:r>
            <a:r>
              <a:rPr lang="en-US" sz="2800" dirty="0" smtClean="0">
                <a:solidFill>
                  <a:schemeClr val="accent5">
                    <a:lumMod val="60000"/>
                    <a:lumOff val="40000"/>
                  </a:schemeClr>
                </a:solidFill>
                <a:latin typeface="Calibri" pitchFamily="34" charset="0"/>
                <a:cs typeface="Mongolian Baiti" pitchFamily="66" charset="0"/>
              </a:rPr>
              <a:t>          </a:t>
            </a:r>
            <a:r>
              <a:rPr lang="en-US" sz="2800" dirty="0" smtClean="0">
                <a:solidFill>
                  <a:schemeClr val="bg1"/>
                </a:solidFill>
                <a:latin typeface="Calibri" pitchFamily="34" charset="0"/>
                <a:cs typeface="Mongolian Baiti" pitchFamily="66" charset="0"/>
              </a:rPr>
              <a:t>GST - 03</a:t>
            </a:r>
          </a:p>
          <a:p>
            <a:r>
              <a:rPr lang="en-US" sz="2400" dirty="0">
                <a:solidFill>
                  <a:schemeClr val="bg1"/>
                </a:solidFill>
                <a:latin typeface="Calibri" pitchFamily="34" charset="0"/>
                <a:cs typeface="Mongolian Baiti" pitchFamily="66" charset="0"/>
              </a:rPr>
              <a:t>	</a:t>
            </a:r>
            <a:endParaRPr lang="en-SG" sz="1600" dirty="0"/>
          </a:p>
        </p:txBody>
      </p:sp>
    </p:spTree>
    <p:extLst>
      <p:ext uri="{BB962C8B-B14F-4D97-AF65-F5344CB8AC3E}">
        <p14:creationId xmlns:p14="http://schemas.microsoft.com/office/powerpoint/2010/main" val="6252689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71</a:t>
            </a:fld>
            <a:endParaRPr lang="en-US"/>
          </a:p>
        </p:txBody>
      </p:sp>
      <p:sp>
        <p:nvSpPr>
          <p:cNvPr id="3" name="TextBox 2"/>
          <p:cNvSpPr txBox="1"/>
          <p:nvPr/>
        </p:nvSpPr>
        <p:spPr>
          <a:xfrm>
            <a:off x="2477045" y="4767286"/>
            <a:ext cx="6742501" cy="584775"/>
          </a:xfrm>
          <a:prstGeom prst="rect">
            <a:avLst/>
          </a:prstGeom>
          <a:noFill/>
        </p:spPr>
        <p:txBody>
          <a:bodyPr wrap="square" rtlCol="0">
            <a:spAutoFit/>
          </a:bodyPr>
          <a:lstStyle/>
          <a:p>
            <a:r>
              <a:rPr lang="en-US" sz="3200" dirty="0" smtClean="0">
                <a:solidFill>
                  <a:schemeClr val="tx2">
                    <a:lumMod val="50000"/>
                  </a:schemeClr>
                </a:solidFill>
                <a:latin typeface="Calibri" pitchFamily="34" charset="0"/>
              </a:rPr>
              <a:t>GST TAX RETURN</a:t>
            </a:r>
            <a:endParaRPr lang="en-MY" sz="3200" dirty="0">
              <a:solidFill>
                <a:schemeClr val="tx2">
                  <a:lumMod val="50000"/>
                </a:schemeClr>
              </a:solidFill>
              <a:latin typeface="Calibri" pitchFamily="34" charset="0"/>
            </a:endParaRPr>
          </a:p>
        </p:txBody>
      </p:sp>
      <p:grpSp>
        <p:nvGrpSpPr>
          <p:cNvPr id="4" name="Group 2"/>
          <p:cNvGrpSpPr/>
          <p:nvPr/>
        </p:nvGrpSpPr>
        <p:grpSpPr>
          <a:xfrm>
            <a:off x="660400" y="3008662"/>
            <a:ext cx="8667750" cy="2455496"/>
            <a:chOff x="609600" y="3008662"/>
            <a:chExt cx="8001000" cy="2455496"/>
          </a:xfrm>
        </p:grpSpPr>
        <p:cxnSp>
          <p:nvCxnSpPr>
            <p:cNvPr id="5" name="Straight Connector 4"/>
            <p:cNvCxnSpPr/>
            <p:nvPr/>
          </p:nvCxnSpPr>
          <p:spPr>
            <a:xfrm>
              <a:off x="609600" y="5464158"/>
              <a:ext cx="8001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6" name="Group 1"/>
            <p:cNvGrpSpPr/>
            <p:nvPr/>
          </p:nvGrpSpPr>
          <p:grpSpPr>
            <a:xfrm>
              <a:off x="609600" y="3008662"/>
              <a:ext cx="1905000" cy="2231303"/>
              <a:chOff x="609600" y="3008662"/>
              <a:chExt cx="1905000" cy="2231303"/>
            </a:xfrm>
          </p:grpSpPr>
          <p:sp>
            <p:nvSpPr>
              <p:cNvPr id="7" name="Rectangle 6"/>
              <p:cNvSpPr/>
              <p:nvPr/>
            </p:nvSpPr>
            <p:spPr>
              <a:xfrm>
                <a:off x="609600" y="3564693"/>
                <a:ext cx="1676400" cy="1675272"/>
              </a:xfrm>
              <a:prstGeom prst="rect">
                <a:avLst/>
              </a:prstGeom>
              <a:solidFill>
                <a:srgbClr val="FF0000"/>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MY"/>
              </a:p>
            </p:txBody>
          </p:sp>
          <p:pic>
            <p:nvPicPr>
              <p:cNvPr id="8" name="Picture 3" descr="C:\Users\Account\Desktop\Untitled-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7111" y="3008662"/>
                <a:ext cx="1557489" cy="198797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39105646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82643" y="1752601"/>
            <a:ext cx="6253163" cy="2400657"/>
          </a:xfrm>
          <a:prstGeom prst="rect">
            <a:avLst/>
          </a:prstGeom>
          <a:noFill/>
        </p:spPr>
        <p:txBody>
          <a:bodyPr wrap="square" rtlCol="0">
            <a:spAutoFit/>
          </a:bodyPr>
          <a:lstStyle/>
          <a:p>
            <a:pPr>
              <a:spcBef>
                <a:spcPts val="600"/>
              </a:spcBef>
            </a:pPr>
            <a:r>
              <a:rPr lang="en-MY" sz="2000" dirty="0"/>
              <a:t>Every taxable person will be assigned a taxable period which </a:t>
            </a:r>
            <a:r>
              <a:rPr lang="en-MY" sz="2000" u="sng" dirty="0"/>
              <a:t>will end on the last day of the month</a:t>
            </a:r>
            <a:r>
              <a:rPr lang="en-MY" sz="2000" dirty="0"/>
              <a:t> of any calendar year unless a varied taxable period has been assigned</a:t>
            </a:r>
          </a:p>
          <a:p>
            <a:pPr>
              <a:spcBef>
                <a:spcPts val="600"/>
              </a:spcBef>
            </a:pPr>
            <a:r>
              <a:rPr lang="en-MY" sz="2000" dirty="0"/>
              <a:t>   e.g. end on 31</a:t>
            </a:r>
            <a:r>
              <a:rPr lang="en-MY" sz="2000" baseline="30000" dirty="0"/>
              <a:t>st</a:t>
            </a:r>
            <a:r>
              <a:rPr lang="en-MY" sz="2000" dirty="0"/>
              <a:t> January, 28</a:t>
            </a:r>
            <a:r>
              <a:rPr lang="en-MY" sz="2000" baseline="30000" dirty="0"/>
              <a:t>th</a:t>
            </a:r>
            <a:r>
              <a:rPr lang="en-MY" sz="2000" dirty="0"/>
              <a:t> February, 31</a:t>
            </a:r>
            <a:r>
              <a:rPr lang="en-MY" sz="2000" baseline="30000" dirty="0"/>
              <a:t>st</a:t>
            </a:r>
            <a:r>
              <a:rPr lang="en-MY" sz="2000" dirty="0"/>
              <a:t> March, …….</a:t>
            </a:r>
          </a:p>
          <a:p>
            <a:pPr>
              <a:spcBef>
                <a:spcPts val="600"/>
              </a:spcBef>
            </a:pPr>
            <a:r>
              <a:rPr lang="en-MY" sz="2000" dirty="0"/>
              <a:t>The category of a taxable period will depend on the amount of annual sales</a:t>
            </a:r>
          </a:p>
        </p:txBody>
      </p:sp>
      <p:pic>
        <p:nvPicPr>
          <p:cNvPr id="6" name="Picture 2" descr="S:\iACCOUNTS Master Folder\User Folder\Afif\Afif's Portal\Bahan\google_drive_logo_3963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1246311">
            <a:off x="1319028" y="1824010"/>
            <a:ext cx="256331" cy="246077"/>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graphicFrame>
        <p:nvGraphicFramePr>
          <p:cNvPr id="7" name="Table 6"/>
          <p:cNvGraphicFramePr>
            <a:graphicFrameLocks noGrp="1"/>
          </p:cNvGraphicFramePr>
          <p:nvPr>
            <p:extLst/>
          </p:nvPr>
        </p:nvGraphicFramePr>
        <p:xfrm>
          <a:off x="1785937" y="4627316"/>
          <a:ext cx="5695951" cy="1330677"/>
        </p:xfrm>
        <a:graphic>
          <a:graphicData uri="http://schemas.openxmlformats.org/drawingml/2006/table">
            <a:tbl>
              <a:tblPr firstRow="1" bandRow="1">
                <a:tableStyleId>{91EBBBCC-DAD2-459C-BE2E-F6DE35CF9A28}</a:tableStyleId>
              </a:tblPr>
              <a:tblGrid>
                <a:gridCol w="1129879"/>
                <a:gridCol w="2667422"/>
                <a:gridCol w="1898650"/>
              </a:tblGrid>
              <a:tr h="486833">
                <a:tc>
                  <a:txBody>
                    <a:bodyPr/>
                    <a:lstStyle/>
                    <a:p>
                      <a:pPr algn="ctr"/>
                      <a:r>
                        <a:rPr lang="en-US" sz="2000" dirty="0" smtClean="0"/>
                        <a:t>Category</a:t>
                      </a:r>
                      <a:endParaRPr lang="en-MY" sz="2000" dirty="0"/>
                    </a:p>
                  </a:txBody>
                  <a:tcPr marL="74295" marR="74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Taxable</a:t>
                      </a:r>
                      <a:r>
                        <a:rPr lang="en-US" sz="2000" baseline="0" dirty="0" smtClean="0"/>
                        <a:t> Supply</a:t>
                      </a:r>
                      <a:endParaRPr lang="en-MY" sz="2000" dirty="0"/>
                    </a:p>
                  </a:txBody>
                  <a:tcPr marL="74295" marR="74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Taxable Period</a:t>
                      </a:r>
                      <a:endParaRPr lang="en-MY" sz="2000" dirty="0"/>
                    </a:p>
                  </a:txBody>
                  <a:tcPr marL="74295" marR="74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1922">
                <a:tc>
                  <a:txBody>
                    <a:bodyPr/>
                    <a:lstStyle/>
                    <a:p>
                      <a:pPr algn="ctr"/>
                      <a:r>
                        <a:rPr lang="en-US" sz="2000" dirty="0" smtClean="0"/>
                        <a:t>A</a:t>
                      </a:r>
                      <a:endParaRPr lang="en-MY" sz="2000" dirty="0"/>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RM</a:t>
                      </a:r>
                      <a:r>
                        <a:rPr lang="en-US" sz="2000" baseline="0" dirty="0" smtClean="0"/>
                        <a:t> 5 million and above</a:t>
                      </a:r>
                      <a:endParaRPr lang="en-MY" sz="2000" dirty="0"/>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Monthly</a:t>
                      </a:r>
                      <a:endParaRPr lang="en-MY" sz="2000" dirty="0"/>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1922">
                <a:tc>
                  <a:txBody>
                    <a:bodyPr/>
                    <a:lstStyle/>
                    <a:p>
                      <a:pPr algn="ctr"/>
                      <a:r>
                        <a:rPr lang="en-US" sz="2000" dirty="0" smtClean="0"/>
                        <a:t>B</a:t>
                      </a:r>
                      <a:endParaRPr lang="en-MY" sz="2000" dirty="0"/>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Less than</a:t>
                      </a:r>
                      <a:r>
                        <a:rPr lang="en-US" sz="2000" baseline="0" dirty="0" smtClean="0"/>
                        <a:t> </a:t>
                      </a:r>
                      <a:r>
                        <a:rPr lang="en-US" sz="2000" dirty="0" smtClean="0"/>
                        <a:t>RM</a:t>
                      </a:r>
                      <a:r>
                        <a:rPr lang="en-US" sz="2000" baseline="0" dirty="0" smtClean="0"/>
                        <a:t> 5 million </a:t>
                      </a:r>
                      <a:endParaRPr lang="en-MY" sz="2000" dirty="0"/>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Quarterly</a:t>
                      </a:r>
                      <a:endParaRPr lang="en-MY" sz="2000" dirty="0"/>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8" name="Picture 2" descr="S:\iACCOUNTS Master Folder\User Folder\Afif\Afif's Portal\Bahan\google_drive_logo_3963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1246311">
            <a:off x="1319028" y="3190835"/>
            <a:ext cx="256331" cy="246077"/>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a:prstGeom prst="rect">
            <a:avLst/>
          </a:prstGeom>
        </p:spPr>
        <p:txBody>
          <a:bodyPr/>
          <a:lstStyle/>
          <a:p>
            <a:fld id="{B6F15528-21DE-4FAA-801E-634DDDAF4B2B}" type="slidenum">
              <a:rPr lang="en-US" smtClean="0"/>
              <a:pPr/>
              <a:t>72</a:t>
            </a:fld>
            <a:endParaRPr lang="en-US"/>
          </a:p>
        </p:txBody>
      </p:sp>
      <p:sp>
        <p:nvSpPr>
          <p:cNvPr id="10" name="Rectangle 9"/>
          <p:cNvSpPr/>
          <p:nvPr/>
        </p:nvSpPr>
        <p:spPr>
          <a:xfrm>
            <a:off x="-324544" y="254859"/>
            <a:ext cx="701675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a:r>
              <a:rPr lang="en-US" sz="2800" dirty="0" smtClean="0">
                <a:solidFill>
                  <a:schemeClr val="bg1"/>
                </a:solidFill>
                <a:latin typeface="Calibri" pitchFamily="34" charset="0"/>
                <a:cs typeface="Calibri" pitchFamily="34" charset="0"/>
              </a:rPr>
              <a:t>GST TAX RETURN PERIOD</a:t>
            </a:r>
            <a:endParaRPr lang="en-US"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28131285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prstGeom prst="rect">
            <a:avLst/>
          </a:prstGeom>
        </p:spPr>
        <p:txBody>
          <a:bodyPr/>
          <a:lstStyle/>
          <a:p>
            <a:fld id="{B6F15528-21DE-4FAA-801E-634DDDAF4B2B}" type="slidenum">
              <a:rPr lang="en-US" smtClean="0"/>
              <a:pPr/>
              <a:t>73</a:t>
            </a:fld>
            <a:endParaRPr lang="en-US"/>
          </a:p>
        </p:txBody>
      </p:sp>
      <p:sp>
        <p:nvSpPr>
          <p:cNvPr id="5" name="Content Placeholder 2"/>
          <p:cNvSpPr>
            <a:spLocks noGrp="1"/>
          </p:cNvSpPr>
          <p:nvPr>
            <p:ph idx="4294967295"/>
          </p:nvPr>
        </p:nvSpPr>
        <p:spPr>
          <a:xfrm>
            <a:off x="1285852" y="1466866"/>
            <a:ext cx="3843338" cy="4176712"/>
          </a:xfrm>
        </p:spPr>
        <p:txBody>
          <a:bodyPr>
            <a:normAutofit fontScale="92500" lnSpcReduction="10000"/>
          </a:bodyPr>
          <a:lstStyle/>
          <a:p>
            <a:pPr marL="400050" lvl="1" indent="0">
              <a:buNone/>
            </a:pPr>
            <a:endParaRPr lang="en-US" dirty="0" smtClean="0"/>
          </a:p>
          <a:p>
            <a:pPr marL="400050" lvl="1" indent="0">
              <a:buNone/>
            </a:pPr>
            <a:r>
              <a:rPr lang="en-US" dirty="0" smtClean="0"/>
              <a:t>GST returns and payment must be submitted not later than </a:t>
            </a:r>
            <a:r>
              <a:rPr lang="en-US" dirty="0"/>
              <a:t> </a:t>
            </a:r>
            <a:r>
              <a:rPr lang="en-US" dirty="0" smtClean="0"/>
              <a:t>the last day of the following month of the taxable period</a:t>
            </a:r>
          </a:p>
          <a:p>
            <a:pPr marL="0" indent="0">
              <a:buNone/>
            </a:pPr>
            <a:endParaRPr lang="en-US" sz="3600" dirty="0"/>
          </a:p>
          <a:p>
            <a:pPr marL="400050" lvl="1" indent="0">
              <a:buNone/>
            </a:pPr>
            <a:r>
              <a:rPr lang="en-US" dirty="0" smtClean="0"/>
              <a:t>Electronic filing is encouraged</a:t>
            </a:r>
            <a:endParaRPr lang="en-US" dirty="0"/>
          </a:p>
          <a:p>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6547" y="1600200"/>
            <a:ext cx="2686552" cy="4277072"/>
          </a:xfrm>
          <a:prstGeom prst="rect">
            <a:avLst/>
          </a:prstGeom>
        </p:spPr>
      </p:pic>
      <p:pic>
        <p:nvPicPr>
          <p:cNvPr id="7" name="Picture 6" descr="S:\iACCOUNTS Master Folder\User Folder\Afif\Afif's Portal\Bahan\google_drive_logo_3963 cop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1246311">
            <a:off x="1383107" y="2009547"/>
            <a:ext cx="255882" cy="327529"/>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 name="Picture 7" descr="S:\iACCOUNTS Master Folder\User Folder\Afif\Afif's Portal\Bahan\google_drive_logo_3963 cop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1246311">
            <a:off x="1416303" y="4729359"/>
            <a:ext cx="255882" cy="327529"/>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 name="Rectangle 9"/>
          <p:cNvSpPr/>
          <p:nvPr/>
        </p:nvSpPr>
        <p:spPr>
          <a:xfrm>
            <a:off x="-376927" y="288719"/>
            <a:ext cx="701675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a:r>
              <a:rPr lang="en-US" sz="2800" dirty="0" smtClean="0">
                <a:solidFill>
                  <a:schemeClr val="bg1"/>
                </a:solidFill>
                <a:latin typeface="Calibri" pitchFamily="34" charset="0"/>
                <a:cs typeface="Calibri" pitchFamily="34" charset="0"/>
              </a:rPr>
              <a:t>GST TAX RETURN PERIOD</a:t>
            </a:r>
          </a:p>
          <a:p>
            <a:pPr lvl="1"/>
            <a:r>
              <a:rPr lang="en-US" sz="2000" dirty="0" smtClean="0">
                <a:solidFill>
                  <a:schemeClr val="bg1"/>
                </a:solidFill>
                <a:latin typeface="Calibri" pitchFamily="34" charset="0"/>
                <a:cs typeface="Calibri" pitchFamily="34" charset="0"/>
              </a:rPr>
              <a:t>FILING TAX RETURN</a:t>
            </a:r>
            <a:endParaRPr lang="en-US"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42616619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a:prstGeom prst="rect">
            <a:avLst/>
          </a:prstGeom>
        </p:spPr>
        <p:txBody>
          <a:bodyPr/>
          <a:lstStyle/>
          <a:p>
            <a:fld id="{1CCC1C7B-187B-4167-9EBA-2E384437D17C}" type="slidenum">
              <a:rPr lang="en-MY" smtClean="0"/>
              <a:pPr/>
              <a:t>74</a:t>
            </a:fld>
            <a:endParaRPr lang="en-MY" dirty="0"/>
          </a:p>
        </p:txBody>
      </p:sp>
      <p:sp>
        <p:nvSpPr>
          <p:cNvPr id="3" name="Content Placeholder 2"/>
          <p:cNvSpPr>
            <a:spLocks noGrp="1"/>
          </p:cNvSpPr>
          <p:nvPr>
            <p:ph idx="4294967295"/>
          </p:nvPr>
        </p:nvSpPr>
        <p:spPr>
          <a:xfrm>
            <a:off x="2214546" y="1409700"/>
            <a:ext cx="6234112" cy="5907088"/>
          </a:xfrm>
        </p:spPr>
        <p:txBody>
          <a:bodyPr>
            <a:normAutofit/>
          </a:bodyPr>
          <a:lstStyle/>
          <a:p>
            <a:pPr marL="0" indent="0" algn="just">
              <a:buNone/>
            </a:pPr>
            <a:r>
              <a:rPr lang="en-US" dirty="0"/>
              <a:t>When to submit GST return</a:t>
            </a:r>
          </a:p>
          <a:p>
            <a:pPr marL="514350" indent="-514350" algn="just">
              <a:buFont typeface="+mj-lt"/>
              <a:buAutoNum type="arabicParenR"/>
            </a:pPr>
            <a:r>
              <a:rPr lang="en-US" dirty="0"/>
              <a:t>Monthly taxable period</a:t>
            </a:r>
          </a:p>
          <a:p>
            <a:pPr marL="0" indent="0">
              <a:buNone/>
            </a:pPr>
            <a:endParaRPr lang="en-US" dirty="0" smtClean="0"/>
          </a:p>
          <a:p>
            <a:endParaRPr lang="en-US" dirty="0" smtClean="0"/>
          </a:p>
          <a:p>
            <a:pPr marL="0" indent="0">
              <a:buNone/>
            </a:pPr>
            <a:endParaRPr lang="en-US" dirty="0"/>
          </a:p>
          <a:p>
            <a:pPr marL="0" indent="0">
              <a:buNone/>
            </a:pPr>
            <a:endParaRPr lang="en-US" sz="1000" dirty="0"/>
          </a:p>
          <a:p>
            <a:pPr marL="0" indent="0">
              <a:buNone/>
            </a:pPr>
            <a:r>
              <a:rPr lang="en-US" dirty="0" smtClean="0"/>
              <a:t>Last date of submission : </a:t>
            </a:r>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a:p>
        </p:txBody>
      </p:sp>
      <p:cxnSp>
        <p:nvCxnSpPr>
          <p:cNvPr id="10" name="Straight Connector 9"/>
          <p:cNvCxnSpPr/>
          <p:nvPr/>
        </p:nvCxnSpPr>
        <p:spPr>
          <a:xfrm flipV="1">
            <a:off x="2067431" y="3536558"/>
            <a:ext cx="3556425" cy="2"/>
          </a:xfrm>
          <a:prstGeom prst="line">
            <a:avLst/>
          </a:prstGeom>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a:off x="2204602" y="3059489"/>
            <a:ext cx="0" cy="927649"/>
          </a:xfrm>
          <a:prstGeom prst="line">
            <a:avLst/>
          </a:prstGeom>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a:off x="3275856" y="3085986"/>
            <a:ext cx="0" cy="90114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p:cNvCxnSpPr/>
          <p:nvPr/>
        </p:nvCxnSpPr>
        <p:spPr>
          <a:xfrm>
            <a:off x="5706126" y="3085986"/>
            <a:ext cx="0" cy="901148"/>
          </a:xfrm>
          <a:prstGeom prst="line">
            <a:avLst/>
          </a:prstGeom>
        </p:spPr>
        <p:style>
          <a:lnRef idx="3">
            <a:schemeClr val="dk1"/>
          </a:lnRef>
          <a:fillRef idx="0">
            <a:schemeClr val="dk1"/>
          </a:fillRef>
          <a:effectRef idx="2">
            <a:schemeClr val="dk1"/>
          </a:effectRef>
          <a:fontRef idx="minor">
            <a:schemeClr val="tx1"/>
          </a:fontRef>
        </p:style>
      </p:cxnSp>
      <p:cxnSp>
        <p:nvCxnSpPr>
          <p:cNvPr id="22" name="Straight Connector 21"/>
          <p:cNvCxnSpPr/>
          <p:nvPr/>
        </p:nvCxnSpPr>
        <p:spPr>
          <a:xfrm>
            <a:off x="4543325" y="3085986"/>
            <a:ext cx="0" cy="901148"/>
          </a:xfrm>
          <a:prstGeom prst="line">
            <a:avLst/>
          </a:prstGeom>
        </p:spPr>
        <p:style>
          <a:lnRef idx="3">
            <a:schemeClr val="dk1"/>
          </a:lnRef>
          <a:fillRef idx="0">
            <a:schemeClr val="dk1"/>
          </a:fillRef>
          <a:effectRef idx="2">
            <a:schemeClr val="dk1"/>
          </a:effectRef>
          <a:fontRef idx="minor">
            <a:schemeClr val="tx1"/>
          </a:fontRef>
        </p:style>
      </p:cxnSp>
      <p:cxnSp>
        <p:nvCxnSpPr>
          <p:cNvPr id="24" name="Straight Connector 23"/>
          <p:cNvCxnSpPr/>
          <p:nvPr/>
        </p:nvCxnSpPr>
        <p:spPr>
          <a:xfrm>
            <a:off x="6894258" y="3130420"/>
            <a:ext cx="0" cy="874644"/>
          </a:xfrm>
          <a:prstGeom prst="line">
            <a:avLst/>
          </a:prstGeom>
        </p:spPr>
        <p:style>
          <a:lnRef idx="3">
            <a:schemeClr val="dk1"/>
          </a:lnRef>
          <a:fillRef idx="0">
            <a:schemeClr val="dk1"/>
          </a:fillRef>
          <a:effectRef idx="2">
            <a:schemeClr val="dk1"/>
          </a:effectRef>
          <a:fontRef idx="minor">
            <a:schemeClr val="tx1"/>
          </a:fontRef>
        </p:style>
      </p:cxnSp>
      <p:sp>
        <p:nvSpPr>
          <p:cNvPr id="32" name="Rounded Rectangle 31"/>
          <p:cNvSpPr/>
          <p:nvPr/>
        </p:nvSpPr>
        <p:spPr>
          <a:xfrm>
            <a:off x="2400161" y="3669085"/>
            <a:ext cx="605666" cy="30480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a:solidFill>
                  <a:schemeClr val="tx1"/>
                </a:solidFill>
              </a:rPr>
              <a:t>DEC</a:t>
            </a:r>
          </a:p>
        </p:txBody>
      </p:sp>
      <p:sp>
        <p:nvSpPr>
          <p:cNvPr id="33" name="Rounded Rectangle 32"/>
          <p:cNvSpPr/>
          <p:nvPr/>
        </p:nvSpPr>
        <p:spPr>
          <a:xfrm>
            <a:off x="4830431" y="3682336"/>
            <a:ext cx="605666" cy="30480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a:solidFill>
                  <a:schemeClr val="tx1"/>
                </a:solidFill>
              </a:rPr>
              <a:t>FEB</a:t>
            </a:r>
          </a:p>
        </p:txBody>
      </p:sp>
      <p:sp>
        <p:nvSpPr>
          <p:cNvPr id="34" name="Rounded Rectangle 33"/>
          <p:cNvSpPr/>
          <p:nvPr/>
        </p:nvSpPr>
        <p:spPr>
          <a:xfrm>
            <a:off x="3599893" y="3700265"/>
            <a:ext cx="605666" cy="30480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a:solidFill>
                  <a:schemeClr val="tx1"/>
                </a:solidFill>
              </a:rPr>
              <a:t>JAN</a:t>
            </a:r>
          </a:p>
        </p:txBody>
      </p:sp>
      <p:sp>
        <p:nvSpPr>
          <p:cNvPr id="35" name="Rounded Rectangle 34"/>
          <p:cNvSpPr/>
          <p:nvPr/>
        </p:nvSpPr>
        <p:spPr>
          <a:xfrm>
            <a:off x="6030162" y="3700265"/>
            <a:ext cx="756083" cy="30480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a:solidFill>
                  <a:schemeClr val="tx1"/>
                </a:solidFill>
              </a:rPr>
              <a:t>MAC</a:t>
            </a:r>
          </a:p>
        </p:txBody>
      </p:sp>
      <p:sp>
        <p:nvSpPr>
          <p:cNvPr id="36" name="Curved Down Arrow 35"/>
          <p:cNvSpPr/>
          <p:nvPr/>
        </p:nvSpPr>
        <p:spPr>
          <a:xfrm>
            <a:off x="2721000" y="2807689"/>
            <a:ext cx="1040910" cy="609600"/>
          </a:xfrm>
          <a:prstGeom prst="curved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
        <p:nvSpPr>
          <p:cNvPr id="37" name="Curved Down Arrow 36"/>
          <p:cNvSpPr/>
          <p:nvPr/>
        </p:nvSpPr>
        <p:spPr>
          <a:xfrm>
            <a:off x="4085947" y="2781189"/>
            <a:ext cx="1008934" cy="636103"/>
          </a:xfrm>
          <a:prstGeom prst="curved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
        <p:nvSpPr>
          <p:cNvPr id="38" name="Curved Down Arrow 37"/>
          <p:cNvSpPr/>
          <p:nvPr/>
        </p:nvSpPr>
        <p:spPr>
          <a:xfrm>
            <a:off x="5274078" y="2819400"/>
            <a:ext cx="1040910" cy="609600"/>
          </a:xfrm>
          <a:prstGeom prst="curved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
        <p:nvSpPr>
          <p:cNvPr id="39" name="Rectangle 38"/>
          <p:cNvSpPr/>
          <p:nvPr/>
        </p:nvSpPr>
        <p:spPr>
          <a:xfrm>
            <a:off x="2357755" y="5079910"/>
            <a:ext cx="1009444" cy="43732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rPr>
              <a:t>31 </a:t>
            </a:r>
            <a:r>
              <a:rPr lang="en-US" dirty="0" smtClean="0">
                <a:solidFill>
                  <a:schemeClr val="tx1"/>
                </a:solidFill>
              </a:rPr>
              <a:t>Jan</a:t>
            </a:r>
            <a:endParaRPr lang="en-US" dirty="0">
              <a:solidFill>
                <a:schemeClr val="tx1"/>
              </a:solidFill>
            </a:endParaRPr>
          </a:p>
        </p:txBody>
      </p:sp>
      <p:sp>
        <p:nvSpPr>
          <p:cNvPr id="40" name="Rectangle 39"/>
          <p:cNvSpPr/>
          <p:nvPr/>
        </p:nvSpPr>
        <p:spPr>
          <a:xfrm>
            <a:off x="3439146" y="5079910"/>
            <a:ext cx="1009444" cy="43732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rPr>
              <a:t>28 Feb</a:t>
            </a:r>
          </a:p>
        </p:txBody>
      </p:sp>
      <p:sp>
        <p:nvSpPr>
          <p:cNvPr id="41" name="Rectangle 40"/>
          <p:cNvSpPr/>
          <p:nvPr/>
        </p:nvSpPr>
        <p:spPr>
          <a:xfrm>
            <a:off x="4541458" y="5079910"/>
            <a:ext cx="1009444" cy="43732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rPr>
              <a:t>31 </a:t>
            </a:r>
            <a:r>
              <a:rPr lang="en-US" dirty="0" smtClean="0">
                <a:solidFill>
                  <a:schemeClr val="tx1"/>
                </a:solidFill>
              </a:rPr>
              <a:t>Mac</a:t>
            </a:r>
            <a:endParaRPr lang="en-US" dirty="0">
              <a:solidFill>
                <a:schemeClr val="tx1"/>
              </a:solidFill>
            </a:endParaRPr>
          </a:p>
        </p:txBody>
      </p:sp>
      <p:cxnSp>
        <p:nvCxnSpPr>
          <p:cNvPr id="42" name="Straight Connector 41"/>
          <p:cNvCxnSpPr/>
          <p:nvPr/>
        </p:nvCxnSpPr>
        <p:spPr>
          <a:xfrm>
            <a:off x="2095696" y="3523309"/>
            <a:ext cx="5138471" cy="19001"/>
          </a:xfrm>
          <a:prstGeom prst="line">
            <a:avLst/>
          </a:prstGeom>
        </p:spPr>
        <p:style>
          <a:lnRef idx="3">
            <a:schemeClr val="dk1"/>
          </a:lnRef>
          <a:fillRef idx="0">
            <a:schemeClr val="dk1"/>
          </a:fillRef>
          <a:effectRef idx="2">
            <a:schemeClr val="dk1"/>
          </a:effectRef>
          <a:fontRef idx="minor">
            <a:schemeClr val="tx1"/>
          </a:fontRef>
        </p:style>
      </p:cxnSp>
      <p:pic>
        <p:nvPicPr>
          <p:cNvPr id="25" name="Picture 24" descr="S:\iACCOUNTS Master Folder\User Folder\Afif\Afif's Portal\Bahan\google_drive_logo_3963 cop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1246311">
            <a:off x="1824989" y="1496074"/>
            <a:ext cx="255882" cy="327529"/>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7" name="5-Point Star 26"/>
          <p:cNvSpPr/>
          <p:nvPr/>
        </p:nvSpPr>
        <p:spPr>
          <a:xfrm>
            <a:off x="1007604" y="6237312"/>
            <a:ext cx="216335" cy="144016"/>
          </a:xfrm>
          <a:prstGeom prst="star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ms-MY"/>
          </a:p>
        </p:txBody>
      </p:sp>
      <p:sp>
        <p:nvSpPr>
          <p:cNvPr id="28" name="TextBox 27"/>
          <p:cNvSpPr txBox="1"/>
          <p:nvPr/>
        </p:nvSpPr>
        <p:spPr>
          <a:xfrm>
            <a:off x="1213741" y="6165304"/>
            <a:ext cx="1741374" cy="369332"/>
          </a:xfrm>
          <a:prstGeom prst="rect">
            <a:avLst/>
          </a:prstGeom>
          <a:noFill/>
        </p:spPr>
        <p:txBody>
          <a:bodyPr wrap="none" rtlCol="0">
            <a:spAutoFit/>
          </a:bodyPr>
          <a:lstStyle/>
          <a:p>
            <a:r>
              <a:rPr lang="en-US" dirty="0"/>
              <a:t>Submission Date</a:t>
            </a:r>
            <a:endParaRPr lang="ms-MY" dirty="0"/>
          </a:p>
        </p:txBody>
      </p:sp>
      <p:sp>
        <p:nvSpPr>
          <p:cNvPr id="29" name="5-Point Star 28"/>
          <p:cNvSpPr/>
          <p:nvPr/>
        </p:nvSpPr>
        <p:spPr>
          <a:xfrm>
            <a:off x="5598114" y="4149080"/>
            <a:ext cx="216335" cy="144016"/>
          </a:xfrm>
          <a:prstGeom prst="star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ms-MY"/>
          </a:p>
        </p:txBody>
      </p:sp>
      <p:sp>
        <p:nvSpPr>
          <p:cNvPr id="30" name="5-Point Star 29"/>
          <p:cNvSpPr/>
          <p:nvPr/>
        </p:nvSpPr>
        <p:spPr>
          <a:xfrm>
            <a:off x="4409982" y="4149080"/>
            <a:ext cx="216335" cy="144016"/>
          </a:xfrm>
          <a:prstGeom prst="star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ms-MY"/>
          </a:p>
        </p:txBody>
      </p:sp>
      <p:sp>
        <p:nvSpPr>
          <p:cNvPr id="31" name="5-Point Star 30"/>
          <p:cNvSpPr/>
          <p:nvPr/>
        </p:nvSpPr>
        <p:spPr>
          <a:xfrm>
            <a:off x="6786246" y="4149080"/>
            <a:ext cx="216335" cy="144016"/>
          </a:xfrm>
          <a:prstGeom prst="star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ms-MY"/>
          </a:p>
        </p:txBody>
      </p:sp>
      <p:sp>
        <p:nvSpPr>
          <p:cNvPr id="43" name="Rectangle 42"/>
          <p:cNvSpPr/>
          <p:nvPr/>
        </p:nvSpPr>
        <p:spPr>
          <a:xfrm>
            <a:off x="-376927" y="288719"/>
            <a:ext cx="701675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a:r>
              <a:rPr lang="en-US" sz="2800" dirty="0" smtClean="0">
                <a:solidFill>
                  <a:schemeClr val="bg1"/>
                </a:solidFill>
                <a:latin typeface="Calibri" pitchFamily="34" charset="0"/>
                <a:cs typeface="Calibri" pitchFamily="34" charset="0"/>
              </a:rPr>
              <a:t>GST TAX RETURN PERIOD</a:t>
            </a:r>
          </a:p>
          <a:p>
            <a:pPr lvl="1"/>
            <a:r>
              <a:rPr lang="en-US" sz="2000" dirty="0" smtClean="0">
                <a:solidFill>
                  <a:schemeClr val="bg1"/>
                </a:solidFill>
                <a:latin typeface="Calibri" pitchFamily="34" charset="0"/>
                <a:cs typeface="Calibri" pitchFamily="34" charset="0"/>
              </a:rPr>
              <a:t>MONTHLY TAXABLE PERIOD</a:t>
            </a:r>
            <a:endParaRPr lang="en-US"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12746356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a:prstGeom prst="rect">
            <a:avLst/>
          </a:prstGeom>
        </p:spPr>
        <p:txBody>
          <a:bodyPr/>
          <a:lstStyle/>
          <a:p>
            <a:fld id="{1CCC1C7B-187B-4167-9EBA-2E384437D17C}" type="slidenum">
              <a:rPr lang="en-MY" smtClean="0"/>
              <a:pPr/>
              <a:t>75</a:t>
            </a:fld>
            <a:endParaRPr lang="en-MY" dirty="0"/>
          </a:p>
        </p:txBody>
      </p:sp>
      <p:sp>
        <p:nvSpPr>
          <p:cNvPr id="3" name="Content Placeholder 2"/>
          <p:cNvSpPr>
            <a:spLocks noGrp="1"/>
          </p:cNvSpPr>
          <p:nvPr>
            <p:ph idx="4294967295"/>
          </p:nvPr>
        </p:nvSpPr>
        <p:spPr>
          <a:xfrm>
            <a:off x="909655" y="1490663"/>
            <a:ext cx="7694793" cy="5907087"/>
          </a:xfrm>
        </p:spPr>
        <p:txBody>
          <a:bodyPr>
            <a:normAutofit/>
          </a:bodyPr>
          <a:lstStyle/>
          <a:p>
            <a:pPr marL="0" indent="0" algn="just">
              <a:buNone/>
            </a:pPr>
            <a:r>
              <a:rPr lang="en-US" dirty="0"/>
              <a:t>	When to submit GST return</a:t>
            </a:r>
          </a:p>
          <a:p>
            <a:pPr marL="1771650" lvl="3" indent="-514350" algn="just">
              <a:buFont typeface="+mj-lt"/>
              <a:buAutoNum type="arabicParenR" startAt="2"/>
            </a:pPr>
            <a:r>
              <a:rPr lang="en-US" sz="2800" dirty="0"/>
              <a:t>Quarterly taxable period</a:t>
            </a:r>
          </a:p>
          <a:p>
            <a:pPr marL="0" indent="0">
              <a:buNone/>
            </a:pPr>
            <a:endParaRPr lang="en-US" dirty="0" smtClean="0"/>
          </a:p>
          <a:p>
            <a:endParaRPr lang="en-US" dirty="0" smtClean="0"/>
          </a:p>
          <a:p>
            <a:pPr marL="0" indent="0">
              <a:buNone/>
            </a:pPr>
            <a:endParaRPr lang="en-US" dirty="0"/>
          </a:p>
          <a:p>
            <a:pPr marL="0" indent="0">
              <a:buNone/>
            </a:pPr>
            <a:r>
              <a:rPr lang="en-US" dirty="0" smtClean="0"/>
              <a:t>	Last date of submission : </a:t>
            </a:r>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a:p>
        </p:txBody>
      </p:sp>
      <p:cxnSp>
        <p:nvCxnSpPr>
          <p:cNvPr id="13" name="Straight Connector 12"/>
          <p:cNvCxnSpPr/>
          <p:nvPr/>
        </p:nvCxnSpPr>
        <p:spPr>
          <a:xfrm>
            <a:off x="1817769" y="2913445"/>
            <a:ext cx="0" cy="927649"/>
          </a:xfrm>
          <a:prstGeom prst="line">
            <a:avLst/>
          </a:prstGeom>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a:off x="2540530" y="3218250"/>
            <a:ext cx="0" cy="622840"/>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p:cNvCxnSpPr/>
          <p:nvPr/>
        </p:nvCxnSpPr>
        <p:spPr>
          <a:xfrm>
            <a:off x="3376349" y="3218250"/>
            <a:ext cx="0" cy="622840"/>
          </a:xfrm>
          <a:prstGeom prst="line">
            <a:avLst/>
          </a:prstGeom>
        </p:spPr>
        <p:style>
          <a:lnRef idx="3">
            <a:schemeClr val="dk1"/>
          </a:lnRef>
          <a:fillRef idx="0">
            <a:schemeClr val="dk1"/>
          </a:fillRef>
          <a:effectRef idx="2">
            <a:schemeClr val="dk1"/>
          </a:effectRef>
          <a:fontRef idx="minor">
            <a:schemeClr val="tx1"/>
          </a:fontRef>
        </p:style>
      </p:cxnSp>
      <p:cxnSp>
        <p:nvCxnSpPr>
          <p:cNvPr id="22" name="Straight Connector 21"/>
          <p:cNvCxnSpPr/>
          <p:nvPr/>
        </p:nvCxnSpPr>
        <p:spPr>
          <a:xfrm>
            <a:off x="4156492" y="2939942"/>
            <a:ext cx="0" cy="901148"/>
          </a:xfrm>
          <a:prstGeom prst="line">
            <a:avLst/>
          </a:prstGeom>
        </p:spPr>
        <p:style>
          <a:lnRef idx="3">
            <a:schemeClr val="dk1"/>
          </a:lnRef>
          <a:fillRef idx="0">
            <a:schemeClr val="dk1"/>
          </a:fillRef>
          <a:effectRef idx="2">
            <a:schemeClr val="dk1"/>
          </a:effectRef>
          <a:fontRef idx="minor">
            <a:schemeClr val="tx1"/>
          </a:fontRef>
        </p:style>
      </p:cxnSp>
      <p:cxnSp>
        <p:nvCxnSpPr>
          <p:cNvPr id="24" name="Straight Connector 23"/>
          <p:cNvCxnSpPr/>
          <p:nvPr/>
        </p:nvCxnSpPr>
        <p:spPr>
          <a:xfrm>
            <a:off x="4882438" y="3218250"/>
            <a:ext cx="0" cy="583084"/>
          </a:xfrm>
          <a:prstGeom prst="line">
            <a:avLst/>
          </a:prstGeom>
        </p:spPr>
        <p:style>
          <a:lnRef idx="3">
            <a:schemeClr val="dk1"/>
          </a:lnRef>
          <a:fillRef idx="0">
            <a:schemeClr val="dk1"/>
          </a:fillRef>
          <a:effectRef idx="2">
            <a:schemeClr val="dk1"/>
          </a:effectRef>
          <a:fontRef idx="minor">
            <a:schemeClr val="tx1"/>
          </a:fontRef>
        </p:style>
      </p:cxnSp>
      <p:sp>
        <p:nvSpPr>
          <p:cNvPr id="33" name="Rounded Rectangle 32"/>
          <p:cNvSpPr/>
          <p:nvPr/>
        </p:nvSpPr>
        <p:spPr>
          <a:xfrm>
            <a:off x="2629780" y="3496533"/>
            <a:ext cx="605666" cy="30480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b="1" dirty="0">
                <a:solidFill>
                  <a:schemeClr val="tx1"/>
                </a:solidFill>
              </a:rPr>
              <a:t>FEB</a:t>
            </a:r>
          </a:p>
        </p:txBody>
      </p:sp>
      <p:sp>
        <p:nvSpPr>
          <p:cNvPr id="34" name="Rounded Rectangle 33"/>
          <p:cNvSpPr/>
          <p:nvPr/>
        </p:nvSpPr>
        <p:spPr>
          <a:xfrm>
            <a:off x="1898527" y="3501010"/>
            <a:ext cx="524909" cy="30480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b="1" dirty="0">
                <a:solidFill>
                  <a:schemeClr val="tx1"/>
                </a:solidFill>
              </a:rPr>
              <a:t>JAN</a:t>
            </a:r>
          </a:p>
        </p:txBody>
      </p:sp>
      <p:sp>
        <p:nvSpPr>
          <p:cNvPr id="35" name="Rounded Rectangle 34"/>
          <p:cNvSpPr/>
          <p:nvPr/>
        </p:nvSpPr>
        <p:spPr>
          <a:xfrm>
            <a:off x="3458811" y="3489867"/>
            <a:ext cx="605666" cy="30480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b="1" dirty="0">
                <a:solidFill>
                  <a:schemeClr val="tx1"/>
                </a:solidFill>
              </a:rPr>
              <a:t>MAC</a:t>
            </a:r>
          </a:p>
        </p:txBody>
      </p:sp>
      <p:sp>
        <p:nvSpPr>
          <p:cNvPr id="39" name="Rectangle 38"/>
          <p:cNvSpPr/>
          <p:nvPr/>
        </p:nvSpPr>
        <p:spPr>
          <a:xfrm>
            <a:off x="2071670" y="2786058"/>
            <a:ext cx="1784695" cy="43732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a:solidFill>
                  <a:schemeClr val="tx1"/>
                </a:solidFill>
              </a:rPr>
              <a:t>January - March</a:t>
            </a:r>
          </a:p>
        </p:txBody>
      </p:sp>
      <p:sp>
        <p:nvSpPr>
          <p:cNvPr id="40" name="Rectangle 39"/>
          <p:cNvSpPr/>
          <p:nvPr/>
        </p:nvSpPr>
        <p:spPr>
          <a:xfrm>
            <a:off x="4355567" y="2780928"/>
            <a:ext cx="1782919" cy="43732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a:solidFill>
                  <a:schemeClr val="tx1"/>
                </a:solidFill>
              </a:rPr>
              <a:t>April - June</a:t>
            </a:r>
          </a:p>
        </p:txBody>
      </p:sp>
      <p:sp>
        <p:nvSpPr>
          <p:cNvPr id="41" name="Rectangle 40"/>
          <p:cNvSpPr/>
          <p:nvPr/>
        </p:nvSpPr>
        <p:spPr>
          <a:xfrm>
            <a:off x="2160981" y="4925232"/>
            <a:ext cx="1009444" cy="43732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smtClean="0">
              <a:solidFill>
                <a:schemeClr val="tx1"/>
              </a:solidFill>
            </a:endParaRPr>
          </a:p>
          <a:p>
            <a:pPr algn="ctr"/>
            <a:r>
              <a:rPr lang="en-US" dirty="0" smtClean="0">
                <a:solidFill>
                  <a:schemeClr val="tx1"/>
                </a:solidFill>
              </a:rPr>
              <a:t>30 </a:t>
            </a:r>
            <a:r>
              <a:rPr lang="en-US" dirty="0">
                <a:solidFill>
                  <a:schemeClr val="tx1"/>
                </a:solidFill>
              </a:rPr>
              <a:t>April	</a:t>
            </a:r>
          </a:p>
        </p:txBody>
      </p:sp>
      <p:cxnSp>
        <p:nvCxnSpPr>
          <p:cNvPr id="42" name="Straight Connector 41"/>
          <p:cNvCxnSpPr/>
          <p:nvPr/>
        </p:nvCxnSpPr>
        <p:spPr>
          <a:xfrm>
            <a:off x="1708861" y="3356993"/>
            <a:ext cx="5455427" cy="352"/>
          </a:xfrm>
          <a:prstGeom prst="line">
            <a:avLst/>
          </a:prstGeom>
        </p:spPr>
        <p:style>
          <a:lnRef idx="3">
            <a:schemeClr val="dk1"/>
          </a:lnRef>
          <a:fillRef idx="0">
            <a:schemeClr val="dk1"/>
          </a:fillRef>
          <a:effectRef idx="2">
            <a:schemeClr val="dk1"/>
          </a:effectRef>
          <a:fontRef idx="minor">
            <a:schemeClr val="tx1"/>
          </a:fontRef>
        </p:style>
      </p:cxnSp>
      <p:cxnSp>
        <p:nvCxnSpPr>
          <p:cNvPr id="26" name="Straight Connector 25"/>
          <p:cNvCxnSpPr/>
          <p:nvPr/>
        </p:nvCxnSpPr>
        <p:spPr>
          <a:xfrm>
            <a:off x="5652120" y="3218250"/>
            <a:ext cx="0" cy="589712"/>
          </a:xfrm>
          <a:prstGeom prst="line">
            <a:avLst/>
          </a:prstGeom>
        </p:spPr>
        <p:style>
          <a:lnRef idx="3">
            <a:schemeClr val="dk1"/>
          </a:lnRef>
          <a:fillRef idx="0">
            <a:schemeClr val="dk1"/>
          </a:fillRef>
          <a:effectRef idx="2">
            <a:schemeClr val="dk1"/>
          </a:effectRef>
          <a:fontRef idx="minor">
            <a:schemeClr val="tx1"/>
          </a:fontRef>
        </p:style>
      </p:cxnSp>
      <p:cxnSp>
        <p:nvCxnSpPr>
          <p:cNvPr id="27" name="Straight Connector 26"/>
          <p:cNvCxnSpPr/>
          <p:nvPr/>
        </p:nvCxnSpPr>
        <p:spPr>
          <a:xfrm>
            <a:off x="6354198" y="2924944"/>
            <a:ext cx="0" cy="874644"/>
          </a:xfrm>
          <a:prstGeom prst="line">
            <a:avLst/>
          </a:prstGeom>
        </p:spPr>
        <p:style>
          <a:lnRef idx="3">
            <a:schemeClr val="dk1"/>
          </a:lnRef>
          <a:fillRef idx="0">
            <a:schemeClr val="dk1"/>
          </a:fillRef>
          <a:effectRef idx="2">
            <a:schemeClr val="dk1"/>
          </a:effectRef>
          <a:fontRef idx="minor">
            <a:schemeClr val="tx1"/>
          </a:fontRef>
        </p:style>
      </p:cxnSp>
      <p:sp>
        <p:nvSpPr>
          <p:cNvPr id="31" name="Rounded Rectangle 30"/>
          <p:cNvSpPr/>
          <p:nvPr/>
        </p:nvSpPr>
        <p:spPr>
          <a:xfrm>
            <a:off x="4280812" y="3496531"/>
            <a:ext cx="500056" cy="29150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b="1" dirty="0">
                <a:solidFill>
                  <a:schemeClr val="tx1"/>
                </a:solidFill>
              </a:rPr>
              <a:t>APR</a:t>
            </a:r>
          </a:p>
        </p:txBody>
      </p:sp>
      <p:sp>
        <p:nvSpPr>
          <p:cNvPr id="43" name="Rounded Rectangle 42"/>
          <p:cNvSpPr/>
          <p:nvPr/>
        </p:nvSpPr>
        <p:spPr>
          <a:xfrm>
            <a:off x="5005088" y="3477608"/>
            <a:ext cx="539021" cy="3114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b="1" dirty="0">
                <a:solidFill>
                  <a:schemeClr val="tx1"/>
                </a:solidFill>
              </a:rPr>
              <a:t>MAY</a:t>
            </a:r>
          </a:p>
        </p:txBody>
      </p:sp>
      <p:sp>
        <p:nvSpPr>
          <p:cNvPr id="44" name="Rounded Rectangle 43"/>
          <p:cNvSpPr/>
          <p:nvPr/>
        </p:nvSpPr>
        <p:spPr>
          <a:xfrm>
            <a:off x="5748448" y="3476640"/>
            <a:ext cx="497738" cy="31509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b="1" dirty="0">
                <a:solidFill>
                  <a:schemeClr val="tx1"/>
                </a:solidFill>
              </a:rPr>
              <a:t>JUN</a:t>
            </a:r>
          </a:p>
        </p:txBody>
      </p:sp>
      <p:sp>
        <p:nvSpPr>
          <p:cNvPr id="46" name="Rectangle 45"/>
          <p:cNvSpPr/>
          <p:nvPr/>
        </p:nvSpPr>
        <p:spPr>
          <a:xfrm>
            <a:off x="3326576" y="4936146"/>
            <a:ext cx="1009444" cy="43732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chemeClr val="tx1"/>
                </a:solidFill>
              </a:rPr>
              <a:t>31 July</a:t>
            </a:r>
            <a:endParaRPr lang="en-US" dirty="0">
              <a:solidFill>
                <a:schemeClr val="tx1"/>
              </a:solidFill>
            </a:endParaRPr>
          </a:p>
        </p:txBody>
      </p:sp>
      <p:pic>
        <p:nvPicPr>
          <p:cNvPr id="29" name="Picture 28" descr="S:\iACCOUNTS Master Folder\User Folder\Afif\Afif's Portal\Bahan\google_drive_logo_3963 cop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1246311">
            <a:off x="1630826" y="1587575"/>
            <a:ext cx="255882" cy="327529"/>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5-Point Star 8"/>
          <p:cNvSpPr/>
          <p:nvPr/>
        </p:nvSpPr>
        <p:spPr>
          <a:xfrm>
            <a:off x="4774270" y="3920559"/>
            <a:ext cx="216335" cy="144016"/>
          </a:xfrm>
          <a:prstGeom prst="star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ms-MY"/>
          </a:p>
        </p:txBody>
      </p:sp>
      <p:sp>
        <p:nvSpPr>
          <p:cNvPr id="32" name="5-Point Star 31"/>
          <p:cNvSpPr/>
          <p:nvPr/>
        </p:nvSpPr>
        <p:spPr>
          <a:xfrm>
            <a:off x="6984112" y="3918598"/>
            <a:ext cx="216335" cy="144016"/>
          </a:xfrm>
          <a:prstGeom prst="star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ms-MY"/>
          </a:p>
        </p:txBody>
      </p:sp>
      <p:sp>
        <p:nvSpPr>
          <p:cNvPr id="36" name="5-Point Star 35"/>
          <p:cNvSpPr/>
          <p:nvPr/>
        </p:nvSpPr>
        <p:spPr>
          <a:xfrm>
            <a:off x="1007604" y="6237312"/>
            <a:ext cx="216335" cy="144016"/>
          </a:xfrm>
          <a:prstGeom prst="star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ms-MY"/>
          </a:p>
        </p:txBody>
      </p:sp>
      <p:sp>
        <p:nvSpPr>
          <p:cNvPr id="10" name="TextBox 9"/>
          <p:cNvSpPr txBox="1"/>
          <p:nvPr/>
        </p:nvSpPr>
        <p:spPr>
          <a:xfrm>
            <a:off x="1213741" y="6165304"/>
            <a:ext cx="1741374" cy="369332"/>
          </a:xfrm>
          <a:prstGeom prst="rect">
            <a:avLst/>
          </a:prstGeom>
          <a:noFill/>
        </p:spPr>
        <p:txBody>
          <a:bodyPr wrap="none" rtlCol="0">
            <a:spAutoFit/>
          </a:bodyPr>
          <a:lstStyle/>
          <a:p>
            <a:r>
              <a:rPr lang="en-US" dirty="0"/>
              <a:t>Submission Date</a:t>
            </a:r>
            <a:endParaRPr lang="ms-MY" dirty="0"/>
          </a:p>
        </p:txBody>
      </p:sp>
      <p:sp>
        <p:nvSpPr>
          <p:cNvPr id="37" name="Rounded Rectangle 36"/>
          <p:cNvSpPr/>
          <p:nvPr/>
        </p:nvSpPr>
        <p:spPr>
          <a:xfrm>
            <a:off x="6461898" y="3475774"/>
            <a:ext cx="497738" cy="31509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b="1" dirty="0" smtClean="0">
                <a:solidFill>
                  <a:schemeClr val="tx1"/>
                </a:solidFill>
              </a:rPr>
              <a:t>JUL</a:t>
            </a:r>
            <a:endParaRPr lang="en-US" sz="1200" b="1" dirty="0">
              <a:solidFill>
                <a:schemeClr val="tx1"/>
              </a:solidFill>
            </a:endParaRPr>
          </a:p>
        </p:txBody>
      </p:sp>
      <p:cxnSp>
        <p:nvCxnSpPr>
          <p:cNvPr id="38" name="Straight Connector 37"/>
          <p:cNvCxnSpPr/>
          <p:nvPr/>
        </p:nvCxnSpPr>
        <p:spPr>
          <a:xfrm>
            <a:off x="7092280" y="3218250"/>
            <a:ext cx="0" cy="589712"/>
          </a:xfrm>
          <a:prstGeom prst="line">
            <a:avLst/>
          </a:prstGeom>
        </p:spPr>
        <p:style>
          <a:lnRef idx="3">
            <a:schemeClr val="dk1"/>
          </a:lnRef>
          <a:fillRef idx="0">
            <a:schemeClr val="dk1"/>
          </a:fillRef>
          <a:effectRef idx="2">
            <a:schemeClr val="dk1"/>
          </a:effectRef>
          <a:fontRef idx="minor">
            <a:schemeClr val="tx1"/>
          </a:fontRef>
        </p:style>
      </p:cxnSp>
      <p:sp>
        <p:nvSpPr>
          <p:cNvPr id="49" name="Rectangle 48"/>
          <p:cNvSpPr/>
          <p:nvPr/>
        </p:nvSpPr>
        <p:spPr>
          <a:xfrm>
            <a:off x="-376927" y="288719"/>
            <a:ext cx="701675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a:r>
              <a:rPr lang="en-US" sz="2800" dirty="0" smtClean="0">
                <a:solidFill>
                  <a:schemeClr val="bg1"/>
                </a:solidFill>
                <a:latin typeface="Calibri" pitchFamily="34" charset="0"/>
                <a:cs typeface="Calibri" pitchFamily="34" charset="0"/>
              </a:rPr>
              <a:t>GST TAX RETURN PERIOD</a:t>
            </a:r>
          </a:p>
          <a:p>
            <a:pPr lvl="1"/>
            <a:r>
              <a:rPr lang="en-US" sz="2000" dirty="0" smtClean="0">
                <a:solidFill>
                  <a:schemeClr val="bg1"/>
                </a:solidFill>
                <a:latin typeface="Calibri" pitchFamily="34" charset="0"/>
                <a:cs typeface="Calibri" pitchFamily="34" charset="0"/>
              </a:rPr>
              <a:t>QUARTERLY TAXABLE PERIOD</a:t>
            </a:r>
            <a:endParaRPr lang="en-US"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5071119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26713" y="6309320"/>
            <a:ext cx="3485480" cy="215444"/>
          </a:xfrm>
          <a:prstGeom prst="rect">
            <a:avLst/>
          </a:prstGeom>
          <a:noFill/>
        </p:spPr>
        <p:txBody>
          <a:bodyPr wrap="square" rtlCol="0">
            <a:spAutoFit/>
          </a:bodyPr>
          <a:lstStyle/>
          <a:p>
            <a:pPr algn="ctr"/>
            <a:r>
              <a:rPr lang="en-US" sz="800" dirty="0" smtClean="0">
                <a:latin typeface="Century Gothic" pitchFamily="34" charset="0"/>
              </a:rPr>
              <a:t>Copyright Controlled 2014 @</a:t>
            </a:r>
            <a:r>
              <a:rPr lang="en-US" sz="800" dirty="0" smtClean="0"/>
              <a:t> </a:t>
            </a:r>
            <a:r>
              <a:rPr lang="en-US" sz="800" dirty="0" smtClean="0">
                <a:solidFill>
                  <a:srgbClr val="FF0000"/>
                </a:solidFill>
                <a:latin typeface="Neuropol" pitchFamily="34" charset="0"/>
              </a:rPr>
              <a:t>SALIHIN</a:t>
            </a:r>
            <a:endParaRPr lang="en-MY" sz="800" dirty="0">
              <a:solidFill>
                <a:srgbClr val="FF0000"/>
              </a:solidFill>
              <a:latin typeface="Neuropol" pitchFamily="34" charset="0"/>
            </a:endParaRPr>
          </a:p>
        </p:txBody>
      </p:sp>
      <p:sp>
        <p:nvSpPr>
          <p:cNvPr id="4" name="TextBox 3"/>
          <p:cNvSpPr txBox="1"/>
          <p:nvPr/>
        </p:nvSpPr>
        <p:spPr>
          <a:xfrm>
            <a:off x="2286653" y="5590983"/>
            <a:ext cx="4565600" cy="646331"/>
          </a:xfrm>
          <a:prstGeom prst="rect">
            <a:avLst/>
          </a:prstGeom>
          <a:noFill/>
        </p:spPr>
        <p:txBody>
          <a:bodyPr wrap="square" rtlCol="0">
            <a:spAutoFit/>
          </a:bodyPr>
          <a:lstStyle/>
          <a:p>
            <a:pPr algn="ctr"/>
            <a:r>
              <a:rPr lang="en-US" sz="1200" dirty="0" smtClean="0">
                <a:latin typeface="Century Gothic" pitchFamily="34" charset="0"/>
              </a:rPr>
              <a:t>www.</a:t>
            </a:r>
            <a:r>
              <a:rPr lang="en-US" sz="1200" dirty="0" smtClean="0">
                <a:solidFill>
                  <a:srgbClr val="FF0000"/>
                </a:solidFill>
                <a:latin typeface="Neuropol" pitchFamily="34" charset="0"/>
              </a:rPr>
              <a:t>salihin</a:t>
            </a:r>
            <a:r>
              <a:rPr lang="en-US" sz="1200" dirty="0" smtClean="0">
                <a:latin typeface="Century Gothic" pitchFamily="34" charset="0"/>
              </a:rPr>
              <a:t>.com.my</a:t>
            </a:r>
            <a:r>
              <a:rPr lang="en-US" sz="1200" dirty="0">
                <a:latin typeface="Century Gothic" pitchFamily="34" charset="0"/>
              </a:rPr>
              <a:t> </a:t>
            </a:r>
            <a:r>
              <a:rPr lang="en-US" sz="1200" dirty="0" smtClean="0">
                <a:latin typeface="Century Gothic" pitchFamily="34" charset="0"/>
              </a:rPr>
              <a:t>  |   www.my</a:t>
            </a:r>
            <a:r>
              <a:rPr lang="en-US" sz="1200" dirty="0" smtClean="0">
                <a:solidFill>
                  <a:srgbClr val="FF0000"/>
                </a:solidFill>
                <a:latin typeface="Neuropol" pitchFamily="34" charset="0"/>
              </a:rPr>
              <a:t>salihin</a:t>
            </a:r>
            <a:r>
              <a:rPr lang="en-US" sz="1200" dirty="0" smtClean="0">
                <a:latin typeface="Century Gothic" pitchFamily="34" charset="0"/>
              </a:rPr>
              <a:t>.com</a:t>
            </a:r>
          </a:p>
          <a:p>
            <a:pPr algn="ctr"/>
            <a:endParaRPr lang="en-US" sz="1200" dirty="0" smtClean="0">
              <a:solidFill>
                <a:srgbClr val="FF0000"/>
              </a:solidFill>
              <a:latin typeface="Neuropol" pitchFamily="34" charset="0"/>
            </a:endParaRPr>
          </a:p>
          <a:p>
            <a:pPr algn="ctr"/>
            <a:r>
              <a:rPr lang="en-US" sz="1200" dirty="0" smtClean="0">
                <a:solidFill>
                  <a:srgbClr val="FF0000"/>
                </a:solidFill>
                <a:latin typeface="Neuropol" pitchFamily="34" charset="0"/>
              </a:rPr>
              <a:t>1 300 88 5678</a:t>
            </a:r>
            <a:endParaRPr lang="en-MY" sz="1200" dirty="0">
              <a:solidFill>
                <a:srgbClr val="FF0000"/>
              </a:solidFill>
              <a:latin typeface="Neuropol" pitchFamily="34" charset="0"/>
            </a:endParaRPr>
          </a:p>
        </p:txBody>
      </p:sp>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2644402" y="4529443"/>
            <a:ext cx="3877408" cy="1028700"/>
          </a:xfrm>
          <a:prstGeom prst="rect">
            <a:avLst/>
          </a:prstGeom>
          <a:effectLst>
            <a:outerShdw blurRad="50800" dist="38100" dir="5400000" algn="t" rotWithShape="0">
              <a:prstClr val="black">
                <a:alpha val="40000"/>
              </a:prstClr>
            </a:outerShdw>
          </a:effectLst>
        </p:spPr>
      </p:pic>
      <p:grpSp>
        <p:nvGrpSpPr>
          <p:cNvPr id="6" name="Group 5"/>
          <p:cNvGrpSpPr/>
          <p:nvPr/>
        </p:nvGrpSpPr>
        <p:grpSpPr>
          <a:xfrm>
            <a:off x="3252474" y="2883367"/>
            <a:ext cx="2703220" cy="848310"/>
            <a:chOff x="2110978" y="3210350"/>
            <a:chExt cx="2587327" cy="811942"/>
          </a:xfrm>
          <a:solidFill>
            <a:schemeClr val="bg2">
              <a:lumMod val="50000"/>
            </a:schemeClr>
          </a:solidFill>
        </p:grpSpPr>
        <p:sp>
          <p:nvSpPr>
            <p:cNvPr id="8" name="Cube 7"/>
            <p:cNvSpPr/>
            <p:nvPr/>
          </p:nvSpPr>
          <p:spPr>
            <a:xfrm rot="398307">
              <a:off x="2110978" y="3272866"/>
              <a:ext cx="795632" cy="749426"/>
            </a:xfrm>
            <a:prstGeom prst="cube">
              <a:avLst/>
            </a:prstGeom>
            <a:solidFill>
              <a:srgbClr val="00CCFF"/>
            </a:solidFill>
            <a:ln>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400" b="1" dirty="0">
                  <a:solidFill>
                    <a:schemeClr val="bg1"/>
                  </a:solidFill>
                </a:rPr>
                <a:t>Y</a:t>
              </a:r>
              <a:endParaRPr lang="en-SG" sz="4400" b="1" dirty="0">
                <a:solidFill>
                  <a:schemeClr val="bg1"/>
                </a:solidFill>
              </a:endParaRPr>
            </a:p>
          </p:txBody>
        </p:sp>
        <p:sp>
          <p:nvSpPr>
            <p:cNvPr id="9" name="Cube 8"/>
            <p:cNvSpPr/>
            <p:nvPr/>
          </p:nvSpPr>
          <p:spPr>
            <a:xfrm>
              <a:off x="3005432" y="3210350"/>
              <a:ext cx="795632" cy="749426"/>
            </a:xfrm>
            <a:prstGeom prst="cube">
              <a:avLst/>
            </a:prstGeom>
            <a:solidFill>
              <a:srgbClr val="FF3399"/>
            </a:solidFill>
            <a:ln>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400" b="1" dirty="0">
                  <a:solidFill>
                    <a:schemeClr val="bg1"/>
                  </a:solidFill>
                </a:rPr>
                <a:t>O</a:t>
              </a:r>
              <a:endParaRPr lang="en-SG" sz="4400" b="1" dirty="0">
                <a:solidFill>
                  <a:schemeClr val="bg1"/>
                </a:solidFill>
              </a:endParaRPr>
            </a:p>
          </p:txBody>
        </p:sp>
        <p:sp>
          <p:nvSpPr>
            <p:cNvPr id="10" name="Cube 9"/>
            <p:cNvSpPr/>
            <p:nvPr/>
          </p:nvSpPr>
          <p:spPr>
            <a:xfrm rot="21107126">
              <a:off x="3902673" y="3264835"/>
              <a:ext cx="795632" cy="749426"/>
            </a:xfrm>
            <a:prstGeom prst="cube">
              <a:avLst/>
            </a:prstGeom>
            <a:solidFill>
              <a:srgbClr val="990000"/>
            </a:solidFill>
            <a:ln>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400" b="1" dirty="0">
                  <a:solidFill>
                    <a:schemeClr val="bg1"/>
                  </a:solidFill>
                </a:rPr>
                <a:t>U</a:t>
              </a:r>
              <a:endParaRPr lang="en-SG" sz="4400" b="1" dirty="0">
                <a:solidFill>
                  <a:schemeClr val="bg1"/>
                </a:solidFill>
              </a:endParaRPr>
            </a:p>
          </p:txBody>
        </p:sp>
      </p:grpSp>
      <p:grpSp>
        <p:nvGrpSpPr>
          <p:cNvPr id="13" name="Group 12"/>
          <p:cNvGrpSpPr/>
          <p:nvPr/>
        </p:nvGrpSpPr>
        <p:grpSpPr>
          <a:xfrm>
            <a:off x="2511464" y="1560037"/>
            <a:ext cx="4648110" cy="896966"/>
            <a:chOff x="19050" y="2056917"/>
            <a:chExt cx="8264850" cy="1594904"/>
          </a:xfrm>
          <a:solidFill>
            <a:schemeClr val="bg2">
              <a:lumMod val="50000"/>
            </a:schemeClr>
          </a:solidFill>
        </p:grpSpPr>
        <p:sp>
          <p:nvSpPr>
            <p:cNvPr id="14" name="Cube 13"/>
            <p:cNvSpPr/>
            <p:nvPr/>
          </p:nvSpPr>
          <p:spPr>
            <a:xfrm>
              <a:off x="1746252" y="2174981"/>
              <a:ext cx="1502588" cy="1415324"/>
            </a:xfrm>
            <a:prstGeom prst="cube">
              <a:avLst/>
            </a:prstGeom>
            <a:grpFill/>
            <a:ln>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400" b="1" dirty="0" smtClean="0">
                  <a:solidFill>
                    <a:schemeClr val="bg1"/>
                  </a:solidFill>
                </a:rPr>
                <a:t>H</a:t>
              </a:r>
              <a:endParaRPr lang="en-SG" sz="4400" b="1" dirty="0">
                <a:solidFill>
                  <a:schemeClr val="bg1"/>
                </a:solidFill>
              </a:endParaRPr>
            </a:p>
          </p:txBody>
        </p:sp>
        <p:sp>
          <p:nvSpPr>
            <p:cNvPr id="15" name="Cube 14"/>
            <p:cNvSpPr/>
            <p:nvPr/>
          </p:nvSpPr>
          <p:spPr>
            <a:xfrm rot="21009157">
              <a:off x="3435470" y="2056917"/>
              <a:ext cx="1502588" cy="1415324"/>
            </a:xfrm>
            <a:prstGeom prst="cube">
              <a:avLst/>
            </a:prstGeom>
            <a:solidFill>
              <a:srgbClr val="33CC33"/>
            </a:solidFill>
            <a:ln>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400" b="1" dirty="0">
                  <a:solidFill>
                    <a:schemeClr val="bg1"/>
                  </a:solidFill>
                </a:rPr>
                <a:t>A</a:t>
              </a:r>
              <a:endParaRPr lang="en-SG" sz="4400" b="1" dirty="0">
                <a:solidFill>
                  <a:schemeClr val="bg1"/>
                </a:solidFill>
              </a:endParaRPr>
            </a:p>
          </p:txBody>
        </p:sp>
        <p:sp>
          <p:nvSpPr>
            <p:cNvPr id="16" name="Cube 15"/>
            <p:cNvSpPr/>
            <p:nvPr/>
          </p:nvSpPr>
          <p:spPr>
            <a:xfrm rot="427281">
              <a:off x="5129951" y="2159814"/>
              <a:ext cx="1502588" cy="1415324"/>
            </a:xfrm>
            <a:prstGeom prst="cube">
              <a:avLst/>
            </a:prstGeom>
            <a:solidFill>
              <a:srgbClr val="FF0000"/>
            </a:solidFill>
            <a:ln>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400" b="1" dirty="0">
                  <a:solidFill>
                    <a:schemeClr val="bg1"/>
                  </a:solidFill>
                </a:rPr>
                <a:t>N</a:t>
              </a:r>
              <a:endParaRPr lang="en-SG" sz="4400" b="1" dirty="0">
                <a:solidFill>
                  <a:schemeClr val="bg1"/>
                </a:solidFill>
              </a:endParaRPr>
            </a:p>
          </p:txBody>
        </p:sp>
        <p:sp>
          <p:nvSpPr>
            <p:cNvPr id="17" name="Cube 16"/>
            <p:cNvSpPr/>
            <p:nvPr/>
          </p:nvSpPr>
          <p:spPr>
            <a:xfrm>
              <a:off x="6781312" y="2159814"/>
              <a:ext cx="1502588" cy="1415324"/>
            </a:xfrm>
            <a:prstGeom prst="cube">
              <a:avLst/>
            </a:prstGeom>
            <a:solidFill>
              <a:srgbClr val="5F5F5F"/>
            </a:solidFill>
            <a:ln>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400" b="1" dirty="0" smtClean="0">
                  <a:solidFill>
                    <a:schemeClr val="bg1"/>
                  </a:solidFill>
                </a:rPr>
                <a:t>K</a:t>
              </a:r>
              <a:endParaRPr lang="en-SG" sz="4400" b="1" dirty="0">
                <a:solidFill>
                  <a:schemeClr val="bg1"/>
                </a:solidFill>
              </a:endParaRPr>
            </a:p>
          </p:txBody>
        </p:sp>
        <p:sp>
          <p:nvSpPr>
            <p:cNvPr id="18" name="Cube 17"/>
            <p:cNvSpPr/>
            <p:nvPr/>
          </p:nvSpPr>
          <p:spPr>
            <a:xfrm rot="982446">
              <a:off x="19050" y="2083132"/>
              <a:ext cx="1568691" cy="1568689"/>
            </a:xfrm>
            <a:prstGeom prst="cube">
              <a:avLst/>
            </a:prstGeom>
            <a:solidFill>
              <a:srgbClr val="FF9900"/>
            </a:solidFill>
            <a:ln>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400" b="1" dirty="0">
                  <a:solidFill>
                    <a:schemeClr val="bg1"/>
                  </a:solidFill>
                </a:rPr>
                <a:t>T</a:t>
              </a:r>
              <a:endParaRPr lang="en-SG" sz="4400" b="1" dirty="0">
                <a:solidFill>
                  <a:schemeClr val="bg1"/>
                </a:solidFill>
              </a:endParaRPr>
            </a:p>
          </p:txBody>
        </p:sp>
      </p:grpSp>
      <p:sp>
        <p:nvSpPr>
          <p:cNvPr id="20" name="Slide Number Placeholder 9"/>
          <p:cNvSpPr>
            <a:spLocks noGrp="1"/>
          </p:cNvSpPr>
          <p:nvPr>
            <p:ph type="sldNum" sz="quarter" idx="4294967295"/>
          </p:nvPr>
        </p:nvSpPr>
        <p:spPr>
          <a:xfrm>
            <a:off x="8507455" y="6407155"/>
            <a:ext cx="532557" cy="365125"/>
          </a:xfrm>
          <a:prstGeom prst="rect">
            <a:avLst/>
          </a:prstGeom>
        </p:spPr>
        <p:txBody>
          <a:bodyPr/>
          <a:lstStyle/>
          <a:p>
            <a:fld id="{0609AB30-EEFD-4B7E-84BA-C09F076F50F0}" type="slidenum">
              <a:rPr lang="en-US" smtClean="0"/>
              <a:pPr/>
              <a:t>76</a:t>
            </a:fld>
            <a:endParaRPr lang="en-US" dirty="0"/>
          </a:p>
        </p:txBody>
      </p:sp>
    </p:spTree>
    <p:extLst>
      <p:ext uri="{BB962C8B-B14F-4D97-AF65-F5344CB8AC3E}">
        <p14:creationId xmlns:p14="http://schemas.microsoft.com/office/powerpoint/2010/main" val="16015514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399978" y="1432968"/>
            <a:ext cx="3398414" cy="10076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Oval 5"/>
          <p:cNvSpPr/>
          <p:nvPr/>
        </p:nvSpPr>
        <p:spPr>
          <a:xfrm>
            <a:off x="5689122" y="1501976"/>
            <a:ext cx="914400" cy="3378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7" name="Oval 6"/>
          <p:cNvSpPr/>
          <p:nvPr/>
        </p:nvSpPr>
        <p:spPr>
          <a:xfrm>
            <a:off x="3922669" y="2503240"/>
            <a:ext cx="1246909" cy="3378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8" name="Oval 7"/>
          <p:cNvSpPr/>
          <p:nvPr/>
        </p:nvSpPr>
        <p:spPr>
          <a:xfrm>
            <a:off x="5168140" y="2698053"/>
            <a:ext cx="1435383" cy="3378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9" name="Oval 8"/>
          <p:cNvSpPr/>
          <p:nvPr/>
        </p:nvSpPr>
        <p:spPr>
          <a:xfrm>
            <a:off x="2482475" y="3106829"/>
            <a:ext cx="1304894" cy="7280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0" name="Oval 9"/>
          <p:cNvSpPr/>
          <p:nvPr/>
        </p:nvSpPr>
        <p:spPr>
          <a:xfrm>
            <a:off x="2432152" y="4086436"/>
            <a:ext cx="4121048" cy="10076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1" name="Oval 10"/>
          <p:cNvSpPr/>
          <p:nvPr/>
        </p:nvSpPr>
        <p:spPr>
          <a:xfrm>
            <a:off x="5205413" y="5152988"/>
            <a:ext cx="1291822" cy="10076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5" name="Slide Number Placeholder 3"/>
          <p:cNvSpPr>
            <a:spLocks noGrp="1"/>
          </p:cNvSpPr>
          <p:nvPr>
            <p:ph type="sldNum" sz="quarter" idx="12"/>
          </p:nvPr>
        </p:nvSpPr>
        <p:spPr>
          <a:prstGeom prst="rect">
            <a:avLst/>
          </a:prstGeom>
        </p:spPr>
        <p:txBody>
          <a:bodyPr/>
          <a:lstStyle/>
          <a:p>
            <a:fld id="{1F45E794-307C-49D3-8CE5-47BF882ED0AE}" type="slidenum">
              <a:rPr lang="en-MY" smtClean="0"/>
              <a:pPr/>
              <a:t>8</a:t>
            </a:fld>
            <a:endParaRPr lang="en-MY" dirty="0"/>
          </a:p>
        </p:txBody>
      </p:sp>
      <p:pic>
        <p:nvPicPr>
          <p:cNvPr id="16" name="Picture 15"/>
          <p:cNvPicPr>
            <a:picLocks noChangeAspect="1"/>
          </p:cNvPicPr>
          <p:nvPr/>
        </p:nvPicPr>
        <p:blipFill>
          <a:blip r:embed="rId2"/>
          <a:stretch>
            <a:fillRect/>
          </a:stretch>
        </p:blipFill>
        <p:spPr>
          <a:xfrm>
            <a:off x="7162800" y="180975"/>
            <a:ext cx="1828800" cy="657225"/>
          </a:xfrm>
          <a:prstGeom prst="rect">
            <a:avLst/>
          </a:prstGeom>
        </p:spPr>
      </p:pic>
      <p:sp>
        <p:nvSpPr>
          <p:cNvPr id="17" name="Rectangle 16"/>
          <p:cNvSpPr/>
          <p:nvPr/>
        </p:nvSpPr>
        <p:spPr>
          <a:xfrm>
            <a:off x="-519515" y="325495"/>
            <a:ext cx="701675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a:r>
              <a:rPr lang="en-US" sz="2800" dirty="0" smtClean="0">
                <a:solidFill>
                  <a:schemeClr val="bg1"/>
                </a:solidFill>
                <a:latin typeface="Calibri" pitchFamily="34" charset="0"/>
                <a:cs typeface="Calibri" pitchFamily="34" charset="0"/>
              </a:rPr>
              <a:t>GST TAX INVOICE</a:t>
            </a:r>
          </a:p>
          <a:p>
            <a:pPr lvl="1"/>
            <a:r>
              <a:rPr lang="en-US" sz="2000" dirty="0" smtClean="0">
                <a:solidFill>
                  <a:schemeClr val="bg1"/>
                </a:solidFill>
                <a:latin typeface="Calibri" pitchFamily="34" charset="0"/>
                <a:cs typeface="Calibri" pitchFamily="34" charset="0"/>
              </a:rPr>
              <a:t>FULL TAX INVOICE - SAMPLE</a:t>
            </a:r>
            <a:endParaRPr lang="en-US" dirty="0">
              <a:solidFill>
                <a:schemeClr val="bg1"/>
              </a:solidFill>
              <a:latin typeface="Calibri" pitchFamily="34" charset="0"/>
              <a:cs typeface="Calibri"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239895"/>
            <a:ext cx="8111919" cy="5318065"/>
          </a:xfrm>
          <a:prstGeom prst="rect">
            <a:avLst/>
          </a:prstGeom>
        </p:spPr>
      </p:pic>
    </p:spTree>
    <p:extLst>
      <p:ext uri="{BB962C8B-B14F-4D97-AF65-F5344CB8AC3E}">
        <p14:creationId xmlns:p14="http://schemas.microsoft.com/office/powerpoint/2010/main" val="30128021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52D13CB-21B0-4697-920D-57636658F9F7}" type="slidenum">
              <a:rPr lang="en-US" smtClean="0"/>
              <a:pPr>
                <a:defRPr/>
              </a:pPr>
              <a:t>9</a:t>
            </a:fld>
            <a:endParaRPr lang="en-US" dirty="0"/>
          </a:p>
        </p:txBody>
      </p:sp>
      <p:pic>
        <p:nvPicPr>
          <p:cNvPr id="204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0517" y="1206742"/>
            <a:ext cx="5867400" cy="5347409"/>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3219450" y="7073265"/>
            <a:ext cx="4676140" cy="0"/>
          </a:xfrm>
          <a:prstGeom prst="line">
            <a:avLst/>
          </a:prstGeom>
        </p:spPr>
        <p:style>
          <a:lnRef idx="1">
            <a:schemeClr val="dk1"/>
          </a:lnRef>
          <a:fillRef idx="0">
            <a:schemeClr val="dk1"/>
          </a:fillRef>
          <a:effectRef idx="0">
            <a:schemeClr val="dk1"/>
          </a:effectRef>
          <a:fontRef idx="minor">
            <a:schemeClr val="tx1"/>
          </a:fontRef>
        </p:style>
      </p:cxnSp>
      <p:sp>
        <p:nvSpPr>
          <p:cNvPr id="8" name="Rectangle 4"/>
          <p:cNvSpPr>
            <a:spLocks noChangeArrowheads="1"/>
          </p:cNvSpPr>
          <p:nvPr/>
        </p:nvSpPr>
        <p:spPr bwMode="auto">
          <a:xfrm>
            <a:off x="1600200" y="685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MY"/>
          </a:p>
        </p:txBody>
      </p:sp>
      <p:pic>
        <p:nvPicPr>
          <p:cNvPr id="11" name="Picture 10"/>
          <p:cNvPicPr>
            <a:picLocks noChangeAspect="1"/>
          </p:cNvPicPr>
          <p:nvPr/>
        </p:nvPicPr>
        <p:blipFill>
          <a:blip r:embed="rId3"/>
          <a:stretch>
            <a:fillRect/>
          </a:stretch>
        </p:blipFill>
        <p:spPr>
          <a:xfrm>
            <a:off x="7162800" y="180975"/>
            <a:ext cx="1828800" cy="657225"/>
          </a:xfrm>
          <a:prstGeom prst="rect">
            <a:avLst/>
          </a:prstGeom>
        </p:spPr>
      </p:pic>
      <p:sp>
        <p:nvSpPr>
          <p:cNvPr id="10" name="Rectangle 9"/>
          <p:cNvSpPr/>
          <p:nvPr/>
        </p:nvSpPr>
        <p:spPr>
          <a:xfrm>
            <a:off x="-468560" y="180975"/>
            <a:ext cx="701675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a:r>
              <a:rPr lang="en-US" sz="2800" dirty="0" smtClean="0">
                <a:solidFill>
                  <a:schemeClr val="bg1"/>
                </a:solidFill>
                <a:latin typeface="Calibri" pitchFamily="34" charset="0"/>
                <a:cs typeface="Calibri" pitchFamily="34" charset="0"/>
              </a:rPr>
              <a:t>GST TAX INVOICE</a:t>
            </a:r>
          </a:p>
          <a:p>
            <a:pPr lvl="1"/>
            <a:r>
              <a:rPr lang="en-US" sz="2000" dirty="0" smtClean="0">
                <a:solidFill>
                  <a:schemeClr val="bg1"/>
                </a:solidFill>
                <a:latin typeface="Calibri" pitchFamily="34" charset="0"/>
                <a:cs typeface="Calibri" pitchFamily="34" charset="0"/>
              </a:rPr>
              <a:t>MIXED SUPPLIES TAX INVOICE – SAMPLE 1</a:t>
            </a:r>
            <a:endParaRPr lang="en-US"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13661814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5546</TotalTime>
  <Words>3506</Words>
  <Application>Microsoft Office PowerPoint</Application>
  <PresentationFormat>On-screen Show (4:3)</PresentationFormat>
  <Paragraphs>1050</Paragraphs>
  <Slides>76</Slides>
  <Notes>7</Notes>
  <HiddenSlides>0</HiddenSlides>
  <MMClips>0</MMClips>
  <ScaleCrop>false</ScaleCrop>
  <HeadingPairs>
    <vt:vector size="4" baseType="variant">
      <vt:variant>
        <vt:lpstr>Theme</vt:lpstr>
      </vt:variant>
      <vt:variant>
        <vt:i4>1</vt:i4>
      </vt:variant>
      <vt:variant>
        <vt:lpstr>Slide Titles</vt:lpstr>
      </vt:variant>
      <vt:variant>
        <vt:i4>76</vt:i4>
      </vt:variant>
    </vt:vector>
  </HeadingPairs>
  <TitlesOfParts>
    <vt:vector size="7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GSTUser</dc:creator>
  <cp:lastModifiedBy>User</cp:lastModifiedBy>
  <cp:revision>458</cp:revision>
  <cp:lastPrinted>2014-05-07T03:05:27Z</cp:lastPrinted>
  <dcterms:created xsi:type="dcterms:W3CDTF">2006-08-16T00:00:00Z</dcterms:created>
  <dcterms:modified xsi:type="dcterms:W3CDTF">2015-09-20T15:08:37Z</dcterms:modified>
</cp:coreProperties>
</file>