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78" r:id="rId1"/>
    <p:sldMasterId id="2147484114" r:id="rId2"/>
  </p:sldMasterIdLst>
  <p:notesMasterIdLst>
    <p:notesMasterId r:id="rId15"/>
  </p:notesMasterIdLst>
  <p:handoutMasterIdLst>
    <p:handoutMasterId r:id="rId16"/>
  </p:handoutMasterIdLst>
  <p:sldIdLst>
    <p:sldId id="568" r:id="rId3"/>
    <p:sldId id="555" r:id="rId4"/>
    <p:sldId id="556" r:id="rId5"/>
    <p:sldId id="557" r:id="rId6"/>
    <p:sldId id="558" r:id="rId7"/>
    <p:sldId id="559" r:id="rId8"/>
    <p:sldId id="567" r:id="rId9"/>
    <p:sldId id="560" r:id="rId10"/>
    <p:sldId id="561" r:id="rId11"/>
    <p:sldId id="562" r:id="rId12"/>
    <p:sldId id="569" r:id="rId13"/>
    <p:sldId id="528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FE7"/>
    <a:srgbClr val="200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133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CB1A-5953-42D7-958A-2148FEA39425}" type="datetimeFigureOut">
              <a:rPr lang="en-MY" smtClean="0"/>
              <a:t>29/3/2016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C2F71-A934-4CCD-B95B-346C80BCF25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6414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BEDE3-BAFF-4F65-9CD3-DFC783E28A6D}" type="datetimeFigureOut">
              <a:rPr lang="en-MY" smtClean="0"/>
              <a:t>29/3/2016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6975C-262E-4524-AF8B-B555E091CE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308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3D94-21EB-4D0D-9EA8-8B2B5AF14575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8002" r="10342" b="41878"/>
          <a:stretch/>
        </p:blipFill>
        <p:spPr>
          <a:xfrm>
            <a:off x="-1349" y="6526942"/>
            <a:ext cx="9144000" cy="435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2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BE7-75B3-4F6B-9899-A774EFECCF92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2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04F0-0BBB-46C6-A709-E0BC21DA19D0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1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00803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A83C-EA60-42D9-87D4-A887E794D94E}" type="datetime1">
              <a:rPr lang="en-MY" smtClean="0"/>
              <a:t>29/3/2016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2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9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0"/>
          <p:cNvSpPr>
            <a:spLocks noGrp="1"/>
          </p:cNvSpPr>
          <p:nvPr userDrawn="1"/>
        </p:nvSpPr>
        <p:spPr>
          <a:xfrm>
            <a:off x="5724128" y="6453338"/>
            <a:ext cx="2933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©2014 </a:t>
            </a:r>
            <a:r>
              <a:rPr lang="en-US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GST Services. All Rights Reserved.</a:t>
            </a:r>
            <a:endParaRPr lang="en-US" dirty="0"/>
          </a:p>
        </p:txBody>
      </p:sp>
      <p:pic>
        <p:nvPicPr>
          <p:cNvPr id="9" name="Picture 9" descr="P:\SALIHIN Logo Centre\gst workshop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96" y="150542"/>
            <a:ext cx="1439762" cy="5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36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3D94-21EB-4D0D-9EA8-8B2B5AF1457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8002" r="10342" b="41878"/>
          <a:stretch/>
        </p:blipFill>
        <p:spPr>
          <a:xfrm>
            <a:off x="-1349" y="6526942"/>
            <a:ext cx="9144000" cy="435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9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D73E-CFD8-43CB-9E11-D711AD56E91D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31236"/>
          <a:stretch/>
        </p:blipFill>
        <p:spPr>
          <a:xfrm flipH="1">
            <a:off x="6198548" y="-2782"/>
            <a:ext cx="2966357" cy="2061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8002" r="10342" b="41878"/>
          <a:stretch/>
        </p:blipFill>
        <p:spPr>
          <a:xfrm>
            <a:off x="0" y="6528990"/>
            <a:ext cx="9144000" cy="435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381000"/>
            <a:ext cx="1266092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21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FEA9-147B-4EEE-A0FA-3C2D4612F7B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2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2DE2-AECA-413E-B7CE-579129F87D14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8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A61-C22D-4AFA-B7D3-2CC5FD11DAD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11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AE2-6EFE-4CFE-9A78-2A781E46401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4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D73E-CFD8-43CB-9E11-D711AD56E91D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31236"/>
          <a:stretch/>
        </p:blipFill>
        <p:spPr>
          <a:xfrm flipH="1">
            <a:off x="6198548" y="-2782"/>
            <a:ext cx="2966357" cy="2061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8002" r="10342" b="41878"/>
          <a:stretch/>
        </p:blipFill>
        <p:spPr>
          <a:xfrm>
            <a:off x="0" y="6528990"/>
            <a:ext cx="9144000" cy="435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381000"/>
            <a:ext cx="1266092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52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78A5-3235-4968-99D6-1BB27429E0B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0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1B6-DC54-4DBB-83FD-D3B794922EF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02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0925-0183-40AE-9226-28E503AB89D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59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BE7-75B3-4F6B-9899-A774EFECCF9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1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04F0-0BBB-46C6-A709-E0BC21DA19D0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8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E417-1083-4F0C-8E39-DF5EB3EDA3E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2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9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0"/>
          <p:cNvSpPr>
            <a:spLocks noGrp="1"/>
          </p:cNvSpPr>
          <p:nvPr userDrawn="1"/>
        </p:nvSpPr>
        <p:spPr>
          <a:xfrm>
            <a:off x="5724128" y="6453338"/>
            <a:ext cx="2933422" cy="365125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 dirty="0" smtClean="0">
                <a:solidFill>
                  <a:prstClr val="black"/>
                </a:solidFill>
              </a:rPr>
              <a:t>©2014 </a:t>
            </a:r>
            <a:r>
              <a:rPr lang="en-US" sz="923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sz="923" dirty="0" smtClean="0">
                <a:solidFill>
                  <a:srgbClr val="FF0000"/>
                </a:solidFill>
              </a:rPr>
              <a:t> </a:t>
            </a:r>
            <a:r>
              <a:rPr lang="en-US" sz="923" dirty="0" smtClean="0">
                <a:solidFill>
                  <a:prstClr val="black"/>
                </a:solidFill>
              </a:rPr>
              <a:t>GST Services. All Rights Reserved.</a:t>
            </a:r>
            <a:endParaRPr lang="en-US" sz="923" dirty="0">
              <a:solidFill>
                <a:prstClr val="black"/>
              </a:solidFill>
            </a:endParaRPr>
          </a:p>
        </p:txBody>
      </p:sp>
      <p:pic>
        <p:nvPicPr>
          <p:cNvPr id="9" name="Picture 9" descr="P:\SALIHIN Logo Centre\gst workshop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96" y="150542"/>
            <a:ext cx="1439762" cy="5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82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>
                <a:solidFill>
                  <a:prstClr val="black"/>
                </a:solidFill>
              </a:rPr>
              <a:t>© 2013 SALIHIN GST SERVICES. ALL RIGHTS RESERVED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99159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A83C-EA60-42D9-87D4-A887E794D94E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2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9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0"/>
          <p:cNvSpPr>
            <a:spLocks noGrp="1"/>
          </p:cNvSpPr>
          <p:nvPr userDrawn="1"/>
        </p:nvSpPr>
        <p:spPr>
          <a:xfrm>
            <a:off x="5724128" y="6453338"/>
            <a:ext cx="2933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©2014 </a:t>
            </a:r>
            <a:r>
              <a:rPr lang="en-US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GST Services.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9" descr="P:\SALIHIN Logo Centre\gst workshop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96" y="150542"/>
            <a:ext cx="1439762" cy="5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05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29CF-8B85-4832-B618-48D7934C7BEA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5" y="6407155"/>
            <a:ext cx="532557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3" y="6405902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P:\SALIHIN Logo Centre\gst workshop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97" y="150544"/>
            <a:ext cx="1439762" cy="5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0"/>
          <p:cNvSpPr>
            <a:spLocks noGrp="1"/>
          </p:cNvSpPr>
          <p:nvPr userDrawn="1"/>
        </p:nvSpPr>
        <p:spPr>
          <a:xfrm>
            <a:off x="5724128" y="6453340"/>
            <a:ext cx="2933422" cy="365125"/>
          </a:xfrm>
          <a:prstGeom prst="rect">
            <a:avLst/>
          </a:prstGeom>
        </p:spPr>
        <p:txBody>
          <a:bodyPr vert="horz" lIns="84400" tIns="42200" rIns="84400" bIns="422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 dirty="0" smtClean="0">
                <a:solidFill>
                  <a:prstClr val="black"/>
                </a:solidFill>
              </a:rPr>
              <a:t>©2013 </a:t>
            </a:r>
            <a:r>
              <a:rPr lang="en-US" sz="923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sz="923" dirty="0" smtClean="0">
                <a:solidFill>
                  <a:srgbClr val="FF0000"/>
                </a:solidFill>
              </a:rPr>
              <a:t> </a:t>
            </a:r>
            <a:r>
              <a:rPr lang="en-US" sz="923" dirty="0" smtClean="0">
                <a:solidFill>
                  <a:prstClr val="black"/>
                </a:solidFill>
              </a:rPr>
              <a:t>GST Services. All Rights Reserved.</a:t>
            </a:r>
            <a:endParaRPr lang="en-US" sz="92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E878-C00E-4029-9E4D-3E2538B8E3D9}" type="datetime1">
              <a:rPr lang="en-MY" smtClean="0"/>
              <a:pPr/>
              <a:t>29/3/2016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6" y="6407157"/>
            <a:ext cx="532557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4" y="6405904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P:\SALIHIN Logo Centre\gst workshop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98" y="150546"/>
            <a:ext cx="1439762" cy="5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0"/>
          <p:cNvSpPr>
            <a:spLocks noGrp="1"/>
          </p:cNvSpPr>
          <p:nvPr userDrawn="1"/>
        </p:nvSpPr>
        <p:spPr>
          <a:xfrm>
            <a:off x="5959059" y="6453342"/>
            <a:ext cx="2933422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©2014 </a:t>
            </a:r>
            <a:r>
              <a:rPr lang="en-US" sz="1000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/>
              <a:t>GST Services.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4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FEA9-147B-4EEE-A0FA-3C2D4612F7BF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1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2DE2-AECA-413E-B7CE-579129F87D14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2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A61-C22D-4AFA-B7D3-2CC5FD11DADF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2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AE2-6EFE-4CFE-9A78-2A781E464015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7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78A5-3235-4968-99D6-1BB27429E0B2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2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1B6-DC54-4DBB-83FD-D3B794922EF3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0925-0183-40AE-9226-28E503AB89D5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8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B953-DDDD-444F-8264-BACA2AEF6CF2}" type="datetime1">
              <a:rPr lang="en-MY" smtClean="0"/>
              <a:t>29/3/2016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3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5" r:id="rId12"/>
    <p:sldLayoutId id="2147484097" r:id="rId1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B953-DDDD-444F-8264-BACA2AEF6CF2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29/3/2016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3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3040996"/>
            <a:ext cx="8001000" cy="2266612"/>
            <a:chOff x="609600" y="3008662"/>
            <a:chExt cx="8001000" cy="245549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62"/>
              </a:p>
            </p:txBody>
          </p:sp>
          <p:pic>
            <p:nvPicPr>
              <p:cNvPr id="1027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E794-307C-49D3-8CE5-47BF882ED0AE}" type="slidenum">
              <a:rPr lang="en-MY" smtClean="0"/>
              <a:pPr/>
              <a:t>1</a:t>
            </a:fld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4619359"/>
            <a:ext cx="544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6372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6701" y="570836"/>
            <a:ext cx="7383294" cy="8440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585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EMPLOYEE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255" y="1662545"/>
            <a:ext cx="119149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 3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928254" y="3547859"/>
            <a:ext cx="4613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subject to GST</a:t>
            </a:r>
          </a:p>
          <a:p>
            <a:endParaRPr lang="en-US" sz="2000" dirty="0" smtClean="0"/>
          </a:p>
          <a:p>
            <a:r>
              <a:rPr lang="en-US" sz="2000" dirty="0" smtClean="0"/>
              <a:t>(Money is neither goods nor services)</a:t>
            </a:r>
            <a:endParaRPr lang="en-MY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5746" y="5929745"/>
            <a:ext cx="613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[Provision-Section 2 of the GST Act]</a:t>
            </a:r>
            <a:endParaRPr lang="en-MY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928255" y="2216728"/>
            <a:ext cx="4807527" cy="872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Company C rewarded RM 5,000 to his best employee of the year</a:t>
            </a:r>
            <a:endParaRPr lang="en-MY" sz="2000" dirty="0"/>
          </a:p>
        </p:txBody>
      </p:sp>
      <p:pic>
        <p:nvPicPr>
          <p:cNvPr id="6146" name="Picture 2" descr="http://4.bp.blogspot.com/-k4psVBz0XX0/U4Hve0TBbrI/AAAAAAAABX8/XpNddGP0HCg/s1600/Gaji+RM5000+Ke+Atas+Dianggap+Berpendapatan+Ting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2216728"/>
            <a:ext cx="2968048" cy="197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http://www.clker.com/cliparts/0/6/9/8/12065729791065336704jetxee_check_sign_and_cross_sign_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8" y="4194190"/>
            <a:ext cx="379495" cy="3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0/6/9/8/12065729791065336704jetxee_check_sign_and_cross_sign_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8" y="3547859"/>
            <a:ext cx="379495" cy="3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19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-315318" y="222727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EMPLOYEE BENEFIT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CHARGING OUTPUT TAX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69353"/>
              </p:ext>
            </p:extLst>
          </p:nvPr>
        </p:nvGraphicFramePr>
        <p:xfrm>
          <a:off x="645280" y="1513831"/>
          <a:ext cx="7930550" cy="40704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9752"/>
                <a:gridCol w="5700009"/>
                <a:gridCol w="908263"/>
                <a:gridCol w="822526"/>
              </a:tblGrid>
              <a:tr h="5067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Employee Benefit</a:t>
                      </a:r>
                      <a:endParaRPr lang="en-MY" sz="1400" dirty="0"/>
                    </a:p>
                  </a:txBody>
                  <a:tcPr marL="99060" marR="990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Charging Output Tax</a:t>
                      </a:r>
                      <a:endParaRPr lang="en-MY" sz="14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62681"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YES</a:t>
                      </a:r>
                      <a:endParaRPr lang="en-MY" sz="14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</a:t>
                      </a:r>
                      <a:endParaRPr lang="en-MY" sz="1400" b="1" dirty="0"/>
                    </a:p>
                  </a:txBody>
                  <a:tcPr marL="99060" marR="99060"/>
                </a:tc>
              </a:tr>
              <a:tr h="362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Services provided free to employees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</a:tr>
              <a:tr h="362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Services provided free to a connected person 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</a:tr>
              <a:tr h="362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Gift given to same person in the same years, if more than RM500.00.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</a:tr>
              <a:tr h="5067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Non-registered person given free goods to employees, the</a:t>
                      </a:r>
                      <a:r>
                        <a:rPr lang="en-MY" sz="1400" baseline="0" dirty="0" smtClean="0"/>
                        <a:t> value of goods </a:t>
                      </a:r>
                      <a:r>
                        <a:rPr lang="en-MY" sz="1400" dirty="0" smtClean="0"/>
                        <a:t>is more than RM500.00.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</a:tr>
              <a:tr h="5067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MY" sz="1400" dirty="0" smtClean="0"/>
                        <a:t>Business goods used for non-business purposes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</a:tr>
              <a:tr h="362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Gift given to same person in the same years, if less than RM500 .00</a:t>
                      </a:r>
                      <a:endParaRPr lang="en-MY" sz="1400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</a:tr>
              <a:tr h="362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Given gift</a:t>
                      </a:r>
                      <a:r>
                        <a:rPr lang="en-US" sz="1400" baseline="0" dirty="0" smtClean="0"/>
                        <a:t>  to employee but in monetary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</a:tr>
              <a:tr h="362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Goods given free as stated in the contract of employee</a:t>
                      </a:r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MY" sz="1400" dirty="0"/>
                    </a:p>
                  </a:txBody>
                  <a:tcPr marL="99060" marR="99060"/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078522" y="2459922"/>
            <a:ext cx="1190207" cy="3103634"/>
            <a:chOff x="8680775" y="1540476"/>
            <a:chExt cx="1098653" cy="3103634"/>
          </a:xfrm>
        </p:grpSpPr>
        <p:pic>
          <p:nvPicPr>
            <p:cNvPr id="27" name="Picture 2" descr="S:\iACCOUNTS Master Folder\User Folder\Afif\Afif's Portal\Bahan\Checkmar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7427" y="1907060"/>
              <a:ext cx="23177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S:\iACCOUNTS Master Folder\User Folder\Afif\Afif's Portal\Bahan\Checkmar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776" y="2323919"/>
              <a:ext cx="23177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S:\iACCOUNTS Master Folder\User Folder\Afif\Afif's Portal\Bahan\Checkmar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887" y="2743129"/>
              <a:ext cx="23177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 descr="S:\iACCOUNTS Master Folder\User Folder\Afif\Afif's Portal\Bahan\Checkmar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296" y="1540476"/>
              <a:ext cx="23177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S:\iACCOUNTS Master Folder\User Folder\Afif\Afif's Portal\Bahan\Checkmar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775" y="3266294"/>
              <a:ext cx="23177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S:\iACCOUNTS Master Folder\User Folder\Afif\Afif's Portal\Bahan\Checkmar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927" y="3674069"/>
              <a:ext cx="23177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 descr="S:\iACCOUNTS Master Folder\User Folder\Afif\Afif's Portal\Bahan\Checkmar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7653" y="3997024"/>
              <a:ext cx="23177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S:\iACCOUNTS Master Folder\User Folder\Afif\Afif's Portal\Bahan\Checkmar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7653" y="4442497"/>
              <a:ext cx="23177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69355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6713" y="6309320"/>
            <a:ext cx="3485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entury Gothic" pitchFamily="34" charset="0"/>
              </a:rPr>
              <a:t>Copyright Controlled 2014 @</a:t>
            </a:r>
            <a:r>
              <a:rPr lang="en-US" sz="800" dirty="0" smtClean="0"/>
              <a:t> </a:t>
            </a:r>
            <a:r>
              <a:rPr lang="en-US" sz="800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endParaRPr lang="en-MY" sz="800" dirty="0">
              <a:solidFill>
                <a:srgbClr val="FF0000"/>
              </a:solidFill>
              <a:latin typeface="Neuropo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653" y="5590983"/>
            <a:ext cx="45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entury Gothic" pitchFamily="34" charset="0"/>
              </a:rPr>
              <a:t>www.</a:t>
            </a:r>
            <a:r>
              <a:rPr lang="en-US" sz="1200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sz="1200" dirty="0" smtClean="0">
                <a:latin typeface="Century Gothic" pitchFamily="34" charset="0"/>
              </a:rPr>
              <a:t>.com.my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1200" dirty="0" smtClean="0">
                <a:latin typeface="Century Gothic" pitchFamily="34" charset="0"/>
              </a:rPr>
              <a:t>  |   www.my</a:t>
            </a:r>
            <a:r>
              <a:rPr lang="en-US" sz="1200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sz="1200" dirty="0" smtClean="0">
                <a:latin typeface="Century Gothic" pitchFamily="34" charset="0"/>
              </a:rPr>
              <a:t>.com</a:t>
            </a:r>
          </a:p>
          <a:p>
            <a:pPr algn="ctr"/>
            <a:endParaRPr lang="en-US" sz="1200" dirty="0" smtClean="0">
              <a:solidFill>
                <a:srgbClr val="FF0000"/>
              </a:solidFill>
              <a:latin typeface="Neuropol" pitchFamily="34" charset="0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Neuropol" pitchFamily="34" charset="0"/>
              </a:rPr>
              <a:t>1 300 88 5678</a:t>
            </a:r>
            <a:endParaRPr lang="en-MY" sz="1200" dirty="0">
              <a:solidFill>
                <a:srgbClr val="FF0000"/>
              </a:solidFill>
              <a:latin typeface="Neuropo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02" y="4529443"/>
            <a:ext cx="3877408" cy="1028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252475" y="2883367"/>
            <a:ext cx="2703220" cy="848310"/>
            <a:chOff x="2110978" y="3210350"/>
            <a:chExt cx="2587327" cy="811942"/>
          </a:xfrm>
          <a:solidFill>
            <a:schemeClr val="bg2">
              <a:lumMod val="50000"/>
            </a:schemeClr>
          </a:solidFill>
        </p:grpSpPr>
        <p:sp>
          <p:nvSpPr>
            <p:cNvPr id="8" name="Cube 7"/>
            <p:cNvSpPr/>
            <p:nvPr/>
          </p:nvSpPr>
          <p:spPr>
            <a:xfrm rot="398307">
              <a:off x="2110978" y="3272866"/>
              <a:ext cx="795632" cy="749426"/>
            </a:xfrm>
            <a:prstGeom prst="cube">
              <a:avLst/>
            </a:prstGeom>
            <a:solidFill>
              <a:srgbClr val="00CCFF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Y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3005432" y="3210350"/>
              <a:ext cx="795632" cy="749426"/>
            </a:xfrm>
            <a:prstGeom prst="cub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O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ube 9"/>
            <p:cNvSpPr/>
            <p:nvPr/>
          </p:nvSpPr>
          <p:spPr>
            <a:xfrm rot="21107126">
              <a:off x="3902673" y="3264835"/>
              <a:ext cx="795632" cy="749426"/>
            </a:xfrm>
            <a:prstGeom prst="cub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U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36065" y="1574550"/>
            <a:ext cx="4725553" cy="896965"/>
            <a:chOff x="1492742" y="2056917"/>
            <a:chExt cx="8402552" cy="1594902"/>
          </a:xfrm>
          <a:solidFill>
            <a:schemeClr val="bg2">
              <a:lumMod val="50000"/>
            </a:schemeClr>
          </a:solidFill>
        </p:grpSpPr>
        <p:sp>
          <p:nvSpPr>
            <p:cNvPr id="15" name="Cube 14"/>
            <p:cNvSpPr/>
            <p:nvPr/>
          </p:nvSpPr>
          <p:spPr>
            <a:xfrm rot="21009157">
              <a:off x="3435470" y="2056917"/>
              <a:ext cx="1502588" cy="1415324"/>
            </a:xfrm>
            <a:prstGeom prst="cube">
              <a:avLst/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H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 rot="427281">
              <a:off x="5129951" y="2159814"/>
              <a:ext cx="1502588" cy="141532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A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6781312" y="2159814"/>
              <a:ext cx="1502588" cy="1415324"/>
            </a:xfrm>
            <a:prstGeom prst="cube">
              <a:avLst/>
            </a:prstGeom>
            <a:solidFill>
              <a:srgbClr val="5F5F5F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N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ube 17"/>
            <p:cNvSpPr/>
            <p:nvPr/>
          </p:nvSpPr>
          <p:spPr>
            <a:xfrm rot="982446">
              <a:off x="1492742" y="2083130"/>
              <a:ext cx="1568691" cy="1568689"/>
            </a:xfrm>
            <a:prstGeom prst="cube">
              <a:avLst/>
            </a:prstGeom>
            <a:solidFill>
              <a:srgbClr val="FF9900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T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 rot="21430170">
              <a:off x="8392706" y="2159814"/>
              <a:ext cx="1502588" cy="1415324"/>
            </a:xfrm>
            <a:prstGeom prst="cube">
              <a:avLst/>
            </a:prstGeom>
            <a:solidFill>
              <a:srgbClr val="CCCC00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K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07453" y="6407152"/>
            <a:ext cx="532558" cy="365125"/>
          </a:xfrm>
        </p:spPr>
        <p:txBody>
          <a:bodyPr/>
          <a:lstStyle/>
          <a:p>
            <a:fld id="{0609AB30-EEFD-4B7E-84BA-C09F076F50F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892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4517" y="4100222"/>
            <a:ext cx="5760028" cy="17862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ounded Rectangle 11"/>
          <p:cNvSpPr/>
          <p:nvPr/>
        </p:nvSpPr>
        <p:spPr>
          <a:xfrm>
            <a:off x="474517" y="2465327"/>
            <a:ext cx="7613074" cy="9876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6701" y="570836"/>
            <a:ext cx="7383294" cy="8440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585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EMPLOYEE BENEFITS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854" y="173641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do Employee Benefits mean?</a:t>
            </a:r>
            <a:endParaRPr lang="en-MY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54" y="2465327"/>
            <a:ext cx="761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Employee benefits include any right, privilege, service or facility provided free of charge to employees</a:t>
            </a:r>
            <a:endParaRPr lang="en-MY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4517" y="3700112"/>
            <a:ext cx="659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Examples</a:t>
            </a:r>
            <a:endParaRPr lang="en-MY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5698" y="4213085"/>
            <a:ext cx="56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Goods given free of charge to employees, interest free loan, leave passage, provision of accommodation and provision of transport </a:t>
            </a:r>
            <a:endParaRPr lang="en-MY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>
          <a:xfrm>
            <a:off x="6751980" y="3700112"/>
            <a:ext cx="2101075" cy="236503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8610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2244" y="1630946"/>
            <a:ext cx="8029471" cy="4746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All goods provided free to the employees:</a:t>
            </a:r>
          </a:p>
          <a:p>
            <a:endParaRPr lang="en-US" sz="2800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/>
              <a:t>subject to GST (subject to gift rule of RM 500) except those exempted, </a:t>
            </a:r>
            <a:br>
              <a:rPr lang="en-US" sz="2400" dirty="0"/>
            </a:br>
            <a:r>
              <a:rPr lang="en-US" sz="2400" dirty="0"/>
              <a:t>blocked input tax and zero rated goods</a:t>
            </a:r>
          </a:p>
          <a:p>
            <a:endParaRPr lang="en-US" sz="2400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/>
              <a:t>ITC </a:t>
            </a:r>
            <a:r>
              <a:rPr lang="en-US" sz="2400" dirty="0" smtClean="0"/>
              <a:t>claimable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sz="2400" dirty="0"/>
          </a:p>
          <a:p>
            <a:pPr marL="742950" lvl="1" indent="-285750">
              <a:buFont typeface="Wingdings" pitchFamily="2" charset="2"/>
              <a:buChar char="ü"/>
            </a:pPr>
            <a:endParaRPr lang="en-US" sz="2400" dirty="0" smtClean="0"/>
          </a:p>
          <a:p>
            <a:pPr marL="85725" lvl="1" indent="371475">
              <a:buFont typeface="Arial" panose="020B0604020202020204" pitchFamily="34" charset="0"/>
              <a:buChar char="•"/>
            </a:pPr>
            <a:r>
              <a:rPr lang="en-US" sz="2800" dirty="0"/>
              <a:t>Value of employee benefits (goods) given to be based on open market value</a:t>
            </a:r>
            <a:endParaRPr lang="en-MY" sz="2800" dirty="0"/>
          </a:p>
          <a:p>
            <a:pPr lvl="1"/>
            <a:endParaRPr lang="en-MY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6701" y="570836"/>
            <a:ext cx="7383294" cy="8440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585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EMPLOYEE BENEFITS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12" y="3600450"/>
            <a:ext cx="2208162" cy="14694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227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6701" y="570836"/>
            <a:ext cx="7383294" cy="8440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585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EMPLOYEE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8481" y="4130289"/>
            <a:ext cx="538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3200" dirty="0" smtClean="0"/>
              <a:t>Services supplied free</a:t>
            </a:r>
            <a:endParaRPr lang="en-MY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81816" y="4715162"/>
            <a:ext cx="31389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/>
              <a:t>Not a supply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/>
              <a:t>No GST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/>
              <a:t>Input tax is </a:t>
            </a:r>
            <a:r>
              <a:rPr lang="en-US" sz="3200" b="1" dirty="0" smtClean="0"/>
              <a:t>CLAIMABLE</a:t>
            </a:r>
            <a:endParaRPr lang="en-MY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49" y="1414898"/>
            <a:ext cx="3199375" cy="3199375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507453" y="6407054"/>
            <a:ext cx="532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9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6701" y="570836"/>
            <a:ext cx="7383294" cy="8440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585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EMPLOYEE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431" y="1720530"/>
            <a:ext cx="174567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Gift rule</a:t>
            </a:r>
            <a:endParaRPr lang="en-MY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2727" y="5791200"/>
            <a:ext cx="767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[Provision – subparagraph 4(2)(a) of the First Schedule, GST Act]</a:t>
            </a:r>
            <a:endParaRPr lang="en-MY" b="1" i="1" dirty="0"/>
          </a:p>
        </p:txBody>
      </p:sp>
      <p:pic>
        <p:nvPicPr>
          <p:cNvPr id="1026" name="Picture 2" descr="http://www.brightdeal.com/images/article/office_gift_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91" y="1604165"/>
            <a:ext cx="28575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Pentagon 7"/>
          <p:cNvSpPr/>
          <p:nvPr/>
        </p:nvSpPr>
        <p:spPr>
          <a:xfrm>
            <a:off x="424431" y="2487827"/>
            <a:ext cx="5722360" cy="2538642"/>
          </a:xfrm>
          <a:prstGeom prst="homePlate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Goods worth not more than RM 500 given free to the same person in the same </a:t>
            </a:r>
            <a:r>
              <a:rPr lang="en-US" sz="2400" dirty="0" smtClean="0"/>
              <a:t>year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Not a supply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Not subject to GST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Input tax is </a:t>
            </a:r>
            <a:r>
              <a:rPr lang="en-US" sz="2800" b="1" dirty="0" smtClean="0"/>
              <a:t>CLAIMABLE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0819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6701" y="570836"/>
            <a:ext cx="7383294" cy="8440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585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EMPLOYEE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1130" y="3448968"/>
            <a:ext cx="3631698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Goods given free company’s products</a:t>
            </a:r>
            <a:endParaRPr lang="en-MY" sz="2400" dirty="0"/>
          </a:p>
        </p:txBody>
      </p:sp>
      <p:pic>
        <p:nvPicPr>
          <p:cNvPr id="2050" name="Picture 2" descr="soap.jpg (400×3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3" y="2204634"/>
            <a:ext cx="2090000" cy="156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vingonadime.com/wp-content/uploads/2010/02/iStock_000006322909Small-e1267112035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7" y="2204634"/>
            <a:ext cx="2206113" cy="1504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5b7e8087cef5636_registry_glassware.preview.jpg (550×36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" y="3887959"/>
            <a:ext cx="4296113" cy="1587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4283" y="3528652"/>
            <a:ext cx="89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soap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66882" y="3620163"/>
            <a:ext cx="1357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detergent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5222" y="5301977"/>
            <a:ext cx="1331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glassware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10819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6701" y="570836"/>
            <a:ext cx="7383294" cy="8440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585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EMPLOYEE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505502"/>
            <a:ext cx="2839255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Purchased goods</a:t>
            </a:r>
            <a:endParaRPr lang="en-MY" sz="2400" dirty="0"/>
          </a:p>
        </p:txBody>
      </p:sp>
      <p:pic>
        <p:nvPicPr>
          <p:cNvPr id="5" name="Picture 8" descr="brown_ceramic_watches_watch_gift_men_s.jpg (800×8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73" y="1761261"/>
            <a:ext cx="2097304" cy="2097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55174" y="3775548"/>
            <a:ext cx="7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watch</a:t>
            </a:r>
          </a:p>
        </p:txBody>
      </p:sp>
      <p:pic>
        <p:nvPicPr>
          <p:cNvPr id="3074" name="Picture 2" descr="http://76.my/Malaysia/hamper-raya-hidayah-premium-azizno-1306-10-azizno@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77" y="1805240"/>
            <a:ext cx="2697111" cy="3930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25415" y="5735782"/>
            <a:ext cx="100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hampers</a:t>
            </a:r>
          </a:p>
        </p:txBody>
      </p:sp>
      <p:pic>
        <p:nvPicPr>
          <p:cNvPr id="3076" name="Picture 4" descr="electrical-appliances-125x125.jpg (125×12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73" y="4144880"/>
            <a:ext cx="2053541" cy="1918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95780" y="6063747"/>
            <a:ext cx="193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electrical goods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1683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6701" y="570836"/>
            <a:ext cx="7383294" cy="8440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585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EMPLOYEE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292" y="1699552"/>
            <a:ext cx="173181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507" y="3431758"/>
            <a:ext cx="5448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Every employee will get one hamper FOC</a:t>
            </a:r>
          </a:p>
          <a:p>
            <a:endParaRPr lang="en-US" sz="2000" dirty="0" smtClean="0"/>
          </a:p>
          <a:p>
            <a:r>
              <a:rPr lang="en-US" sz="2000" dirty="0" smtClean="0"/>
              <a:t>No need to account for output tax</a:t>
            </a:r>
          </a:p>
          <a:p>
            <a:endParaRPr lang="en-US" sz="2000" dirty="0" smtClean="0"/>
          </a:p>
          <a:p>
            <a:r>
              <a:rPr lang="en-US" sz="2000" dirty="0" smtClean="0"/>
              <a:t>Input tax on 15 hampers </a:t>
            </a:r>
          </a:p>
          <a:p>
            <a:r>
              <a:rPr lang="en-US" sz="2000" dirty="0" smtClean="0"/>
              <a:t>= RM </a:t>
            </a:r>
            <a:r>
              <a:rPr lang="en-US" sz="2000" dirty="0" smtClean="0"/>
              <a:t>180.00 (6% </a:t>
            </a:r>
            <a:r>
              <a:rPr lang="en-US" sz="2000" dirty="0" smtClean="0"/>
              <a:t>x RM 3,000) is </a:t>
            </a:r>
            <a:r>
              <a:rPr lang="en-US" sz="2400" b="1" dirty="0" smtClean="0"/>
              <a:t>CLAIMABLE</a:t>
            </a:r>
            <a:endParaRPr lang="en-MY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20744" y="2244436"/>
            <a:ext cx="5382332" cy="997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Company A purchased 15 hampers for his employees worth RM200/hamper</a:t>
            </a:r>
            <a:endParaRPr lang="en-MY" dirty="0"/>
          </a:p>
        </p:txBody>
      </p:sp>
      <p:pic>
        <p:nvPicPr>
          <p:cNvPr id="4098" name="Picture 2" descr="jl300908.jpg (598×72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1"/>
          <a:stretch/>
        </p:blipFill>
        <p:spPr bwMode="auto">
          <a:xfrm>
            <a:off x="6251968" y="1470317"/>
            <a:ext cx="2892032" cy="317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t2.gstatic.com/images?q=tbn:ANd9GcTxincPeOu27rU8Z-JmHTRgra7vSOTMBPZjg4FNx5GMsaa3OBh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8" y="3362483"/>
            <a:ext cx="495072" cy="4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t2.gstatic.com/images?q=tbn:ANd9GcTxincPeOu27rU8Z-JmHTRgra7vSOTMBPZjg4FNx5GMsaa3OBh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3" y="3944388"/>
            <a:ext cx="495072" cy="4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2.gstatic.com/images?q=tbn:ANd9GcTxincPeOu27rU8Z-JmHTRgra7vSOTMBPZjg4FNx5GMsaa3OBh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3" y="4581713"/>
            <a:ext cx="495072" cy="4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19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6701" y="570836"/>
            <a:ext cx="7383294" cy="8440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585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EMPLOYEE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759527"/>
            <a:ext cx="11499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 2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1267691" y="3955143"/>
            <a:ext cx="52370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upply of services given free</a:t>
            </a:r>
          </a:p>
          <a:p>
            <a:endParaRPr lang="en-US" sz="2000" dirty="0" smtClean="0"/>
          </a:p>
          <a:p>
            <a:r>
              <a:rPr lang="en-US" sz="2000" dirty="0" smtClean="0"/>
              <a:t>No need to account for output ta</a:t>
            </a:r>
            <a:r>
              <a:rPr lang="en-MY" sz="2000" dirty="0" smtClean="0"/>
              <a:t>x</a:t>
            </a:r>
          </a:p>
          <a:p>
            <a:endParaRPr lang="en-MY" sz="2000" dirty="0" smtClean="0"/>
          </a:p>
          <a:p>
            <a:r>
              <a:rPr lang="en-US" sz="2000" dirty="0" smtClean="0"/>
              <a:t>Input tax on 2 vouchers upon sale </a:t>
            </a:r>
          </a:p>
          <a:p>
            <a:r>
              <a:rPr lang="en-US" sz="2000" dirty="0" smtClean="0"/>
              <a:t>= RM </a:t>
            </a:r>
            <a:r>
              <a:rPr lang="en-US" sz="2000" dirty="0" smtClean="0"/>
              <a:t>12</a:t>
            </a:r>
            <a:r>
              <a:rPr lang="en-US" sz="2000" dirty="0" smtClean="0"/>
              <a:t>0.00 (6% </a:t>
            </a:r>
            <a:r>
              <a:rPr lang="en-US" sz="2000" dirty="0" smtClean="0"/>
              <a:t>x RM2,000) is </a:t>
            </a:r>
            <a:r>
              <a:rPr lang="en-US" sz="2000" b="1" dirty="0" smtClean="0"/>
              <a:t>CLAIMABLE</a:t>
            </a:r>
          </a:p>
        </p:txBody>
      </p:sp>
      <p:pic>
        <p:nvPicPr>
          <p:cNvPr id="5122" name="Picture 2" descr="http://mepoc.com/wp-content/uploads/2014/08/gift-vou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30" y="1652787"/>
            <a:ext cx="3048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ounded Rectangle 6"/>
          <p:cNvSpPr/>
          <p:nvPr/>
        </p:nvSpPr>
        <p:spPr>
          <a:xfrm>
            <a:off x="609600" y="2553332"/>
            <a:ext cx="5098473" cy="12469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Company B purchased 2 non-monetary vouchers for 3 days and 2 nights stay in </a:t>
            </a:r>
            <a:r>
              <a:rPr lang="en-US" dirty="0" err="1"/>
              <a:t>Pulau</a:t>
            </a:r>
            <a:r>
              <a:rPr lang="en-US" dirty="0"/>
              <a:t> </a:t>
            </a:r>
            <a:r>
              <a:rPr lang="en-US" dirty="0" err="1"/>
              <a:t>Redang</a:t>
            </a:r>
            <a:r>
              <a:rPr lang="en-US" dirty="0"/>
              <a:t> worth RM1,000/voucher for his employees.</a:t>
            </a:r>
            <a:endParaRPr lang="en-MY" dirty="0"/>
          </a:p>
        </p:txBody>
      </p:sp>
      <p:pic>
        <p:nvPicPr>
          <p:cNvPr id="5124" name="Picture 4" descr="pointing-hand-icon-008027-glossy-black-icon-arrows-hand-clear-pointer-right.png (512×5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9" y="3747318"/>
            <a:ext cx="959868" cy="9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ointing-hand-icon-008027-glossy-black-icon-arrows-hand-clear-pointer-right.png (512×5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4" y="4980408"/>
            <a:ext cx="959868" cy="9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ointing-hand-icon-008027-glossy-black-icon-arrows-hand-clear-pointer-right.png (512×5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" y="4329218"/>
            <a:ext cx="959868" cy="9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19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ih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ihin" id="{2D7031EC-11A2-4AE2-87B4-4C059116AB41}" vid="{E4508667-ABAE-413C-B31C-58FF3849CC21}"/>
    </a:ext>
  </a:extLst>
</a:theme>
</file>

<file path=ppt/theme/theme2.xml><?xml version="1.0" encoding="utf-8"?>
<a:theme xmlns:a="http://schemas.openxmlformats.org/drawingml/2006/main" name="2_salih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ihin" id="{2D7031EC-11A2-4AE2-87B4-4C059116AB41}" vid="{E4508667-ABAE-413C-B31C-58FF3849CC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11807</TotalTime>
  <Words>440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salihin</vt:lpstr>
      <vt:lpstr>2_salihin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User</dc:creator>
  <cp:lastModifiedBy>User</cp:lastModifiedBy>
  <cp:revision>413</cp:revision>
  <cp:lastPrinted>2014-09-11T09:00:03Z</cp:lastPrinted>
  <dcterms:created xsi:type="dcterms:W3CDTF">2014-02-26T06:35:46Z</dcterms:created>
  <dcterms:modified xsi:type="dcterms:W3CDTF">2016-03-29T09:28:08Z</dcterms:modified>
</cp:coreProperties>
</file>