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4078" r:id="rId1"/>
  </p:sldMasterIdLst>
  <p:notesMasterIdLst>
    <p:notesMasterId r:id="rId58"/>
  </p:notesMasterIdLst>
  <p:handoutMasterIdLst>
    <p:handoutMasterId r:id="rId59"/>
  </p:handoutMasterIdLst>
  <p:sldIdLst>
    <p:sldId id="628" r:id="rId2"/>
    <p:sldId id="612" r:id="rId3"/>
    <p:sldId id="479" r:id="rId4"/>
    <p:sldId id="623" r:id="rId5"/>
    <p:sldId id="399" r:id="rId6"/>
    <p:sldId id="400" r:id="rId7"/>
    <p:sldId id="402" r:id="rId8"/>
    <p:sldId id="403" r:id="rId9"/>
    <p:sldId id="480" r:id="rId10"/>
    <p:sldId id="511" r:id="rId11"/>
    <p:sldId id="481" r:id="rId12"/>
    <p:sldId id="483" r:id="rId13"/>
    <p:sldId id="484" r:id="rId14"/>
    <p:sldId id="485" r:id="rId15"/>
    <p:sldId id="512" r:id="rId16"/>
    <p:sldId id="490" r:id="rId17"/>
    <p:sldId id="518" r:id="rId18"/>
    <p:sldId id="510" r:id="rId19"/>
    <p:sldId id="499" r:id="rId20"/>
    <p:sldId id="422" r:id="rId21"/>
    <p:sldId id="624" r:id="rId22"/>
    <p:sldId id="501" r:id="rId23"/>
    <p:sldId id="645" r:id="rId24"/>
    <p:sldId id="646" r:id="rId25"/>
    <p:sldId id="643" r:id="rId26"/>
    <p:sldId id="644" r:id="rId27"/>
    <p:sldId id="669" r:id="rId28"/>
    <p:sldId id="629" r:id="rId29"/>
    <p:sldId id="670" r:id="rId30"/>
    <p:sldId id="425" r:id="rId31"/>
    <p:sldId id="497" r:id="rId32"/>
    <p:sldId id="427" r:id="rId33"/>
    <p:sldId id="516" r:id="rId34"/>
    <p:sldId id="430" r:id="rId35"/>
    <p:sldId id="431" r:id="rId36"/>
    <p:sldId id="432" r:id="rId37"/>
    <p:sldId id="433" r:id="rId38"/>
    <p:sldId id="649" r:id="rId39"/>
    <p:sldId id="650" r:id="rId40"/>
    <p:sldId id="651" r:id="rId41"/>
    <p:sldId id="652" r:id="rId42"/>
    <p:sldId id="653" r:id="rId43"/>
    <p:sldId id="654" r:id="rId44"/>
    <p:sldId id="655" r:id="rId45"/>
    <p:sldId id="656" r:id="rId46"/>
    <p:sldId id="657" r:id="rId47"/>
    <p:sldId id="658" r:id="rId48"/>
    <p:sldId id="659" r:id="rId49"/>
    <p:sldId id="660" r:id="rId50"/>
    <p:sldId id="661" r:id="rId51"/>
    <p:sldId id="662" r:id="rId52"/>
    <p:sldId id="663" r:id="rId53"/>
    <p:sldId id="664" r:id="rId54"/>
    <p:sldId id="665" r:id="rId55"/>
    <p:sldId id="668" r:id="rId56"/>
    <p:sldId id="528" r:id="rId5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49"/>
    <a:srgbClr val="008E40"/>
    <a:srgbClr val="2E0FE7"/>
    <a:srgbClr val="2004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18" autoAdjust="0"/>
    <p:restoredTop sz="94434" autoAdjust="0"/>
  </p:normalViewPr>
  <p:slideViewPr>
    <p:cSldViewPr snapToGrid="0">
      <p:cViewPr>
        <p:scale>
          <a:sx n="73" d="100"/>
          <a:sy n="73" d="100"/>
        </p:scale>
        <p:origin x="-1152"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image" Target="../media/image66.jpg"/></Relationships>
</file>

<file path=ppt/diagrams/_rels/drawing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image" Target="../media/image66.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814CB0-2995-48F9-A16A-4DDC39E4DC29}" type="doc">
      <dgm:prSet loTypeId="urn:microsoft.com/office/officeart/2005/8/layout/vList6" loCatId="list" qsTypeId="urn:microsoft.com/office/officeart/2005/8/quickstyle/3d3" qsCatId="3D" csTypeId="urn:microsoft.com/office/officeart/2005/8/colors/colorful5" csCatId="colorful" phldr="1"/>
      <dgm:spPr/>
      <dgm:t>
        <a:bodyPr/>
        <a:lstStyle/>
        <a:p>
          <a:endParaRPr lang="en-MY"/>
        </a:p>
      </dgm:t>
    </dgm:pt>
    <dgm:pt modelId="{A1B679CA-064E-4653-ABAE-A9E9562B571F}">
      <dgm:prSet phldrT="[Text]"/>
      <dgm:spPr/>
      <dgm:t>
        <a:bodyPr/>
        <a:lstStyle/>
        <a:p>
          <a:r>
            <a:rPr lang="en-US" dirty="0" smtClean="0"/>
            <a:t>6%</a:t>
          </a:r>
          <a:endParaRPr lang="en-MY" dirty="0"/>
        </a:p>
      </dgm:t>
    </dgm:pt>
    <dgm:pt modelId="{8B99782E-A71D-42CC-9CFC-3333A569E8BE}" type="parTrans" cxnId="{9598A7D0-1E17-4586-ADAC-7829130B4369}">
      <dgm:prSet/>
      <dgm:spPr/>
      <dgm:t>
        <a:bodyPr/>
        <a:lstStyle/>
        <a:p>
          <a:endParaRPr lang="en-MY"/>
        </a:p>
      </dgm:t>
    </dgm:pt>
    <dgm:pt modelId="{CE6304E4-9C49-4E08-8ED1-64A541EED03D}" type="sibTrans" cxnId="{9598A7D0-1E17-4586-ADAC-7829130B4369}">
      <dgm:prSet/>
      <dgm:spPr/>
      <dgm:t>
        <a:bodyPr/>
        <a:lstStyle/>
        <a:p>
          <a:endParaRPr lang="en-MY"/>
        </a:p>
      </dgm:t>
    </dgm:pt>
    <dgm:pt modelId="{E3FA83E1-2EED-4721-BE9B-AED9A9E03F42}">
      <dgm:prSet phldrT="[Text]"/>
      <dgm:spPr/>
      <dgm:t>
        <a:bodyPr/>
        <a:lstStyle/>
        <a:p>
          <a:endParaRPr lang="en-MY" dirty="0"/>
        </a:p>
      </dgm:t>
    </dgm:pt>
    <dgm:pt modelId="{2B496955-C3C8-4983-B6BA-691F76C6D8B6}" type="parTrans" cxnId="{5EDDAFB8-8AAA-4438-99C7-7618DE6ABC90}">
      <dgm:prSet/>
      <dgm:spPr/>
      <dgm:t>
        <a:bodyPr/>
        <a:lstStyle/>
        <a:p>
          <a:endParaRPr lang="en-MY"/>
        </a:p>
      </dgm:t>
    </dgm:pt>
    <dgm:pt modelId="{9820D418-F8EB-483A-AF14-1C6CD8AB05FD}" type="sibTrans" cxnId="{5EDDAFB8-8AAA-4438-99C7-7618DE6ABC90}">
      <dgm:prSet/>
      <dgm:spPr/>
      <dgm:t>
        <a:bodyPr/>
        <a:lstStyle/>
        <a:p>
          <a:endParaRPr lang="en-MY"/>
        </a:p>
      </dgm:t>
    </dgm:pt>
    <dgm:pt modelId="{BB56AB1F-0E59-48B5-9F2D-8FAC7EC806C7}">
      <dgm:prSet phldrT="[Text]"/>
      <dgm:spPr/>
      <dgm:t>
        <a:bodyPr/>
        <a:lstStyle/>
        <a:p>
          <a:r>
            <a:rPr lang="en-US" dirty="0" smtClean="0"/>
            <a:t>0%</a:t>
          </a:r>
          <a:endParaRPr lang="en-MY" dirty="0"/>
        </a:p>
      </dgm:t>
    </dgm:pt>
    <dgm:pt modelId="{5711CBFD-6F4E-4728-9F93-8F715E781C42}" type="parTrans" cxnId="{1316DE3A-C56C-457E-A254-EB140031A7B9}">
      <dgm:prSet/>
      <dgm:spPr/>
      <dgm:t>
        <a:bodyPr/>
        <a:lstStyle/>
        <a:p>
          <a:endParaRPr lang="en-MY"/>
        </a:p>
      </dgm:t>
    </dgm:pt>
    <dgm:pt modelId="{B88E9134-1555-4E5D-92E2-0142183A7AF4}" type="sibTrans" cxnId="{1316DE3A-C56C-457E-A254-EB140031A7B9}">
      <dgm:prSet/>
      <dgm:spPr/>
      <dgm:t>
        <a:bodyPr/>
        <a:lstStyle/>
        <a:p>
          <a:endParaRPr lang="en-MY"/>
        </a:p>
      </dgm:t>
    </dgm:pt>
    <dgm:pt modelId="{2C6701C6-40B3-4AFD-B385-4EA99C745F98}">
      <dgm:prSet phldrT="[Text]" phldr="1" custT="1"/>
      <dgm:spPr>
        <a:solidFill>
          <a:schemeClr val="accent5">
            <a:tint val="40000"/>
            <a:hueOff val="-5370241"/>
            <a:satOff val="24126"/>
            <a:lumOff val="1658"/>
          </a:schemeClr>
        </a:solidFill>
      </dgm:spPr>
      <dgm:t>
        <a:bodyPr/>
        <a:lstStyle/>
        <a:p>
          <a:endParaRPr lang="en-MY" sz="100" dirty="0"/>
        </a:p>
      </dgm:t>
    </dgm:pt>
    <dgm:pt modelId="{B4C97E3C-C76E-4942-B994-5FAE6EE0CD3C}" type="parTrans" cxnId="{ED4EA8D1-2C4B-47CF-A87D-A6BD1901F81E}">
      <dgm:prSet/>
      <dgm:spPr/>
      <dgm:t>
        <a:bodyPr/>
        <a:lstStyle/>
        <a:p>
          <a:endParaRPr lang="en-MY"/>
        </a:p>
      </dgm:t>
    </dgm:pt>
    <dgm:pt modelId="{C813115A-2620-42CF-9F06-20866D2E573C}" type="sibTrans" cxnId="{ED4EA8D1-2C4B-47CF-A87D-A6BD1901F81E}">
      <dgm:prSet/>
      <dgm:spPr/>
      <dgm:t>
        <a:bodyPr/>
        <a:lstStyle/>
        <a:p>
          <a:endParaRPr lang="en-MY"/>
        </a:p>
      </dgm:t>
    </dgm:pt>
    <dgm:pt modelId="{884F3E1C-4F0D-42E1-95AA-8FE157CBFFBE}">
      <dgm:prSet/>
      <dgm:spPr/>
      <dgm:t>
        <a:bodyPr/>
        <a:lstStyle/>
        <a:p>
          <a:r>
            <a:rPr lang="en-US" dirty="0" smtClean="0"/>
            <a:t>GST</a:t>
          </a:r>
          <a:endParaRPr lang="en-MY" dirty="0"/>
        </a:p>
      </dgm:t>
    </dgm:pt>
    <dgm:pt modelId="{0B0F2649-3E29-4982-92EE-EDA4555F2CE9}" type="parTrans" cxnId="{4EA092E2-6A1C-439E-98A4-5FF01D5A63BD}">
      <dgm:prSet/>
      <dgm:spPr/>
      <dgm:t>
        <a:bodyPr/>
        <a:lstStyle/>
        <a:p>
          <a:endParaRPr lang="en-MY"/>
        </a:p>
      </dgm:t>
    </dgm:pt>
    <dgm:pt modelId="{CDFEFC45-857E-4E35-B128-6BC1A4F69139}" type="sibTrans" cxnId="{4EA092E2-6A1C-439E-98A4-5FF01D5A63BD}">
      <dgm:prSet/>
      <dgm:spPr/>
      <dgm:t>
        <a:bodyPr/>
        <a:lstStyle/>
        <a:p>
          <a:endParaRPr lang="en-MY"/>
        </a:p>
      </dgm:t>
    </dgm:pt>
    <dgm:pt modelId="{8C37A2E4-6115-4A57-9175-7C775C871899}">
      <dgm:prSet/>
      <dgm:spPr/>
      <dgm:t>
        <a:bodyPr/>
        <a:lstStyle/>
        <a:p>
          <a:r>
            <a:rPr lang="en-US" dirty="0" smtClean="0"/>
            <a:t>GST</a:t>
          </a:r>
          <a:endParaRPr lang="en-MY" dirty="0"/>
        </a:p>
      </dgm:t>
    </dgm:pt>
    <dgm:pt modelId="{D89C030B-00B0-4275-9462-5F75C558E15E}" type="parTrans" cxnId="{A7C5FB25-65A0-4958-BCB6-EBFB30703D6B}">
      <dgm:prSet/>
      <dgm:spPr/>
      <dgm:t>
        <a:bodyPr/>
        <a:lstStyle/>
        <a:p>
          <a:endParaRPr lang="en-MY"/>
        </a:p>
      </dgm:t>
    </dgm:pt>
    <dgm:pt modelId="{0D7A3581-4488-4DB2-B89F-1641828DCCC2}" type="sibTrans" cxnId="{A7C5FB25-65A0-4958-BCB6-EBFB30703D6B}">
      <dgm:prSet/>
      <dgm:spPr/>
      <dgm:t>
        <a:bodyPr/>
        <a:lstStyle/>
        <a:p>
          <a:endParaRPr lang="en-MY"/>
        </a:p>
      </dgm:t>
    </dgm:pt>
    <dgm:pt modelId="{9759D189-4110-4004-9395-928E44461BA3}">
      <dgm:prSet/>
      <dgm:spPr/>
      <dgm:t>
        <a:bodyPr/>
        <a:lstStyle/>
        <a:p>
          <a:endParaRPr lang="en-MY" dirty="0"/>
        </a:p>
      </dgm:t>
    </dgm:pt>
    <dgm:pt modelId="{DD20E623-6613-466F-B6FC-2334D5E1AEA1}" type="parTrans" cxnId="{92BBA4C7-0C05-40DA-A41D-CB2860229D06}">
      <dgm:prSet/>
      <dgm:spPr/>
      <dgm:t>
        <a:bodyPr/>
        <a:lstStyle/>
        <a:p>
          <a:endParaRPr lang="en-MY"/>
        </a:p>
      </dgm:t>
    </dgm:pt>
    <dgm:pt modelId="{290993E6-D899-4300-9568-CEEBC16A947E}" type="sibTrans" cxnId="{92BBA4C7-0C05-40DA-A41D-CB2860229D06}">
      <dgm:prSet/>
      <dgm:spPr/>
      <dgm:t>
        <a:bodyPr/>
        <a:lstStyle/>
        <a:p>
          <a:endParaRPr lang="en-MY"/>
        </a:p>
      </dgm:t>
    </dgm:pt>
    <dgm:pt modelId="{7886FDC6-FB3B-465F-827F-C98B399845FC}" type="pres">
      <dgm:prSet presAssocID="{B8814CB0-2995-48F9-A16A-4DDC39E4DC29}" presName="Name0" presStyleCnt="0">
        <dgm:presLayoutVars>
          <dgm:dir/>
          <dgm:animLvl val="lvl"/>
          <dgm:resizeHandles/>
        </dgm:presLayoutVars>
      </dgm:prSet>
      <dgm:spPr/>
      <dgm:t>
        <a:bodyPr/>
        <a:lstStyle/>
        <a:p>
          <a:endParaRPr lang="en-MY"/>
        </a:p>
      </dgm:t>
    </dgm:pt>
    <dgm:pt modelId="{9E7EFB55-FB16-46C1-A5BA-9CB76998B867}" type="pres">
      <dgm:prSet presAssocID="{A1B679CA-064E-4653-ABAE-A9E9562B571F}" presName="linNode" presStyleCnt="0"/>
      <dgm:spPr/>
    </dgm:pt>
    <dgm:pt modelId="{8503E612-8D83-465A-BAA7-A86851FF125A}" type="pres">
      <dgm:prSet presAssocID="{A1B679CA-064E-4653-ABAE-A9E9562B571F}" presName="parentShp" presStyleLbl="node1" presStyleIdx="0" presStyleCnt="4" custScaleX="62837" custLinFactNeighborX="88548" custLinFactNeighborY="2143">
        <dgm:presLayoutVars>
          <dgm:bulletEnabled val="1"/>
        </dgm:presLayoutVars>
      </dgm:prSet>
      <dgm:spPr/>
      <dgm:t>
        <a:bodyPr/>
        <a:lstStyle/>
        <a:p>
          <a:endParaRPr lang="en-MY"/>
        </a:p>
      </dgm:t>
    </dgm:pt>
    <dgm:pt modelId="{A168B7CC-1F5C-4BEE-B544-FE12F327A6E0}" type="pres">
      <dgm:prSet presAssocID="{A1B679CA-064E-4653-ABAE-A9E9562B571F}" presName="childShp" presStyleLbl="bgAccFollowNode1" presStyleIdx="0" presStyleCnt="4" custLinFactX="-262" custLinFactNeighborX="-100000" custLinFactNeighborY="1143">
        <dgm:presLayoutVars>
          <dgm:bulletEnabled val="1"/>
        </dgm:presLayoutVars>
      </dgm:prSet>
      <dgm:spPr/>
      <dgm:t>
        <a:bodyPr/>
        <a:lstStyle/>
        <a:p>
          <a:endParaRPr lang="en-MY"/>
        </a:p>
      </dgm:t>
    </dgm:pt>
    <dgm:pt modelId="{18373C72-7319-4425-A4BF-50022FFF0512}" type="pres">
      <dgm:prSet presAssocID="{CE6304E4-9C49-4E08-8ED1-64A541EED03D}" presName="spacing" presStyleCnt="0"/>
      <dgm:spPr/>
    </dgm:pt>
    <dgm:pt modelId="{9F1DDF87-27DE-4424-A781-6566F13B5C72}" type="pres">
      <dgm:prSet presAssocID="{BB56AB1F-0E59-48B5-9F2D-8FAC7EC806C7}" presName="linNode" presStyleCnt="0"/>
      <dgm:spPr/>
    </dgm:pt>
    <dgm:pt modelId="{1E89ADD6-316F-46A0-93E6-E5AEE656A639}" type="pres">
      <dgm:prSet presAssocID="{BB56AB1F-0E59-48B5-9F2D-8FAC7EC806C7}" presName="parentShp" presStyleLbl="node1" presStyleIdx="1" presStyleCnt="4" custScaleX="62837" custLinFactNeighborX="88548" custLinFactNeighborY="-1190">
        <dgm:presLayoutVars>
          <dgm:bulletEnabled val="1"/>
        </dgm:presLayoutVars>
      </dgm:prSet>
      <dgm:spPr/>
      <dgm:t>
        <a:bodyPr/>
        <a:lstStyle/>
        <a:p>
          <a:endParaRPr lang="en-MY"/>
        </a:p>
      </dgm:t>
    </dgm:pt>
    <dgm:pt modelId="{3F1107BD-6C52-42E6-8D50-1DF28C24F64E}" type="pres">
      <dgm:prSet presAssocID="{BB56AB1F-0E59-48B5-9F2D-8FAC7EC806C7}" presName="childShp" presStyleLbl="bgAccFollowNode1" presStyleIdx="1" presStyleCnt="4" custLinFactX="-80" custLinFactNeighborX="-100000" custLinFactNeighborY="1746">
        <dgm:presLayoutVars>
          <dgm:bulletEnabled val="1"/>
        </dgm:presLayoutVars>
      </dgm:prSet>
      <dgm:spPr/>
      <dgm:t>
        <a:bodyPr/>
        <a:lstStyle/>
        <a:p>
          <a:endParaRPr lang="en-MY"/>
        </a:p>
      </dgm:t>
    </dgm:pt>
    <dgm:pt modelId="{19761DC7-62F6-4482-B026-754121E094AF}" type="pres">
      <dgm:prSet presAssocID="{B88E9134-1555-4E5D-92E2-0142183A7AF4}" presName="spacing" presStyleCnt="0"/>
      <dgm:spPr/>
    </dgm:pt>
    <dgm:pt modelId="{78C7900E-5ECB-4726-A97A-D7CB3C39212E}" type="pres">
      <dgm:prSet presAssocID="{884F3E1C-4F0D-42E1-95AA-8FE157CBFFBE}" presName="linNode" presStyleCnt="0"/>
      <dgm:spPr/>
    </dgm:pt>
    <dgm:pt modelId="{F0C35C3C-A6D0-443E-B265-20792B027D77}" type="pres">
      <dgm:prSet presAssocID="{884F3E1C-4F0D-42E1-95AA-8FE157CBFFBE}" presName="parentShp" presStyleLbl="node1" presStyleIdx="2" presStyleCnt="4" custScaleX="62837" custLinFactNeighborX="88861" custLinFactNeighborY="-6169">
        <dgm:presLayoutVars>
          <dgm:bulletEnabled val="1"/>
        </dgm:presLayoutVars>
      </dgm:prSet>
      <dgm:spPr/>
      <dgm:t>
        <a:bodyPr/>
        <a:lstStyle/>
        <a:p>
          <a:endParaRPr lang="en-MY"/>
        </a:p>
      </dgm:t>
    </dgm:pt>
    <dgm:pt modelId="{04D77022-667E-4B69-B91D-89C2192CDACF}" type="pres">
      <dgm:prSet presAssocID="{884F3E1C-4F0D-42E1-95AA-8FE157CBFFBE}" presName="childShp" presStyleLbl="bgAccFollowNode1" presStyleIdx="2" presStyleCnt="4" custLinFactX="-80" custLinFactNeighborX="-100000" custLinFactNeighborY="-1587">
        <dgm:presLayoutVars>
          <dgm:bulletEnabled val="1"/>
        </dgm:presLayoutVars>
      </dgm:prSet>
      <dgm:spPr/>
      <dgm:t>
        <a:bodyPr/>
        <a:lstStyle/>
        <a:p>
          <a:endParaRPr lang="en-MY"/>
        </a:p>
      </dgm:t>
    </dgm:pt>
    <dgm:pt modelId="{AC9F90FC-FBA6-4CAB-8768-F325631C9B0F}" type="pres">
      <dgm:prSet presAssocID="{CDFEFC45-857E-4E35-B128-6BC1A4F69139}" presName="spacing" presStyleCnt="0"/>
      <dgm:spPr/>
    </dgm:pt>
    <dgm:pt modelId="{D1F91388-8189-4AA4-A3BF-311F08911539}" type="pres">
      <dgm:prSet presAssocID="{8C37A2E4-6115-4A57-9175-7C775C871899}" presName="linNode" presStyleCnt="0"/>
      <dgm:spPr/>
    </dgm:pt>
    <dgm:pt modelId="{2ACFAAF2-4A1E-4738-87F7-9F4D43527DFB}" type="pres">
      <dgm:prSet presAssocID="{8C37A2E4-6115-4A57-9175-7C775C871899}" presName="parentShp" presStyleLbl="node1" presStyleIdx="3" presStyleCnt="4" custScaleX="62837" custLinFactNeighborX="88178" custLinFactNeighborY="-10109">
        <dgm:presLayoutVars>
          <dgm:bulletEnabled val="1"/>
        </dgm:presLayoutVars>
      </dgm:prSet>
      <dgm:spPr/>
      <dgm:t>
        <a:bodyPr/>
        <a:lstStyle/>
        <a:p>
          <a:endParaRPr lang="en-MY"/>
        </a:p>
      </dgm:t>
    </dgm:pt>
    <dgm:pt modelId="{5A37B9FA-912C-43FA-B85E-E663183ADF2C}" type="pres">
      <dgm:prSet presAssocID="{8C37A2E4-6115-4A57-9175-7C775C871899}" presName="childShp" presStyleLbl="bgAccFollowNode1" presStyleIdx="3" presStyleCnt="4" custLinFactX="-80" custLinFactNeighborX="-100000" custLinFactNeighborY="-7951">
        <dgm:presLayoutVars>
          <dgm:bulletEnabled val="1"/>
        </dgm:presLayoutVars>
      </dgm:prSet>
      <dgm:spPr/>
      <dgm:t>
        <a:bodyPr/>
        <a:lstStyle/>
        <a:p>
          <a:endParaRPr lang="en-MY"/>
        </a:p>
      </dgm:t>
    </dgm:pt>
  </dgm:ptLst>
  <dgm:cxnLst>
    <dgm:cxn modelId="{F7826A56-AAC2-4BF9-AC6A-3C0A3E27964B}" type="presOf" srcId="{A1B679CA-064E-4653-ABAE-A9E9562B571F}" destId="{8503E612-8D83-465A-BAA7-A86851FF125A}" srcOrd="0" destOrd="0" presId="urn:microsoft.com/office/officeart/2005/8/layout/vList6"/>
    <dgm:cxn modelId="{ED4EA8D1-2C4B-47CF-A87D-A6BD1901F81E}" srcId="{BB56AB1F-0E59-48B5-9F2D-8FAC7EC806C7}" destId="{2C6701C6-40B3-4AFD-B385-4EA99C745F98}" srcOrd="0" destOrd="0" parTransId="{B4C97E3C-C76E-4942-B994-5FAE6EE0CD3C}" sibTransId="{C813115A-2620-42CF-9F06-20866D2E573C}"/>
    <dgm:cxn modelId="{5EDDAFB8-8AAA-4438-99C7-7618DE6ABC90}" srcId="{A1B679CA-064E-4653-ABAE-A9E9562B571F}" destId="{E3FA83E1-2EED-4721-BE9B-AED9A9E03F42}" srcOrd="0" destOrd="0" parTransId="{2B496955-C3C8-4983-B6BA-691F76C6D8B6}" sibTransId="{9820D418-F8EB-483A-AF14-1C6CD8AB05FD}"/>
    <dgm:cxn modelId="{92BBA4C7-0C05-40DA-A41D-CB2860229D06}" srcId="{8C37A2E4-6115-4A57-9175-7C775C871899}" destId="{9759D189-4110-4004-9395-928E44461BA3}" srcOrd="0" destOrd="0" parTransId="{DD20E623-6613-466F-B6FC-2334D5E1AEA1}" sibTransId="{290993E6-D899-4300-9568-CEEBC16A947E}"/>
    <dgm:cxn modelId="{105675CB-AF20-4E35-A0A1-97A6246A02B3}" type="presOf" srcId="{2C6701C6-40B3-4AFD-B385-4EA99C745F98}" destId="{3F1107BD-6C52-42E6-8D50-1DF28C24F64E}" srcOrd="0" destOrd="0" presId="urn:microsoft.com/office/officeart/2005/8/layout/vList6"/>
    <dgm:cxn modelId="{82238719-C312-4D0D-8842-C927A4592BEA}" type="presOf" srcId="{B8814CB0-2995-48F9-A16A-4DDC39E4DC29}" destId="{7886FDC6-FB3B-465F-827F-C98B399845FC}" srcOrd="0" destOrd="0" presId="urn:microsoft.com/office/officeart/2005/8/layout/vList6"/>
    <dgm:cxn modelId="{48DBD25D-67D6-4EC6-AC00-CD3D44478AAB}" type="presOf" srcId="{E3FA83E1-2EED-4721-BE9B-AED9A9E03F42}" destId="{A168B7CC-1F5C-4BEE-B544-FE12F327A6E0}" srcOrd="0" destOrd="0" presId="urn:microsoft.com/office/officeart/2005/8/layout/vList6"/>
    <dgm:cxn modelId="{A7C5FB25-65A0-4958-BCB6-EBFB30703D6B}" srcId="{B8814CB0-2995-48F9-A16A-4DDC39E4DC29}" destId="{8C37A2E4-6115-4A57-9175-7C775C871899}" srcOrd="3" destOrd="0" parTransId="{D89C030B-00B0-4275-9462-5F75C558E15E}" sibTransId="{0D7A3581-4488-4DB2-B89F-1641828DCCC2}"/>
    <dgm:cxn modelId="{D6EE52AA-6460-4DB1-A849-33B8A5F7AD8C}" type="presOf" srcId="{BB56AB1F-0E59-48B5-9F2D-8FAC7EC806C7}" destId="{1E89ADD6-316F-46A0-93E6-E5AEE656A639}" srcOrd="0" destOrd="0" presId="urn:microsoft.com/office/officeart/2005/8/layout/vList6"/>
    <dgm:cxn modelId="{9598A7D0-1E17-4586-ADAC-7829130B4369}" srcId="{B8814CB0-2995-48F9-A16A-4DDC39E4DC29}" destId="{A1B679CA-064E-4653-ABAE-A9E9562B571F}" srcOrd="0" destOrd="0" parTransId="{8B99782E-A71D-42CC-9CFC-3333A569E8BE}" sibTransId="{CE6304E4-9C49-4E08-8ED1-64A541EED03D}"/>
    <dgm:cxn modelId="{1316DE3A-C56C-457E-A254-EB140031A7B9}" srcId="{B8814CB0-2995-48F9-A16A-4DDC39E4DC29}" destId="{BB56AB1F-0E59-48B5-9F2D-8FAC7EC806C7}" srcOrd="1" destOrd="0" parTransId="{5711CBFD-6F4E-4728-9F93-8F715E781C42}" sibTransId="{B88E9134-1555-4E5D-92E2-0142183A7AF4}"/>
    <dgm:cxn modelId="{E34A77C4-4903-4E9F-A128-EF1A508F935C}" type="presOf" srcId="{9759D189-4110-4004-9395-928E44461BA3}" destId="{5A37B9FA-912C-43FA-B85E-E663183ADF2C}" srcOrd="0" destOrd="0" presId="urn:microsoft.com/office/officeart/2005/8/layout/vList6"/>
    <dgm:cxn modelId="{4EA092E2-6A1C-439E-98A4-5FF01D5A63BD}" srcId="{B8814CB0-2995-48F9-A16A-4DDC39E4DC29}" destId="{884F3E1C-4F0D-42E1-95AA-8FE157CBFFBE}" srcOrd="2" destOrd="0" parTransId="{0B0F2649-3E29-4982-92EE-EDA4555F2CE9}" sibTransId="{CDFEFC45-857E-4E35-B128-6BC1A4F69139}"/>
    <dgm:cxn modelId="{41ACDB5C-C74D-4B9A-B404-D2A633DFDEDA}" type="presOf" srcId="{884F3E1C-4F0D-42E1-95AA-8FE157CBFFBE}" destId="{F0C35C3C-A6D0-443E-B265-20792B027D77}" srcOrd="0" destOrd="0" presId="urn:microsoft.com/office/officeart/2005/8/layout/vList6"/>
    <dgm:cxn modelId="{27DA27A2-812D-4AAC-AAD6-C6580C270B8E}" type="presOf" srcId="{8C37A2E4-6115-4A57-9175-7C775C871899}" destId="{2ACFAAF2-4A1E-4738-87F7-9F4D43527DFB}" srcOrd="0" destOrd="0" presId="urn:microsoft.com/office/officeart/2005/8/layout/vList6"/>
    <dgm:cxn modelId="{DAE6F7A6-FB07-418E-AFA4-5389377F2555}" type="presParOf" srcId="{7886FDC6-FB3B-465F-827F-C98B399845FC}" destId="{9E7EFB55-FB16-46C1-A5BA-9CB76998B867}" srcOrd="0" destOrd="0" presId="urn:microsoft.com/office/officeart/2005/8/layout/vList6"/>
    <dgm:cxn modelId="{678618A3-89DD-4049-80A4-02D0418A3135}" type="presParOf" srcId="{9E7EFB55-FB16-46C1-A5BA-9CB76998B867}" destId="{8503E612-8D83-465A-BAA7-A86851FF125A}" srcOrd="0" destOrd="0" presId="urn:microsoft.com/office/officeart/2005/8/layout/vList6"/>
    <dgm:cxn modelId="{79ACCD0F-DFD9-4BEF-8700-7EEEDAE23A11}" type="presParOf" srcId="{9E7EFB55-FB16-46C1-A5BA-9CB76998B867}" destId="{A168B7CC-1F5C-4BEE-B544-FE12F327A6E0}" srcOrd="1" destOrd="0" presId="urn:microsoft.com/office/officeart/2005/8/layout/vList6"/>
    <dgm:cxn modelId="{154E96CD-E02E-4B0F-9EC3-94ABB77E62AF}" type="presParOf" srcId="{7886FDC6-FB3B-465F-827F-C98B399845FC}" destId="{18373C72-7319-4425-A4BF-50022FFF0512}" srcOrd="1" destOrd="0" presId="urn:microsoft.com/office/officeart/2005/8/layout/vList6"/>
    <dgm:cxn modelId="{3D652F32-A638-4542-94FF-742C2A82EC42}" type="presParOf" srcId="{7886FDC6-FB3B-465F-827F-C98B399845FC}" destId="{9F1DDF87-27DE-4424-A781-6566F13B5C72}" srcOrd="2" destOrd="0" presId="urn:microsoft.com/office/officeart/2005/8/layout/vList6"/>
    <dgm:cxn modelId="{9CF2F8CB-3D06-4255-8933-014D198CA780}" type="presParOf" srcId="{9F1DDF87-27DE-4424-A781-6566F13B5C72}" destId="{1E89ADD6-316F-46A0-93E6-E5AEE656A639}" srcOrd="0" destOrd="0" presId="urn:microsoft.com/office/officeart/2005/8/layout/vList6"/>
    <dgm:cxn modelId="{8C0B66A9-C0D3-4247-8BA4-BEE8391401C8}" type="presParOf" srcId="{9F1DDF87-27DE-4424-A781-6566F13B5C72}" destId="{3F1107BD-6C52-42E6-8D50-1DF28C24F64E}" srcOrd="1" destOrd="0" presId="urn:microsoft.com/office/officeart/2005/8/layout/vList6"/>
    <dgm:cxn modelId="{7CF11083-F0EF-46DB-8AB8-5CE7012F0A07}" type="presParOf" srcId="{7886FDC6-FB3B-465F-827F-C98B399845FC}" destId="{19761DC7-62F6-4482-B026-754121E094AF}" srcOrd="3" destOrd="0" presId="urn:microsoft.com/office/officeart/2005/8/layout/vList6"/>
    <dgm:cxn modelId="{1FFE0073-9D92-41FD-8E18-9A204B34D31A}" type="presParOf" srcId="{7886FDC6-FB3B-465F-827F-C98B399845FC}" destId="{78C7900E-5ECB-4726-A97A-D7CB3C39212E}" srcOrd="4" destOrd="0" presId="urn:microsoft.com/office/officeart/2005/8/layout/vList6"/>
    <dgm:cxn modelId="{7831825A-9E04-4D85-9403-E77EA7978B6F}" type="presParOf" srcId="{78C7900E-5ECB-4726-A97A-D7CB3C39212E}" destId="{F0C35C3C-A6D0-443E-B265-20792B027D77}" srcOrd="0" destOrd="0" presId="urn:microsoft.com/office/officeart/2005/8/layout/vList6"/>
    <dgm:cxn modelId="{09C295FE-6112-43BB-830E-BA817585F290}" type="presParOf" srcId="{78C7900E-5ECB-4726-A97A-D7CB3C39212E}" destId="{04D77022-667E-4B69-B91D-89C2192CDACF}" srcOrd="1" destOrd="0" presId="urn:microsoft.com/office/officeart/2005/8/layout/vList6"/>
    <dgm:cxn modelId="{3D2C4BF5-1891-4E64-BF82-081A5E462DD6}" type="presParOf" srcId="{7886FDC6-FB3B-465F-827F-C98B399845FC}" destId="{AC9F90FC-FBA6-4CAB-8768-F325631C9B0F}" srcOrd="5" destOrd="0" presId="urn:microsoft.com/office/officeart/2005/8/layout/vList6"/>
    <dgm:cxn modelId="{87D397CC-AB24-47E6-A9ED-5B3535CDC6F9}" type="presParOf" srcId="{7886FDC6-FB3B-465F-827F-C98B399845FC}" destId="{D1F91388-8189-4AA4-A3BF-311F08911539}" srcOrd="6" destOrd="0" presId="urn:microsoft.com/office/officeart/2005/8/layout/vList6"/>
    <dgm:cxn modelId="{0D93042D-4F35-4165-BA7B-251F34B5257F}" type="presParOf" srcId="{D1F91388-8189-4AA4-A3BF-311F08911539}" destId="{2ACFAAF2-4A1E-4738-87F7-9F4D43527DFB}" srcOrd="0" destOrd="0" presId="urn:microsoft.com/office/officeart/2005/8/layout/vList6"/>
    <dgm:cxn modelId="{F4CD7365-DF31-465A-BF15-77591695A3F3}" type="presParOf" srcId="{D1F91388-8189-4AA4-A3BF-311F08911539}" destId="{5A37B9FA-912C-43FA-B85E-E663183ADF2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77D910-8246-4407-92DD-1D574F07306A}" type="doc">
      <dgm:prSet loTypeId="urn:microsoft.com/office/officeart/2005/8/layout/pList2" loCatId="list" qsTypeId="urn:microsoft.com/office/officeart/2005/8/quickstyle/simple1" qsCatId="simple" csTypeId="urn:microsoft.com/office/officeart/2005/8/colors/accent1_1" csCatId="accent1" phldr="1"/>
      <dgm:spPr/>
    </dgm:pt>
    <dgm:pt modelId="{3CA413F9-A83B-4206-9E97-ED68463E3D38}">
      <dgm:prSet phldrT="[Text]"/>
      <dgm:spPr/>
      <dgm:t>
        <a:bodyPr/>
        <a:lstStyle/>
        <a:p>
          <a:pPr algn="l"/>
          <a:r>
            <a:rPr lang="en-US" dirty="0" smtClean="0"/>
            <a:t>Any building or premises being used for residential purposed, designed or adapted for use or intended to be used as dwelling (excluding hotel, inn, boarding house or similar establishment sleeping accommodation)</a:t>
          </a:r>
          <a:endParaRPr lang="en-MY" dirty="0"/>
        </a:p>
      </dgm:t>
    </dgm:pt>
    <dgm:pt modelId="{753F4765-13AC-43E3-B7F2-73CAD8E46267}" type="parTrans" cxnId="{04DB9BD9-91E8-40DE-8CB8-00C884E28ABA}">
      <dgm:prSet/>
      <dgm:spPr/>
      <dgm:t>
        <a:bodyPr/>
        <a:lstStyle/>
        <a:p>
          <a:endParaRPr lang="en-MY"/>
        </a:p>
      </dgm:t>
    </dgm:pt>
    <dgm:pt modelId="{75C7FBC5-9931-4B01-989F-275265D74A23}" type="sibTrans" cxnId="{04DB9BD9-91E8-40DE-8CB8-00C884E28ABA}">
      <dgm:prSet/>
      <dgm:spPr/>
      <dgm:t>
        <a:bodyPr/>
        <a:lstStyle/>
        <a:p>
          <a:endParaRPr lang="en-MY"/>
        </a:p>
      </dgm:t>
    </dgm:pt>
    <dgm:pt modelId="{6AF510CF-9022-4D10-9A4D-0503B75EA17A}">
      <dgm:prSet phldrT="[Text]"/>
      <dgm:spPr/>
      <dgm:t>
        <a:bodyPr/>
        <a:lstStyle/>
        <a:p>
          <a:pPr algn="l"/>
          <a:r>
            <a:rPr lang="en-US" dirty="0" smtClean="0"/>
            <a:t>Any supply of investment precious metal.                                               </a:t>
          </a:r>
        </a:p>
        <a:p>
          <a:pPr algn="l"/>
          <a:r>
            <a:rPr lang="en-US" dirty="0" err="1" smtClean="0"/>
            <a:t>Eg</a:t>
          </a:r>
          <a:r>
            <a:rPr lang="en-US" dirty="0" smtClean="0"/>
            <a:t>: gold, silver, platinum, gold coin, silver coin                              (excluding collector coin)                                                     </a:t>
          </a:r>
          <a:endParaRPr lang="en-MY" dirty="0"/>
        </a:p>
      </dgm:t>
    </dgm:pt>
    <dgm:pt modelId="{87760891-C9F7-40AD-B9C3-576A3A85E838}" type="parTrans" cxnId="{CB67AAA0-7DFA-4E75-93C4-46D84BCEB810}">
      <dgm:prSet/>
      <dgm:spPr/>
      <dgm:t>
        <a:bodyPr/>
        <a:lstStyle/>
        <a:p>
          <a:endParaRPr lang="en-MY"/>
        </a:p>
      </dgm:t>
    </dgm:pt>
    <dgm:pt modelId="{DDC8A397-F247-4897-B1ED-E5C1AE42B140}" type="sibTrans" cxnId="{CB67AAA0-7DFA-4E75-93C4-46D84BCEB810}">
      <dgm:prSet/>
      <dgm:spPr/>
      <dgm:t>
        <a:bodyPr/>
        <a:lstStyle/>
        <a:p>
          <a:endParaRPr lang="en-MY"/>
        </a:p>
      </dgm:t>
    </dgm:pt>
    <dgm:pt modelId="{8E8FDE1C-E886-4548-A542-6394D95AD42A}">
      <dgm:prSet phldrT="[Text]"/>
      <dgm:spPr/>
      <dgm:t>
        <a:bodyPr/>
        <a:lstStyle/>
        <a:p>
          <a:pPr algn="l"/>
          <a:r>
            <a:rPr lang="en-MY" dirty="0" smtClean="0"/>
            <a:t>Any land intended to be used for residential or agricultural or general use </a:t>
          </a:r>
        </a:p>
        <a:p>
          <a:pPr algn="l"/>
          <a:r>
            <a:rPr lang="en-MY" dirty="0" smtClean="0"/>
            <a:t>- including parking facilities</a:t>
          </a:r>
        </a:p>
        <a:p>
          <a:pPr algn="l"/>
          <a:r>
            <a:rPr lang="en-MY" dirty="0" smtClean="0"/>
            <a:t>- agriculture – does not include land for hunting and fishing activities.</a:t>
          </a:r>
        </a:p>
      </dgm:t>
    </dgm:pt>
    <dgm:pt modelId="{4CFC4DF2-2FAA-48EE-BEC0-5A1146466E8D}" type="sibTrans" cxnId="{946076AC-31DB-42F3-98F7-239F76ABD384}">
      <dgm:prSet/>
      <dgm:spPr/>
      <dgm:t>
        <a:bodyPr/>
        <a:lstStyle/>
        <a:p>
          <a:endParaRPr lang="en-MY"/>
        </a:p>
      </dgm:t>
    </dgm:pt>
    <dgm:pt modelId="{7969A121-BF2D-4666-BD3F-711945E1271E}" type="parTrans" cxnId="{946076AC-31DB-42F3-98F7-239F76ABD384}">
      <dgm:prSet/>
      <dgm:spPr/>
      <dgm:t>
        <a:bodyPr/>
        <a:lstStyle/>
        <a:p>
          <a:endParaRPr lang="en-MY"/>
        </a:p>
      </dgm:t>
    </dgm:pt>
    <dgm:pt modelId="{FE8539F1-B8D4-4662-89EF-CB8B4045E54D}" type="pres">
      <dgm:prSet presAssocID="{0C77D910-8246-4407-92DD-1D574F07306A}" presName="Name0" presStyleCnt="0">
        <dgm:presLayoutVars>
          <dgm:dir/>
          <dgm:resizeHandles val="exact"/>
        </dgm:presLayoutVars>
      </dgm:prSet>
      <dgm:spPr/>
    </dgm:pt>
    <dgm:pt modelId="{93D9BBD2-0527-40DD-B9E2-88C58226CD72}" type="pres">
      <dgm:prSet presAssocID="{0C77D910-8246-4407-92DD-1D574F07306A}" presName="bkgdShp" presStyleLbl="alignAccFollowNode1" presStyleIdx="0" presStyleCnt="1" custLinFactNeighborX="-1290" custLinFactNeighborY="-20936"/>
      <dgm:spPr/>
    </dgm:pt>
    <dgm:pt modelId="{AA756A8D-8829-40B1-A4A9-669A6A2006EA}" type="pres">
      <dgm:prSet presAssocID="{0C77D910-8246-4407-92DD-1D574F07306A}" presName="linComp" presStyleCnt="0"/>
      <dgm:spPr/>
    </dgm:pt>
    <dgm:pt modelId="{3FB41C09-3C04-441E-BD06-0C28E60C7E34}" type="pres">
      <dgm:prSet presAssocID="{8E8FDE1C-E886-4548-A542-6394D95AD42A}" presName="compNode" presStyleCnt="0"/>
      <dgm:spPr/>
    </dgm:pt>
    <dgm:pt modelId="{E258E4C6-090F-4E0A-97AD-9E06F4E5AB2C}" type="pres">
      <dgm:prSet presAssocID="{8E8FDE1C-E886-4548-A542-6394D95AD42A}" presName="node" presStyleLbl="node1" presStyleIdx="0" presStyleCnt="3">
        <dgm:presLayoutVars>
          <dgm:bulletEnabled val="1"/>
        </dgm:presLayoutVars>
      </dgm:prSet>
      <dgm:spPr/>
      <dgm:t>
        <a:bodyPr/>
        <a:lstStyle/>
        <a:p>
          <a:endParaRPr lang="en-MY"/>
        </a:p>
      </dgm:t>
    </dgm:pt>
    <dgm:pt modelId="{B8FAFFA2-205C-4911-BCCA-94B4E86EF862}" type="pres">
      <dgm:prSet presAssocID="{8E8FDE1C-E886-4548-A542-6394D95AD42A}" presName="invisiNode" presStyleLbl="node1" presStyleIdx="0" presStyleCnt="3"/>
      <dgm:spPr/>
    </dgm:pt>
    <dgm:pt modelId="{2CC3E1ED-A3ED-484B-B10B-CCEA03E715F0}" type="pres">
      <dgm:prSet presAssocID="{8E8FDE1C-E886-4548-A542-6394D95AD42A}"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dgm:spPr>
    </dgm:pt>
    <dgm:pt modelId="{F02D725F-A1E3-49D7-83E0-56FC11896301}" type="pres">
      <dgm:prSet presAssocID="{4CFC4DF2-2FAA-48EE-BEC0-5A1146466E8D}" presName="sibTrans" presStyleLbl="sibTrans2D1" presStyleIdx="0" presStyleCnt="0"/>
      <dgm:spPr/>
      <dgm:t>
        <a:bodyPr/>
        <a:lstStyle/>
        <a:p>
          <a:endParaRPr lang="en-MY"/>
        </a:p>
      </dgm:t>
    </dgm:pt>
    <dgm:pt modelId="{EE0F590C-E9C9-4A89-9C84-08D2F04CDFD8}" type="pres">
      <dgm:prSet presAssocID="{3CA413F9-A83B-4206-9E97-ED68463E3D38}" presName="compNode" presStyleCnt="0"/>
      <dgm:spPr/>
    </dgm:pt>
    <dgm:pt modelId="{7A0D5D99-CB63-4BD4-9497-93EC3F7F909E}" type="pres">
      <dgm:prSet presAssocID="{3CA413F9-A83B-4206-9E97-ED68463E3D38}" presName="node" presStyleLbl="node1" presStyleIdx="1" presStyleCnt="3">
        <dgm:presLayoutVars>
          <dgm:bulletEnabled val="1"/>
        </dgm:presLayoutVars>
      </dgm:prSet>
      <dgm:spPr/>
      <dgm:t>
        <a:bodyPr/>
        <a:lstStyle/>
        <a:p>
          <a:endParaRPr lang="en-MY"/>
        </a:p>
      </dgm:t>
    </dgm:pt>
    <dgm:pt modelId="{FB0542B0-89B4-4880-922B-9D8B61522783}" type="pres">
      <dgm:prSet presAssocID="{3CA413F9-A83B-4206-9E97-ED68463E3D38}" presName="invisiNode" presStyleLbl="node1" presStyleIdx="1" presStyleCnt="3"/>
      <dgm:spPr/>
    </dgm:pt>
    <dgm:pt modelId="{420A22D9-9105-4B8C-946B-7D1BEED71C8E}" type="pres">
      <dgm:prSet presAssocID="{3CA413F9-A83B-4206-9E97-ED68463E3D38}"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dgm:spPr>
    </dgm:pt>
    <dgm:pt modelId="{E0C39124-C83E-4134-A351-B58A750008A3}" type="pres">
      <dgm:prSet presAssocID="{75C7FBC5-9931-4B01-989F-275265D74A23}" presName="sibTrans" presStyleLbl="sibTrans2D1" presStyleIdx="0" presStyleCnt="0"/>
      <dgm:spPr/>
      <dgm:t>
        <a:bodyPr/>
        <a:lstStyle/>
        <a:p>
          <a:endParaRPr lang="en-MY"/>
        </a:p>
      </dgm:t>
    </dgm:pt>
    <dgm:pt modelId="{E3E66D1F-0DF6-456C-B040-B802BDAB6B05}" type="pres">
      <dgm:prSet presAssocID="{6AF510CF-9022-4D10-9A4D-0503B75EA17A}" presName="compNode" presStyleCnt="0"/>
      <dgm:spPr/>
    </dgm:pt>
    <dgm:pt modelId="{3B1B32C0-1481-4C6C-AD64-CE31CF9ECC26}" type="pres">
      <dgm:prSet presAssocID="{6AF510CF-9022-4D10-9A4D-0503B75EA17A}" presName="node" presStyleLbl="node1" presStyleIdx="2" presStyleCnt="3">
        <dgm:presLayoutVars>
          <dgm:bulletEnabled val="1"/>
        </dgm:presLayoutVars>
      </dgm:prSet>
      <dgm:spPr/>
      <dgm:t>
        <a:bodyPr/>
        <a:lstStyle/>
        <a:p>
          <a:endParaRPr lang="en-MY"/>
        </a:p>
      </dgm:t>
    </dgm:pt>
    <dgm:pt modelId="{3755C86A-441E-489A-9C7F-A39071896072}" type="pres">
      <dgm:prSet presAssocID="{6AF510CF-9022-4D10-9A4D-0503B75EA17A}" presName="invisiNode" presStyleLbl="node1" presStyleIdx="2" presStyleCnt="3"/>
      <dgm:spPr/>
    </dgm:pt>
    <dgm:pt modelId="{CC61EB21-8227-4C31-8266-21826ACF7F7A}" type="pres">
      <dgm:prSet presAssocID="{6AF510CF-9022-4D10-9A4D-0503B75EA17A}"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dgm:spPr>
    </dgm:pt>
  </dgm:ptLst>
  <dgm:cxnLst>
    <dgm:cxn modelId="{CFF29EC1-092A-4251-9E90-3FFBF6D572C9}" type="presOf" srcId="{8E8FDE1C-E886-4548-A542-6394D95AD42A}" destId="{E258E4C6-090F-4E0A-97AD-9E06F4E5AB2C}" srcOrd="0" destOrd="0" presId="urn:microsoft.com/office/officeart/2005/8/layout/pList2"/>
    <dgm:cxn modelId="{6F6315CC-A874-46EF-8464-5C7B0CE5D715}" type="presOf" srcId="{3CA413F9-A83B-4206-9E97-ED68463E3D38}" destId="{7A0D5D99-CB63-4BD4-9497-93EC3F7F909E}" srcOrd="0" destOrd="0" presId="urn:microsoft.com/office/officeart/2005/8/layout/pList2"/>
    <dgm:cxn modelId="{6A7BEFF8-FFC9-4149-8CA7-6CFED75DFBBA}" type="presOf" srcId="{4CFC4DF2-2FAA-48EE-BEC0-5A1146466E8D}" destId="{F02D725F-A1E3-49D7-83E0-56FC11896301}" srcOrd="0" destOrd="0" presId="urn:microsoft.com/office/officeart/2005/8/layout/pList2"/>
    <dgm:cxn modelId="{7A75F979-0176-4614-890A-E474F1ECC306}" type="presOf" srcId="{75C7FBC5-9931-4B01-989F-275265D74A23}" destId="{E0C39124-C83E-4134-A351-B58A750008A3}" srcOrd="0" destOrd="0" presId="urn:microsoft.com/office/officeart/2005/8/layout/pList2"/>
    <dgm:cxn modelId="{04DB9BD9-91E8-40DE-8CB8-00C884E28ABA}" srcId="{0C77D910-8246-4407-92DD-1D574F07306A}" destId="{3CA413F9-A83B-4206-9E97-ED68463E3D38}" srcOrd="1" destOrd="0" parTransId="{753F4765-13AC-43E3-B7F2-73CAD8E46267}" sibTransId="{75C7FBC5-9931-4B01-989F-275265D74A23}"/>
    <dgm:cxn modelId="{CB67AAA0-7DFA-4E75-93C4-46D84BCEB810}" srcId="{0C77D910-8246-4407-92DD-1D574F07306A}" destId="{6AF510CF-9022-4D10-9A4D-0503B75EA17A}" srcOrd="2" destOrd="0" parTransId="{87760891-C9F7-40AD-B9C3-576A3A85E838}" sibTransId="{DDC8A397-F247-4897-B1ED-E5C1AE42B140}"/>
    <dgm:cxn modelId="{4A0D78A7-F246-46E7-86ED-A64AF223DF53}" type="presOf" srcId="{6AF510CF-9022-4D10-9A4D-0503B75EA17A}" destId="{3B1B32C0-1481-4C6C-AD64-CE31CF9ECC26}" srcOrd="0" destOrd="0" presId="urn:microsoft.com/office/officeart/2005/8/layout/pList2"/>
    <dgm:cxn modelId="{824DF58D-5C02-479C-9989-3A7E396B1A61}" type="presOf" srcId="{0C77D910-8246-4407-92DD-1D574F07306A}" destId="{FE8539F1-B8D4-4662-89EF-CB8B4045E54D}" srcOrd="0" destOrd="0" presId="urn:microsoft.com/office/officeart/2005/8/layout/pList2"/>
    <dgm:cxn modelId="{946076AC-31DB-42F3-98F7-239F76ABD384}" srcId="{0C77D910-8246-4407-92DD-1D574F07306A}" destId="{8E8FDE1C-E886-4548-A542-6394D95AD42A}" srcOrd="0" destOrd="0" parTransId="{7969A121-BF2D-4666-BD3F-711945E1271E}" sibTransId="{4CFC4DF2-2FAA-48EE-BEC0-5A1146466E8D}"/>
    <dgm:cxn modelId="{D168F37F-97BF-4080-B5FF-4D3858E26F00}" type="presParOf" srcId="{FE8539F1-B8D4-4662-89EF-CB8B4045E54D}" destId="{93D9BBD2-0527-40DD-B9E2-88C58226CD72}" srcOrd="0" destOrd="0" presId="urn:microsoft.com/office/officeart/2005/8/layout/pList2"/>
    <dgm:cxn modelId="{8ABC12E5-8952-428B-A754-0699B24B620E}" type="presParOf" srcId="{FE8539F1-B8D4-4662-89EF-CB8B4045E54D}" destId="{AA756A8D-8829-40B1-A4A9-669A6A2006EA}" srcOrd="1" destOrd="0" presId="urn:microsoft.com/office/officeart/2005/8/layout/pList2"/>
    <dgm:cxn modelId="{BF5D86A9-57D7-41DD-95E7-D082EEC27C9E}" type="presParOf" srcId="{AA756A8D-8829-40B1-A4A9-669A6A2006EA}" destId="{3FB41C09-3C04-441E-BD06-0C28E60C7E34}" srcOrd="0" destOrd="0" presId="urn:microsoft.com/office/officeart/2005/8/layout/pList2"/>
    <dgm:cxn modelId="{20A159A8-15A9-442F-8DBB-4DF5AF362796}" type="presParOf" srcId="{3FB41C09-3C04-441E-BD06-0C28E60C7E34}" destId="{E258E4C6-090F-4E0A-97AD-9E06F4E5AB2C}" srcOrd="0" destOrd="0" presId="urn:microsoft.com/office/officeart/2005/8/layout/pList2"/>
    <dgm:cxn modelId="{6039FA11-7E3F-44E4-B8B5-8559103C6FE1}" type="presParOf" srcId="{3FB41C09-3C04-441E-BD06-0C28E60C7E34}" destId="{B8FAFFA2-205C-4911-BCCA-94B4E86EF862}" srcOrd="1" destOrd="0" presId="urn:microsoft.com/office/officeart/2005/8/layout/pList2"/>
    <dgm:cxn modelId="{2AE123AE-2CE4-4872-8C14-C2541CDB8A36}" type="presParOf" srcId="{3FB41C09-3C04-441E-BD06-0C28E60C7E34}" destId="{2CC3E1ED-A3ED-484B-B10B-CCEA03E715F0}" srcOrd="2" destOrd="0" presId="urn:microsoft.com/office/officeart/2005/8/layout/pList2"/>
    <dgm:cxn modelId="{6AD6BCA6-0939-4449-9BB4-A56FF94DDE85}" type="presParOf" srcId="{AA756A8D-8829-40B1-A4A9-669A6A2006EA}" destId="{F02D725F-A1E3-49D7-83E0-56FC11896301}" srcOrd="1" destOrd="0" presId="urn:microsoft.com/office/officeart/2005/8/layout/pList2"/>
    <dgm:cxn modelId="{7D94283D-E173-490F-BCB8-0658EB249F4D}" type="presParOf" srcId="{AA756A8D-8829-40B1-A4A9-669A6A2006EA}" destId="{EE0F590C-E9C9-4A89-9C84-08D2F04CDFD8}" srcOrd="2" destOrd="0" presId="urn:microsoft.com/office/officeart/2005/8/layout/pList2"/>
    <dgm:cxn modelId="{03457A4A-4636-4D40-B671-84F7091F5A36}" type="presParOf" srcId="{EE0F590C-E9C9-4A89-9C84-08D2F04CDFD8}" destId="{7A0D5D99-CB63-4BD4-9497-93EC3F7F909E}" srcOrd="0" destOrd="0" presId="urn:microsoft.com/office/officeart/2005/8/layout/pList2"/>
    <dgm:cxn modelId="{FDBAC245-C2D9-47EC-83CF-467B990966DD}" type="presParOf" srcId="{EE0F590C-E9C9-4A89-9C84-08D2F04CDFD8}" destId="{FB0542B0-89B4-4880-922B-9D8B61522783}" srcOrd="1" destOrd="0" presId="urn:microsoft.com/office/officeart/2005/8/layout/pList2"/>
    <dgm:cxn modelId="{09B87F48-61B2-45BF-8112-59F42A7591BD}" type="presParOf" srcId="{EE0F590C-E9C9-4A89-9C84-08D2F04CDFD8}" destId="{420A22D9-9105-4B8C-946B-7D1BEED71C8E}" srcOrd="2" destOrd="0" presId="urn:microsoft.com/office/officeart/2005/8/layout/pList2"/>
    <dgm:cxn modelId="{DE7E39A4-6B55-4871-96BD-2FE4AF872321}" type="presParOf" srcId="{AA756A8D-8829-40B1-A4A9-669A6A2006EA}" destId="{E0C39124-C83E-4134-A351-B58A750008A3}" srcOrd="3" destOrd="0" presId="urn:microsoft.com/office/officeart/2005/8/layout/pList2"/>
    <dgm:cxn modelId="{D6976080-6139-466B-BA29-47D0BD2602CA}" type="presParOf" srcId="{AA756A8D-8829-40B1-A4A9-669A6A2006EA}" destId="{E3E66D1F-0DF6-456C-B040-B802BDAB6B05}" srcOrd="4" destOrd="0" presId="urn:microsoft.com/office/officeart/2005/8/layout/pList2"/>
    <dgm:cxn modelId="{510755FC-CF58-4D01-8E02-BE966E828C2D}" type="presParOf" srcId="{E3E66D1F-0DF6-456C-B040-B802BDAB6B05}" destId="{3B1B32C0-1481-4C6C-AD64-CE31CF9ECC26}" srcOrd="0" destOrd="0" presId="urn:microsoft.com/office/officeart/2005/8/layout/pList2"/>
    <dgm:cxn modelId="{89E7B57A-6F6C-469E-B56A-E3154684E0ED}" type="presParOf" srcId="{E3E66D1F-0DF6-456C-B040-B802BDAB6B05}" destId="{3755C86A-441E-489A-9C7F-A39071896072}" srcOrd="1" destOrd="0" presId="urn:microsoft.com/office/officeart/2005/8/layout/pList2"/>
    <dgm:cxn modelId="{37AC88AE-2CB7-4A69-8732-55A3B10EB81A}" type="presParOf" srcId="{E3E66D1F-0DF6-456C-B040-B802BDAB6B05}" destId="{CC61EB21-8227-4C31-8266-21826ACF7F7A}"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DA9C43-1B5F-48A6-84DE-4A93D95FB722}" type="doc">
      <dgm:prSet loTypeId="urn:microsoft.com/office/officeart/2011/layout/HexagonRadial" loCatId="cycle" qsTypeId="urn:microsoft.com/office/officeart/2005/8/quickstyle/simple5" qsCatId="simple" csTypeId="urn:microsoft.com/office/officeart/2005/8/colors/colorful3" csCatId="colorful" phldr="1"/>
      <dgm:spPr/>
      <dgm:t>
        <a:bodyPr/>
        <a:lstStyle/>
        <a:p>
          <a:endParaRPr lang="ms-MY"/>
        </a:p>
      </dgm:t>
    </dgm:pt>
    <dgm:pt modelId="{9D463920-0EAF-46D9-9393-5EBBFEA6893E}">
      <dgm:prSet phldrT="[Text]" custT="1"/>
      <dgm:spPr/>
      <dgm:t>
        <a:bodyPr/>
        <a:lstStyle/>
        <a:p>
          <a:r>
            <a:rPr lang="en-US" sz="1400" b="1" dirty="0" smtClean="0">
              <a:latin typeface="Century Gothic" panose="020B0502020202020204" pitchFamily="34" charset="0"/>
            </a:rPr>
            <a:t>Partnership</a:t>
          </a:r>
          <a:endParaRPr lang="ms-MY" sz="1400" b="1" dirty="0">
            <a:latin typeface="Century Gothic" panose="020B0502020202020204" pitchFamily="34" charset="0"/>
          </a:endParaRPr>
        </a:p>
      </dgm:t>
    </dgm:pt>
    <dgm:pt modelId="{0B237763-7B87-4EC3-A463-EACA7105534A}" type="parTrans" cxnId="{C4A98573-5879-40A2-AB50-75AFCCF4B31E}">
      <dgm:prSet/>
      <dgm:spPr/>
      <dgm:t>
        <a:bodyPr/>
        <a:lstStyle/>
        <a:p>
          <a:endParaRPr lang="ms-MY" b="1"/>
        </a:p>
      </dgm:t>
    </dgm:pt>
    <dgm:pt modelId="{345F722D-521E-4759-BC7B-CE68845E1B3C}" type="sibTrans" cxnId="{C4A98573-5879-40A2-AB50-75AFCCF4B31E}">
      <dgm:prSet/>
      <dgm:spPr/>
      <dgm:t>
        <a:bodyPr/>
        <a:lstStyle/>
        <a:p>
          <a:endParaRPr lang="ms-MY" b="1"/>
        </a:p>
      </dgm:t>
    </dgm:pt>
    <dgm:pt modelId="{5B840058-A2B5-4B62-83AE-2A8A7EE3A7FB}">
      <dgm:prSet phldrT="[Text]" custT="1"/>
      <dgm:spPr/>
      <dgm:t>
        <a:bodyPr/>
        <a:lstStyle/>
        <a:p>
          <a:r>
            <a:rPr lang="en-US" sz="1400" b="1" dirty="0" smtClean="0">
              <a:latin typeface="Century Gothic" panose="020B0502020202020204" pitchFamily="34" charset="0"/>
            </a:rPr>
            <a:t>Single Taxable Person</a:t>
          </a:r>
          <a:endParaRPr lang="ms-MY" sz="1400" b="1" dirty="0">
            <a:latin typeface="Century Gothic" panose="020B0502020202020204" pitchFamily="34" charset="0"/>
          </a:endParaRPr>
        </a:p>
      </dgm:t>
    </dgm:pt>
    <dgm:pt modelId="{A6C8BBC1-6802-475F-8B08-CDFD869BD87E}" type="parTrans" cxnId="{395C5DB4-AAFF-4551-BA04-86D6007A6BE8}">
      <dgm:prSet/>
      <dgm:spPr/>
      <dgm:t>
        <a:bodyPr/>
        <a:lstStyle/>
        <a:p>
          <a:endParaRPr lang="ms-MY" b="1"/>
        </a:p>
      </dgm:t>
    </dgm:pt>
    <dgm:pt modelId="{8981340C-BEF6-417C-8250-7E61DE651DC7}" type="sibTrans" cxnId="{395C5DB4-AAFF-4551-BA04-86D6007A6BE8}">
      <dgm:prSet/>
      <dgm:spPr/>
      <dgm:t>
        <a:bodyPr/>
        <a:lstStyle/>
        <a:p>
          <a:endParaRPr lang="ms-MY" b="1"/>
        </a:p>
      </dgm:t>
    </dgm:pt>
    <dgm:pt modelId="{B85EF722-FD72-46EB-902C-9122EFB53061}">
      <dgm:prSet phldrT="[Text]" custT="1"/>
      <dgm:spPr/>
      <dgm:t>
        <a:bodyPr/>
        <a:lstStyle/>
        <a:p>
          <a:r>
            <a:rPr lang="en-US" sz="1400" b="1" dirty="0" smtClean="0">
              <a:latin typeface="Century Gothic" panose="020B0502020202020204" pitchFamily="34" charset="0"/>
            </a:rPr>
            <a:t>Branch / Division</a:t>
          </a:r>
          <a:endParaRPr lang="ms-MY" sz="1400" b="1" dirty="0">
            <a:latin typeface="Century Gothic" panose="020B0502020202020204" pitchFamily="34" charset="0"/>
          </a:endParaRPr>
        </a:p>
      </dgm:t>
    </dgm:pt>
    <dgm:pt modelId="{83EC3A14-2C1E-4A0E-873F-D982105CFB00}" type="parTrans" cxnId="{1D5E3DE0-E1B4-4DBB-B44A-EB3DBCCE8A8E}">
      <dgm:prSet/>
      <dgm:spPr/>
      <dgm:t>
        <a:bodyPr/>
        <a:lstStyle/>
        <a:p>
          <a:endParaRPr lang="ms-MY" b="1"/>
        </a:p>
      </dgm:t>
    </dgm:pt>
    <dgm:pt modelId="{ED9620C2-3E55-4079-BFA2-819BA2600A31}" type="sibTrans" cxnId="{1D5E3DE0-E1B4-4DBB-B44A-EB3DBCCE8A8E}">
      <dgm:prSet/>
      <dgm:spPr/>
      <dgm:t>
        <a:bodyPr/>
        <a:lstStyle/>
        <a:p>
          <a:endParaRPr lang="ms-MY" b="1"/>
        </a:p>
      </dgm:t>
    </dgm:pt>
    <dgm:pt modelId="{B3A9DB8D-4872-429C-9FE0-3BEF8944BA40}">
      <dgm:prSet phldrT="[Text]" custT="1"/>
      <dgm:spPr/>
      <dgm:t>
        <a:bodyPr/>
        <a:lstStyle/>
        <a:p>
          <a:r>
            <a:rPr lang="en-US" sz="1400" b="1" dirty="0" smtClean="0">
              <a:latin typeface="Century Gothic" panose="020B0502020202020204" pitchFamily="34" charset="0"/>
            </a:rPr>
            <a:t>Single Entity</a:t>
          </a:r>
          <a:endParaRPr lang="ms-MY" sz="1400" b="1" dirty="0">
            <a:latin typeface="Century Gothic" panose="020B0502020202020204" pitchFamily="34" charset="0"/>
          </a:endParaRPr>
        </a:p>
      </dgm:t>
    </dgm:pt>
    <dgm:pt modelId="{CCADA063-A0ED-4630-8E78-6F45833D61D9}" type="parTrans" cxnId="{916DE1E3-7E1D-4EFD-BBDB-16CFCDB25E98}">
      <dgm:prSet/>
      <dgm:spPr/>
      <dgm:t>
        <a:bodyPr/>
        <a:lstStyle/>
        <a:p>
          <a:endParaRPr lang="ms-MY" b="1"/>
        </a:p>
      </dgm:t>
    </dgm:pt>
    <dgm:pt modelId="{FE6DB316-1484-41B0-A889-1DDD718E3637}" type="sibTrans" cxnId="{916DE1E3-7E1D-4EFD-BBDB-16CFCDB25E98}">
      <dgm:prSet/>
      <dgm:spPr/>
      <dgm:t>
        <a:bodyPr/>
        <a:lstStyle/>
        <a:p>
          <a:endParaRPr lang="ms-MY" b="1"/>
        </a:p>
      </dgm:t>
    </dgm:pt>
    <dgm:pt modelId="{339B0AC3-8855-4B8C-80FC-D9DE780721CC}">
      <dgm:prSet phldrT="[Text]" custT="1"/>
      <dgm:spPr/>
      <dgm:t>
        <a:bodyPr/>
        <a:lstStyle/>
        <a:p>
          <a:r>
            <a:rPr lang="en-US" sz="1400" b="1" dirty="0" smtClean="0">
              <a:latin typeface="Century Gothic" panose="020B0502020202020204" pitchFamily="34" charset="0"/>
            </a:rPr>
            <a:t>Joint Venture</a:t>
          </a:r>
          <a:endParaRPr lang="ms-MY" sz="1400" b="1" dirty="0">
            <a:latin typeface="Century Gothic" panose="020B0502020202020204" pitchFamily="34" charset="0"/>
          </a:endParaRPr>
        </a:p>
      </dgm:t>
    </dgm:pt>
    <dgm:pt modelId="{208CC8CB-4758-434E-885D-984CFBE78752}" type="parTrans" cxnId="{F685CC03-AAB5-402D-A82C-15583C3B8DFD}">
      <dgm:prSet/>
      <dgm:spPr/>
      <dgm:t>
        <a:bodyPr/>
        <a:lstStyle/>
        <a:p>
          <a:endParaRPr lang="ms-MY" b="1"/>
        </a:p>
      </dgm:t>
    </dgm:pt>
    <dgm:pt modelId="{26E92F55-4A97-46BA-A38F-D7E957F330E6}" type="sibTrans" cxnId="{F685CC03-AAB5-402D-A82C-15583C3B8DFD}">
      <dgm:prSet/>
      <dgm:spPr/>
      <dgm:t>
        <a:bodyPr/>
        <a:lstStyle/>
        <a:p>
          <a:endParaRPr lang="ms-MY" b="1"/>
        </a:p>
      </dgm:t>
    </dgm:pt>
    <dgm:pt modelId="{7EA630D5-5484-4681-A196-971AA9D3D0CE}">
      <dgm:prSet phldrT="[Text]" custT="1"/>
      <dgm:spPr/>
      <dgm:t>
        <a:bodyPr/>
        <a:lstStyle/>
        <a:p>
          <a:r>
            <a:rPr lang="en-US" sz="1400" b="1" dirty="0" smtClean="0">
              <a:latin typeface="Century Gothic" panose="020B0502020202020204" pitchFamily="34" charset="0"/>
            </a:rPr>
            <a:t>Group of Companies</a:t>
          </a:r>
          <a:endParaRPr lang="ms-MY" sz="1400" b="1" dirty="0">
            <a:latin typeface="Century Gothic" panose="020B0502020202020204" pitchFamily="34" charset="0"/>
          </a:endParaRPr>
        </a:p>
      </dgm:t>
    </dgm:pt>
    <dgm:pt modelId="{7D4EFADA-25E7-44CC-9509-D23FFDC993E6}" type="parTrans" cxnId="{5A01B927-B65D-4C3E-B433-0F767814189A}">
      <dgm:prSet/>
      <dgm:spPr/>
      <dgm:t>
        <a:bodyPr/>
        <a:lstStyle/>
        <a:p>
          <a:endParaRPr lang="ms-MY" b="1"/>
        </a:p>
      </dgm:t>
    </dgm:pt>
    <dgm:pt modelId="{B82D476D-54B8-4BD1-AFD3-B99F705E3ED5}" type="sibTrans" cxnId="{5A01B927-B65D-4C3E-B433-0F767814189A}">
      <dgm:prSet/>
      <dgm:spPr/>
      <dgm:t>
        <a:bodyPr/>
        <a:lstStyle/>
        <a:p>
          <a:endParaRPr lang="ms-MY" b="1"/>
        </a:p>
      </dgm:t>
    </dgm:pt>
    <dgm:pt modelId="{DBF791D2-4271-4AB6-BE5A-7C8B8C1BBC9F}">
      <dgm:prSet phldrT="[Text]" custT="1"/>
      <dgm:spPr/>
      <dgm:t>
        <a:bodyPr/>
        <a:lstStyle/>
        <a:p>
          <a:r>
            <a:rPr lang="en-US" sz="1400" b="1" dirty="0" smtClean="0">
              <a:latin typeface="Century Gothic" panose="020B0502020202020204" pitchFamily="34" charset="0"/>
            </a:rPr>
            <a:t>Sole proprietorship</a:t>
          </a:r>
          <a:endParaRPr lang="ms-MY" sz="1400" b="1" dirty="0">
            <a:latin typeface="Century Gothic" panose="020B0502020202020204" pitchFamily="34" charset="0"/>
          </a:endParaRPr>
        </a:p>
      </dgm:t>
    </dgm:pt>
    <dgm:pt modelId="{4EFD67CF-A6F0-488D-A47F-1520487BBEA2}" type="parTrans" cxnId="{D2F7F272-4165-467A-964D-157AECD92227}">
      <dgm:prSet/>
      <dgm:spPr/>
      <dgm:t>
        <a:bodyPr/>
        <a:lstStyle/>
        <a:p>
          <a:endParaRPr lang="ms-MY" b="1"/>
        </a:p>
      </dgm:t>
    </dgm:pt>
    <dgm:pt modelId="{22F195F1-09E2-4340-A974-5E4554D5DCEE}" type="sibTrans" cxnId="{D2F7F272-4165-467A-964D-157AECD92227}">
      <dgm:prSet/>
      <dgm:spPr/>
      <dgm:t>
        <a:bodyPr/>
        <a:lstStyle/>
        <a:p>
          <a:endParaRPr lang="ms-MY" b="1"/>
        </a:p>
      </dgm:t>
    </dgm:pt>
    <dgm:pt modelId="{D0DE5323-F810-43A7-8FB5-410D556404EF}" type="pres">
      <dgm:prSet presAssocID="{BBDA9C43-1B5F-48A6-84DE-4A93D95FB722}" presName="Name0" presStyleCnt="0">
        <dgm:presLayoutVars>
          <dgm:chMax val="1"/>
          <dgm:chPref val="1"/>
          <dgm:dir/>
          <dgm:animOne val="branch"/>
          <dgm:animLvl val="lvl"/>
        </dgm:presLayoutVars>
      </dgm:prSet>
      <dgm:spPr/>
      <dgm:t>
        <a:bodyPr/>
        <a:lstStyle/>
        <a:p>
          <a:endParaRPr lang="ms-MY"/>
        </a:p>
      </dgm:t>
    </dgm:pt>
    <dgm:pt modelId="{00364B56-3A58-481B-A461-0748B941F024}" type="pres">
      <dgm:prSet presAssocID="{9D463920-0EAF-46D9-9393-5EBBFEA6893E}" presName="Parent" presStyleLbl="node0" presStyleIdx="0" presStyleCnt="1" custScaleX="85386" custScaleY="80501">
        <dgm:presLayoutVars>
          <dgm:chMax val="6"/>
          <dgm:chPref val="6"/>
        </dgm:presLayoutVars>
      </dgm:prSet>
      <dgm:spPr/>
      <dgm:t>
        <a:bodyPr/>
        <a:lstStyle/>
        <a:p>
          <a:endParaRPr lang="ms-MY"/>
        </a:p>
      </dgm:t>
    </dgm:pt>
    <dgm:pt modelId="{597EABD8-B1AB-4265-A5F7-15C08FD50B12}" type="pres">
      <dgm:prSet presAssocID="{5B840058-A2B5-4B62-83AE-2A8A7EE3A7FB}" presName="Accent1" presStyleCnt="0"/>
      <dgm:spPr/>
      <dgm:t>
        <a:bodyPr/>
        <a:lstStyle/>
        <a:p>
          <a:endParaRPr lang="en-SG"/>
        </a:p>
      </dgm:t>
    </dgm:pt>
    <dgm:pt modelId="{D496F5BE-7F53-41C6-BC54-1F746308926C}" type="pres">
      <dgm:prSet presAssocID="{5B840058-A2B5-4B62-83AE-2A8A7EE3A7FB}" presName="Accent" presStyleLbl="bgShp" presStyleIdx="0" presStyleCnt="6"/>
      <dgm:spPr/>
      <dgm:t>
        <a:bodyPr/>
        <a:lstStyle/>
        <a:p>
          <a:endParaRPr lang="en-SG"/>
        </a:p>
      </dgm:t>
    </dgm:pt>
    <dgm:pt modelId="{90373AFF-F98B-4A41-8BD2-1E0B8F082C7C}" type="pres">
      <dgm:prSet presAssocID="{5B840058-A2B5-4B62-83AE-2A8A7EE3A7FB}" presName="Child1" presStyleLbl="node1" presStyleIdx="0" presStyleCnt="6" custScaleX="113363" custLinFactNeighborX="-3068" custLinFactNeighborY="3526">
        <dgm:presLayoutVars>
          <dgm:chMax val="0"/>
          <dgm:chPref val="0"/>
          <dgm:bulletEnabled val="1"/>
        </dgm:presLayoutVars>
      </dgm:prSet>
      <dgm:spPr/>
      <dgm:t>
        <a:bodyPr/>
        <a:lstStyle/>
        <a:p>
          <a:endParaRPr lang="ms-MY"/>
        </a:p>
      </dgm:t>
    </dgm:pt>
    <dgm:pt modelId="{5305EC8D-8C38-401C-8347-A5E1FFE9ABF2}" type="pres">
      <dgm:prSet presAssocID="{B85EF722-FD72-46EB-902C-9122EFB53061}" presName="Accent2" presStyleCnt="0"/>
      <dgm:spPr/>
      <dgm:t>
        <a:bodyPr/>
        <a:lstStyle/>
        <a:p>
          <a:endParaRPr lang="en-SG"/>
        </a:p>
      </dgm:t>
    </dgm:pt>
    <dgm:pt modelId="{77963263-8843-4F46-9523-5D68CB46E899}" type="pres">
      <dgm:prSet presAssocID="{B85EF722-FD72-46EB-902C-9122EFB53061}" presName="Accent" presStyleLbl="bgShp" presStyleIdx="1" presStyleCnt="6" custLinFactNeighborX="-74551" custLinFactNeighborY="-50286"/>
      <dgm:spPr/>
      <dgm:t>
        <a:bodyPr/>
        <a:lstStyle/>
        <a:p>
          <a:endParaRPr lang="en-SG"/>
        </a:p>
      </dgm:t>
    </dgm:pt>
    <dgm:pt modelId="{6D63F59E-E8CB-4766-8ACF-31DDDD7ED9CD}" type="pres">
      <dgm:prSet presAssocID="{B85EF722-FD72-46EB-902C-9122EFB53061}" presName="Child2" presStyleLbl="node1" presStyleIdx="1" presStyleCnt="6" custScaleX="110462" custLinFactNeighborX="-699" custLinFactNeighborY="4134">
        <dgm:presLayoutVars>
          <dgm:chMax val="0"/>
          <dgm:chPref val="0"/>
          <dgm:bulletEnabled val="1"/>
        </dgm:presLayoutVars>
      </dgm:prSet>
      <dgm:spPr/>
      <dgm:t>
        <a:bodyPr/>
        <a:lstStyle/>
        <a:p>
          <a:endParaRPr lang="ms-MY"/>
        </a:p>
      </dgm:t>
    </dgm:pt>
    <dgm:pt modelId="{6ABCBE68-8453-43EB-B424-230B6F22745C}" type="pres">
      <dgm:prSet presAssocID="{B3A9DB8D-4872-429C-9FE0-3BEF8944BA40}" presName="Accent3" presStyleCnt="0"/>
      <dgm:spPr/>
      <dgm:t>
        <a:bodyPr/>
        <a:lstStyle/>
        <a:p>
          <a:endParaRPr lang="en-SG"/>
        </a:p>
      </dgm:t>
    </dgm:pt>
    <dgm:pt modelId="{8D212BB1-5C61-4D4D-B5B9-16348BF7C157}" type="pres">
      <dgm:prSet presAssocID="{B3A9DB8D-4872-429C-9FE0-3BEF8944BA40}" presName="Accent" presStyleLbl="bgShp" presStyleIdx="2" presStyleCnt="6" custLinFactNeighborX="4137" custLinFactNeighborY="-94007"/>
      <dgm:spPr/>
      <dgm:t>
        <a:bodyPr/>
        <a:lstStyle/>
        <a:p>
          <a:endParaRPr lang="en-SG"/>
        </a:p>
      </dgm:t>
    </dgm:pt>
    <dgm:pt modelId="{B4D8F6F6-4454-404C-80AB-5478E68A854C}" type="pres">
      <dgm:prSet presAssocID="{B3A9DB8D-4872-429C-9FE0-3BEF8944BA40}" presName="Child3" presStyleLbl="node1" presStyleIdx="2" presStyleCnt="6" custScaleX="109063" custLinFactNeighborY="-6428">
        <dgm:presLayoutVars>
          <dgm:chMax val="0"/>
          <dgm:chPref val="0"/>
          <dgm:bulletEnabled val="1"/>
        </dgm:presLayoutVars>
      </dgm:prSet>
      <dgm:spPr/>
      <dgm:t>
        <a:bodyPr/>
        <a:lstStyle/>
        <a:p>
          <a:endParaRPr lang="ms-MY"/>
        </a:p>
      </dgm:t>
    </dgm:pt>
    <dgm:pt modelId="{28100F96-E33C-46FB-B321-66C1146CEBA6}" type="pres">
      <dgm:prSet presAssocID="{339B0AC3-8855-4B8C-80FC-D9DE780721CC}" presName="Accent4" presStyleCnt="0"/>
      <dgm:spPr/>
      <dgm:t>
        <a:bodyPr/>
        <a:lstStyle/>
        <a:p>
          <a:endParaRPr lang="en-SG"/>
        </a:p>
      </dgm:t>
    </dgm:pt>
    <dgm:pt modelId="{0FF6415F-C675-4575-91BB-623EA233C286}" type="pres">
      <dgm:prSet presAssocID="{339B0AC3-8855-4B8C-80FC-D9DE780721CC}" presName="Accent" presStyleLbl="bgShp" presStyleIdx="3" presStyleCnt="6" custLinFactNeighborX="88049" custLinFactNeighborY="-66325"/>
      <dgm:spPr/>
      <dgm:t>
        <a:bodyPr/>
        <a:lstStyle/>
        <a:p>
          <a:endParaRPr lang="en-SG"/>
        </a:p>
      </dgm:t>
    </dgm:pt>
    <dgm:pt modelId="{9C532115-AF6E-4C62-808E-8DCB94BE45C9}" type="pres">
      <dgm:prSet presAssocID="{339B0AC3-8855-4B8C-80FC-D9DE780721CC}" presName="Child4" presStyleLbl="node1" presStyleIdx="3" presStyleCnt="6" custScaleX="113363" custLinFactNeighborX="1410" custLinFactNeighborY="-5888">
        <dgm:presLayoutVars>
          <dgm:chMax val="0"/>
          <dgm:chPref val="0"/>
          <dgm:bulletEnabled val="1"/>
        </dgm:presLayoutVars>
      </dgm:prSet>
      <dgm:spPr/>
      <dgm:t>
        <a:bodyPr/>
        <a:lstStyle/>
        <a:p>
          <a:endParaRPr lang="ms-MY"/>
        </a:p>
      </dgm:t>
    </dgm:pt>
    <dgm:pt modelId="{A51F981A-3E76-4150-AC76-6177DC41CDDE}" type="pres">
      <dgm:prSet presAssocID="{7EA630D5-5484-4681-A196-971AA9D3D0CE}" presName="Accent5" presStyleCnt="0"/>
      <dgm:spPr/>
      <dgm:t>
        <a:bodyPr/>
        <a:lstStyle/>
        <a:p>
          <a:endParaRPr lang="en-SG"/>
        </a:p>
      </dgm:t>
    </dgm:pt>
    <dgm:pt modelId="{8D313CE7-DDB5-4800-86EA-68938A514E9F}" type="pres">
      <dgm:prSet presAssocID="{7EA630D5-5484-4681-A196-971AA9D3D0CE}" presName="Accent" presStyleLbl="bgShp" presStyleIdx="4" presStyleCnt="6" custScaleX="40711" custScaleY="81603" custLinFactX="-3265" custLinFactNeighborX="-100000" custLinFactNeighborY="-37752"/>
      <dgm:spPr/>
      <dgm:t>
        <a:bodyPr/>
        <a:lstStyle/>
        <a:p>
          <a:endParaRPr lang="en-SG"/>
        </a:p>
      </dgm:t>
    </dgm:pt>
    <dgm:pt modelId="{B9E6AD9E-4A4B-46D1-9A7F-16ACE16F93F6}" type="pres">
      <dgm:prSet presAssocID="{7EA630D5-5484-4681-A196-971AA9D3D0CE}" presName="Child5" presStyleLbl="node1" presStyleIdx="4" presStyleCnt="6" custScaleX="111890" custLinFactNeighborX="-1166" custLinFactNeighborY="-1321">
        <dgm:presLayoutVars>
          <dgm:chMax val="0"/>
          <dgm:chPref val="0"/>
          <dgm:bulletEnabled val="1"/>
        </dgm:presLayoutVars>
      </dgm:prSet>
      <dgm:spPr/>
      <dgm:t>
        <a:bodyPr/>
        <a:lstStyle/>
        <a:p>
          <a:endParaRPr lang="ms-MY"/>
        </a:p>
      </dgm:t>
    </dgm:pt>
    <dgm:pt modelId="{3F5BDAFA-E521-42BD-8E12-16E715CDFB5D}" type="pres">
      <dgm:prSet presAssocID="{DBF791D2-4271-4AB6-BE5A-7C8B8C1BBC9F}" presName="Accent6" presStyleCnt="0"/>
      <dgm:spPr/>
      <dgm:t>
        <a:bodyPr/>
        <a:lstStyle/>
        <a:p>
          <a:endParaRPr lang="en-SG"/>
        </a:p>
      </dgm:t>
    </dgm:pt>
    <dgm:pt modelId="{47E1376C-1BD9-49C6-8F7D-90C1C7A728D2}" type="pres">
      <dgm:prSet presAssocID="{DBF791D2-4271-4AB6-BE5A-7C8B8C1BBC9F}" presName="Accent" presStyleLbl="bgShp" presStyleIdx="5" presStyleCnt="6" custLinFactY="-52004" custLinFactNeighborX="14146" custLinFactNeighborY="-100000"/>
      <dgm:spPr/>
      <dgm:t>
        <a:bodyPr/>
        <a:lstStyle/>
        <a:p>
          <a:endParaRPr lang="en-SG"/>
        </a:p>
      </dgm:t>
    </dgm:pt>
    <dgm:pt modelId="{38A97299-E36B-4B9A-9026-A4C4511E95EF}" type="pres">
      <dgm:prSet presAssocID="{DBF791D2-4271-4AB6-BE5A-7C8B8C1BBC9F}" presName="Child6" presStyleLbl="node1" presStyleIdx="5" presStyleCnt="6" custScaleX="114901" custLinFactNeighborX="-4201" custLinFactNeighborY="4272">
        <dgm:presLayoutVars>
          <dgm:chMax val="0"/>
          <dgm:chPref val="0"/>
          <dgm:bulletEnabled val="1"/>
        </dgm:presLayoutVars>
      </dgm:prSet>
      <dgm:spPr/>
      <dgm:t>
        <a:bodyPr/>
        <a:lstStyle/>
        <a:p>
          <a:endParaRPr lang="ms-MY"/>
        </a:p>
      </dgm:t>
    </dgm:pt>
  </dgm:ptLst>
  <dgm:cxnLst>
    <dgm:cxn modelId="{09AC49B0-FE65-4936-B22A-9BE5F6C07471}" type="presOf" srcId="{9D463920-0EAF-46D9-9393-5EBBFEA6893E}" destId="{00364B56-3A58-481B-A461-0748B941F024}" srcOrd="0" destOrd="0" presId="urn:microsoft.com/office/officeart/2011/layout/HexagonRadial"/>
    <dgm:cxn modelId="{F685CC03-AAB5-402D-A82C-15583C3B8DFD}" srcId="{9D463920-0EAF-46D9-9393-5EBBFEA6893E}" destId="{339B0AC3-8855-4B8C-80FC-D9DE780721CC}" srcOrd="3" destOrd="0" parTransId="{208CC8CB-4758-434E-885D-984CFBE78752}" sibTransId="{26E92F55-4A97-46BA-A38F-D7E957F330E6}"/>
    <dgm:cxn modelId="{D2F7F272-4165-467A-964D-157AECD92227}" srcId="{9D463920-0EAF-46D9-9393-5EBBFEA6893E}" destId="{DBF791D2-4271-4AB6-BE5A-7C8B8C1BBC9F}" srcOrd="5" destOrd="0" parTransId="{4EFD67CF-A6F0-488D-A47F-1520487BBEA2}" sibTransId="{22F195F1-09E2-4340-A974-5E4554D5DCEE}"/>
    <dgm:cxn modelId="{395C5DB4-AAFF-4551-BA04-86D6007A6BE8}" srcId="{9D463920-0EAF-46D9-9393-5EBBFEA6893E}" destId="{5B840058-A2B5-4B62-83AE-2A8A7EE3A7FB}" srcOrd="0" destOrd="0" parTransId="{A6C8BBC1-6802-475F-8B08-CDFD869BD87E}" sibTransId="{8981340C-BEF6-417C-8250-7E61DE651DC7}"/>
    <dgm:cxn modelId="{916DE1E3-7E1D-4EFD-BBDB-16CFCDB25E98}" srcId="{9D463920-0EAF-46D9-9393-5EBBFEA6893E}" destId="{B3A9DB8D-4872-429C-9FE0-3BEF8944BA40}" srcOrd="2" destOrd="0" parTransId="{CCADA063-A0ED-4630-8E78-6F45833D61D9}" sibTransId="{FE6DB316-1484-41B0-A889-1DDD718E3637}"/>
    <dgm:cxn modelId="{167A7AE7-549A-436B-970D-CBAF698AAABE}" type="presOf" srcId="{5B840058-A2B5-4B62-83AE-2A8A7EE3A7FB}" destId="{90373AFF-F98B-4A41-8BD2-1E0B8F082C7C}" srcOrd="0" destOrd="0" presId="urn:microsoft.com/office/officeart/2011/layout/HexagonRadial"/>
    <dgm:cxn modelId="{0DD6244A-8BC8-400B-A794-D8D497BAB4AE}" type="presOf" srcId="{339B0AC3-8855-4B8C-80FC-D9DE780721CC}" destId="{9C532115-AF6E-4C62-808E-8DCB94BE45C9}" srcOrd="0" destOrd="0" presId="urn:microsoft.com/office/officeart/2011/layout/HexagonRadial"/>
    <dgm:cxn modelId="{D74E0B4F-06A0-427A-8068-629C5AE9986E}" type="presOf" srcId="{7EA630D5-5484-4681-A196-971AA9D3D0CE}" destId="{B9E6AD9E-4A4B-46D1-9A7F-16ACE16F93F6}" srcOrd="0" destOrd="0" presId="urn:microsoft.com/office/officeart/2011/layout/HexagonRadial"/>
    <dgm:cxn modelId="{1D5E3DE0-E1B4-4DBB-B44A-EB3DBCCE8A8E}" srcId="{9D463920-0EAF-46D9-9393-5EBBFEA6893E}" destId="{B85EF722-FD72-46EB-902C-9122EFB53061}" srcOrd="1" destOrd="0" parTransId="{83EC3A14-2C1E-4A0E-873F-D982105CFB00}" sibTransId="{ED9620C2-3E55-4079-BFA2-819BA2600A31}"/>
    <dgm:cxn modelId="{64056557-C830-4310-A046-DF2ABD5B3479}" type="presOf" srcId="{B3A9DB8D-4872-429C-9FE0-3BEF8944BA40}" destId="{B4D8F6F6-4454-404C-80AB-5478E68A854C}" srcOrd="0" destOrd="0" presId="urn:microsoft.com/office/officeart/2011/layout/HexagonRadial"/>
    <dgm:cxn modelId="{DB42EA9F-7A5F-46F0-A143-5C8FD090197B}" type="presOf" srcId="{DBF791D2-4271-4AB6-BE5A-7C8B8C1BBC9F}" destId="{38A97299-E36B-4B9A-9026-A4C4511E95EF}" srcOrd="0" destOrd="0" presId="urn:microsoft.com/office/officeart/2011/layout/HexagonRadial"/>
    <dgm:cxn modelId="{7943FDFB-C594-4E26-9FD6-36088424BFF2}" type="presOf" srcId="{BBDA9C43-1B5F-48A6-84DE-4A93D95FB722}" destId="{D0DE5323-F810-43A7-8FB5-410D556404EF}" srcOrd="0" destOrd="0" presId="urn:microsoft.com/office/officeart/2011/layout/HexagonRadial"/>
    <dgm:cxn modelId="{5A01B927-B65D-4C3E-B433-0F767814189A}" srcId="{9D463920-0EAF-46D9-9393-5EBBFEA6893E}" destId="{7EA630D5-5484-4681-A196-971AA9D3D0CE}" srcOrd="4" destOrd="0" parTransId="{7D4EFADA-25E7-44CC-9509-D23FFDC993E6}" sibTransId="{B82D476D-54B8-4BD1-AFD3-B99F705E3ED5}"/>
    <dgm:cxn modelId="{C4A98573-5879-40A2-AB50-75AFCCF4B31E}" srcId="{BBDA9C43-1B5F-48A6-84DE-4A93D95FB722}" destId="{9D463920-0EAF-46D9-9393-5EBBFEA6893E}" srcOrd="0" destOrd="0" parTransId="{0B237763-7B87-4EC3-A463-EACA7105534A}" sibTransId="{345F722D-521E-4759-BC7B-CE68845E1B3C}"/>
    <dgm:cxn modelId="{D7B34086-51DB-4282-82FC-A19B0044D3EF}" type="presOf" srcId="{B85EF722-FD72-46EB-902C-9122EFB53061}" destId="{6D63F59E-E8CB-4766-8ACF-31DDDD7ED9CD}" srcOrd="0" destOrd="0" presId="urn:microsoft.com/office/officeart/2011/layout/HexagonRadial"/>
    <dgm:cxn modelId="{00328697-CA38-4AEB-A297-D1E5549A14FA}" type="presParOf" srcId="{D0DE5323-F810-43A7-8FB5-410D556404EF}" destId="{00364B56-3A58-481B-A461-0748B941F024}" srcOrd="0" destOrd="0" presId="urn:microsoft.com/office/officeart/2011/layout/HexagonRadial"/>
    <dgm:cxn modelId="{E274B6FB-D379-470E-9B2F-C951B714413B}" type="presParOf" srcId="{D0DE5323-F810-43A7-8FB5-410D556404EF}" destId="{597EABD8-B1AB-4265-A5F7-15C08FD50B12}" srcOrd="1" destOrd="0" presId="urn:microsoft.com/office/officeart/2011/layout/HexagonRadial"/>
    <dgm:cxn modelId="{E8C8199A-EF9D-43F9-92B6-F103FEFAB35F}" type="presParOf" srcId="{597EABD8-B1AB-4265-A5F7-15C08FD50B12}" destId="{D496F5BE-7F53-41C6-BC54-1F746308926C}" srcOrd="0" destOrd="0" presId="urn:microsoft.com/office/officeart/2011/layout/HexagonRadial"/>
    <dgm:cxn modelId="{3CECD8D9-9DA7-4BE5-BC50-4AD4C4292A5F}" type="presParOf" srcId="{D0DE5323-F810-43A7-8FB5-410D556404EF}" destId="{90373AFF-F98B-4A41-8BD2-1E0B8F082C7C}" srcOrd="2" destOrd="0" presId="urn:microsoft.com/office/officeart/2011/layout/HexagonRadial"/>
    <dgm:cxn modelId="{0D8D30F2-73F8-4364-A4F5-EDB2FD04FAB8}" type="presParOf" srcId="{D0DE5323-F810-43A7-8FB5-410D556404EF}" destId="{5305EC8D-8C38-401C-8347-A5E1FFE9ABF2}" srcOrd="3" destOrd="0" presId="urn:microsoft.com/office/officeart/2011/layout/HexagonRadial"/>
    <dgm:cxn modelId="{66649FE9-3359-4786-BA72-2E5072454F0F}" type="presParOf" srcId="{5305EC8D-8C38-401C-8347-A5E1FFE9ABF2}" destId="{77963263-8843-4F46-9523-5D68CB46E899}" srcOrd="0" destOrd="0" presId="urn:microsoft.com/office/officeart/2011/layout/HexagonRadial"/>
    <dgm:cxn modelId="{37114DC8-30F1-4036-ACB5-65214A27CBE7}" type="presParOf" srcId="{D0DE5323-F810-43A7-8FB5-410D556404EF}" destId="{6D63F59E-E8CB-4766-8ACF-31DDDD7ED9CD}" srcOrd="4" destOrd="0" presId="urn:microsoft.com/office/officeart/2011/layout/HexagonRadial"/>
    <dgm:cxn modelId="{5BB356E8-BEF4-4052-8B63-FE4B125C4663}" type="presParOf" srcId="{D0DE5323-F810-43A7-8FB5-410D556404EF}" destId="{6ABCBE68-8453-43EB-B424-230B6F22745C}" srcOrd="5" destOrd="0" presId="urn:microsoft.com/office/officeart/2011/layout/HexagonRadial"/>
    <dgm:cxn modelId="{012A16EC-0E9D-4E1D-AAE0-483315CBACB3}" type="presParOf" srcId="{6ABCBE68-8453-43EB-B424-230B6F22745C}" destId="{8D212BB1-5C61-4D4D-B5B9-16348BF7C157}" srcOrd="0" destOrd="0" presId="urn:microsoft.com/office/officeart/2011/layout/HexagonRadial"/>
    <dgm:cxn modelId="{CE39A536-089B-4A35-8A5D-622288CA8E3F}" type="presParOf" srcId="{D0DE5323-F810-43A7-8FB5-410D556404EF}" destId="{B4D8F6F6-4454-404C-80AB-5478E68A854C}" srcOrd="6" destOrd="0" presId="urn:microsoft.com/office/officeart/2011/layout/HexagonRadial"/>
    <dgm:cxn modelId="{34EE537B-0057-45D3-80B0-A353AC34449B}" type="presParOf" srcId="{D0DE5323-F810-43A7-8FB5-410D556404EF}" destId="{28100F96-E33C-46FB-B321-66C1146CEBA6}" srcOrd="7" destOrd="0" presId="urn:microsoft.com/office/officeart/2011/layout/HexagonRadial"/>
    <dgm:cxn modelId="{0A3CFA57-8F56-4C37-833A-4D9FB1720664}" type="presParOf" srcId="{28100F96-E33C-46FB-B321-66C1146CEBA6}" destId="{0FF6415F-C675-4575-91BB-623EA233C286}" srcOrd="0" destOrd="0" presId="urn:microsoft.com/office/officeart/2011/layout/HexagonRadial"/>
    <dgm:cxn modelId="{73CEFB6A-62F7-43DC-A0C5-E988FC11900A}" type="presParOf" srcId="{D0DE5323-F810-43A7-8FB5-410D556404EF}" destId="{9C532115-AF6E-4C62-808E-8DCB94BE45C9}" srcOrd="8" destOrd="0" presId="urn:microsoft.com/office/officeart/2011/layout/HexagonRadial"/>
    <dgm:cxn modelId="{E127AC9E-4D96-4DEF-A563-4C3194C93F70}" type="presParOf" srcId="{D0DE5323-F810-43A7-8FB5-410D556404EF}" destId="{A51F981A-3E76-4150-AC76-6177DC41CDDE}" srcOrd="9" destOrd="0" presId="urn:microsoft.com/office/officeart/2011/layout/HexagonRadial"/>
    <dgm:cxn modelId="{D275A095-CB95-4B5D-A4EB-462DF4A3C051}" type="presParOf" srcId="{A51F981A-3E76-4150-AC76-6177DC41CDDE}" destId="{8D313CE7-DDB5-4800-86EA-68938A514E9F}" srcOrd="0" destOrd="0" presId="urn:microsoft.com/office/officeart/2011/layout/HexagonRadial"/>
    <dgm:cxn modelId="{5C0C7155-BAB6-4EC9-8B63-75BF36B0A4D0}" type="presParOf" srcId="{D0DE5323-F810-43A7-8FB5-410D556404EF}" destId="{B9E6AD9E-4A4B-46D1-9A7F-16ACE16F93F6}" srcOrd="10" destOrd="0" presId="urn:microsoft.com/office/officeart/2011/layout/HexagonRadial"/>
    <dgm:cxn modelId="{DF153A37-E9CD-478D-B3F7-7607C1976665}" type="presParOf" srcId="{D0DE5323-F810-43A7-8FB5-410D556404EF}" destId="{3F5BDAFA-E521-42BD-8E12-16E715CDFB5D}" srcOrd="11" destOrd="0" presId="urn:microsoft.com/office/officeart/2011/layout/HexagonRadial"/>
    <dgm:cxn modelId="{39674781-F3A1-4755-9B96-B87E09889010}" type="presParOf" srcId="{3F5BDAFA-E521-42BD-8E12-16E715CDFB5D}" destId="{47E1376C-1BD9-49C6-8F7D-90C1C7A728D2}" srcOrd="0" destOrd="0" presId="urn:microsoft.com/office/officeart/2011/layout/HexagonRadial"/>
    <dgm:cxn modelId="{561F0F2E-0E69-4985-99E7-CE8E37B6B440}" type="presParOf" srcId="{D0DE5323-F810-43A7-8FB5-410D556404EF}" destId="{38A97299-E36B-4B9A-9026-A4C4511E95EF}"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8B7CC-1F5C-4BEE-B544-FE12F327A6E0}">
      <dsp:nvSpPr>
        <dsp:cNvPr id="0" name=""/>
        <dsp:cNvSpPr/>
      </dsp:nvSpPr>
      <dsp:spPr>
        <a:xfrm>
          <a:off x="0" y="12351"/>
          <a:ext cx="4745881" cy="973276"/>
        </a:xfrm>
        <a:prstGeom prst="rightArrow">
          <a:avLst>
            <a:gd name="adj1" fmla="val 75000"/>
            <a:gd name="adj2" fmla="val 50000"/>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9845" tIns="29845" rIns="29845" bIns="29845" numCol="1" spcCol="1270" anchor="t" anchorCtr="0">
          <a:noAutofit/>
        </a:bodyPr>
        <a:lstStyle/>
        <a:p>
          <a:pPr marL="285750" lvl="1" indent="-285750" algn="l" defTabSz="2089150">
            <a:lnSpc>
              <a:spcPct val="90000"/>
            </a:lnSpc>
            <a:spcBef>
              <a:spcPct val="0"/>
            </a:spcBef>
            <a:spcAft>
              <a:spcPct val="15000"/>
            </a:spcAft>
            <a:buChar char="••"/>
          </a:pPr>
          <a:endParaRPr lang="en-MY" sz="4700" kern="1200" dirty="0"/>
        </a:p>
      </dsp:txBody>
      <dsp:txXfrm>
        <a:off x="0" y="134011"/>
        <a:ext cx="4380903" cy="729957"/>
      </dsp:txXfrm>
    </dsp:sp>
    <dsp:sp modelId="{8503E612-8D83-465A-BAA7-A86851FF125A}">
      <dsp:nvSpPr>
        <dsp:cNvPr id="0" name=""/>
        <dsp:cNvSpPr/>
      </dsp:nvSpPr>
      <dsp:spPr>
        <a:xfrm>
          <a:off x="4790286" y="22084"/>
          <a:ext cx="1988112" cy="973276"/>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en-US" sz="4900" kern="1200" dirty="0" smtClean="0"/>
            <a:t>6%</a:t>
          </a:r>
          <a:endParaRPr lang="en-MY" sz="4900" kern="1200" dirty="0"/>
        </a:p>
      </dsp:txBody>
      <dsp:txXfrm>
        <a:off x="4837797" y="69595"/>
        <a:ext cx="1893090" cy="878254"/>
      </dsp:txXfrm>
    </dsp:sp>
    <dsp:sp modelId="{3F1107BD-6C52-42E6-8D50-1DF28C24F64E}">
      <dsp:nvSpPr>
        <dsp:cNvPr id="0" name=""/>
        <dsp:cNvSpPr/>
      </dsp:nvSpPr>
      <dsp:spPr>
        <a:xfrm>
          <a:off x="0" y="1088824"/>
          <a:ext cx="4745881" cy="973276"/>
        </a:xfrm>
        <a:prstGeom prst="rightArrow">
          <a:avLst>
            <a:gd name="adj1" fmla="val 75000"/>
            <a:gd name="adj2" fmla="val 50000"/>
          </a:avLst>
        </a:prstGeom>
        <a:solidFill>
          <a:schemeClr val="accent5">
            <a:tint val="40000"/>
            <a:hueOff val="-5370241"/>
            <a:satOff val="24126"/>
            <a:lumOff val="1658"/>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5" tIns="635" rIns="635" bIns="635" numCol="1" spcCol="1270" anchor="t" anchorCtr="0">
          <a:noAutofit/>
        </a:bodyPr>
        <a:lstStyle/>
        <a:p>
          <a:pPr marL="57150" lvl="1" indent="-57150" algn="l" defTabSz="44450">
            <a:lnSpc>
              <a:spcPct val="90000"/>
            </a:lnSpc>
            <a:spcBef>
              <a:spcPct val="0"/>
            </a:spcBef>
            <a:spcAft>
              <a:spcPct val="15000"/>
            </a:spcAft>
            <a:buChar char="••"/>
          </a:pPr>
          <a:endParaRPr lang="en-MY" sz="100" kern="1200" dirty="0"/>
        </a:p>
      </dsp:txBody>
      <dsp:txXfrm>
        <a:off x="0" y="1210484"/>
        <a:ext cx="4380903" cy="729957"/>
      </dsp:txXfrm>
    </dsp:sp>
    <dsp:sp modelId="{1E89ADD6-316F-46A0-93E6-E5AEE656A639}">
      <dsp:nvSpPr>
        <dsp:cNvPr id="0" name=""/>
        <dsp:cNvSpPr/>
      </dsp:nvSpPr>
      <dsp:spPr>
        <a:xfrm>
          <a:off x="4790286" y="1060248"/>
          <a:ext cx="1988112" cy="973276"/>
        </a:xfrm>
        <a:prstGeom prst="roundRect">
          <a:avLst/>
        </a:prstGeom>
        <a:solidFill>
          <a:schemeClr val="accent5">
            <a:hueOff val="-3311292"/>
            <a:satOff val="13270"/>
            <a:lumOff val="287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en-US" sz="4900" kern="1200" dirty="0" smtClean="0"/>
            <a:t>0%</a:t>
          </a:r>
          <a:endParaRPr lang="en-MY" sz="4900" kern="1200" dirty="0"/>
        </a:p>
      </dsp:txBody>
      <dsp:txXfrm>
        <a:off x="4837797" y="1107759"/>
        <a:ext cx="1893090" cy="878254"/>
      </dsp:txXfrm>
    </dsp:sp>
    <dsp:sp modelId="{04D77022-667E-4B69-B91D-89C2192CDACF}">
      <dsp:nvSpPr>
        <dsp:cNvPr id="0" name=""/>
        <dsp:cNvSpPr/>
      </dsp:nvSpPr>
      <dsp:spPr>
        <a:xfrm>
          <a:off x="0" y="2126988"/>
          <a:ext cx="4745881" cy="973276"/>
        </a:xfrm>
        <a:prstGeom prst="rightArrow">
          <a:avLst>
            <a:gd name="adj1" fmla="val 75000"/>
            <a:gd name="adj2" fmla="val 50000"/>
          </a:avLst>
        </a:prstGeom>
        <a:solidFill>
          <a:schemeClr val="accent5">
            <a:tint val="40000"/>
            <a:alpha val="90000"/>
            <a:hueOff val="-7160321"/>
            <a:satOff val="32169"/>
            <a:lumOff val="221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0C35C3C-A6D0-443E-B265-20792B027D77}">
      <dsp:nvSpPr>
        <dsp:cNvPr id="0" name=""/>
        <dsp:cNvSpPr/>
      </dsp:nvSpPr>
      <dsp:spPr>
        <a:xfrm>
          <a:off x="4805141" y="2082393"/>
          <a:ext cx="1988112" cy="973276"/>
        </a:xfrm>
        <a:prstGeom prst="roundRect">
          <a:avLst/>
        </a:prstGeom>
        <a:solidFill>
          <a:schemeClr val="accent5">
            <a:hueOff val="-6622584"/>
            <a:satOff val="26541"/>
            <a:lumOff val="575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en-US" sz="4900" kern="1200" dirty="0" smtClean="0"/>
            <a:t>GST</a:t>
          </a:r>
          <a:endParaRPr lang="en-MY" sz="4900" kern="1200" dirty="0"/>
        </a:p>
      </dsp:txBody>
      <dsp:txXfrm>
        <a:off x="4852652" y="2129904"/>
        <a:ext cx="1893090" cy="878254"/>
      </dsp:txXfrm>
    </dsp:sp>
    <dsp:sp modelId="{5A37B9FA-912C-43FA-B85E-E663183ADF2C}">
      <dsp:nvSpPr>
        <dsp:cNvPr id="0" name=""/>
        <dsp:cNvSpPr/>
      </dsp:nvSpPr>
      <dsp:spPr>
        <a:xfrm>
          <a:off x="0" y="3135653"/>
          <a:ext cx="4745881" cy="973276"/>
        </a:xfrm>
        <a:prstGeom prst="rightArrow">
          <a:avLst>
            <a:gd name="adj1" fmla="val 75000"/>
            <a:gd name="adj2" fmla="val 50000"/>
          </a:avLst>
        </a:prstGeom>
        <a:solidFill>
          <a:schemeClr val="accent5">
            <a:tint val="40000"/>
            <a:alpha val="90000"/>
            <a:hueOff val="-10740482"/>
            <a:satOff val="48253"/>
            <a:lumOff val="3317"/>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9845" tIns="29845" rIns="29845" bIns="29845" numCol="1" spcCol="1270" anchor="t" anchorCtr="0">
          <a:noAutofit/>
        </a:bodyPr>
        <a:lstStyle/>
        <a:p>
          <a:pPr marL="285750" lvl="1" indent="-285750" algn="l" defTabSz="2089150">
            <a:lnSpc>
              <a:spcPct val="90000"/>
            </a:lnSpc>
            <a:spcBef>
              <a:spcPct val="0"/>
            </a:spcBef>
            <a:spcAft>
              <a:spcPct val="15000"/>
            </a:spcAft>
            <a:buChar char="••"/>
          </a:pPr>
          <a:endParaRPr lang="en-MY" sz="4700" kern="1200" dirty="0"/>
        </a:p>
      </dsp:txBody>
      <dsp:txXfrm>
        <a:off x="0" y="3257313"/>
        <a:ext cx="4380903" cy="729957"/>
      </dsp:txXfrm>
    </dsp:sp>
    <dsp:sp modelId="{2ACFAAF2-4A1E-4738-87F7-9F4D43527DFB}">
      <dsp:nvSpPr>
        <dsp:cNvPr id="0" name=""/>
        <dsp:cNvSpPr/>
      </dsp:nvSpPr>
      <dsp:spPr>
        <a:xfrm>
          <a:off x="4772727" y="3114650"/>
          <a:ext cx="1988112" cy="973276"/>
        </a:xfrm>
        <a:prstGeom prst="roundRect">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en-US" sz="4900" kern="1200" dirty="0" smtClean="0"/>
            <a:t>GST</a:t>
          </a:r>
          <a:endParaRPr lang="en-MY" sz="4900" kern="1200" dirty="0"/>
        </a:p>
      </dsp:txBody>
      <dsp:txXfrm>
        <a:off x="4820238" y="3162161"/>
        <a:ext cx="1893090" cy="878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9BBD2-0527-40DD-B9E2-88C58226CD72}">
      <dsp:nvSpPr>
        <dsp:cNvPr id="0" name=""/>
        <dsp:cNvSpPr/>
      </dsp:nvSpPr>
      <dsp:spPr>
        <a:xfrm>
          <a:off x="0" y="0"/>
          <a:ext cx="8879876" cy="1916399"/>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C3E1ED-A3ED-484B-B10B-CCEA03E715F0}">
      <dsp:nvSpPr>
        <dsp:cNvPr id="0" name=""/>
        <dsp:cNvSpPr/>
      </dsp:nvSpPr>
      <dsp:spPr>
        <a:xfrm>
          <a:off x="266396" y="255519"/>
          <a:ext cx="2608463" cy="140535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58E4C6-090F-4E0A-97AD-9E06F4E5AB2C}">
      <dsp:nvSpPr>
        <dsp:cNvPr id="0" name=""/>
        <dsp:cNvSpPr/>
      </dsp:nvSpPr>
      <dsp:spPr>
        <a:xfrm rot="10800000">
          <a:off x="266396" y="1916399"/>
          <a:ext cx="2608463" cy="2342266"/>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l" defTabSz="711200">
            <a:lnSpc>
              <a:spcPct val="90000"/>
            </a:lnSpc>
            <a:spcBef>
              <a:spcPct val="0"/>
            </a:spcBef>
            <a:spcAft>
              <a:spcPct val="35000"/>
            </a:spcAft>
          </a:pPr>
          <a:r>
            <a:rPr lang="en-MY" sz="1600" kern="1200" dirty="0" smtClean="0"/>
            <a:t>Any land intended to be used for residential or agricultural or general use </a:t>
          </a:r>
        </a:p>
        <a:p>
          <a:pPr lvl="0" algn="l" defTabSz="711200">
            <a:lnSpc>
              <a:spcPct val="90000"/>
            </a:lnSpc>
            <a:spcBef>
              <a:spcPct val="0"/>
            </a:spcBef>
            <a:spcAft>
              <a:spcPct val="35000"/>
            </a:spcAft>
          </a:pPr>
          <a:r>
            <a:rPr lang="en-MY" sz="1600" kern="1200" dirty="0" smtClean="0"/>
            <a:t>- including parking facilities</a:t>
          </a:r>
        </a:p>
        <a:p>
          <a:pPr lvl="0" algn="l" defTabSz="711200">
            <a:lnSpc>
              <a:spcPct val="90000"/>
            </a:lnSpc>
            <a:spcBef>
              <a:spcPct val="0"/>
            </a:spcBef>
            <a:spcAft>
              <a:spcPct val="35000"/>
            </a:spcAft>
          </a:pPr>
          <a:r>
            <a:rPr lang="en-MY" sz="1600" kern="1200" dirty="0" smtClean="0"/>
            <a:t>- agriculture – does not include land for hunting and fishing activities.</a:t>
          </a:r>
        </a:p>
      </dsp:txBody>
      <dsp:txXfrm rot="10800000">
        <a:off x="338429" y="1916399"/>
        <a:ext cx="2464397" cy="2270233"/>
      </dsp:txXfrm>
    </dsp:sp>
    <dsp:sp modelId="{420A22D9-9105-4B8C-946B-7D1BEED71C8E}">
      <dsp:nvSpPr>
        <dsp:cNvPr id="0" name=""/>
        <dsp:cNvSpPr/>
      </dsp:nvSpPr>
      <dsp:spPr>
        <a:xfrm>
          <a:off x="3135706" y="255519"/>
          <a:ext cx="2608463" cy="140535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D5D99-CB63-4BD4-9497-93EC3F7F909E}">
      <dsp:nvSpPr>
        <dsp:cNvPr id="0" name=""/>
        <dsp:cNvSpPr/>
      </dsp:nvSpPr>
      <dsp:spPr>
        <a:xfrm rot="10800000">
          <a:off x="3135706" y="1916399"/>
          <a:ext cx="2608463" cy="2342266"/>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l" defTabSz="711200">
            <a:lnSpc>
              <a:spcPct val="90000"/>
            </a:lnSpc>
            <a:spcBef>
              <a:spcPct val="0"/>
            </a:spcBef>
            <a:spcAft>
              <a:spcPct val="35000"/>
            </a:spcAft>
          </a:pPr>
          <a:r>
            <a:rPr lang="en-US" sz="1600" kern="1200" dirty="0" smtClean="0"/>
            <a:t>Any building or premises being used for residential purposed, designed or adapted for use or intended to be used as dwelling (excluding hotel, inn, boarding house or similar establishment sleeping accommodation)</a:t>
          </a:r>
          <a:endParaRPr lang="en-MY" sz="1600" kern="1200" dirty="0"/>
        </a:p>
      </dsp:txBody>
      <dsp:txXfrm rot="10800000">
        <a:off x="3207739" y="1916399"/>
        <a:ext cx="2464397" cy="2270233"/>
      </dsp:txXfrm>
    </dsp:sp>
    <dsp:sp modelId="{CC61EB21-8227-4C31-8266-21826ACF7F7A}">
      <dsp:nvSpPr>
        <dsp:cNvPr id="0" name=""/>
        <dsp:cNvSpPr/>
      </dsp:nvSpPr>
      <dsp:spPr>
        <a:xfrm>
          <a:off x="6005016" y="255519"/>
          <a:ext cx="2608463" cy="140535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0" b="-20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1B32C0-1481-4C6C-AD64-CE31CF9ECC26}">
      <dsp:nvSpPr>
        <dsp:cNvPr id="0" name=""/>
        <dsp:cNvSpPr/>
      </dsp:nvSpPr>
      <dsp:spPr>
        <a:xfrm rot="10800000">
          <a:off x="6005016" y="1916399"/>
          <a:ext cx="2608463" cy="2342266"/>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l" defTabSz="711200">
            <a:lnSpc>
              <a:spcPct val="90000"/>
            </a:lnSpc>
            <a:spcBef>
              <a:spcPct val="0"/>
            </a:spcBef>
            <a:spcAft>
              <a:spcPct val="35000"/>
            </a:spcAft>
          </a:pPr>
          <a:r>
            <a:rPr lang="en-US" sz="1600" kern="1200" dirty="0" smtClean="0"/>
            <a:t>Any supply of investment precious metal.                                               </a:t>
          </a:r>
        </a:p>
        <a:p>
          <a:pPr lvl="0" algn="l" defTabSz="711200">
            <a:lnSpc>
              <a:spcPct val="90000"/>
            </a:lnSpc>
            <a:spcBef>
              <a:spcPct val="0"/>
            </a:spcBef>
            <a:spcAft>
              <a:spcPct val="35000"/>
            </a:spcAft>
          </a:pPr>
          <a:r>
            <a:rPr lang="en-US" sz="1600" kern="1200" dirty="0" err="1" smtClean="0"/>
            <a:t>Eg</a:t>
          </a:r>
          <a:r>
            <a:rPr lang="en-US" sz="1600" kern="1200" dirty="0" smtClean="0"/>
            <a:t>: gold, silver, platinum, gold coin, silver coin                              (excluding collector coin)                                                     </a:t>
          </a:r>
          <a:endParaRPr lang="en-MY" sz="1600" kern="1200" dirty="0"/>
        </a:p>
      </dsp:txBody>
      <dsp:txXfrm rot="10800000">
        <a:off x="6077049" y="1916399"/>
        <a:ext cx="2464397" cy="22702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64B56-3A58-481B-A461-0748B941F024}">
      <dsp:nvSpPr>
        <dsp:cNvPr id="0" name=""/>
        <dsp:cNvSpPr/>
      </dsp:nvSpPr>
      <dsp:spPr>
        <a:xfrm>
          <a:off x="3713117" y="1709015"/>
          <a:ext cx="1675206" cy="1366216"/>
        </a:xfrm>
        <a:prstGeom prst="hexagon">
          <a:avLst>
            <a:gd name="adj" fmla="val 28570"/>
            <a:gd name="vf" fmla="val 1154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entury Gothic" panose="020B0502020202020204" pitchFamily="34" charset="0"/>
            </a:rPr>
            <a:t>Partnership</a:t>
          </a:r>
          <a:endParaRPr lang="ms-MY" sz="1400" b="1" kern="1200" dirty="0">
            <a:latin typeface="Century Gothic" panose="020B0502020202020204" pitchFamily="34" charset="0"/>
          </a:endParaRPr>
        </a:p>
      </dsp:txBody>
      <dsp:txXfrm>
        <a:off x="3982827" y="1928977"/>
        <a:ext cx="1135786" cy="926292"/>
      </dsp:txXfrm>
    </dsp:sp>
    <dsp:sp modelId="{77963263-8843-4F46-9523-5D68CB46E899}">
      <dsp:nvSpPr>
        <dsp:cNvPr id="0" name=""/>
        <dsp:cNvSpPr/>
      </dsp:nvSpPr>
      <dsp:spPr>
        <a:xfrm>
          <a:off x="4246452" y="410858"/>
          <a:ext cx="740227" cy="637803"/>
        </a:xfrm>
        <a:prstGeom prst="hexagon">
          <a:avLst>
            <a:gd name="adj" fmla="val 28900"/>
            <a:gd name="vf" fmla="val 11547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0373AFF-F98B-4A41-8BD2-1E0B8F082C7C}">
      <dsp:nvSpPr>
        <dsp:cNvPr id="0" name=""/>
        <dsp:cNvSpPr/>
      </dsp:nvSpPr>
      <dsp:spPr>
        <a:xfrm>
          <a:off x="3593730" y="49043"/>
          <a:ext cx="1822628" cy="1390919"/>
        </a:xfrm>
        <a:prstGeom prst="hexagon">
          <a:avLst>
            <a:gd name="adj" fmla="val 28570"/>
            <a:gd name="vf" fmla="val 1154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entury Gothic" panose="020B0502020202020204" pitchFamily="34" charset="0"/>
            </a:rPr>
            <a:t>Single Taxable Person</a:t>
          </a:r>
          <a:endParaRPr lang="ms-MY" sz="1400" b="1" kern="1200" dirty="0">
            <a:latin typeface="Century Gothic" panose="020B0502020202020204" pitchFamily="34" charset="0"/>
          </a:endParaRPr>
        </a:p>
      </dsp:txBody>
      <dsp:txXfrm>
        <a:off x="3878078" y="266040"/>
        <a:ext cx="1253932" cy="956925"/>
      </dsp:txXfrm>
    </dsp:sp>
    <dsp:sp modelId="{8D212BB1-5C61-4D4D-B5B9-16348BF7C157}">
      <dsp:nvSpPr>
        <dsp:cNvPr id="0" name=""/>
        <dsp:cNvSpPr/>
      </dsp:nvSpPr>
      <dsp:spPr>
        <a:xfrm>
          <a:off x="5692825" y="1324357"/>
          <a:ext cx="740227" cy="637803"/>
        </a:xfrm>
        <a:prstGeom prst="hexagon">
          <a:avLst>
            <a:gd name="adj" fmla="val 28900"/>
            <a:gd name="vf" fmla="val 11547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D63F59E-E8CB-4766-8ACF-31DDDD7ED9CD}">
      <dsp:nvSpPr>
        <dsp:cNvPr id="0" name=""/>
        <dsp:cNvSpPr/>
      </dsp:nvSpPr>
      <dsp:spPr>
        <a:xfrm>
          <a:off x="5129661" y="913009"/>
          <a:ext cx="1775987" cy="1390919"/>
        </a:xfrm>
        <a:prstGeom prst="hexagon">
          <a:avLst>
            <a:gd name="adj" fmla="val 28570"/>
            <a:gd name="vf" fmla="val 115470"/>
          </a:avLst>
        </a:prstGeom>
        <a:gradFill rotWithShape="0">
          <a:gsLst>
            <a:gs pos="0">
              <a:schemeClr val="accent3">
                <a:hueOff val="2250053"/>
                <a:satOff val="-3376"/>
                <a:lumOff val="-549"/>
                <a:alphaOff val="0"/>
                <a:shade val="51000"/>
                <a:satMod val="130000"/>
              </a:schemeClr>
            </a:gs>
            <a:gs pos="80000">
              <a:schemeClr val="accent3">
                <a:hueOff val="2250053"/>
                <a:satOff val="-3376"/>
                <a:lumOff val="-549"/>
                <a:alphaOff val="0"/>
                <a:shade val="93000"/>
                <a:satMod val="130000"/>
              </a:schemeClr>
            </a:gs>
            <a:gs pos="100000">
              <a:schemeClr val="accent3">
                <a:hueOff val="2250053"/>
                <a:satOff val="-337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entury Gothic" panose="020B0502020202020204" pitchFamily="34" charset="0"/>
            </a:rPr>
            <a:t>Branch / Division</a:t>
          </a:r>
          <a:endParaRPr lang="ms-MY" sz="1400" b="1" kern="1200" dirty="0">
            <a:latin typeface="Century Gothic" panose="020B0502020202020204" pitchFamily="34" charset="0"/>
          </a:endParaRPr>
        </a:p>
      </dsp:txBody>
      <dsp:txXfrm>
        <a:off x="5410122" y="1132661"/>
        <a:ext cx="1215065" cy="951615"/>
      </dsp:txXfrm>
    </dsp:sp>
    <dsp:sp modelId="{0FF6415F-C675-4575-91BB-623EA233C286}">
      <dsp:nvSpPr>
        <dsp:cNvPr id="0" name=""/>
        <dsp:cNvSpPr/>
      </dsp:nvSpPr>
      <dsp:spPr>
        <a:xfrm>
          <a:off x="5713842" y="2846857"/>
          <a:ext cx="740227" cy="637803"/>
        </a:xfrm>
        <a:prstGeom prst="hexagon">
          <a:avLst>
            <a:gd name="adj" fmla="val 28900"/>
            <a:gd name="vf" fmla="val 11547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4D8F6F6-4454-404C-80AB-5478E68A854C}">
      <dsp:nvSpPr>
        <dsp:cNvPr id="0" name=""/>
        <dsp:cNvSpPr/>
      </dsp:nvSpPr>
      <dsp:spPr>
        <a:xfrm>
          <a:off x="5152146" y="2447931"/>
          <a:ext cx="1753494" cy="1390919"/>
        </a:xfrm>
        <a:prstGeom prst="hexagon">
          <a:avLst>
            <a:gd name="adj" fmla="val 28570"/>
            <a:gd name="vf" fmla="val 115470"/>
          </a:avLst>
        </a:prstGeom>
        <a:gradFill rotWithShape="0">
          <a:gsLst>
            <a:gs pos="0">
              <a:schemeClr val="accent3">
                <a:hueOff val="4500106"/>
                <a:satOff val="-6752"/>
                <a:lumOff val="-1098"/>
                <a:alphaOff val="0"/>
                <a:shade val="51000"/>
                <a:satMod val="130000"/>
              </a:schemeClr>
            </a:gs>
            <a:gs pos="80000">
              <a:schemeClr val="accent3">
                <a:hueOff val="4500106"/>
                <a:satOff val="-6752"/>
                <a:lumOff val="-1098"/>
                <a:alphaOff val="0"/>
                <a:shade val="93000"/>
                <a:satMod val="130000"/>
              </a:schemeClr>
            </a:gs>
            <a:gs pos="100000">
              <a:schemeClr val="accent3">
                <a:hueOff val="4500106"/>
                <a:satOff val="-6752"/>
                <a:lumOff val="-10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entury Gothic" panose="020B0502020202020204" pitchFamily="34" charset="0"/>
            </a:rPr>
            <a:t>Single Entity</a:t>
          </a:r>
          <a:endParaRPr lang="ms-MY" sz="1400" b="1" kern="1200" dirty="0">
            <a:latin typeface="Century Gothic" panose="020B0502020202020204" pitchFamily="34" charset="0"/>
          </a:endParaRPr>
        </a:p>
      </dsp:txBody>
      <dsp:txXfrm>
        <a:off x="5430732" y="2668913"/>
        <a:ext cx="1196322" cy="948955"/>
      </dsp:txXfrm>
    </dsp:sp>
    <dsp:sp modelId="{8D313CE7-DDB5-4800-86EA-68938A514E9F}">
      <dsp:nvSpPr>
        <dsp:cNvPr id="0" name=""/>
        <dsp:cNvSpPr/>
      </dsp:nvSpPr>
      <dsp:spPr>
        <a:xfrm>
          <a:off x="3028451" y="3227479"/>
          <a:ext cx="301353" cy="520467"/>
        </a:xfrm>
        <a:prstGeom prst="hexagon">
          <a:avLst>
            <a:gd name="adj" fmla="val 28900"/>
            <a:gd name="vf" fmla="val 11547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C532115-AF6E-4C62-808E-8DCB94BE45C9}">
      <dsp:nvSpPr>
        <dsp:cNvPr id="0" name=""/>
        <dsp:cNvSpPr/>
      </dsp:nvSpPr>
      <dsp:spPr>
        <a:xfrm>
          <a:off x="3665726" y="3311908"/>
          <a:ext cx="1822628" cy="1390919"/>
        </a:xfrm>
        <a:prstGeom prst="hexagon">
          <a:avLst>
            <a:gd name="adj" fmla="val 28570"/>
            <a:gd name="vf" fmla="val 115470"/>
          </a:avLst>
        </a:prstGeom>
        <a:gradFill rotWithShape="0">
          <a:gsLst>
            <a:gs pos="0">
              <a:schemeClr val="accent3">
                <a:hueOff val="6750158"/>
                <a:satOff val="-10128"/>
                <a:lumOff val="-1647"/>
                <a:alphaOff val="0"/>
                <a:shade val="51000"/>
                <a:satMod val="130000"/>
              </a:schemeClr>
            </a:gs>
            <a:gs pos="80000">
              <a:schemeClr val="accent3">
                <a:hueOff val="6750158"/>
                <a:satOff val="-10128"/>
                <a:lumOff val="-1647"/>
                <a:alphaOff val="0"/>
                <a:shade val="93000"/>
                <a:satMod val="130000"/>
              </a:schemeClr>
            </a:gs>
            <a:gs pos="100000">
              <a:schemeClr val="accent3">
                <a:hueOff val="6750158"/>
                <a:satOff val="-10128"/>
                <a:lumOff val="-164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entury Gothic" panose="020B0502020202020204" pitchFamily="34" charset="0"/>
            </a:rPr>
            <a:t>Joint Venture</a:t>
          </a:r>
          <a:endParaRPr lang="ms-MY" sz="1400" b="1" kern="1200" dirty="0">
            <a:latin typeface="Century Gothic" panose="020B0502020202020204" pitchFamily="34" charset="0"/>
          </a:endParaRPr>
        </a:p>
      </dsp:txBody>
      <dsp:txXfrm>
        <a:off x="3950074" y="3528905"/>
        <a:ext cx="1253932" cy="956925"/>
      </dsp:txXfrm>
    </dsp:sp>
    <dsp:sp modelId="{47E1376C-1BD9-49C6-8F7D-90C1C7A728D2}">
      <dsp:nvSpPr>
        <dsp:cNvPr id="0" name=""/>
        <dsp:cNvSpPr/>
      </dsp:nvSpPr>
      <dsp:spPr>
        <a:xfrm>
          <a:off x="2800072" y="1248232"/>
          <a:ext cx="740227" cy="637803"/>
        </a:xfrm>
        <a:prstGeom prst="hexagon">
          <a:avLst>
            <a:gd name="adj" fmla="val 28900"/>
            <a:gd name="vf" fmla="val 115470"/>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9E6AD9E-4A4B-46D1-9A7F-16ACE16F93F6}">
      <dsp:nvSpPr>
        <dsp:cNvPr id="0" name=""/>
        <dsp:cNvSpPr/>
      </dsp:nvSpPr>
      <dsp:spPr>
        <a:xfrm>
          <a:off x="2154784" y="2519922"/>
          <a:ext cx="1798946" cy="1390919"/>
        </a:xfrm>
        <a:prstGeom prst="hexagon">
          <a:avLst>
            <a:gd name="adj" fmla="val 28570"/>
            <a:gd name="vf" fmla="val 115470"/>
          </a:avLst>
        </a:prstGeom>
        <a:gradFill rotWithShape="0">
          <a:gsLst>
            <a:gs pos="0">
              <a:schemeClr val="accent3">
                <a:hueOff val="9000211"/>
                <a:satOff val="-13504"/>
                <a:lumOff val="-2196"/>
                <a:alphaOff val="0"/>
                <a:shade val="51000"/>
                <a:satMod val="130000"/>
              </a:schemeClr>
            </a:gs>
            <a:gs pos="80000">
              <a:schemeClr val="accent3">
                <a:hueOff val="9000211"/>
                <a:satOff val="-13504"/>
                <a:lumOff val="-2196"/>
                <a:alphaOff val="0"/>
                <a:shade val="93000"/>
                <a:satMod val="130000"/>
              </a:schemeClr>
            </a:gs>
            <a:gs pos="100000">
              <a:schemeClr val="accent3">
                <a:hueOff val="9000211"/>
                <a:satOff val="-13504"/>
                <a:lumOff val="-21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entury Gothic" panose="020B0502020202020204" pitchFamily="34" charset="0"/>
            </a:rPr>
            <a:t>Group of Companies</a:t>
          </a:r>
          <a:endParaRPr lang="ms-MY" sz="1400" b="1" kern="1200" dirty="0">
            <a:latin typeface="Century Gothic" panose="020B0502020202020204" pitchFamily="34" charset="0"/>
          </a:endParaRPr>
        </a:p>
      </dsp:txBody>
      <dsp:txXfrm>
        <a:off x="2437158" y="2738250"/>
        <a:ext cx="1234198" cy="954263"/>
      </dsp:txXfrm>
    </dsp:sp>
    <dsp:sp modelId="{38A97299-E36B-4B9A-9026-A4C4511E95EF}">
      <dsp:nvSpPr>
        <dsp:cNvPr id="0" name=""/>
        <dsp:cNvSpPr/>
      </dsp:nvSpPr>
      <dsp:spPr>
        <a:xfrm>
          <a:off x="2081782" y="913015"/>
          <a:ext cx="1847356" cy="1390919"/>
        </a:xfrm>
        <a:prstGeom prst="hexagon">
          <a:avLst>
            <a:gd name="adj" fmla="val 28570"/>
            <a:gd name="vf" fmla="val 11547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entury Gothic" panose="020B0502020202020204" pitchFamily="34" charset="0"/>
            </a:rPr>
            <a:t>Sole proprietorship</a:t>
          </a:r>
          <a:endParaRPr lang="ms-MY" sz="1400" b="1" kern="1200" dirty="0">
            <a:latin typeface="Century Gothic" panose="020B0502020202020204" pitchFamily="34" charset="0"/>
          </a:endParaRPr>
        </a:p>
      </dsp:txBody>
      <dsp:txXfrm>
        <a:off x="2368190" y="1128659"/>
        <a:ext cx="1274540" cy="959631"/>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sz="quarter" idx="1"/>
          </p:nvPr>
        </p:nvSpPr>
        <p:spPr>
          <a:xfrm>
            <a:off x="3850443" y="1"/>
            <a:ext cx="2945659" cy="498056"/>
          </a:xfrm>
          <a:prstGeom prst="rect">
            <a:avLst/>
          </a:prstGeom>
        </p:spPr>
        <p:txBody>
          <a:bodyPr vert="horz" lIns="91440" tIns="45720" rIns="91440" bIns="45720" rtlCol="0"/>
          <a:lstStyle>
            <a:lvl1pPr algn="r">
              <a:defRPr sz="1200"/>
            </a:lvl1pPr>
          </a:lstStyle>
          <a:p>
            <a:fld id="{2A5FCB1A-5953-42D7-958A-2148FEA39425}" type="datetimeFigureOut">
              <a:rPr lang="en-MY" smtClean="0"/>
              <a:t>18/9/2016</a:t>
            </a:fld>
            <a:endParaRPr lang="en-MY"/>
          </a:p>
        </p:txBody>
      </p:sp>
      <p:sp>
        <p:nvSpPr>
          <p:cNvPr id="4" name="Footer Placeholder 3"/>
          <p:cNvSpPr>
            <a:spLocks noGrp="1"/>
          </p:cNvSpPr>
          <p:nvPr>
            <p:ph type="ftr" sz="quarter" idx="2"/>
          </p:nvPr>
        </p:nvSpPr>
        <p:spPr>
          <a:xfrm>
            <a:off x="0" y="9428585"/>
            <a:ext cx="2945659" cy="498055"/>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p:cNvSpPr>
            <a:spLocks noGrp="1"/>
          </p:cNvSpPr>
          <p:nvPr>
            <p:ph type="sldNum" sz="quarter" idx="3"/>
          </p:nvPr>
        </p:nvSpPr>
        <p:spPr>
          <a:xfrm>
            <a:off x="3850443" y="9428585"/>
            <a:ext cx="2945659" cy="498055"/>
          </a:xfrm>
          <a:prstGeom prst="rect">
            <a:avLst/>
          </a:prstGeom>
        </p:spPr>
        <p:txBody>
          <a:bodyPr vert="horz" lIns="91440" tIns="45720" rIns="91440" bIns="45720" rtlCol="0" anchor="b"/>
          <a:lstStyle>
            <a:lvl1pPr algn="r">
              <a:defRPr sz="1200"/>
            </a:lvl1pPr>
          </a:lstStyle>
          <a:p>
            <a:fld id="{021C2F71-A934-4CCD-B95B-346C80BCF25C}" type="slidenum">
              <a:rPr lang="en-MY" smtClean="0"/>
              <a:t>‹#›</a:t>
            </a:fld>
            <a:endParaRPr lang="en-MY"/>
          </a:p>
        </p:txBody>
      </p:sp>
    </p:spTree>
    <p:extLst>
      <p:ext uri="{BB962C8B-B14F-4D97-AF65-F5344CB8AC3E}">
        <p14:creationId xmlns:p14="http://schemas.microsoft.com/office/powerpoint/2010/main" val="1876414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5C3BEDE3-BAFF-4F65-9CD3-DFC783E28A6D}" type="datetimeFigureOut">
              <a:rPr lang="en-MY" smtClean="0"/>
              <a:t>18/9/2016</a:t>
            </a:fld>
            <a:endParaRPr lang="en-MY"/>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1440" tIns="45720" rIns="91440" bIns="45720" rtlCol="0" anchor="b"/>
          <a:lstStyle>
            <a:lvl1pPr algn="r">
              <a:defRPr sz="1200"/>
            </a:lvl1pPr>
          </a:lstStyle>
          <a:p>
            <a:fld id="{6416975C-262E-4524-AF8B-B555E091CEAF}" type="slidenum">
              <a:rPr lang="en-MY" smtClean="0"/>
              <a:t>‹#›</a:t>
            </a:fld>
            <a:endParaRPr lang="en-MY"/>
          </a:p>
        </p:txBody>
      </p:sp>
    </p:spTree>
    <p:extLst>
      <p:ext uri="{BB962C8B-B14F-4D97-AF65-F5344CB8AC3E}">
        <p14:creationId xmlns:p14="http://schemas.microsoft.com/office/powerpoint/2010/main" val="159308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8</a:t>
            </a:fld>
            <a:endParaRPr lang="en-MY"/>
          </a:p>
        </p:txBody>
      </p:sp>
    </p:spTree>
    <p:extLst>
      <p:ext uri="{BB962C8B-B14F-4D97-AF65-F5344CB8AC3E}">
        <p14:creationId xmlns:p14="http://schemas.microsoft.com/office/powerpoint/2010/main" val="2922749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31</a:t>
            </a:fld>
            <a:endParaRPr lang="en-US"/>
          </a:p>
        </p:txBody>
      </p:sp>
    </p:spTree>
    <p:extLst>
      <p:ext uri="{BB962C8B-B14F-4D97-AF65-F5344CB8AC3E}">
        <p14:creationId xmlns:p14="http://schemas.microsoft.com/office/powerpoint/2010/main" val="3425764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33</a:t>
            </a:fld>
            <a:endParaRPr lang="en-US"/>
          </a:p>
        </p:txBody>
      </p:sp>
    </p:spTree>
    <p:extLst>
      <p:ext uri="{BB962C8B-B14F-4D97-AF65-F5344CB8AC3E}">
        <p14:creationId xmlns:p14="http://schemas.microsoft.com/office/powerpoint/2010/main" val="3962367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37AC8CA1-8B7C-4D4C-8007-C8DB3606E951}" type="slidenum">
              <a:rPr lang="en-MY" smtClean="0"/>
              <a:pPr/>
              <a:t>39</a:t>
            </a:fld>
            <a:endParaRPr lang="en-MY"/>
          </a:p>
        </p:txBody>
      </p:sp>
    </p:spTree>
    <p:extLst>
      <p:ext uri="{BB962C8B-B14F-4D97-AF65-F5344CB8AC3E}">
        <p14:creationId xmlns:p14="http://schemas.microsoft.com/office/powerpoint/2010/main" val="2303795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37AC8CA1-8B7C-4D4C-8007-C8DB3606E951}" type="slidenum">
              <a:rPr lang="en-MY" smtClean="0"/>
              <a:pPr/>
              <a:t>40</a:t>
            </a:fld>
            <a:endParaRPr lang="en-MY"/>
          </a:p>
        </p:txBody>
      </p:sp>
    </p:spTree>
    <p:extLst>
      <p:ext uri="{BB962C8B-B14F-4D97-AF65-F5344CB8AC3E}">
        <p14:creationId xmlns:p14="http://schemas.microsoft.com/office/powerpoint/2010/main" val="3300062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37AC8CA1-8B7C-4D4C-8007-C8DB3606E951}" type="slidenum">
              <a:rPr lang="en-MY" smtClean="0"/>
              <a:pPr/>
              <a:t>41</a:t>
            </a:fld>
            <a:endParaRPr lang="en-MY"/>
          </a:p>
        </p:txBody>
      </p:sp>
    </p:spTree>
    <p:extLst>
      <p:ext uri="{BB962C8B-B14F-4D97-AF65-F5344CB8AC3E}">
        <p14:creationId xmlns:p14="http://schemas.microsoft.com/office/powerpoint/2010/main" val="1471466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37AC8CA1-8B7C-4D4C-8007-C8DB3606E951}" type="slidenum">
              <a:rPr lang="en-MY" smtClean="0"/>
              <a:pPr/>
              <a:t>42</a:t>
            </a:fld>
            <a:endParaRPr lang="en-MY"/>
          </a:p>
        </p:txBody>
      </p:sp>
    </p:spTree>
    <p:extLst>
      <p:ext uri="{BB962C8B-B14F-4D97-AF65-F5344CB8AC3E}">
        <p14:creationId xmlns:p14="http://schemas.microsoft.com/office/powerpoint/2010/main" val="792412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37AC8CA1-8B7C-4D4C-8007-C8DB3606E951}" type="slidenum">
              <a:rPr lang="en-MY" smtClean="0"/>
              <a:pPr/>
              <a:t>43</a:t>
            </a:fld>
            <a:endParaRPr lang="en-MY"/>
          </a:p>
        </p:txBody>
      </p:sp>
    </p:spTree>
    <p:extLst>
      <p:ext uri="{BB962C8B-B14F-4D97-AF65-F5344CB8AC3E}">
        <p14:creationId xmlns:p14="http://schemas.microsoft.com/office/powerpoint/2010/main" val="624056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37AC8CA1-8B7C-4D4C-8007-C8DB3606E951}" type="slidenum">
              <a:rPr lang="en-MY" smtClean="0"/>
              <a:pPr/>
              <a:t>45</a:t>
            </a:fld>
            <a:endParaRPr lang="en-MY"/>
          </a:p>
        </p:txBody>
      </p:sp>
    </p:spTree>
    <p:extLst>
      <p:ext uri="{BB962C8B-B14F-4D97-AF65-F5344CB8AC3E}">
        <p14:creationId xmlns:p14="http://schemas.microsoft.com/office/powerpoint/2010/main" val="1126017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37AC8CA1-8B7C-4D4C-8007-C8DB3606E951}" type="slidenum">
              <a:rPr lang="en-MY" smtClean="0"/>
              <a:pPr/>
              <a:t>46</a:t>
            </a:fld>
            <a:endParaRPr lang="en-MY"/>
          </a:p>
        </p:txBody>
      </p:sp>
    </p:spTree>
    <p:extLst>
      <p:ext uri="{BB962C8B-B14F-4D97-AF65-F5344CB8AC3E}">
        <p14:creationId xmlns:p14="http://schemas.microsoft.com/office/powerpoint/2010/main" val="4236831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37AC8CA1-8B7C-4D4C-8007-C8DB3606E951}" type="slidenum">
              <a:rPr lang="en-MY" smtClean="0"/>
              <a:pPr/>
              <a:t>47</a:t>
            </a:fld>
            <a:endParaRPr lang="en-MY"/>
          </a:p>
        </p:txBody>
      </p:sp>
    </p:spTree>
    <p:extLst>
      <p:ext uri="{BB962C8B-B14F-4D97-AF65-F5344CB8AC3E}">
        <p14:creationId xmlns:p14="http://schemas.microsoft.com/office/powerpoint/2010/main" val="308380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9</a:t>
            </a:fld>
            <a:endParaRPr lang="en-MY"/>
          </a:p>
        </p:txBody>
      </p:sp>
    </p:spTree>
    <p:extLst>
      <p:ext uri="{BB962C8B-B14F-4D97-AF65-F5344CB8AC3E}">
        <p14:creationId xmlns:p14="http://schemas.microsoft.com/office/powerpoint/2010/main" val="3466388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37AC8CA1-8B7C-4D4C-8007-C8DB3606E951}" type="slidenum">
              <a:rPr lang="en-MY" smtClean="0"/>
              <a:pPr/>
              <a:t>48</a:t>
            </a:fld>
            <a:endParaRPr lang="en-MY"/>
          </a:p>
        </p:txBody>
      </p:sp>
    </p:spTree>
    <p:extLst>
      <p:ext uri="{BB962C8B-B14F-4D97-AF65-F5344CB8AC3E}">
        <p14:creationId xmlns:p14="http://schemas.microsoft.com/office/powerpoint/2010/main" val="1418938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37AC8CA1-8B7C-4D4C-8007-C8DB3606E951}" type="slidenum">
              <a:rPr lang="en-MY" smtClean="0"/>
              <a:pPr/>
              <a:t>53</a:t>
            </a:fld>
            <a:endParaRPr lang="en-MY"/>
          </a:p>
        </p:txBody>
      </p:sp>
    </p:spTree>
    <p:extLst>
      <p:ext uri="{BB962C8B-B14F-4D97-AF65-F5344CB8AC3E}">
        <p14:creationId xmlns:p14="http://schemas.microsoft.com/office/powerpoint/2010/main" val="1552914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37AC8CA1-8B7C-4D4C-8007-C8DB3606E951}" type="slidenum">
              <a:rPr lang="en-MY" smtClean="0"/>
              <a:pPr/>
              <a:t>54</a:t>
            </a:fld>
            <a:endParaRPr lang="en-MY"/>
          </a:p>
        </p:txBody>
      </p:sp>
    </p:spTree>
    <p:extLst>
      <p:ext uri="{BB962C8B-B14F-4D97-AF65-F5344CB8AC3E}">
        <p14:creationId xmlns:p14="http://schemas.microsoft.com/office/powerpoint/2010/main" val="2875115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10</a:t>
            </a:fld>
            <a:endParaRPr lang="en-MY"/>
          </a:p>
        </p:txBody>
      </p:sp>
    </p:spTree>
    <p:extLst>
      <p:ext uri="{BB962C8B-B14F-4D97-AF65-F5344CB8AC3E}">
        <p14:creationId xmlns:p14="http://schemas.microsoft.com/office/powerpoint/2010/main" val="59724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11</a:t>
            </a:fld>
            <a:endParaRPr lang="en-MY"/>
          </a:p>
        </p:txBody>
      </p:sp>
    </p:spTree>
    <p:extLst>
      <p:ext uri="{BB962C8B-B14F-4D97-AF65-F5344CB8AC3E}">
        <p14:creationId xmlns:p14="http://schemas.microsoft.com/office/powerpoint/2010/main" val="1205016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12</a:t>
            </a:fld>
            <a:endParaRPr lang="en-MY"/>
          </a:p>
        </p:txBody>
      </p:sp>
    </p:spTree>
    <p:extLst>
      <p:ext uri="{BB962C8B-B14F-4D97-AF65-F5344CB8AC3E}">
        <p14:creationId xmlns:p14="http://schemas.microsoft.com/office/powerpoint/2010/main" val="74971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14</a:t>
            </a:fld>
            <a:endParaRPr lang="en-MY"/>
          </a:p>
        </p:txBody>
      </p:sp>
    </p:spTree>
    <p:extLst>
      <p:ext uri="{BB962C8B-B14F-4D97-AF65-F5344CB8AC3E}">
        <p14:creationId xmlns:p14="http://schemas.microsoft.com/office/powerpoint/2010/main" val="128375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15</a:t>
            </a:fld>
            <a:endParaRPr lang="en-MY"/>
          </a:p>
        </p:txBody>
      </p:sp>
    </p:spTree>
    <p:extLst>
      <p:ext uri="{BB962C8B-B14F-4D97-AF65-F5344CB8AC3E}">
        <p14:creationId xmlns:p14="http://schemas.microsoft.com/office/powerpoint/2010/main" val="1377911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6416975C-262E-4524-AF8B-B555E091CEAF}" type="slidenum">
              <a:rPr lang="en-MY" smtClean="0"/>
              <a:t>17</a:t>
            </a:fld>
            <a:endParaRPr lang="en-MY"/>
          </a:p>
        </p:txBody>
      </p:sp>
    </p:spTree>
    <p:extLst>
      <p:ext uri="{BB962C8B-B14F-4D97-AF65-F5344CB8AC3E}">
        <p14:creationId xmlns:p14="http://schemas.microsoft.com/office/powerpoint/2010/main" val="4191760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FA7C8580-FCD9-EE4D-A6E4-5F479EC703E0}" type="slidenum">
              <a:rPr lang="en-US" smtClean="0"/>
              <a:pPr/>
              <a:t>30</a:t>
            </a:fld>
            <a:endParaRPr lang="en-US"/>
          </a:p>
        </p:txBody>
      </p:sp>
    </p:spTree>
    <p:extLst>
      <p:ext uri="{BB962C8B-B14F-4D97-AF65-F5344CB8AC3E}">
        <p14:creationId xmlns:p14="http://schemas.microsoft.com/office/powerpoint/2010/main" val="2647981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9263E5-CB7E-4275-A069-C15E75945B4B}" type="datetime1">
              <a:rPr lang="en-MY" smtClean="0"/>
              <a:t>18/9/2016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892" t="48002" r="10342" b="41878"/>
          <a:stretch/>
        </p:blipFill>
        <p:spPr>
          <a:xfrm>
            <a:off x="-1349" y="6526942"/>
            <a:ext cx="9144000" cy="43583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2652" cy="6858000"/>
          </a:xfrm>
          <a:prstGeom prst="rect">
            <a:avLst/>
          </a:prstGeom>
        </p:spPr>
      </p:pic>
    </p:spTree>
    <p:extLst>
      <p:ext uri="{BB962C8B-B14F-4D97-AF65-F5344CB8AC3E}">
        <p14:creationId xmlns:p14="http://schemas.microsoft.com/office/powerpoint/2010/main" val="424132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9D65FA-369F-403C-8197-00FA895C7794}" type="datetime1">
              <a:rPr lang="en-MY" smtClean="0"/>
              <a:t>18/9/2016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85323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B193F-E846-4FF6-A1CD-DD1190A374B3}" type="datetime1">
              <a:rPr lang="en-MY" smtClean="0"/>
              <a:t>18/9/2016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34019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0643C52-B193-4A80-A658-FEB38F9D555F}" type="datetime1">
              <a:rPr lang="en-MY" smtClean="0"/>
              <a:t>18/9/2016</a:t>
            </a:fld>
            <a:endParaRPr lang="en-US"/>
          </a:p>
        </p:txBody>
      </p:sp>
      <p:sp>
        <p:nvSpPr>
          <p:cNvPr id="7" name="Slide Number Placeholder 5"/>
          <p:cNvSpPr>
            <a:spLocks noGrp="1"/>
          </p:cNvSpPr>
          <p:nvPr>
            <p:ph type="sldNum" sz="quarter" idx="12"/>
          </p:nvPr>
        </p:nvSpPr>
        <p:spPr>
          <a:xfrm>
            <a:off x="8507453" y="6407152"/>
            <a:ext cx="532558" cy="365125"/>
          </a:xfrm>
        </p:spPr>
        <p:txBody>
          <a:bodyPr/>
          <a:lstStyle>
            <a:lvl1pPr algn="ctr">
              <a:defRPr>
                <a:solidFill>
                  <a:schemeClr val="tx1"/>
                </a:solidFill>
              </a:defRPr>
            </a:lvl1pPr>
          </a:lstStyle>
          <a:p>
            <a:fld id="{B6F15528-21DE-4FAA-801E-634DDDAF4B2B}" type="slidenum">
              <a:rPr lang="en-US" smtClean="0"/>
              <a:pPr/>
              <a:t>‹#›</a:t>
            </a:fld>
            <a:endParaRPr lang="en-US"/>
          </a:p>
        </p:txBody>
      </p:sp>
      <p:pic>
        <p:nvPicPr>
          <p:cNvPr id="8" name="Picture 6" descr="S:\iACCOUNTS Master Folder\User Folder\Afif\Afif's Portal\Bahan\jbs21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82982" y="6405899"/>
            <a:ext cx="367789" cy="367789"/>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0"/>
          <p:cNvSpPr>
            <a:spLocks noGrp="1"/>
          </p:cNvSpPr>
          <p:nvPr userDrawn="1"/>
        </p:nvSpPr>
        <p:spPr>
          <a:xfrm>
            <a:off x="5724128" y="6453338"/>
            <a:ext cx="2933422" cy="365125"/>
          </a:xfrm>
          <a:prstGeom prst="rect">
            <a:avLst/>
          </a:prstGeom>
        </p:spPr>
        <p:txBody>
          <a:bodyPr vert="horz" lIns="84406" tIns="42203" rIns="84406" bIns="42203" rtlCol="0" anchor="ctr"/>
          <a:lstStyle>
            <a:defPPr>
              <a:defRPr lang="en-US"/>
            </a:defPPr>
            <a:lvl1pPr marL="0" algn="l"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23" dirty="0" smtClean="0"/>
              <a:t>©2014 </a:t>
            </a:r>
            <a:r>
              <a:rPr lang="en-US" sz="923" dirty="0" smtClean="0">
                <a:solidFill>
                  <a:srgbClr val="FF0000"/>
                </a:solidFill>
                <a:latin typeface="Neuropol" pitchFamily="34" charset="0"/>
              </a:rPr>
              <a:t>SALIHIN</a:t>
            </a:r>
            <a:r>
              <a:rPr lang="en-US" sz="923" dirty="0" smtClean="0">
                <a:solidFill>
                  <a:srgbClr val="FF0000"/>
                </a:solidFill>
              </a:rPr>
              <a:t> </a:t>
            </a:r>
            <a:r>
              <a:rPr lang="en-US" sz="923" dirty="0" smtClean="0"/>
              <a:t>GST Services. All Rights Reserved.</a:t>
            </a:r>
            <a:endParaRPr lang="en-US" sz="923" dirty="0"/>
          </a:p>
        </p:txBody>
      </p:sp>
      <p:pic>
        <p:nvPicPr>
          <p:cNvPr id="9" name="Picture 9" descr="P:\SALIHIN Logo Centre\gst workshop 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89996" y="150542"/>
            <a:ext cx="1439762" cy="51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244682"/>
      </p:ext>
    </p:extLst>
  </p:cSld>
  <p:clrMapOvr>
    <a:masterClrMapping/>
  </p:clrMapOvr>
  <p:transition spd="slow">
    <p:pull/>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gradFill flip="none" rotWithShape="1">
          <a:gsLst>
            <a:gs pos="0">
              <a:srgbClr val="E7F8FF">
                <a:alpha val="5000"/>
              </a:srgbClr>
            </a:gs>
            <a:gs pos="100000">
              <a:srgbClr val="AFDBFF">
                <a:alpha val="47843"/>
              </a:srgbClr>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04F37F9-D56B-4EBB-B0F6-CEB646F5A68B}" type="datetime1">
              <a:rPr lang="en-MY" smtClean="0"/>
              <a:t>18/9/2016</a:t>
            </a:fld>
            <a:endParaRPr lang="en-US"/>
          </a:p>
        </p:txBody>
      </p:sp>
      <p:sp>
        <p:nvSpPr>
          <p:cNvPr id="5" name="Footer Placeholder 4"/>
          <p:cNvSpPr>
            <a:spLocks noGrp="1"/>
          </p:cNvSpPr>
          <p:nvPr>
            <p:ph type="ftr" sz="quarter" idx="11"/>
          </p:nvPr>
        </p:nvSpPr>
        <p:spPr>
          <a:xfrm>
            <a:off x="4368800" y="6410325"/>
            <a:ext cx="4267200" cy="365125"/>
          </a:xfrm>
        </p:spPr>
        <p:txBody>
          <a:bodyPr/>
          <a:lstStyle>
            <a:lvl1pPr algn="r">
              <a:defRPr sz="1100">
                <a:solidFill>
                  <a:schemeClr val="tx1"/>
                </a:solidFill>
              </a:defRPr>
            </a:lvl1pPr>
          </a:lstStyle>
          <a:p>
            <a:endParaRPr lang="en-US" dirty="0"/>
          </a:p>
        </p:txBody>
      </p:sp>
      <p:sp>
        <p:nvSpPr>
          <p:cNvPr id="6" name="Slide Number Placeholder 5"/>
          <p:cNvSpPr>
            <a:spLocks noGrp="1"/>
          </p:cNvSpPr>
          <p:nvPr>
            <p:ph type="sldNum" sz="quarter" idx="12"/>
          </p:nvPr>
        </p:nvSpPr>
        <p:spPr>
          <a:xfrm>
            <a:off x="8507453" y="6407150"/>
            <a:ext cx="532558" cy="365125"/>
          </a:xfrm>
        </p:spPr>
        <p:txBody>
          <a:bodyPr/>
          <a:lstStyle>
            <a:lvl1pPr algn="ctr">
              <a:defRPr>
                <a:solidFill>
                  <a:schemeClr val="tx1"/>
                </a:solidFill>
              </a:defRPr>
            </a:lvl1pPr>
          </a:lstStyle>
          <a:p>
            <a:fld id="{B6F15528-21DE-4FAA-801E-634DDDAF4B2B}" type="slidenum">
              <a:rPr lang="en-US" smtClean="0"/>
              <a:pPr/>
              <a:t>‹#›</a:t>
            </a:fld>
            <a:endParaRPr lang="en-US"/>
          </a:p>
        </p:txBody>
      </p:sp>
      <p:pic>
        <p:nvPicPr>
          <p:cNvPr id="1028" name="Picture 4" descr="C:\Users\GSTUser\Desktop\Salihin without AF N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81800" y="149225"/>
            <a:ext cx="2132758" cy="460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ACCOUNTS Master Folder\User Folder\Afif\Afif's Portal\Bahan\jbs21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82982" y="6405897"/>
            <a:ext cx="367789" cy="367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30080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6_Title Slide">
    <p:bg>
      <p:bgPr>
        <a:gradFill flip="none" rotWithShape="1">
          <a:gsLst>
            <a:gs pos="0">
              <a:srgbClr val="E7F8FF">
                <a:alpha val="5000"/>
              </a:srgbClr>
            </a:gs>
            <a:gs pos="100000">
              <a:srgbClr val="AFDBFF">
                <a:alpha val="47843"/>
              </a:srgbClr>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49479E6-438C-40CF-BCED-FC505339E68B}" type="datetime1">
              <a:rPr lang="en-MY" smtClean="0"/>
              <a:t>18/9/2016</a:t>
            </a:fld>
            <a:endParaRPr lang="en-US"/>
          </a:p>
        </p:txBody>
      </p:sp>
      <p:sp>
        <p:nvSpPr>
          <p:cNvPr id="7" name="Slide Number Placeholder 5"/>
          <p:cNvSpPr>
            <a:spLocks noGrp="1"/>
          </p:cNvSpPr>
          <p:nvPr>
            <p:ph type="sldNum" sz="quarter" idx="12"/>
          </p:nvPr>
        </p:nvSpPr>
        <p:spPr>
          <a:xfrm>
            <a:off x="8507453" y="6407152"/>
            <a:ext cx="532558" cy="365125"/>
          </a:xfrm>
        </p:spPr>
        <p:txBody>
          <a:bodyPr/>
          <a:lstStyle>
            <a:lvl1pPr algn="ctr">
              <a:defRPr>
                <a:solidFill>
                  <a:schemeClr val="tx1"/>
                </a:solidFill>
              </a:defRPr>
            </a:lvl1pPr>
          </a:lstStyle>
          <a:p>
            <a:fld id="{B6F15528-21DE-4FAA-801E-634DDDAF4B2B}" type="slidenum">
              <a:rPr lang="en-US" smtClean="0"/>
              <a:pPr/>
              <a:t>‹#›</a:t>
            </a:fld>
            <a:endParaRPr lang="en-US"/>
          </a:p>
        </p:txBody>
      </p:sp>
      <p:pic>
        <p:nvPicPr>
          <p:cNvPr id="8" name="Picture 6" descr="S:\iACCOUNTS Master Folder\User Folder\Afif\Afif's Portal\Bahan\jbs21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82982" y="6405899"/>
            <a:ext cx="367789" cy="367789"/>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0"/>
          <p:cNvSpPr>
            <a:spLocks noGrp="1"/>
          </p:cNvSpPr>
          <p:nvPr userDrawn="1"/>
        </p:nvSpPr>
        <p:spPr>
          <a:xfrm>
            <a:off x="5724128" y="6453338"/>
            <a:ext cx="2933422"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©2014 </a:t>
            </a:r>
            <a:r>
              <a:rPr lang="en-US" dirty="0" smtClean="0">
                <a:solidFill>
                  <a:srgbClr val="FF0000"/>
                </a:solidFill>
                <a:latin typeface="Neuropol" pitchFamily="34" charset="0"/>
              </a:rPr>
              <a:t>SALIHIN</a:t>
            </a:r>
            <a:r>
              <a:rPr lang="en-US" dirty="0" smtClean="0">
                <a:solidFill>
                  <a:srgbClr val="FF0000"/>
                </a:solidFill>
              </a:rPr>
              <a:t> </a:t>
            </a:r>
            <a:r>
              <a:rPr lang="en-US" dirty="0" smtClean="0"/>
              <a:t>GST Services. All Rights Reserved.</a:t>
            </a:r>
            <a:endParaRPr lang="en-US" dirty="0"/>
          </a:p>
        </p:txBody>
      </p:sp>
      <p:pic>
        <p:nvPicPr>
          <p:cNvPr id="9" name="Picture 9" descr="P:\SALIHIN Logo Centre\gst workshop 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89996" y="150542"/>
            <a:ext cx="1439762" cy="51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236203"/>
      </p:ext>
    </p:extLst>
  </p:cSld>
  <p:clrMapOvr>
    <a:masterClrMapping/>
  </p:clrMapOvr>
  <p:transition spd="slow">
    <p:pull/>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F75D4F-8967-4431-835D-6AB96C035EB1}" type="datetime1">
              <a:rPr lang="en-MY" smtClean="0"/>
              <a:t>18/9/2016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312" t="31236"/>
          <a:stretch/>
        </p:blipFill>
        <p:spPr>
          <a:xfrm flipH="1">
            <a:off x="6198548" y="-2782"/>
            <a:ext cx="2966357" cy="2061446"/>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892" t="48002" r="10342" b="41878"/>
          <a:stretch/>
        </p:blipFill>
        <p:spPr>
          <a:xfrm>
            <a:off x="0" y="6528990"/>
            <a:ext cx="9144000" cy="43583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5877" y="381000"/>
            <a:ext cx="1266092" cy="1371600"/>
          </a:xfrm>
          <a:prstGeom prst="rect">
            <a:avLst/>
          </a:prstGeom>
          <a:noFill/>
          <a:ln>
            <a:noFill/>
          </a:ln>
        </p:spPr>
      </p:pic>
    </p:spTree>
    <p:extLst>
      <p:ext uri="{BB962C8B-B14F-4D97-AF65-F5344CB8AC3E}">
        <p14:creationId xmlns:p14="http://schemas.microsoft.com/office/powerpoint/2010/main" val="3616523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93CA06-6533-4FAB-AD69-C9F918A79201}" type="datetime1">
              <a:rPr lang="en-MY" smtClean="0"/>
              <a:t>18/9/2016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17514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6E0BE4-7A29-4761-8F6C-6FA25240FC43}" type="datetime1">
              <a:rPr lang="en-MY" smtClean="0"/>
              <a:t>18/9/2016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4220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6"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6"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2CF36E-6151-4433-A244-463B4B6325E6}" type="datetime1">
              <a:rPr lang="en-MY" smtClean="0"/>
              <a:t>18/9/2016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70927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5207FA-9218-495E-A2A1-860764B38406}" type="datetime1">
              <a:rPr lang="en-MY" smtClean="0"/>
              <a:t>18/9/2016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36375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1DC92E-8590-4732-AC81-631DEE9FE915}" type="datetime1">
              <a:rPr lang="en-MY" smtClean="0"/>
              <a:t>18/9/2016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56922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287395-9878-42D7-8574-F538DB993419}" type="datetime1">
              <a:rPr lang="en-MY" smtClean="0"/>
              <a:t>18/9/2016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8110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165370-2E59-49ED-8121-FD452855E5AA}" type="datetime1">
              <a:rPr lang="en-MY" smtClean="0"/>
              <a:t>18/9/2016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29980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2A9AF4-D3A7-4C2A-9532-2B1D4A0B9AD5}" type="datetime1">
              <a:rPr lang="en-MY" smtClean="0"/>
              <a:t>18/9/2016</a:t>
            </a:fld>
            <a:endParaRPr lang="en-US" dirty="0"/>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43836277"/>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3" r:id="rId12"/>
    <p:sldLayoutId id="2147484095" r:id="rId13"/>
    <p:sldLayoutId id="2147484097" r:id="rId14"/>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Layout" Target="../diagrams/layout1.xml"/><Relationship Id="rId7" Type="http://schemas.openxmlformats.org/officeDocument/2006/relationships/image" Target="../media/image47.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jp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g"/><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78.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ounded Rectangle 91"/>
          <p:cNvSpPr/>
          <p:nvPr/>
        </p:nvSpPr>
        <p:spPr>
          <a:xfrm>
            <a:off x="1471192" y="2501526"/>
            <a:ext cx="6442392" cy="96265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Ins="360000" rtlCol="0" anchor="ctr"/>
          <a:lstStyle/>
          <a:p>
            <a:pPr algn="ctr"/>
            <a:r>
              <a:rPr lang="en-MY" sz="3600" b="1" dirty="0" smtClean="0"/>
              <a:t>AWARENESS TRAINING</a:t>
            </a:r>
            <a:endParaRPr lang="en-MY" sz="3600" b="1" dirty="0"/>
          </a:p>
        </p:txBody>
      </p:sp>
      <p:sp>
        <p:nvSpPr>
          <p:cNvPr id="93" name="Footer Placeholder 10"/>
          <p:cNvSpPr>
            <a:spLocks noGrp="1"/>
          </p:cNvSpPr>
          <p:nvPr/>
        </p:nvSpPr>
        <p:spPr>
          <a:xfrm>
            <a:off x="6384113" y="6272639"/>
            <a:ext cx="2707774" cy="337038"/>
          </a:xfrm>
          <a:prstGeom prst="rect">
            <a:avLst/>
          </a:prstGeom>
        </p:spPr>
        <p:txBody>
          <a:bodyPr vert="horz" lIns="84406" tIns="42203" rIns="84406" bIns="42203" rtlCol="0" anchor="ctr"/>
          <a:lstStyle>
            <a:defPPr>
              <a:defRPr lang="en-US"/>
            </a:defPPr>
            <a:lvl1pPr marL="0" algn="l"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23" dirty="0"/>
              <a:t>©2014 </a:t>
            </a:r>
            <a:r>
              <a:rPr lang="en-US" sz="923" dirty="0">
                <a:solidFill>
                  <a:srgbClr val="FF0000"/>
                </a:solidFill>
                <a:latin typeface="Neuropol" pitchFamily="34" charset="0"/>
              </a:rPr>
              <a:t>SALIHIN</a:t>
            </a:r>
            <a:r>
              <a:rPr lang="en-US" sz="923" dirty="0">
                <a:solidFill>
                  <a:srgbClr val="FF0000"/>
                </a:solidFill>
              </a:rPr>
              <a:t> </a:t>
            </a:r>
            <a:r>
              <a:rPr lang="en-US" sz="923" dirty="0"/>
              <a:t>GST Services. All Rights Reserved.</a:t>
            </a:r>
          </a:p>
        </p:txBody>
      </p:sp>
      <p:pic>
        <p:nvPicPr>
          <p:cNvPr id="96" name="Picture 9" descr="P:\SALIHIN Logo Centre\gst workshop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8243" y="437899"/>
            <a:ext cx="2094237" cy="74548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files.aszroul-on9resume.webnode.com/200000015-d5e6ad6e39/uojb1.jpg"/>
          <p:cNvSpPr>
            <a:spLocks noChangeAspect="1" noChangeArrowheads="1"/>
          </p:cNvSpPr>
          <p:nvPr/>
        </p:nvSpPr>
        <p:spPr bwMode="auto">
          <a:xfrm>
            <a:off x="-1415647" y="45049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95" name="Picture 2" descr=" Goods &amp; Services Tax (GST) Malaysia"/>
          <p:cNvPicPr>
            <a:picLocks noChangeAspect="1" noChangeArrowheads="1"/>
          </p:cNvPicPr>
          <p:nvPr/>
        </p:nvPicPr>
        <p:blipFill>
          <a:blip r:embed="rId3" cstate="print"/>
          <a:srcRect/>
          <a:stretch>
            <a:fillRect/>
          </a:stretch>
        </p:blipFill>
        <p:spPr bwMode="auto">
          <a:xfrm>
            <a:off x="1244926" y="437899"/>
            <a:ext cx="2177681" cy="1682751"/>
          </a:xfrm>
          <a:prstGeom prst="rect">
            <a:avLst/>
          </a:prstGeom>
          <a:noFill/>
          <a:effectLst>
            <a:outerShdw blurRad="50800" dist="38100" dir="5400000" algn="t" rotWithShape="0">
              <a:prstClr val="black">
                <a:alpha val="40000"/>
              </a:prstClr>
            </a:outerShdw>
          </a:effectLst>
        </p:spPr>
      </p:pic>
      <p:sp>
        <p:nvSpPr>
          <p:cNvPr id="3" name="TextBox 2"/>
          <p:cNvSpPr txBox="1"/>
          <p:nvPr/>
        </p:nvSpPr>
        <p:spPr>
          <a:xfrm>
            <a:off x="5305907" y="5888042"/>
            <a:ext cx="3144823" cy="369332"/>
          </a:xfrm>
          <a:prstGeom prst="rect">
            <a:avLst/>
          </a:prstGeom>
          <a:noFill/>
        </p:spPr>
        <p:txBody>
          <a:bodyPr wrap="square" rtlCol="0">
            <a:spAutoFit/>
          </a:bodyPr>
          <a:lstStyle/>
          <a:p>
            <a:pPr algn="r"/>
            <a:r>
              <a:rPr lang="en-US" dirty="0" smtClean="0"/>
              <a:t>21 September 2015</a:t>
            </a:r>
            <a:endParaRPr lang="en-SG" dirty="0"/>
          </a:p>
        </p:txBody>
      </p:sp>
      <p:grpSp>
        <p:nvGrpSpPr>
          <p:cNvPr id="101" name="Group 100"/>
          <p:cNvGrpSpPr/>
          <p:nvPr/>
        </p:nvGrpSpPr>
        <p:grpSpPr>
          <a:xfrm>
            <a:off x="5669559" y="3818434"/>
            <a:ext cx="3059003" cy="1982656"/>
            <a:chOff x="5292080" y="3730464"/>
            <a:chExt cx="3313920" cy="2147877"/>
          </a:xfrm>
        </p:grpSpPr>
        <p:grpSp>
          <p:nvGrpSpPr>
            <p:cNvPr id="102" name="Group 101"/>
            <p:cNvGrpSpPr/>
            <p:nvPr/>
          </p:nvGrpSpPr>
          <p:grpSpPr>
            <a:xfrm>
              <a:off x="5292080" y="3735922"/>
              <a:ext cx="3313920" cy="2142419"/>
              <a:chOff x="1823684" y="529837"/>
              <a:chExt cx="5179950" cy="3348790"/>
            </a:xfrm>
          </p:grpSpPr>
          <p:sp>
            <p:nvSpPr>
              <p:cNvPr id="144" name="Cube 143"/>
              <p:cNvSpPr/>
              <p:nvPr/>
            </p:nvSpPr>
            <p:spPr>
              <a:xfrm flipH="1">
                <a:off x="4839573" y="1720463"/>
                <a:ext cx="864097" cy="958830"/>
              </a:xfrm>
              <a:prstGeom prst="cube">
                <a:avLst/>
              </a:prstGeom>
              <a:solidFill>
                <a:srgbClr val="FF00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SG" sz="4062" b="1" dirty="0">
                  <a:solidFill>
                    <a:schemeClr val="bg1"/>
                  </a:solidFill>
                </a:endParaRPr>
              </a:p>
            </p:txBody>
          </p:sp>
          <p:sp>
            <p:nvSpPr>
              <p:cNvPr id="145" name="Cube 144"/>
              <p:cNvSpPr/>
              <p:nvPr/>
            </p:nvSpPr>
            <p:spPr>
              <a:xfrm flipH="1">
                <a:off x="4839572" y="994739"/>
                <a:ext cx="864097" cy="1065996"/>
              </a:xfrm>
              <a:prstGeom prst="cube">
                <a:avLst/>
              </a:prstGeom>
              <a:solidFill>
                <a:srgbClr val="FF000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SG" sz="4062" b="1" dirty="0">
                  <a:solidFill>
                    <a:schemeClr val="bg1"/>
                  </a:solidFill>
                </a:endParaRPr>
              </a:p>
            </p:txBody>
          </p:sp>
          <p:sp>
            <p:nvSpPr>
              <p:cNvPr id="146" name="Cube 145"/>
              <p:cNvSpPr/>
              <p:nvPr/>
            </p:nvSpPr>
            <p:spPr>
              <a:xfrm>
                <a:off x="4972141" y="837503"/>
                <a:ext cx="535063" cy="466985"/>
              </a:xfrm>
              <a:prstGeom prst="cube">
                <a:avLst/>
              </a:prstGeom>
              <a:solidFill>
                <a:srgbClr val="CCCC0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SG" sz="4062" b="1" dirty="0">
                  <a:solidFill>
                    <a:schemeClr val="bg1"/>
                  </a:solidFill>
                </a:endParaRPr>
              </a:p>
            </p:txBody>
          </p:sp>
          <p:sp>
            <p:nvSpPr>
              <p:cNvPr id="147" name="Cube 146"/>
              <p:cNvSpPr/>
              <p:nvPr/>
            </p:nvSpPr>
            <p:spPr>
              <a:xfrm flipH="1">
                <a:off x="4004774" y="1720462"/>
                <a:ext cx="864097" cy="795971"/>
              </a:xfrm>
              <a:prstGeom prst="cube">
                <a:avLst/>
              </a:prstGeom>
              <a:solidFill>
                <a:srgbClr val="FF00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48" name="Cube 147"/>
              <p:cNvSpPr/>
              <p:nvPr/>
            </p:nvSpPr>
            <p:spPr>
              <a:xfrm flipH="1">
                <a:off x="4004774" y="1116418"/>
                <a:ext cx="864097" cy="795971"/>
              </a:xfrm>
              <a:prstGeom prst="cube">
                <a:avLst/>
              </a:prstGeom>
              <a:solidFill>
                <a:srgbClr val="0000FF"/>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49" name="Cube 148"/>
              <p:cNvSpPr/>
              <p:nvPr/>
            </p:nvSpPr>
            <p:spPr>
              <a:xfrm rot="21098397" flipH="1">
                <a:off x="4004774" y="529837"/>
                <a:ext cx="864097" cy="795971"/>
              </a:xfrm>
              <a:prstGeom prst="cube">
                <a:avLst/>
              </a:prstGeom>
              <a:solidFill>
                <a:srgbClr val="CCFF33"/>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0" name="Cube 149"/>
              <p:cNvSpPr/>
              <p:nvPr/>
            </p:nvSpPr>
            <p:spPr>
              <a:xfrm>
                <a:off x="2354765" y="2267469"/>
                <a:ext cx="565685" cy="532832"/>
              </a:xfrm>
              <a:prstGeom prst="cube">
                <a:avLst/>
              </a:prstGeom>
              <a:solidFill>
                <a:srgbClr val="FF00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1" name="Cube 150"/>
              <p:cNvSpPr/>
              <p:nvPr/>
            </p:nvSpPr>
            <p:spPr>
              <a:xfrm flipH="1">
                <a:off x="3211855" y="1720462"/>
                <a:ext cx="864097" cy="795971"/>
              </a:xfrm>
              <a:prstGeom prst="cube">
                <a:avLst/>
              </a:prstGeom>
              <a:solidFill>
                <a:srgbClr val="FF00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2" name="Cube 151"/>
              <p:cNvSpPr/>
              <p:nvPr/>
            </p:nvSpPr>
            <p:spPr>
              <a:xfrm>
                <a:off x="5485789" y="2084254"/>
                <a:ext cx="845048" cy="795971"/>
              </a:xfrm>
              <a:prstGeom prst="cube">
                <a:avLst/>
              </a:prstGeom>
              <a:solidFill>
                <a:srgbClr val="5F5F5F"/>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3" name="Cube 152"/>
              <p:cNvSpPr/>
              <p:nvPr/>
            </p:nvSpPr>
            <p:spPr>
              <a:xfrm rot="21107126" flipH="1">
                <a:off x="5932718" y="1500913"/>
                <a:ext cx="423870" cy="372059"/>
              </a:xfrm>
              <a:prstGeom prst="cube">
                <a:avLst/>
              </a:prstGeom>
              <a:solidFill>
                <a:srgbClr val="9900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4" name="Cube 153"/>
              <p:cNvSpPr/>
              <p:nvPr/>
            </p:nvSpPr>
            <p:spPr>
              <a:xfrm rot="21412010" flipH="1">
                <a:off x="6452735" y="1894863"/>
                <a:ext cx="550899" cy="544078"/>
              </a:xfrm>
              <a:prstGeom prst="cube">
                <a:avLst/>
              </a:prstGeom>
              <a:solidFill>
                <a:srgbClr val="D60093"/>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5" name="Cube 154"/>
              <p:cNvSpPr/>
              <p:nvPr/>
            </p:nvSpPr>
            <p:spPr>
              <a:xfrm flipH="1">
                <a:off x="3347863" y="1241704"/>
                <a:ext cx="728088" cy="670685"/>
              </a:xfrm>
              <a:prstGeom prst="cube">
                <a:avLst/>
              </a:prstGeom>
              <a:solidFill>
                <a:srgbClr val="FF000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6" name="Cube 155"/>
              <p:cNvSpPr/>
              <p:nvPr/>
            </p:nvSpPr>
            <p:spPr>
              <a:xfrm rot="19315628" flipH="1">
                <a:off x="3548049" y="815092"/>
                <a:ext cx="558098" cy="514097"/>
              </a:xfrm>
              <a:prstGeom prst="cube">
                <a:avLst/>
              </a:prstGeom>
              <a:solidFill>
                <a:srgbClr val="FF000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7" name="Cube 156"/>
              <p:cNvSpPr/>
              <p:nvPr/>
            </p:nvSpPr>
            <p:spPr>
              <a:xfrm rot="185986">
                <a:off x="3782284" y="2290299"/>
                <a:ext cx="867840" cy="867839"/>
              </a:xfrm>
              <a:prstGeom prst="cube">
                <a:avLst/>
              </a:prstGeom>
              <a:solidFill>
                <a:schemeClr val="tx1"/>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8" name="Cube 157"/>
              <p:cNvSpPr/>
              <p:nvPr/>
            </p:nvSpPr>
            <p:spPr>
              <a:xfrm flipH="1">
                <a:off x="4627653" y="2294165"/>
                <a:ext cx="815018" cy="770256"/>
              </a:xfrm>
              <a:prstGeom prst="cube">
                <a:avLst/>
              </a:prstGeom>
              <a:solidFill>
                <a:srgbClr val="33CC33"/>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59" name="Cube 158"/>
              <p:cNvSpPr/>
              <p:nvPr/>
            </p:nvSpPr>
            <p:spPr>
              <a:xfrm flipH="1">
                <a:off x="4033306" y="1720463"/>
                <a:ext cx="763580" cy="703379"/>
              </a:xfrm>
              <a:prstGeom prst="cube">
                <a:avLst/>
              </a:prstGeom>
              <a:solidFill>
                <a:srgbClr val="FF000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0" name="Cube 159"/>
              <p:cNvSpPr/>
              <p:nvPr/>
            </p:nvSpPr>
            <p:spPr>
              <a:xfrm>
                <a:off x="4912413" y="1744258"/>
                <a:ext cx="791256" cy="745303"/>
              </a:xfrm>
              <a:prstGeom prst="cube">
                <a:avLst/>
              </a:prstGeom>
              <a:solidFill>
                <a:schemeClr val="bg2">
                  <a:lumMod val="50000"/>
                </a:schemeClr>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1" name="Cube 160"/>
              <p:cNvSpPr/>
              <p:nvPr/>
            </p:nvSpPr>
            <p:spPr>
              <a:xfrm flipH="1">
                <a:off x="2861007" y="2428839"/>
                <a:ext cx="837099" cy="787734"/>
              </a:xfrm>
              <a:prstGeom prst="cube">
                <a:avLst/>
              </a:prstGeom>
              <a:solidFill>
                <a:srgbClr val="00CCFF"/>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2" name="Cube 161"/>
              <p:cNvSpPr/>
              <p:nvPr/>
            </p:nvSpPr>
            <p:spPr>
              <a:xfrm rot="982446">
                <a:off x="3140164" y="1901311"/>
                <a:ext cx="734297" cy="734296"/>
              </a:xfrm>
              <a:prstGeom prst="cube">
                <a:avLst/>
              </a:prstGeom>
              <a:solidFill>
                <a:srgbClr val="FF99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3" name="Cube 162"/>
              <p:cNvSpPr/>
              <p:nvPr/>
            </p:nvSpPr>
            <p:spPr>
              <a:xfrm>
                <a:off x="2332682" y="1527737"/>
                <a:ext cx="674044" cy="634898"/>
              </a:xfrm>
              <a:prstGeom prst="cube">
                <a:avLst/>
              </a:prstGeom>
              <a:solidFill>
                <a:schemeClr val="bg2">
                  <a:lumMod val="50000"/>
                </a:schemeClr>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4" name="Cube 163"/>
              <p:cNvSpPr/>
              <p:nvPr/>
            </p:nvSpPr>
            <p:spPr>
              <a:xfrm>
                <a:off x="4337901" y="2880225"/>
                <a:ext cx="617949" cy="582062"/>
              </a:xfrm>
              <a:prstGeom prst="cube">
                <a:avLst/>
              </a:prstGeom>
              <a:solidFill>
                <a:srgbClr val="FF3399"/>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5" name="Cube 164"/>
              <p:cNvSpPr/>
              <p:nvPr/>
            </p:nvSpPr>
            <p:spPr>
              <a:xfrm>
                <a:off x="2789331" y="3044629"/>
                <a:ext cx="422524" cy="397986"/>
              </a:xfrm>
              <a:prstGeom prst="cube">
                <a:avLst/>
              </a:prstGeom>
              <a:solidFill>
                <a:srgbClr val="5F5F5F"/>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6" name="Cube 165"/>
              <p:cNvSpPr/>
              <p:nvPr/>
            </p:nvSpPr>
            <p:spPr>
              <a:xfrm>
                <a:off x="3508376" y="3137895"/>
                <a:ext cx="540613" cy="509216"/>
              </a:xfrm>
              <a:prstGeom prst="cube">
                <a:avLst/>
              </a:prstGeom>
              <a:solidFill>
                <a:srgbClr val="33CC33"/>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7" name="Cube 166"/>
              <p:cNvSpPr/>
              <p:nvPr/>
            </p:nvSpPr>
            <p:spPr>
              <a:xfrm>
                <a:off x="1823684" y="2822706"/>
                <a:ext cx="405549" cy="381996"/>
              </a:xfrm>
              <a:prstGeom prst="cube">
                <a:avLst/>
              </a:prstGeom>
              <a:solidFill>
                <a:srgbClr val="D60093"/>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8" name="Cube 167"/>
              <p:cNvSpPr/>
              <p:nvPr/>
            </p:nvSpPr>
            <p:spPr>
              <a:xfrm flipH="1">
                <a:off x="6438055" y="2651897"/>
                <a:ext cx="445569" cy="456656"/>
              </a:xfrm>
              <a:prstGeom prst="cube">
                <a:avLst/>
              </a:prstGeom>
              <a:solidFill>
                <a:srgbClr val="0000FF"/>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69" name="Cube 168"/>
              <p:cNvSpPr/>
              <p:nvPr/>
            </p:nvSpPr>
            <p:spPr>
              <a:xfrm>
                <a:off x="4945176" y="3410025"/>
                <a:ext cx="497495" cy="468602"/>
              </a:xfrm>
              <a:prstGeom prst="cube">
                <a:avLst/>
              </a:prstGeom>
              <a:solidFill>
                <a:schemeClr val="accent5">
                  <a:lumMod val="60000"/>
                  <a:lumOff val="40000"/>
                </a:schemeClr>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70" name="Cube 169"/>
              <p:cNvSpPr/>
              <p:nvPr/>
            </p:nvSpPr>
            <p:spPr>
              <a:xfrm flipH="1">
                <a:off x="5623595" y="2839950"/>
                <a:ext cx="588433" cy="603075"/>
              </a:xfrm>
              <a:prstGeom prst="cube">
                <a:avLst/>
              </a:prstGeom>
              <a:solidFill>
                <a:srgbClr val="CCCC00"/>
              </a:solid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grpSp>
        <p:grpSp>
          <p:nvGrpSpPr>
            <p:cNvPr id="103" name="Group 102"/>
            <p:cNvGrpSpPr/>
            <p:nvPr/>
          </p:nvGrpSpPr>
          <p:grpSpPr>
            <a:xfrm>
              <a:off x="5292080" y="3730464"/>
              <a:ext cx="3313920" cy="2142419"/>
              <a:chOff x="1823684" y="529837"/>
              <a:chExt cx="5179950" cy="3348790"/>
            </a:xfrm>
            <a:solidFill>
              <a:srgbClr val="FFFF00">
                <a:alpha val="81961"/>
              </a:srgbClr>
            </a:solidFill>
          </p:grpSpPr>
          <p:sp>
            <p:nvSpPr>
              <p:cNvPr id="117" name="Cube 116"/>
              <p:cNvSpPr/>
              <p:nvPr/>
            </p:nvSpPr>
            <p:spPr>
              <a:xfrm flipH="1">
                <a:off x="4839573" y="1720463"/>
                <a:ext cx="864097" cy="958830"/>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SG" sz="4062" b="1" dirty="0">
                  <a:solidFill>
                    <a:schemeClr val="bg1"/>
                  </a:solidFill>
                </a:endParaRPr>
              </a:p>
            </p:txBody>
          </p:sp>
          <p:sp>
            <p:nvSpPr>
              <p:cNvPr id="118" name="Cube 117"/>
              <p:cNvSpPr/>
              <p:nvPr/>
            </p:nvSpPr>
            <p:spPr>
              <a:xfrm flipH="1">
                <a:off x="4839572" y="994739"/>
                <a:ext cx="864097" cy="1065996"/>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SG" sz="4062" b="1" dirty="0">
                  <a:solidFill>
                    <a:schemeClr val="bg1"/>
                  </a:solidFill>
                </a:endParaRPr>
              </a:p>
            </p:txBody>
          </p:sp>
          <p:sp>
            <p:nvSpPr>
              <p:cNvPr id="119" name="Cube 118"/>
              <p:cNvSpPr/>
              <p:nvPr/>
            </p:nvSpPr>
            <p:spPr>
              <a:xfrm>
                <a:off x="4972141" y="837503"/>
                <a:ext cx="535063" cy="466985"/>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SG" sz="4062" b="1" dirty="0">
                  <a:solidFill>
                    <a:schemeClr val="bg1"/>
                  </a:solidFill>
                </a:endParaRPr>
              </a:p>
            </p:txBody>
          </p:sp>
          <p:sp>
            <p:nvSpPr>
              <p:cNvPr id="120" name="Cube 119"/>
              <p:cNvSpPr/>
              <p:nvPr/>
            </p:nvSpPr>
            <p:spPr>
              <a:xfrm flipH="1">
                <a:off x="4004774" y="1720462"/>
                <a:ext cx="864097" cy="795971"/>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1" name="Cube 120"/>
              <p:cNvSpPr/>
              <p:nvPr/>
            </p:nvSpPr>
            <p:spPr>
              <a:xfrm flipH="1">
                <a:off x="4004774" y="1116418"/>
                <a:ext cx="864097" cy="795971"/>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2" name="Cube 121"/>
              <p:cNvSpPr/>
              <p:nvPr/>
            </p:nvSpPr>
            <p:spPr>
              <a:xfrm rot="21098397" flipH="1">
                <a:off x="4004774" y="529837"/>
                <a:ext cx="864097" cy="795971"/>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3" name="Cube 122"/>
              <p:cNvSpPr/>
              <p:nvPr/>
            </p:nvSpPr>
            <p:spPr>
              <a:xfrm>
                <a:off x="2354765" y="2267469"/>
                <a:ext cx="565685" cy="532832"/>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4" name="Cube 123"/>
              <p:cNvSpPr/>
              <p:nvPr/>
            </p:nvSpPr>
            <p:spPr>
              <a:xfrm flipH="1">
                <a:off x="3211855" y="1720462"/>
                <a:ext cx="864097" cy="795971"/>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5" name="Cube 124"/>
              <p:cNvSpPr/>
              <p:nvPr/>
            </p:nvSpPr>
            <p:spPr>
              <a:xfrm>
                <a:off x="5485789" y="2084254"/>
                <a:ext cx="845048" cy="795971"/>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6" name="Cube 125"/>
              <p:cNvSpPr/>
              <p:nvPr/>
            </p:nvSpPr>
            <p:spPr>
              <a:xfrm rot="21107126" flipH="1">
                <a:off x="5932718" y="1500913"/>
                <a:ext cx="423870" cy="372059"/>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7" name="Cube 126"/>
              <p:cNvSpPr/>
              <p:nvPr/>
            </p:nvSpPr>
            <p:spPr>
              <a:xfrm rot="21412010" flipH="1">
                <a:off x="6452735" y="1894863"/>
                <a:ext cx="550899" cy="544078"/>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8" name="Cube 127"/>
              <p:cNvSpPr/>
              <p:nvPr/>
            </p:nvSpPr>
            <p:spPr>
              <a:xfrm flipH="1">
                <a:off x="3347863" y="1241704"/>
                <a:ext cx="728088" cy="670685"/>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29" name="Cube 128"/>
              <p:cNvSpPr/>
              <p:nvPr/>
            </p:nvSpPr>
            <p:spPr>
              <a:xfrm rot="19315628" flipH="1">
                <a:off x="3548049" y="815092"/>
                <a:ext cx="558098" cy="514097"/>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0" name="Cube 129"/>
              <p:cNvSpPr/>
              <p:nvPr/>
            </p:nvSpPr>
            <p:spPr>
              <a:xfrm rot="185986">
                <a:off x="3782284" y="2290299"/>
                <a:ext cx="867840" cy="867839"/>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1" name="Cube 130"/>
              <p:cNvSpPr/>
              <p:nvPr/>
            </p:nvSpPr>
            <p:spPr>
              <a:xfrm flipH="1">
                <a:off x="4627653" y="2294165"/>
                <a:ext cx="815018" cy="770256"/>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2" name="Cube 131"/>
              <p:cNvSpPr/>
              <p:nvPr/>
            </p:nvSpPr>
            <p:spPr>
              <a:xfrm flipH="1">
                <a:off x="4033306" y="1720463"/>
                <a:ext cx="763580" cy="703379"/>
              </a:xfrm>
              <a:prstGeom prst="cube">
                <a:avLst/>
              </a:pr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3" name="Cube 132"/>
              <p:cNvSpPr/>
              <p:nvPr/>
            </p:nvSpPr>
            <p:spPr>
              <a:xfrm>
                <a:off x="4912413" y="1744258"/>
                <a:ext cx="791256" cy="745303"/>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4" name="Cube 133"/>
              <p:cNvSpPr/>
              <p:nvPr/>
            </p:nvSpPr>
            <p:spPr>
              <a:xfrm flipH="1">
                <a:off x="2861007" y="2428839"/>
                <a:ext cx="837099" cy="787734"/>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5" name="Cube 134"/>
              <p:cNvSpPr/>
              <p:nvPr/>
            </p:nvSpPr>
            <p:spPr>
              <a:xfrm rot="982446">
                <a:off x="3140164" y="1901311"/>
                <a:ext cx="734297" cy="734296"/>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6" name="Cube 135"/>
              <p:cNvSpPr/>
              <p:nvPr/>
            </p:nvSpPr>
            <p:spPr>
              <a:xfrm>
                <a:off x="2332682" y="1527737"/>
                <a:ext cx="674044" cy="634898"/>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7" name="Cube 136"/>
              <p:cNvSpPr/>
              <p:nvPr/>
            </p:nvSpPr>
            <p:spPr>
              <a:xfrm>
                <a:off x="4337901" y="2880225"/>
                <a:ext cx="617949" cy="582062"/>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8" name="Cube 137"/>
              <p:cNvSpPr/>
              <p:nvPr/>
            </p:nvSpPr>
            <p:spPr>
              <a:xfrm>
                <a:off x="2789331" y="3044629"/>
                <a:ext cx="422524" cy="397986"/>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39" name="Cube 138"/>
              <p:cNvSpPr/>
              <p:nvPr/>
            </p:nvSpPr>
            <p:spPr>
              <a:xfrm>
                <a:off x="3508376" y="3137895"/>
                <a:ext cx="540613" cy="509216"/>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40" name="Cube 139"/>
              <p:cNvSpPr/>
              <p:nvPr/>
            </p:nvSpPr>
            <p:spPr>
              <a:xfrm>
                <a:off x="1823684" y="2822706"/>
                <a:ext cx="405549" cy="381996"/>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41" name="Cube 140"/>
              <p:cNvSpPr/>
              <p:nvPr/>
            </p:nvSpPr>
            <p:spPr>
              <a:xfrm flipH="1">
                <a:off x="6438055" y="2651897"/>
                <a:ext cx="445569" cy="456656"/>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42" name="Cube 141"/>
              <p:cNvSpPr/>
              <p:nvPr/>
            </p:nvSpPr>
            <p:spPr>
              <a:xfrm>
                <a:off x="4945176" y="3410025"/>
                <a:ext cx="497495" cy="468602"/>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sp>
            <p:nvSpPr>
              <p:cNvPr id="143" name="Cube 142"/>
              <p:cNvSpPr/>
              <p:nvPr/>
            </p:nvSpPr>
            <p:spPr>
              <a:xfrm flipH="1">
                <a:off x="5623595" y="2839950"/>
                <a:ext cx="588433" cy="603075"/>
              </a:xfrm>
              <a:prstGeom prst="cube">
                <a:avLst/>
              </a:prstGeom>
              <a:grpFill/>
              <a:ln w="3175">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SG" sz="4062" b="1" dirty="0">
                  <a:solidFill>
                    <a:schemeClr val="bg1"/>
                  </a:solidFill>
                </a:endParaRPr>
              </a:p>
            </p:txBody>
          </p:sp>
        </p:grpSp>
        <p:pic>
          <p:nvPicPr>
            <p:cNvPr id="104" name="Picture 2" descr=" Goods &amp; Services Tax (GST) Malaysia"/>
            <p:cNvPicPr>
              <a:picLocks noChangeAspect="1" noChangeArrowheads="1"/>
            </p:cNvPicPr>
            <p:nvPr/>
          </p:nvPicPr>
          <p:blipFill>
            <a:blip r:embed="rId3" cstate="print"/>
            <a:srcRect/>
            <a:stretch>
              <a:fillRect/>
            </a:stretch>
          </p:blipFill>
          <p:spPr bwMode="auto">
            <a:xfrm rot="20999329">
              <a:off x="6868351" y="3907397"/>
              <a:ext cx="311861" cy="240983"/>
            </a:xfrm>
            <a:prstGeom prst="rect">
              <a:avLst/>
            </a:prstGeom>
            <a:noFill/>
            <a:effectLst/>
          </p:spPr>
        </p:pic>
        <p:pic>
          <p:nvPicPr>
            <p:cNvPr id="105" name="Picture 2" descr=" Goods &amp; Services Tax (GST) Malaysia"/>
            <p:cNvPicPr>
              <a:picLocks noChangeAspect="1" noChangeArrowheads="1"/>
            </p:cNvPicPr>
            <p:nvPr/>
          </p:nvPicPr>
          <p:blipFill>
            <a:blip r:embed="rId3" cstate="print"/>
            <a:srcRect/>
            <a:stretch>
              <a:fillRect/>
            </a:stretch>
          </p:blipFill>
          <p:spPr bwMode="auto">
            <a:xfrm>
              <a:off x="6853548" y="4664059"/>
              <a:ext cx="287301" cy="222005"/>
            </a:xfrm>
            <a:prstGeom prst="rect">
              <a:avLst/>
            </a:prstGeom>
            <a:noFill/>
            <a:effectLst/>
          </p:spPr>
        </p:pic>
        <p:pic>
          <p:nvPicPr>
            <p:cNvPr id="106" name="Picture 2" descr=" Goods &amp; Services Tax (GST) Malaysia"/>
            <p:cNvPicPr>
              <a:picLocks noChangeAspect="1" noChangeArrowheads="1"/>
            </p:cNvPicPr>
            <p:nvPr/>
          </p:nvPicPr>
          <p:blipFill>
            <a:blip r:embed="rId3" cstate="print"/>
            <a:srcRect/>
            <a:stretch>
              <a:fillRect/>
            </a:stretch>
          </p:blipFill>
          <p:spPr bwMode="auto">
            <a:xfrm>
              <a:off x="7346652" y="4675011"/>
              <a:ext cx="266018" cy="205559"/>
            </a:xfrm>
            <a:prstGeom prst="rect">
              <a:avLst/>
            </a:prstGeom>
            <a:noFill/>
            <a:effectLst/>
          </p:spPr>
        </p:pic>
        <p:pic>
          <p:nvPicPr>
            <p:cNvPr id="107" name="Picture 2" descr=" Goods &amp; Services Tax (GST) Malaysia"/>
            <p:cNvPicPr>
              <a:picLocks noChangeAspect="1" noChangeArrowheads="1"/>
            </p:cNvPicPr>
            <p:nvPr/>
          </p:nvPicPr>
          <p:blipFill>
            <a:blip r:embed="rId3" cstate="print"/>
            <a:srcRect/>
            <a:stretch>
              <a:fillRect/>
            </a:stretch>
          </p:blipFill>
          <p:spPr bwMode="auto">
            <a:xfrm>
              <a:off x="7446234" y="4262013"/>
              <a:ext cx="266018" cy="205559"/>
            </a:xfrm>
            <a:prstGeom prst="rect">
              <a:avLst/>
            </a:prstGeom>
            <a:noFill/>
            <a:effectLst/>
          </p:spPr>
        </p:pic>
        <p:pic>
          <p:nvPicPr>
            <p:cNvPr id="108" name="Picture 2" descr=" Goods &amp; Services Tax (GST) Malaysia"/>
            <p:cNvPicPr>
              <a:picLocks noChangeAspect="1" noChangeArrowheads="1"/>
            </p:cNvPicPr>
            <p:nvPr/>
          </p:nvPicPr>
          <p:blipFill>
            <a:blip r:embed="rId3" cstate="print"/>
            <a:srcRect/>
            <a:stretch>
              <a:fillRect/>
            </a:stretch>
          </p:blipFill>
          <p:spPr bwMode="auto">
            <a:xfrm>
              <a:off x="6898586" y="4262013"/>
              <a:ext cx="266018" cy="205559"/>
            </a:xfrm>
            <a:prstGeom prst="rect">
              <a:avLst/>
            </a:prstGeom>
            <a:noFill/>
            <a:effectLst/>
          </p:spPr>
        </p:pic>
        <p:pic>
          <p:nvPicPr>
            <p:cNvPr id="109" name="Picture 2" descr=" Goods &amp; Services Tax (GST) Malaysia"/>
            <p:cNvPicPr>
              <a:picLocks noChangeAspect="1" noChangeArrowheads="1"/>
            </p:cNvPicPr>
            <p:nvPr/>
          </p:nvPicPr>
          <p:blipFill>
            <a:blip r:embed="rId3" cstate="print"/>
            <a:srcRect/>
            <a:stretch>
              <a:fillRect/>
            </a:stretch>
          </p:blipFill>
          <p:spPr bwMode="auto">
            <a:xfrm rot="881220">
              <a:off x="6172180" y="4784854"/>
              <a:ext cx="261956" cy="202420"/>
            </a:xfrm>
            <a:prstGeom prst="rect">
              <a:avLst/>
            </a:prstGeom>
            <a:noFill/>
            <a:effectLst/>
          </p:spPr>
        </p:pic>
        <p:pic>
          <p:nvPicPr>
            <p:cNvPr id="110" name="Picture 2" descr=" Goods &amp; Services Tax (GST) Malaysia"/>
            <p:cNvPicPr>
              <a:picLocks noChangeAspect="1" noChangeArrowheads="1"/>
            </p:cNvPicPr>
            <p:nvPr/>
          </p:nvPicPr>
          <p:blipFill>
            <a:blip r:embed="rId3" cstate="print"/>
            <a:srcRect/>
            <a:stretch>
              <a:fillRect/>
            </a:stretch>
          </p:blipFill>
          <p:spPr bwMode="auto">
            <a:xfrm>
              <a:off x="6456582" y="4367252"/>
              <a:ext cx="224717" cy="173645"/>
            </a:xfrm>
            <a:prstGeom prst="rect">
              <a:avLst/>
            </a:prstGeom>
            <a:noFill/>
            <a:effectLst/>
          </p:spPr>
        </p:pic>
        <p:pic>
          <p:nvPicPr>
            <p:cNvPr id="111" name="Picture 2" descr=" Goods &amp; Services Tax (GST) Malaysia"/>
            <p:cNvPicPr>
              <a:picLocks noChangeAspect="1" noChangeArrowheads="1"/>
            </p:cNvPicPr>
            <p:nvPr/>
          </p:nvPicPr>
          <p:blipFill>
            <a:blip r:embed="rId3" cstate="print"/>
            <a:srcRect/>
            <a:stretch>
              <a:fillRect/>
            </a:stretch>
          </p:blipFill>
          <p:spPr bwMode="auto">
            <a:xfrm>
              <a:off x="5673102" y="4536192"/>
              <a:ext cx="249520" cy="192811"/>
            </a:xfrm>
            <a:prstGeom prst="rect">
              <a:avLst/>
            </a:prstGeom>
            <a:noFill/>
            <a:effectLst/>
          </p:spPr>
        </p:pic>
        <p:pic>
          <p:nvPicPr>
            <p:cNvPr id="112" name="Picture 2" descr=" Goods &amp; Services Tax (GST) Malaysia"/>
            <p:cNvPicPr>
              <a:picLocks noChangeAspect="1" noChangeArrowheads="1"/>
            </p:cNvPicPr>
            <p:nvPr/>
          </p:nvPicPr>
          <p:blipFill>
            <a:blip r:embed="rId3" cstate="print"/>
            <a:srcRect/>
            <a:stretch>
              <a:fillRect/>
            </a:stretch>
          </p:blipFill>
          <p:spPr bwMode="auto">
            <a:xfrm>
              <a:off x="5673102" y="4978548"/>
              <a:ext cx="201354" cy="155592"/>
            </a:xfrm>
            <a:prstGeom prst="rect">
              <a:avLst/>
            </a:prstGeom>
            <a:noFill/>
            <a:effectLst/>
          </p:spPr>
        </p:pic>
        <p:pic>
          <p:nvPicPr>
            <p:cNvPr id="113" name="Picture 2" descr=" Goods &amp; Services Tax (GST) Malaysia"/>
            <p:cNvPicPr>
              <a:picLocks noChangeAspect="1" noChangeArrowheads="1"/>
            </p:cNvPicPr>
            <p:nvPr/>
          </p:nvPicPr>
          <p:blipFill>
            <a:blip r:embed="rId3" cstate="print"/>
            <a:srcRect/>
            <a:stretch>
              <a:fillRect/>
            </a:stretch>
          </p:blipFill>
          <p:spPr bwMode="auto">
            <a:xfrm>
              <a:off x="7723108" y="4945368"/>
              <a:ext cx="266018" cy="205559"/>
            </a:xfrm>
            <a:prstGeom prst="rect">
              <a:avLst/>
            </a:prstGeom>
            <a:noFill/>
            <a:effectLst/>
          </p:spPr>
        </p:pic>
        <p:pic>
          <p:nvPicPr>
            <p:cNvPr id="114" name="Picture 2" descr=" Goods &amp; Services Tax (GST) Malaysia"/>
            <p:cNvPicPr>
              <a:picLocks noChangeAspect="1" noChangeArrowheads="1"/>
            </p:cNvPicPr>
            <p:nvPr/>
          </p:nvPicPr>
          <p:blipFill>
            <a:blip r:embed="rId3" cstate="print"/>
            <a:srcRect/>
            <a:stretch>
              <a:fillRect/>
            </a:stretch>
          </p:blipFill>
          <p:spPr bwMode="auto">
            <a:xfrm>
              <a:off x="8386694" y="4754953"/>
              <a:ext cx="190749" cy="147397"/>
            </a:xfrm>
            <a:prstGeom prst="rect">
              <a:avLst/>
            </a:prstGeom>
            <a:noFill/>
            <a:effectLst/>
          </p:spPr>
        </p:pic>
        <p:pic>
          <p:nvPicPr>
            <p:cNvPr id="115" name="Picture 2" descr=" Goods &amp; Services Tax (GST) Malaysia"/>
            <p:cNvPicPr>
              <a:picLocks noChangeAspect="1" noChangeArrowheads="1"/>
            </p:cNvPicPr>
            <p:nvPr/>
          </p:nvPicPr>
          <p:blipFill>
            <a:blip r:embed="rId3" cstate="print"/>
            <a:srcRect/>
            <a:stretch>
              <a:fillRect/>
            </a:stretch>
          </p:blipFill>
          <p:spPr bwMode="auto">
            <a:xfrm>
              <a:off x="6628831" y="5112697"/>
              <a:ext cx="224717" cy="173645"/>
            </a:xfrm>
            <a:prstGeom prst="rect">
              <a:avLst/>
            </a:prstGeom>
            <a:noFill/>
            <a:effectLst/>
          </p:spPr>
        </p:pic>
        <p:pic>
          <p:nvPicPr>
            <p:cNvPr id="116" name="Picture 2" descr=" Goods &amp; Services Tax (GST) Malaysia"/>
            <p:cNvPicPr>
              <a:picLocks noChangeAspect="1" noChangeArrowheads="1"/>
            </p:cNvPicPr>
            <p:nvPr/>
          </p:nvPicPr>
          <p:blipFill>
            <a:blip r:embed="rId3" cstate="print"/>
            <a:srcRect/>
            <a:stretch>
              <a:fillRect/>
            </a:stretch>
          </p:blipFill>
          <p:spPr bwMode="auto">
            <a:xfrm>
              <a:off x="6949959" y="5389876"/>
              <a:ext cx="224717" cy="173645"/>
            </a:xfrm>
            <a:prstGeom prst="rect">
              <a:avLst/>
            </a:prstGeom>
            <a:noFill/>
            <a:effectLst/>
          </p:spPr>
        </p:pic>
      </p:grpSp>
    </p:spTree>
    <p:extLst>
      <p:ext uri="{BB962C8B-B14F-4D97-AF65-F5344CB8AC3E}">
        <p14:creationId xmlns:p14="http://schemas.microsoft.com/office/powerpoint/2010/main" val="23857150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watanharian.my/wp-content/uploads/2013/04/Dai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39710" y="2316103"/>
            <a:ext cx="1140956" cy="1296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 name="Picture 4" descr="http://2.bp.blogspot.com/_U9_BT-QesB4/St4jhJdlm9I/AAAAAAAABRA/dtyiZSHdW1E/s320/ANWAR+13.jpg"/>
          <p:cNvPicPr>
            <a:picLocks noChangeAspect="1" noChangeArrowheads="1"/>
          </p:cNvPicPr>
          <p:nvPr/>
        </p:nvPicPr>
        <p:blipFill rotWithShape="1">
          <a:blip r:embed="rId4">
            <a:extLst>
              <a:ext uri="{28A0092B-C50C-407E-A947-70E740481C1C}">
                <a14:useLocalDpi xmlns:a14="http://schemas.microsoft.com/office/drawing/2010/main" val="0"/>
              </a:ext>
            </a:extLst>
          </a:blip>
          <a:srcRect t="7823" b="10749"/>
          <a:stretch/>
        </p:blipFill>
        <p:spPr bwMode="auto">
          <a:xfrm>
            <a:off x="5680666" y="3681684"/>
            <a:ext cx="1156060" cy="1189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2" name="Picture 6" descr="http://www.mir.com.my/rb/photography/companies/nikon/nikkoresources/AFNikkor/AF180mm/Abdullah_Badawi.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8869"/>
          <a:stretch/>
        </p:blipFill>
        <p:spPr bwMode="auto">
          <a:xfrm>
            <a:off x="6257994" y="4957787"/>
            <a:ext cx="1282716" cy="1168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 name="Rectangle 14"/>
          <p:cNvSpPr/>
          <p:nvPr/>
        </p:nvSpPr>
        <p:spPr>
          <a:xfrm>
            <a:off x="1278992" y="2512816"/>
            <a:ext cx="5557734" cy="1029769"/>
          </a:xfrm>
          <a:prstGeom prst="rect">
            <a:avLst/>
          </a:prstGeom>
        </p:spPr>
        <p:txBody>
          <a:bodyPr wrap="square">
            <a:spAutoFit/>
          </a:bodyPr>
          <a:lstStyle/>
          <a:p>
            <a:r>
              <a:rPr lang="en-SG" sz="1846" b="1" u="sng" dirty="0"/>
              <a:t>Value Added Tax</a:t>
            </a:r>
          </a:p>
          <a:p>
            <a:r>
              <a:rPr lang="en-SG" sz="2400" b="1" dirty="0">
                <a:solidFill>
                  <a:srgbClr val="0070C0"/>
                </a:solidFill>
              </a:rPr>
              <a:t>1989</a:t>
            </a:r>
            <a:r>
              <a:rPr lang="en-SG" sz="1846" b="1" dirty="0"/>
              <a:t> Budget Presentation</a:t>
            </a:r>
          </a:p>
          <a:p>
            <a:r>
              <a:rPr lang="en-SG" sz="1846" dirty="0"/>
              <a:t>By </a:t>
            </a:r>
            <a:r>
              <a:rPr lang="en-SG" sz="1846" dirty="0" err="1"/>
              <a:t>Tun</a:t>
            </a:r>
            <a:r>
              <a:rPr lang="en-SG" sz="1846" dirty="0"/>
              <a:t> </a:t>
            </a:r>
            <a:r>
              <a:rPr lang="en-SG" sz="1846" dirty="0" err="1"/>
              <a:t>Daim</a:t>
            </a:r>
            <a:r>
              <a:rPr lang="en-SG" sz="1846" dirty="0"/>
              <a:t> </a:t>
            </a:r>
            <a:r>
              <a:rPr lang="en-SG" sz="1846" dirty="0" err="1"/>
              <a:t>Zainuddin</a:t>
            </a:r>
            <a:endParaRPr lang="en-SG" sz="1846" dirty="0"/>
          </a:p>
        </p:txBody>
      </p:sp>
      <p:sp>
        <p:nvSpPr>
          <p:cNvPr id="16" name="Rectangle 15"/>
          <p:cNvSpPr/>
          <p:nvPr/>
        </p:nvSpPr>
        <p:spPr>
          <a:xfrm>
            <a:off x="1981373" y="3761345"/>
            <a:ext cx="5818460" cy="1029769"/>
          </a:xfrm>
          <a:prstGeom prst="rect">
            <a:avLst/>
          </a:prstGeom>
        </p:spPr>
        <p:txBody>
          <a:bodyPr wrap="square">
            <a:spAutoFit/>
          </a:bodyPr>
          <a:lstStyle/>
          <a:p>
            <a:pPr algn="just"/>
            <a:r>
              <a:rPr lang="en-SG" sz="1846" b="1" u="sng" dirty="0"/>
              <a:t>Consolidated Sales and Services Tax</a:t>
            </a:r>
          </a:p>
          <a:p>
            <a:pPr algn="just"/>
            <a:r>
              <a:rPr lang="en-SG" sz="2400" b="1" dirty="0">
                <a:solidFill>
                  <a:srgbClr val="0070C0"/>
                </a:solidFill>
              </a:rPr>
              <a:t>1993</a:t>
            </a:r>
            <a:r>
              <a:rPr lang="en-SG" sz="1846" b="1" dirty="0"/>
              <a:t> Budget Presentation</a:t>
            </a:r>
          </a:p>
          <a:p>
            <a:pPr algn="just"/>
            <a:r>
              <a:rPr lang="en-SG" sz="1846" dirty="0"/>
              <a:t>By </a:t>
            </a:r>
            <a:r>
              <a:rPr lang="en-SG" sz="1846" dirty="0" err="1"/>
              <a:t>Dato</a:t>
            </a:r>
            <a:r>
              <a:rPr lang="en-SG" sz="1846" dirty="0"/>
              <a:t>’ Seri Anwar Ibrahim</a:t>
            </a:r>
          </a:p>
        </p:txBody>
      </p:sp>
      <p:sp>
        <p:nvSpPr>
          <p:cNvPr id="17" name="Rectangle 16"/>
          <p:cNvSpPr/>
          <p:nvPr/>
        </p:nvSpPr>
        <p:spPr>
          <a:xfrm>
            <a:off x="2931357" y="5096886"/>
            <a:ext cx="6108654" cy="1029769"/>
          </a:xfrm>
          <a:prstGeom prst="rect">
            <a:avLst/>
          </a:prstGeom>
        </p:spPr>
        <p:txBody>
          <a:bodyPr wrap="square">
            <a:spAutoFit/>
          </a:bodyPr>
          <a:lstStyle/>
          <a:p>
            <a:pPr algn="just"/>
            <a:r>
              <a:rPr lang="en-SG" sz="1846" b="1" u="sng" dirty="0"/>
              <a:t>Goods and Services Tax (GST)</a:t>
            </a:r>
          </a:p>
          <a:p>
            <a:pPr algn="just"/>
            <a:r>
              <a:rPr lang="en-SG" sz="2400" b="1" dirty="0">
                <a:solidFill>
                  <a:srgbClr val="0070C0"/>
                </a:solidFill>
              </a:rPr>
              <a:t>2005</a:t>
            </a:r>
            <a:r>
              <a:rPr lang="en-SG" sz="1846" b="1" dirty="0"/>
              <a:t> Budget Presentation</a:t>
            </a:r>
          </a:p>
          <a:p>
            <a:pPr lvl="0" algn="just"/>
            <a:r>
              <a:rPr lang="en-SG" sz="1846" dirty="0"/>
              <a:t>By </a:t>
            </a:r>
            <a:r>
              <a:rPr lang="en-SG" sz="1846" dirty="0" err="1">
                <a:solidFill>
                  <a:prstClr val="black"/>
                </a:solidFill>
              </a:rPr>
              <a:t>Tun</a:t>
            </a:r>
            <a:r>
              <a:rPr lang="en-SG" sz="1846" dirty="0">
                <a:solidFill>
                  <a:prstClr val="black"/>
                </a:solidFill>
              </a:rPr>
              <a:t> Abdullah Ahmad </a:t>
            </a:r>
            <a:r>
              <a:rPr lang="en-SG" sz="1846" dirty="0" err="1">
                <a:solidFill>
                  <a:prstClr val="black"/>
                </a:solidFill>
              </a:rPr>
              <a:t>Badawi</a:t>
            </a:r>
            <a:endParaRPr lang="en-SG" sz="1846" dirty="0">
              <a:solidFill>
                <a:prstClr val="black"/>
              </a:solidFill>
            </a:endParaRPr>
          </a:p>
        </p:txBody>
      </p:sp>
      <p:sp>
        <p:nvSpPr>
          <p:cNvPr id="18" name="TextBox 17"/>
          <p:cNvSpPr txBox="1"/>
          <p:nvPr/>
        </p:nvSpPr>
        <p:spPr>
          <a:xfrm>
            <a:off x="544325" y="1430230"/>
            <a:ext cx="7632849" cy="490134"/>
          </a:xfrm>
          <a:prstGeom prst="rect">
            <a:avLst/>
          </a:prstGeom>
          <a:noFill/>
        </p:spPr>
        <p:txBody>
          <a:bodyPr wrap="square" rtlCol="0">
            <a:spAutoFit/>
          </a:bodyPr>
          <a:lstStyle/>
          <a:p>
            <a:r>
              <a:rPr lang="en-US" sz="2585" dirty="0"/>
              <a:t>GST has been discussed in Malaysia since….</a:t>
            </a:r>
            <a:endParaRPr lang="en-SG" sz="2585" dirty="0"/>
          </a:p>
        </p:txBody>
      </p:sp>
      <p:sp>
        <p:nvSpPr>
          <p:cNvPr id="19" name="Rectangle 18"/>
          <p:cNvSpPr/>
          <p:nvPr/>
        </p:nvSpPr>
        <p:spPr>
          <a:xfrm>
            <a:off x="-346700" y="767513"/>
            <a:ext cx="4656146" cy="490134"/>
          </a:xfrm>
          <a:prstGeom prst="rect">
            <a:avLst/>
          </a:prstGeom>
        </p:spPr>
        <p:txBody>
          <a:bodyPr wrap="none">
            <a:spAutoFit/>
          </a:bodyPr>
          <a:lstStyle/>
          <a:p>
            <a:pPr lvl="1"/>
            <a:r>
              <a:rPr lang="en-US" sz="2585" dirty="0">
                <a:solidFill>
                  <a:schemeClr val="bg1"/>
                </a:solidFill>
                <a:latin typeface="Calibri" pitchFamily="34" charset="0"/>
                <a:cs typeface="Calibri" pitchFamily="34" charset="0"/>
              </a:rPr>
              <a:t>HISTORY OF GST IN MALAYSIA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a:p>
        </p:txBody>
      </p:sp>
      <p:pic>
        <p:nvPicPr>
          <p:cNvPr id="4" name="Picture 3"/>
          <p:cNvPicPr>
            <a:picLocks noChangeAspect="1"/>
          </p:cNvPicPr>
          <p:nvPr/>
        </p:nvPicPr>
        <p:blipFill>
          <a:blip r:embed="rId6"/>
          <a:stretch>
            <a:fillRect/>
          </a:stretch>
        </p:blipFill>
        <p:spPr>
          <a:xfrm>
            <a:off x="544325" y="1920365"/>
            <a:ext cx="7963128" cy="4601460"/>
          </a:xfrm>
          <a:prstGeom prst="rect">
            <a:avLst/>
          </a:prstGeom>
        </p:spPr>
      </p:pic>
      <p:sp>
        <p:nvSpPr>
          <p:cNvPr id="13" name="Rectangle 12"/>
          <p:cNvSpPr/>
          <p:nvPr/>
        </p:nvSpPr>
        <p:spPr>
          <a:xfrm>
            <a:off x="-219006" y="275408"/>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HISTORY OF GST IN MALAYSIA </a:t>
            </a:r>
            <a:endParaRPr lang="en-US" sz="2585" dirty="0">
              <a:latin typeface="Calibri" pitchFamily="34" charset="0"/>
              <a:cs typeface="Calibri" pitchFamily="34" charset="0"/>
            </a:endParaRPr>
          </a:p>
        </p:txBody>
      </p:sp>
    </p:spTree>
    <p:extLst>
      <p:ext uri="{BB962C8B-B14F-4D97-AF65-F5344CB8AC3E}">
        <p14:creationId xmlns:p14="http://schemas.microsoft.com/office/powerpoint/2010/main" val="3830530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B6F15528-21DE-4FAA-801E-634DDDAF4B2B}" type="slidenum">
              <a:rPr lang="en-US" smtClean="0"/>
              <a:pPr/>
              <a:t>11</a:t>
            </a:fld>
            <a:endParaRPr lang="en-US"/>
          </a:p>
        </p:txBody>
      </p:sp>
      <p:grpSp>
        <p:nvGrpSpPr>
          <p:cNvPr id="8" name="Group 7"/>
          <p:cNvGrpSpPr/>
          <p:nvPr/>
        </p:nvGrpSpPr>
        <p:grpSpPr>
          <a:xfrm>
            <a:off x="983002" y="4054032"/>
            <a:ext cx="3773200" cy="2209906"/>
            <a:chOff x="0" y="359249"/>
            <a:chExt cx="4103077" cy="2461846"/>
          </a:xfrm>
        </p:grpSpPr>
        <p:sp>
          <p:nvSpPr>
            <p:cNvPr id="9" name="Rounded Rectangle 8"/>
            <p:cNvSpPr/>
            <p:nvPr/>
          </p:nvSpPr>
          <p:spPr>
            <a:xfrm>
              <a:off x="0" y="359249"/>
              <a:ext cx="4103077" cy="2461846"/>
            </a:xfrm>
            <a:prstGeom prst="roundRect">
              <a:avLst>
                <a:gd name="adj" fmla="val 10000"/>
              </a:avLst>
            </a:prstGeom>
            <a:solidFill>
              <a:srgbClr val="FFC000"/>
            </a:solidFill>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sp>
        <p:sp>
          <p:nvSpPr>
            <p:cNvPr id="10" name="Rounded Rectangle 4"/>
            <p:cNvSpPr/>
            <p:nvPr/>
          </p:nvSpPr>
          <p:spPr>
            <a:xfrm>
              <a:off x="0" y="431354"/>
              <a:ext cx="3958867" cy="23176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lumMod val="95000"/>
                      <a:lumOff val="5000"/>
                    </a:schemeClr>
                  </a:solidFill>
                </a:rPr>
                <a:t>On 19</a:t>
              </a:r>
              <a:r>
                <a:rPr lang="en-US" sz="3200" kern="1200" baseline="30000" dirty="0" smtClean="0">
                  <a:solidFill>
                    <a:schemeClr val="tx1">
                      <a:lumMod val="95000"/>
                      <a:lumOff val="5000"/>
                    </a:schemeClr>
                  </a:solidFill>
                </a:rPr>
                <a:t>th</a:t>
              </a:r>
              <a:r>
                <a:rPr lang="en-US" sz="3200" kern="1200" dirty="0" smtClean="0">
                  <a:solidFill>
                    <a:schemeClr val="tx1">
                      <a:lumMod val="95000"/>
                      <a:lumOff val="5000"/>
                    </a:schemeClr>
                  </a:solidFill>
                </a:rPr>
                <a:t> June 2014, the GST Act 2014 has been </a:t>
              </a:r>
              <a:r>
                <a:rPr lang="en-US" sz="3200" kern="1200" dirty="0" err="1" smtClean="0">
                  <a:solidFill>
                    <a:schemeClr val="tx1">
                      <a:lumMod val="95000"/>
                      <a:lumOff val="5000"/>
                    </a:schemeClr>
                  </a:solidFill>
                </a:rPr>
                <a:t>gazetted</a:t>
              </a:r>
              <a:endParaRPr lang="en-MY" sz="3200" kern="1200" dirty="0">
                <a:solidFill>
                  <a:schemeClr val="tx1">
                    <a:lumMod val="95000"/>
                    <a:lumOff val="5000"/>
                  </a:schemeClr>
                </a:solidFill>
              </a:endParaRPr>
            </a:p>
          </p:txBody>
        </p:sp>
      </p:grpSp>
      <p:pic>
        <p:nvPicPr>
          <p:cNvPr id="2050" name="Picture 2" descr="http://www.mole.my/sites/default/files/images/mole-BUDGET-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580" y="596690"/>
            <a:ext cx="4214622" cy="28097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http://www.nbc.com.my/gst/wp-content/uploads/2014/06/Malaysian-Goods-Services-Tax-Act-2014-nbc.com_.my_-292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6566" y="1663908"/>
            <a:ext cx="3645709" cy="374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432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a:latin typeface="Calibri" pitchFamily="34" charset="0"/>
                <a:cs typeface="Calibri" pitchFamily="34" charset="0"/>
              </a:rPr>
              <a:t>GST/VAT WITHIN </a:t>
            </a:r>
            <a:r>
              <a:rPr lang="en-US" sz="2585" dirty="0">
                <a:latin typeface="Calibri" pitchFamily="34" charset="0"/>
                <a:cs typeface="Calibri" pitchFamily="34" charset="0"/>
              </a:rPr>
              <a:t>THE REGION</a:t>
            </a:r>
          </a:p>
        </p:txBody>
      </p:sp>
      <p:graphicFrame>
        <p:nvGraphicFramePr>
          <p:cNvPr id="4" name="Table 3"/>
          <p:cNvGraphicFramePr>
            <a:graphicFrameLocks noGrp="1"/>
          </p:cNvGraphicFramePr>
          <p:nvPr>
            <p:extLst>
              <p:ext uri="{D42A27DB-BD31-4B8C-83A1-F6EECF244321}">
                <p14:modId xmlns:p14="http://schemas.microsoft.com/office/powerpoint/2010/main" val="1287040800"/>
              </p:ext>
            </p:extLst>
          </p:nvPr>
        </p:nvGraphicFramePr>
        <p:xfrm>
          <a:off x="443833" y="2930981"/>
          <a:ext cx="4658068" cy="3502854"/>
        </p:xfrm>
        <a:graphic>
          <a:graphicData uri="http://schemas.openxmlformats.org/drawingml/2006/table">
            <a:tbl>
              <a:tblPr firstRow="1" bandRow="1">
                <a:tableStyleId>{F5AB1C69-6EDB-4FF4-983F-18BD219EF322}</a:tableStyleId>
              </a:tblPr>
              <a:tblGrid>
                <a:gridCol w="2531062"/>
                <a:gridCol w="2127006"/>
              </a:tblGrid>
              <a:tr h="342314">
                <a:tc>
                  <a:txBody>
                    <a:bodyPr/>
                    <a:lstStyle/>
                    <a:p>
                      <a:pPr algn="ctr"/>
                      <a:r>
                        <a:rPr lang="en-MY" sz="1800" dirty="0" smtClean="0"/>
                        <a:t>Region</a:t>
                      </a:r>
                      <a:endParaRPr lang="en-MY" sz="1800" dirty="0"/>
                    </a:p>
                  </a:txBody>
                  <a:tcPr marL="84406" marR="84406" marT="42203" marB="42203"/>
                </a:tc>
                <a:tc>
                  <a:txBody>
                    <a:bodyPr/>
                    <a:lstStyle/>
                    <a:p>
                      <a:pPr algn="ctr"/>
                      <a:r>
                        <a:rPr lang="en-MY" sz="1800" dirty="0" smtClean="0"/>
                        <a:t>Number of</a:t>
                      </a:r>
                      <a:r>
                        <a:rPr lang="en-MY" sz="1800" baseline="0" dirty="0" smtClean="0"/>
                        <a:t> countries</a:t>
                      </a:r>
                      <a:endParaRPr lang="en-MY" sz="1800" dirty="0"/>
                    </a:p>
                  </a:txBody>
                  <a:tcPr marL="84406" marR="84406" marT="42203" marB="42203"/>
                </a:tc>
              </a:tr>
              <a:tr h="342314">
                <a:tc>
                  <a:txBody>
                    <a:bodyPr/>
                    <a:lstStyle/>
                    <a:p>
                      <a:pPr algn="ctr"/>
                      <a:r>
                        <a:rPr lang="en-MY" sz="1800" dirty="0" smtClean="0"/>
                        <a:t>ASEAN</a:t>
                      </a:r>
                      <a:endParaRPr lang="en-MY" sz="1800" dirty="0"/>
                    </a:p>
                  </a:txBody>
                  <a:tcPr marL="84406" marR="84406" marT="42203" marB="42203"/>
                </a:tc>
                <a:tc>
                  <a:txBody>
                    <a:bodyPr/>
                    <a:lstStyle/>
                    <a:p>
                      <a:pPr algn="ctr"/>
                      <a:r>
                        <a:rPr lang="en-MY" sz="1800" dirty="0" smtClean="0"/>
                        <a:t>7</a:t>
                      </a:r>
                    </a:p>
                  </a:txBody>
                  <a:tcPr marL="84406" marR="84406" marT="42203" marB="42203"/>
                </a:tc>
              </a:tr>
              <a:tr h="342314">
                <a:tc>
                  <a:txBody>
                    <a:bodyPr/>
                    <a:lstStyle/>
                    <a:p>
                      <a:pPr algn="ctr"/>
                      <a:r>
                        <a:rPr lang="en-MY" sz="1800" dirty="0" smtClean="0"/>
                        <a:t>ASIA</a:t>
                      </a:r>
                      <a:endParaRPr lang="en-MY" sz="1800" dirty="0"/>
                    </a:p>
                  </a:txBody>
                  <a:tcPr marL="84406" marR="84406" marT="42203" marB="42203"/>
                </a:tc>
                <a:tc>
                  <a:txBody>
                    <a:bodyPr/>
                    <a:lstStyle/>
                    <a:p>
                      <a:pPr algn="ctr"/>
                      <a:r>
                        <a:rPr lang="en-MY" sz="1800" dirty="0" smtClean="0"/>
                        <a:t>19</a:t>
                      </a:r>
                      <a:endParaRPr lang="en-MY" sz="1800" dirty="0"/>
                    </a:p>
                  </a:txBody>
                  <a:tcPr marL="84406" marR="84406" marT="42203" marB="42203"/>
                </a:tc>
              </a:tr>
              <a:tr h="342314">
                <a:tc>
                  <a:txBody>
                    <a:bodyPr/>
                    <a:lstStyle/>
                    <a:p>
                      <a:pPr algn="ctr"/>
                      <a:r>
                        <a:rPr lang="en-MY" sz="1800" dirty="0" smtClean="0"/>
                        <a:t>EUROPE</a:t>
                      </a:r>
                      <a:endParaRPr lang="en-MY" sz="1800" dirty="0"/>
                    </a:p>
                  </a:txBody>
                  <a:tcPr marL="84406" marR="84406" marT="42203" marB="42203"/>
                </a:tc>
                <a:tc>
                  <a:txBody>
                    <a:bodyPr/>
                    <a:lstStyle/>
                    <a:p>
                      <a:pPr algn="ctr"/>
                      <a:r>
                        <a:rPr lang="en-MY" sz="1800" dirty="0" smtClean="0"/>
                        <a:t>53</a:t>
                      </a:r>
                      <a:endParaRPr lang="en-MY" sz="1800" dirty="0"/>
                    </a:p>
                  </a:txBody>
                  <a:tcPr marL="84406" marR="84406" marT="42203" marB="42203"/>
                </a:tc>
              </a:tr>
              <a:tr h="342314">
                <a:tc>
                  <a:txBody>
                    <a:bodyPr/>
                    <a:lstStyle/>
                    <a:p>
                      <a:pPr algn="ctr"/>
                      <a:r>
                        <a:rPr lang="en-MY" sz="1800" dirty="0" smtClean="0"/>
                        <a:t>OCEANIA</a:t>
                      </a:r>
                      <a:endParaRPr lang="en-MY" sz="1800" dirty="0"/>
                    </a:p>
                  </a:txBody>
                  <a:tcPr marL="84406" marR="84406" marT="42203" marB="42203"/>
                </a:tc>
                <a:tc>
                  <a:txBody>
                    <a:bodyPr/>
                    <a:lstStyle/>
                    <a:p>
                      <a:pPr algn="ctr"/>
                      <a:r>
                        <a:rPr lang="en-MY" sz="1800" dirty="0" smtClean="0"/>
                        <a:t>7</a:t>
                      </a:r>
                      <a:endParaRPr lang="en-MY" sz="1800" dirty="0"/>
                    </a:p>
                  </a:txBody>
                  <a:tcPr marL="84406" marR="84406" marT="42203" marB="42203"/>
                </a:tc>
              </a:tr>
              <a:tr h="342314">
                <a:tc>
                  <a:txBody>
                    <a:bodyPr/>
                    <a:lstStyle/>
                    <a:p>
                      <a:pPr algn="ctr"/>
                      <a:r>
                        <a:rPr lang="en-MY" sz="1800" dirty="0" smtClean="0"/>
                        <a:t>AFRICA</a:t>
                      </a:r>
                      <a:endParaRPr lang="en-MY" sz="1800" dirty="0"/>
                    </a:p>
                  </a:txBody>
                  <a:tcPr marL="84406" marR="84406" marT="42203" marB="42203"/>
                </a:tc>
                <a:tc>
                  <a:txBody>
                    <a:bodyPr/>
                    <a:lstStyle/>
                    <a:p>
                      <a:pPr algn="ctr"/>
                      <a:r>
                        <a:rPr lang="en-MY" sz="1800" dirty="0" smtClean="0"/>
                        <a:t>44</a:t>
                      </a:r>
                      <a:endParaRPr lang="en-MY" sz="1800" dirty="0"/>
                    </a:p>
                  </a:txBody>
                  <a:tcPr marL="84406" marR="84406" marT="42203" marB="42203"/>
                </a:tc>
              </a:tr>
              <a:tr h="342314">
                <a:tc>
                  <a:txBody>
                    <a:bodyPr/>
                    <a:lstStyle/>
                    <a:p>
                      <a:pPr algn="ctr"/>
                      <a:r>
                        <a:rPr lang="en-MY" sz="1800" dirty="0" smtClean="0"/>
                        <a:t>SOUTH AMERICA</a:t>
                      </a:r>
                      <a:endParaRPr lang="en-MY" sz="1800" dirty="0"/>
                    </a:p>
                  </a:txBody>
                  <a:tcPr marL="84406" marR="84406" marT="42203" marB="42203"/>
                </a:tc>
                <a:tc>
                  <a:txBody>
                    <a:bodyPr/>
                    <a:lstStyle/>
                    <a:p>
                      <a:pPr algn="ctr"/>
                      <a:r>
                        <a:rPr lang="en-MY" sz="1800" dirty="0" smtClean="0"/>
                        <a:t>11</a:t>
                      </a:r>
                      <a:endParaRPr lang="en-MY" sz="1800" dirty="0"/>
                    </a:p>
                  </a:txBody>
                  <a:tcPr marL="84406" marR="84406" marT="42203" marB="42203"/>
                </a:tc>
              </a:tr>
              <a:tr h="534572">
                <a:tc>
                  <a:txBody>
                    <a:bodyPr/>
                    <a:lstStyle/>
                    <a:p>
                      <a:pPr algn="ctr"/>
                      <a:r>
                        <a:rPr lang="en-MY" sz="1800" dirty="0" smtClean="0"/>
                        <a:t>CARRIBEAN</a:t>
                      </a:r>
                      <a:r>
                        <a:rPr lang="en-MY" sz="1800" baseline="0" dirty="0" smtClean="0"/>
                        <a:t>, CENTRAL &amp; NORTH AMERICA</a:t>
                      </a:r>
                      <a:endParaRPr lang="en-MY" sz="1800" dirty="0"/>
                    </a:p>
                  </a:txBody>
                  <a:tcPr marL="84406" marR="84406" marT="42203" marB="42203"/>
                </a:tc>
                <a:tc>
                  <a:txBody>
                    <a:bodyPr/>
                    <a:lstStyle/>
                    <a:p>
                      <a:pPr algn="ctr"/>
                      <a:r>
                        <a:rPr lang="en-MY" sz="1800" dirty="0" smtClean="0"/>
                        <a:t>19</a:t>
                      </a:r>
                      <a:endParaRPr lang="en-MY" sz="1800" dirty="0"/>
                    </a:p>
                  </a:txBody>
                  <a:tcPr marL="84406" marR="84406" marT="42203" marB="42203"/>
                </a:tc>
              </a:tr>
              <a:tr h="342314">
                <a:tc>
                  <a:txBody>
                    <a:bodyPr/>
                    <a:lstStyle/>
                    <a:p>
                      <a:pPr algn="ctr"/>
                      <a:r>
                        <a:rPr lang="en-MY" sz="1800" b="1" dirty="0" smtClean="0"/>
                        <a:t>TOTAL</a:t>
                      </a:r>
                      <a:endParaRPr lang="en-MY" sz="1800" b="1" dirty="0"/>
                    </a:p>
                  </a:txBody>
                  <a:tcPr marL="84406" marR="84406" marT="42203" marB="42203"/>
                </a:tc>
                <a:tc>
                  <a:txBody>
                    <a:bodyPr/>
                    <a:lstStyle/>
                    <a:p>
                      <a:pPr algn="ctr"/>
                      <a:r>
                        <a:rPr lang="en-MY" sz="1800" b="1" dirty="0" smtClean="0"/>
                        <a:t>160</a:t>
                      </a:r>
                      <a:endParaRPr lang="en-MY" sz="1800" b="1" dirty="0"/>
                    </a:p>
                  </a:txBody>
                  <a:tcPr marL="84406" marR="84406" marT="42203" marB="42203"/>
                </a:tc>
              </a:tr>
            </a:tbl>
          </a:graphicData>
        </a:graphic>
      </p:graphicFrame>
      <p:pic>
        <p:nvPicPr>
          <p:cNvPr id="5" name="Picture 4" descr="http://www.gustavocuervo.es/wp-content/uploads/2012/04/mapa-continentes.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3037" y="3297833"/>
            <a:ext cx="4070838" cy="206619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B6F15528-21DE-4FAA-801E-634DDDAF4B2B}" type="slidenum">
              <a:rPr lang="en-US" smtClean="0"/>
              <a:pPr/>
              <a:t>12</a:t>
            </a:fld>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171" y="1538953"/>
            <a:ext cx="6022801" cy="144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232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72793" y="2612570"/>
            <a:ext cx="2294646" cy="2623793"/>
          </a:xfrm>
          <a:prstGeom prst="rect">
            <a:avLst/>
          </a:prstGeom>
        </p:spPr>
      </p:pic>
      <p:sp>
        <p:nvSpPr>
          <p:cNvPr id="2" name="Slide Number Placeholder 3"/>
          <p:cNvSpPr>
            <a:spLocks noGrp="1"/>
          </p:cNvSpPr>
          <p:nvPr>
            <p:ph type="sldNum" sz="quarter" idx="12"/>
          </p:nvPr>
        </p:nvSpPr>
        <p:spPr>
          <a:xfrm>
            <a:off x="8507453" y="6407152"/>
            <a:ext cx="532558" cy="365125"/>
          </a:xfrm>
        </p:spPr>
        <p:txBody>
          <a:bodyPr/>
          <a:lstStyle/>
          <a:p>
            <a:fld id="{1F45E794-307C-49D3-8CE5-47BF882ED0AE}" type="slidenum">
              <a:rPr lang="en-MY" smtClean="0"/>
              <a:pPr/>
              <a:t>13</a:t>
            </a:fld>
            <a:endParaRPr lang="en-MY" dirty="0"/>
          </a:p>
        </p:txBody>
      </p:sp>
      <p:graphicFrame>
        <p:nvGraphicFramePr>
          <p:cNvPr id="3" name="Table 2"/>
          <p:cNvGraphicFramePr>
            <a:graphicFrameLocks noGrp="1"/>
          </p:cNvGraphicFramePr>
          <p:nvPr>
            <p:extLst>
              <p:ext uri="{D42A27DB-BD31-4B8C-83A1-F6EECF244321}">
                <p14:modId xmlns:p14="http://schemas.microsoft.com/office/powerpoint/2010/main" val="60889519"/>
              </p:ext>
            </p:extLst>
          </p:nvPr>
        </p:nvGraphicFramePr>
        <p:xfrm>
          <a:off x="188657" y="1791883"/>
          <a:ext cx="6313714" cy="3977226"/>
        </p:xfrm>
        <a:graphic>
          <a:graphicData uri="http://schemas.openxmlformats.org/drawingml/2006/table">
            <a:tbl>
              <a:tblPr firstRow="1" bandRow="1">
                <a:tableStyleId>{F5AB1C69-6EDB-4FF4-983F-18BD219EF322}</a:tableStyleId>
              </a:tblPr>
              <a:tblGrid>
                <a:gridCol w="1785257"/>
                <a:gridCol w="1973005"/>
                <a:gridCol w="1191109"/>
                <a:gridCol w="1364343"/>
              </a:tblGrid>
              <a:tr h="628260">
                <a:tc>
                  <a:txBody>
                    <a:bodyPr/>
                    <a:lstStyle/>
                    <a:p>
                      <a:pPr algn="ctr"/>
                      <a:r>
                        <a:rPr lang="en-MY" sz="1800" dirty="0" smtClean="0"/>
                        <a:t>Country</a:t>
                      </a:r>
                      <a:endParaRPr lang="en-MY" sz="1800" dirty="0"/>
                    </a:p>
                  </a:txBody>
                  <a:tcPr marL="84406" marR="84406" marT="42203" marB="42203" anchor="ctr"/>
                </a:tc>
                <a:tc>
                  <a:txBody>
                    <a:bodyPr/>
                    <a:lstStyle/>
                    <a:p>
                      <a:pPr algn="ctr"/>
                      <a:r>
                        <a:rPr lang="en-MY" sz="1800" dirty="0" smtClean="0"/>
                        <a:t>Year of Implementation</a:t>
                      </a:r>
                      <a:endParaRPr lang="en-MY" sz="1800" dirty="0"/>
                    </a:p>
                  </a:txBody>
                  <a:tcPr marL="84406" marR="84406" marT="42203" marB="42203" anchor="ctr"/>
                </a:tc>
                <a:tc>
                  <a:txBody>
                    <a:bodyPr/>
                    <a:lstStyle/>
                    <a:p>
                      <a:pPr algn="ctr"/>
                      <a:r>
                        <a:rPr lang="en-MY" sz="1800" dirty="0" smtClean="0"/>
                        <a:t>Initial</a:t>
                      </a:r>
                      <a:r>
                        <a:rPr lang="en-MY" sz="1800" baseline="0" dirty="0" smtClean="0"/>
                        <a:t> Rate(%)</a:t>
                      </a:r>
                      <a:endParaRPr lang="en-MY" sz="1800" dirty="0"/>
                    </a:p>
                  </a:txBody>
                  <a:tcPr marL="84406" marR="84406" marT="42203" marB="42203" anchor="ctr"/>
                </a:tc>
                <a:tc>
                  <a:txBody>
                    <a:bodyPr/>
                    <a:lstStyle/>
                    <a:p>
                      <a:pPr algn="ctr"/>
                      <a:r>
                        <a:rPr lang="en-MY" sz="1800" dirty="0" smtClean="0"/>
                        <a:t>Current Rate</a:t>
                      </a:r>
                      <a:r>
                        <a:rPr lang="en-MY" sz="1800" baseline="0" dirty="0" smtClean="0"/>
                        <a:t>(%)</a:t>
                      </a:r>
                      <a:endParaRPr lang="en-MY" sz="1800" dirty="0"/>
                    </a:p>
                  </a:txBody>
                  <a:tcPr marL="84406" marR="84406" marT="42203" marB="42203" anchor="ctr"/>
                </a:tc>
              </a:tr>
              <a:tr h="477740">
                <a:tc>
                  <a:txBody>
                    <a:bodyPr/>
                    <a:lstStyle/>
                    <a:p>
                      <a:pPr algn="ctr"/>
                      <a:r>
                        <a:rPr lang="en-MY" sz="1800" dirty="0" smtClean="0"/>
                        <a:t>Indonesia</a:t>
                      </a:r>
                      <a:endParaRPr lang="en-MY" sz="1800" dirty="0"/>
                    </a:p>
                  </a:txBody>
                  <a:tcPr marL="84406" marR="84406" marT="42203" marB="42203" anchor="ctr"/>
                </a:tc>
                <a:tc>
                  <a:txBody>
                    <a:bodyPr/>
                    <a:lstStyle/>
                    <a:p>
                      <a:pPr algn="ctr"/>
                      <a:r>
                        <a:rPr lang="en-MY" sz="1800" dirty="0" smtClean="0"/>
                        <a:t>1984</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r>
              <a:tr h="477740">
                <a:tc>
                  <a:txBody>
                    <a:bodyPr/>
                    <a:lstStyle/>
                    <a:p>
                      <a:pPr algn="ctr"/>
                      <a:r>
                        <a:rPr lang="en-MY" sz="1800" dirty="0" smtClean="0"/>
                        <a:t>Thailand</a:t>
                      </a:r>
                      <a:endParaRPr lang="en-MY" sz="1800" dirty="0"/>
                    </a:p>
                  </a:txBody>
                  <a:tcPr marL="84406" marR="84406" marT="42203" marB="42203" anchor="ctr"/>
                </a:tc>
                <a:tc>
                  <a:txBody>
                    <a:bodyPr/>
                    <a:lstStyle/>
                    <a:p>
                      <a:pPr algn="ctr"/>
                      <a:r>
                        <a:rPr lang="en-MY" sz="1800" dirty="0" smtClean="0"/>
                        <a:t>1992</a:t>
                      </a:r>
                      <a:endParaRPr lang="en-MY" sz="1800" dirty="0"/>
                    </a:p>
                  </a:txBody>
                  <a:tcPr marL="84406" marR="84406" marT="42203" marB="42203" anchor="ctr"/>
                </a:tc>
                <a:tc>
                  <a:txBody>
                    <a:bodyPr/>
                    <a:lstStyle/>
                    <a:p>
                      <a:pPr algn="ctr"/>
                      <a:r>
                        <a:rPr lang="en-MY" sz="1800" dirty="0" smtClean="0"/>
                        <a:t>7</a:t>
                      </a:r>
                      <a:endParaRPr lang="en-MY" sz="1800" dirty="0"/>
                    </a:p>
                  </a:txBody>
                  <a:tcPr marL="84406" marR="84406" marT="42203" marB="42203" anchor="ctr"/>
                </a:tc>
                <a:tc>
                  <a:txBody>
                    <a:bodyPr/>
                    <a:lstStyle/>
                    <a:p>
                      <a:pPr algn="ctr"/>
                      <a:r>
                        <a:rPr lang="en-MY" sz="1800" dirty="0" smtClean="0"/>
                        <a:t>7</a:t>
                      </a:r>
                      <a:endParaRPr lang="en-MY" sz="1800" dirty="0"/>
                    </a:p>
                  </a:txBody>
                  <a:tcPr marL="84406" marR="84406" marT="42203" marB="42203" anchor="ctr"/>
                </a:tc>
              </a:tr>
              <a:tr h="477740">
                <a:tc>
                  <a:txBody>
                    <a:bodyPr/>
                    <a:lstStyle/>
                    <a:p>
                      <a:pPr algn="ctr"/>
                      <a:r>
                        <a:rPr lang="en-MY" sz="1800" dirty="0" smtClean="0"/>
                        <a:t>Singapore</a:t>
                      </a:r>
                      <a:endParaRPr lang="en-MY" sz="1800" dirty="0"/>
                    </a:p>
                  </a:txBody>
                  <a:tcPr marL="84406" marR="84406" marT="42203" marB="42203" anchor="ctr"/>
                </a:tc>
                <a:tc>
                  <a:txBody>
                    <a:bodyPr/>
                    <a:lstStyle/>
                    <a:p>
                      <a:pPr algn="ctr"/>
                      <a:r>
                        <a:rPr lang="en-MY" sz="1800" dirty="0" smtClean="0"/>
                        <a:t>1994</a:t>
                      </a:r>
                      <a:endParaRPr lang="en-MY" sz="1800" dirty="0"/>
                    </a:p>
                  </a:txBody>
                  <a:tcPr marL="84406" marR="84406" marT="42203" marB="42203" anchor="ctr"/>
                </a:tc>
                <a:tc>
                  <a:txBody>
                    <a:bodyPr/>
                    <a:lstStyle/>
                    <a:p>
                      <a:pPr algn="ctr"/>
                      <a:r>
                        <a:rPr lang="en-MY" sz="1800" dirty="0" smtClean="0"/>
                        <a:t>3</a:t>
                      </a:r>
                      <a:endParaRPr lang="en-MY" sz="1800" dirty="0"/>
                    </a:p>
                  </a:txBody>
                  <a:tcPr marL="84406" marR="84406" marT="42203" marB="42203" anchor="ctr"/>
                </a:tc>
                <a:tc>
                  <a:txBody>
                    <a:bodyPr/>
                    <a:lstStyle/>
                    <a:p>
                      <a:pPr algn="ctr"/>
                      <a:r>
                        <a:rPr lang="en-MY" sz="1800" dirty="0" smtClean="0"/>
                        <a:t>7</a:t>
                      </a:r>
                      <a:endParaRPr lang="en-MY" sz="1800" dirty="0"/>
                    </a:p>
                  </a:txBody>
                  <a:tcPr marL="84406" marR="84406" marT="42203" marB="42203" anchor="ctr"/>
                </a:tc>
              </a:tr>
              <a:tr h="477740">
                <a:tc>
                  <a:txBody>
                    <a:bodyPr/>
                    <a:lstStyle/>
                    <a:p>
                      <a:pPr algn="ctr"/>
                      <a:r>
                        <a:rPr lang="en-MY" sz="1800" dirty="0" smtClean="0"/>
                        <a:t>Filipina</a:t>
                      </a:r>
                      <a:r>
                        <a:rPr lang="en-MY" sz="1800" baseline="0" dirty="0" smtClean="0"/>
                        <a:t> </a:t>
                      </a:r>
                      <a:endParaRPr lang="en-MY" sz="1800" dirty="0"/>
                    </a:p>
                  </a:txBody>
                  <a:tcPr marL="84406" marR="84406" marT="42203" marB="42203" anchor="ctr"/>
                </a:tc>
                <a:tc>
                  <a:txBody>
                    <a:bodyPr/>
                    <a:lstStyle/>
                    <a:p>
                      <a:pPr algn="ctr"/>
                      <a:r>
                        <a:rPr lang="en-MY" sz="1800" dirty="0" smtClean="0"/>
                        <a:t>1998</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12</a:t>
                      </a:r>
                      <a:endParaRPr lang="en-MY" sz="1800" dirty="0"/>
                    </a:p>
                  </a:txBody>
                  <a:tcPr marL="84406" marR="84406" marT="42203" marB="42203" anchor="ctr"/>
                </a:tc>
              </a:tr>
              <a:tr h="477740">
                <a:tc>
                  <a:txBody>
                    <a:bodyPr/>
                    <a:lstStyle/>
                    <a:p>
                      <a:pPr algn="ctr"/>
                      <a:r>
                        <a:rPr lang="en-MY" sz="1800" dirty="0" smtClean="0"/>
                        <a:t>Cambodia</a:t>
                      </a:r>
                      <a:endParaRPr lang="en-MY" sz="1800" dirty="0"/>
                    </a:p>
                  </a:txBody>
                  <a:tcPr marL="84406" marR="84406" marT="42203" marB="42203" anchor="ctr"/>
                </a:tc>
                <a:tc>
                  <a:txBody>
                    <a:bodyPr/>
                    <a:lstStyle/>
                    <a:p>
                      <a:pPr algn="ctr"/>
                      <a:r>
                        <a:rPr lang="en-MY" sz="1800" dirty="0" smtClean="0"/>
                        <a:t>1999</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r>
              <a:tr h="477740">
                <a:tc>
                  <a:txBody>
                    <a:bodyPr/>
                    <a:lstStyle/>
                    <a:p>
                      <a:pPr algn="ctr"/>
                      <a:r>
                        <a:rPr lang="en-MY" sz="1800" dirty="0" smtClean="0"/>
                        <a:t>Vietnam</a:t>
                      </a:r>
                      <a:endParaRPr lang="en-MY" sz="1800" dirty="0"/>
                    </a:p>
                  </a:txBody>
                  <a:tcPr marL="84406" marR="84406" marT="42203" marB="42203" anchor="ctr"/>
                </a:tc>
                <a:tc>
                  <a:txBody>
                    <a:bodyPr/>
                    <a:lstStyle/>
                    <a:p>
                      <a:pPr algn="ctr"/>
                      <a:r>
                        <a:rPr lang="en-MY" sz="1800" dirty="0" smtClean="0"/>
                        <a:t>1999</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r>
              <a:tr h="477740">
                <a:tc>
                  <a:txBody>
                    <a:bodyPr/>
                    <a:lstStyle/>
                    <a:p>
                      <a:pPr algn="ctr"/>
                      <a:r>
                        <a:rPr lang="en-MY" sz="1800" dirty="0" smtClean="0"/>
                        <a:t>Laos</a:t>
                      </a:r>
                      <a:endParaRPr lang="en-MY" sz="1800" dirty="0"/>
                    </a:p>
                  </a:txBody>
                  <a:tcPr marL="84406" marR="84406" marT="42203" marB="42203" anchor="ctr"/>
                </a:tc>
                <a:tc>
                  <a:txBody>
                    <a:bodyPr/>
                    <a:lstStyle/>
                    <a:p>
                      <a:pPr algn="ctr"/>
                      <a:r>
                        <a:rPr lang="en-MY" sz="1800" dirty="0" smtClean="0"/>
                        <a:t>2009</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r>
            </a:tbl>
          </a:graphicData>
        </a:graphic>
      </p:graphicFrame>
      <p:sp>
        <p:nvSpPr>
          <p:cNvPr id="5" name="Rectangle 4"/>
          <p:cNvSpPr/>
          <p:nvPr/>
        </p:nvSpPr>
        <p:spPr>
          <a:xfrm>
            <a:off x="-349941" y="504295"/>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GST/VAT IN ASEAN COUNTRIES</a:t>
            </a:r>
            <a:endParaRPr lang="en-US" sz="1846" dirty="0">
              <a:latin typeface="Calibri" pitchFamily="34" charset="0"/>
              <a:cs typeface="Calibri" pitchFamily="34" charset="0"/>
            </a:endParaRPr>
          </a:p>
        </p:txBody>
      </p:sp>
    </p:spTree>
    <p:extLst>
      <p:ext uri="{BB962C8B-B14F-4D97-AF65-F5344CB8AC3E}">
        <p14:creationId xmlns:p14="http://schemas.microsoft.com/office/powerpoint/2010/main" val="3497180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19788759"/>
              </p:ext>
            </p:extLst>
          </p:nvPr>
        </p:nvGraphicFramePr>
        <p:xfrm>
          <a:off x="565262" y="1922511"/>
          <a:ext cx="5402140" cy="3654792"/>
        </p:xfrm>
        <a:graphic>
          <a:graphicData uri="http://schemas.openxmlformats.org/drawingml/2006/table">
            <a:tbl>
              <a:tblPr firstRow="1" bandRow="1">
                <a:tableStyleId>{F5AB1C69-6EDB-4FF4-983F-18BD219EF322}</a:tableStyleId>
              </a:tblPr>
              <a:tblGrid>
                <a:gridCol w="1285431"/>
                <a:gridCol w="1770743"/>
                <a:gridCol w="1120666"/>
                <a:gridCol w="1225300"/>
              </a:tblGrid>
              <a:tr h="628260">
                <a:tc>
                  <a:txBody>
                    <a:bodyPr/>
                    <a:lstStyle/>
                    <a:p>
                      <a:pPr algn="ctr"/>
                      <a:r>
                        <a:rPr lang="en-MY" sz="1800" dirty="0" smtClean="0"/>
                        <a:t>Country</a:t>
                      </a:r>
                      <a:endParaRPr lang="en-MY" sz="1800" dirty="0"/>
                    </a:p>
                  </a:txBody>
                  <a:tcPr marL="84406" marR="84406" marT="42203" marB="42203" anchor="ctr"/>
                </a:tc>
                <a:tc>
                  <a:txBody>
                    <a:bodyPr/>
                    <a:lstStyle/>
                    <a:p>
                      <a:pPr algn="ctr"/>
                      <a:r>
                        <a:rPr lang="en-MY" sz="1800" dirty="0" smtClean="0"/>
                        <a:t>Year of Implementation</a:t>
                      </a:r>
                      <a:endParaRPr lang="en-MY" sz="1800" dirty="0"/>
                    </a:p>
                  </a:txBody>
                  <a:tcPr marL="84406" marR="84406" marT="42203" marB="42203" anchor="ctr"/>
                </a:tc>
                <a:tc>
                  <a:txBody>
                    <a:bodyPr/>
                    <a:lstStyle/>
                    <a:p>
                      <a:pPr algn="ctr"/>
                      <a:r>
                        <a:rPr lang="en-MY" sz="1800" dirty="0" smtClean="0"/>
                        <a:t>Initial</a:t>
                      </a:r>
                      <a:r>
                        <a:rPr lang="en-MY" sz="1800" baseline="0" dirty="0" smtClean="0"/>
                        <a:t> Rate(%)</a:t>
                      </a:r>
                      <a:endParaRPr lang="en-MY" sz="1800" dirty="0"/>
                    </a:p>
                  </a:txBody>
                  <a:tcPr marL="84406" marR="84406" marT="42203" marB="42203" anchor="ctr"/>
                </a:tc>
                <a:tc>
                  <a:txBody>
                    <a:bodyPr/>
                    <a:lstStyle/>
                    <a:p>
                      <a:pPr algn="ctr"/>
                      <a:r>
                        <a:rPr lang="en-MY" sz="1800" dirty="0" smtClean="0"/>
                        <a:t>Current Rate</a:t>
                      </a:r>
                      <a:r>
                        <a:rPr lang="en-MY" sz="1800" baseline="0" dirty="0" smtClean="0"/>
                        <a:t>(%)</a:t>
                      </a:r>
                      <a:endParaRPr lang="en-MY" sz="1800" dirty="0"/>
                    </a:p>
                  </a:txBody>
                  <a:tcPr marL="84406" marR="84406" marT="42203" marB="42203" anchor="ctr"/>
                </a:tc>
              </a:tr>
              <a:tr h="477740">
                <a:tc>
                  <a:txBody>
                    <a:bodyPr/>
                    <a:lstStyle/>
                    <a:p>
                      <a:pPr algn="ctr"/>
                      <a:r>
                        <a:rPr lang="en-MY" sz="1800" dirty="0" smtClean="0"/>
                        <a:t>UK</a:t>
                      </a:r>
                      <a:endParaRPr lang="en-MY" sz="1800" dirty="0"/>
                    </a:p>
                  </a:txBody>
                  <a:tcPr marL="84406" marR="84406" marT="42203" marB="42203" anchor="ctr"/>
                </a:tc>
                <a:tc>
                  <a:txBody>
                    <a:bodyPr/>
                    <a:lstStyle/>
                    <a:p>
                      <a:pPr algn="ctr"/>
                      <a:r>
                        <a:rPr lang="en-MY" sz="1800" dirty="0" smtClean="0"/>
                        <a:t>1973</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20</a:t>
                      </a:r>
                      <a:endParaRPr lang="en-MY" sz="1800" dirty="0"/>
                    </a:p>
                  </a:txBody>
                  <a:tcPr marL="84406" marR="84406" marT="42203" marB="42203" anchor="ctr"/>
                </a:tc>
              </a:tr>
              <a:tr h="477740">
                <a:tc>
                  <a:txBody>
                    <a:bodyPr/>
                    <a:lstStyle/>
                    <a:p>
                      <a:pPr algn="ctr"/>
                      <a:r>
                        <a:rPr lang="en-MY" sz="1800" dirty="0" smtClean="0"/>
                        <a:t>Australia</a:t>
                      </a:r>
                      <a:endParaRPr lang="en-MY" sz="1800" dirty="0"/>
                    </a:p>
                  </a:txBody>
                  <a:tcPr marL="84406" marR="84406" marT="42203" marB="42203" anchor="ctr"/>
                </a:tc>
                <a:tc>
                  <a:txBody>
                    <a:bodyPr/>
                    <a:lstStyle/>
                    <a:p>
                      <a:pPr algn="ctr"/>
                      <a:r>
                        <a:rPr lang="en-MY" sz="1800" dirty="0" smtClean="0"/>
                        <a:t>2000</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r>
              <a:tr h="477740">
                <a:tc>
                  <a:txBody>
                    <a:bodyPr/>
                    <a:lstStyle/>
                    <a:p>
                      <a:pPr algn="ctr"/>
                      <a:r>
                        <a:rPr lang="en-MY" sz="1800" dirty="0" smtClean="0"/>
                        <a:t>New Zealand</a:t>
                      </a:r>
                      <a:endParaRPr lang="en-MY" sz="1800" dirty="0"/>
                    </a:p>
                  </a:txBody>
                  <a:tcPr marL="84406" marR="84406" marT="42203" marB="42203" anchor="ctr"/>
                </a:tc>
                <a:tc>
                  <a:txBody>
                    <a:bodyPr/>
                    <a:lstStyle/>
                    <a:p>
                      <a:pPr algn="ctr"/>
                      <a:r>
                        <a:rPr lang="en-MY" sz="1800" dirty="0" smtClean="0"/>
                        <a:t>1986</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15</a:t>
                      </a:r>
                      <a:endParaRPr lang="en-MY" sz="1800" dirty="0"/>
                    </a:p>
                  </a:txBody>
                  <a:tcPr marL="84406" marR="84406" marT="42203" marB="42203" anchor="ctr"/>
                </a:tc>
              </a:tr>
              <a:tr h="477740">
                <a:tc>
                  <a:txBody>
                    <a:bodyPr/>
                    <a:lstStyle/>
                    <a:p>
                      <a:pPr algn="ctr"/>
                      <a:r>
                        <a:rPr lang="en-MY" sz="1800" dirty="0" smtClean="0"/>
                        <a:t>Norway</a:t>
                      </a:r>
                      <a:r>
                        <a:rPr lang="en-MY" sz="1800" baseline="0" dirty="0" smtClean="0"/>
                        <a:t> </a:t>
                      </a:r>
                      <a:endParaRPr lang="en-MY" sz="1800" dirty="0"/>
                    </a:p>
                  </a:txBody>
                  <a:tcPr marL="84406" marR="84406" marT="42203" marB="42203" anchor="ctr"/>
                </a:tc>
                <a:tc>
                  <a:txBody>
                    <a:bodyPr/>
                    <a:lstStyle/>
                    <a:p>
                      <a:pPr algn="ctr"/>
                      <a:r>
                        <a:rPr lang="en-MY" sz="1800" dirty="0" smtClean="0"/>
                        <a:t>1970</a:t>
                      </a:r>
                      <a:endParaRPr lang="en-MY" sz="1800" dirty="0"/>
                    </a:p>
                  </a:txBody>
                  <a:tcPr marL="84406" marR="84406" marT="42203" marB="42203" anchor="ctr"/>
                </a:tc>
                <a:tc>
                  <a:txBody>
                    <a:bodyPr/>
                    <a:lstStyle/>
                    <a:p>
                      <a:pPr algn="ctr"/>
                      <a:r>
                        <a:rPr lang="en-MY" sz="1800" dirty="0" smtClean="0"/>
                        <a:t>20</a:t>
                      </a:r>
                      <a:endParaRPr lang="en-MY" sz="1800" dirty="0"/>
                    </a:p>
                  </a:txBody>
                  <a:tcPr marL="84406" marR="84406" marT="42203" marB="42203" anchor="ctr"/>
                </a:tc>
                <a:tc>
                  <a:txBody>
                    <a:bodyPr/>
                    <a:lstStyle/>
                    <a:p>
                      <a:pPr algn="ctr"/>
                      <a:r>
                        <a:rPr lang="en-MY" sz="1800" dirty="0" smtClean="0"/>
                        <a:t>25</a:t>
                      </a:r>
                      <a:endParaRPr lang="en-MY" sz="1800" dirty="0"/>
                    </a:p>
                  </a:txBody>
                  <a:tcPr marL="84406" marR="84406" marT="42203" marB="42203" anchor="ctr"/>
                </a:tc>
              </a:tr>
              <a:tr h="477740">
                <a:tc>
                  <a:txBody>
                    <a:bodyPr/>
                    <a:lstStyle/>
                    <a:p>
                      <a:pPr algn="ctr"/>
                      <a:r>
                        <a:rPr lang="en-MY" sz="1800" dirty="0" smtClean="0"/>
                        <a:t>Turkey</a:t>
                      </a:r>
                      <a:endParaRPr lang="en-MY" sz="1800" dirty="0"/>
                    </a:p>
                  </a:txBody>
                  <a:tcPr marL="84406" marR="84406" marT="42203" marB="42203" anchor="ctr"/>
                </a:tc>
                <a:tc>
                  <a:txBody>
                    <a:bodyPr/>
                    <a:lstStyle/>
                    <a:p>
                      <a:pPr algn="ctr"/>
                      <a:r>
                        <a:rPr lang="en-MY" sz="1800" dirty="0" smtClean="0"/>
                        <a:t>1984</a:t>
                      </a:r>
                      <a:endParaRPr lang="en-MY" sz="1800" dirty="0"/>
                    </a:p>
                  </a:txBody>
                  <a:tcPr marL="84406" marR="84406" marT="42203" marB="42203" anchor="ctr"/>
                </a:tc>
                <a:tc>
                  <a:txBody>
                    <a:bodyPr/>
                    <a:lstStyle/>
                    <a:p>
                      <a:pPr algn="ctr"/>
                      <a:r>
                        <a:rPr lang="en-MY" sz="1800" dirty="0" smtClean="0"/>
                        <a:t>10</a:t>
                      </a:r>
                      <a:endParaRPr lang="en-MY" sz="1800" dirty="0"/>
                    </a:p>
                  </a:txBody>
                  <a:tcPr marL="84406" marR="84406" marT="42203" marB="42203" anchor="ctr"/>
                </a:tc>
                <a:tc>
                  <a:txBody>
                    <a:bodyPr/>
                    <a:lstStyle/>
                    <a:p>
                      <a:pPr algn="ctr"/>
                      <a:r>
                        <a:rPr lang="en-MY" sz="1800" dirty="0" smtClean="0"/>
                        <a:t>18</a:t>
                      </a:r>
                      <a:endParaRPr lang="en-MY" sz="1800" dirty="0"/>
                    </a:p>
                  </a:txBody>
                  <a:tcPr marL="84406" marR="84406" marT="42203" marB="42203" anchor="ctr"/>
                </a:tc>
              </a:tr>
              <a:tr h="477740">
                <a:tc>
                  <a:txBody>
                    <a:bodyPr/>
                    <a:lstStyle/>
                    <a:p>
                      <a:pPr algn="ctr"/>
                      <a:r>
                        <a:rPr lang="en-MY" sz="1800" dirty="0" smtClean="0"/>
                        <a:t>Morocco</a:t>
                      </a:r>
                      <a:endParaRPr lang="en-MY" sz="1800" dirty="0"/>
                    </a:p>
                  </a:txBody>
                  <a:tcPr marL="84406" marR="84406" marT="42203" marB="42203" anchor="ctr"/>
                </a:tc>
                <a:tc>
                  <a:txBody>
                    <a:bodyPr/>
                    <a:lstStyle/>
                    <a:p>
                      <a:pPr algn="ctr"/>
                      <a:r>
                        <a:rPr lang="en-MY" sz="1800" dirty="0" smtClean="0"/>
                        <a:t>1986</a:t>
                      </a:r>
                      <a:endParaRPr lang="en-MY" sz="1800" dirty="0"/>
                    </a:p>
                  </a:txBody>
                  <a:tcPr marL="84406" marR="84406" marT="42203" marB="42203" anchor="ctr"/>
                </a:tc>
                <a:tc>
                  <a:txBody>
                    <a:bodyPr/>
                    <a:lstStyle/>
                    <a:p>
                      <a:pPr algn="ctr"/>
                      <a:r>
                        <a:rPr lang="en-MY" sz="1800" dirty="0" smtClean="0"/>
                        <a:t>19</a:t>
                      </a:r>
                      <a:endParaRPr lang="en-MY" sz="1800" dirty="0"/>
                    </a:p>
                  </a:txBody>
                  <a:tcPr marL="84406" marR="84406" marT="42203" marB="42203" anchor="ctr"/>
                </a:tc>
                <a:tc>
                  <a:txBody>
                    <a:bodyPr/>
                    <a:lstStyle/>
                    <a:p>
                      <a:pPr algn="ctr"/>
                      <a:r>
                        <a:rPr lang="en-MY" sz="1800" dirty="0" smtClean="0"/>
                        <a:t>20</a:t>
                      </a:r>
                      <a:endParaRPr lang="en-MY" sz="1800" dirty="0"/>
                    </a:p>
                  </a:txBody>
                  <a:tcPr marL="84406" marR="84406" marT="42203" marB="42203" anchor="ctr"/>
                </a:tc>
              </a:tr>
            </a:tbl>
          </a:graphicData>
        </a:graphic>
      </p:graphicFrame>
      <p:sp>
        <p:nvSpPr>
          <p:cNvPr id="4" name="Rectangle 3"/>
          <p:cNvSpPr/>
          <p:nvPr/>
        </p:nvSpPr>
        <p:spPr>
          <a:xfrm>
            <a:off x="-349941" y="504295"/>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GST/VAT </a:t>
            </a:r>
            <a:r>
              <a:rPr lang="en-US" sz="2585" dirty="0" smtClean="0">
                <a:latin typeface="Calibri" pitchFamily="34" charset="0"/>
                <a:cs typeface="Calibri" pitchFamily="34" charset="0"/>
              </a:rPr>
              <a:t>WORLDWIDE</a:t>
            </a:r>
            <a:endParaRPr lang="en-US" sz="1846" dirty="0">
              <a:latin typeface="Calibri" pitchFamily="34" charset="0"/>
              <a:cs typeface="Calibri" pitchFamily="34" charset="0"/>
            </a:endParaRPr>
          </a:p>
        </p:txBody>
      </p:sp>
      <p:pic>
        <p:nvPicPr>
          <p:cNvPr id="5" name="Picture 2" descr="http://www6.miami.edu/alumni/groups/imx/gbf_globe.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7059" y="2578658"/>
            <a:ext cx="2619375" cy="25717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132284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941" y="504295"/>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GST/VAT </a:t>
            </a:r>
            <a:r>
              <a:rPr lang="en-US" sz="2585" dirty="0" smtClean="0">
                <a:latin typeface="Calibri" pitchFamily="34" charset="0"/>
                <a:cs typeface="Calibri" pitchFamily="34" charset="0"/>
              </a:rPr>
              <a:t>WORLDWIDE</a:t>
            </a:r>
            <a:endParaRPr lang="en-US" sz="1846"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15</a:t>
            </a:fld>
            <a:endParaRPr lang="en-US"/>
          </a:p>
        </p:txBody>
      </p:sp>
      <p:sp>
        <p:nvSpPr>
          <p:cNvPr id="8" name="TextBox 7"/>
          <p:cNvSpPr txBox="1"/>
          <p:nvPr/>
        </p:nvSpPr>
        <p:spPr>
          <a:xfrm>
            <a:off x="1286294" y="1480767"/>
            <a:ext cx="1573268" cy="584775"/>
          </a:xfrm>
          <a:prstGeom prst="rect">
            <a:avLst/>
          </a:prstGeom>
          <a:noFill/>
        </p:spPr>
        <p:txBody>
          <a:bodyPr wrap="square" rtlCol="0">
            <a:spAutoFit/>
          </a:bodyPr>
          <a:lstStyle/>
          <a:p>
            <a:pPr algn="ctr"/>
            <a:r>
              <a:rPr lang="en-MY" sz="3200" b="1" dirty="0" smtClean="0"/>
              <a:t>RATE ?</a:t>
            </a:r>
            <a:endParaRPr lang="en-MY" sz="3200" b="1" dirty="0"/>
          </a:p>
        </p:txBody>
      </p:sp>
      <p:sp>
        <p:nvSpPr>
          <p:cNvPr id="9" name="TextBox 8"/>
          <p:cNvSpPr txBox="1"/>
          <p:nvPr/>
        </p:nvSpPr>
        <p:spPr>
          <a:xfrm>
            <a:off x="4260701" y="1584138"/>
            <a:ext cx="4676791" cy="523220"/>
          </a:xfrm>
          <a:prstGeom prst="rect">
            <a:avLst/>
          </a:prstGeom>
          <a:noFill/>
        </p:spPr>
        <p:txBody>
          <a:bodyPr wrap="square" rtlCol="0">
            <a:spAutoFit/>
          </a:bodyPr>
          <a:lstStyle/>
          <a:p>
            <a:pPr algn="ctr"/>
            <a:r>
              <a:rPr lang="en-MY" sz="2800" b="1" dirty="0" smtClean="0"/>
              <a:t>YEAR OF IMPLEMENTATION ?</a:t>
            </a:r>
            <a:endParaRPr lang="en-MY" sz="2800" b="1" dirty="0"/>
          </a:p>
        </p:txBody>
      </p:sp>
      <p:sp>
        <p:nvSpPr>
          <p:cNvPr id="13" name="Rounded Rectangle 12"/>
          <p:cNvSpPr/>
          <p:nvPr/>
        </p:nvSpPr>
        <p:spPr>
          <a:xfrm>
            <a:off x="275806" y="3269095"/>
            <a:ext cx="3706413" cy="773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MY" sz="2800" dirty="0" smtClean="0"/>
              <a:t>HIGHEST </a:t>
            </a:r>
          </a:p>
          <a:p>
            <a:pPr algn="ctr"/>
            <a:r>
              <a:rPr lang="en-MY" dirty="0" smtClean="0"/>
              <a:t>Hungary (European Union) – </a:t>
            </a:r>
            <a:r>
              <a:rPr lang="en-MY" sz="2400" b="1" dirty="0" smtClean="0"/>
              <a:t>27%</a:t>
            </a:r>
            <a:endParaRPr lang="en-MY" b="1" dirty="0"/>
          </a:p>
        </p:txBody>
      </p:sp>
      <p:pic>
        <p:nvPicPr>
          <p:cNvPr id="2050" name="Picture 2" descr="http://brandeewine.files.wordpress.com/2011/11/percentage.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7299" y="1949165"/>
            <a:ext cx="1631259" cy="122548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18835" y="4169254"/>
            <a:ext cx="2854050" cy="2064432"/>
            <a:chOff x="718835" y="4169254"/>
            <a:chExt cx="2854050" cy="2064432"/>
          </a:xfrm>
        </p:grpSpPr>
        <p:sp>
          <p:nvSpPr>
            <p:cNvPr id="14" name="Rounded Rectangle 13"/>
            <p:cNvSpPr/>
            <p:nvPr/>
          </p:nvSpPr>
          <p:spPr>
            <a:xfrm>
              <a:off x="718835" y="4169254"/>
              <a:ext cx="2820356" cy="20644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MY" sz="2800" dirty="0" smtClean="0"/>
                <a:t>LOWEST </a:t>
              </a:r>
            </a:p>
            <a:p>
              <a:pPr algn="ctr"/>
              <a:r>
                <a:rPr lang="en-MY" dirty="0" smtClean="0"/>
                <a:t>Nigeria</a:t>
              </a:r>
              <a:endParaRPr lang="en-MY" dirty="0"/>
            </a:p>
            <a:p>
              <a:pPr algn="ctr"/>
              <a:r>
                <a:rPr lang="en-MY" dirty="0"/>
                <a:t>Canada</a:t>
              </a:r>
            </a:p>
            <a:p>
              <a:pPr algn="ctr"/>
              <a:r>
                <a:rPr lang="en-MY" dirty="0"/>
                <a:t>Taiwan</a:t>
              </a:r>
            </a:p>
            <a:p>
              <a:pPr algn="ctr"/>
              <a:r>
                <a:rPr lang="en-MY" dirty="0"/>
                <a:t>Iran</a:t>
              </a:r>
            </a:p>
            <a:p>
              <a:pPr algn="ctr"/>
              <a:r>
                <a:rPr lang="en-MY" dirty="0" smtClean="0"/>
                <a:t>Jersey </a:t>
              </a:r>
              <a:endParaRPr lang="en-MY" dirty="0"/>
            </a:p>
          </p:txBody>
        </p:sp>
        <p:sp>
          <p:nvSpPr>
            <p:cNvPr id="15" name="Right Brace 14"/>
            <p:cNvSpPr/>
            <p:nvPr/>
          </p:nvSpPr>
          <p:spPr>
            <a:xfrm>
              <a:off x="2571750" y="4700578"/>
              <a:ext cx="316809" cy="142081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MY"/>
            </a:p>
          </p:txBody>
        </p:sp>
        <p:sp>
          <p:nvSpPr>
            <p:cNvPr id="16" name="TextBox 15"/>
            <p:cNvSpPr txBox="1"/>
            <p:nvPr/>
          </p:nvSpPr>
          <p:spPr>
            <a:xfrm>
              <a:off x="2937724" y="5180152"/>
              <a:ext cx="635161" cy="461665"/>
            </a:xfrm>
            <a:prstGeom prst="rect">
              <a:avLst/>
            </a:prstGeom>
            <a:noFill/>
          </p:spPr>
          <p:txBody>
            <a:bodyPr wrap="square" rtlCol="0">
              <a:spAutoFit/>
            </a:bodyPr>
            <a:lstStyle/>
            <a:p>
              <a:r>
                <a:rPr lang="en-MY" sz="2400" b="1" dirty="0" smtClean="0"/>
                <a:t>5%</a:t>
              </a:r>
              <a:endParaRPr lang="en-MY" sz="2400" b="1" dirty="0"/>
            </a:p>
          </p:txBody>
        </p:sp>
      </p:grpSp>
      <p:sp>
        <p:nvSpPr>
          <p:cNvPr id="17" name="TextBox 16"/>
          <p:cNvSpPr txBox="1"/>
          <p:nvPr/>
        </p:nvSpPr>
        <p:spPr>
          <a:xfrm>
            <a:off x="241196" y="6487818"/>
            <a:ext cx="5294724" cy="307777"/>
          </a:xfrm>
          <a:prstGeom prst="rect">
            <a:avLst/>
          </a:prstGeom>
          <a:noFill/>
        </p:spPr>
        <p:txBody>
          <a:bodyPr wrap="square" rtlCol="0">
            <a:spAutoFit/>
          </a:bodyPr>
          <a:lstStyle/>
          <a:p>
            <a:r>
              <a:rPr lang="en-MY" sz="1400" dirty="0"/>
              <a:t>Sources : http://gst.customs.gov.my/en/gst/Pages/gst_ci.aspx</a:t>
            </a:r>
          </a:p>
        </p:txBody>
      </p:sp>
      <p:sp>
        <p:nvSpPr>
          <p:cNvPr id="19" name="Rounded Rectangle 18"/>
          <p:cNvSpPr/>
          <p:nvPr/>
        </p:nvSpPr>
        <p:spPr>
          <a:xfrm>
            <a:off x="4991052" y="3551505"/>
            <a:ext cx="2943301" cy="73557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MY" sz="2800" dirty="0" smtClean="0"/>
              <a:t>FIRST COUNTRY </a:t>
            </a:r>
          </a:p>
          <a:p>
            <a:pPr algn="ctr"/>
            <a:r>
              <a:rPr lang="en-MY" dirty="0" smtClean="0"/>
              <a:t>France, 1954</a:t>
            </a:r>
            <a:endParaRPr lang="en-MY" b="1" dirty="0"/>
          </a:p>
        </p:txBody>
      </p:sp>
      <p:sp>
        <p:nvSpPr>
          <p:cNvPr id="20" name="Rounded Rectangle 19"/>
          <p:cNvSpPr/>
          <p:nvPr/>
        </p:nvSpPr>
        <p:spPr>
          <a:xfrm>
            <a:off x="4991051" y="4467383"/>
            <a:ext cx="2943301" cy="73557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MY" sz="2800" dirty="0" smtClean="0"/>
              <a:t>LATEST COUNTRY</a:t>
            </a:r>
          </a:p>
          <a:p>
            <a:pPr algn="ctr"/>
            <a:r>
              <a:rPr lang="en-MY" dirty="0" smtClean="0"/>
              <a:t>Gambia, Africa - 2013</a:t>
            </a:r>
            <a:endParaRPr lang="en-MY" b="1" dirty="0"/>
          </a:p>
        </p:txBody>
      </p:sp>
      <p:pic>
        <p:nvPicPr>
          <p:cNvPr id="2052" name="Picture 4" descr="http://www.mccain.com/SiteCollectionImages/McCainDotcom/history/years-timeline.pn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701" y="2234424"/>
            <a:ext cx="4404005" cy="116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552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4552037"/>
            <a:ext cx="5867400" cy="546945"/>
          </a:xfrm>
          <a:prstGeom prst="rect">
            <a:avLst/>
          </a:prstGeom>
          <a:noFill/>
        </p:spPr>
        <p:txBody>
          <a:bodyPr wrap="square" rtlCol="0">
            <a:spAutoFit/>
          </a:bodyPr>
          <a:lstStyle/>
          <a:p>
            <a:r>
              <a:rPr lang="en-US" sz="2954" dirty="0" smtClean="0">
                <a:latin typeface="Calibri" pitchFamily="34" charset="0"/>
                <a:cs typeface="Calibri" pitchFamily="34" charset="0"/>
              </a:rPr>
              <a:t>WHAT IS GST?</a:t>
            </a:r>
            <a:endParaRPr lang="en-MY" sz="2954" b="1" dirty="0">
              <a:latin typeface="Calibri" pitchFamily="34" charset="0"/>
              <a:cs typeface="Calibri" pitchFamily="34" charset="0"/>
            </a:endParaRPr>
          </a:p>
        </p:txBody>
      </p:sp>
      <p:grpSp>
        <p:nvGrpSpPr>
          <p:cNvPr id="2" name="Group 2"/>
          <p:cNvGrpSpPr/>
          <p:nvPr/>
        </p:nvGrpSpPr>
        <p:grpSpPr>
          <a:xfrm>
            <a:off x="609600" y="3040996"/>
            <a:ext cx="8001000" cy="2266612"/>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905000" cy="2231303"/>
              <a:chOff x="609600" y="3008662"/>
              <a:chExt cx="1905000"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sz="1662"/>
              </a:p>
            </p:txBody>
          </p:sp>
          <p:pic>
            <p:nvPicPr>
              <p:cNvPr id="1027" name="Picture 3" descr="C:\Users\Account\Desktop\Untitled-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111"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10" name="Slide Number Placeholder 3"/>
          <p:cNvSpPr>
            <a:spLocks noGrp="1"/>
          </p:cNvSpPr>
          <p:nvPr>
            <p:ph type="sldNum" sz="quarter" idx="12"/>
          </p:nvPr>
        </p:nvSpPr>
        <p:spPr/>
        <p:txBody>
          <a:bodyPr/>
          <a:lstStyle/>
          <a:p>
            <a:fld id="{1F45E794-307C-49D3-8CE5-47BF882ED0AE}" type="slidenum">
              <a:rPr lang="en-MY" smtClean="0"/>
              <a:pPr/>
              <a:t>16</a:t>
            </a:fld>
            <a:endParaRPr lang="en-MY" dirty="0"/>
          </a:p>
        </p:txBody>
      </p:sp>
    </p:spTree>
    <p:extLst>
      <p:ext uri="{BB962C8B-B14F-4D97-AF65-F5344CB8AC3E}">
        <p14:creationId xmlns:p14="http://schemas.microsoft.com/office/powerpoint/2010/main" val="2858578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450927" y="1412776"/>
            <a:ext cx="531789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1" indent="-342900" algn="l">
              <a:spcBef>
                <a:spcPts val="600"/>
              </a:spcBef>
              <a:buClr>
                <a:srgbClr val="FF0000"/>
              </a:buClr>
              <a:buFont typeface="Wingdings" pitchFamily="2" charset="2"/>
              <a:buChar char="q"/>
            </a:pPr>
            <a:r>
              <a:rPr lang="en-US" sz="2400" dirty="0">
                <a:latin typeface="Calibri" pitchFamily="34" charset="0"/>
              </a:rPr>
              <a:t>A </a:t>
            </a:r>
            <a:r>
              <a:rPr lang="en-US" sz="2400" b="1" u="sng" dirty="0" smtClean="0">
                <a:solidFill>
                  <a:schemeClr val="tx2"/>
                </a:solidFill>
                <a:latin typeface="Calibri" pitchFamily="34" charset="0"/>
              </a:rPr>
              <a:t>BROAD-BASED</a:t>
            </a:r>
            <a:r>
              <a:rPr lang="en-US" sz="2400" dirty="0" smtClean="0">
                <a:latin typeface="Calibri" pitchFamily="34" charset="0"/>
              </a:rPr>
              <a:t> </a:t>
            </a:r>
            <a:r>
              <a:rPr lang="en-US" sz="2400" dirty="0">
                <a:latin typeface="Calibri" pitchFamily="34" charset="0"/>
              </a:rPr>
              <a:t>consumption tax in the form of value added </a:t>
            </a:r>
            <a:r>
              <a:rPr lang="en-US" sz="2400" dirty="0" smtClean="0">
                <a:latin typeface="Calibri" pitchFamily="34" charset="0"/>
              </a:rPr>
              <a:t>tax</a:t>
            </a:r>
          </a:p>
          <a:p>
            <a:pPr marL="342900" lvl="1" indent="-342900" algn="l">
              <a:spcBef>
                <a:spcPts val="600"/>
              </a:spcBef>
              <a:buClr>
                <a:srgbClr val="FF0000"/>
              </a:buClr>
              <a:buFont typeface="Wingdings" pitchFamily="2" charset="2"/>
              <a:buChar char="q"/>
            </a:pPr>
            <a:r>
              <a:rPr lang="en-US" sz="2400" b="1" u="sng" dirty="0" smtClean="0">
                <a:solidFill>
                  <a:schemeClr val="tx2"/>
                </a:solidFill>
                <a:latin typeface="Calibri" pitchFamily="34" charset="0"/>
              </a:rPr>
              <a:t>MULTI STAGE TAX </a:t>
            </a:r>
            <a:r>
              <a:rPr lang="en-US" sz="2400" dirty="0" smtClean="0">
                <a:latin typeface="Calibri" pitchFamily="34" charset="0"/>
              </a:rPr>
              <a:t>based </a:t>
            </a:r>
            <a:r>
              <a:rPr lang="en-US" sz="2400" dirty="0">
                <a:latin typeface="Calibri" pitchFamily="34" charset="0"/>
              </a:rPr>
              <a:t>on net value at each stage of business transaction up to the retail stage of </a:t>
            </a:r>
            <a:r>
              <a:rPr lang="en-US" sz="2400" dirty="0" smtClean="0">
                <a:latin typeface="Calibri" pitchFamily="34" charset="0"/>
              </a:rPr>
              <a:t>distribution</a:t>
            </a:r>
          </a:p>
          <a:p>
            <a:pPr marL="342900" lvl="1" indent="-342900" algn="l">
              <a:spcBef>
                <a:spcPts val="600"/>
              </a:spcBef>
              <a:buClr>
                <a:srgbClr val="FF0000"/>
              </a:buClr>
              <a:buFont typeface="Wingdings" pitchFamily="2" charset="2"/>
              <a:buChar char="q"/>
            </a:pPr>
            <a:r>
              <a:rPr lang="en-US" sz="2400" dirty="0" smtClean="0">
                <a:latin typeface="Calibri" pitchFamily="34" charset="0"/>
              </a:rPr>
              <a:t>Also known as </a:t>
            </a:r>
            <a:r>
              <a:rPr lang="en-US" sz="2400" b="1" u="sng" dirty="0" smtClean="0">
                <a:solidFill>
                  <a:schemeClr val="tx2"/>
                </a:solidFill>
                <a:latin typeface="Calibri" pitchFamily="34" charset="0"/>
              </a:rPr>
              <a:t>VALUE ADDED TAX (VAT) </a:t>
            </a:r>
            <a:r>
              <a:rPr lang="en-US" sz="2400" dirty="0" smtClean="0">
                <a:latin typeface="Calibri" pitchFamily="34" charset="0"/>
              </a:rPr>
              <a:t>in certain countries</a:t>
            </a:r>
          </a:p>
          <a:p>
            <a:pPr marL="342900" lvl="1" indent="-342900" algn="l">
              <a:spcBef>
                <a:spcPts val="600"/>
              </a:spcBef>
              <a:buClr>
                <a:srgbClr val="FF0000"/>
              </a:buClr>
              <a:buFont typeface="Wingdings" pitchFamily="2" charset="2"/>
              <a:buChar char="q"/>
            </a:pPr>
            <a:r>
              <a:rPr lang="en-US" sz="2400" dirty="0" smtClean="0">
                <a:latin typeface="Calibri" pitchFamily="34" charset="0"/>
              </a:rPr>
              <a:t>Tax </a:t>
            </a:r>
            <a:r>
              <a:rPr lang="en-US" sz="2400" dirty="0">
                <a:latin typeface="Calibri" pitchFamily="34" charset="0"/>
              </a:rPr>
              <a:t>on final consumption – </a:t>
            </a:r>
            <a:r>
              <a:rPr lang="en-US" sz="2400" b="1" dirty="0">
                <a:solidFill>
                  <a:schemeClr val="tx2"/>
                </a:solidFill>
                <a:latin typeface="Calibri" pitchFamily="34" charset="0"/>
              </a:rPr>
              <a:t>THE </a:t>
            </a:r>
            <a:r>
              <a:rPr lang="en-US" sz="2400" b="1" dirty="0" smtClean="0">
                <a:solidFill>
                  <a:schemeClr val="tx2"/>
                </a:solidFill>
                <a:latin typeface="Calibri" pitchFamily="34" charset="0"/>
              </a:rPr>
              <a:t>CONSUMER</a:t>
            </a:r>
          </a:p>
          <a:p>
            <a:pPr marL="342900" lvl="1" indent="-342900">
              <a:spcBef>
                <a:spcPts val="600"/>
              </a:spcBef>
              <a:buClr>
                <a:srgbClr val="FF0000"/>
              </a:buClr>
              <a:buFont typeface="Wingdings" pitchFamily="2" charset="2"/>
              <a:buChar char="q"/>
            </a:pPr>
            <a:r>
              <a:rPr lang="en-US" sz="2400" dirty="0">
                <a:latin typeface="Calibri" pitchFamily="34" charset="0"/>
              </a:rPr>
              <a:t>GST incurred on inputs is allowed as a credit to the </a:t>
            </a:r>
            <a:r>
              <a:rPr lang="en-US" sz="2400" dirty="0" smtClean="0">
                <a:latin typeface="Calibri" pitchFamily="34" charset="0"/>
              </a:rPr>
              <a:t>registrant </a:t>
            </a:r>
            <a:r>
              <a:rPr lang="en-US" sz="2400" dirty="0" smtClean="0">
                <a:solidFill>
                  <a:schemeClr val="tx2"/>
                </a:solidFill>
                <a:latin typeface="Calibri" pitchFamily="34" charset="0"/>
              </a:rPr>
              <a:t>- </a:t>
            </a:r>
            <a:r>
              <a:rPr lang="en-US" sz="2400" b="1" u="sng" dirty="0" smtClean="0">
                <a:solidFill>
                  <a:schemeClr val="tx2"/>
                </a:solidFill>
                <a:latin typeface="Calibri" pitchFamily="34" charset="0"/>
              </a:rPr>
              <a:t>OFFSET AGAINST OUTPUT TAX</a:t>
            </a:r>
            <a:endParaRPr lang="en-US" sz="2400" b="1" u="sng" dirty="0">
              <a:solidFill>
                <a:schemeClr val="tx2"/>
              </a:solidFill>
              <a:latin typeface="Calibri" pitchFamily="34" charset="0"/>
            </a:endParaRPr>
          </a:p>
        </p:txBody>
      </p:sp>
      <p:pic>
        <p:nvPicPr>
          <p:cNvPr id="12" name="Picture 2" descr="P:\SALIHIN Logo Centre\gs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5592" y="1308542"/>
            <a:ext cx="2932820" cy="25202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3130" y="3828822"/>
            <a:ext cx="1739411"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19006" y="275408"/>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WHAT IS GST?</a:t>
            </a:r>
            <a:endParaRPr lang="en-US" sz="2585"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780403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TYPE OF SUPPLY (GOODS OR SERVICES)</a:t>
            </a:r>
            <a:endParaRPr lang="en-US" sz="2215" dirty="0">
              <a:latin typeface="Calibri" pitchFamily="34" charset="0"/>
              <a:cs typeface="Calibri" pitchFamily="34" charset="0"/>
            </a:endParaRPr>
          </a:p>
        </p:txBody>
      </p:sp>
      <p:sp>
        <p:nvSpPr>
          <p:cNvPr id="7" name="Slide Number Placeholder 3"/>
          <p:cNvSpPr>
            <a:spLocks noGrp="1"/>
          </p:cNvSpPr>
          <p:nvPr>
            <p:ph type="sldNum" sz="quarter" idx="12"/>
          </p:nvPr>
        </p:nvSpPr>
        <p:spPr/>
        <p:txBody>
          <a:bodyPr/>
          <a:lstStyle/>
          <a:p>
            <a:fld id="{1F45E794-307C-49D3-8CE5-47BF882ED0AE}" type="slidenum">
              <a:rPr lang="en-MY" smtClean="0"/>
              <a:pPr/>
              <a:t>18</a:t>
            </a:fld>
            <a:endParaRPr lang="en-MY" dirty="0"/>
          </a:p>
        </p:txBody>
      </p:sp>
      <p:graphicFrame>
        <p:nvGraphicFramePr>
          <p:cNvPr id="11" name="Diagram 10"/>
          <p:cNvGraphicFramePr/>
          <p:nvPr>
            <p:extLst>
              <p:ext uri="{D42A27DB-BD31-4B8C-83A1-F6EECF244321}">
                <p14:modId xmlns:p14="http://schemas.microsoft.com/office/powerpoint/2010/main" val="1843641131"/>
              </p:ext>
            </p:extLst>
          </p:nvPr>
        </p:nvGraphicFramePr>
        <p:xfrm>
          <a:off x="150268" y="1882796"/>
          <a:ext cx="7909802" cy="4187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Straight Connector 12"/>
          <p:cNvCxnSpPr/>
          <p:nvPr/>
        </p:nvCxnSpPr>
        <p:spPr>
          <a:xfrm>
            <a:off x="4837716" y="4016565"/>
            <a:ext cx="2372889" cy="814511"/>
          </a:xfrm>
          <a:prstGeom prst="line">
            <a:avLst/>
          </a:prstGeom>
          <a:ln w="101600">
            <a:solidFill>
              <a:srgbClr val="FF0000">
                <a:alpha val="56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837717" y="3976567"/>
            <a:ext cx="2372889" cy="814511"/>
          </a:xfrm>
          <a:prstGeom prst="line">
            <a:avLst/>
          </a:prstGeom>
          <a:ln w="88900" cap="sq">
            <a:solidFill>
              <a:srgbClr val="FF0000">
                <a:alpha val="60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1832" y="2033153"/>
            <a:ext cx="3988135" cy="490134"/>
          </a:xfrm>
          <a:prstGeom prst="rect">
            <a:avLst/>
          </a:prstGeom>
          <a:noFill/>
        </p:spPr>
        <p:txBody>
          <a:bodyPr wrap="square" rtlCol="0">
            <a:spAutoFit/>
          </a:bodyPr>
          <a:lstStyle/>
          <a:p>
            <a:r>
              <a:rPr lang="en-US" sz="2585" b="1" dirty="0"/>
              <a:t>Standard Rated Supply</a:t>
            </a:r>
          </a:p>
        </p:txBody>
      </p:sp>
      <p:sp>
        <p:nvSpPr>
          <p:cNvPr id="18" name="TextBox 17"/>
          <p:cNvSpPr txBox="1"/>
          <p:nvPr/>
        </p:nvSpPr>
        <p:spPr>
          <a:xfrm>
            <a:off x="684346" y="3135786"/>
            <a:ext cx="3988135" cy="490134"/>
          </a:xfrm>
          <a:prstGeom prst="rect">
            <a:avLst/>
          </a:prstGeom>
          <a:noFill/>
        </p:spPr>
        <p:txBody>
          <a:bodyPr wrap="square" rtlCol="0">
            <a:spAutoFit/>
          </a:bodyPr>
          <a:lstStyle/>
          <a:p>
            <a:r>
              <a:rPr lang="en-US" sz="2585" b="1" dirty="0"/>
              <a:t>Zero Rated Supply</a:t>
            </a:r>
          </a:p>
        </p:txBody>
      </p:sp>
      <p:sp>
        <p:nvSpPr>
          <p:cNvPr id="19" name="TextBox 18"/>
          <p:cNvSpPr txBox="1"/>
          <p:nvPr/>
        </p:nvSpPr>
        <p:spPr>
          <a:xfrm>
            <a:off x="711832" y="4160342"/>
            <a:ext cx="3988135" cy="490134"/>
          </a:xfrm>
          <a:prstGeom prst="rect">
            <a:avLst/>
          </a:prstGeom>
          <a:noFill/>
        </p:spPr>
        <p:txBody>
          <a:bodyPr wrap="square" rtlCol="0">
            <a:spAutoFit/>
          </a:bodyPr>
          <a:lstStyle/>
          <a:p>
            <a:r>
              <a:rPr lang="en-US" sz="2585" b="1" dirty="0"/>
              <a:t>Exempt Supply</a:t>
            </a:r>
          </a:p>
        </p:txBody>
      </p:sp>
      <p:sp>
        <p:nvSpPr>
          <p:cNvPr id="20" name="TextBox 19"/>
          <p:cNvSpPr txBox="1"/>
          <p:nvPr/>
        </p:nvSpPr>
        <p:spPr>
          <a:xfrm>
            <a:off x="711832" y="5164570"/>
            <a:ext cx="3988135" cy="490134"/>
          </a:xfrm>
          <a:prstGeom prst="rect">
            <a:avLst/>
          </a:prstGeom>
          <a:noFill/>
        </p:spPr>
        <p:txBody>
          <a:bodyPr wrap="square" rtlCol="0">
            <a:spAutoFit/>
          </a:bodyPr>
          <a:lstStyle/>
          <a:p>
            <a:r>
              <a:rPr lang="en-US" sz="2585" b="1" dirty="0"/>
              <a:t>Out of Scope </a:t>
            </a:r>
          </a:p>
        </p:txBody>
      </p:sp>
      <p:cxnSp>
        <p:nvCxnSpPr>
          <p:cNvPr id="21" name="Straight Connector 20"/>
          <p:cNvCxnSpPr/>
          <p:nvPr/>
        </p:nvCxnSpPr>
        <p:spPr>
          <a:xfrm flipH="1">
            <a:off x="4837718" y="5036778"/>
            <a:ext cx="2372889" cy="814511"/>
          </a:xfrm>
          <a:prstGeom prst="line">
            <a:avLst/>
          </a:prstGeom>
          <a:ln w="88900" cap="sq">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37716" y="5036777"/>
            <a:ext cx="2372889" cy="814511"/>
          </a:xfrm>
          <a:prstGeom prst="line">
            <a:avLst/>
          </a:prstGeom>
          <a:ln w="101600">
            <a:solidFill>
              <a:srgbClr val="FF0000">
                <a:alpha val="56000"/>
              </a:srgbClr>
            </a:solidFill>
          </a:ln>
        </p:spPr>
        <p:style>
          <a:lnRef idx="1">
            <a:schemeClr val="accent1"/>
          </a:lnRef>
          <a:fillRef idx="0">
            <a:schemeClr val="accent1"/>
          </a:fillRef>
          <a:effectRef idx="0">
            <a:schemeClr val="accent1"/>
          </a:effectRef>
          <a:fontRef idx="minor">
            <a:schemeClr val="tx1"/>
          </a:fontRef>
        </p:style>
      </p:cxnSp>
      <p:sp>
        <p:nvSpPr>
          <p:cNvPr id="2" name="Right Brace 1"/>
          <p:cNvSpPr/>
          <p:nvPr/>
        </p:nvSpPr>
        <p:spPr>
          <a:xfrm>
            <a:off x="6996292" y="2099469"/>
            <a:ext cx="428625" cy="171139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sp>
        <p:nvSpPr>
          <p:cNvPr id="14" name="Right Brace 13"/>
          <p:cNvSpPr/>
          <p:nvPr/>
        </p:nvSpPr>
        <p:spPr>
          <a:xfrm>
            <a:off x="6996292" y="4038231"/>
            <a:ext cx="428625" cy="171139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MY"/>
          </a:p>
        </p:txBody>
      </p:sp>
      <p:pic>
        <p:nvPicPr>
          <p:cNvPr id="2050" name="Picture 2" descr="http://www.clker.com/cliparts/U/9/8/L/i/m/speech-bubbles-2-0green-h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1425" y="2499308"/>
            <a:ext cx="1730375" cy="8940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740728" y="2632603"/>
            <a:ext cx="1078630" cy="646331"/>
          </a:xfrm>
          <a:prstGeom prst="rect">
            <a:avLst/>
          </a:prstGeom>
        </p:spPr>
        <p:txBody>
          <a:bodyPr wrap="none">
            <a:spAutoFit/>
          </a:bodyPr>
          <a:lstStyle/>
          <a:p>
            <a:pPr algn="ctr"/>
            <a:r>
              <a:rPr lang="en-MY" b="1" dirty="0"/>
              <a:t>TAXABLE </a:t>
            </a:r>
            <a:endParaRPr lang="en-MY" b="1" dirty="0" smtClean="0"/>
          </a:p>
          <a:p>
            <a:pPr algn="ctr"/>
            <a:r>
              <a:rPr lang="en-MY" b="1" dirty="0" smtClean="0"/>
              <a:t>SUPPLY</a:t>
            </a:r>
            <a:endParaRPr lang="en-MY" b="1" dirty="0"/>
          </a:p>
        </p:txBody>
      </p:sp>
      <p:pic>
        <p:nvPicPr>
          <p:cNvPr id="23" name="Picture 2" descr="http://www.clker.com/cliparts/U/9/8/L/i/m/speech-bubbles-2-0green-h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9837" y="4405409"/>
            <a:ext cx="1730375" cy="89402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7683250" y="4405409"/>
            <a:ext cx="1078629" cy="923330"/>
          </a:xfrm>
          <a:prstGeom prst="rect">
            <a:avLst/>
          </a:prstGeom>
        </p:spPr>
        <p:txBody>
          <a:bodyPr wrap="none">
            <a:spAutoFit/>
          </a:bodyPr>
          <a:lstStyle/>
          <a:p>
            <a:pPr algn="ctr"/>
            <a:r>
              <a:rPr lang="en-MY" b="1" dirty="0" smtClean="0"/>
              <a:t>NON-</a:t>
            </a:r>
          </a:p>
          <a:p>
            <a:pPr algn="ctr"/>
            <a:r>
              <a:rPr lang="en-MY" b="1" dirty="0" smtClean="0"/>
              <a:t>TAXABLE </a:t>
            </a:r>
          </a:p>
          <a:p>
            <a:pPr algn="ctr"/>
            <a:r>
              <a:rPr lang="en-MY" b="1" dirty="0" smtClean="0"/>
              <a:t>SUPPLY</a:t>
            </a:r>
            <a:endParaRPr lang="en-MY" b="1" dirty="0"/>
          </a:p>
        </p:txBody>
      </p:sp>
      <p:pic>
        <p:nvPicPr>
          <p:cNvPr id="2052" name="Picture 4" descr="https://www.copyrightsworld.com/wp-content/uploads/Copyright-Importance.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11349" y="697322"/>
            <a:ext cx="1828662" cy="1805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038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a:p>
        </p:txBody>
      </p:sp>
      <p:sp>
        <p:nvSpPr>
          <p:cNvPr id="3" name="Text Box 2"/>
          <p:cNvSpPr txBox="1">
            <a:spLocks noChangeArrowheads="1"/>
          </p:cNvSpPr>
          <p:nvPr/>
        </p:nvSpPr>
        <p:spPr bwMode="auto">
          <a:xfrm>
            <a:off x="1485900" y="1863389"/>
            <a:ext cx="8158163" cy="3908762"/>
          </a:xfrm>
          <a:prstGeom prst="rect">
            <a:avLst/>
          </a:prstGeom>
          <a:noFill/>
          <a:ln w="9525">
            <a:noFill/>
            <a:miter lim="800000"/>
            <a:headEnd/>
            <a:tailEnd/>
          </a:ln>
        </p:spPr>
        <p:txBody>
          <a:bodyPr wrap="square">
            <a:spAutoFit/>
          </a:bodyPr>
          <a:lstStyle/>
          <a:p>
            <a:pPr marL="798513" lvl="1" indent="-457200" algn="l" defTabSz="798513" eaLnBrk="0" hangingPunct="0">
              <a:spcBef>
                <a:spcPct val="40000"/>
              </a:spcBef>
              <a:buClr>
                <a:srgbClr val="FF0000"/>
              </a:buClr>
              <a:buFont typeface="Wingdings" pitchFamily="2" charset="2"/>
              <a:buChar char="q"/>
              <a:tabLst>
                <a:tab pos="1712913" algn="l"/>
              </a:tabLst>
              <a:defRPr/>
            </a:pPr>
            <a:r>
              <a:rPr lang="en-US" sz="2800" dirty="0" smtClean="0"/>
              <a:t>GST </a:t>
            </a:r>
            <a:r>
              <a:rPr lang="en-US" sz="2800" dirty="0"/>
              <a:t>is charged on</a:t>
            </a:r>
          </a:p>
          <a:p>
            <a:pPr marL="1255713" lvl="2" indent="-457200" algn="l" defTabSz="798513" eaLnBrk="0" hangingPunct="0">
              <a:spcBef>
                <a:spcPct val="40000"/>
              </a:spcBef>
              <a:buClr>
                <a:srgbClr val="0000CC"/>
              </a:buClr>
              <a:buFont typeface="Wingdings" pitchFamily="2" charset="2"/>
              <a:buChar char="Ø"/>
              <a:tabLst>
                <a:tab pos="1712913" algn="l"/>
              </a:tabLst>
              <a:defRPr/>
            </a:pPr>
            <a:r>
              <a:rPr lang="en-US" sz="2800" dirty="0" smtClean="0"/>
              <a:t>The </a:t>
            </a:r>
            <a:r>
              <a:rPr lang="en-US" sz="2800" b="1" dirty="0" smtClean="0">
                <a:solidFill>
                  <a:srgbClr val="FF0000"/>
                </a:solidFill>
              </a:rPr>
              <a:t>taxable supply </a:t>
            </a:r>
            <a:r>
              <a:rPr lang="en-US" sz="2800" dirty="0" smtClean="0"/>
              <a:t>of goods and services</a:t>
            </a:r>
            <a:endParaRPr lang="en-US" sz="2800" dirty="0"/>
          </a:p>
          <a:p>
            <a:pPr marL="1255713" lvl="2" indent="-457200" algn="l" defTabSz="798513" eaLnBrk="0" hangingPunct="0">
              <a:spcBef>
                <a:spcPct val="40000"/>
              </a:spcBef>
              <a:buClr>
                <a:srgbClr val="0000CC"/>
              </a:buClr>
              <a:buFont typeface="Wingdings" pitchFamily="2" charset="2"/>
              <a:buChar char="Ø"/>
              <a:tabLst>
                <a:tab pos="1712913" algn="l"/>
              </a:tabLst>
              <a:defRPr/>
            </a:pPr>
            <a:r>
              <a:rPr lang="en-US" sz="2800" dirty="0" smtClean="0"/>
              <a:t>Made by a </a:t>
            </a:r>
            <a:r>
              <a:rPr lang="en-US" sz="2800" b="1" dirty="0" smtClean="0">
                <a:solidFill>
                  <a:srgbClr val="FF0000"/>
                </a:solidFill>
              </a:rPr>
              <a:t>taxable person</a:t>
            </a:r>
          </a:p>
          <a:p>
            <a:pPr marL="1255713" lvl="2" indent="-457200" algn="l" defTabSz="798513" eaLnBrk="0" hangingPunct="0">
              <a:spcBef>
                <a:spcPct val="40000"/>
              </a:spcBef>
              <a:buClr>
                <a:srgbClr val="0000CC"/>
              </a:buClr>
              <a:buFont typeface="Wingdings" pitchFamily="2" charset="2"/>
              <a:buChar char="Ø"/>
              <a:tabLst>
                <a:tab pos="1712913" algn="l"/>
              </a:tabLst>
              <a:defRPr/>
            </a:pPr>
            <a:r>
              <a:rPr lang="en-US" sz="2800" dirty="0" smtClean="0"/>
              <a:t>In the course or </a:t>
            </a:r>
            <a:r>
              <a:rPr lang="en-US" sz="2800" b="1" dirty="0" smtClean="0">
                <a:solidFill>
                  <a:srgbClr val="FF0000"/>
                </a:solidFill>
              </a:rPr>
              <a:t>furtherance of business</a:t>
            </a:r>
          </a:p>
          <a:p>
            <a:pPr marL="1255713" lvl="2" indent="-457200" algn="l" defTabSz="798513" eaLnBrk="0" hangingPunct="0">
              <a:spcBef>
                <a:spcPct val="40000"/>
              </a:spcBef>
              <a:buClr>
                <a:srgbClr val="0000CC"/>
              </a:buClr>
              <a:buFont typeface="Wingdings" pitchFamily="2" charset="2"/>
              <a:buChar char="Ø"/>
              <a:tabLst>
                <a:tab pos="1712913" algn="l"/>
              </a:tabLst>
              <a:defRPr/>
            </a:pPr>
            <a:r>
              <a:rPr lang="en-US" sz="2800" dirty="0" smtClean="0"/>
              <a:t>In </a:t>
            </a:r>
            <a:r>
              <a:rPr lang="en-US" sz="2800" b="1" dirty="0">
                <a:solidFill>
                  <a:srgbClr val="FF0000"/>
                </a:solidFill>
              </a:rPr>
              <a:t>M</a:t>
            </a:r>
            <a:r>
              <a:rPr lang="en-US" sz="2800" b="1" dirty="0" smtClean="0">
                <a:solidFill>
                  <a:srgbClr val="FF0000"/>
                </a:solidFill>
              </a:rPr>
              <a:t>alaysia</a:t>
            </a:r>
          </a:p>
          <a:p>
            <a:pPr marL="798513" lvl="1" indent="-457200" algn="l" defTabSz="798513" eaLnBrk="0" hangingPunct="0">
              <a:spcBef>
                <a:spcPct val="40000"/>
              </a:spcBef>
              <a:buClr>
                <a:srgbClr val="FF0000"/>
              </a:buClr>
              <a:buFont typeface="Wingdings" pitchFamily="2" charset="2"/>
              <a:buChar char="q"/>
              <a:tabLst>
                <a:tab pos="1712913" algn="l"/>
              </a:tabLst>
              <a:defRPr/>
            </a:pPr>
            <a:r>
              <a:rPr lang="en-US" sz="2800" dirty="0" smtClean="0"/>
              <a:t>GST </a:t>
            </a:r>
            <a:r>
              <a:rPr lang="en-US" sz="2800" dirty="0"/>
              <a:t>is charged on imported goods</a:t>
            </a:r>
            <a:endParaRPr lang="en-US" sz="2000" dirty="0"/>
          </a:p>
          <a:p>
            <a:pPr marL="465138" lvl="1" indent="-290513" algn="l" defTabSz="798513" eaLnBrk="0" hangingPunct="0">
              <a:spcBef>
                <a:spcPct val="20000"/>
              </a:spcBef>
              <a:buClr>
                <a:srgbClr val="0000CC"/>
              </a:buClr>
              <a:buFont typeface="Wingdings" pitchFamily="2" charset="2"/>
              <a:buChar char="ü"/>
              <a:tabLst>
                <a:tab pos="1712913" algn="l"/>
              </a:tabLst>
              <a:defRPr/>
            </a:pPr>
            <a:endParaRPr lang="en-US" sz="2000" b="1" dirty="0"/>
          </a:p>
        </p:txBody>
      </p:sp>
      <p:sp>
        <p:nvSpPr>
          <p:cNvPr id="5" name="Rectangle 4"/>
          <p:cNvSpPr/>
          <p:nvPr/>
        </p:nvSpPr>
        <p:spPr>
          <a:xfrm>
            <a:off x="-219006" y="275408"/>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SCOPE OF GST / TEST OF GST</a:t>
            </a:r>
            <a:endParaRPr lang="en-US" sz="2585" dirty="0">
              <a:latin typeface="Calibri" pitchFamily="34" charset="0"/>
              <a:cs typeface="Calibri" pitchFamily="34" charset="0"/>
            </a:endParaRPr>
          </a:p>
        </p:txBody>
      </p:sp>
      <p:pic>
        <p:nvPicPr>
          <p:cNvPr id="3078" name="Picture 6" descr="http://independence.cherrycreekschools.org/PublishingImages/Announcements%20_Important_Reminders/Important_information_logo.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006" y="2145166"/>
            <a:ext cx="2987675" cy="270384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www.epicamera.com/newsletter/201401/image/04.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98826" y="5295902"/>
            <a:ext cx="2301874" cy="158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981249"/>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493"/>
          <a:stretch/>
        </p:blipFill>
        <p:spPr bwMode="auto">
          <a:xfrm>
            <a:off x="6252760" y="4381148"/>
            <a:ext cx="2472140" cy="1667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495300" y="1223210"/>
            <a:ext cx="8229600" cy="4037662"/>
          </a:xfrm>
          <a:prstGeom prst="rect">
            <a:avLst/>
          </a:prstGeom>
        </p:spPr>
        <p:txBody>
          <a:bodyPr>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428625" indent="-428625">
              <a:buFont typeface="+mj-lt"/>
              <a:buAutoNum type="romanUcPeriod"/>
            </a:pPr>
            <a:endParaRPr lang="en-MY" dirty="0" smtClean="0"/>
          </a:p>
          <a:p>
            <a:pPr marL="428625" indent="-428625">
              <a:buFont typeface="+mj-lt"/>
              <a:buAutoNum type="romanUcPeriod"/>
            </a:pPr>
            <a:r>
              <a:rPr lang="en-MY" sz="2800" dirty="0" smtClean="0"/>
              <a:t>TAX SYSTEM IN MALAYSIA</a:t>
            </a:r>
            <a:endParaRPr lang="en-MY" sz="2800" dirty="0"/>
          </a:p>
          <a:p>
            <a:pPr marL="428625" indent="-428625">
              <a:buFont typeface="+mj-lt"/>
              <a:buAutoNum type="romanUcPeriod"/>
            </a:pPr>
            <a:r>
              <a:rPr lang="en-MY" sz="2800" dirty="0" smtClean="0"/>
              <a:t>INTRODUCTION OF GST IN MALAYSIA</a:t>
            </a:r>
          </a:p>
          <a:p>
            <a:pPr marL="428625" indent="-428625">
              <a:buFont typeface="+mj-lt"/>
              <a:buAutoNum type="romanUcPeriod"/>
            </a:pPr>
            <a:r>
              <a:rPr lang="en-MY" sz="2800" dirty="0" smtClean="0"/>
              <a:t>WHAT IS GST?</a:t>
            </a:r>
          </a:p>
          <a:p>
            <a:pPr marL="428625" indent="-428625">
              <a:buFont typeface="+mj-lt"/>
              <a:buAutoNum type="romanUcPeriod"/>
            </a:pPr>
            <a:r>
              <a:rPr lang="en-MY" sz="2800" dirty="0" smtClean="0"/>
              <a:t>BASIC CONCEPT AND GST MODEL</a:t>
            </a:r>
          </a:p>
          <a:p>
            <a:pPr marL="428625" indent="-428625">
              <a:buFont typeface="+mj-lt"/>
              <a:buAutoNum type="romanUcPeriod"/>
            </a:pPr>
            <a:r>
              <a:rPr lang="en-US" sz="2800" dirty="0" smtClean="0"/>
              <a:t>GST REGISTRATION</a:t>
            </a:r>
            <a:endParaRPr lang="en-MY" sz="2800" dirty="0" smtClean="0"/>
          </a:p>
        </p:txBody>
      </p:sp>
      <p:sp>
        <p:nvSpPr>
          <p:cNvPr id="12" name="Rectangle 11"/>
          <p:cNvSpPr/>
          <p:nvPr/>
        </p:nvSpPr>
        <p:spPr>
          <a:xfrm>
            <a:off x="-187657" y="308810"/>
            <a:ext cx="7016750" cy="914400"/>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r>
              <a:rPr lang="en-US" sz="2800" dirty="0" smtClean="0">
                <a:latin typeface="Calibri" pitchFamily="34" charset="0"/>
                <a:cs typeface="Calibri" pitchFamily="34" charset="0"/>
              </a:rPr>
              <a:t>AGENDA</a:t>
            </a:r>
            <a:endParaRPr lang="en-MY" sz="2800" dirty="0">
              <a:latin typeface="Calibri" pitchFamily="34" charset="0"/>
              <a:cs typeface="Calibri" pitchFamily="34" charset="0"/>
            </a:endParaRPr>
          </a:p>
        </p:txBody>
      </p:sp>
      <p:sp>
        <p:nvSpPr>
          <p:cNvPr id="13" name="Slide Number Placeholder 4"/>
          <p:cNvSpPr>
            <a:spLocks noGrp="1"/>
          </p:cNvSpPr>
          <p:nvPr>
            <p:ph type="sldNum" sz="quarter" idx="12"/>
          </p:nvPr>
        </p:nvSpPr>
        <p:spPr>
          <a:xfrm>
            <a:off x="8507455" y="6407155"/>
            <a:ext cx="532557" cy="365125"/>
          </a:xfrm>
        </p:spPr>
        <p:txBody>
          <a:bodyPr/>
          <a:lstStyle/>
          <a:p>
            <a:fld id="{B6F15528-21DE-4FAA-801E-634DDDAF4B2B}" type="slidenum">
              <a:rPr lang="en-US" smtClean="0"/>
              <a:pPr/>
              <a:t>2</a:t>
            </a:fld>
            <a:endParaRPr lang="en-US" dirty="0"/>
          </a:p>
        </p:txBody>
      </p:sp>
    </p:spTree>
    <p:extLst>
      <p:ext uri="{BB962C8B-B14F-4D97-AF65-F5344CB8AC3E}">
        <p14:creationId xmlns:p14="http://schemas.microsoft.com/office/powerpoint/2010/main" val="3987512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199" y="4306052"/>
            <a:ext cx="6027313" cy="1001556"/>
          </a:xfrm>
          <a:prstGeom prst="rect">
            <a:avLst/>
          </a:prstGeom>
          <a:noFill/>
        </p:spPr>
        <p:txBody>
          <a:bodyPr wrap="square" rtlCol="0">
            <a:spAutoFit/>
          </a:bodyPr>
          <a:lstStyle/>
          <a:p>
            <a:r>
              <a:rPr lang="en-US" sz="2954" dirty="0" smtClean="0">
                <a:latin typeface="Calibri" pitchFamily="34" charset="0"/>
                <a:cs typeface="Calibri" pitchFamily="34" charset="0"/>
              </a:rPr>
              <a:t>BASIC CONCEPTS AND                   PROPOSED </a:t>
            </a:r>
            <a:r>
              <a:rPr lang="en-US" sz="2954" dirty="0">
                <a:latin typeface="Calibri" pitchFamily="34" charset="0"/>
                <a:cs typeface="Calibri" pitchFamily="34" charset="0"/>
              </a:rPr>
              <a:t>GST MODEL</a:t>
            </a:r>
            <a:endParaRPr lang="en-MY" sz="2954" b="1" dirty="0">
              <a:latin typeface="Calibri" pitchFamily="34" charset="0"/>
              <a:cs typeface="Calibri" pitchFamily="34" charset="0"/>
            </a:endParaRPr>
          </a:p>
        </p:txBody>
      </p:sp>
      <p:grpSp>
        <p:nvGrpSpPr>
          <p:cNvPr id="2" name="Group 2"/>
          <p:cNvGrpSpPr/>
          <p:nvPr/>
        </p:nvGrpSpPr>
        <p:grpSpPr>
          <a:xfrm>
            <a:off x="609600" y="3040996"/>
            <a:ext cx="8001000" cy="2266612"/>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905000" cy="2231303"/>
              <a:chOff x="609600" y="3008662"/>
              <a:chExt cx="1905000"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sz="1662"/>
              </a:p>
            </p:txBody>
          </p:sp>
          <p:pic>
            <p:nvPicPr>
              <p:cNvPr id="1027" name="Picture 3" descr="C:\Users\Account\Desktop\Untitled-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111"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10" name="Slide Number Placeholder 3"/>
          <p:cNvSpPr>
            <a:spLocks noGrp="1"/>
          </p:cNvSpPr>
          <p:nvPr>
            <p:ph type="sldNum" sz="quarter" idx="12"/>
          </p:nvPr>
        </p:nvSpPr>
        <p:spPr/>
        <p:txBody>
          <a:bodyPr/>
          <a:lstStyle/>
          <a:p>
            <a:fld id="{1F45E794-307C-49D3-8CE5-47BF882ED0AE}" type="slidenum">
              <a:rPr lang="en-MY" smtClean="0"/>
              <a:pPr/>
              <a:t>20</a:t>
            </a:fld>
            <a:endParaRPr lang="en-MY" dirty="0"/>
          </a:p>
        </p:txBody>
      </p:sp>
    </p:spTree>
    <p:extLst>
      <p:ext uri="{BB962C8B-B14F-4D97-AF65-F5344CB8AC3E}">
        <p14:creationId xmlns:p14="http://schemas.microsoft.com/office/powerpoint/2010/main" val="1791053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sp>
        <p:nvSpPr>
          <p:cNvPr id="11" name="AutoShape 6" descr="data:image/jpeg;base64,/9j/4AAQSkZJRgABAQAAAQABAAD/2wCEAAkGBxQTEhUTExIWFRMQFhMXGRcWGRQaGRUYFx8WFxQfGhQYHiwgGBolHxcXIT0hKCorLi46Fx80ODMsNygtLi8BCgoKDg0OGxAQGywmICUsLCwsLCwsLCwsLCwsNCwsLC80LCwsLCwsLCwsLCwsLCwsLCwsLCwsLCwsLCwsLCwsLP/AABEIAJABXgMBEQACEQEDEQH/xAAcAAEAAgIDAQAAAAAAAAAAAAAABgcFCAIDBAH/xABOEAABAwICBgMKCggEBQUAAAABAAIDBBEFIQYHEjFBUSJhcRMUMjVSgZGSobEXM0JUYnJ0k7LTJFNzgqLBwtIII7PRJTRDg4QVFkTh8P/EABoBAQADAQEBAAAAAAAAAAAAAAACAwQFAQb/xAAyEQEAAgEDAgMGBgICAwAAAAAAAQIDBBExEhMhQVEUM2FxgbEFMlKRodEiQiPB4fDx/9oADAMBAAIRAxEAPwC8UBAQEBAQEBAQEBAQEBAQEBAQEBAQEBAQEBAQEBAQEHF7wBckADich6UeTOzHSY7SZtNVACcrd2YD7HXBUeqPVVOow8dcfvCN4toJFUdOKqkBO7aeZW+Yk39qjOOJ4ljy6CmXxraf33RHFtG6+iBe173RtzL4Xv6PW5u8Dr3Kua2q5+XTanBG8TO3wlxwfWBVwkB7hMzk/wALzPGd+26ReYeYvxLNT83jHxWXo3pTBWDoHZkAu6N3hDmR5Q6x7FdW0S7Wn1ePPH+PPozik0iAgICAgICAgICAgICAgICAgICAgICAgICAgICAgICAgICAgIOLpALAkAndcjPsR5vDF49o9BVtAlBuNzmuILf5HzgqNqxblTn09M0bWV3jmraeO7qdwmaPkmzX/wCzvZ2Kqccxw4+f8LvXxxzv90Sp6qanedh0kT2nMAuaQeRb/IqHDn1vkxT4TMSnejOsc5R1guDl3Vo3fXYN/aB5lZXJ6urpvxP/AFy/u6tOdFI3MNbR2dG7pPayxbbi9luHMefml6+cPNbo6zXvYuPPb7oJSVL4ntkjcWvYbhw3g/8A7gq3Jpe1LRavK89E8cFZTtlsA8EteBweLXt1EEHzrRW28PqdLnjNji37sypNAgICAgICAgICAgICAgICAgICAgICAgICAgICAgICAgICAgIMTpLgbKyAxPyO9j7XLHDcbceVutRtWLQo1GCM1OmVZYlg2I0HTbLIYm/Lie8tA+kw7vOCOtUzW1XFyYdVp/GJnb4f09mCay5mECoYJW+U2zXjzeC72dqlGSfNPD+KXr4ZI3+6WYhhtJisPdI3DugFhIB02Hg17d5HUfNzU5iLw35MWHWU6q8+vnHzVNjOFSU0pilFnDMEbnA7i08R/sqJjadnAzYbYbdNnt0Y0llo39HpxO8OInou6x5Luv0r2tphbptXfBPh4x5w6MfgiD+605vBNdzWnfEflMcOBF8uYI3pO3kjqK06uvH+Wf4+CTap8T2Kh8BPRnbcfWZc+1t/VCljnx2bfwrLteaev/S2Fe7wgICAgICAgICAgICAgICAgICAgICAgICAgICAgICAgICAgIIzpZpS+iczap+6RSZB4fYhw3gjZI3ZjPPPkoWt0sWq1c4Jjeu8T5uGE6e0cx2S8xOPCUAD1x0fSQkZIl5i/EMOTw32+bF6Y6CMla6elAbJ4RjFtmTns+S72H2qNqecKNX+H1vE3x8+nqrXD6+Wnk24nOjkbkeG7eHNO/sKqiduHFx5L4rb1naU1fjcOKQ9wnDYatvxUm5j3eTc+DtbrHqtnkrOqLRtPLp9+msp0X8LeUoHPC5jnMeC1zCQQd4IyIVbk2rNZ2nl1o8ZfRGfYraYjjKxvrnYP4l7XmGjSW6c9Z+P38F9rS+rEBAQEBAQEBAQEBAQEBAQEBAQEBAQEBAQEBAQEBAQEBAQEBB5sRoI54zHKwPY7eD7wd4PWF5Mb8oZMdclem0bwqLTLQx9J/mRkvpyd/yo77g7mPpe7jRamz5/WaG2H/KvjX7PDo7pZUUhAa7bi4xuzb+6d7T2ZdRXlbTCrT63Jh8I8Y9Hv0rdBVt78pujILd3hNg4cA8D5Q4EjmCbZr220+MLtV288d3Hz5x/2iSi5zsnnc87TiXOsBc7zbIXPHJHtrTad5cAeW9HizcP0WZUPpK+CzAXRySx8Nphu4s5dJtrbuStiu+0w7tNJXLNM9PDiZj/AN+KxFa6wgICAgICAgICAgICAgICAgICAgICAgICAgICAgICAgICAgIK11tSyskgc172sLXjolwG0CCb242I9BVOXlxvxW16zWYmdkTw3SGtALGSSStIO1G8GVpbuN2uBs1Qi0sGLU5+ImZj05YWR1ySABcnIXsOoXzsvGWZ3nd8BR4+ICDvq6R8ezti3dGMkb1teLgj3eYonek023843Wzqpe40RB3NlkDeyzSbfvFyux8O/wDhcz2PH1lMlY6IgICAgICAgICAgICAgICAgICAgICAgICAgICAgICAgICAgIMbj+DR1cJik3HNrhvY4biPT7SvLRvGynPgrmp02V/odG/Dq8wVDdkVA2GP+S4g9Cx5Hd1EhVV/xttLlaOJ02eaZPPiUn0x0NjqmmSMBlQM9rcJOp/93BTtTds1eirmjevhb7/NUUe1BMNtpDoXtLmkcWkEgjzKjh8/G+LJ/lHjErL020GbI0zUrA2Vubo2izZBxsOD/erb084dvW6CLx1448fT1/8AKqiLeZUuAt7EdE++MOp47bNRBCzZJ8rZG0wnkd3mBV803rHq+iyaPu6etf8AaIj/AOJJgOGCmp44W59zbmebjm4+ckqdY2jZswYoxY4pHkyC9WiAgICAgICAgICAgICAgICAgICAgICAgICAgICAgICAgICAgIPLiOHRzs2JWBzeveDwIcM2nrC8mInlC+Ot42tDviZstAuTYWud57etepRG0bI3pTodHWSRyX2HNcA8gfGRjeD9LgD19ihakSx6nRVzWi3E+fxhJ1NtRSt0HhkrW1O5nhPjtk+QW2T2cSOJHWVCaRvuw30FLZoyfx8UrU24QEBAQEBAQEBAQEBAQEBAQEBAQEBAQEBAQEBAQEBAQEBAQEBAQEBAQEBAQEBAQEBAQEBBr87XhX3+JpfUm/NXU9ix+s/x/Sjuy+fDjX/qKX1JvzU9ix+s/wAf087spfqu1j1WI1b4J44GsZA+QGNsgdtNdE0ZueRazzw5KjUaemOm8b8rKXm3KYaY6Z02HMDp3XkeDsRMsXv83yW/SOSz4sNsk+Cc2iFL45rkr5nHuGxTM4BrQ99ut77g+Zo/muhTR4458VM5ZYNusbFAb9/SX6xGR6pbZW+zYv0o9yUp0c111Ubg2rjbPHldzAGSDry6Luyw7VRfRVn8s7Jxl9V16PY/BWwiankD2HI+Ux3Fr272u6lz747Una0LYndkJpmsaXPcGtaCS5xADQMySTkAoRG/D1UuluuuONxjoYxMRl3WS4j/AHWCznjruB2rdi0Uz438FdskRwr2t1o4pIb99Fg8mNkbQPOWk+1ao0uKPJX3JcaLWfikZB77LwOEjI3A9p2b+1ezpcU+R3JWDofrqbI5sVfG2IuyE0e1sX4bbDcsH0rkdgWXLo9o3p+ydcm/K3mPBAIIIIBBGYIO4g8QsC1yQVFpFrrEM0sMNGXGGR8ZdJIACWEtNmtacrjmt2PRdURMyrnJtKJ1eurEXeC2njH0Y3E+cvefcFfGix/FDuyxE2tHFXEnvwtvwbHCAOzoX9qnGlxejzuS8x1iYne/f0v8Hu2VL2fF+l53JeiDWfirbfpjjbg5kJv2nYv7V5Omxej3uSkOFa76xhHd4YZmcdkOjf61y3+FVW0VJ4mUoyrN0R1l0VcRG1xhnduilsC4/QcOi7s39Sx5dNfH4+SyLRKZrOkiGsnG62ipxU0kcMjI/jWyNkc5rTazm7Dx0Rxyy37gVfp6Uvbpt9EbTMR4Ks+HGv8A1FL6k35q2+xY/Wf4/pT3ZPhxr/1FL6k35qexY/Wf4/o7srS1a6atxKnLnBrKiI2ljbe2fguaCSdk+wghYtRh7VvDhdW28JgqEhBE9Y+mbcNptsBr6iU7MUbr2J+U5wGey0enIZXV+DD3bbeXmja20Kp+HGv/AFFL6k35q2+xY/Wf4/pT3ZPhxr/1FL6k35q99ix+s/x/R3ZTrAdJ8QqcLq6ydsUAEMpgMTXh5LWnp9N7hs3yGWdid1llvjx1yRWvj6rYmZjeVP8AwjYp8+l9Ef8Aat/s+L9KnuSfCNifz6X0R/2p7Pi/SdyU01RaYVtViLYqipfJGYpXbLtm1xa24dazarDSuPesLKWmZXXiOIRQRulmkbHGwXLnEAD/AO+riufWs2naFqpdI9eLWktoqfbtulmu1pPVEOkR2lpW7Hop/wB5VTkjyQut1t4pJunZF1Rxs/rDlojSYo8kO7LHyax8UJua6TzCMewNUvZsX6Xncl2R6zcUb/8ANee1kJ97E9mxfpe9yWWpNc2JM8IwSfXjI/A4KE6PHPq97spJhuvbcKiiy4uikv29B4/qVNtD+mUoywtzBsRbUwRVDAQyeNkjQ61wHAEXsbXzWG9em01nyWtPX7z2ld5jcUEt1b6TNw+eeocNp3esjI2+XI58JaCeA6JJPUVRnxTkrFfispbZHsYxWWqmfPO8vkkNyT7ABwaOStpSKxtCEzu8V1I2fUeCCTavtLH4dVtkBJheQ2ZnBzDxt5Td4PaOKpz4oyV28/JOltpSfW9rANXIaSmf+ixnpubunflx4sbw5m55KnS6fojqtz9kr38oVkStioBQEBBd+obS1zw7D5XX7k0vhJ37APTZfquCOonkudrMUR/nH1X47b+C4lgWtQtKv+dq/tNT/qPXdx/kj5Qy35eKjopJTaKJ8h5Rtc4+hoKlNojmXkVlm6fQTEXi7aGe3W3Z9jrFVznxx/tCXbkn0ExFgu6hnsOTdr2NuUjPjn/aDtywlZRSRHZlifG7lI1zT6HAKyLRPEozEw6F68fQbZjIj2INhtTWnDq2J1NUOvUUzQQ475Yt1zzc02BPHaad91ytVg6J6q8S00tvCyJIw4FrgC1wIIOYIORBHELIm1n1p6EHDqjajBNLUEmM/q3bzGT1cOY6wV2NPn7ldp5hnyV28UIWhWzOiGkclBVMqI89k2ezhJGfDafeDwIBVeXHGSvTKVbbS2rwbFI6qCOeF21HM0OafeCOBBuCOori3rNZ2lqid3LFsSjpoZJ5nbMcLS5x6hyHEncBxulazadoGqumeksmIVT6iTIHoxs4RxjwR28SeZK7WLHGOvTDLa28sGrEU01YaEnEai7wRSwEGV2Y2zvEbTzPHkO0LPqM3br4crKU3X/plEG4bVNaAGtppgAMgAGEAAcly8XvI+a+3DUwLuMggsHUX41b+xm/pWXWe6+q3Fy69b+lrqysfC1x72pHOY1oOT3tykeRxN7gdQy3le6XFFKb+cvMlvHZAlpVucUTnENa0uc7c1oJJ7AMyk+D2I3Z6m0GxGQbTaGe30mFvsfYqqc+OP8AaEu3LjU6E4hHm6hqPNG534bpGfHP+0HRLC1FO+M2kY5h3We1zT6CFZExPCO0upevG2Or7xZRfZoPwtXEz+8t85a44aoP3ntK7bI4oCC/tXmqiCGJs1dE2aoeA7ubxdkQNrNLNz38ycuA3XPMz6q0ztSdoaKU2T+bRujczubqSnLBuaYo7DsFsissZLxO+8p7QoTXFoZFQTxyU4LYKoPszMiN7NnaAJ+SQ4EDqPBdPS5pyVmLcwpyV28VerUqEGW0V0flrqllNFk5+bnHcxg8Jx7OXEkBQyZIx16pSrXeWyOjer6go2NDKdkkjd8srWveTxILh0OxtlyMmoyX5loisQ9GkGhFFWMc2WmjDiLCRjWskbyIe0X8xuOpeUzXpPhL2axLWHSLCH0lTNTPN3QPLdoZbQyLXW4XaQbda7NLxesWjzZrRtLHKSLP6AYgYMRpJBf45jDbi2Q9zd7HKrNXqxzHwTpPi2yXEaULodWNAyaSeSLu8k0kkh7t0mAvcXECPwbZ8QStE6nJMRETsj0wl9NTMjaGxsaxoyDWgNAA3WAVEzM8pO1eAg8mKYXDUxmKeJksbt7XgEebkesZhSraazvEjV/WJox/6fWvgaSY3NbJGTv7m64APMgtcL8bXXYwZe5TdmvXaUZVyCQ6vsWNLiNNKDkZWsd1skOw7338wVWenVjmE6TtLbBcRpY3SLBIqynfTzNuyQb+LXfJc08HA5qdLzS3VDyY3aq6T4BLQ1L6aYdJmYcNz2HwXN6jbzWI4LtY8kZK9UM1q7SxSmisrUzpt3pP3rM79GqXdEk5RSnIHqa7ceux5rJqsPXHVHMLcdvJy1z6b99Td6Qu/R6Zx2yDlLKN+7e1u4ddzyXmkwdMdU8yZLeSs1sVMno3gUtbUMp4R05DmTezGjwnO6h/sOKhkvFK9UpVrvLarRnAYqKnZTwizYxmeL3HwnO5kn/bguLkyTe3VLTEbQ6NOPF9Z9nm/C5e4vzx8y3DUkLuMggnmpWTZxLa8mnqD6ACs2r939YW4+UELy7pEkl2ZJ3knMknmtKueXxHjYfUXgcLKBtUGtM9Q6XaeQC5rWPcwNB4CzQ63G/YuVrLzN+nyhppEbLKWRMQdFXRxytLJY2SNORa9rXAjrDhZexMx4wIZjuqfDqi5bEad/lQHZH3Zuz2BaKavJXz3+aM0iUqwDDe9qaGn2tvveNke1a21sAC9rm25UXt1Wm3qlDUB+89pXeY3FBLdVOFioxSna4XbG50rh+zBc3+LZVGpt045WY43ltIuM0CCsP8QVODh8T+MdQy37zZAVs0U/8AJMfBXk4a+rqM4gvH/DxhYENTVEdKR7Ymnk1g2nW7S8eqFztdbxiq/FHguBYFog1w16whuKk+XBC78Tf6V1tHP/H9VGXlXq1KntwQ2qYDymh/G1Rv+WfklXluIuC1OmrqmRML5XtjY3Mue4NaO1xyC9iJmdoEGxfW/hsJIZI+dw/VMJHrvs0+Ylaa6TJb4ITeIR2fXxHc7FDIW8C6VrT6A029KtjQz52R7sPHJr4ffo0Dbdcx/lGpRoY/V/DzuuHw8SfMGffO/sT2GP1fw97qB6faWnEqhs7oREWRNi2Q4uuA57r3IHlngtWHF2q9O+6u9upGlagbRGYyIzB5Ebkexy3QC+fa31BDdZ2hbcRpuhYVMF3ROPHymE+S62/gbHmtGnzdu3wRtXeGsc0TmOLHtLXMJa5rhYtIyIIO4hdiJ34ZZjZwQEHKKMucGtBc5xDQBmXE5AAcSSj2I3bNartCRh1Pd4BqpwDK7Lo8QwHkOPM3PJcfUZu5bw4hprXaE1WdJhNOPF9Z9nm/C5WYvzx83luGpIXcZBBYGo0XxRo5wz+5qy6z3f1W4uUMxvDjTVE1O4G8Ej2Z7yGkhp84sfOtFLdVYt6oWjaXiUkUq0L09qsNu2LZfC83dFJctvxLSDdpPo3ZKnLgrk55TreYWJh+vdh+Pont64pGu/hcG+9ZLaGfKVkZYSGj1yYY+20+WL68Tjb1NpVTo8sJdcJPhml9DUECGsge525u20OP7hIPsVNsN68xKW8M2q3og0wfvPaV9AxuKCyNQTL4m4+TTSn+KIfzWTW+7+q3Fy2JXKXiCt9fg/4YPtEPuetei959EMnDXZdVmEGxmoeO2Fg+VPMfwj+S5Os979GmnCxVlTEGumvt98UA8mnhH8Uh/murovd/VRl5Vytap6cLdaeI8pYvxNUbfllKvLa/S7SOOgpX1Euezk1o3yPPgNHK/PgASuLixzkt0w0zO0NYtKtKqmvkL6iQltyWxjKOMcA1vPrOZXYx4q442qzWtMsIrERB7IMJqH+BTzO+rHIfcFGb1jzhLpl3f+3qv5nUfcy/2rzuU9Y/c6JeSso5InbMsb43EXDZGuaSMxezgDa4OfUVKJieHkxMOhevHx24o9jlubTOuxp5tafYuBPLW7V4CDXPXm+mOIf5A/zgwd8Fttkv+R++G7/3eN11dH1dvx48lGXbdXS1qhBP9Sc1K3EW98D/ADHNIpybbAkN73+kRkD28SFl1cWnH/j9VuPbdskuSvEGE048X1n2eb8LlZi/PHzeW4akhdxkEFg6i/Grf2M39Ky6z3X1W4uVh619WxrT31S2FS1tnMJAEwHg2JyDxuucjle1ll02o6P8bcfZO9N1CYjh8sDzHNE+J4+S9pafNfeOsLp1tFo3iVExMPMvXggIBCCU6L6wK6hI7nMZIgc4pSXMI42JzZ5j5iqcmnpfmE65JhsZofpNFiFM2eLLPZew+FG8Wu0+kG/EELk5cc47dMtETvDUx+89pXcZHFBZn+H3xlL9kl/1IFj1vu4+f9rcXLYVcteIK21++LG/aIfc9a9F7z6IX4a7rqswg2U1IeKYv2k/43Lkaz3s/RqpwnqzJCDXLXwP+Kf9iH3vXV0fu/qoy8q7WtU7aQ2kYeT2e8LyeHscrV/xDYoXVNPTAnZiiMpF8i6QlouOYDD66xaGv+M2W5Z8lSrcpCUGzer/AFfU9DCxz4mSVZAL5HAOLXEZtZfwWjdcZniuPn1Frz4T4NVaxEJss6Qg141/yg4mwA5spYgeo7czvc4Lq6L3f1/pRl5Vqtap8fuKPY5bmUXxbPqt9wXAnlrdy8EH1qabDD6fZjN6qoDhGMugNxkI5DhzPYVo0+HuW8eIQvbaGs73kkkkkuJJJNyScySeJXYZpnd8QEH1riCCCQQQQRkQRuIPAoNktU2nAr4O5Su/S6do27/9Vm4SDr4Hke0LkanB27bxxLTS28J8sybCaceL6z7PN+Fysxfnj5vLcNSQu4yCCwdRfjVv7Gb+lZdZ7r6rcXLZBcle8uI4bDO3YmijlYfkyNa4ehwUq2ms7xIh+I6pMMlJIgdET+qe8D1SS0eYK+uryx5ozSEdq9RNOfi6yZn12xv92yrY11vOIR7UI1jWpOsjaXQSxVFrnZzjeeVgbtJ7XBXU1tJ5jZCcXorKeFzHOY9pa9hLXNORa4GxBHMFbInfxhVLggsDU7pQKKomEjrRTRAkHdtsc0NPbZzll1WLrrG3K3HbZAX7z2lalTigsz/D74yl+yS/6kCya33cfP8Atbi5bCrlLxBW+vzxYPtEPuetei959EL8Ndl1WYQbKakPFMP15/xuXI1fvZ+jVThPVmSEGuWvjxp/48PvkXV0fu/qoy8q7WtU7Kfw2/Wb7wk8PY5WHr7hLcTDjukp4iPM6Rp93tWTRT/x/VZl5Vwtap9a4ggjeCCO0ZhHsNw8FxSOqgjnicHMlaHC3C+8HkQciOpcG9ZrO0tUTu9qi9Y3SDHIaOB087w1jN2673cGtHynHkp0pa87VeTOzVLSPGX1lTLUyCzpnXsMw0Cwa0HqAA8y7WOkUrFYZrTvLGqaL4/cUexy3Movi2fVb7guBPLWx+lGPxUNM+omPRYMmje958Fres+zM8FLHjnJbph5M7Q1W0ixuWsqJKiY3fId3BjR4LW8mgf78V2qUilemGa1t5Y1TRWZqZ0I76m77nb+j07uiCMpZRu372N3nrsOax6rP0x0xzK3HXzctdGhHes3fkDf0eod0wBlFKezc13sNxxCaTP1R0zzBkr5qxWxU9+B4vLSTsqIHbMkRuL7iOLXDi0jIhRvSLx0y9rO0tqdEtI4q+mZUQnJ2T28Y3i2013WL+cEHiuLlxzjt0y1RO8OOnHi+s+zzfhcmL88fMtw1JC7jIILB1F+NW/sZv6Vl1nuvqtxcrpwvT6gmlfAKhrJo3ujLJegS5pLeiXZPzHA3XPtgyVjfbwW9UJMDfMcVSk+oCAg1Y1pVkc2K1T4iCzba243OcxjGPII39JpzXa08TGKIlmycoqrkGQwSgkmkLI2lzg0usOQLR/MKF7RWN5SrG7wv3ntKmi4oLM/w++Mpfskv+pAset93Hz/ALW4uWwq5a8QVvr88WD7RD7nrXovefRC/DXZdVmEGympDxTF+0n/ABuXI1nvZ+jVThPVmSEGuWvjxp/48PvkXV0fu/qoy8q7WtU7Kbw2fWb7wk8PY5X5r30ZdPTMq4wS+j2tsDjE6xcf3SAewuXL0eTpt0z5r8ld4a/rqM4gzmjWltXQk97TljXEFzCA5ju1jsgesWPWq8mKmT80JReYSqTXTiRbYCnB8oRuv6C+yo9ix/FPuyhuL4zVV0rTPLJPITssHW7gyNoAFzwAWitK0jwjZCbTZ7tNdGHYfJBDIbyyU7JZBwa9z5W7IPEAMaL87qOLL3ImY9dntq9KOq1B8fuKPY5bkxStZCHOIa1kYJJyAAFySeS4ExvLW1p1naauxGp6BIpYCRE3dtcHPcOZ4chbrXX0+Ht18eWe9t0NWhWzuhejMmIVTKeO4b4Uj+EcY8I9vADiSOtV5csY67ylSu8tqcJw2OmhjghbsxwtDWjqHM8Sd5PG5XFtabTvLVHg+4ph8dRC+CVu1HM0tcOYPXwPXwXlbTWd4Gq+m+i8mHVToH3LPCief+pGdx7RuI5jkQu1hyxkrvDNeu0sArUEt1baZOw2pDiSaeYhszBy4PA8ptz2i45KjPhjJX4+SyltpbCaXVDZMMqnscHMfSyua4ZhwLCQQVy8UTGSIn1XTw1OC7bKILB1F+NW/sZv6Vl1nuvqtxcofpJ/zdT9oqPxuV+P8kfKELcuzCdJaum+IqpYx5Iedn1DdvDklsdLcwReYSai1u4ozIzMl/aRMy87Nn2qmdJinyS7svYddWI+TTj/ALb/AO9R9ix/F73ZYXG9ZOI1TSx9SWRuFiyJrYwRx6Q6Z9ZWU02OvEPJyTKJK9WILu1EaJFrJK6ZlhM3ucQcN7Lhz39hIaB9UncQudrMvjFI+q/HXaN0CdqwxW//ACTvvKf8xavacXr90O3L58F+K/MnfeU/5ie1YvX7nblO9TehlbR10ktTTmKN1PIwOLonXcXwuAsxxO5p9CzarNS9Nqz5p46zHK5lz1ogg+uDBJ6ygEVNGZJO7Ru2QWjogOubuIHELRpb1pfeyN43hS3wX4r8yd95T/mLo+1YvX7qe3J8F+K/MnfeU/5ie1YvX7nbleOqnCJqXDo4aiPucrXyktJabBziRm0kbiubqbxfJM1XVjaEwVCQgpPW7oTXVdf3ampjJH3GNu0HxDpAvuLOcDxC6GlzUpTa0qr1mZ8EK+C/FfmTvvKf8xafasXr90O3LnBqxxUOaTROsHNPxkHAi/y15Opxev3Ixy2dc0EWIuDkQeK47QpvTrU1tudNh5a3aNzTuNmjn3N3D6py5Ebl0MOs28L/ALqrY9+FUYpo1V05ImpZo7cSxxb64u0+lba5KW4lVNJhjmQOJsGuJPAAk+hS3h5skeB6v8QqnAMpXsaflzAxsHrZnzAqq+ox15lKMcyu3V/qygw+00hE9V5ZFmx33iNp48No59m5c7PqbZPCPCF1aRCMa5tC62srIpqaDusYp2xmz422c18rjk9w4PartLmpSkxafNG9JmfBAvgvxX5k77yn/MWr2rF6/dDty+O1X4r8yd95B/entWL1+5GOVq61KXEqiFlHR0zjCWtM0gfC3bI3MAc8HZBFyeOQ3Xvi0046z1Wnx8ltomY2hVfwX4r8yd95T/mLb7Vi9fuq7dnz4MMV+ZO+8p/709qxev3O3K9dW+hzcOpQwgGols6Z44u4NB8lu70niubnzdy2/l5Lq12hLVQkIItrD0QZiNKY8hNHd0Lz8l/I/RduPmPAK7BmnHbfy80bV3hQ3wX4r8yd95T/AN66ftWL1+6nty+/BfivzJ33lP8AmJ7Vi9fuduU/0MwrFYaGqoKikf3OSCbuDu6QnYe5p6GT/BcTcciTwOWXLbFN4vWfPx5WRFttpV/8F+K/MnfeU/5i1e1YvX7q+3L78F+K/MnfeU/5ie1YvX7nblMtUuhFdSYg2aopjHGIpW7RfEc3Wtk1xPBZ9Tnx3ptWU6UmJfdKdS9RJPNNT1ELhNLLJsSB7C0PcXWDhtAkXtwTHrKxERMFse6FYjqzxOE50jnjnEWvB8wO17ForqcU+aE45YGpwKqjvt0s7AN5dFIB6SLKyMlZ4mEemXiMZ8k+gqaOzvpsNmk+Lglf9Rj3fhCjNqxzL2KzLP4Xq6xKe2zRyNB+VLaMD1yD6Aq7ajHXzSjHMrK0N1Lsjc2Wve2UtsRCy/c7jMbbzYvH0bAdoWPLrJnwp+62uPblbjGAAAAAAAADIADdYLCsf//Z"/>
          <p:cNvSpPr>
            <a:spLocks noChangeAspect="1" noChangeArrowheads="1"/>
          </p:cNvSpPr>
          <p:nvPr/>
        </p:nvSpPr>
        <p:spPr bwMode="auto">
          <a:xfrm>
            <a:off x="143608" y="130419"/>
            <a:ext cx="281354"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en-SG" sz="1662"/>
          </a:p>
        </p:txBody>
      </p:sp>
      <p:sp>
        <p:nvSpPr>
          <p:cNvPr id="19" name="Rectangle 18"/>
          <p:cNvSpPr/>
          <p:nvPr/>
        </p:nvSpPr>
        <p:spPr>
          <a:xfrm>
            <a:off x="-413169" y="5226937"/>
            <a:ext cx="9970338" cy="79435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SG" sz="1662"/>
          </a:p>
        </p:txBody>
      </p:sp>
      <p:sp>
        <p:nvSpPr>
          <p:cNvPr id="21" name="Rounded Rectangle 20"/>
          <p:cNvSpPr/>
          <p:nvPr/>
        </p:nvSpPr>
        <p:spPr>
          <a:xfrm>
            <a:off x="658517" y="1664892"/>
            <a:ext cx="2734789" cy="6735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MY" sz="2215" b="1" dirty="0"/>
              <a:t>Current Tax System</a:t>
            </a:r>
          </a:p>
        </p:txBody>
      </p:sp>
      <p:sp>
        <p:nvSpPr>
          <p:cNvPr id="22" name="Right Arrow 21"/>
          <p:cNvSpPr/>
          <p:nvPr/>
        </p:nvSpPr>
        <p:spPr>
          <a:xfrm>
            <a:off x="4005086" y="2936612"/>
            <a:ext cx="1179611" cy="1036596"/>
          </a:xfrm>
          <a:prstGeom prst="rightArrow">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662"/>
          </a:p>
        </p:txBody>
      </p:sp>
      <p:sp>
        <p:nvSpPr>
          <p:cNvPr id="23" name="Rounded Rectangle 22"/>
          <p:cNvSpPr/>
          <p:nvPr/>
        </p:nvSpPr>
        <p:spPr>
          <a:xfrm>
            <a:off x="5441645" y="1664892"/>
            <a:ext cx="3317898" cy="6735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15" b="1" dirty="0"/>
              <a:t>Effective on</a:t>
            </a:r>
          </a:p>
          <a:p>
            <a:pPr algn="ctr"/>
            <a:r>
              <a:rPr lang="en-US" sz="2215" b="1" dirty="0"/>
              <a:t>1</a:t>
            </a:r>
            <a:r>
              <a:rPr lang="en-US" sz="2215" b="1" baseline="30000" dirty="0"/>
              <a:t>st</a:t>
            </a:r>
            <a:r>
              <a:rPr lang="en-US" sz="2215" b="1" dirty="0"/>
              <a:t> April 2015</a:t>
            </a:r>
            <a:endParaRPr lang="ms-MY" sz="2215" b="1" dirty="0"/>
          </a:p>
        </p:txBody>
      </p:sp>
      <p:pic>
        <p:nvPicPr>
          <p:cNvPr id="24" name="Picture 2" descr="P:\SALIHIN Logo Centre\gs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521" y="2449851"/>
            <a:ext cx="2211055" cy="17526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cchead\Pictures\Artikel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40" y="2607809"/>
            <a:ext cx="2813538" cy="174966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209001" y="4427682"/>
            <a:ext cx="1758816" cy="603883"/>
          </a:xfrm>
          <a:prstGeom prst="rect">
            <a:avLst/>
          </a:prstGeom>
        </p:spPr>
        <p:txBody>
          <a:bodyPr wrap="none">
            <a:spAutoFit/>
          </a:bodyPr>
          <a:lstStyle/>
          <a:p>
            <a:pPr algn="ctr"/>
            <a:r>
              <a:rPr lang="en-MY" sz="1662" b="1" dirty="0"/>
              <a:t>5%, 6%, 10%, 20%</a:t>
            </a:r>
          </a:p>
          <a:p>
            <a:pPr algn="ctr"/>
            <a:r>
              <a:rPr lang="en-MY" sz="1662" b="1" dirty="0"/>
              <a:t>&amp; specific rate</a:t>
            </a:r>
          </a:p>
        </p:txBody>
      </p:sp>
      <p:sp>
        <p:nvSpPr>
          <p:cNvPr id="27" name="Rectangle 26"/>
          <p:cNvSpPr/>
          <p:nvPr/>
        </p:nvSpPr>
        <p:spPr>
          <a:xfrm>
            <a:off x="6776659" y="4323649"/>
            <a:ext cx="886782" cy="774186"/>
          </a:xfrm>
          <a:prstGeom prst="rect">
            <a:avLst/>
          </a:prstGeom>
        </p:spPr>
        <p:txBody>
          <a:bodyPr wrap="none">
            <a:spAutoFit/>
          </a:bodyPr>
          <a:lstStyle/>
          <a:p>
            <a:pPr algn="ctr"/>
            <a:r>
              <a:rPr lang="en-MY" sz="4431" b="1" dirty="0"/>
              <a:t>6%</a:t>
            </a:r>
          </a:p>
        </p:txBody>
      </p:sp>
      <p:sp>
        <p:nvSpPr>
          <p:cNvPr id="28" name="TextBox 27"/>
          <p:cNvSpPr txBox="1"/>
          <p:nvPr/>
        </p:nvSpPr>
        <p:spPr>
          <a:xfrm>
            <a:off x="655644" y="5291738"/>
            <a:ext cx="7878495" cy="603691"/>
          </a:xfrm>
          <a:prstGeom prst="rect">
            <a:avLst/>
          </a:prstGeom>
          <a:noFill/>
        </p:spPr>
        <p:txBody>
          <a:bodyPr wrap="square" rtlCol="0">
            <a:spAutoFit/>
          </a:bodyPr>
          <a:lstStyle/>
          <a:p>
            <a:pPr algn="ctr"/>
            <a:r>
              <a:rPr lang="en-US" sz="3323" b="1" dirty="0"/>
              <a:t>GST is a </a:t>
            </a:r>
            <a:r>
              <a:rPr lang="en-US" sz="3323" b="1" u="sng" dirty="0"/>
              <a:t>REPLACEMENT </a:t>
            </a:r>
            <a:r>
              <a:rPr lang="en-US" sz="3323" b="1" u="sng" dirty="0" smtClean="0"/>
              <a:t>TAX</a:t>
            </a:r>
            <a:endParaRPr lang="en-SG" sz="3323" b="1" u="sng" dirty="0"/>
          </a:p>
        </p:txBody>
      </p:sp>
      <p:sp>
        <p:nvSpPr>
          <p:cNvPr id="29" name="Rectangle 28"/>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ABOLISHMENT OF SST</a:t>
            </a:r>
          </a:p>
        </p:txBody>
      </p:sp>
      <p:sp>
        <p:nvSpPr>
          <p:cNvPr id="30" name="Right Arrow 29"/>
          <p:cNvSpPr/>
          <p:nvPr/>
        </p:nvSpPr>
        <p:spPr>
          <a:xfrm>
            <a:off x="908798" y="5105814"/>
            <a:ext cx="1179611" cy="1036596"/>
          </a:xfrm>
          <a:prstGeom prst="rightArrow">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662"/>
          </a:p>
        </p:txBody>
      </p:sp>
      <p:sp>
        <p:nvSpPr>
          <p:cNvPr id="31" name="Right Arrow 30"/>
          <p:cNvSpPr/>
          <p:nvPr/>
        </p:nvSpPr>
        <p:spPr>
          <a:xfrm rot="10800000">
            <a:off x="7073635" y="5105814"/>
            <a:ext cx="1179611" cy="1036596"/>
          </a:xfrm>
          <a:prstGeom prst="rightArrow">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662"/>
          </a:p>
        </p:txBody>
      </p:sp>
    </p:spTree>
    <p:extLst>
      <p:ext uri="{BB962C8B-B14F-4D97-AF65-F5344CB8AC3E}">
        <p14:creationId xmlns:p14="http://schemas.microsoft.com/office/powerpoint/2010/main" val="2964056767"/>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78620">
            <a:off x="624911" y="2861843"/>
            <a:ext cx="1532779" cy="17978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257" y="1402535"/>
            <a:ext cx="3646866" cy="2195904"/>
          </a:xfrm>
          <a:prstGeom prst="rect">
            <a:avLst/>
          </a:prstGeom>
        </p:spPr>
      </p:pic>
      <p:grpSp>
        <p:nvGrpSpPr>
          <p:cNvPr id="6" name="Group 5"/>
          <p:cNvGrpSpPr/>
          <p:nvPr/>
        </p:nvGrpSpPr>
        <p:grpSpPr>
          <a:xfrm>
            <a:off x="6464090" y="3301755"/>
            <a:ext cx="2228438" cy="1796356"/>
            <a:chOff x="6955011" y="3181086"/>
            <a:chExt cx="2860402" cy="2305785"/>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6404">
              <a:off x="6955011" y="3181086"/>
              <a:ext cx="2591113" cy="23057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48928">
              <a:off x="8990203" y="3415355"/>
              <a:ext cx="825210" cy="574653"/>
            </a:xfrm>
            <a:prstGeom prst="rect">
              <a:avLst/>
            </a:prstGeom>
          </p:spPr>
        </p:pic>
      </p:grpSp>
      <p:pic>
        <p:nvPicPr>
          <p:cNvPr id="9" name="Picture 2" descr="http://1.bp.blogspot.com/-wRVppIlR1XQ/UM_zpVqZ82I/AAAAAAAABjk/p1dNwIXCxQw/s1600/mobilephon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396" y="1735937"/>
            <a:ext cx="1511917" cy="10029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stockquickly.com/eng/fabrics/clothing_fabrics/images/text/40_cloth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1058" y="1483291"/>
            <a:ext cx="2217765" cy="1542580"/>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6" descr="data:image/jpeg;base64,/9j/4AAQSkZJRgABAQAAAQABAAD/2wCEAAkGBxQTEhUTExIWFRMQFhMXGRcWGRQaGRUYFx8WFxQfGhQYHiwgGBolHxcXIT0hKCorLi46Fx80ODMsNygtLi8BCgoKDg0OGxAQGywmICUsLCwsLCwsLCwsLCwsNCwsLC80LCwsLCwsLCwsLCwsLCwsLCwsLCwsLCwsLCwsLCwsLP/AABEIAJABXgMBEQACEQEDEQH/xAAcAAEAAgIDAQAAAAAAAAAAAAAABgcFCAIDBAH/xABOEAABAwICBgMKCggEBQUAAAABAAIDBBEFIQYHEjFBUSJhcRMUMjVSgZGSobEXM0JUYnJ0k7LTJFNzgqLBwtIII7PRJTRDg4QVFkTh8P/EABoBAQADAQEBAAAAAAAAAAAAAAACAwQFAQb/xAAyEQEAAgEDAgMGBgICAwAAAAAAAQIDBBExEhMhQVEUM2FxgbEFMlKRodEiQiPB4fDx/9oADAMBAAIRAxEAPwC8UBAQEBAQEBAQEBAQEBAQEBAQEBAQEBAQEBAQEBAQEHF7wBckADich6UeTOzHSY7SZtNVACcrd2YD7HXBUeqPVVOow8dcfvCN4toJFUdOKqkBO7aeZW+Yk39qjOOJ4ljy6CmXxraf33RHFtG6+iBe173RtzL4Xv6PW5u8Dr3Kua2q5+XTanBG8TO3wlxwfWBVwkB7hMzk/wALzPGd+26ReYeYvxLNT83jHxWXo3pTBWDoHZkAu6N3hDmR5Q6x7FdW0S7Wn1ePPH+PPozik0iAgICAgICAgICAgICAgICAgICAgICAgICAgICAgICAgICAgIOLpALAkAndcjPsR5vDF49o9BVtAlBuNzmuILf5HzgqNqxblTn09M0bWV3jmraeO7qdwmaPkmzX/wCzvZ2Kqccxw4+f8LvXxxzv90Sp6qanedh0kT2nMAuaQeRb/IqHDn1vkxT4TMSnejOsc5R1guDl3Vo3fXYN/aB5lZXJ6urpvxP/AFy/u6tOdFI3MNbR2dG7pPayxbbi9luHMefml6+cPNbo6zXvYuPPb7oJSVL4ntkjcWvYbhw3g/8A7gq3Jpe1LRavK89E8cFZTtlsA8EteBweLXt1EEHzrRW28PqdLnjNji37sypNAgICAgICAgICAgICAgICAgICAgICAgICAgICAgICAgICAgIMTpLgbKyAxPyO9j7XLHDcbceVutRtWLQo1GCM1OmVZYlg2I0HTbLIYm/Lie8tA+kw7vOCOtUzW1XFyYdVp/GJnb4f09mCay5mECoYJW+U2zXjzeC72dqlGSfNPD+KXr4ZI3+6WYhhtJisPdI3DugFhIB02Hg17d5HUfNzU5iLw35MWHWU6q8+vnHzVNjOFSU0pilFnDMEbnA7i08R/sqJjadnAzYbYbdNnt0Y0llo39HpxO8OInou6x5Luv0r2tphbptXfBPh4x5w6MfgiD+605vBNdzWnfEflMcOBF8uYI3pO3kjqK06uvH+Wf4+CTap8T2Kh8BPRnbcfWZc+1t/VCljnx2bfwrLteaev/S2Fe7wgICAgICAgICAgICAgICAgICAgICAgICAgICAgICAgICAgIIzpZpS+iczap+6RSZB4fYhw3gjZI3ZjPPPkoWt0sWq1c4Jjeu8T5uGE6e0cx2S8xOPCUAD1x0fSQkZIl5i/EMOTw32+bF6Y6CMla6elAbJ4RjFtmTns+S72H2qNqecKNX+H1vE3x8+nqrXD6+Wnk24nOjkbkeG7eHNO/sKqiduHFx5L4rb1naU1fjcOKQ9wnDYatvxUm5j3eTc+DtbrHqtnkrOqLRtPLp9+msp0X8LeUoHPC5jnMeC1zCQQd4IyIVbk2rNZ2nl1o8ZfRGfYraYjjKxvrnYP4l7XmGjSW6c9Z+P38F9rS+rEBAQEBAQEBAQEBAQEBAQEBAQEBAQEBAQEBAQEBAQEBAQEBB5sRoI54zHKwPY7eD7wd4PWF5Mb8oZMdclem0bwqLTLQx9J/mRkvpyd/yo77g7mPpe7jRamz5/WaG2H/KvjX7PDo7pZUUhAa7bi4xuzb+6d7T2ZdRXlbTCrT63Jh8I8Y9Hv0rdBVt78pujILd3hNg4cA8D5Q4EjmCbZr220+MLtV288d3Hz5x/2iSi5zsnnc87TiXOsBc7zbIXPHJHtrTad5cAeW9HizcP0WZUPpK+CzAXRySx8Nphu4s5dJtrbuStiu+0w7tNJXLNM9PDiZj/AN+KxFa6wgICAgICAgICAgICAgICAgICAgICAgICAgICAgICAgICAgIK11tSyskgc172sLXjolwG0CCb242I9BVOXlxvxW16zWYmdkTw3SGtALGSSStIO1G8GVpbuN2uBs1Qi0sGLU5+ImZj05YWR1ySABcnIXsOoXzsvGWZ3nd8BR4+ICDvq6R8ezti3dGMkb1teLgj3eYonek023843Wzqpe40RB3NlkDeyzSbfvFyux8O/wDhcz2PH1lMlY6IgICAgICAgICAgICAgICAgICAgICAgICAgICAgICAgICAgIMbj+DR1cJik3HNrhvY4biPT7SvLRvGynPgrmp02V/odG/Dq8wVDdkVA2GP+S4g9Cx5Hd1EhVV/xttLlaOJ02eaZPPiUn0x0NjqmmSMBlQM9rcJOp/93BTtTds1eirmjevhb7/NUUe1BMNtpDoXtLmkcWkEgjzKjh8/G+LJ/lHjErL020GbI0zUrA2Vubo2izZBxsOD/erb084dvW6CLx1448fT1/8AKqiLeZUuAt7EdE++MOp47bNRBCzZJ8rZG0wnkd3mBV803rHq+iyaPu6etf8AaIj/AOJJgOGCmp44W59zbmebjm4+ckqdY2jZswYoxY4pHkyC9WiAgICAgICAgICAgICAgICAgICAgICAgICAgICAgICAgICAgIPLiOHRzs2JWBzeveDwIcM2nrC8mInlC+Ot42tDviZstAuTYWud57etepRG0bI3pTodHWSRyX2HNcA8gfGRjeD9LgD19ihakSx6nRVzWi3E+fxhJ1NtRSt0HhkrW1O5nhPjtk+QW2T2cSOJHWVCaRvuw30FLZoyfx8UrU24QEBAQEBAQEBAQEBAQEBAQEBAQEBAQEBAQEBAQEBAQEBAQEBAQEBAQEBAQEBAQEBAQEBBr87XhX3+JpfUm/NXU9ix+s/x/Sjuy+fDjX/qKX1JvzU9ix+s/wAf087spfqu1j1WI1b4J44GsZA+QGNsgdtNdE0ZueRazzw5KjUaemOm8b8rKXm3KYaY6Z02HMDp3XkeDsRMsXv83yW/SOSz4sNsk+Cc2iFL45rkr5nHuGxTM4BrQ99ut77g+Zo/muhTR4458VM5ZYNusbFAb9/SX6xGR6pbZW+zYv0o9yUp0c111Ubg2rjbPHldzAGSDry6Luyw7VRfRVn8s7Jxl9V16PY/BWwiankD2HI+Ux3Fr272u6lz747Una0LYndkJpmsaXPcGtaCS5xADQMySTkAoRG/D1UuluuuONxjoYxMRl3WS4j/AHWCznjruB2rdi0Uz438FdskRwr2t1o4pIb99Fg8mNkbQPOWk+1ao0uKPJX3JcaLWfikZB77LwOEjI3A9p2b+1ezpcU+R3JWDofrqbI5sVfG2IuyE0e1sX4bbDcsH0rkdgWXLo9o3p+ydcm/K3mPBAIIIIBBGYIO4g8QsC1yQVFpFrrEM0sMNGXGGR8ZdJIACWEtNmtacrjmt2PRdURMyrnJtKJ1eurEXeC2njH0Y3E+cvefcFfGix/FDuyxE2tHFXEnvwtvwbHCAOzoX9qnGlxejzuS8x1iYne/f0v8Hu2VL2fF+l53JeiDWfirbfpjjbg5kJv2nYv7V5Omxej3uSkOFa76xhHd4YZmcdkOjf61y3+FVW0VJ4mUoyrN0R1l0VcRG1xhnduilsC4/QcOi7s39Sx5dNfH4+SyLRKZrOkiGsnG62ipxU0kcMjI/jWyNkc5rTazm7Dx0Rxyy37gVfp6Uvbpt9EbTMR4Ks+HGv8A1FL6k35q2+xY/Wf4/pT3ZPhxr/1FL6k35qexY/Wf4/o7srS1a6atxKnLnBrKiI2ljbe2fguaCSdk+wghYtRh7VvDhdW28JgqEhBE9Y+mbcNptsBr6iU7MUbr2J+U5wGey0enIZXV+DD3bbeXmja20Kp+HGv/AFFL6k35q2+xY/Wf4/pT3ZPhxr/1FL6k35q99ix+s/x/R3ZTrAdJ8QqcLq6ydsUAEMpgMTXh5LWnp9N7hs3yGWdid1llvjx1yRWvj6rYmZjeVP8AwjYp8+l9Ef8Aat/s+L9KnuSfCNifz6X0R/2p7Pi/SdyU01RaYVtViLYqipfJGYpXbLtm1xa24dazarDSuPesLKWmZXXiOIRQRulmkbHGwXLnEAD/AO+riufWs2naFqpdI9eLWktoqfbtulmu1pPVEOkR2lpW7Hop/wB5VTkjyQut1t4pJunZF1Rxs/rDlojSYo8kO7LHyax8UJua6TzCMewNUvZsX6Xncl2R6zcUb/8ANee1kJ97E9mxfpe9yWWpNc2JM8IwSfXjI/A4KE6PHPq97spJhuvbcKiiy4uikv29B4/qVNtD+mUoywtzBsRbUwRVDAQyeNkjQ61wHAEXsbXzWG9em01nyWtPX7z2ld5jcUEt1b6TNw+eeocNp3esjI2+XI58JaCeA6JJPUVRnxTkrFfispbZHsYxWWqmfPO8vkkNyT7ABwaOStpSKxtCEzu8V1I2fUeCCTavtLH4dVtkBJheQ2ZnBzDxt5Td4PaOKpz4oyV28/JOltpSfW9rANXIaSmf+ixnpubunflx4sbw5m55KnS6fojqtz9kr38oVkStioBQEBBd+obS1zw7D5XX7k0vhJ37APTZfquCOonkudrMUR/nH1X47b+C4lgWtQtKv+dq/tNT/qPXdx/kj5Qy35eKjopJTaKJ8h5Rtc4+hoKlNojmXkVlm6fQTEXi7aGe3W3Z9jrFVznxx/tCXbkn0ExFgu6hnsOTdr2NuUjPjn/aDtywlZRSRHZlifG7lI1zT6HAKyLRPEozEw6F68fQbZjIj2INhtTWnDq2J1NUOvUUzQQ475Yt1zzc02BPHaad91ytVg6J6q8S00tvCyJIw4FrgC1wIIOYIORBHELIm1n1p6EHDqjajBNLUEmM/q3bzGT1cOY6wV2NPn7ldp5hnyV28UIWhWzOiGkclBVMqI89k2ezhJGfDafeDwIBVeXHGSvTKVbbS2rwbFI6qCOeF21HM0OafeCOBBuCOori3rNZ2lqid3LFsSjpoZJ5nbMcLS5x6hyHEncBxulazadoGqumeksmIVT6iTIHoxs4RxjwR28SeZK7WLHGOvTDLa28sGrEU01YaEnEai7wRSwEGV2Y2zvEbTzPHkO0LPqM3br4crKU3X/plEG4bVNaAGtppgAMgAGEAAcly8XvI+a+3DUwLuMggsHUX41b+xm/pWXWe6+q3Fy69b+lrqysfC1x72pHOY1oOT3tykeRxN7gdQy3le6XFFKb+cvMlvHZAlpVucUTnENa0uc7c1oJJ7AMyk+D2I3Z6m0GxGQbTaGe30mFvsfYqqc+OP8AaEu3LjU6E4hHm6hqPNG534bpGfHP+0HRLC1FO+M2kY5h3We1zT6CFZExPCO0upevG2Or7xZRfZoPwtXEz+8t85a44aoP3ntK7bI4oCC/tXmqiCGJs1dE2aoeA7ubxdkQNrNLNz38ycuA3XPMz6q0ztSdoaKU2T+bRujczubqSnLBuaYo7DsFsissZLxO+8p7QoTXFoZFQTxyU4LYKoPszMiN7NnaAJ+SQ4EDqPBdPS5pyVmLcwpyV28VerUqEGW0V0flrqllNFk5+bnHcxg8Jx7OXEkBQyZIx16pSrXeWyOjer6go2NDKdkkjd8srWveTxILh0OxtlyMmoyX5loisQ9GkGhFFWMc2WmjDiLCRjWskbyIe0X8xuOpeUzXpPhL2axLWHSLCH0lTNTPN3QPLdoZbQyLXW4XaQbda7NLxesWjzZrRtLHKSLP6AYgYMRpJBf45jDbi2Q9zd7HKrNXqxzHwTpPi2yXEaULodWNAyaSeSLu8k0kkh7t0mAvcXECPwbZ8QStE6nJMRETsj0wl9NTMjaGxsaxoyDWgNAA3WAVEzM8pO1eAg8mKYXDUxmKeJksbt7XgEebkesZhSraazvEjV/WJox/6fWvgaSY3NbJGTv7m64APMgtcL8bXXYwZe5TdmvXaUZVyCQ6vsWNLiNNKDkZWsd1skOw7338wVWenVjmE6TtLbBcRpY3SLBIqynfTzNuyQb+LXfJc08HA5qdLzS3VDyY3aq6T4BLQ1L6aYdJmYcNz2HwXN6jbzWI4LtY8kZK9UM1q7SxSmisrUzpt3pP3rM79GqXdEk5RSnIHqa7ceux5rJqsPXHVHMLcdvJy1z6b99Td6Qu/R6Zx2yDlLKN+7e1u4ddzyXmkwdMdU8yZLeSs1sVMno3gUtbUMp4R05DmTezGjwnO6h/sOKhkvFK9UpVrvLarRnAYqKnZTwizYxmeL3HwnO5kn/bguLkyTe3VLTEbQ6NOPF9Z9nm/C5e4vzx8y3DUkLuMggnmpWTZxLa8mnqD6ACs2r939YW4+UELy7pEkl2ZJ3knMknmtKueXxHjYfUXgcLKBtUGtM9Q6XaeQC5rWPcwNB4CzQ63G/YuVrLzN+nyhppEbLKWRMQdFXRxytLJY2SNORa9rXAjrDhZexMx4wIZjuqfDqi5bEad/lQHZH3Zuz2BaKavJXz3+aM0iUqwDDe9qaGn2tvveNke1a21sAC9rm25UXt1Wm3qlDUB+89pXeY3FBLdVOFioxSna4XbG50rh+zBc3+LZVGpt045WY43ltIuM0CCsP8QVODh8T+MdQy37zZAVs0U/8AJMfBXk4a+rqM4gvH/DxhYENTVEdKR7Ymnk1g2nW7S8eqFztdbxiq/FHguBYFog1w16whuKk+XBC78Tf6V1tHP/H9VGXlXq1KntwQ2qYDymh/G1Rv+WfklXluIuC1OmrqmRML5XtjY3Mue4NaO1xyC9iJmdoEGxfW/hsJIZI+dw/VMJHrvs0+Ylaa6TJb4ITeIR2fXxHc7FDIW8C6VrT6A029KtjQz52R7sPHJr4ffo0Dbdcx/lGpRoY/V/DzuuHw8SfMGffO/sT2GP1fw97qB6faWnEqhs7oREWRNi2Q4uuA57r3IHlngtWHF2q9O+6u9upGlagbRGYyIzB5Ebkexy3QC+fa31BDdZ2hbcRpuhYVMF3ROPHymE+S62/gbHmtGnzdu3wRtXeGsc0TmOLHtLXMJa5rhYtIyIIO4hdiJ34ZZjZwQEHKKMucGtBc5xDQBmXE5AAcSSj2I3bNartCRh1Pd4BqpwDK7Lo8QwHkOPM3PJcfUZu5bw4hprXaE1WdJhNOPF9Z9nm/C5WYvzx83luGpIXcZBBYGo0XxRo5wz+5qy6z3f1W4uUMxvDjTVE1O4G8Ej2Z7yGkhp84sfOtFLdVYt6oWjaXiUkUq0L09qsNu2LZfC83dFJctvxLSDdpPo3ZKnLgrk55TreYWJh+vdh+Pont64pGu/hcG+9ZLaGfKVkZYSGj1yYY+20+WL68Tjb1NpVTo8sJdcJPhml9DUECGsge525u20OP7hIPsVNsN68xKW8M2q3og0wfvPaV9AxuKCyNQTL4m4+TTSn+KIfzWTW+7+q3Fy2JXKXiCt9fg/4YPtEPuetei959EMnDXZdVmEGxmoeO2Fg+VPMfwj+S5Os979GmnCxVlTEGumvt98UA8mnhH8Uh/murovd/VRl5Vytap6cLdaeI8pYvxNUbfllKvLa/S7SOOgpX1Euezk1o3yPPgNHK/PgASuLixzkt0w0zO0NYtKtKqmvkL6iQltyWxjKOMcA1vPrOZXYx4q442qzWtMsIrERB7IMJqH+BTzO+rHIfcFGb1jzhLpl3f+3qv5nUfcy/2rzuU9Y/c6JeSso5InbMsb43EXDZGuaSMxezgDa4OfUVKJieHkxMOhevHx24o9jlubTOuxp5tafYuBPLW7V4CDXPXm+mOIf5A/zgwd8Fttkv+R++G7/3eN11dH1dvx48lGXbdXS1qhBP9Sc1K3EW98D/ADHNIpybbAkN73+kRkD28SFl1cWnH/j9VuPbdskuSvEGE048X1n2eb8LlZi/PHzeW4akhdxkEFg6i/Grf2M39Ky6z3X1W4uVh619WxrT31S2FS1tnMJAEwHg2JyDxuucjle1ll02o6P8bcfZO9N1CYjh8sDzHNE+J4+S9pafNfeOsLp1tFo3iVExMPMvXggIBCCU6L6wK6hI7nMZIgc4pSXMI42JzZ5j5iqcmnpfmE65JhsZofpNFiFM2eLLPZew+FG8Wu0+kG/EELk5cc47dMtETvDUx+89pXcZHFBZn+H3xlL9kl/1IFj1vu4+f9rcXLYVcteIK21++LG/aIfc9a9F7z6IX4a7rqswg2U1IeKYv2k/43Lkaz3s/RqpwnqzJCDXLXwP+Kf9iH3vXV0fu/qoy8q7WtU7aQ2kYeT2e8LyeHscrV/xDYoXVNPTAnZiiMpF8i6QlouOYDD66xaGv+M2W5Z8lSrcpCUGzer/AFfU9DCxz4mSVZAL5HAOLXEZtZfwWjdcZniuPn1Frz4T4NVaxEJss6Qg141/yg4mwA5spYgeo7czvc4Lq6L3f1/pRl5Vqtap8fuKPY5bmUXxbPqt9wXAnlrdy8EH1qabDD6fZjN6qoDhGMugNxkI5DhzPYVo0+HuW8eIQvbaGs73kkkkkuJJJNyScySeJXYZpnd8QEH1riCCCQQQQRkQRuIPAoNktU2nAr4O5Su/S6do27/9Vm4SDr4Hke0LkanB27bxxLTS28J8sybCaceL6z7PN+Fysxfnj5vLcNSQu4yCCwdRfjVv7Gb+lZdZ7r6rcXLZBcle8uI4bDO3YmijlYfkyNa4ehwUq2ms7xIh+I6pMMlJIgdET+qe8D1SS0eYK+uryx5ozSEdq9RNOfi6yZn12xv92yrY11vOIR7UI1jWpOsjaXQSxVFrnZzjeeVgbtJ7XBXU1tJ5jZCcXorKeFzHOY9pa9hLXNORa4GxBHMFbInfxhVLggsDU7pQKKomEjrRTRAkHdtsc0NPbZzll1WLrrG3K3HbZAX7z2lalTigsz/D74yl+yS/6kCya33cfP8Atbi5bCrlLxBW+vzxYPtEPuetei959EL8Ndl1WYQbKakPFMP15/xuXI1fvZ+jVThPVmSEGuWvjxp/48PvkXV0fu/qoy8q7WtU7Kfw2/Wb7wk8PY5WHr7hLcTDjukp4iPM6Rp93tWTRT/x/VZl5Vwtap9a4ggjeCCO0ZhHsNw8FxSOqgjnicHMlaHC3C+8HkQciOpcG9ZrO0tUTu9qi9Y3SDHIaOB087w1jN2673cGtHynHkp0pa87VeTOzVLSPGX1lTLUyCzpnXsMw0Cwa0HqAA8y7WOkUrFYZrTvLGqaL4/cUexy3Movi2fVb7guBPLWx+lGPxUNM+omPRYMmje958Fres+zM8FLHjnJbph5M7Q1W0ixuWsqJKiY3fId3BjR4LW8mgf78V2qUilemGa1t5Y1TRWZqZ0I76m77nb+j07uiCMpZRu372N3nrsOax6rP0x0xzK3HXzctdGhHes3fkDf0eod0wBlFKezc13sNxxCaTP1R0zzBkr5qxWxU9+B4vLSTsqIHbMkRuL7iOLXDi0jIhRvSLx0y9rO0tqdEtI4q+mZUQnJ2T28Y3i2013WL+cEHiuLlxzjt0y1RO8OOnHi+s+zzfhcmL88fMtw1JC7jIILB1F+NW/sZv6Vl1nuvqtxcrpwvT6gmlfAKhrJo3ujLJegS5pLeiXZPzHA3XPtgyVjfbwW9UJMDfMcVSk+oCAg1Y1pVkc2K1T4iCzba243OcxjGPII39JpzXa08TGKIlmycoqrkGQwSgkmkLI2lzg0usOQLR/MKF7RWN5SrG7wv3ntKmi4oLM/w++Mpfskv+pAset93Hz/ALW4uWwq5a8QVvr88WD7RD7nrXovefRC/DXZdVmEGympDxTF+0n/ABuXI1nvZ+jVThPVmSEGuWvjxp/48PvkXV0fu/qoy8q7WtU7Kbw2fWb7wk8PY5X5r30ZdPTMq4wS+j2tsDjE6xcf3SAewuXL0eTpt0z5r8ld4a/rqM4gzmjWltXQk97TljXEFzCA5ju1jsgesWPWq8mKmT80JReYSqTXTiRbYCnB8oRuv6C+yo9ix/FPuyhuL4zVV0rTPLJPITssHW7gyNoAFzwAWitK0jwjZCbTZ7tNdGHYfJBDIbyyU7JZBwa9z5W7IPEAMaL87qOLL3ImY9dntq9KOq1B8fuKPY5bkxStZCHOIa1kYJJyAAFySeS4ExvLW1p1naauxGp6BIpYCRE3dtcHPcOZ4chbrXX0+Ht18eWe9t0NWhWzuhejMmIVTKeO4b4Uj+EcY8I9vADiSOtV5csY67ylSu8tqcJw2OmhjghbsxwtDWjqHM8Sd5PG5XFtabTvLVHg+4ph8dRC+CVu1HM0tcOYPXwPXwXlbTWd4Gq+m+i8mHVToH3LPCief+pGdx7RuI5jkQu1hyxkrvDNeu0sArUEt1baZOw2pDiSaeYhszBy4PA8ptz2i45KjPhjJX4+SyltpbCaXVDZMMqnscHMfSyua4ZhwLCQQVy8UTGSIn1XTw1OC7bKILB1F+NW/sZv6Vl1nuvqtxcofpJ/zdT9oqPxuV+P8kfKELcuzCdJaum+IqpYx5Iedn1DdvDklsdLcwReYSai1u4ozIzMl/aRMy87Nn2qmdJinyS7svYddWI+TTj/ALb/AO9R9ix/F73ZYXG9ZOI1TSx9SWRuFiyJrYwRx6Q6Z9ZWU02OvEPJyTKJK9WILu1EaJFrJK6ZlhM3ucQcN7Lhz39hIaB9UncQudrMvjFI+q/HXaN0CdqwxW//ACTvvKf8xavacXr90O3L58F+K/MnfeU/5ie1YvX7nblO9TehlbR10ktTTmKN1PIwOLonXcXwuAsxxO5p9CzarNS9Nqz5p46zHK5lz1ogg+uDBJ6ygEVNGZJO7Ru2QWjogOubuIHELRpb1pfeyN43hS3wX4r8yd95T/mLo+1YvX7qe3J8F+K/MnfeU/5ie1YvX7nbleOqnCJqXDo4aiPucrXyktJabBziRm0kbiubqbxfJM1XVjaEwVCQgpPW7oTXVdf3ampjJH3GNu0HxDpAvuLOcDxC6GlzUpTa0qr1mZ8EK+C/FfmTvvKf8xafasXr90O3LnBqxxUOaTROsHNPxkHAi/y15Opxev3Ixy2dc0EWIuDkQeK47QpvTrU1tudNh5a3aNzTuNmjn3N3D6py5Ebl0MOs28L/ALqrY9+FUYpo1V05ImpZo7cSxxb64u0+lba5KW4lVNJhjmQOJsGuJPAAk+hS3h5skeB6v8QqnAMpXsaflzAxsHrZnzAqq+ox15lKMcyu3V/qygw+00hE9V5ZFmx33iNp48No59m5c7PqbZPCPCF1aRCMa5tC62srIpqaDusYp2xmz422c18rjk9w4PartLmpSkxafNG9JmfBAvgvxX5k77yn/MWr2rF6/dDty+O1X4r8yd95B/entWL1+5GOVq61KXEqiFlHR0zjCWtM0gfC3bI3MAc8HZBFyeOQ3Xvi0046z1Wnx8ltomY2hVfwX4r8yd95T/mLb7Vi9fuq7dnz4MMV+ZO+8p/709qxev3O3K9dW+hzcOpQwgGols6Z44u4NB8lu70niubnzdy2/l5Lq12hLVQkIItrD0QZiNKY8hNHd0Lz8l/I/RduPmPAK7BmnHbfy80bV3hQ3wX4r8yd95T/AN66ftWL1+6nty+/BfivzJ33lP8AmJ7Vi9fuduU/0MwrFYaGqoKikf3OSCbuDu6QnYe5p6GT/BcTcciTwOWXLbFN4vWfPx5WRFttpV/8F+K/MnfeU/5i1e1YvX7q+3L78F+K/MnfeU/5ie1YvX7nblMtUuhFdSYg2aopjHGIpW7RfEc3Wtk1xPBZ9Tnx3ptWU6UmJfdKdS9RJPNNT1ELhNLLJsSB7C0PcXWDhtAkXtwTHrKxERMFse6FYjqzxOE50jnjnEWvB8wO17ForqcU+aE45YGpwKqjvt0s7AN5dFIB6SLKyMlZ4mEemXiMZ8k+gqaOzvpsNmk+Lglf9Rj3fhCjNqxzL2KzLP4Xq6xKe2zRyNB+VLaMD1yD6Aq7ajHXzSjHMrK0N1Lsjc2Wve2UtsRCy/c7jMbbzYvH0bAdoWPLrJnwp+62uPblbjGAAAAAAAADIADdYLCsf//Z"/>
          <p:cNvSpPr>
            <a:spLocks noChangeAspect="1" noChangeArrowheads="1"/>
          </p:cNvSpPr>
          <p:nvPr/>
        </p:nvSpPr>
        <p:spPr bwMode="auto">
          <a:xfrm>
            <a:off x="143608" y="130419"/>
            <a:ext cx="281354"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en-SG" sz="1662"/>
          </a:p>
        </p:txBody>
      </p:sp>
      <p:pic>
        <p:nvPicPr>
          <p:cNvPr id="1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6887">
            <a:off x="566664" y="4943889"/>
            <a:ext cx="1848531" cy="141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2625118" y="3236683"/>
            <a:ext cx="3666949" cy="1655458"/>
            <a:chOff x="3977735" y="3517065"/>
            <a:chExt cx="1296144" cy="1409753"/>
          </a:xfrm>
        </p:grpSpPr>
        <p:sp>
          <p:nvSpPr>
            <p:cNvPr id="14" name="12-Point Star 13"/>
            <p:cNvSpPr/>
            <p:nvPr/>
          </p:nvSpPr>
          <p:spPr>
            <a:xfrm>
              <a:off x="3977735" y="3517065"/>
              <a:ext cx="1296144" cy="1409753"/>
            </a:xfrm>
            <a:prstGeom prst="star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sz="2954" b="1" dirty="0"/>
            </a:p>
          </p:txBody>
        </p:sp>
        <p:sp>
          <p:nvSpPr>
            <p:cNvPr id="15" name="TextBox 14"/>
            <p:cNvSpPr txBox="1"/>
            <p:nvPr/>
          </p:nvSpPr>
          <p:spPr>
            <a:xfrm>
              <a:off x="4151884" y="3702682"/>
              <a:ext cx="936104" cy="972101"/>
            </a:xfrm>
            <a:prstGeom prst="rect">
              <a:avLst/>
            </a:prstGeom>
            <a:noFill/>
          </p:spPr>
          <p:txBody>
            <a:bodyPr wrap="square" rtlCol="0">
              <a:spAutoFit/>
            </a:bodyPr>
            <a:lstStyle/>
            <a:p>
              <a:pPr algn="ctr"/>
              <a:r>
                <a:rPr lang="en-MY" sz="2954" b="1" dirty="0"/>
                <a:t>6</a:t>
              </a:r>
              <a:r>
                <a:rPr lang="en-MY" sz="2954" b="1" dirty="0" smtClean="0"/>
                <a:t>%</a:t>
              </a:r>
            </a:p>
            <a:p>
              <a:pPr algn="ctr"/>
              <a:r>
                <a:rPr lang="en-MY" sz="2954" b="1" dirty="0" smtClean="0"/>
                <a:t>Standard rate</a:t>
              </a:r>
              <a:endParaRPr lang="en-MY" sz="2954" b="1" dirty="0"/>
            </a:p>
          </p:txBody>
        </p:sp>
      </p:grpSp>
      <p:pic>
        <p:nvPicPr>
          <p:cNvPr id="16"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2433" y="5155352"/>
            <a:ext cx="1946076" cy="98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 descr="http://4.bp.blogspot.com/-4gOtuRZKClg/UK1wqf14QFI/AAAAAAAAAFM/2X_QIP6M528/s640/mas-airasi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39178" y="5131489"/>
            <a:ext cx="1646245" cy="96322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95222" y="394193"/>
            <a:ext cx="7067514"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a:t>
            </a:r>
            <a:r>
              <a:rPr lang="en-US" sz="2585" dirty="0">
                <a:latin typeface="Calibri" pitchFamily="34" charset="0"/>
                <a:cs typeface="Calibri" pitchFamily="34" charset="0"/>
              </a:rPr>
              <a:t>MODEL </a:t>
            </a:r>
            <a:r>
              <a:rPr lang="en-US" sz="2585" dirty="0" smtClean="0">
                <a:latin typeface="Calibri" pitchFamily="34" charset="0"/>
                <a:cs typeface="Calibri" pitchFamily="34" charset="0"/>
              </a:rPr>
              <a:t>- STANDARD RATED</a:t>
            </a:r>
            <a:endParaRPr lang="en-US" sz="2215" dirty="0">
              <a:latin typeface="Calibri" pitchFamily="34" charset="0"/>
              <a:cs typeface="Calibri" pitchFamily="34" charset="0"/>
            </a:endParaRPr>
          </a:p>
        </p:txBody>
      </p:sp>
    </p:spTree>
    <p:extLst>
      <p:ext uri="{BB962C8B-B14F-4D97-AF65-F5344CB8AC3E}">
        <p14:creationId xmlns:p14="http://schemas.microsoft.com/office/powerpoint/2010/main" val="3164871585"/>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a:p>
        </p:txBody>
      </p:sp>
      <p:sp>
        <p:nvSpPr>
          <p:cNvPr id="4" name="Rectangle 34"/>
          <p:cNvSpPr>
            <a:spLocks noChangeArrowheads="1"/>
          </p:cNvSpPr>
          <p:nvPr/>
        </p:nvSpPr>
        <p:spPr bwMode="auto">
          <a:xfrm>
            <a:off x="3143340" y="4658597"/>
            <a:ext cx="2970077" cy="145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lgn="ctr"/>
            <a:r>
              <a:rPr lang="en-GB" sz="10616" b="1" dirty="0">
                <a:latin typeface="Arial Narrow" charset="0"/>
              </a:rPr>
              <a:t>0%</a:t>
            </a:r>
          </a:p>
        </p:txBody>
      </p:sp>
      <p:sp>
        <p:nvSpPr>
          <p:cNvPr id="8" name="Rectangle 7"/>
          <p:cNvSpPr/>
          <p:nvPr/>
        </p:nvSpPr>
        <p:spPr>
          <a:xfrm>
            <a:off x="659745" y="2074608"/>
            <a:ext cx="2142106" cy="747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MY" sz="1662" dirty="0"/>
              <a:t>Water usage to domestic users</a:t>
            </a:r>
          </a:p>
        </p:txBody>
      </p:sp>
      <p:sp>
        <p:nvSpPr>
          <p:cNvPr id="11" name="Rectangle 10"/>
          <p:cNvSpPr/>
          <p:nvPr/>
        </p:nvSpPr>
        <p:spPr>
          <a:xfrm>
            <a:off x="3474572" y="2099242"/>
            <a:ext cx="2142106" cy="57416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2" dirty="0" smtClean="0"/>
              <a:t>Export</a:t>
            </a:r>
            <a:endParaRPr lang="en-MY" sz="1662" dirty="0"/>
          </a:p>
        </p:txBody>
      </p:sp>
      <p:sp>
        <p:nvSpPr>
          <p:cNvPr id="12" name="Rectangle 11"/>
          <p:cNvSpPr/>
          <p:nvPr/>
        </p:nvSpPr>
        <p:spPr>
          <a:xfrm>
            <a:off x="6365347" y="2099242"/>
            <a:ext cx="2142106" cy="747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MY" sz="1662" dirty="0"/>
              <a:t>First </a:t>
            </a:r>
            <a:r>
              <a:rPr lang="en-MY" sz="1662" dirty="0" smtClean="0"/>
              <a:t>300 units of </a:t>
            </a:r>
            <a:r>
              <a:rPr lang="en-MY" sz="1662" dirty="0"/>
              <a:t>electricity to domestic users</a:t>
            </a:r>
          </a:p>
        </p:txBody>
      </p:sp>
      <p:pic>
        <p:nvPicPr>
          <p:cNvPr id="18" name="Picture 6" descr="C:\Users\GSTUser\Desktop\Logo Syaba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8193" y="2135566"/>
            <a:ext cx="612301" cy="696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7" descr="C:\Users\GSTUser\Desktop\thunder-bolt-plain-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1506" y="2099242"/>
            <a:ext cx="443876" cy="841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10" descr="C:\Users\GSTUser\Desktop\Buatan Malaysi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5345" y="2310609"/>
            <a:ext cx="815668" cy="6301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MODEL - ZERO RATED</a:t>
            </a:r>
            <a:endParaRPr lang="en-US" sz="2215" dirty="0">
              <a:latin typeface="Calibri" pitchFamily="34" charset="0"/>
              <a:cs typeface="Calibri" pitchFamily="34" charset="0"/>
            </a:endParaRPr>
          </a:p>
        </p:txBody>
      </p:sp>
      <p:sp>
        <p:nvSpPr>
          <p:cNvPr id="27" name="Rounded Rectangle 26"/>
          <p:cNvSpPr/>
          <p:nvPr/>
        </p:nvSpPr>
        <p:spPr>
          <a:xfrm>
            <a:off x="693151" y="2940724"/>
            <a:ext cx="2118124" cy="289771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 typeface="Arial" panose="020B0604020202020204" pitchFamily="34" charset="0"/>
              <a:buChar char="•"/>
            </a:pPr>
            <a:r>
              <a:rPr lang="en-MY" dirty="0"/>
              <a:t>E</a:t>
            </a:r>
            <a:r>
              <a:rPr lang="en-MY" dirty="0" smtClean="0"/>
              <a:t>xcludes distilled water, de-ionised water, oxygenised water and mineral water.</a:t>
            </a:r>
            <a:endParaRPr lang="en-MY" dirty="0"/>
          </a:p>
        </p:txBody>
      </p:sp>
      <p:sp>
        <p:nvSpPr>
          <p:cNvPr id="28" name="Rounded Rectangle 27"/>
          <p:cNvSpPr/>
          <p:nvPr/>
        </p:nvSpPr>
        <p:spPr>
          <a:xfrm>
            <a:off x="6299694" y="3005769"/>
            <a:ext cx="2468756" cy="289771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 typeface="Arial" panose="020B0604020202020204" pitchFamily="34" charset="0"/>
              <a:buChar char="•"/>
            </a:pPr>
            <a:r>
              <a:rPr lang="en-MY" dirty="0" smtClean="0"/>
              <a:t>Supply of first 300 units of electricity to domestic user (Current Tariff : RM 77)</a:t>
            </a:r>
            <a:endParaRPr lang="en-MY" dirty="0"/>
          </a:p>
        </p:txBody>
      </p:sp>
      <p:sp>
        <p:nvSpPr>
          <p:cNvPr id="29" name="Rounded Rectangle 28"/>
          <p:cNvSpPr/>
          <p:nvPr/>
        </p:nvSpPr>
        <p:spPr>
          <a:xfrm>
            <a:off x="3549888" y="3051133"/>
            <a:ext cx="2118124" cy="160746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285750" indent="-285750">
              <a:buFont typeface="Arial" panose="020B0604020202020204" pitchFamily="34" charset="0"/>
              <a:buChar char="•"/>
            </a:pPr>
            <a:r>
              <a:rPr lang="en-MY" dirty="0" smtClean="0"/>
              <a:t>Exported Goods and Services </a:t>
            </a:r>
            <a:endParaRPr lang="en-MY" dirty="0"/>
          </a:p>
        </p:txBody>
      </p:sp>
    </p:spTree>
    <p:extLst>
      <p:ext uri="{BB962C8B-B14F-4D97-AF65-F5344CB8AC3E}">
        <p14:creationId xmlns:p14="http://schemas.microsoft.com/office/powerpoint/2010/main" val="1449868158"/>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a:p>
        </p:txBody>
      </p:sp>
      <p:sp>
        <p:nvSpPr>
          <p:cNvPr id="4" name="Rectangle 34"/>
          <p:cNvSpPr>
            <a:spLocks noChangeArrowheads="1"/>
          </p:cNvSpPr>
          <p:nvPr/>
        </p:nvSpPr>
        <p:spPr bwMode="auto">
          <a:xfrm>
            <a:off x="3409192" y="3467942"/>
            <a:ext cx="2931221" cy="1691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lgn="ctr"/>
            <a:r>
              <a:rPr lang="en-GB" sz="10616" b="1" dirty="0">
                <a:latin typeface="Arial Narrow" charset="0"/>
              </a:rPr>
              <a:t>0%</a:t>
            </a:r>
          </a:p>
        </p:txBody>
      </p:sp>
      <p:sp>
        <p:nvSpPr>
          <p:cNvPr id="23" name="Rectangle 22"/>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MODEL - ZERO RATED</a:t>
            </a:r>
            <a:endParaRPr lang="en-US" sz="2215" dirty="0">
              <a:latin typeface="Calibri" pitchFamily="34" charset="0"/>
              <a:cs typeface="Calibri"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194" y="1545526"/>
            <a:ext cx="6134100" cy="4762500"/>
          </a:xfrm>
          <a:prstGeom prst="rect">
            <a:avLst/>
          </a:prstGeom>
        </p:spPr>
      </p:pic>
      <p:sp>
        <p:nvSpPr>
          <p:cNvPr id="14" name="Rectangle 13"/>
          <p:cNvSpPr/>
          <p:nvPr/>
        </p:nvSpPr>
        <p:spPr>
          <a:xfrm>
            <a:off x="1950038" y="6083889"/>
            <a:ext cx="4572000" cy="646331"/>
          </a:xfrm>
          <a:prstGeom prst="rect">
            <a:avLst/>
          </a:prstGeom>
        </p:spPr>
        <p:txBody>
          <a:bodyPr>
            <a:spAutoFit/>
          </a:bodyPr>
          <a:lstStyle/>
          <a:p>
            <a:r>
              <a:rPr lang="en-MY" dirty="0"/>
              <a:t>http://gst.customs.gov.my/en/rg/Pages/re_odr.aspx</a:t>
            </a:r>
          </a:p>
        </p:txBody>
      </p:sp>
    </p:spTree>
    <p:extLst>
      <p:ext uri="{BB962C8B-B14F-4D97-AF65-F5344CB8AC3E}">
        <p14:creationId xmlns:p14="http://schemas.microsoft.com/office/powerpoint/2010/main" val="1557681982"/>
      </p:ext>
    </p:extLst>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98911" y="6382135"/>
            <a:ext cx="532558" cy="365125"/>
          </a:xfrm>
        </p:spPr>
        <p:txBody>
          <a:bodyPr/>
          <a:lstStyle/>
          <a:p>
            <a:fld id="{B6F15528-21DE-4FAA-801E-634DDDAF4B2B}" type="slidenum">
              <a:rPr lang="en-US" smtClean="0"/>
              <a:pPr/>
              <a:t>25</a:t>
            </a:fld>
            <a:endParaRPr lang="en-US" dirty="0"/>
          </a:p>
        </p:txBody>
      </p:sp>
      <p:sp>
        <p:nvSpPr>
          <p:cNvPr id="25" name="Slide Number Placeholder 3"/>
          <p:cNvSpPr txBox="1">
            <a:spLocks/>
          </p:cNvSpPr>
          <p:nvPr/>
        </p:nvSpPr>
        <p:spPr>
          <a:xfrm>
            <a:off x="10080335" y="6151660"/>
            <a:ext cx="532557"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45E794-307C-49D3-8CE5-47BF882ED0AE}" type="slidenum">
              <a:rPr lang="en-MY"/>
              <a:pPr/>
              <a:t>25</a:t>
            </a:fld>
            <a:endParaRPr lang="en-MY" dirty="0"/>
          </a:p>
        </p:txBody>
      </p:sp>
      <p:sp>
        <p:nvSpPr>
          <p:cNvPr id="28" name="Rectangle 27"/>
          <p:cNvSpPr/>
          <p:nvPr/>
        </p:nvSpPr>
        <p:spPr>
          <a:xfrm>
            <a:off x="326448" y="2155711"/>
            <a:ext cx="2776520" cy="446276"/>
          </a:xfrm>
          <a:prstGeom prst="rect">
            <a:avLst/>
          </a:prstGeom>
        </p:spPr>
        <p:txBody>
          <a:bodyPr wrap="square">
            <a:spAutoFit/>
          </a:bodyPr>
          <a:lstStyle/>
          <a:p>
            <a:pPr marL="285738" indent="-285738">
              <a:spcBef>
                <a:spcPts val="1108"/>
              </a:spcBef>
              <a:buFont typeface="Arial" panose="020B0604020202020204" pitchFamily="34" charset="0"/>
              <a:buChar char="•"/>
            </a:pPr>
            <a:endParaRPr lang="en-MY" sz="2300" dirty="0"/>
          </a:p>
        </p:txBody>
      </p:sp>
      <p:sp>
        <p:nvSpPr>
          <p:cNvPr id="46" name="Rectangle 45"/>
          <p:cNvSpPr/>
          <p:nvPr/>
        </p:nvSpPr>
        <p:spPr>
          <a:xfrm>
            <a:off x="-251797" y="182483"/>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a:t>
            </a:r>
            <a:r>
              <a:rPr lang="en-US" sz="2585" dirty="0">
                <a:latin typeface="Calibri" pitchFamily="34" charset="0"/>
                <a:cs typeface="Calibri" pitchFamily="34" charset="0"/>
              </a:rPr>
              <a:t>MODEL - EXEMPTED</a:t>
            </a:r>
            <a:endParaRPr lang="en-US" sz="2215" dirty="0">
              <a:latin typeface="Calibri" pitchFamily="34" charset="0"/>
              <a:cs typeface="Calibri" pitchFamily="34" charset="0"/>
            </a:endParaRPr>
          </a:p>
        </p:txBody>
      </p:sp>
      <p:sp>
        <p:nvSpPr>
          <p:cNvPr id="4" name="TextBox 3"/>
          <p:cNvSpPr txBox="1"/>
          <p:nvPr/>
        </p:nvSpPr>
        <p:spPr>
          <a:xfrm>
            <a:off x="151591" y="944801"/>
            <a:ext cx="8879876" cy="646203"/>
          </a:xfrm>
          <a:prstGeom prst="rect">
            <a:avLst/>
          </a:prstGeom>
          <a:noFill/>
        </p:spPr>
        <p:txBody>
          <a:bodyPr wrap="square" rtlCol="0">
            <a:spAutoFit/>
          </a:bodyPr>
          <a:lstStyle/>
          <a:p>
            <a:r>
              <a:rPr lang="en-MY" sz="2800" dirty="0"/>
              <a:t>SUPPLY OF </a:t>
            </a:r>
            <a:r>
              <a:rPr lang="en-MY" sz="3599" b="1" dirty="0">
                <a:solidFill>
                  <a:srgbClr val="2E0FE7"/>
                </a:solidFill>
              </a:rPr>
              <a:t>GOODS</a:t>
            </a:r>
            <a:r>
              <a:rPr lang="en-MY" sz="2800" dirty="0"/>
              <a:t> DETERMINED AS AN EXEMPT SUPPLY</a:t>
            </a:r>
          </a:p>
        </p:txBody>
      </p:sp>
      <p:graphicFrame>
        <p:nvGraphicFramePr>
          <p:cNvPr id="8" name="Diagram 7"/>
          <p:cNvGraphicFramePr/>
          <p:nvPr>
            <p:extLst/>
          </p:nvPr>
        </p:nvGraphicFramePr>
        <p:xfrm>
          <a:off x="151593" y="1591218"/>
          <a:ext cx="8879876" cy="4258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456120" y="5919792"/>
            <a:ext cx="2517177" cy="523220"/>
          </a:xfrm>
          <a:prstGeom prst="rect">
            <a:avLst/>
          </a:prstGeom>
          <a:noFill/>
        </p:spPr>
        <p:txBody>
          <a:bodyPr wrap="square" rtlCol="0">
            <a:spAutoFit/>
          </a:bodyPr>
          <a:lstStyle/>
          <a:p>
            <a:r>
              <a:rPr lang="en-MY" sz="1400" dirty="0"/>
              <a:t>**General use : burial ground</a:t>
            </a:r>
            <a:r>
              <a:rPr lang="en-MY" sz="1400" dirty="0" smtClean="0"/>
              <a:t>, playground</a:t>
            </a:r>
            <a:r>
              <a:rPr lang="en-MY" sz="1400" dirty="0"/>
              <a:t>, religious building</a:t>
            </a:r>
          </a:p>
        </p:txBody>
      </p:sp>
      <p:sp>
        <p:nvSpPr>
          <p:cNvPr id="23" name="TextBox 22"/>
          <p:cNvSpPr txBox="1"/>
          <p:nvPr/>
        </p:nvSpPr>
        <p:spPr>
          <a:xfrm>
            <a:off x="3317288" y="5857176"/>
            <a:ext cx="3652823" cy="954107"/>
          </a:xfrm>
          <a:prstGeom prst="rect">
            <a:avLst/>
          </a:prstGeom>
          <a:noFill/>
        </p:spPr>
        <p:txBody>
          <a:bodyPr wrap="square" rtlCol="0">
            <a:spAutoFit/>
          </a:bodyPr>
          <a:lstStyle/>
          <a:p>
            <a:r>
              <a:rPr lang="en-MY" sz="1400" dirty="0"/>
              <a:t>**Similar establishment: premises provided with sleeping accommodation, with or without lodging or facilities for the preparation of foods for use of visitor or travellers.</a:t>
            </a:r>
          </a:p>
        </p:txBody>
      </p:sp>
    </p:spTree>
    <p:extLst>
      <p:ext uri="{BB962C8B-B14F-4D97-AF65-F5344CB8AC3E}">
        <p14:creationId xmlns:p14="http://schemas.microsoft.com/office/powerpoint/2010/main" val="2035936963"/>
      </p:ext>
    </p:extLst>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98911" y="6382135"/>
            <a:ext cx="532558" cy="365125"/>
          </a:xfrm>
        </p:spPr>
        <p:txBody>
          <a:bodyPr/>
          <a:lstStyle/>
          <a:p>
            <a:fld id="{B6F15528-21DE-4FAA-801E-634DDDAF4B2B}" type="slidenum">
              <a:rPr lang="en-US" smtClean="0"/>
              <a:pPr/>
              <a:t>26</a:t>
            </a:fld>
            <a:endParaRPr lang="en-US" dirty="0"/>
          </a:p>
        </p:txBody>
      </p:sp>
      <p:sp>
        <p:nvSpPr>
          <p:cNvPr id="25" name="Slide Number Placeholder 3"/>
          <p:cNvSpPr txBox="1">
            <a:spLocks/>
          </p:cNvSpPr>
          <p:nvPr/>
        </p:nvSpPr>
        <p:spPr>
          <a:xfrm>
            <a:off x="10080335" y="6151660"/>
            <a:ext cx="532557"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45E794-307C-49D3-8CE5-47BF882ED0AE}" type="slidenum">
              <a:rPr lang="en-MY"/>
              <a:pPr/>
              <a:t>26</a:t>
            </a:fld>
            <a:endParaRPr lang="en-MY" dirty="0"/>
          </a:p>
        </p:txBody>
      </p:sp>
      <p:grpSp>
        <p:nvGrpSpPr>
          <p:cNvPr id="26" name="Group 25"/>
          <p:cNvGrpSpPr/>
          <p:nvPr/>
        </p:nvGrpSpPr>
        <p:grpSpPr>
          <a:xfrm>
            <a:off x="135838" y="1971441"/>
            <a:ext cx="5208669" cy="4878533"/>
            <a:chOff x="855144" y="1358400"/>
            <a:chExt cx="3843428" cy="5834544"/>
          </a:xfrm>
        </p:grpSpPr>
        <p:sp>
          <p:nvSpPr>
            <p:cNvPr id="27" name="Rounded Rectangle 26"/>
            <p:cNvSpPr/>
            <p:nvPr/>
          </p:nvSpPr>
          <p:spPr>
            <a:xfrm>
              <a:off x="914400" y="1358400"/>
              <a:ext cx="3784172" cy="526431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spcBef>
                  <a:spcPts val="1108"/>
                </a:spcBef>
              </a:pPr>
              <a:endParaRPr lang="en-US" sz="2000" dirty="0">
                <a:solidFill>
                  <a:schemeClr val="bg1"/>
                </a:solidFill>
              </a:endParaRPr>
            </a:p>
          </p:txBody>
        </p:sp>
        <p:sp>
          <p:nvSpPr>
            <p:cNvPr id="28" name="Rectangle 27"/>
            <p:cNvSpPr/>
            <p:nvPr/>
          </p:nvSpPr>
          <p:spPr>
            <a:xfrm>
              <a:off x="855144" y="1481425"/>
              <a:ext cx="3808204" cy="5711519"/>
            </a:xfrm>
            <a:prstGeom prst="rect">
              <a:avLst/>
            </a:prstGeom>
          </p:spPr>
          <p:txBody>
            <a:bodyPr wrap="square">
              <a:spAutoFit/>
            </a:bodyPr>
            <a:lstStyle/>
            <a:p>
              <a:pPr marL="285738" indent="-285738" algn="ctr">
                <a:spcBef>
                  <a:spcPts val="1108"/>
                </a:spcBef>
                <a:buFont typeface="Arial" panose="020B0604020202020204" pitchFamily="34" charset="0"/>
                <a:buChar char="•"/>
              </a:pPr>
              <a:r>
                <a:rPr lang="en-MY" sz="2300" b="1" dirty="0"/>
                <a:t>Public Transportation  </a:t>
              </a:r>
            </a:p>
            <a:p>
              <a:pPr marL="285738" indent="-285738" algn="ctr">
                <a:spcBef>
                  <a:spcPts val="1108"/>
                </a:spcBef>
                <a:buFont typeface="Arial" panose="020B0604020202020204" pitchFamily="34" charset="0"/>
                <a:buChar char="•"/>
              </a:pPr>
              <a:r>
                <a:rPr lang="en-US" sz="2300" b="1" dirty="0"/>
                <a:t>Land For Residential, Agriculture And General Use</a:t>
              </a:r>
            </a:p>
            <a:p>
              <a:pPr marL="285738" indent="-285738" algn="ctr">
                <a:spcBef>
                  <a:spcPts val="1108"/>
                </a:spcBef>
                <a:buFont typeface="Arial" panose="020B0604020202020204" pitchFamily="34" charset="0"/>
                <a:buChar char="•"/>
              </a:pPr>
              <a:r>
                <a:rPr lang="en-US" sz="2300" b="1" dirty="0"/>
                <a:t>Highway and Toll Bridge</a:t>
              </a:r>
            </a:p>
            <a:p>
              <a:pPr marL="285738" indent="-285738" algn="ctr">
                <a:spcBef>
                  <a:spcPts val="1108"/>
                </a:spcBef>
                <a:buFont typeface="Arial" panose="020B0604020202020204" pitchFamily="34" charset="0"/>
                <a:buChar char="•"/>
              </a:pPr>
              <a:r>
                <a:rPr lang="en-US" sz="2300" b="1" dirty="0"/>
                <a:t>Funeral, Burial and Cremation Services</a:t>
              </a:r>
            </a:p>
            <a:p>
              <a:pPr marL="285738" indent="-285738" algn="ctr">
                <a:spcBef>
                  <a:spcPts val="1108"/>
                </a:spcBef>
                <a:buFont typeface="Arial" panose="020B0604020202020204" pitchFamily="34" charset="0"/>
                <a:buChar char="•"/>
              </a:pPr>
              <a:r>
                <a:rPr lang="en-US" sz="2300" b="1" dirty="0"/>
                <a:t>Healthcare Services</a:t>
              </a:r>
            </a:p>
            <a:p>
              <a:pPr marL="285738" indent="-285738" algn="ctr">
                <a:spcBef>
                  <a:spcPts val="1108"/>
                </a:spcBef>
                <a:buFont typeface="Arial" panose="020B0604020202020204" pitchFamily="34" charset="0"/>
                <a:buChar char="•"/>
              </a:pPr>
              <a:r>
                <a:rPr lang="en-US" sz="2300" b="1" dirty="0"/>
                <a:t> Education Services</a:t>
              </a:r>
            </a:p>
            <a:p>
              <a:pPr marL="285738" indent="-285738" algn="ctr">
                <a:spcBef>
                  <a:spcPts val="1108"/>
                </a:spcBef>
                <a:buFont typeface="Arial" panose="020B0604020202020204" pitchFamily="34" charset="0"/>
                <a:buChar char="•"/>
              </a:pPr>
              <a:r>
                <a:rPr lang="en-US" sz="2300" b="1" dirty="0"/>
                <a:t>Financial Services</a:t>
              </a:r>
            </a:p>
            <a:p>
              <a:pPr marL="285738" indent="-285738" algn="ctr">
                <a:spcBef>
                  <a:spcPts val="1108"/>
                </a:spcBef>
                <a:buFont typeface="Arial" panose="020B0604020202020204" pitchFamily="34" charset="0"/>
                <a:buChar char="•"/>
              </a:pPr>
              <a:r>
                <a:rPr lang="en-US" sz="2300" b="1" dirty="0"/>
                <a:t>Child Care Services</a:t>
              </a:r>
            </a:p>
            <a:p>
              <a:pPr algn="ctr">
                <a:spcBef>
                  <a:spcPts val="1108"/>
                </a:spcBef>
              </a:pPr>
              <a:endParaRPr lang="en-US" sz="2400" b="1" dirty="0"/>
            </a:p>
          </p:txBody>
        </p:sp>
      </p:grpSp>
      <p:grpSp>
        <p:nvGrpSpPr>
          <p:cNvPr id="36" name="Group 6"/>
          <p:cNvGrpSpPr/>
          <p:nvPr/>
        </p:nvGrpSpPr>
        <p:grpSpPr>
          <a:xfrm>
            <a:off x="5517385" y="2130147"/>
            <a:ext cx="3247804" cy="3787443"/>
            <a:chOff x="5098772" y="1822179"/>
            <a:chExt cx="3518454" cy="4103063"/>
          </a:xfrm>
        </p:grpSpPr>
        <p:pic>
          <p:nvPicPr>
            <p:cNvPr id="3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0" y="4598090"/>
              <a:ext cx="1759226" cy="1319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8" name="Picture 3" descr="C:\Users\GSTUser\Desktop\IMG_928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98"/>
            <a:stretch/>
          </p:blipFill>
          <p:spPr bwMode="auto">
            <a:xfrm>
              <a:off x="5098773" y="4576503"/>
              <a:ext cx="1759227" cy="1348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9" name="Picture 4" descr="C:\Users\GSTUser\Desktop\ampang_hospita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587"/>
            <a:stretch/>
          </p:blipFill>
          <p:spPr bwMode="auto">
            <a:xfrm>
              <a:off x="5098773" y="3223261"/>
              <a:ext cx="1759227" cy="1348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0" name="Picture 5" descr="C:\Users\GSTUser\Desktop\teksi.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482" r="7934"/>
            <a:stretch/>
          </p:blipFill>
          <p:spPr bwMode="auto">
            <a:xfrm>
              <a:off x="6858000" y="3223261"/>
              <a:ext cx="1752600" cy="13532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 name="Picture 6" descr="C:\Users\GSTUser\Desktop\img_KTM-Komuter-81-Class-(5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98" r="14819" b="12089"/>
            <a:stretch/>
          </p:blipFill>
          <p:spPr bwMode="auto">
            <a:xfrm>
              <a:off x="6857999" y="1823066"/>
              <a:ext cx="1749701" cy="1386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2" name="Picture 7" descr="C:\Users\GSTUser\Desktop\to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98772" y="1822179"/>
              <a:ext cx="1759227" cy="1387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sp>
        <p:nvSpPr>
          <p:cNvPr id="46" name="Rectangle 45"/>
          <p:cNvSpPr/>
          <p:nvPr/>
        </p:nvSpPr>
        <p:spPr>
          <a:xfrm>
            <a:off x="-386571" y="250890"/>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a:t>
            </a:r>
            <a:r>
              <a:rPr lang="en-US" sz="2585" dirty="0">
                <a:latin typeface="Calibri" pitchFamily="34" charset="0"/>
                <a:cs typeface="Calibri" pitchFamily="34" charset="0"/>
              </a:rPr>
              <a:t>MODEL - EXEMPTED</a:t>
            </a:r>
            <a:endParaRPr lang="en-US" sz="2215" dirty="0">
              <a:latin typeface="Calibri" pitchFamily="34" charset="0"/>
              <a:cs typeface="Calibri" pitchFamily="34" charset="0"/>
            </a:endParaRPr>
          </a:p>
        </p:txBody>
      </p:sp>
      <p:sp>
        <p:nvSpPr>
          <p:cNvPr id="15" name="TextBox 14"/>
          <p:cNvSpPr txBox="1"/>
          <p:nvPr/>
        </p:nvSpPr>
        <p:spPr>
          <a:xfrm>
            <a:off x="0" y="1194863"/>
            <a:ext cx="9365651" cy="646203"/>
          </a:xfrm>
          <a:prstGeom prst="rect">
            <a:avLst/>
          </a:prstGeom>
          <a:noFill/>
        </p:spPr>
        <p:txBody>
          <a:bodyPr wrap="square" rtlCol="0">
            <a:spAutoFit/>
          </a:bodyPr>
          <a:lstStyle/>
          <a:p>
            <a:r>
              <a:rPr lang="en-MY" sz="2800" dirty="0"/>
              <a:t>SUPPLY OF </a:t>
            </a:r>
            <a:r>
              <a:rPr lang="en-MY" sz="3599" b="1" dirty="0">
                <a:solidFill>
                  <a:srgbClr val="2E0FE7"/>
                </a:solidFill>
              </a:rPr>
              <a:t>SERVICES</a:t>
            </a:r>
            <a:r>
              <a:rPr lang="en-MY" sz="2800" dirty="0"/>
              <a:t> DETERMINED AS AN EXEMPT SUPPLY</a:t>
            </a:r>
          </a:p>
        </p:txBody>
      </p:sp>
    </p:spTree>
    <p:extLst>
      <p:ext uri="{BB962C8B-B14F-4D97-AF65-F5344CB8AC3E}">
        <p14:creationId xmlns:p14="http://schemas.microsoft.com/office/powerpoint/2010/main" val="1452834006"/>
      </p:ext>
    </p:extLst>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27</a:t>
            </a:fld>
            <a:endParaRPr lang="en-US"/>
          </a:p>
        </p:txBody>
      </p:sp>
      <p:sp>
        <p:nvSpPr>
          <p:cNvPr id="3" name="Rectangle 2"/>
          <p:cNvSpPr/>
          <p:nvPr/>
        </p:nvSpPr>
        <p:spPr>
          <a:xfrm>
            <a:off x="-386571" y="250890"/>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GST </a:t>
            </a:r>
            <a:r>
              <a:rPr lang="en-US" sz="2585" dirty="0">
                <a:latin typeface="Calibri" pitchFamily="34" charset="0"/>
                <a:cs typeface="Calibri" pitchFamily="34" charset="0"/>
              </a:rPr>
              <a:t>MODEL - EXEMPTED</a:t>
            </a:r>
            <a:endParaRPr lang="en-US" sz="2215" dirty="0">
              <a:latin typeface="Calibri" pitchFamily="34" charset="0"/>
              <a:cs typeface="Calibri"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461" y="1649321"/>
            <a:ext cx="6315075" cy="4238625"/>
          </a:xfrm>
          <a:prstGeom prst="rect">
            <a:avLst/>
          </a:prstGeom>
        </p:spPr>
      </p:pic>
      <p:sp>
        <p:nvSpPr>
          <p:cNvPr id="6" name="Rectangle 5"/>
          <p:cNvSpPr/>
          <p:nvPr/>
        </p:nvSpPr>
        <p:spPr>
          <a:xfrm>
            <a:off x="1414461" y="5887946"/>
            <a:ext cx="4572000" cy="646331"/>
          </a:xfrm>
          <a:prstGeom prst="rect">
            <a:avLst/>
          </a:prstGeom>
        </p:spPr>
        <p:txBody>
          <a:bodyPr>
            <a:spAutoFit/>
          </a:bodyPr>
          <a:lstStyle/>
          <a:p>
            <a:r>
              <a:rPr lang="en-MY" dirty="0"/>
              <a:t>http://gst.customs.gov.my/en/rg/Pages/re_odr.aspx</a:t>
            </a:r>
          </a:p>
        </p:txBody>
      </p:sp>
    </p:spTree>
    <p:extLst>
      <p:ext uri="{BB962C8B-B14F-4D97-AF65-F5344CB8AC3E}">
        <p14:creationId xmlns:p14="http://schemas.microsoft.com/office/powerpoint/2010/main" val="4164916664"/>
      </p:ext>
    </p:extLst>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507455" y="6372510"/>
            <a:ext cx="532558" cy="365125"/>
          </a:xfrm>
        </p:spPr>
        <p:txBody>
          <a:bodyPr/>
          <a:lstStyle/>
          <a:p>
            <a:fld id="{B6F15528-21DE-4FAA-801E-634DDDAF4B2B}" type="slidenum">
              <a:rPr lang="en-US" smtClean="0"/>
              <a:pPr/>
              <a:t>28</a:t>
            </a:fld>
            <a:endParaRPr lang="en-US"/>
          </a:p>
        </p:txBody>
      </p:sp>
      <p:sp>
        <p:nvSpPr>
          <p:cNvPr id="25" name="Rectangle 24"/>
          <p:cNvSpPr/>
          <p:nvPr/>
        </p:nvSpPr>
        <p:spPr>
          <a:xfrm>
            <a:off x="-219006" y="41041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solidFill>
                  <a:schemeClr val="bg1"/>
                </a:solidFill>
                <a:latin typeface="Calibri" pitchFamily="34" charset="0"/>
                <a:cs typeface="Calibri" pitchFamily="34" charset="0"/>
              </a:rPr>
              <a:t>PROPOSED GST MODEL</a:t>
            </a:r>
            <a:endParaRPr lang="en-US" sz="2585" dirty="0">
              <a:solidFill>
                <a:schemeClr val="bg1"/>
              </a:solidFill>
              <a:latin typeface="Calibri" pitchFamily="34" charset="0"/>
              <a:cs typeface="Calibri" pitchFamily="34" charset="0"/>
            </a:endParaRPr>
          </a:p>
          <a:p>
            <a:pPr lvl="1"/>
            <a:r>
              <a:rPr lang="en-US" sz="2000" dirty="0" smtClean="0">
                <a:solidFill>
                  <a:schemeClr val="bg1"/>
                </a:solidFill>
                <a:latin typeface="Calibri" pitchFamily="34" charset="0"/>
                <a:cs typeface="Calibri" pitchFamily="34" charset="0"/>
              </a:rPr>
              <a:t>GOVERNMENT SUPPLY</a:t>
            </a:r>
            <a:endParaRPr lang="en-US" sz="2000" dirty="0">
              <a:solidFill>
                <a:schemeClr val="bg1"/>
              </a:solidFill>
              <a:latin typeface="Calibri" pitchFamily="34" charset="0"/>
              <a:cs typeface="Calibri"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3106732361"/>
              </p:ext>
            </p:extLst>
          </p:nvPr>
        </p:nvGraphicFramePr>
        <p:xfrm>
          <a:off x="502498" y="1611086"/>
          <a:ext cx="8103474" cy="4491851"/>
        </p:xfrm>
        <a:graphic>
          <a:graphicData uri="http://schemas.openxmlformats.org/drawingml/2006/table">
            <a:tbl>
              <a:tblPr firstRow="1" bandRow="1">
                <a:tableStyleId>{5C22544A-7EE6-4342-B048-85BDC9FD1C3A}</a:tableStyleId>
              </a:tblPr>
              <a:tblGrid>
                <a:gridCol w="1765737"/>
                <a:gridCol w="3145597"/>
                <a:gridCol w="3192140"/>
              </a:tblGrid>
              <a:tr h="774938">
                <a:tc>
                  <a:txBody>
                    <a:bodyPr/>
                    <a:lstStyle/>
                    <a:p>
                      <a:endParaRPr lang="en-MY" sz="1600" dirty="0"/>
                    </a:p>
                  </a:txBody>
                  <a:tcPr>
                    <a:solidFill>
                      <a:schemeClr val="bg1"/>
                    </a:solidFill>
                  </a:tcPr>
                </a:tc>
                <a:tc>
                  <a:txBody>
                    <a:bodyPr/>
                    <a:lstStyle/>
                    <a:p>
                      <a:pPr algn="ctr"/>
                      <a:r>
                        <a:rPr lang="en-US" sz="1800" dirty="0" smtClean="0"/>
                        <a:t>FEDERAL GOVERNMENT </a:t>
                      </a:r>
                      <a:r>
                        <a:rPr lang="en-US" sz="1800" baseline="0" dirty="0" smtClean="0"/>
                        <a:t>&amp; </a:t>
                      </a:r>
                    </a:p>
                    <a:p>
                      <a:pPr algn="ctr"/>
                      <a:r>
                        <a:rPr lang="en-US" sz="1800" baseline="0" dirty="0" smtClean="0"/>
                        <a:t>STATE GOVERNMENT</a:t>
                      </a:r>
                      <a:endParaRPr lang="en-MY" sz="1800" dirty="0"/>
                    </a:p>
                  </a:txBody>
                  <a:tcPr anchor="ctr">
                    <a:solidFill>
                      <a:srgbClr val="002060"/>
                    </a:solidFill>
                  </a:tcPr>
                </a:tc>
                <a:tc>
                  <a:txBody>
                    <a:bodyPr/>
                    <a:lstStyle/>
                    <a:p>
                      <a:pPr algn="ctr"/>
                      <a:r>
                        <a:rPr lang="en-US" sz="1800" dirty="0" smtClean="0"/>
                        <a:t>LOCAL</a:t>
                      </a:r>
                      <a:r>
                        <a:rPr lang="en-US" sz="1800" baseline="0" dirty="0" smtClean="0"/>
                        <a:t> AUTHORITY </a:t>
                      </a:r>
                      <a:r>
                        <a:rPr lang="en-US" sz="1800" dirty="0" smtClean="0"/>
                        <a:t>&amp; STATUTORY</a:t>
                      </a:r>
                      <a:r>
                        <a:rPr lang="en-US" sz="1800" baseline="0" dirty="0" smtClean="0"/>
                        <a:t> BODIES</a:t>
                      </a:r>
                      <a:endParaRPr lang="en-MY" sz="1800" dirty="0"/>
                    </a:p>
                  </a:txBody>
                  <a:tcPr anchor="ctr">
                    <a:solidFill>
                      <a:srgbClr val="002060"/>
                    </a:solidFill>
                  </a:tcPr>
                </a:tc>
              </a:tr>
              <a:tr h="1613793">
                <a:tc>
                  <a:txBody>
                    <a:bodyPr/>
                    <a:lstStyle/>
                    <a:p>
                      <a:pPr algn="ctr"/>
                      <a:r>
                        <a:rPr lang="en-US" sz="1800" b="1" dirty="0" smtClean="0">
                          <a:solidFill>
                            <a:schemeClr val="bg1"/>
                          </a:solidFill>
                        </a:rPr>
                        <a:t>OUT</a:t>
                      </a:r>
                      <a:r>
                        <a:rPr lang="en-US" sz="1800" b="1" baseline="0" dirty="0" smtClean="0">
                          <a:solidFill>
                            <a:schemeClr val="bg1"/>
                          </a:solidFill>
                        </a:rPr>
                        <a:t> OF SCOPE</a:t>
                      </a:r>
                      <a:endParaRPr lang="en-MY" sz="1800" b="1" dirty="0">
                        <a:solidFill>
                          <a:schemeClr val="bg1"/>
                        </a:solidFill>
                      </a:endParaRPr>
                    </a:p>
                  </a:txBody>
                  <a:tcPr anchor="ctr">
                    <a:solidFill>
                      <a:schemeClr val="accent2">
                        <a:lumMod val="75000"/>
                      </a:schemeClr>
                    </a:solidFill>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800" dirty="0" smtClean="0"/>
                        <a:t>All supplies by Federal &amp; State Government</a:t>
                      </a:r>
                      <a:endParaRPr lang="en-MY" sz="1800" dirty="0" smtClean="0"/>
                    </a:p>
                  </a:txBody>
                  <a:tcPr marL="137160" marR="137160" marT="137160" marB="137160" anchor="ctr"/>
                </a:tc>
                <a:tc>
                  <a:txBody>
                    <a:bodyPr/>
                    <a:lstStyle/>
                    <a:p>
                      <a:pPr algn="ctr"/>
                      <a:r>
                        <a:rPr lang="en-US" sz="2000" dirty="0" smtClean="0"/>
                        <a:t>Supplies made in the regulatory and enforcement (R&amp;E) Functions</a:t>
                      </a:r>
                    </a:p>
                    <a:p>
                      <a:pPr algn="ctr"/>
                      <a:r>
                        <a:rPr lang="en-US" sz="1600" dirty="0" smtClean="0"/>
                        <a:t>e.g. assessment rate collection, issuance of license, penalty</a:t>
                      </a:r>
                      <a:endParaRPr lang="en-MY" sz="1600" dirty="0" smtClean="0"/>
                    </a:p>
                  </a:txBody>
                  <a:tcPr anchor="ctr"/>
                </a:tc>
              </a:tr>
              <a:tr h="1834861">
                <a:tc>
                  <a:txBody>
                    <a:bodyPr/>
                    <a:lstStyle/>
                    <a:p>
                      <a:pPr algn="ctr"/>
                      <a:r>
                        <a:rPr lang="en-US" sz="1800" b="1" dirty="0" smtClean="0">
                          <a:solidFill>
                            <a:schemeClr val="bg1"/>
                          </a:solidFill>
                        </a:rPr>
                        <a:t>SUBJECT TO GST</a:t>
                      </a:r>
                      <a:endParaRPr lang="en-MY" sz="1800" b="1" dirty="0">
                        <a:solidFill>
                          <a:schemeClr val="bg1"/>
                        </a:solidFill>
                      </a:endParaRPr>
                    </a:p>
                  </a:txBody>
                  <a:tcPr anchor="ctr">
                    <a:solidFill>
                      <a:schemeClr val="accent2">
                        <a:lumMod val="75000"/>
                      </a:schemeClr>
                    </a:solidFill>
                  </a:tcPr>
                </a:tc>
                <a:tc>
                  <a:txBody>
                    <a:bodyPr/>
                    <a:lstStyle/>
                    <a:p>
                      <a:pPr algn="ctr"/>
                      <a:r>
                        <a:rPr lang="en-US" sz="2000" dirty="0" smtClean="0"/>
                        <a:t>Supplies that have been directed by Minister in the GST</a:t>
                      </a:r>
                    </a:p>
                    <a:p>
                      <a:pPr algn="ctr"/>
                      <a:r>
                        <a:rPr lang="en-US" sz="2000" dirty="0" smtClean="0"/>
                        <a:t>(Government Taxable Supply Order)</a:t>
                      </a:r>
                    </a:p>
                    <a:p>
                      <a:pPr algn="ctr"/>
                      <a:r>
                        <a:rPr lang="en-US" sz="1600" dirty="0" smtClean="0"/>
                        <a:t>e.g. supply made by RTM, Prison Department</a:t>
                      </a:r>
                      <a:endParaRPr lang="en-MY" sz="1600" dirty="0" smtClean="0"/>
                    </a:p>
                  </a:txBody>
                  <a:tcPr anchor="ctr"/>
                </a:tc>
                <a:tc>
                  <a:txBody>
                    <a:bodyPr/>
                    <a:lstStyle/>
                    <a:p>
                      <a:pPr algn="ctr"/>
                      <a:r>
                        <a:rPr lang="en-US" sz="2000" dirty="0" smtClean="0"/>
                        <a:t>Non R&amp;E functions, i.e. business activities</a:t>
                      </a:r>
                    </a:p>
                    <a:p>
                      <a:pPr algn="ctr"/>
                      <a:r>
                        <a:rPr lang="en-US" sz="1600" dirty="0" smtClean="0"/>
                        <a:t>e.g. Rental facilities</a:t>
                      </a:r>
                      <a:endParaRPr lang="en-MY" sz="1600" dirty="0" smtClean="0"/>
                    </a:p>
                  </a:txBody>
                  <a:tcPr anchor="ctr"/>
                </a:tc>
              </a:tr>
            </a:tbl>
          </a:graphicData>
        </a:graphic>
      </p:graphicFrame>
    </p:spTree>
    <p:extLst>
      <p:ext uri="{BB962C8B-B14F-4D97-AF65-F5344CB8AC3E}">
        <p14:creationId xmlns:p14="http://schemas.microsoft.com/office/powerpoint/2010/main" val="1373163496"/>
      </p:ext>
    </p:extLst>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29</a:t>
            </a:fld>
            <a:endParaRPr lang="en-US"/>
          </a:p>
        </p:txBody>
      </p:sp>
      <p:sp>
        <p:nvSpPr>
          <p:cNvPr id="3" name="Rectangle 2"/>
          <p:cNvSpPr/>
          <p:nvPr/>
        </p:nvSpPr>
        <p:spPr>
          <a:xfrm>
            <a:off x="-219006" y="41041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solidFill>
                  <a:schemeClr val="bg1"/>
                </a:solidFill>
                <a:latin typeface="Calibri" pitchFamily="34" charset="0"/>
                <a:cs typeface="Calibri" pitchFamily="34" charset="0"/>
              </a:rPr>
              <a:t>PROPOSED GST MODEL</a:t>
            </a:r>
            <a:endParaRPr lang="en-US" sz="2585" dirty="0">
              <a:solidFill>
                <a:schemeClr val="bg1"/>
              </a:solidFill>
              <a:latin typeface="Calibri" pitchFamily="34" charset="0"/>
              <a:cs typeface="Calibri" pitchFamily="34" charset="0"/>
            </a:endParaRPr>
          </a:p>
          <a:p>
            <a:pPr lvl="1"/>
            <a:r>
              <a:rPr lang="en-US" sz="2000" dirty="0" smtClean="0">
                <a:solidFill>
                  <a:schemeClr val="bg1"/>
                </a:solidFill>
                <a:latin typeface="Calibri" pitchFamily="34" charset="0"/>
                <a:cs typeface="Calibri" pitchFamily="34" charset="0"/>
              </a:rPr>
              <a:t>RELIEF</a:t>
            </a:r>
            <a:endParaRPr lang="en-US" sz="2000" dirty="0">
              <a:solidFill>
                <a:schemeClr val="bg1"/>
              </a:solidFill>
              <a:latin typeface="Calibri" pitchFamily="34" charset="0"/>
              <a:cs typeface="Calibri"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11" y="1404665"/>
            <a:ext cx="6124575" cy="4257675"/>
          </a:xfrm>
          <a:prstGeom prst="rect">
            <a:avLst/>
          </a:prstGeom>
        </p:spPr>
      </p:pic>
      <p:sp>
        <p:nvSpPr>
          <p:cNvPr id="5" name="Rectangle 4"/>
          <p:cNvSpPr/>
          <p:nvPr/>
        </p:nvSpPr>
        <p:spPr>
          <a:xfrm>
            <a:off x="1414461" y="5887946"/>
            <a:ext cx="4572000" cy="646331"/>
          </a:xfrm>
          <a:prstGeom prst="rect">
            <a:avLst/>
          </a:prstGeom>
        </p:spPr>
        <p:txBody>
          <a:bodyPr>
            <a:spAutoFit/>
          </a:bodyPr>
          <a:lstStyle/>
          <a:p>
            <a:r>
              <a:rPr lang="en-MY" dirty="0"/>
              <a:t>http://gst.customs.gov.my/en/rg/Pages/re_odr.aspx</a:t>
            </a:r>
          </a:p>
        </p:txBody>
      </p:sp>
    </p:spTree>
    <p:extLst>
      <p:ext uri="{BB962C8B-B14F-4D97-AF65-F5344CB8AC3E}">
        <p14:creationId xmlns:p14="http://schemas.microsoft.com/office/powerpoint/2010/main" val="3223348507"/>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7783" y="4746375"/>
            <a:ext cx="6600825" cy="546945"/>
          </a:xfrm>
          <a:prstGeom prst="rect">
            <a:avLst/>
          </a:prstGeom>
          <a:noFill/>
        </p:spPr>
        <p:txBody>
          <a:bodyPr wrap="square" rtlCol="0">
            <a:spAutoFit/>
          </a:bodyPr>
          <a:lstStyle/>
          <a:p>
            <a:r>
              <a:rPr lang="en-US" sz="2954" dirty="0" smtClean="0">
                <a:latin typeface="Calibri" pitchFamily="34" charset="0"/>
                <a:cs typeface="Calibri" pitchFamily="34" charset="0"/>
              </a:rPr>
              <a:t>TAX SYSTEM IN MALAYSIA</a:t>
            </a:r>
            <a:endParaRPr lang="en-US" sz="2954" dirty="0">
              <a:latin typeface="Calibri" pitchFamily="34" charset="0"/>
              <a:cs typeface="Calibri" pitchFamily="34" charset="0"/>
            </a:endParaRPr>
          </a:p>
        </p:txBody>
      </p:sp>
      <p:grpSp>
        <p:nvGrpSpPr>
          <p:cNvPr id="2" name="Group 2"/>
          <p:cNvGrpSpPr/>
          <p:nvPr/>
        </p:nvGrpSpPr>
        <p:grpSpPr>
          <a:xfrm>
            <a:off x="609600" y="3040996"/>
            <a:ext cx="8001000" cy="2266612"/>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905000" cy="2231303"/>
              <a:chOff x="609600" y="3008662"/>
              <a:chExt cx="1905000"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sz="1662"/>
              </a:p>
            </p:txBody>
          </p:sp>
          <p:pic>
            <p:nvPicPr>
              <p:cNvPr id="1027" name="Picture 3" descr="C:\Users\Account\Desktop\Untitled-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111"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10" name="Slide Number Placeholder 3"/>
          <p:cNvSpPr>
            <a:spLocks noGrp="1"/>
          </p:cNvSpPr>
          <p:nvPr>
            <p:ph type="sldNum" sz="quarter" idx="12"/>
          </p:nvPr>
        </p:nvSpPr>
        <p:spPr/>
        <p:txBody>
          <a:bodyPr/>
          <a:lstStyle/>
          <a:p>
            <a:fld id="{1F45E794-307C-49D3-8CE5-47BF882ED0AE}" type="slidenum">
              <a:rPr lang="en-MY" smtClean="0"/>
              <a:pPr/>
              <a:t>3</a:t>
            </a:fld>
            <a:endParaRPr lang="en-MY" dirty="0"/>
          </a:p>
        </p:txBody>
      </p:sp>
    </p:spTree>
    <p:extLst>
      <p:ext uri="{BB962C8B-B14F-4D97-AF65-F5344CB8AC3E}">
        <p14:creationId xmlns:p14="http://schemas.microsoft.com/office/powerpoint/2010/main" val="1128590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190162" y="1962060"/>
            <a:ext cx="6895444" cy="3988135"/>
            <a:chOff x="1856656" y="1052736"/>
            <a:chExt cx="6336704" cy="4320480"/>
          </a:xfrm>
        </p:grpSpPr>
        <p:cxnSp>
          <p:nvCxnSpPr>
            <p:cNvPr id="23" name="Straight Connector 22"/>
            <p:cNvCxnSpPr/>
            <p:nvPr/>
          </p:nvCxnSpPr>
          <p:spPr>
            <a:xfrm>
              <a:off x="4844988" y="1052736"/>
              <a:ext cx="0" cy="4320480"/>
            </a:xfrm>
            <a:prstGeom prst="line">
              <a:avLst/>
            </a:prstGeom>
            <a:ln w="57150">
              <a:solidFill>
                <a:srgbClr val="CC006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856656" y="2373774"/>
              <a:ext cx="6336704" cy="0"/>
            </a:xfrm>
            <a:prstGeom prst="line">
              <a:avLst/>
            </a:prstGeom>
            <a:ln w="57150">
              <a:solidFill>
                <a:srgbClr val="CC0066"/>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56656" y="1628800"/>
              <a:ext cx="2736304" cy="566822"/>
            </a:xfrm>
            <a:prstGeom prst="rect">
              <a:avLst/>
            </a:prstGeom>
            <a:solidFill>
              <a:srgbClr val="0000FF"/>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b="1" dirty="0"/>
                <a:t>INPUT TAX</a:t>
              </a:r>
              <a:endParaRPr lang="en-SG" sz="2800" b="1" dirty="0"/>
            </a:p>
          </p:txBody>
        </p:sp>
        <p:sp>
          <p:nvSpPr>
            <p:cNvPr id="34" name="TextBox 33"/>
            <p:cNvSpPr txBox="1"/>
            <p:nvPr/>
          </p:nvSpPr>
          <p:spPr>
            <a:xfrm>
              <a:off x="5169024" y="1628800"/>
              <a:ext cx="2736304" cy="566822"/>
            </a:xfrm>
            <a:prstGeom prst="rect">
              <a:avLst/>
            </a:prstGeom>
            <a:solidFill>
              <a:srgbClr val="CCCC00"/>
            </a:solidFill>
            <a:ln>
              <a:noFill/>
            </a:ln>
            <a:effectLst>
              <a:outerShdw blurRad="50800" dist="381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2800" b="1" dirty="0"/>
                <a:t>OUTPUT TAX</a:t>
              </a:r>
              <a:endParaRPr lang="en-SG" sz="2800" b="1" dirty="0"/>
            </a:p>
          </p:txBody>
        </p:sp>
        <p:sp>
          <p:nvSpPr>
            <p:cNvPr id="35" name="TextBox 34"/>
            <p:cNvSpPr txBox="1"/>
            <p:nvPr/>
          </p:nvSpPr>
          <p:spPr>
            <a:xfrm>
              <a:off x="1856656" y="2733814"/>
              <a:ext cx="2736304" cy="500137"/>
            </a:xfrm>
            <a:prstGeom prst="rect">
              <a:avLst/>
            </a:prstGeom>
            <a:noFill/>
          </p:spPr>
          <p:txBody>
            <a:bodyPr wrap="square" rtlCol="0">
              <a:spAutoFit/>
            </a:bodyPr>
            <a:lstStyle/>
            <a:p>
              <a:pPr algn="ctr"/>
              <a:r>
                <a:rPr lang="en-US" sz="2400" b="1" dirty="0"/>
                <a:t>ACQUISITION</a:t>
              </a:r>
              <a:endParaRPr lang="en-SG" sz="2400" b="1" dirty="0"/>
            </a:p>
          </p:txBody>
        </p:sp>
        <p:sp>
          <p:nvSpPr>
            <p:cNvPr id="36" name="TextBox 35"/>
            <p:cNvSpPr txBox="1"/>
            <p:nvPr/>
          </p:nvSpPr>
          <p:spPr>
            <a:xfrm>
              <a:off x="5169024" y="2733814"/>
              <a:ext cx="2736304" cy="500137"/>
            </a:xfrm>
            <a:prstGeom prst="rect">
              <a:avLst/>
            </a:prstGeom>
            <a:noFill/>
          </p:spPr>
          <p:txBody>
            <a:bodyPr wrap="square" rtlCol="0">
              <a:spAutoFit/>
            </a:bodyPr>
            <a:lstStyle/>
            <a:p>
              <a:pPr algn="ctr"/>
              <a:r>
                <a:rPr lang="en-US" sz="2400" b="1" dirty="0"/>
                <a:t>SUPPLY</a:t>
              </a:r>
              <a:endParaRPr lang="en-SG" sz="2400" b="1" dirty="0"/>
            </a:p>
          </p:txBody>
        </p:sp>
        <p:sp>
          <p:nvSpPr>
            <p:cNvPr id="37" name="TextBox 36"/>
            <p:cNvSpPr txBox="1"/>
            <p:nvPr/>
          </p:nvSpPr>
          <p:spPr>
            <a:xfrm>
              <a:off x="1856656" y="3500826"/>
              <a:ext cx="2736304" cy="500137"/>
            </a:xfrm>
            <a:prstGeom prst="rect">
              <a:avLst/>
            </a:prstGeom>
            <a:noFill/>
          </p:spPr>
          <p:txBody>
            <a:bodyPr wrap="square" rtlCol="0">
              <a:spAutoFit/>
            </a:bodyPr>
            <a:lstStyle/>
            <a:p>
              <a:pPr algn="ctr"/>
              <a:r>
                <a:rPr lang="en-US" sz="2400" b="1" dirty="0"/>
                <a:t>PURCHASES</a:t>
              </a:r>
              <a:endParaRPr lang="en-SG" sz="2400" b="1" dirty="0"/>
            </a:p>
          </p:txBody>
        </p:sp>
        <p:sp>
          <p:nvSpPr>
            <p:cNvPr id="38" name="TextBox 37"/>
            <p:cNvSpPr txBox="1"/>
            <p:nvPr/>
          </p:nvSpPr>
          <p:spPr>
            <a:xfrm>
              <a:off x="5169024" y="3500826"/>
              <a:ext cx="2736304" cy="500137"/>
            </a:xfrm>
            <a:prstGeom prst="rect">
              <a:avLst/>
            </a:prstGeom>
            <a:noFill/>
          </p:spPr>
          <p:txBody>
            <a:bodyPr wrap="square" rtlCol="0">
              <a:spAutoFit/>
            </a:bodyPr>
            <a:lstStyle/>
            <a:p>
              <a:pPr algn="ctr"/>
              <a:r>
                <a:rPr lang="en-US" sz="2400" b="1" dirty="0"/>
                <a:t>SALES</a:t>
              </a:r>
              <a:endParaRPr lang="en-SG" sz="2400" b="1" dirty="0"/>
            </a:p>
          </p:txBody>
        </p:sp>
        <p:sp>
          <p:nvSpPr>
            <p:cNvPr id="39" name="TextBox 38"/>
            <p:cNvSpPr txBox="1"/>
            <p:nvPr/>
          </p:nvSpPr>
          <p:spPr>
            <a:xfrm>
              <a:off x="1856656" y="4365104"/>
              <a:ext cx="2736304" cy="500137"/>
            </a:xfrm>
            <a:prstGeom prst="rect">
              <a:avLst/>
            </a:prstGeom>
            <a:noFill/>
          </p:spPr>
          <p:txBody>
            <a:bodyPr wrap="square" rtlCol="0">
              <a:spAutoFit/>
            </a:bodyPr>
            <a:lstStyle/>
            <a:p>
              <a:pPr algn="ctr"/>
              <a:r>
                <a:rPr lang="en-US" sz="2400" b="1" dirty="0"/>
                <a:t>PAYMENT</a:t>
              </a:r>
              <a:endParaRPr lang="en-SG" sz="2400" b="1" dirty="0"/>
            </a:p>
          </p:txBody>
        </p:sp>
        <p:sp>
          <p:nvSpPr>
            <p:cNvPr id="40" name="TextBox 39"/>
            <p:cNvSpPr txBox="1"/>
            <p:nvPr/>
          </p:nvSpPr>
          <p:spPr>
            <a:xfrm>
              <a:off x="5169024" y="4365104"/>
              <a:ext cx="2736304" cy="500137"/>
            </a:xfrm>
            <a:prstGeom prst="rect">
              <a:avLst/>
            </a:prstGeom>
            <a:noFill/>
          </p:spPr>
          <p:txBody>
            <a:bodyPr wrap="square" rtlCol="0">
              <a:spAutoFit/>
            </a:bodyPr>
            <a:lstStyle/>
            <a:p>
              <a:pPr algn="ctr"/>
              <a:r>
                <a:rPr lang="en-US" sz="2400" b="1" dirty="0"/>
                <a:t>INCOME</a:t>
              </a:r>
              <a:endParaRPr lang="en-SG" sz="2400" b="1" dirty="0"/>
            </a:p>
          </p:txBody>
        </p:sp>
      </p:grpSp>
      <p:sp>
        <p:nvSpPr>
          <p:cNvPr id="41" name="Rectangle 40"/>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GST MECHANISM</a:t>
            </a:r>
            <a:endParaRPr lang="en-US" sz="2215" dirty="0">
              <a:latin typeface="Calibri" pitchFamily="34" charset="0"/>
              <a:cs typeface="Calibri" pitchFamily="34" charset="0"/>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562365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GST MECHANISM (</a:t>
            </a:r>
            <a:r>
              <a:rPr lang="en-US" sz="2585" dirty="0" smtClean="0">
                <a:latin typeface="Calibri" pitchFamily="34" charset="0"/>
                <a:cs typeface="Calibri" pitchFamily="34" charset="0"/>
              </a:rPr>
              <a:t>CONTD)</a:t>
            </a:r>
            <a:endParaRPr lang="en-US" sz="2215" dirty="0">
              <a:latin typeface="Calibri" pitchFamily="34" charset="0"/>
              <a:cs typeface="Calibri" pitchFamily="34"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a:p>
        </p:txBody>
      </p:sp>
      <p:grpSp>
        <p:nvGrpSpPr>
          <p:cNvPr id="25" name="Group 24"/>
          <p:cNvGrpSpPr/>
          <p:nvPr/>
        </p:nvGrpSpPr>
        <p:grpSpPr>
          <a:xfrm>
            <a:off x="172172" y="1836049"/>
            <a:ext cx="8743556" cy="3825517"/>
            <a:chOff x="271369" y="1702929"/>
            <a:chExt cx="9472186" cy="4144315"/>
          </a:xfrm>
        </p:grpSpPr>
        <p:sp>
          <p:nvSpPr>
            <p:cNvPr id="26" name="Rounded Rectangle 25"/>
            <p:cNvSpPr/>
            <p:nvPr/>
          </p:nvSpPr>
          <p:spPr>
            <a:xfrm>
              <a:off x="7425799" y="3473506"/>
              <a:ext cx="1966512" cy="1057629"/>
            </a:xfrm>
            <a:prstGeom prst="roundRect">
              <a:avLst>
                <a:gd name="adj" fmla="val 10139"/>
              </a:avLst>
            </a:prstGeom>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lin ang="16200000" scaled="1"/>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dirty="0">
                  <a:solidFill>
                    <a:schemeClr val="tx1"/>
                  </a:solidFill>
                </a:rPr>
                <a:t>Services</a:t>
              </a:r>
            </a:p>
          </p:txBody>
        </p:sp>
        <p:sp>
          <p:nvSpPr>
            <p:cNvPr id="27" name="Rounded Rectangle 26"/>
            <p:cNvSpPr/>
            <p:nvPr/>
          </p:nvSpPr>
          <p:spPr>
            <a:xfrm>
              <a:off x="7425799" y="2333214"/>
              <a:ext cx="1966512" cy="1026334"/>
            </a:xfrm>
            <a:prstGeom prst="roundRect">
              <a:avLst>
                <a:gd name="adj" fmla="val 10139"/>
              </a:avLst>
            </a:prstGeom>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lin ang="16200000" scaled="1"/>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b="1" dirty="0">
                  <a:solidFill>
                    <a:schemeClr val="tx1"/>
                  </a:solidFill>
                </a:rPr>
                <a:t>Goods</a:t>
              </a:r>
              <a:endParaRPr lang="en-SG" sz="2400" dirty="0">
                <a:solidFill>
                  <a:schemeClr val="tx1"/>
                </a:solidFill>
              </a:endParaRPr>
            </a:p>
          </p:txBody>
        </p:sp>
        <p:sp>
          <p:nvSpPr>
            <p:cNvPr id="28" name="Rectangle 3"/>
            <p:cNvSpPr>
              <a:spLocks noChangeArrowheads="1"/>
            </p:cNvSpPr>
            <p:nvPr/>
          </p:nvSpPr>
          <p:spPr bwMode="auto">
            <a:xfrm>
              <a:off x="3584848" y="2771775"/>
              <a:ext cx="2422525" cy="1320800"/>
            </a:xfrm>
            <a:prstGeom prst="roundRect">
              <a:avLst>
                <a:gd name="adj" fmla="val 12271"/>
              </a:avLst>
            </a:prstGeom>
            <a:solidFill>
              <a:srgbClr val="0000FF"/>
            </a:solidFill>
            <a:ln w="12700" algn="ctr">
              <a:noFill/>
              <a:round/>
              <a:headEnd type="none" w="sm" len="sm"/>
              <a:tailEnd type="none" w="sm" len="sm"/>
            </a:ln>
            <a:effectLst/>
            <a:scene3d>
              <a:camera prst="orthographicFront">
                <a:rot lat="0" lon="0" rev="0"/>
              </a:camera>
              <a:lightRig rig="contrasting" dir="t">
                <a:rot lat="0" lon="0" rev="7800000"/>
              </a:lightRig>
            </a:scene3d>
            <a:sp3d>
              <a:bevelT w="139700" h="139700"/>
            </a:sp3d>
          </p:spPr>
          <p:txBody>
            <a:bodyPr anchor="ctr" anchorCtr="1"/>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3200" b="1" dirty="0">
                  <a:solidFill>
                    <a:schemeClr val="bg1"/>
                  </a:solidFill>
                  <a:latin typeface="+mn-lt"/>
                </a:rPr>
                <a:t>Seller</a:t>
              </a:r>
            </a:p>
          </p:txBody>
        </p:sp>
        <p:sp>
          <p:nvSpPr>
            <p:cNvPr id="29" name="Right Arrow 5"/>
            <p:cNvSpPr>
              <a:spLocks noChangeArrowheads="1"/>
            </p:cNvSpPr>
            <p:nvPr/>
          </p:nvSpPr>
          <p:spPr bwMode="auto">
            <a:xfrm>
              <a:off x="2601314" y="3228775"/>
              <a:ext cx="815305" cy="406799"/>
            </a:xfrm>
            <a:prstGeom prst="rightArrow">
              <a:avLst>
                <a:gd name="adj1" fmla="val 50000"/>
                <a:gd name="adj2" fmla="val 49942"/>
              </a:avLst>
            </a:prstGeom>
            <a:solidFill>
              <a:srgbClr val="FF3399"/>
            </a:solidFill>
            <a:ln w="12700" algn="ctr">
              <a:noFill/>
              <a:round/>
              <a:headEnd type="none" w="sm" len="sm"/>
              <a:tailEnd type="none" w="sm" len="sm"/>
            </a:ln>
            <a:effectLst>
              <a:outerShdw blurRad="63500" sx="102000" sy="102000" algn="ctr"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l" eaLnBrk="1" hangingPunct="1"/>
              <a:endParaRPr lang="en-US" altLang="en-US" sz="3200">
                <a:latin typeface="+mn-lt"/>
              </a:endParaRPr>
            </a:p>
          </p:txBody>
        </p:sp>
        <p:grpSp>
          <p:nvGrpSpPr>
            <p:cNvPr id="30" name="Group 29"/>
            <p:cNvGrpSpPr/>
            <p:nvPr/>
          </p:nvGrpSpPr>
          <p:grpSpPr>
            <a:xfrm>
              <a:off x="785650" y="2333214"/>
              <a:ext cx="1752770" cy="2197923"/>
              <a:chOff x="233459" y="2158760"/>
              <a:chExt cx="1752770" cy="2197923"/>
            </a:xfrm>
            <a:solidFill>
              <a:srgbClr val="CCCC00"/>
            </a:solidFill>
          </p:grpSpPr>
          <p:sp>
            <p:nvSpPr>
              <p:cNvPr id="54" name="Rounded Rectangle 53"/>
              <p:cNvSpPr/>
              <p:nvPr/>
            </p:nvSpPr>
            <p:spPr>
              <a:xfrm>
                <a:off x="233460" y="2158760"/>
                <a:ext cx="1752769" cy="2197923"/>
              </a:xfrm>
              <a:prstGeom prst="roundRect">
                <a:avLst>
                  <a:gd name="adj" fmla="val 10139"/>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16200000" scaled="1"/>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5" name="TextBox 7"/>
              <p:cNvSpPr txBox="1">
                <a:spLocks noChangeArrowheads="1"/>
              </p:cNvSpPr>
              <p:nvPr/>
            </p:nvSpPr>
            <p:spPr bwMode="auto">
              <a:xfrm>
                <a:off x="233460" y="2319287"/>
                <a:ext cx="1752768" cy="900247"/>
              </a:xfrm>
              <a:prstGeom prst="rect">
                <a:avLst/>
              </a:prstGeom>
              <a:noFill/>
              <a:ln w="9525">
                <a:noFill/>
                <a:miter lim="800000"/>
                <a:headEnd/>
                <a:tailEnd/>
              </a:ln>
              <a:extLst/>
            </p:spPr>
            <p:txBody>
              <a:bodyPr wrap="squar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2400" b="1" dirty="0">
                    <a:latin typeface="+mn-lt"/>
                  </a:rPr>
                  <a:t>Raw Materials</a:t>
                </a:r>
              </a:p>
            </p:txBody>
          </p:sp>
          <p:sp>
            <p:nvSpPr>
              <p:cNvPr id="56" name="TextBox 8"/>
              <p:cNvSpPr txBox="1">
                <a:spLocks noChangeArrowheads="1"/>
              </p:cNvSpPr>
              <p:nvPr/>
            </p:nvSpPr>
            <p:spPr bwMode="auto">
              <a:xfrm>
                <a:off x="233460" y="3166381"/>
                <a:ext cx="1752768" cy="500137"/>
              </a:xfrm>
              <a:prstGeom prst="rect">
                <a:avLst/>
              </a:prstGeom>
              <a:noFill/>
              <a:ln w="9525">
                <a:noFill/>
                <a:miter lim="800000"/>
                <a:headEnd/>
                <a:tailEnd/>
              </a:ln>
              <a:extLst/>
            </p:spPr>
            <p:txBody>
              <a:bodyPr wrap="squar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2400" b="1" dirty="0">
                    <a:latin typeface="+mn-lt"/>
                  </a:rPr>
                  <a:t>Rental</a:t>
                </a:r>
              </a:p>
            </p:txBody>
          </p:sp>
          <p:sp>
            <p:nvSpPr>
              <p:cNvPr id="57" name="TextBox 9"/>
              <p:cNvSpPr txBox="1">
                <a:spLocks noChangeArrowheads="1"/>
              </p:cNvSpPr>
              <p:nvPr/>
            </p:nvSpPr>
            <p:spPr bwMode="auto">
              <a:xfrm>
                <a:off x="233459" y="3678746"/>
                <a:ext cx="1752770" cy="500137"/>
              </a:xfrm>
              <a:prstGeom prst="rect">
                <a:avLst/>
              </a:prstGeom>
              <a:noFill/>
              <a:ln w="9525">
                <a:noFill/>
                <a:miter lim="800000"/>
                <a:headEnd/>
                <a:tailEnd/>
              </a:ln>
              <a:extLst/>
            </p:spPr>
            <p:txBody>
              <a:bodyPr wrap="squar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2400" b="1" dirty="0">
                    <a:latin typeface="+mn-lt"/>
                  </a:rPr>
                  <a:t>Telephone</a:t>
                </a:r>
              </a:p>
            </p:txBody>
          </p:sp>
        </p:grpSp>
        <p:sp>
          <p:nvSpPr>
            <p:cNvPr id="31" name="Right Arrow 10"/>
            <p:cNvSpPr>
              <a:spLocks noChangeArrowheads="1"/>
            </p:cNvSpPr>
            <p:nvPr/>
          </p:nvSpPr>
          <p:spPr bwMode="auto">
            <a:xfrm rot="955928">
              <a:off x="6204939" y="3485862"/>
              <a:ext cx="1122035" cy="412097"/>
            </a:xfrm>
            <a:prstGeom prst="rightArrow">
              <a:avLst>
                <a:gd name="adj1" fmla="val 50000"/>
                <a:gd name="adj2" fmla="val 50036"/>
              </a:avLst>
            </a:prstGeom>
            <a:solidFill>
              <a:srgbClr val="92D050"/>
            </a:solidFill>
            <a:ln w="12700" algn="ctr">
              <a:noFill/>
              <a:round/>
              <a:headEnd type="none" w="sm" len="sm"/>
              <a:tailEnd type="none" w="sm" len="sm"/>
            </a:ln>
            <a:effectLst/>
            <a:scene3d>
              <a:camera prst="orthographicFront">
                <a:rot lat="0" lon="0" rev="0"/>
              </a:camera>
              <a:lightRig rig="contrasting" dir="t">
                <a:rot lat="0" lon="0" rev="7800000"/>
              </a:lightRig>
            </a:scene3d>
            <a:sp3d>
              <a:bevelT w="139700" h="139700"/>
            </a:sp3d>
          </p:spPr>
          <p:txBody>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l" eaLnBrk="1" hangingPunct="1"/>
              <a:endParaRPr lang="en-US" altLang="en-US" sz="3200">
                <a:latin typeface="+mn-lt"/>
              </a:endParaRPr>
            </a:p>
          </p:txBody>
        </p:sp>
        <p:sp>
          <p:nvSpPr>
            <p:cNvPr id="32" name="Right Arrow 12"/>
            <p:cNvSpPr>
              <a:spLocks noChangeArrowheads="1"/>
            </p:cNvSpPr>
            <p:nvPr/>
          </p:nvSpPr>
          <p:spPr bwMode="auto">
            <a:xfrm rot="20615824">
              <a:off x="6224462" y="2881093"/>
              <a:ext cx="1104005" cy="396499"/>
            </a:xfrm>
            <a:prstGeom prst="rightArrow">
              <a:avLst>
                <a:gd name="adj1" fmla="val 50000"/>
                <a:gd name="adj2" fmla="val 50036"/>
              </a:avLst>
            </a:prstGeom>
            <a:solidFill>
              <a:srgbClr val="92D050"/>
            </a:solidFill>
            <a:ln w="12700" algn="ctr">
              <a:noFill/>
              <a:round/>
              <a:headEnd type="none" w="sm" len="sm"/>
              <a:tailEnd type="none" w="sm" len="sm"/>
            </a:ln>
            <a:effectLst/>
            <a:scene3d>
              <a:camera prst="orthographicFront">
                <a:rot lat="0" lon="0" rev="0"/>
              </a:camera>
              <a:lightRig rig="contrasting" dir="t">
                <a:rot lat="0" lon="0" rev="7800000"/>
              </a:lightRig>
            </a:scene3d>
            <a:sp3d>
              <a:bevelT w="139700" h="139700"/>
            </a:sp3d>
          </p:spPr>
          <p:txBody>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l" eaLnBrk="1" hangingPunct="1"/>
              <a:endParaRPr lang="en-US" altLang="en-US" sz="3200">
                <a:latin typeface="+mn-lt"/>
              </a:endParaRPr>
            </a:p>
          </p:txBody>
        </p:sp>
        <p:sp>
          <p:nvSpPr>
            <p:cNvPr id="48" name="TextBox 16"/>
            <p:cNvSpPr txBox="1">
              <a:spLocks noChangeArrowheads="1"/>
            </p:cNvSpPr>
            <p:nvPr/>
          </p:nvSpPr>
          <p:spPr bwMode="auto">
            <a:xfrm>
              <a:off x="1066264" y="1702929"/>
              <a:ext cx="1214222" cy="56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l" eaLnBrk="1" hangingPunct="1"/>
              <a:r>
                <a:rPr lang="en-US" altLang="en-US" sz="2800" b="1" u="sng" dirty="0">
                  <a:latin typeface="+mn-lt"/>
                </a:rPr>
                <a:t>INPUT</a:t>
              </a:r>
            </a:p>
          </p:txBody>
        </p:sp>
        <p:sp>
          <p:nvSpPr>
            <p:cNvPr id="49" name="TextBox 17"/>
            <p:cNvSpPr txBox="1">
              <a:spLocks noChangeArrowheads="1"/>
            </p:cNvSpPr>
            <p:nvPr/>
          </p:nvSpPr>
          <p:spPr bwMode="auto">
            <a:xfrm>
              <a:off x="7688345" y="1702929"/>
              <a:ext cx="1561538" cy="56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l" eaLnBrk="1" hangingPunct="1"/>
              <a:r>
                <a:rPr lang="en-US" altLang="en-US" sz="2800" b="1" u="sng" dirty="0">
                  <a:latin typeface="+mn-lt"/>
                </a:rPr>
                <a:t>OUTPUT</a:t>
              </a:r>
            </a:p>
          </p:txBody>
        </p:sp>
        <p:sp>
          <p:nvSpPr>
            <p:cNvPr id="50" name="TextBox 18"/>
            <p:cNvSpPr txBox="1">
              <a:spLocks noChangeArrowheads="1"/>
            </p:cNvSpPr>
            <p:nvPr/>
          </p:nvSpPr>
          <p:spPr bwMode="auto">
            <a:xfrm>
              <a:off x="271369" y="4946997"/>
              <a:ext cx="2710607" cy="9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2400" b="1" dirty="0">
                  <a:solidFill>
                    <a:srgbClr val="0000FF"/>
                  </a:solidFill>
                  <a:latin typeface="+mn-lt"/>
                </a:rPr>
                <a:t>GST on </a:t>
              </a:r>
              <a:r>
                <a:rPr lang="en-US" altLang="en-US" sz="2400" b="1" u="sng" dirty="0">
                  <a:latin typeface="+mn-lt"/>
                </a:rPr>
                <a:t>Input</a:t>
              </a:r>
              <a:r>
                <a:rPr lang="en-US" altLang="en-US" sz="2400" b="1" dirty="0">
                  <a:latin typeface="+mn-lt"/>
                </a:rPr>
                <a:t> </a:t>
              </a:r>
            </a:p>
            <a:p>
              <a:pPr algn="ctr" eaLnBrk="1" hangingPunct="1"/>
              <a:r>
                <a:rPr lang="en-US" altLang="en-US" sz="2400" b="1" dirty="0">
                  <a:solidFill>
                    <a:srgbClr val="0000FF"/>
                  </a:solidFill>
                  <a:latin typeface="+mn-lt"/>
                </a:rPr>
                <a:t>= Input Tax</a:t>
              </a:r>
            </a:p>
          </p:txBody>
        </p:sp>
        <p:sp>
          <p:nvSpPr>
            <p:cNvPr id="51" name="TextBox 19"/>
            <p:cNvSpPr txBox="1">
              <a:spLocks noChangeArrowheads="1"/>
            </p:cNvSpPr>
            <p:nvPr/>
          </p:nvSpPr>
          <p:spPr bwMode="auto">
            <a:xfrm>
              <a:off x="7074554" y="4946996"/>
              <a:ext cx="2669001" cy="9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2400" b="1" dirty="0">
                  <a:solidFill>
                    <a:srgbClr val="0000FF"/>
                  </a:solidFill>
                  <a:latin typeface="+mn-lt"/>
                </a:rPr>
                <a:t>GST on </a:t>
              </a:r>
              <a:r>
                <a:rPr lang="en-US" altLang="en-US" sz="2400" b="1" u="sng" dirty="0">
                  <a:latin typeface="+mn-lt"/>
                </a:rPr>
                <a:t>Output</a:t>
              </a:r>
            </a:p>
            <a:p>
              <a:pPr algn="ctr" eaLnBrk="1" hangingPunct="1"/>
              <a:r>
                <a:rPr lang="en-US" altLang="en-US" sz="2400" b="1" dirty="0">
                  <a:solidFill>
                    <a:srgbClr val="0000FF"/>
                  </a:solidFill>
                  <a:latin typeface="+mn-lt"/>
                </a:rPr>
                <a:t>= Output Tax</a:t>
              </a:r>
            </a:p>
          </p:txBody>
        </p:sp>
        <p:sp>
          <p:nvSpPr>
            <p:cNvPr id="52" name="AutoShape 20"/>
            <p:cNvSpPr>
              <a:spLocks noChangeArrowheads="1"/>
            </p:cNvSpPr>
            <p:nvPr/>
          </p:nvSpPr>
          <p:spPr bwMode="auto">
            <a:xfrm rot="5400000">
              <a:off x="4555867" y="4255027"/>
              <a:ext cx="480481"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12700">
              <a:solidFill>
                <a:schemeClr val="tx1"/>
              </a:solidFill>
              <a:miter lim="800000"/>
              <a:headEnd type="none" w="sm" len="sm"/>
              <a:tailEnd type="none" w="sm" len="sm"/>
            </a:ln>
          </p:spPr>
          <p:txBody>
            <a:bodyPr wrap="none" anchor="ct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eaLnBrk="1" hangingPunct="1"/>
              <a:endParaRPr lang="en-MY" altLang="en-US">
                <a:latin typeface="+mn-lt"/>
              </a:endParaRPr>
            </a:p>
          </p:txBody>
        </p:sp>
        <p:sp>
          <p:nvSpPr>
            <p:cNvPr id="53" name="Rectangle 21"/>
            <p:cNvSpPr>
              <a:spLocks noChangeArrowheads="1"/>
            </p:cNvSpPr>
            <p:nvPr/>
          </p:nvSpPr>
          <p:spPr bwMode="auto">
            <a:xfrm>
              <a:off x="3693589" y="4810163"/>
              <a:ext cx="2205037" cy="914400"/>
            </a:xfrm>
            <a:prstGeom prst="roundRect">
              <a:avLst/>
            </a:prstGeom>
            <a:solidFill>
              <a:srgbClr val="FF0000"/>
            </a:solidFill>
            <a:ln w="12700">
              <a:noFill/>
              <a:miter lim="800000"/>
              <a:headEnd type="none" w="sm" len="sm"/>
              <a:tailEnd type="none" w="sm" len="sm"/>
            </a:ln>
            <a:effectLst/>
            <a:scene3d>
              <a:camera prst="orthographicFront">
                <a:rot lat="0" lon="0" rev="0"/>
              </a:camera>
              <a:lightRig rig="contrasting" dir="t">
                <a:rot lat="0" lon="0" rev="7800000"/>
              </a:lightRig>
            </a:scene3d>
            <a:sp3d>
              <a:bevelT w="139700" h="139700"/>
            </a:sp3d>
          </p:spPr>
          <p:txBody>
            <a:bodyPr wrap="none" anchor="ct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n-US" altLang="en-US" sz="2400" b="1" dirty="0">
                  <a:solidFill>
                    <a:schemeClr val="bg1"/>
                  </a:solidFill>
                  <a:latin typeface="+mn-lt"/>
                </a:rPr>
                <a:t>Claim</a:t>
              </a:r>
            </a:p>
            <a:p>
              <a:pPr algn="ctr" eaLnBrk="1" hangingPunct="1"/>
              <a:r>
                <a:rPr lang="en-US" altLang="en-US" sz="2400" b="1" dirty="0">
                  <a:solidFill>
                    <a:schemeClr val="bg1"/>
                  </a:solidFill>
                  <a:latin typeface="+mn-lt"/>
                </a:rPr>
                <a:t>Input Tax</a:t>
              </a:r>
            </a:p>
          </p:txBody>
        </p:sp>
      </p:grpSp>
    </p:spTree>
    <p:extLst>
      <p:ext uri="{BB962C8B-B14F-4D97-AF65-F5344CB8AC3E}">
        <p14:creationId xmlns:p14="http://schemas.microsoft.com/office/powerpoint/2010/main" val="1965235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HOW GST WORKS ?</a:t>
            </a:r>
          </a:p>
          <a:p>
            <a:pPr lvl="1"/>
            <a:r>
              <a:rPr lang="en-US" sz="1846" dirty="0">
                <a:latin typeface="Calibri" pitchFamily="34" charset="0"/>
                <a:cs typeface="Calibri" pitchFamily="34" charset="0"/>
              </a:rPr>
              <a:t>STANDARD </a:t>
            </a:r>
            <a:r>
              <a:rPr lang="en-US" sz="1846" dirty="0" smtClean="0">
                <a:latin typeface="Calibri" pitchFamily="34" charset="0"/>
                <a:cs typeface="Calibri" pitchFamily="34" charset="0"/>
              </a:rPr>
              <a:t>RATED 6%</a:t>
            </a:r>
            <a:endParaRPr lang="en-US" sz="1846" dirty="0">
              <a:latin typeface="Calibri" pitchFamily="34" charset="0"/>
              <a:cs typeface="Calibri" pitchFamily="34" charset="0"/>
            </a:endParaRPr>
          </a:p>
        </p:txBody>
      </p:sp>
      <p:sp>
        <p:nvSpPr>
          <p:cNvPr id="7" name="Slide Number Placeholder 3"/>
          <p:cNvSpPr>
            <a:spLocks noGrp="1"/>
          </p:cNvSpPr>
          <p:nvPr>
            <p:ph type="sldNum" sz="quarter" idx="12"/>
          </p:nvPr>
        </p:nvSpPr>
        <p:spPr/>
        <p:txBody>
          <a:bodyPr/>
          <a:lstStyle/>
          <a:p>
            <a:fld id="{1F45E794-307C-49D3-8CE5-47BF882ED0AE}" type="slidenum">
              <a:rPr lang="en-MY" smtClean="0"/>
              <a:pPr/>
              <a:t>32</a:t>
            </a:fld>
            <a:endParaRPr lang="en-MY" dirty="0"/>
          </a:p>
        </p:txBody>
      </p:sp>
      <p:sp>
        <p:nvSpPr>
          <p:cNvPr id="22" name="Rectangle 17"/>
          <p:cNvSpPr>
            <a:spLocks noChangeArrowheads="1"/>
          </p:cNvSpPr>
          <p:nvPr/>
        </p:nvSpPr>
        <p:spPr bwMode="auto">
          <a:xfrm>
            <a:off x="304797" y="4230028"/>
            <a:ext cx="1898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srgbClr val="000000"/>
                </a:solidFill>
                <a:ea typeface="SimSun" pitchFamily="2" charset="-122"/>
              </a:rPr>
              <a:t>Manufacturer</a:t>
            </a:r>
          </a:p>
        </p:txBody>
      </p:sp>
      <p:sp>
        <p:nvSpPr>
          <p:cNvPr id="23" name="Rectangle 25"/>
          <p:cNvSpPr>
            <a:spLocks noChangeArrowheads="1"/>
          </p:cNvSpPr>
          <p:nvPr/>
        </p:nvSpPr>
        <p:spPr bwMode="auto">
          <a:xfrm>
            <a:off x="2639381" y="4240049"/>
            <a:ext cx="1578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srgbClr val="000000"/>
                </a:solidFill>
                <a:ea typeface="SimSun" pitchFamily="2" charset="-122"/>
              </a:rPr>
              <a:t>Wholesaler</a:t>
            </a:r>
          </a:p>
        </p:txBody>
      </p:sp>
      <p:sp>
        <p:nvSpPr>
          <p:cNvPr id="33" name="Down Arrow 15"/>
          <p:cNvSpPr>
            <a:spLocks noChangeArrowheads="1"/>
          </p:cNvSpPr>
          <p:nvPr/>
        </p:nvSpPr>
        <p:spPr bwMode="auto">
          <a:xfrm>
            <a:off x="2154334" y="3288566"/>
            <a:ext cx="593052" cy="452803"/>
          </a:xfrm>
          <a:prstGeom prst="downArrow">
            <a:avLst>
              <a:gd name="adj1" fmla="val 50000"/>
              <a:gd name="adj2" fmla="val 41551"/>
            </a:avLst>
          </a:prstGeom>
          <a:ln/>
          <a:extLst/>
        </p:spPr>
        <p:style>
          <a:lnRef idx="2">
            <a:schemeClr val="accent2"/>
          </a:lnRef>
          <a:fillRef idx="1">
            <a:schemeClr val="lt1"/>
          </a:fillRef>
          <a:effectRef idx="0">
            <a:schemeClr val="accent2"/>
          </a:effectRef>
          <a:fontRef idx="minor">
            <a:schemeClr val="dk1"/>
          </a:fontRef>
        </p:style>
        <p:txBody>
          <a:bodyPr/>
          <a:lstStyle/>
          <a:p>
            <a:pPr algn="l"/>
            <a:r>
              <a:rPr lang="en-GB" sz="1200" dirty="0" smtClean="0">
                <a:solidFill>
                  <a:srgbClr val="000000"/>
                </a:solidFill>
              </a:rPr>
              <a:t>6%</a:t>
            </a:r>
            <a:endParaRPr lang="en-GB" sz="1200" dirty="0">
              <a:solidFill>
                <a:srgbClr val="000000"/>
              </a:solidFill>
            </a:endParaRPr>
          </a:p>
        </p:txBody>
      </p:sp>
      <p:sp>
        <p:nvSpPr>
          <p:cNvPr id="34" name="Down Arrow 16"/>
          <p:cNvSpPr>
            <a:spLocks noChangeArrowheads="1"/>
          </p:cNvSpPr>
          <p:nvPr/>
        </p:nvSpPr>
        <p:spPr bwMode="auto">
          <a:xfrm>
            <a:off x="4269696" y="3274445"/>
            <a:ext cx="599005" cy="454269"/>
          </a:xfrm>
          <a:prstGeom prst="downArrow">
            <a:avLst>
              <a:gd name="adj1" fmla="val 50000"/>
              <a:gd name="adj2" fmla="val 41551"/>
            </a:avLst>
          </a:prstGeom>
          <a:ln/>
          <a:extLst/>
        </p:spPr>
        <p:style>
          <a:lnRef idx="2">
            <a:schemeClr val="accent2"/>
          </a:lnRef>
          <a:fillRef idx="1">
            <a:schemeClr val="lt1"/>
          </a:fillRef>
          <a:effectRef idx="0">
            <a:schemeClr val="accent2"/>
          </a:effectRef>
          <a:fontRef idx="minor">
            <a:schemeClr val="dk1"/>
          </a:fontRef>
        </p:style>
        <p:txBody>
          <a:bodyPr/>
          <a:lstStyle/>
          <a:p>
            <a:pPr algn="l"/>
            <a:r>
              <a:rPr lang="en-GB" sz="1200" dirty="0" smtClean="0">
                <a:solidFill>
                  <a:srgbClr val="000000"/>
                </a:solidFill>
              </a:rPr>
              <a:t>6%</a:t>
            </a:r>
            <a:endParaRPr lang="en-GB" sz="1200" dirty="0">
              <a:solidFill>
                <a:srgbClr val="000000"/>
              </a:solidFill>
            </a:endParaRPr>
          </a:p>
        </p:txBody>
      </p:sp>
      <p:sp>
        <p:nvSpPr>
          <p:cNvPr id="35" name="Down Arrow 17"/>
          <p:cNvSpPr>
            <a:spLocks noChangeArrowheads="1"/>
          </p:cNvSpPr>
          <p:nvPr/>
        </p:nvSpPr>
        <p:spPr bwMode="auto">
          <a:xfrm>
            <a:off x="6546608" y="3288566"/>
            <a:ext cx="573869" cy="452804"/>
          </a:xfrm>
          <a:prstGeom prst="downArrow">
            <a:avLst>
              <a:gd name="adj1" fmla="val 50000"/>
              <a:gd name="adj2" fmla="val 41551"/>
            </a:avLst>
          </a:prstGeom>
          <a:ln/>
          <a:extLst/>
        </p:spPr>
        <p:style>
          <a:lnRef idx="2">
            <a:schemeClr val="accent2"/>
          </a:lnRef>
          <a:fillRef idx="1">
            <a:schemeClr val="lt1"/>
          </a:fillRef>
          <a:effectRef idx="0">
            <a:schemeClr val="accent2"/>
          </a:effectRef>
          <a:fontRef idx="minor">
            <a:schemeClr val="dk1"/>
          </a:fontRef>
        </p:style>
        <p:txBody>
          <a:bodyPr/>
          <a:lstStyle/>
          <a:p>
            <a:pPr algn="l"/>
            <a:r>
              <a:rPr lang="en-GB" sz="1200" dirty="0" smtClean="0">
                <a:solidFill>
                  <a:schemeClr val="tx1"/>
                </a:solidFill>
              </a:rPr>
              <a:t>6%</a:t>
            </a:r>
            <a:endParaRPr lang="en-GB" sz="1200" dirty="0">
              <a:solidFill>
                <a:schemeClr val="tx1"/>
              </a:solidFill>
            </a:endParaRPr>
          </a:p>
        </p:txBody>
      </p:sp>
      <p:sp>
        <p:nvSpPr>
          <p:cNvPr id="36" name="Rectangle 36"/>
          <p:cNvSpPr>
            <a:spLocks noChangeArrowheads="1"/>
          </p:cNvSpPr>
          <p:nvPr/>
        </p:nvSpPr>
        <p:spPr bwMode="auto">
          <a:xfrm>
            <a:off x="2154334" y="2299477"/>
            <a:ext cx="4930456" cy="490430"/>
          </a:xfrm>
          <a:prstGeom prst="rect">
            <a:avLst/>
          </a:prstGeom>
          <a:ln/>
          <a:extLst/>
        </p:spPr>
        <p:style>
          <a:lnRef idx="1">
            <a:schemeClr val="accent6"/>
          </a:lnRef>
          <a:fillRef idx="3">
            <a:schemeClr val="accent6"/>
          </a:fillRef>
          <a:effectRef idx="2">
            <a:schemeClr val="accent6"/>
          </a:effectRef>
          <a:fontRef idx="minor">
            <a:schemeClr val="lt1"/>
          </a:fontRef>
        </p:style>
        <p:txBody>
          <a:bodyPr anchor="ctr" anchorCtr="1"/>
          <a:lstStyle/>
          <a:p>
            <a:pPr algn="ctr"/>
            <a:r>
              <a:rPr lang="en-GB" sz="2585" b="1" dirty="0">
                <a:latin typeface="Calibri" pitchFamily="34" charset="0"/>
              </a:rPr>
              <a:t>GST AT STANDARD RATE 6%  </a:t>
            </a:r>
          </a:p>
        </p:txBody>
      </p:sp>
      <p:sp>
        <p:nvSpPr>
          <p:cNvPr id="37" name="Rectangle 25"/>
          <p:cNvSpPr>
            <a:spLocks noChangeArrowheads="1"/>
          </p:cNvSpPr>
          <p:nvPr/>
        </p:nvSpPr>
        <p:spPr bwMode="auto">
          <a:xfrm>
            <a:off x="4860353" y="4256215"/>
            <a:ext cx="1579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srgbClr val="000000"/>
                </a:solidFill>
                <a:ea typeface="SimSun" pitchFamily="2" charset="-122"/>
              </a:rPr>
              <a:t>Retailer</a:t>
            </a:r>
          </a:p>
        </p:txBody>
      </p:sp>
      <p:sp>
        <p:nvSpPr>
          <p:cNvPr id="38" name="Rectangle 25"/>
          <p:cNvSpPr>
            <a:spLocks noChangeArrowheads="1"/>
          </p:cNvSpPr>
          <p:nvPr/>
        </p:nvSpPr>
        <p:spPr bwMode="auto">
          <a:xfrm>
            <a:off x="7036795" y="4230028"/>
            <a:ext cx="1579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srgbClr val="000000"/>
                </a:solidFill>
                <a:ea typeface="SimSun" pitchFamily="2" charset="-122"/>
              </a:rPr>
              <a:t>Consumer</a:t>
            </a:r>
          </a:p>
        </p:txBody>
      </p:sp>
      <p:sp>
        <p:nvSpPr>
          <p:cNvPr id="68" name="Right Brace 67"/>
          <p:cNvSpPr/>
          <p:nvPr/>
        </p:nvSpPr>
        <p:spPr>
          <a:xfrm rot="5400000">
            <a:off x="3377637" y="2591117"/>
            <a:ext cx="377621" cy="4460034"/>
          </a:xfrm>
          <a:prstGeom prst="rightBrace">
            <a:avLst>
              <a:gd name="adj1" fmla="val 0"/>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MY" sz="1662"/>
          </a:p>
        </p:txBody>
      </p:sp>
      <p:sp>
        <p:nvSpPr>
          <p:cNvPr id="69" name="TextBox 68"/>
          <p:cNvSpPr txBox="1"/>
          <p:nvPr/>
        </p:nvSpPr>
        <p:spPr>
          <a:xfrm>
            <a:off x="2217288" y="5050231"/>
            <a:ext cx="2698317" cy="830997"/>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dirty="0"/>
              <a:t>GST input tax claimable</a:t>
            </a:r>
            <a:endParaRPr lang="en-MY" sz="2400" b="1" dirty="0"/>
          </a:p>
        </p:txBody>
      </p:sp>
      <p:pic>
        <p:nvPicPr>
          <p:cNvPr id="2" name="Picture 1"/>
          <p:cNvPicPr>
            <a:picLocks noChangeAspect="1"/>
          </p:cNvPicPr>
          <p:nvPr/>
        </p:nvPicPr>
        <p:blipFill>
          <a:blip r:embed="rId2"/>
          <a:stretch>
            <a:fillRect/>
          </a:stretch>
        </p:blipFill>
        <p:spPr>
          <a:xfrm>
            <a:off x="389197" y="2946862"/>
            <a:ext cx="1804817" cy="1266153"/>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4872970" y="3008670"/>
            <a:ext cx="1636535" cy="1227401"/>
          </a:xfrm>
          <a:prstGeom prst="rect">
            <a:avLst/>
          </a:prstGeom>
          <a:ln>
            <a:noFill/>
          </a:ln>
          <a:effectLst>
            <a:softEdge rad="112500"/>
          </a:effectLst>
        </p:spPr>
      </p:pic>
      <p:pic>
        <p:nvPicPr>
          <p:cNvPr id="8" name="Picture 7"/>
          <p:cNvPicPr>
            <a:picLocks noChangeAspect="1"/>
          </p:cNvPicPr>
          <p:nvPr/>
        </p:nvPicPr>
        <p:blipFill rotWithShape="1">
          <a:blip r:embed="rId4"/>
          <a:srcRect l="32982" t="1538" r="22007" b="6843"/>
          <a:stretch/>
        </p:blipFill>
        <p:spPr>
          <a:xfrm>
            <a:off x="7120477" y="2915795"/>
            <a:ext cx="1459936" cy="1328285"/>
          </a:xfrm>
          <a:prstGeom prst="rect">
            <a:avLst/>
          </a:prstGeom>
          <a:ln>
            <a:noFill/>
          </a:ln>
          <a:effectLst>
            <a:softEdge rad="112500"/>
          </a:effectLst>
        </p:spPr>
      </p:pic>
      <p:pic>
        <p:nvPicPr>
          <p:cNvPr id="9" name="Picture 8"/>
          <p:cNvPicPr>
            <a:picLocks noChangeAspect="1"/>
          </p:cNvPicPr>
          <p:nvPr/>
        </p:nvPicPr>
        <p:blipFill rotWithShape="1">
          <a:blip r:embed="rId5"/>
          <a:srcRect l="14469" t="6085" r="22912" b="14694"/>
          <a:stretch/>
        </p:blipFill>
        <p:spPr>
          <a:xfrm>
            <a:off x="2757679" y="2959850"/>
            <a:ext cx="1504319" cy="1270178"/>
          </a:xfrm>
          <a:prstGeom prst="rect">
            <a:avLst/>
          </a:prstGeom>
          <a:ln>
            <a:noFill/>
          </a:ln>
          <a:effectLst>
            <a:softEdge rad="112500"/>
          </a:effectLst>
        </p:spPr>
      </p:pic>
    </p:spTree>
    <p:extLst>
      <p:ext uri="{BB962C8B-B14F-4D97-AF65-F5344CB8AC3E}">
        <p14:creationId xmlns:p14="http://schemas.microsoft.com/office/powerpoint/2010/main" val="3423438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45"/>
          <p:cNvSpPr>
            <a:spLocks noChangeArrowheads="1"/>
          </p:cNvSpPr>
          <p:nvPr/>
        </p:nvSpPr>
        <p:spPr bwMode="auto">
          <a:xfrm>
            <a:off x="4455887" y="5432277"/>
            <a:ext cx="3976913" cy="88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992" tIns="42497" rIns="84992" bIns="42497">
            <a:spAutoFit/>
          </a:bodyPr>
          <a:lstStyle/>
          <a:p>
            <a:r>
              <a:rPr lang="en-GB" sz="2000" b="1" dirty="0" smtClean="0">
                <a:solidFill>
                  <a:srgbClr val="FF0000"/>
                </a:solidFill>
                <a:latin typeface="Calibri" pitchFamily="34" charset="0"/>
              </a:rPr>
              <a:t>Total amount remitted to Custom: </a:t>
            </a:r>
          </a:p>
          <a:p>
            <a:r>
              <a:rPr lang="en-GB" sz="3200" b="1" dirty="0" smtClean="0">
                <a:solidFill>
                  <a:srgbClr val="FF0000"/>
                </a:solidFill>
                <a:latin typeface="Calibri" pitchFamily="34" charset="0"/>
              </a:rPr>
              <a:t>= RM 9.00</a:t>
            </a:r>
            <a:endParaRPr lang="en-GB" sz="1200" b="1" dirty="0" smtClean="0">
              <a:solidFill>
                <a:srgbClr val="FF0000"/>
              </a:solidFill>
              <a:latin typeface="Calibri" pitchFamily="34" charset="0"/>
            </a:endParaRPr>
          </a:p>
        </p:txBody>
      </p:sp>
      <p:sp>
        <p:nvSpPr>
          <p:cNvPr id="2" name="Slide Number Placeholder 1"/>
          <p:cNvSpPr>
            <a:spLocks noGrp="1"/>
          </p:cNvSpPr>
          <p:nvPr>
            <p:ph type="sldNum" sz="quarter" idx="12"/>
          </p:nvPr>
        </p:nvSpPr>
        <p:spPr>
          <a:xfrm>
            <a:off x="8504961" y="6407152"/>
            <a:ext cx="535050" cy="365125"/>
          </a:xfrm>
        </p:spPr>
        <p:txBody>
          <a:bodyPr/>
          <a:lstStyle/>
          <a:p>
            <a:fld id="{B6F15528-21DE-4FAA-801E-634DDDAF4B2B}" type="slidenum">
              <a:rPr lang="en-US" smtClean="0"/>
              <a:pPr/>
              <a:t>33</a:t>
            </a:fld>
            <a:endParaRPr lang="en-US"/>
          </a:p>
        </p:txBody>
      </p:sp>
      <p:sp>
        <p:nvSpPr>
          <p:cNvPr id="6" name="Flowchart: Merge 5"/>
          <p:cNvSpPr/>
          <p:nvPr/>
        </p:nvSpPr>
        <p:spPr>
          <a:xfrm>
            <a:off x="2104083" y="1887186"/>
            <a:ext cx="1674692" cy="1017327"/>
          </a:xfrm>
          <a:prstGeom prst="flowChartMerg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MY"/>
          </a:p>
        </p:txBody>
      </p:sp>
      <p:sp>
        <p:nvSpPr>
          <p:cNvPr id="94" name="Flowchart: Merge 93"/>
          <p:cNvSpPr/>
          <p:nvPr/>
        </p:nvSpPr>
        <p:spPr>
          <a:xfrm>
            <a:off x="2187011" y="2959825"/>
            <a:ext cx="1700768" cy="1017327"/>
          </a:xfrm>
          <a:prstGeom prst="flowChartMerg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MY"/>
          </a:p>
        </p:txBody>
      </p:sp>
      <p:sp>
        <p:nvSpPr>
          <p:cNvPr id="95" name="Flowchart: Merge 94"/>
          <p:cNvSpPr/>
          <p:nvPr/>
        </p:nvSpPr>
        <p:spPr>
          <a:xfrm>
            <a:off x="2197895" y="4208472"/>
            <a:ext cx="1735590" cy="907003"/>
          </a:xfrm>
          <a:prstGeom prst="flowChartMerg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MY"/>
          </a:p>
        </p:txBody>
      </p:sp>
      <p:sp>
        <p:nvSpPr>
          <p:cNvPr id="96" name="Flowchart: Merge 95"/>
          <p:cNvSpPr/>
          <p:nvPr/>
        </p:nvSpPr>
        <p:spPr>
          <a:xfrm>
            <a:off x="2207754" y="5291431"/>
            <a:ext cx="1725731" cy="1017327"/>
          </a:xfrm>
          <a:prstGeom prst="flowChartMerg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MY"/>
          </a:p>
        </p:txBody>
      </p:sp>
      <p:pic>
        <p:nvPicPr>
          <p:cNvPr id="90" name="Picture 89"/>
          <p:cNvPicPr>
            <a:picLocks noChangeAspect="1"/>
          </p:cNvPicPr>
          <p:nvPr/>
        </p:nvPicPr>
        <p:blipFill>
          <a:blip r:embed="rId3" cstate="print"/>
          <a:stretch>
            <a:fillRect/>
          </a:stretch>
        </p:blipFill>
        <p:spPr>
          <a:xfrm>
            <a:off x="2405716" y="1954839"/>
            <a:ext cx="1151873" cy="949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1" name="Picture 90"/>
          <p:cNvPicPr>
            <a:picLocks noChangeAspect="1"/>
          </p:cNvPicPr>
          <p:nvPr/>
        </p:nvPicPr>
        <p:blipFill>
          <a:blip r:embed="rId4" cstate="print"/>
          <a:stretch>
            <a:fillRect/>
          </a:stretch>
        </p:blipFill>
        <p:spPr>
          <a:xfrm>
            <a:off x="2495997" y="4261628"/>
            <a:ext cx="1136301" cy="725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ounded Rectangle 15"/>
          <p:cNvSpPr/>
          <p:nvPr/>
        </p:nvSpPr>
        <p:spPr>
          <a:xfrm>
            <a:off x="3911058" y="1501473"/>
            <a:ext cx="4766065" cy="75966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MY" sz="2400" b="1" dirty="0" smtClean="0"/>
              <a:t>Tax Remitted to Government</a:t>
            </a:r>
            <a:endParaRPr lang="en-MY" sz="2400" b="1" dirty="0"/>
          </a:p>
        </p:txBody>
      </p:sp>
      <p:sp>
        <p:nvSpPr>
          <p:cNvPr id="18" name="Rounded Rectangle 17"/>
          <p:cNvSpPr/>
          <p:nvPr/>
        </p:nvSpPr>
        <p:spPr>
          <a:xfrm>
            <a:off x="4470401" y="2278888"/>
            <a:ext cx="1823690" cy="36004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smtClean="0"/>
              <a:t>Output Tax  =</a:t>
            </a:r>
            <a:endParaRPr lang="en-MY" sz="2000" b="1" dirty="0"/>
          </a:p>
        </p:txBody>
      </p:sp>
      <p:sp>
        <p:nvSpPr>
          <p:cNvPr id="19" name="Rounded Rectangle 18"/>
          <p:cNvSpPr/>
          <p:nvPr/>
        </p:nvSpPr>
        <p:spPr>
          <a:xfrm>
            <a:off x="4470401" y="2935675"/>
            <a:ext cx="3780311" cy="79208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smtClean="0">
                <a:solidFill>
                  <a:srgbClr val="0070C0"/>
                </a:solidFill>
              </a:rPr>
              <a:t>Output Tax    = RM 7.50</a:t>
            </a:r>
          </a:p>
          <a:p>
            <a:r>
              <a:rPr lang="en-US" sz="2000" b="1" dirty="0" smtClean="0">
                <a:solidFill>
                  <a:srgbClr val="0070C0"/>
                </a:solidFill>
              </a:rPr>
              <a:t>Input Tax       = RM 6.00</a:t>
            </a:r>
            <a:endParaRPr lang="en-MY" sz="2000" b="1" dirty="0">
              <a:solidFill>
                <a:srgbClr val="0070C0"/>
              </a:solidFill>
            </a:endParaRPr>
          </a:p>
        </p:txBody>
      </p:sp>
      <p:sp>
        <p:nvSpPr>
          <p:cNvPr id="20" name="Rounded Rectangle 19"/>
          <p:cNvSpPr/>
          <p:nvPr/>
        </p:nvSpPr>
        <p:spPr>
          <a:xfrm>
            <a:off x="4455887" y="4151320"/>
            <a:ext cx="2947755" cy="67598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smtClean="0"/>
              <a:t>Output Tax     = RM 9.00</a:t>
            </a:r>
          </a:p>
          <a:p>
            <a:r>
              <a:rPr lang="en-US" sz="2000" b="1" dirty="0" smtClean="0"/>
              <a:t>Input Tax         = RM 7.50</a:t>
            </a:r>
            <a:endParaRPr lang="en-MY" sz="2000" b="1" dirty="0"/>
          </a:p>
        </p:txBody>
      </p:sp>
      <p:sp>
        <p:nvSpPr>
          <p:cNvPr id="22" name="Rounded Rectangle 21"/>
          <p:cNvSpPr/>
          <p:nvPr/>
        </p:nvSpPr>
        <p:spPr>
          <a:xfrm>
            <a:off x="367632" y="2158035"/>
            <a:ext cx="1663933" cy="68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smtClean="0"/>
              <a:t>Price :RM100</a:t>
            </a:r>
          </a:p>
          <a:p>
            <a:r>
              <a:rPr lang="en-US" sz="2000" b="1" dirty="0" smtClean="0"/>
              <a:t>GST:RM6.00</a:t>
            </a:r>
            <a:endParaRPr lang="en-MY" sz="2000" b="1" dirty="0"/>
          </a:p>
        </p:txBody>
      </p:sp>
      <p:sp>
        <p:nvSpPr>
          <p:cNvPr id="23" name="Rounded Rectangle 22"/>
          <p:cNvSpPr/>
          <p:nvPr/>
        </p:nvSpPr>
        <p:spPr>
          <a:xfrm>
            <a:off x="367632" y="3186502"/>
            <a:ext cx="1663933" cy="68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smtClean="0">
                <a:solidFill>
                  <a:srgbClr val="0070C0"/>
                </a:solidFill>
              </a:rPr>
              <a:t>Price :RM125</a:t>
            </a:r>
          </a:p>
          <a:p>
            <a:r>
              <a:rPr lang="en-US" sz="2000" b="1" dirty="0" smtClean="0">
                <a:solidFill>
                  <a:srgbClr val="0070C0"/>
                </a:solidFill>
              </a:rPr>
              <a:t>GST:RM7.50</a:t>
            </a:r>
            <a:endParaRPr lang="en-MY" sz="2000" b="1" dirty="0">
              <a:solidFill>
                <a:srgbClr val="0070C0"/>
              </a:solidFill>
            </a:endParaRPr>
          </a:p>
        </p:txBody>
      </p:sp>
      <p:sp>
        <p:nvSpPr>
          <p:cNvPr id="24" name="Rounded Rectangle 23"/>
          <p:cNvSpPr/>
          <p:nvPr/>
        </p:nvSpPr>
        <p:spPr>
          <a:xfrm>
            <a:off x="367632" y="4318275"/>
            <a:ext cx="1956234" cy="6820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smtClean="0"/>
              <a:t>Price :RM150</a:t>
            </a:r>
          </a:p>
          <a:p>
            <a:r>
              <a:rPr lang="en-US" sz="2000" b="1" dirty="0" smtClean="0"/>
              <a:t>GST:RM9.00</a:t>
            </a:r>
            <a:endParaRPr lang="en-MY" sz="2000" b="1" dirty="0"/>
          </a:p>
        </p:txBody>
      </p:sp>
      <p:sp>
        <p:nvSpPr>
          <p:cNvPr id="3" name="TextBox 2"/>
          <p:cNvSpPr txBox="1"/>
          <p:nvPr/>
        </p:nvSpPr>
        <p:spPr>
          <a:xfrm>
            <a:off x="6200051" y="2272661"/>
            <a:ext cx="1255869" cy="400110"/>
          </a:xfrm>
          <a:prstGeom prst="rect">
            <a:avLst/>
          </a:prstGeom>
          <a:noFill/>
        </p:spPr>
        <p:txBody>
          <a:bodyPr wrap="square" rtlCol="0">
            <a:spAutoFit/>
          </a:bodyPr>
          <a:lstStyle/>
          <a:p>
            <a:r>
              <a:rPr lang="en-MY" sz="2000" b="1" u="sng" dirty="0" smtClean="0"/>
              <a:t>RM 6.00</a:t>
            </a:r>
            <a:endParaRPr lang="en-MY" sz="2000" b="1" u="sng" dirty="0"/>
          </a:p>
        </p:txBody>
      </p:sp>
      <p:cxnSp>
        <p:nvCxnSpPr>
          <p:cNvPr id="8" name="Straight Connector 7"/>
          <p:cNvCxnSpPr/>
          <p:nvPr/>
        </p:nvCxnSpPr>
        <p:spPr>
          <a:xfrm>
            <a:off x="6200842" y="3697756"/>
            <a:ext cx="936104"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6200842" y="3997356"/>
            <a:ext cx="936104" cy="0"/>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6200842" y="3665137"/>
            <a:ext cx="1080120" cy="369332"/>
          </a:xfrm>
          <a:prstGeom prst="rect">
            <a:avLst/>
          </a:prstGeom>
          <a:noFill/>
        </p:spPr>
        <p:txBody>
          <a:bodyPr wrap="square" rtlCol="0">
            <a:spAutoFit/>
          </a:bodyPr>
          <a:lstStyle/>
          <a:p>
            <a:r>
              <a:rPr lang="en-MY" b="1" dirty="0" smtClean="0">
                <a:solidFill>
                  <a:srgbClr val="0070C0"/>
                </a:solidFill>
              </a:rPr>
              <a:t>RM 1.50</a:t>
            </a:r>
            <a:endParaRPr lang="en-MY" b="1" dirty="0">
              <a:solidFill>
                <a:srgbClr val="0070C0"/>
              </a:solidFill>
            </a:endParaRPr>
          </a:p>
        </p:txBody>
      </p:sp>
      <p:cxnSp>
        <p:nvCxnSpPr>
          <p:cNvPr id="29" name="Straight Connector 28"/>
          <p:cNvCxnSpPr/>
          <p:nvPr/>
        </p:nvCxnSpPr>
        <p:spPr>
          <a:xfrm>
            <a:off x="6200842" y="4788033"/>
            <a:ext cx="936104" cy="0"/>
          </a:xfrm>
          <a:prstGeom prst="line">
            <a:avLst/>
          </a:prstGeom>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6157300" y="4816388"/>
            <a:ext cx="1080120" cy="400110"/>
          </a:xfrm>
          <a:prstGeom prst="rect">
            <a:avLst/>
          </a:prstGeom>
          <a:noFill/>
        </p:spPr>
        <p:txBody>
          <a:bodyPr wrap="square" rtlCol="0">
            <a:spAutoFit/>
          </a:bodyPr>
          <a:lstStyle/>
          <a:p>
            <a:r>
              <a:rPr lang="en-MY" sz="2000" b="1" dirty="0" smtClean="0"/>
              <a:t>RM 1.50</a:t>
            </a:r>
            <a:endParaRPr lang="en-MY" sz="2000" b="1" dirty="0"/>
          </a:p>
        </p:txBody>
      </p:sp>
      <p:cxnSp>
        <p:nvCxnSpPr>
          <p:cNvPr id="31" name="Straight Connector 30"/>
          <p:cNvCxnSpPr/>
          <p:nvPr/>
        </p:nvCxnSpPr>
        <p:spPr>
          <a:xfrm>
            <a:off x="6200842" y="5195341"/>
            <a:ext cx="936104" cy="0"/>
          </a:xfrm>
          <a:prstGeom prst="line">
            <a:avLst/>
          </a:prstGeom>
        </p:spPr>
        <p:style>
          <a:lnRef idx="1">
            <a:schemeClr val="dk1"/>
          </a:lnRef>
          <a:fillRef idx="0">
            <a:schemeClr val="dk1"/>
          </a:fillRef>
          <a:effectRef idx="0">
            <a:schemeClr val="dk1"/>
          </a:effectRef>
          <a:fontRef idx="minor">
            <a:schemeClr val="tx1"/>
          </a:fontRef>
        </p:style>
      </p:cxnSp>
      <p:sp>
        <p:nvSpPr>
          <p:cNvPr id="32" name="Rectangle 31"/>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HOW GST WORKS ? </a:t>
            </a:r>
          </a:p>
          <a:p>
            <a:pPr lvl="1"/>
            <a:r>
              <a:rPr lang="en-US" sz="1846" dirty="0">
                <a:latin typeface="Calibri" pitchFamily="34" charset="0"/>
                <a:cs typeface="Calibri" pitchFamily="34" charset="0"/>
              </a:rPr>
              <a:t>STANDARD RATED </a:t>
            </a:r>
            <a:r>
              <a:rPr lang="en-US" sz="1846" dirty="0" smtClean="0">
                <a:latin typeface="Calibri" pitchFamily="34" charset="0"/>
                <a:cs typeface="Calibri" pitchFamily="34" charset="0"/>
              </a:rPr>
              <a:t>(CONTD)</a:t>
            </a:r>
            <a:endParaRPr lang="en-US" sz="1846" dirty="0">
              <a:latin typeface="Calibri" pitchFamily="34" charset="0"/>
              <a:cs typeface="Calibri" pitchFamily="34" charset="0"/>
            </a:endParaRPr>
          </a:p>
        </p:txBody>
      </p:sp>
      <p:sp>
        <p:nvSpPr>
          <p:cNvPr id="7" name="TextBox 6"/>
          <p:cNvSpPr txBox="1"/>
          <p:nvPr/>
        </p:nvSpPr>
        <p:spPr>
          <a:xfrm>
            <a:off x="2117061" y="5288727"/>
            <a:ext cx="1913834" cy="461665"/>
          </a:xfrm>
          <a:prstGeom prst="rect">
            <a:avLst/>
          </a:prstGeom>
          <a:noFill/>
        </p:spPr>
        <p:txBody>
          <a:bodyPr wrap="square" rtlCol="0">
            <a:spAutoFit/>
          </a:bodyPr>
          <a:lstStyle/>
          <a:p>
            <a:pPr algn="ctr"/>
            <a:r>
              <a:rPr lang="en-MY" sz="2400" b="1" dirty="0" smtClean="0"/>
              <a:t>Consumer</a:t>
            </a:r>
            <a:endParaRPr lang="en-MY" sz="2400" b="1" dirty="0"/>
          </a:p>
        </p:txBody>
      </p:sp>
      <p:sp>
        <p:nvSpPr>
          <p:cNvPr id="97" name="TextBox 96"/>
          <p:cNvSpPr txBox="1"/>
          <p:nvPr/>
        </p:nvSpPr>
        <p:spPr>
          <a:xfrm>
            <a:off x="2133238" y="2889741"/>
            <a:ext cx="1783569" cy="461665"/>
          </a:xfrm>
          <a:prstGeom prst="rect">
            <a:avLst/>
          </a:prstGeom>
          <a:noFill/>
        </p:spPr>
        <p:txBody>
          <a:bodyPr wrap="square" rtlCol="0">
            <a:spAutoFit/>
          </a:bodyPr>
          <a:lstStyle/>
          <a:p>
            <a:pPr algn="ctr"/>
            <a:r>
              <a:rPr lang="en-MY" sz="2400" b="1" dirty="0" smtClean="0"/>
              <a:t>Wholesaler</a:t>
            </a:r>
            <a:endParaRPr lang="en-MY" sz="2400" b="1" dirty="0"/>
          </a:p>
        </p:txBody>
      </p:sp>
      <p:sp>
        <p:nvSpPr>
          <p:cNvPr id="98" name="TextBox 97"/>
          <p:cNvSpPr txBox="1"/>
          <p:nvPr/>
        </p:nvSpPr>
        <p:spPr>
          <a:xfrm>
            <a:off x="2370430" y="3847798"/>
            <a:ext cx="1357325" cy="461665"/>
          </a:xfrm>
          <a:prstGeom prst="rect">
            <a:avLst/>
          </a:prstGeom>
          <a:noFill/>
        </p:spPr>
        <p:txBody>
          <a:bodyPr wrap="square" rtlCol="0">
            <a:spAutoFit/>
          </a:bodyPr>
          <a:lstStyle/>
          <a:p>
            <a:pPr algn="ctr"/>
            <a:r>
              <a:rPr lang="en-MY" sz="2400" b="1" dirty="0" smtClean="0"/>
              <a:t>Retailer</a:t>
            </a:r>
            <a:endParaRPr lang="en-MY" sz="2400" b="1" dirty="0"/>
          </a:p>
        </p:txBody>
      </p:sp>
      <p:sp>
        <p:nvSpPr>
          <p:cNvPr id="99" name="TextBox 98"/>
          <p:cNvSpPr txBox="1"/>
          <p:nvPr/>
        </p:nvSpPr>
        <p:spPr>
          <a:xfrm>
            <a:off x="1870280" y="1480075"/>
            <a:ext cx="2262251" cy="461665"/>
          </a:xfrm>
          <a:prstGeom prst="rect">
            <a:avLst/>
          </a:prstGeom>
          <a:noFill/>
        </p:spPr>
        <p:txBody>
          <a:bodyPr wrap="square" rtlCol="0">
            <a:spAutoFit/>
          </a:bodyPr>
          <a:lstStyle/>
          <a:p>
            <a:pPr algn="ctr"/>
            <a:r>
              <a:rPr lang="en-US" sz="2400" b="1" dirty="0" smtClean="0"/>
              <a:t>Manufacturer</a:t>
            </a:r>
            <a:endParaRPr lang="en-MY" sz="2400" b="1" dirty="0"/>
          </a:p>
        </p:txBody>
      </p:sp>
      <p:sp>
        <p:nvSpPr>
          <p:cNvPr id="21" name="Rounded Rectangle 20"/>
          <p:cNvSpPr/>
          <p:nvPr/>
        </p:nvSpPr>
        <p:spPr>
          <a:xfrm>
            <a:off x="1336034" y="6329624"/>
            <a:ext cx="3452515" cy="420942"/>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t>GST 6% </a:t>
            </a:r>
            <a:endParaRPr lang="en-MY" sz="2800" b="1" dirty="0"/>
          </a:p>
        </p:txBody>
      </p:sp>
    </p:spTree>
    <p:extLst>
      <p:ext uri="{BB962C8B-B14F-4D97-AF65-F5344CB8AC3E}">
        <p14:creationId xmlns:p14="http://schemas.microsoft.com/office/powerpoint/2010/main" val="157104000"/>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68" y="4841850"/>
            <a:ext cx="1979222" cy="1988343"/>
          </a:xfrm>
          <a:prstGeom prst="rect">
            <a:avLst/>
          </a:prstGeom>
        </p:spPr>
      </p:pic>
      <p:sp>
        <p:nvSpPr>
          <p:cNvPr id="7" name="Slide Number Placeholder 3"/>
          <p:cNvSpPr>
            <a:spLocks noGrp="1"/>
          </p:cNvSpPr>
          <p:nvPr>
            <p:ph type="sldNum" sz="quarter" idx="12"/>
          </p:nvPr>
        </p:nvSpPr>
        <p:spPr/>
        <p:txBody>
          <a:bodyPr/>
          <a:lstStyle/>
          <a:p>
            <a:fld id="{1F45E794-307C-49D3-8CE5-47BF882ED0AE}" type="slidenum">
              <a:rPr lang="en-MY" smtClean="0"/>
              <a:pPr/>
              <a:t>34</a:t>
            </a:fld>
            <a:endParaRPr lang="en-MY" dirty="0"/>
          </a:p>
        </p:txBody>
      </p:sp>
      <p:sp>
        <p:nvSpPr>
          <p:cNvPr id="5" name="Rectangle 25"/>
          <p:cNvSpPr>
            <a:spLocks noChangeArrowheads="1"/>
          </p:cNvSpPr>
          <p:nvPr/>
        </p:nvSpPr>
        <p:spPr bwMode="auto">
          <a:xfrm>
            <a:off x="2719243" y="3638989"/>
            <a:ext cx="160601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smtClean="0">
                <a:solidFill>
                  <a:srgbClr val="000000"/>
                </a:solidFill>
                <a:ea typeface="SimSun" pitchFamily="2" charset="-122"/>
              </a:rPr>
              <a:t>Wholesaler</a:t>
            </a:r>
          </a:p>
          <a:p>
            <a:pPr algn="ctr" defTabSz="826498">
              <a:buClr>
                <a:srgbClr val="FFFFFF"/>
              </a:buClr>
            </a:pPr>
            <a:r>
              <a:rPr lang="en-US" sz="2000" b="1" dirty="0" smtClean="0">
                <a:solidFill>
                  <a:srgbClr val="000000"/>
                </a:solidFill>
                <a:ea typeface="SimSun" pitchFamily="2" charset="-122"/>
              </a:rPr>
              <a:t>(Syarikat </a:t>
            </a:r>
            <a:r>
              <a:rPr lang="en-US" sz="2000" b="1" dirty="0" err="1" smtClean="0">
                <a:solidFill>
                  <a:srgbClr val="000000"/>
                </a:solidFill>
                <a:ea typeface="SimSun" pitchFamily="2" charset="-122"/>
              </a:rPr>
              <a:t>Faiza</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Sdn</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Bhd</a:t>
            </a:r>
            <a:r>
              <a:rPr lang="en-US" sz="2000" b="1" dirty="0" smtClean="0">
                <a:solidFill>
                  <a:srgbClr val="000000"/>
                </a:solidFill>
                <a:ea typeface="SimSun" pitchFamily="2" charset="-122"/>
              </a:rPr>
              <a:t>)</a:t>
            </a:r>
            <a:endParaRPr lang="en-US" sz="2000" b="1" dirty="0">
              <a:solidFill>
                <a:srgbClr val="000000"/>
              </a:solidFill>
              <a:ea typeface="SimSun" pitchFamily="2" charset="-122"/>
            </a:endParaRPr>
          </a:p>
        </p:txBody>
      </p:sp>
      <p:sp>
        <p:nvSpPr>
          <p:cNvPr id="9" name="Down Arrow 15"/>
          <p:cNvSpPr>
            <a:spLocks noChangeArrowheads="1"/>
          </p:cNvSpPr>
          <p:nvPr/>
        </p:nvSpPr>
        <p:spPr bwMode="auto">
          <a:xfrm>
            <a:off x="2032846" y="2413801"/>
            <a:ext cx="617099" cy="550205"/>
          </a:xfrm>
          <a:prstGeom prst="downArrow">
            <a:avLst>
              <a:gd name="adj1" fmla="val 50000"/>
              <a:gd name="adj2" fmla="val 41551"/>
            </a:avLst>
          </a:prstGeom>
          <a:solidFill>
            <a:srgbClr val="0033CC"/>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GB" sz="1662" dirty="0">
              <a:solidFill>
                <a:srgbClr val="000000"/>
              </a:solidFill>
            </a:endParaRPr>
          </a:p>
        </p:txBody>
      </p:sp>
      <p:sp>
        <p:nvSpPr>
          <p:cNvPr id="10" name="Down Arrow 16"/>
          <p:cNvSpPr>
            <a:spLocks noChangeArrowheads="1"/>
          </p:cNvSpPr>
          <p:nvPr/>
        </p:nvSpPr>
        <p:spPr bwMode="auto">
          <a:xfrm>
            <a:off x="4370418" y="2385312"/>
            <a:ext cx="580813" cy="538786"/>
          </a:xfrm>
          <a:prstGeom prst="downArrow">
            <a:avLst>
              <a:gd name="adj1" fmla="val 50000"/>
              <a:gd name="adj2" fmla="val 41551"/>
            </a:avLst>
          </a:prstGeom>
          <a:solidFill>
            <a:srgbClr val="0033CC"/>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GB" sz="1662" dirty="0">
              <a:solidFill>
                <a:srgbClr val="000000"/>
              </a:solidFill>
            </a:endParaRPr>
          </a:p>
        </p:txBody>
      </p:sp>
      <p:sp>
        <p:nvSpPr>
          <p:cNvPr id="11" name="Down Arrow 17"/>
          <p:cNvSpPr>
            <a:spLocks noChangeArrowheads="1"/>
          </p:cNvSpPr>
          <p:nvPr/>
        </p:nvSpPr>
        <p:spPr bwMode="auto">
          <a:xfrm>
            <a:off x="6620398" y="2452526"/>
            <a:ext cx="554418" cy="452804"/>
          </a:xfrm>
          <a:prstGeom prst="downArrow">
            <a:avLst>
              <a:gd name="adj1" fmla="val 50000"/>
              <a:gd name="adj2" fmla="val 41551"/>
            </a:avLst>
          </a:prstGeom>
          <a:solidFill>
            <a:srgbClr val="0033CC"/>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GB" sz="1662">
              <a:solidFill>
                <a:srgbClr val="000000"/>
              </a:solidFill>
            </a:endParaRPr>
          </a:p>
        </p:txBody>
      </p:sp>
      <p:sp>
        <p:nvSpPr>
          <p:cNvPr id="12" name="Rectangle 36"/>
          <p:cNvSpPr>
            <a:spLocks noChangeArrowheads="1"/>
          </p:cNvSpPr>
          <p:nvPr/>
        </p:nvSpPr>
        <p:spPr bwMode="auto">
          <a:xfrm>
            <a:off x="2113010" y="1845236"/>
            <a:ext cx="5341327" cy="490430"/>
          </a:xfrm>
          <a:prstGeom prst="rect">
            <a:avLst/>
          </a:prstGeom>
          <a:ln/>
          <a:extLst/>
        </p:spPr>
        <p:style>
          <a:lnRef idx="1">
            <a:schemeClr val="accent6"/>
          </a:lnRef>
          <a:fillRef idx="3">
            <a:schemeClr val="accent6"/>
          </a:fillRef>
          <a:effectRef idx="2">
            <a:schemeClr val="accent6"/>
          </a:effectRef>
          <a:fontRef idx="minor">
            <a:schemeClr val="lt1"/>
          </a:fontRef>
        </p:style>
        <p:txBody>
          <a:bodyPr anchor="ctr" anchorCtr="1"/>
          <a:lstStyle/>
          <a:p>
            <a:pPr algn="ctr"/>
            <a:r>
              <a:rPr lang="en-GB" sz="2585" b="1" dirty="0">
                <a:solidFill>
                  <a:prstClr val="white"/>
                </a:solidFill>
              </a:rPr>
              <a:t>GST AT ZERO RATE 0%  </a:t>
            </a:r>
          </a:p>
        </p:txBody>
      </p:sp>
      <p:sp>
        <p:nvSpPr>
          <p:cNvPr id="13" name="Rectangle 25"/>
          <p:cNvSpPr>
            <a:spLocks noChangeArrowheads="1"/>
          </p:cNvSpPr>
          <p:nvPr/>
        </p:nvSpPr>
        <p:spPr bwMode="auto">
          <a:xfrm>
            <a:off x="4950740" y="3641134"/>
            <a:ext cx="160691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smtClean="0">
                <a:solidFill>
                  <a:srgbClr val="000000"/>
                </a:solidFill>
                <a:ea typeface="SimSun" pitchFamily="2" charset="-122"/>
              </a:rPr>
              <a:t>Retailer</a:t>
            </a:r>
          </a:p>
          <a:p>
            <a:pPr algn="ctr" defTabSz="826498">
              <a:buClr>
                <a:srgbClr val="FFFFFF"/>
              </a:buClr>
            </a:pPr>
            <a:r>
              <a:rPr lang="en-US" sz="2000" b="1" dirty="0" smtClean="0">
                <a:solidFill>
                  <a:srgbClr val="000000"/>
                </a:solidFill>
                <a:ea typeface="SimSun" pitchFamily="2" charset="-122"/>
              </a:rPr>
              <a:t>(</a:t>
            </a:r>
            <a:r>
              <a:rPr lang="en-US" sz="2000" b="1" dirty="0" err="1" smtClean="0">
                <a:solidFill>
                  <a:srgbClr val="000000"/>
                </a:solidFill>
                <a:ea typeface="SimSun" pitchFamily="2" charset="-122"/>
              </a:rPr>
              <a:t>Speedmart</a:t>
            </a:r>
            <a:r>
              <a:rPr lang="en-US" sz="2000" b="1" dirty="0" smtClean="0">
                <a:solidFill>
                  <a:srgbClr val="000000"/>
                </a:solidFill>
                <a:ea typeface="SimSun" pitchFamily="2" charset="-122"/>
              </a:rPr>
              <a:t>)</a:t>
            </a:r>
            <a:endParaRPr lang="en-US" sz="2000" b="1" dirty="0">
              <a:solidFill>
                <a:srgbClr val="000000"/>
              </a:solidFill>
              <a:ea typeface="SimSun" pitchFamily="2" charset="-122"/>
            </a:endParaRPr>
          </a:p>
        </p:txBody>
      </p:sp>
      <p:sp>
        <p:nvSpPr>
          <p:cNvPr id="14" name="Rectangle 25"/>
          <p:cNvSpPr>
            <a:spLocks noChangeArrowheads="1"/>
          </p:cNvSpPr>
          <p:nvPr/>
        </p:nvSpPr>
        <p:spPr bwMode="auto">
          <a:xfrm>
            <a:off x="7192949" y="3629674"/>
            <a:ext cx="1606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a:solidFill>
                  <a:srgbClr val="000000"/>
                </a:solidFill>
                <a:ea typeface="SimSun" pitchFamily="2" charset="-122"/>
              </a:rPr>
              <a:t>Consumer</a:t>
            </a:r>
          </a:p>
        </p:txBody>
      </p:sp>
      <p:sp>
        <p:nvSpPr>
          <p:cNvPr id="30" name="Right Brace 29"/>
          <p:cNvSpPr/>
          <p:nvPr/>
        </p:nvSpPr>
        <p:spPr>
          <a:xfrm rot="5400000">
            <a:off x="3266866" y="2428458"/>
            <a:ext cx="377621" cy="4371241"/>
          </a:xfrm>
          <a:prstGeom prst="rightBrace">
            <a:avLst>
              <a:gd name="adj1" fmla="val 0"/>
              <a:gd name="adj2" fmla="val 50000"/>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MY" sz="1662">
              <a:solidFill>
                <a:prstClr val="black"/>
              </a:solidFill>
            </a:endParaRPr>
          </a:p>
        </p:txBody>
      </p:sp>
      <p:sp>
        <p:nvSpPr>
          <p:cNvPr id="32" name="32-Point Star 66"/>
          <p:cNvSpPr>
            <a:spLocks noChangeArrowheads="1"/>
          </p:cNvSpPr>
          <p:nvPr/>
        </p:nvSpPr>
        <p:spPr bwMode="auto">
          <a:xfrm>
            <a:off x="6557650" y="4042314"/>
            <a:ext cx="2397666" cy="2351339"/>
          </a:xfrm>
          <a:prstGeom prst="star32">
            <a:avLst>
              <a:gd name="adj" fmla="val 37500"/>
            </a:avLst>
          </a:prstGeom>
          <a:solidFill>
            <a:srgbClr val="FF0000"/>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tIns="33231" bIns="33231"/>
          <a:lstStyle/>
          <a:p>
            <a:pPr algn="ctr">
              <a:defRPr/>
            </a:pPr>
            <a:r>
              <a:rPr lang="en-US" sz="2400" b="1" dirty="0">
                <a:solidFill>
                  <a:srgbClr val="FFFFFF"/>
                </a:solidFill>
              </a:rPr>
              <a:t>Consumer</a:t>
            </a:r>
          </a:p>
          <a:p>
            <a:pPr algn="ctr">
              <a:defRPr/>
            </a:pPr>
            <a:r>
              <a:rPr lang="en-US" sz="2400" b="1" dirty="0">
                <a:solidFill>
                  <a:srgbClr val="FFFFFF"/>
                </a:solidFill>
              </a:rPr>
              <a:t>does not</a:t>
            </a:r>
          </a:p>
          <a:p>
            <a:pPr algn="ctr">
              <a:defRPr/>
            </a:pPr>
            <a:r>
              <a:rPr lang="en-US" sz="2400" b="1" dirty="0">
                <a:solidFill>
                  <a:srgbClr val="FFFFFF"/>
                </a:solidFill>
              </a:rPr>
              <a:t>pay any</a:t>
            </a:r>
          </a:p>
          <a:p>
            <a:pPr algn="ctr">
              <a:defRPr/>
            </a:pPr>
            <a:r>
              <a:rPr lang="en-US" sz="2400" b="1" dirty="0">
                <a:solidFill>
                  <a:srgbClr val="FFFFFF"/>
                </a:solidFill>
              </a:rPr>
              <a:t>GST</a:t>
            </a:r>
            <a:endParaRPr lang="en-US" sz="5400" b="1" dirty="0">
              <a:solidFill>
                <a:srgbClr val="FFFFFF"/>
              </a:solidFill>
            </a:endParaRPr>
          </a:p>
        </p:txBody>
      </p:sp>
      <p:sp>
        <p:nvSpPr>
          <p:cNvPr id="33" name="Rectangle 17"/>
          <p:cNvSpPr>
            <a:spLocks noChangeArrowheads="1"/>
          </p:cNvSpPr>
          <p:nvPr/>
        </p:nvSpPr>
        <p:spPr bwMode="auto">
          <a:xfrm>
            <a:off x="464455" y="3580649"/>
            <a:ext cx="19318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smtClean="0">
                <a:solidFill>
                  <a:srgbClr val="000000"/>
                </a:solidFill>
                <a:ea typeface="SimSun" pitchFamily="2" charset="-122"/>
              </a:rPr>
              <a:t>Manufacturer</a:t>
            </a:r>
          </a:p>
          <a:p>
            <a:pPr algn="ctr" defTabSz="826498">
              <a:buClr>
                <a:srgbClr val="FFFFFF"/>
              </a:buClr>
            </a:pPr>
            <a:r>
              <a:rPr lang="en-US" sz="2000" b="1" dirty="0" smtClean="0">
                <a:solidFill>
                  <a:srgbClr val="000000"/>
                </a:solidFill>
                <a:ea typeface="SimSun" pitchFamily="2" charset="-122"/>
              </a:rPr>
              <a:t>(</a:t>
            </a:r>
            <a:r>
              <a:rPr lang="en-US" sz="2000" b="1" dirty="0" err="1" smtClean="0">
                <a:solidFill>
                  <a:srgbClr val="000000"/>
                </a:solidFill>
                <a:ea typeface="SimSun" pitchFamily="2" charset="-122"/>
              </a:rPr>
              <a:t>Kilang</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Beras</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Bernas</a:t>
            </a:r>
            <a:r>
              <a:rPr lang="en-US" sz="2000" b="1" dirty="0" smtClean="0">
                <a:solidFill>
                  <a:srgbClr val="000000"/>
                </a:solidFill>
                <a:ea typeface="SimSun" pitchFamily="2" charset="-122"/>
              </a:rPr>
              <a:t>)</a:t>
            </a:r>
            <a:endParaRPr lang="en-US" sz="2000" b="1" dirty="0">
              <a:solidFill>
                <a:srgbClr val="000000"/>
              </a:solidFill>
              <a:ea typeface="SimSun" pitchFamily="2" charset="-122"/>
            </a:endParaRPr>
          </a:p>
        </p:txBody>
      </p:sp>
      <p:sp>
        <p:nvSpPr>
          <p:cNvPr id="39" name="Rectangle 38"/>
          <p:cNvSpPr/>
          <p:nvPr/>
        </p:nvSpPr>
        <p:spPr>
          <a:xfrm>
            <a:off x="-205249" y="504367"/>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HOW GST WORKS ?</a:t>
            </a:r>
          </a:p>
          <a:p>
            <a:pPr lvl="1"/>
            <a:r>
              <a:rPr lang="en-US" sz="1846" dirty="0">
                <a:latin typeface="Calibri" pitchFamily="34" charset="0"/>
                <a:cs typeface="Calibri" pitchFamily="34" charset="0"/>
              </a:rPr>
              <a:t>ZERO RATED</a:t>
            </a:r>
          </a:p>
        </p:txBody>
      </p:sp>
      <p:sp>
        <p:nvSpPr>
          <p:cNvPr id="40" name="TextBox 39"/>
          <p:cNvSpPr txBox="1"/>
          <p:nvPr/>
        </p:nvSpPr>
        <p:spPr>
          <a:xfrm>
            <a:off x="2151278" y="4844355"/>
            <a:ext cx="2698317" cy="830997"/>
          </a:xfrm>
          <a:prstGeom prst="rect">
            <a:avLst/>
          </a:prstGeom>
          <a:solidFill>
            <a:srgbClr val="FF3399"/>
          </a:solidFill>
          <a:ln>
            <a:solidFill>
              <a:schemeClr val="tx1"/>
            </a:solidFill>
          </a:ln>
        </p:spPr>
        <p:txBody>
          <a:bodyPr wrap="square" rtlCol="0">
            <a:spAutoFit/>
          </a:bodyPr>
          <a:lstStyle/>
          <a:p>
            <a:pPr algn="ctr"/>
            <a:r>
              <a:rPr lang="en-US" sz="2400" b="1" dirty="0"/>
              <a:t>GST input tax claimable</a:t>
            </a:r>
            <a:endParaRPr lang="en-MY" sz="2400" b="1" dirty="0"/>
          </a:p>
        </p:txBody>
      </p:sp>
      <p:pic>
        <p:nvPicPr>
          <p:cNvPr id="2" name="Picture 1"/>
          <p:cNvPicPr>
            <a:picLocks noChangeAspect="1"/>
          </p:cNvPicPr>
          <p:nvPr/>
        </p:nvPicPr>
        <p:blipFill rotWithShape="1">
          <a:blip r:embed="rId3"/>
          <a:srcRect l="43654" t="42494" b="24802"/>
          <a:stretch/>
        </p:blipFill>
        <p:spPr>
          <a:xfrm>
            <a:off x="482467" y="2492153"/>
            <a:ext cx="1575177" cy="1001428"/>
          </a:xfrm>
          <a:prstGeom prst="rect">
            <a:avLst/>
          </a:prstGeom>
        </p:spPr>
      </p:pic>
      <p:pic>
        <p:nvPicPr>
          <p:cNvPr id="4" name="Picture 3"/>
          <p:cNvPicPr>
            <a:picLocks noChangeAspect="1"/>
          </p:cNvPicPr>
          <p:nvPr/>
        </p:nvPicPr>
        <p:blipFill rotWithShape="1">
          <a:blip r:embed="rId4"/>
          <a:srcRect b="12677"/>
          <a:stretch/>
        </p:blipFill>
        <p:spPr>
          <a:xfrm>
            <a:off x="2716468" y="2529168"/>
            <a:ext cx="1621318" cy="1057275"/>
          </a:xfrm>
          <a:prstGeom prst="rect">
            <a:avLst/>
          </a:prstGeom>
        </p:spPr>
      </p:pic>
      <p:pic>
        <p:nvPicPr>
          <p:cNvPr id="41" name="Picture 40"/>
          <p:cNvPicPr>
            <a:picLocks noChangeAspect="1"/>
          </p:cNvPicPr>
          <p:nvPr/>
        </p:nvPicPr>
        <p:blipFill>
          <a:blip r:embed="rId5"/>
          <a:stretch>
            <a:fillRect/>
          </a:stretch>
        </p:blipFill>
        <p:spPr>
          <a:xfrm>
            <a:off x="4983863" y="2463843"/>
            <a:ext cx="1636535" cy="1227401"/>
          </a:xfrm>
          <a:prstGeom prst="rect">
            <a:avLst/>
          </a:prstGeom>
          <a:ln>
            <a:noFill/>
          </a:ln>
          <a:effectLst>
            <a:softEdge rad="112500"/>
          </a:effectLst>
        </p:spPr>
      </p:pic>
      <p:pic>
        <p:nvPicPr>
          <p:cNvPr id="6" name="Picture 5"/>
          <p:cNvPicPr>
            <a:picLocks noChangeAspect="1"/>
          </p:cNvPicPr>
          <p:nvPr/>
        </p:nvPicPr>
        <p:blipFill>
          <a:blip r:embed="rId6"/>
          <a:stretch>
            <a:fillRect/>
          </a:stretch>
        </p:blipFill>
        <p:spPr>
          <a:xfrm>
            <a:off x="7157924" y="2521491"/>
            <a:ext cx="1524000" cy="1182166"/>
          </a:xfrm>
          <a:prstGeom prst="rect">
            <a:avLst/>
          </a:prstGeom>
        </p:spPr>
      </p:pic>
    </p:spTree>
    <p:extLst>
      <p:ext uri="{BB962C8B-B14F-4D97-AF65-F5344CB8AC3E}">
        <p14:creationId xmlns:p14="http://schemas.microsoft.com/office/powerpoint/2010/main" val="2821053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1F45E794-307C-49D3-8CE5-47BF882ED0AE}" type="slidenum">
              <a:rPr lang="en-MY" smtClean="0"/>
              <a:pPr/>
              <a:t>35</a:t>
            </a:fld>
            <a:endParaRPr lang="en-MY" dirty="0"/>
          </a:p>
        </p:txBody>
      </p:sp>
      <p:sp>
        <p:nvSpPr>
          <p:cNvPr id="5" name="Line 3"/>
          <p:cNvSpPr>
            <a:spLocks noChangeShapeType="1"/>
          </p:cNvSpPr>
          <p:nvPr/>
        </p:nvSpPr>
        <p:spPr bwMode="auto">
          <a:xfrm flipH="1">
            <a:off x="2250098" y="3578248"/>
            <a:ext cx="610770" cy="95523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sp>
        <p:nvSpPr>
          <p:cNvPr id="9" name="Line 4"/>
          <p:cNvSpPr>
            <a:spLocks noChangeShapeType="1"/>
          </p:cNvSpPr>
          <p:nvPr/>
        </p:nvSpPr>
        <p:spPr bwMode="auto">
          <a:xfrm>
            <a:off x="4658079" y="3578249"/>
            <a:ext cx="541815" cy="926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grpSp>
        <p:nvGrpSpPr>
          <p:cNvPr id="10" name="Group 5"/>
          <p:cNvGrpSpPr>
            <a:grpSpLocks/>
          </p:cNvGrpSpPr>
          <p:nvPr/>
        </p:nvGrpSpPr>
        <p:grpSpPr bwMode="auto">
          <a:xfrm>
            <a:off x="1410186" y="3901368"/>
            <a:ext cx="4727331" cy="1280746"/>
            <a:chOff x="2161" y="2728"/>
            <a:chExt cx="1499" cy="461"/>
          </a:xfrm>
        </p:grpSpPr>
        <p:sp>
          <p:nvSpPr>
            <p:cNvPr id="11" name="Line 6"/>
            <p:cNvSpPr>
              <a:spLocks noChangeShapeType="1"/>
            </p:cNvSpPr>
            <p:nvPr/>
          </p:nvSpPr>
          <p:spPr bwMode="auto">
            <a:xfrm>
              <a:off x="2161" y="2958"/>
              <a:ext cx="47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sp>
          <p:nvSpPr>
            <p:cNvPr id="12" name="Line 7"/>
            <p:cNvSpPr>
              <a:spLocks noChangeShapeType="1"/>
            </p:cNvSpPr>
            <p:nvPr/>
          </p:nvSpPr>
          <p:spPr bwMode="auto">
            <a:xfrm>
              <a:off x="3189" y="2959"/>
              <a:ext cx="47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sp>
          <p:nvSpPr>
            <p:cNvPr id="13" name="Rectangle 8"/>
            <p:cNvSpPr>
              <a:spLocks noChangeArrowheads="1"/>
            </p:cNvSpPr>
            <p:nvPr/>
          </p:nvSpPr>
          <p:spPr bwMode="auto">
            <a:xfrm>
              <a:off x="2621" y="2728"/>
              <a:ext cx="586" cy="461"/>
            </a:xfrm>
            <a:prstGeom prst="rect">
              <a:avLst/>
            </a:prstGeom>
            <a:solidFill>
              <a:srgbClr val="FF3399"/>
            </a:solidFill>
            <a:ln w="9525">
              <a:solidFill>
                <a:schemeClr val="tx1"/>
              </a:solidFill>
              <a:miter lim="800000"/>
              <a:headEnd/>
              <a:tailEnd/>
            </a:ln>
          </p:spPr>
          <p:txBody>
            <a:bodyPr wrap="none" lIns="66463" tIns="66463" rIns="66463" bIns="66463" anchor="ctr"/>
            <a:lstStyle/>
            <a:p>
              <a:pPr algn="ctr">
                <a:buClr>
                  <a:srgbClr val="FFFFFF"/>
                </a:buClr>
              </a:pPr>
              <a:endParaRPr lang="en-GB" sz="1662" b="1">
                <a:solidFill>
                  <a:srgbClr val="000000"/>
                </a:solidFill>
                <a:ea typeface="SimSun" pitchFamily="2" charset="-122"/>
              </a:endParaRPr>
            </a:p>
          </p:txBody>
        </p:sp>
      </p:grpSp>
      <p:sp>
        <p:nvSpPr>
          <p:cNvPr id="16" name="Text Box 26"/>
          <p:cNvSpPr txBox="1">
            <a:spLocks noChangeArrowheads="1"/>
          </p:cNvSpPr>
          <p:nvPr/>
        </p:nvSpPr>
        <p:spPr bwMode="auto">
          <a:xfrm>
            <a:off x="102609" y="6265350"/>
            <a:ext cx="2845730" cy="36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eaLnBrk="1" hangingPunct="1">
              <a:spcBef>
                <a:spcPct val="50000"/>
              </a:spcBef>
              <a:buClr>
                <a:srgbClr val="FFFFFF"/>
              </a:buClr>
            </a:pPr>
            <a:r>
              <a:rPr lang="en-US" sz="1477" dirty="0">
                <a:solidFill>
                  <a:prstClr val="black"/>
                </a:solidFill>
                <a:ea typeface="SimSun" pitchFamily="2" charset="-122"/>
              </a:rPr>
              <a:t>*</a:t>
            </a:r>
            <a:r>
              <a:rPr lang="en-US" sz="1477" dirty="0" smtClean="0">
                <a:solidFill>
                  <a:prstClr val="black"/>
                </a:solidFill>
                <a:ea typeface="SimSun" pitchFamily="2" charset="-122"/>
              </a:rPr>
              <a:t>Note: </a:t>
            </a:r>
            <a:r>
              <a:rPr lang="en-US" sz="1477" dirty="0">
                <a:solidFill>
                  <a:prstClr val="black"/>
                </a:solidFill>
                <a:ea typeface="SimSun" pitchFamily="2" charset="-122"/>
              </a:rPr>
              <a:t>claim input tax</a:t>
            </a:r>
          </a:p>
        </p:txBody>
      </p:sp>
      <p:sp>
        <p:nvSpPr>
          <p:cNvPr id="17" name="Text Box 10"/>
          <p:cNvSpPr txBox="1">
            <a:spLocks noChangeArrowheads="1"/>
          </p:cNvSpPr>
          <p:nvPr/>
        </p:nvSpPr>
        <p:spPr bwMode="auto">
          <a:xfrm>
            <a:off x="3078725" y="4035277"/>
            <a:ext cx="1377462" cy="90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algn="ctr" eaLnBrk="1" hangingPunct="1">
              <a:spcBef>
                <a:spcPct val="50000"/>
              </a:spcBef>
              <a:buClr>
                <a:srgbClr val="FFFFFF"/>
              </a:buClr>
            </a:pPr>
            <a:r>
              <a:rPr lang="en-US" sz="1662" b="1" dirty="0">
                <a:solidFill>
                  <a:prstClr val="white"/>
                </a:solidFill>
                <a:ea typeface="SimSun" pitchFamily="2" charset="-122"/>
              </a:rPr>
              <a:t>Value Added Activity</a:t>
            </a:r>
          </a:p>
        </p:txBody>
      </p:sp>
      <p:sp>
        <p:nvSpPr>
          <p:cNvPr id="18" name="Text Box 13"/>
          <p:cNvSpPr txBox="1">
            <a:spLocks noChangeArrowheads="1"/>
          </p:cNvSpPr>
          <p:nvPr/>
        </p:nvSpPr>
        <p:spPr bwMode="auto">
          <a:xfrm>
            <a:off x="2689318" y="5271606"/>
            <a:ext cx="2439866" cy="143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algn="ctr" eaLnBrk="1" hangingPunct="1">
              <a:lnSpc>
                <a:spcPct val="90000"/>
              </a:lnSpc>
              <a:spcBef>
                <a:spcPct val="20000"/>
              </a:spcBef>
              <a:buClr>
                <a:srgbClr val="FFFFFF"/>
              </a:buClr>
            </a:pPr>
            <a:r>
              <a:rPr lang="en-US" sz="1662" b="1" dirty="0">
                <a:solidFill>
                  <a:prstClr val="black"/>
                </a:solidFill>
                <a:ea typeface="SimSun" pitchFamily="2" charset="-122"/>
              </a:rPr>
              <a:t>Added Value: RM25</a:t>
            </a:r>
          </a:p>
          <a:p>
            <a:pPr algn="ctr" eaLnBrk="1" hangingPunct="1">
              <a:lnSpc>
                <a:spcPct val="90000"/>
              </a:lnSpc>
              <a:spcBef>
                <a:spcPct val="20000"/>
              </a:spcBef>
              <a:buClr>
                <a:srgbClr val="FFFFFF"/>
              </a:buClr>
            </a:pPr>
            <a:r>
              <a:rPr lang="en-US" sz="1662" b="1" dirty="0">
                <a:solidFill>
                  <a:srgbClr val="FF0000"/>
                </a:solidFill>
                <a:ea typeface="SimSun" pitchFamily="2" charset="-122"/>
              </a:rPr>
              <a:t>(+ GST : No GST </a:t>
            </a:r>
            <a:r>
              <a:rPr lang="en-US" sz="1662" b="1" dirty="0" smtClean="0">
                <a:solidFill>
                  <a:srgbClr val="FF0000"/>
                </a:solidFill>
                <a:ea typeface="SimSun" pitchFamily="2" charset="-122"/>
              </a:rPr>
              <a:t>)</a:t>
            </a:r>
          </a:p>
          <a:p>
            <a:pPr algn="ctr" eaLnBrk="1" hangingPunct="1">
              <a:lnSpc>
                <a:spcPct val="90000"/>
              </a:lnSpc>
              <a:spcBef>
                <a:spcPct val="20000"/>
              </a:spcBef>
              <a:buClr>
                <a:srgbClr val="FFFFFF"/>
              </a:buClr>
            </a:pPr>
            <a:r>
              <a:rPr lang="en-US" sz="1662" b="1" dirty="0" smtClean="0">
                <a:solidFill>
                  <a:prstClr val="black"/>
                </a:solidFill>
                <a:ea typeface="SimSun" pitchFamily="2" charset="-122"/>
              </a:rPr>
              <a:t>No GST will </a:t>
            </a:r>
            <a:r>
              <a:rPr lang="en-US" sz="1662" b="1" dirty="0">
                <a:solidFill>
                  <a:prstClr val="black"/>
                </a:solidFill>
                <a:ea typeface="SimSun" pitchFamily="2" charset="-122"/>
              </a:rPr>
              <a:t>be paid to Customs </a:t>
            </a:r>
          </a:p>
          <a:p>
            <a:pPr algn="ctr" eaLnBrk="1" hangingPunct="1">
              <a:lnSpc>
                <a:spcPct val="90000"/>
              </a:lnSpc>
              <a:spcBef>
                <a:spcPct val="20000"/>
              </a:spcBef>
              <a:buClr>
                <a:srgbClr val="FFFFFF"/>
              </a:buClr>
            </a:pPr>
            <a:endParaRPr lang="en-US" sz="1662" b="1" dirty="0">
              <a:solidFill>
                <a:srgbClr val="FF0000"/>
              </a:solidFill>
              <a:ea typeface="SimSun" pitchFamily="2" charset="-122"/>
            </a:endParaRPr>
          </a:p>
        </p:txBody>
      </p:sp>
      <p:sp>
        <p:nvSpPr>
          <p:cNvPr id="21" name="AutoShape 20"/>
          <p:cNvSpPr>
            <a:spLocks noChangeArrowheads="1"/>
          </p:cNvSpPr>
          <p:nvPr/>
        </p:nvSpPr>
        <p:spPr bwMode="auto">
          <a:xfrm>
            <a:off x="3352800" y="2171639"/>
            <a:ext cx="319454" cy="291747"/>
          </a:xfrm>
          <a:prstGeom prst="rightArrow">
            <a:avLst>
              <a:gd name="adj1" fmla="val 50000"/>
              <a:gd name="adj2" fmla="val 26940"/>
            </a:avLst>
          </a:prstGeom>
          <a:solidFill>
            <a:schemeClr val="accent5">
              <a:lumMod val="25000"/>
            </a:schemeClr>
          </a:solidFill>
          <a:ln>
            <a:noFill/>
          </a:ln>
          <a:effectLst>
            <a:outerShdw blurRad="63500" sx="102000" sy="102000" algn="ctr" rotWithShape="0">
              <a:prstClr val="black">
                <a:alpha val="40000"/>
              </a:prstClr>
            </a:outerShdw>
          </a:effectLst>
        </p:spPr>
        <p:txBody>
          <a:bodyPr wrap="none" lIns="66463" tIns="66463" rIns="66463" bIns="66463" anchor="ctr"/>
          <a:lstStyle/>
          <a:p>
            <a:pPr algn="ctr">
              <a:buClr>
                <a:srgbClr val="FFFFFF"/>
              </a:buClr>
              <a:defRPr/>
            </a:pPr>
            <a:endParaRPr lang="en-GB" sz="1662" b="1">
              <a:solidFill>
                <a:srgbClr val="000000"/>
              </a:solidFill>
              <a:ea typeface="SimSun" pitchFamily="2" charset="-122"/>
            </a:endParaRPr>
          </a:p>
        </p:txBody>
      </p:sp>
      <p:sp>
        <p:nvSpPr>
          <p:cNvPr id="47" name="Rectangle 46"/>
          <p:cNvSpPr/>
          <p:nvPr/>
        </p:nvSpPr>
        <p:spPr>
          <a:xfrm>
            <a:off x="-205249" y="504367"/>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HOW GST WORKS ? </a:t>
            </a:r>
          </a:p>
          <a:p>
            <a:pPr lvl="1"/>
            <a:r>
              <a:rPr lang="en-US" sz="1846" dirty="0">
                <a:latin typeface="Calibri" pitchFamily="34" charset="0"/>
                <a:cs typeface="Calibri" pitchFamily="34" charset="0"/>
              </a:rPr>
              <a:t>ZERO </a:t>
            </a:r>
            <a:r>
              <a:rPr lang="en-US" sz="1846" dirty="0" smtClean="0">
                <a:latin typeface="Calibri" pitchFamily="34" charset="0"/>
                <a:cs typeface="Calibri" pitchFamily="34" charset="0"/>
              </a:rPr>
              <a:t>RATED (CONTD)</a:t>
            </a:r>
            <a:endParaRPr lang="en-US" sz="1846" dirty="0">
              <a:latin typeface="Calibri" pitchFamily="34" charset="0"/>
              <a:cs typeface="Calibri" pitchFamily="34" charset="0"/>
            </a:endParaRPr>
          </a:p>
        </p:txBody>
      </p:sp>
      <p:sp>
        <p:nvSpPr>
          <p:cNvPr id="48" name="Rectangle 25"/>
          <p:cNvSpPr>
            <a:spLocks noChangeArrowheads="1"/>
          </p:cNvSpPr>
          <p:nvPr/>
        </p:nvSpPr>
        <p:spPr bwMode="auto">
          <a:xfrm>
            <a:off x="3008915" y="2902495"/>
            <a:ext cx="15475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smtClean="0">
                <a:solidFill>
                  <a:srgbClr val="000000"/>
                </a:solidFill>
                <a:ea typeface="SimSun" pitchFamily="2" charset="-122"/>
              </a:rPr>
              <a:t>WHOLESALER</a:t>
            </a:r>
          </a:p>
          <a:p>
            <a:pPr algn="ctr" defTabSz="826498">
              <a:buClr>
                <a:srgbClr val="FFFFFF"/>
              </a:buClr>
            </a:pPr>
            <a:r>
              <a:rPr lang="en-US" sz="2000" b="1" dirty="0" smtClean="0">
                <a:solidFill>
                  <a:srgbClr val="000000"/>
                </a:solidFill>
                <a:ea typeface="SimSun" pitchFamily="2" charset="-122"/>
              </a:rPr>
              <a:t>(Syarikat </a:t>
            </a:r>
            <a:r>
              <a:rPr lang="en-US" sz="2000" b="1" dirty="0" err="1" smtClean="0">
                <a:solidFill>
                  <a:srgbClr val="000000"/>
                </a:solidFill>
                <a:ea typeface="SimSun" pitchFamily="2" charset="-122"/>
              </a:rPr>
              <a:t>Faiza</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Sdn</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Bhd</a:t>
            </a:r>
            <a:r>
              <a:rPr lang="en-US" sz="2000" b="1" dirty="0" smtClean="0">
                <a:solidFill>
                  <a:srgbClr val="000000"/>
                </a:solidFill>
                <a:ea typeface="SimSun" pitchFamily="2" charset="-122"/>
              </a:rPr>
              <a:t>)</a:t>
            </a:r>
            <a:endParaRPr lang="en-US" sz="2000" b="1" dirty="0">
              <a:solidFill>
                <a:srgbClr val="000000"/>
              </a:solidFill>
              <a:ea typeface="SimSun" pitchFamily="2" charset="-122"/>
            </a:endParaRPr>
          </a:p>
        </p:txBody>
      </p:sp>
      <p:sp>
        <p:nvSpPr>
          <p:cNvPr id="49" name="Rectangle 25"/>
          <p:cNvSpPr>
            <a:spLocks noChangeArrowheads="1"/>
          </p:cNvSpPr>
          <p:nvPr/>
        </p:nvSpPr>
        <p:spPr bwMode="auto">
          <a:xfrm>
            <a:off x="5240503" y="2904640"/>
            <a:ext cx="171186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smtClean="0">
                <a:solidFill>
                  <a:srgbClr val="000000"/>
                </a:solidFill>
                <a:ea typeface="SimSun" pitchFamily="2" charset="-122"/>
              </a:rPr>
              <a:t>Retailer</a:t>
            </a:r>
          </a:p>
          <a:p>
            <a:pPr algn="ctr" defTabSz="826498">
              <a:buClr>
                <a:srgbClr val="FFFFFF"/>
              </a:buClr>
            </a:pPr>
            <a:r>
              <a:rPr lang="en-US" sz="2000" b="1" dirty="0" smtClean="0">
                <a:solidFill>
                  <a:srgbClr val="000000"/>
                </a:solidFill>
                <a:ea typeface="SimSun" pitchFamily="2" charset="-122"/>
              </a:rPr>
              <a:t>(99 </a:t>
            </a:r>
            <a:r>
              <a:rPr lang="en-US" sz="2000" b="1" dirty="0" err="1" smtClean="0">
                <a:solidFill>
                  <a:srgbClr val="000000"/>
                </a:solidFill>
                <a:ea typeface="SimSun" pitchFamily="2" charset="-122"/>
              </a:rPr>
              <a:t>Speedmart</a:t>
            </a:r>
            <a:r>
              <a:rPr lang="en-US" sz="2000" b="1" dirty="0" smtClean="0">
                <a:solidFill>
                  <a:srgbClr val="000000"/>
                </a:solidFill>
                <a:ea typeface="SimSun" pitchFamily="2" charset="-122"/>
              </a:rPr>
              <a:t>)</a:t>
            </a:r>
            <a:endParaRPr lang="en-US" sz="2000" b="1" dirty="0">
              <a:solidFill>
                <a:srgbClr val="000000"/>
              </a:solidFill>
              <a:ea typeface="SimSun" pitchFamily="2" charset="-122"/>
            </a:endParaRPr>
          </a:p>
        </p:txBody>
      </p:sp>
      <p:sp>
        <p:nvSpPr>
          <p:cNvPr id="50" name="Rectangle 25"/>
          <p:cNvSpPr>
            <a:spLocks noChangeArrowheads="1"/>
          </p:cNvSpPr>
          <p:nvPr/>
        </p:nvSpPr>
        <p:spPr bwMode="auto">
          <a:xfrm>
            <a:off x="7304846" y="2949245"/>
            <a:ext cx="15484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a:solidFill>
                  <a:srgbClr val="000000"/>
                </a:solidFill>
                <a:ea typeface="SimSun" pitchFamily="2" charset="-122"/>
              </a:rPr>
              <a:t>Consumer</a:t>
            </a:r>
          </a:p>
        </p:txBody>
      </p:sp>
      <p:sp>
        <p:nvSpPr>
          <p:cNvPr id="51" name="Rectangle 17"/>
          <p:cNvSpPr>
            <a:spLocks noChangeArrowheads="1"/>
          </p:cNvSpPr>
          <p:nvPr/>
        </p:nvSpPr>
        <p:spPr bwMode="auto">
          <a:xfrm>
            <a:off x="257918" y="3027237"/>
            <a:ext cx="186155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000" b="1" dirty="0" smtClean="0">
                <a:solidFill>
                  <a:srgbClr val="000000"/>
                </a:solidFill>
                <a:ea typeface="SimSun" pitchFamily="2" charset="-122"/>
              </a:rPr>
              <a:t>Manufacturer</a:t>
            </a:r>
          </a:p>
          <a:p>
            <a:pPr algn="ctr" defTabSz="826498">
              <a:buClr>
                <a:srgbClr val="FFFFFF"/>
              </a:buClr>
            </a:pPr>
            <a:r>
              <a:rPr lang="en-US" sz="2000" b="1" dirty="0" smtClean="0">
                <a:solidFill>
                  <a:srgbClr val="000000"/>
                </a:solidFill>
                <a:ea typeface="SimSun" pitchFamily="2" charset="-122"/>
              </a:rPr>
              <a:t>(</a:t>
            </a:r>
            <a:r>
              <a:rPr lang="en-US" sz="2000" b="1" dirty="0" err="1" smtClean="0">
                <a:solidFill>
                  <a:srgbClr val="000000"/>
                </a:solidFill>
                <a:ea typeface="SimSun" pitchFamily="2" charset="-122"/>
              </a:rPr>
              <a:t>Beras</a:t>
            </a:r>
            <a:r>
              <a:rPr lang="en-US" sz="2000" b="1" dirty="0" smtClean="0">
                <a:solidFill>
                  <a:srgbClr val="000000"/>
                </a:solidFill>
                <a:ea typeface="SimSun" pitchFamily="2" charset="-122"/>
              </a:rPr>
              <a:t> </a:t>
            </a:r>
            <a:r>
              <a:rPr lang="en-US" sz="2000" b="1" dirty="0" err="1" smtClean="0">
                <a:solidFill>
                  <a:srgbClr val="000000"/>
                </a:solidFill>
                <a:ea typeface="SimSun" pitchFamily="2" charset="-122"/>
              </a:rPr>
              <a:t>Bernas</a:t>
            </a:r>
            <a:r>
              <a:rPr lang="en-US" sz="2000" b="1" dirty="0" smtClean="0">
                <a:solidFill>
                  <a:srgbClr val="000000"/>
                </a:solidFill>
                <a:ea typeface="SimSun" pitchFamily="2" charset="-122"/>
              </a:rPr>
              <a:t>)</a:t>
            </a:r>
            <a:endParaRPr lang="en-US" sz="2000" b="1" dirty="0">
              <a:solidFill>
                <a:srgbClr val="000000"/>
              </a:solidFill>
              <a:ea typeface="SimSun" pitchFamily="2" charset="-122"/>
            </a:endParaRPr>
          </a:p>
        </p:txBody>
      </p:sp>
      <p:pic>
        <p:nvPicPr>
          <p:cNvPr id="52" name="Picture 51"/>
          <p:cNvPicPr>
            <a:picLocks noChangeAspect="1"/>
          </p:cNvPicPr>
          <p:nvPr/>
        </p:nvPicPr>
        <p:blipFill rotWithShape="1">
          <a:blip r:embed="rId2"/>
          <a:srcRect l="43654" t="42494" b="24802"/>
          <a:stretch/>
        </p:blipFill>
        <p:spPr>
          <a:xfrm>
            <a:off x="401726" y="1886442"/>
            <a:ext cx="1741927" cy="888974"/>
          </a:xfrm>
          <a:prstGeom prst="rect">
            <a:avLst/>
          </a:prstGeom>
        </p:spPr>
      </p:pic>
      <p:pic>
        <p:nvPicPr>
          <p:cNvPr id="53" name="Picture 52"/>
          <p:cNvPicPr>
            <a:picLocks noChangeAspect="1"/>
          </p:cNvPicPr>
          <p:nvPr/>
        </p:nvPicPr>
        <p:blipFill rotWithShape="1">
          <a:blip r:embed="rId3"/>
          <a:srcRect b="12677"/>
          <a:stretch/>
        </p:blipFill>
        <p:spPr>
          <a:xfrm>
            <a:off x="2971887" y="1763646"/>
            <a:ext cx="1621318" cy="1057275"/>
          </a:xfrm>
          <a:prstGeom prst="rect">
            <a:avLst/>
          </a:prstGeom>
        </p:spPr>
      </p:pic>
      <p:pic>
        <p:nvPicPr>
          <p:cNvPr id="54" name="Picture 53"/>
          <p:cNvPicPr>
            <a:picLocks noChangeAspect="1"/>
          </p:cNvPicPr>
          <p:nvPr/>
        </p:nvPicPr>
        <p:blipFill>
          <a:blip r:embed="rId4"/>
          <a:stretch>
            <a:fillRect/>
          </a:stretch>
        </p:blipFill>
        <p:spPr>
          <a:xfrm>
            <a:off x="5239282" y="1698321"/>
            <a:ext cx="1636535" cy="1227401"/>
          </a:xfrm>
          <a:prstGeom prst="rect">
            <a:avLst/>
          </a:prstGeom>
          <a:ln>
            <a:noFill/>
          </a:ln>
          <a:effectLst>
            <a:softEdge rad="112500"/>
          </a:effectLst>
        </p:spPr>
      </p:pic>
      <p:pic>
        <p:nvPicPr>
          <p:cNvPr id="55" name="Picture 54"/>
          <p:cNvPicPr>
            <a:picLocks noChangeAspect="1"/>
          </p:cNvPicPr>
          <p:nvPr/>
        </p:nvPicPr>
        <p:blipFill>
          <a:blip r:embed="rId5"/>
          <a:stretch>
            <a:fillRect/>
          </a:stretch>
        </p:blipFill>
        <p:spPr>
          <a:xfrm>
            <a:off x="7332661" y="1755969"/>
            <a:ext cx="1524000" cy="1182166"/>
          </a:xfrm>
          <a:prstGeom prst="rect">
            <a:avLst/>
          </a:prstGeom>
        </p:spPr>
      </p:pic>
      <p:sp>
        <p:nvSpPr>
          <p:cNvPr id="56" name="AutoShape 20"/>
          <p:cNvSpPr>
            <a:spLocks noChangeArrowheads="1"/>
          </p:cNvSpPr>
          <p:nvPr/>
        </p:nvSpPr>
        <p:spPr bwMode="auto">
          <a:xfrm>
            <a:off x="2495820" y="2121081"/>
            <a:ext cx="319454" cy="291747"/>
          </a:xfrm>
          <a:prstGeom prst="rightArrow">
            <a:avLst>
              <a:gd name="adj1" fmla="val 50000"/>
              <a:gd name="adj2" fmla="val 26940"/>
            </a:avLst>
          </a:prstGeom>
          <a:solidFill>
            <a:schemeClr val="accent5">
              <a:lumMod val="25000"/>
            </a:schemeClr>
          </a:solidFill>
          <a:ln>
            <a:noFill/>
          </a:ln>
          <a:effectLst>
            <a:outerShdw blurRad="63500" sx="102000" sy="102000" algn="ctr" rotWithShape="0">
              <a:prstClr val="black">
                <a:alpha val="40000"/>
              </a:prstClr>
            </a:outerShdw>
          </a:effectLst>
        </p:spPr>
        <p:txBody>
          <a:bodyPr wrap="none" lIns="66463" tIns="66463" rIns="66463" bIns="66463" anchor="ctr"/>
          <a:lstStyle/>
          <a:p>
            <a:pPr algn="ctr">
              <a:buClr>
                <a:srgbClr val="FFFFFF"/>
              </a:buClr>
              <a:defRPr/>
            </a:pPr>
            <a:r>
              <a:rPr lang="en-GB" sz="1662" b="1" dirty="0" smtClean="0">
                <a:solidFill>
                  <a:schemeClr val="bg1"/>
                </a:solidFill>
                <a:ea typeface="SimSun" pitchFamily="2" charset="-122"/>
              </a:rPr>
              <a:t>0%</a:t>
            </a:r>
            <a:endParaRPr lang="en-GB" sz="1662" b="1" dirty="0">
              <a:solidFill>
                <a:schemeClr val="bg1"/>
              </a:solidFill>
              <a:ea typeface="SimSun" pitchFamily="2" charset="-122"/>
            </a:endParaRPr>
          </a:p>
        </p:txBody>
      </p:sp>
      <p:sp>
        <p:nvSpPr>
          <p:cNvPr id="57" name="AutoShape 20"/>
          <p:cNvSpPr>
            <a:spLocks noChangeArrowheads="1"/>
          </p:cNvSpPr>
          <p:nvPr/>
        </p:nvSpPr>
        <p:spPr bwMode="auto">
          <a:xfrm>
            <a:off x="4780485" y="2153709"/>
            <a:ext cx="319454" cy="291747"/>
          </a:xfrm>
          <a:prstGeom prst="rightArrow">
            <a:avLst>
              <a:gd name="adj1" fmla="val 50000"/>
              <a:gd name="adj2" fmla="val 26940"/>
            </a:avLst>
          </a:prstGeom>
          <a:solidFill>
            <a:schemeClr val="accent5">
              <a:lumMod val="25000"/>
            </a:schemeClr>
          </a:solidFill>
          <a:ln>
            <a:noFill/>
          </a:ln>
          <a:effectLst>
            <a:outerShdw blurRad="63500" sx="102000" sy="102000" algn="ctr" rotWithShape="0">
              <a:prstClr val="black">
                <a:alpha val="40000"/>
              </a:prstClr>
            </a:outerShdw>
          </a:effectLst>
        </p:spPr>
        <p:txBody>
          <a:bodyPr wrap="none" lIns="66463" tIns="66463" rIns="66463" bIns="66463" anchor="ctr"/>
          <a:lstStyle/>
          <a:p>
            <a:pPr algn="ctr">
              <a:buClr>
                <a:srgbClr val="FFFFFF"/>
              </a:buClr>
              <a:defRPr/>
            </a:pPr>
            <a:r>
              <a:rPr lang="en-GB" sz="1662" b="1" dirty="0" smtClean="0">
                <a:solidFill>
                  <a:schemeClr val="bg1"/>
                </a:solidFill>
                <a:ea typeface="SimSun" pitchFamily="2" charset="-122"/>
              </a:rPr>
              <a:t>0%</a:t>
            </a:r>
            <a:endParaRPr lang="en-GB" sz="1662" b="1" dirty="0">
              <a:solidFill>
                <a:schemeClr val="bg1"/>
              </a:solidFill>
              <a:ea typeface="SimSun" pitchFamily="2" charset="-122"/>
            </a:endParaRPr>
          </a:p>
        </p:txBody>
      </p:sp>
      <p:sp>
        <p:nvSpPr>
          <p:cNvPr id="58" name="AutoShape 20"/>
          <p:cNvSpPr>
            <a:spLocks noChangeArrowheads="1"/>
          </p:cNvSpPr>
          <p:nvPr/>
        </p:nvSpPr>
        <p:spPr bwMode="auto">
          <a:xfrm>
            <a:off x="6984853" y="2185056"/>
            <a:ext cx="319454" cy="291747"/>
          </a:xfrm>
          <a:prstGeom prst="rightArrow">
            <a:avLst>
              <a:gd name="adj1" fmla="val 50000"/>
              <a:gd name="adj2" fmla="val 26940"/>
            </a:avLst>
          </a:prstGeom>
          <a:solidFill>
            <a:schemeClr val="accent5">
              <a:lumMod val="25000"/>
            </a:schemeClr>
          </a:solidFill>
          <a:ln>
            <a:noFill/>
          </a:ln>
          <a:effectLst>
            <a:outerShdw blurRad="63500" sx="102000" sy="102000" algn="ctr" rotWithShape="0">
              <a:prstClr val="black">
                <a:alpha val="40000"/>
              </a:prstClr>
            </a:outerShdw>
          </a:effectLst>
        </p:spPr>
        <p:txBody>
          <a:bodyPr wrap="none" lIns="66463" tIns="66463" rIns="66463" bIns="66463" anchor="ctr"/>
          <a:lstStyle/>
          <a:p>
            <a:pPr algn="ctr">
              <a:buClr>
                <a:srgbClr val="FFFFFF"/>
              </a:buClr>
              <a:defRPr/>
            </a:pPr>
            <a:r>
              <a:rPr lang="en-GB" sz="1662" b="1" dirty="0" smtClean="0">
                <a:solidFill>
                  <a:schemeClr val="bg1"/>
                </a:solidFill>
                <a:ea typeface="SimSun" pitchFamily="2" charset="-122"/>
              </a:rPr>
              <a:t>0%</a:t>
            </a:r>
            <a:endParaRPr lang="en-GB" sz="1662" b="1" dirty="0">
              <a:solidFill>
                <a:schemeClr val="bg1"/>
              </a:solidFill>
              <a:ea typeface="SimSun" pitchFamily="2" charset="-122"/>
            </a:endParaRPr>
          </a:p>
        </p:txBody>
      </p:sp>
      <p:sp>
        <p:nvSpPr>
          <p:cNvPr id="59" name="Text Box 11"/>
          <p:cNvSpPr txBox="1">
            <a:spLocks noChangeArrowheads="1"/>
          </p:cNvSpPr>
          <p:nvPr/>
        </p:nvSpPr>
        <p:spPr bwMode="auto">
          <a:xfrm>
            <a:off x="5134245" y="4714824"/>
            <a:ext cx="3114898" cy="927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eaLnBrk="1" hangingPunct="1">
              <a:lnSpc>
                <a:spcPct val="90000"/>
              </a:lnSpc>
              <a:spcBef>
                <a:spcPct val="20000"/>
              </a:spcBef>
              <a:buClr>
                <a:srgbClr val="FFFFFF"/>
              </a:buClr>
            </a:pPr>
            <a:r>
              <a:rPr lang="en-US" sz="1662" b="1" dirty="0">
                <a:solidFill>
                  <a:prstClr val="black"/>
                </a:solidFill>
                <a:ea typeface="SimSun" pitchFamily="2" charset="-122"/>
              </a:rPr>
              <a:t>Selling Price: 	   </a:t>
            </a:r>
            <a:r>
              <a:rPr lang="en-US" sz="1662" b="1" dirty="0" smtClean="0">
                <a:solidFill>
                  <a:prstClr val="black"/>
                </a:solidFill>
                <a:ea typeface="SimSun" pitchFamily="2" charset="-122"/>
              </a:rPr>
              <a:t>RM125</a:t>
            </a:r>
            <a:endParaRPr lang="en-US" sz="1662" b="1" dirty="0">
              <a:solidFill>
                <a:prstClr val="black"/>
              </a:solidFill>
              <a:ea typeface="SimSun" pitchFamily="2" charset="-122"/>
            </a:endParaRPr>
          </a:p>
          <a:p>
            <a:pPr eaLnBrk="1" hangingPunct="1">
              <a:lnSpc>
                <a:spcPct val="90000"/>
              </a:lnSpc>
              <a:spcBef>
                <a:spcPct val="20000"/>
              </a:spcBef>
              <a:buClr>
                <a:srgbClr val="FFFFFF"/>
              </a:buClr>
            </a:pPr>
            <a:r>
              <a:rPr lang="en-US" sz="1662" b="1" dirty="0">
                <a:solidFill>
                  <a:prstClr val="black"/>
                </a:solidFill>
                <a:ea typeface="SimSun" pitchFamily="2" charset="-122"/>
              </a:rPr>
              <a:t>GST </a:t>
            </a:r>
            <a:r>
              <a:rPr lang="en-US" sz="1662" b="1" dirty="0" smtClean="0">
                <a:solidFill>
                  <a:prstClr val="black"/>
                </a:solidFill>
                <a:ea typeface="SimSun" pitchFamily="2" charset="-122"/>
              </a:rPr>
              <a:t>:   </a:t>
            </a:r>
            <a:r>
              <a:rPr lang="en-US" sz="1662" b="1" dirty="0">
                <a:solidFill>
                  <a:prstClr val="black"/>
                </a:solidFill>
                <a:ea typeface="SimSun" pitchFamily="2" charset="-122"/>
              </a:rPr>
              <a:t>		   </a:t>
            </a:r>
            <a:r>
              <a:rPr lang="en-US" sz="1662" b="1" dirty="0" smtClean="0">
                <a:solidFill>
                  <a:prstClr val="black"/>
                </a:solidFill>
                <a:ea typeface="SimSun" pitchFamily="2" charset="-122"/>
              </a:rPr>
              <a:t>        RM0</a:t>
            </a:r>
          </a:p>
          <a:p>
            <a:pPr eaLnBrk="1" hangingPunct="1">
              <a:lnSpc>
                <a:spcPct val="90000"/>
              </a:lnSpc>
              <a:spcBef>
                <a:spcPct val="20000"/>
              </a:spcBef>
              <a:buClr>
                <a:srgbClr val="FFFFFF"/>
              </a:buClr>
            </a:pPr>
            <a:r>
              <a:rPr lang="en-US" sz="1662" b="1" dirty="0" smtClean="0">
                <a:solidFill>
                  <a:prstClr val="black"/>
                </a:solidFill>
                <a:ea typeface="SimSun" pitchFamily="2" charset="-122"/>
              </a:rPr>
              <a:t>Total </a:t>
            </a:r>
            <a:r>
              <a:rPr lang="en-US" sz="1662" b="1" dirty="0">
                <a:solidFill>
                  <a:prstClr val="black"/>
                </a:solidFill>
                <a:ea typeface="SimSun" pitchFamily="2" charset="-122"/>
              </a:rPr>
              <a:t>Selling Price:  </a:t>
            </a:r>
            <a:r>
              <a:rPr lang="en-US" sz="1662" b="1" dirty="0" smtClean="0">
                <a:solidFill>
                  <a:prstClr val="black"/>
                </a:solidFill>
                <a:ea typeface="SimSun" pitchFamily="2" charset="-122"/>
              </a:rPr>
              <a:t>RM125</a:t>
            </a:r>
            <a:endParaRPr lang="en-US" sz="1662" b="1" dirty="0">
              <a:solidFill>
                <a:prstClr val="black"/>
              </a:solidFill>
              <a:ea typeface="SimSun" pitchFamily="2" charset="-122"/>
            </a:endParaRPr>
          </a:p>
        </p:txBody>
      </p:sp>
      <p:sp>
        <p:nvSpPr>
          <p:cNvPr id="60" name="Text Box 12"/>
          <p:cNvSpPr txBox="1">
            <a:spLocks noChangeArrowheads="1"/>
          </p:cNvSpPr>
          <p:nvPr/>
        </p:nvSpPr>
        <p:spPr bwMode="auto">
          <a:xfrm>
            <a:off x="209173" y="4741718"/>
            <a:ext cx="2485173" cy="927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eaLnBrk="1" hangingPunct="1">
              <a:lnSpc>
                <a:spcPct val="90000"/>
              </a:lnSpc>
              <a:spcBef>
                <a:spcPct val="20000"/>
              </a:spcBef>
              <a:buClr>
                <a:srgbClr val="FFFFFF"/>
              </a:buClr>
            </a:pPr>
            <a:r>
              <a:rPr lang="en-US" sz="1662" b="1" dirty="0">
                <a:solidFill>
                  <a:prstClr val="black"/>
                </a:solidFill>
                <a:ea typeface="SimSun" pitchFamily="2" charset="-122"/>
              </a:rPr>
              <a:t>Purchase Cost: </a:t>
            </a:r>
            <a:r>
              <a:rPr lang="en-US" sz="1662" b="1" dirty="0" smtClean="0">
                <a:solidFill>
                  <a:prstClr val="black"/>
                </a:solidFill>
                <a:ea typeface="SimSun" pitchFamily="2" charset="-122"/>
              </a:rPr>
              <a:t>RM100</a:t>
            </a:r>
          </a:p>
          <a:p>
            <a:pPr eaLnBrk="1" hangingPunct="1">
              <a:lnSpc>
                <a:spcPct val="90000"/>
              </a:lnSpc>
              <a:spcBef>
                <a:spcPct val="20000"/>
              </a:spcBef>
              <a:buClr>
                <a:srgbClr val="FFFFFF"/>
              </a:buClr>
            </a:pPr>
            <a:r>
              <a:rPr lang="en-US" sz="1662" b="1" dirty="0" smtClean="0">
                <a:solidFill>
                  <a:prstClr val="black"/>
                </a:solidFill>
                <a:ea typeface="SimSun" pitchFamily="2" charset="-122"/>
              </a:rPr>
              <a:t>GST</a:t>
            </a:r>
            <a:r>
              <a:rPr lang="en-US" sz="1662" b="1" dirty="0">
                <a:solidFill>
                  <a:prstClr val="black"/>
                </a:solidFill>
                <a:ea typeface="SimSun" pitchFamily="2" charset="-122"/>
              </a:rPr>
              <a:t>* : 		</a:t>
            </a:r>
            <a:r>
              <a:rPr lang="en-US" sz="1662" b="1" dirty="0" smtClean="0">
                <a:solidFill>
                  <a:prstClr val="black"/>
                </a:solidFill>
                <a:ea typeface="SimSun" pitchFamily="2" charset="-122"/>
              </a:rPr>
              <a:t>    RM0</a:t>
            </a:r>
          </a:p>
          <a:p>
            <a:pPr eaLnBrk="1" hangingPunct="1">
              <a:lnSpc>
                <a:spcPct val="90000"/>
              </a:lnSpc>
              <a:spcBef>
                <a:spcPct val="20000"/>
              </a:spcBef>
              <a:buClr>
                <a:srgbClr val="FFFFFF"/>
              </a:buClr>
            </a:pPr>
            <a:r>
              <a:rPr lang="en-US" sz="1662" b="1" dirty="0" smtClean="0">
                <a:solidFill>
                  <a:prstClr val="black"/>
                </a:solidFill>
                <a:ea typeface="SimSun" pitchFamily="2" charset="-122"/>
              </a:rPr>
              <a:t>Purchase Price:RM100</a:t>
            </a:r>
            <a:endParaRPr lang="en-US" sz="1662" b="1" dirty="0">
              <a:solidFill>
                <a:prstClr val="black"/>
              </a:solidFill>
              <a:ea typeface="SimSun" pitchFamily="2" charset="-122"/>
            </a:endParaRPr>
          </a:p>
        </p:txBody>
      </p:sp>
    </p:spTree>
    <p:extLst>
      <p:ext uri="{BB962C8B-B14F-4D97-AF65-F5344CB8AC3E}">
        <p14:creationId xmlns:p14="http://schemas.microsoft.com/office/powerpoint/2010/main" val="1281002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descr="C:\Users\GSTUser\Desktop\woman_in_hospital_bed_42-173231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83" t="7030" r="11130" b="37249"/>
          <a:stretch/>
        </p:blipFill>
        <p:spPr bwMode="auto">
          <a:xfrm>
            <a:off x="6588224" y="2631376"/>
            <a:ext cx="1468746" cy="1559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9" name="Picture 3" descr="C:\Users\GSTUser\Desktop\Hospit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4670" y="2486364"/>
            <a:ext cx="1470325" cy="1569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Rectangle 5"/>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HOW GST WORKS?</a:t>
            </a:r>
          </a:p>
          <a:p>
            <a:pPr lvl="1"/>
            <a:r>
              <a:rPr lang="en-US" sz="1846" dirty="0">
                <a:latin typeface="Calibri" pitchFamily="34" charset="0"/>
                <a:cs typeface="Calibri" pitchFamily="34" charset="0"/>
              </a:rPr>
              <a:t>EXEMPTED</a:t>
            </a:r>
          </a:p>
        </p:txBody>
      </p:sp>
      <p:sp>
        <p:nvSpPr>
          <p:cNvPr id="7" name="Slide Number Placeholder 3"/>
          <p:cNvSpPr>
            <a:spLocks noGrp="1"/>
          </p:cNvSpPr>
          <p:nvPr>
            <p:ph type="sldNum" sz="quarter" idx="12"/>
          </p:nvPr>
        </p:nvSpPr>
        <p:spPr/>
        <p:txBody>
          <a:bodyPr/>
          <a:lstStyle/>
          <a:p>
            <a:fld id="{1F45E794-307C-49D3-8CE5-47BF882ED0AE}" type="slidenum">
              <a:rPr lang="en-MY" smtClean="0"/>
              <a:pPr/>
              <a:t>36</a:t>
            </a:fld>
            <a:endParaRPr lang="en-MY" dirty="0"/>
          </a:p>
        </p:txBody>
      </p:sp>
      <p:sp>
        <p:nvSpPr>
          <p:cNvPr id="5" name="Rectangle 17"/>
          <p:cNvSpPr>
            <a:spLocks noChangeArrowheads="1"/>
          </p:cNvSpPr>
          <p:nvPr/>
        </p:nvSpPr>
        <p:spPr bwMode="auto">
          <a:xfrm>
            <a:off x="721275" y="4130190"/>
            <a:ext cx="1943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prstClr val="black"/>
                </a:solidFill>
                <a:ea typeface="SimSun" pitchFamily="2" charset="-122"/>
              </a:rPr>
              <a:t>Supplier</a:t>
            </a:r>
          </a:p>
        </p:txBody>
      </p:sp>
      <p:sp>
        <p:nvSpPr>
          <p:cNvPr id="9" name="Rectangle 25"/>
          <p:cNvSpPr>
            <a:spLocks noChangeArrowheads="1"/>
          </p:cNvSpPr>
          <p:nvPr/>
        </p:nvSpPr>
        <p:spPr bwMode="auto">
          <a:xfrm>
            <a:off x="3775132" y="4129454"/>
            <a:ext cx="149201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prstClr val="black"/>
                </a:solidFill>
                <a:ea typeface="SimSun" pitchFamily="2" charset="-122"/>
              </a:rPr>
              <a:t>Private Hospital</a:t>
            </a:r>
          </a:p>
        </p:txBody>
      </p:sp>
      <p:sp>
        <p:nvSpPr>
          <p:cNvPr id="11" name="Down Arrow 46"/>
          <p:cNvSpPr>
            <a:spLocks noChangeArrowheads="1"/>
          </p:cNvSpPr>
          <p:nvPr/>
        </p:nvSpPr>
        <p:spPr bwMode="auto">
          <a:xfrm>
            <a:off x="2439866" y="2244969"/>
            <a:ext cx="1014046" cy="452804"/>
          </a:xfrm>
          <a:prstGeom prst="downArrow">
            <a:avLst>
              <a:gd name="adj1" fmla="val 50000"/>
              <a:gd name="adj2" fmla="val 41551"/>
            </a:avLst>
          </a:prstGeom>
          <a:solidFill>
            <a:srgbClr val="0033CC"/>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GB" sz="1662">
              <a:solidFill>
                <a:srgbClr val="000000"/>
              </a:solidFill>
            </a:endParaRPr>
          </a:p>
        </p:txBody>
      </p:sp>
      <p:sp>
        <p:nvSpPr>
          <p:cNvPr id="12" name="Down Arrow 47"/>
          <p:cNvSpPr>
            <a:spLocks noChangeArrowheads="1"/>
          </p:cNvSpPr>
          <p:nvPr/>
        </p:nvSpPr>
        <p:spPr bwMode="auto">
          <a:xfrm>
            <a:off x="5415480" y="2246441"/>
            <a:ext cx="1014046" cy="454269"/>
          </a:xfrm>
          <a:prstGeom prst="downArrow">
            <a:avLst>
              <a:gd name="adj1" fmla="val 50000"/>
              <a:gd name="adj2" fmla="val 41551"/>
            </a:avLst>
          </a:prstGeom>
          <a:solidFill>
            <a:srgbClr val="0033CC"/>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GB" sz="1662">
              <a:solidFill>
                <a:srgbClr val="000000"/>
              </a:solidFill>
            </a:endParaRPr>
          </a:p>
        </p:txBody>
      </p:sp>
      <p:sp>
        <p:nvSpPr>
          <p:cNvPr id="13" name="Rectangle 23"/>
          <p:cNvSpPr>
            <a:spLocks noChangeArrowheads="1"/>
          </p:cNvSpPr>
          <p:nvPr/>
        </p:nvSpPr>
        <p:spPr bwMode="auto">
          <a:xfrm>
            <a:off x="1286783" y="1681283"/>
            <a:ext cx="3320212" cy="490430"/>
          </a:xfrm>
          <a:prstGeom prst="rect">
            <a:avLst/>
          </a:prstGeom>
          <a:ln/>
          <a:extLst/>
        </p:spPr>
        <p:style>
          <a:lnRef idx="0">
            <a:schemeClr val="accent6"/>
          </a:lnRef>
          <a:fillRef idx="3">
            <a:schemeClr val="accent6"/>
          </a:fillRef>
          <a:effectRef idx="3">
            <a:schemeClr val="accent6"/>
          </a:effectRef>
          <a:fontRef idx="minor">
            <a:schemeClr val="lt1"/>
          </a:fontRef>
        </p:style>
        <p:txBody>
          <a:bodyPr lIns="33231" rIns="33231" anchor="ctr" anchorCtr="1"/>
          <a:lstStyle/>
          <a:p>
            <a:pPr algn="ctr"/>
            <a:r>
              <a:rPr lang="en-GB" sz="2585" b="1" dirty="0">
                <a:solidFill>
                  <a:prstClr val="white"/>
                </a:solidFill>
              </a:rPr>
              <a:t>GST AT 6%  </a:t>
            </a:r>
          </a:p>
        </p:txBody>
      </p:sp>
      <p:sp>
        <p:nvSpPr>
          <p:cNvPr id="14" name="Rectangle 26"/>
          <p:cNvSpPr>
            <a:spLocks noChangeArrowheads="1"/>
          </p:cNvSpPr>
          <p:nvPr/>
        </p:nvSpPr>
        <p:spPr bwMode="auto">
          <a:xfrm>
            <a:off x="4909346" y="1672478"/>
            <a:ext cx="1948654" cy="490430"/>
          </a:xfrm>
          <a:prstGeom prst="rect">
            <a:avLst/>
          </a:prstGeom>
          <a:ln/>
          <a:extLst/>
        </p:spPr>
        <p:style>
          <a:lnRef idx="0">
            <a:schemeClr val="accent6"/>
          </a:lnRef>
          <a:fillRef idx="3">
            <a:schemeClr val="accent6"/>
          </a:fillRef>
          <a:effectRef idx="3">
            <a:schemeClr val="accent6"/>
          </a:effectRef>
          <a:fontRef idx="minor">
            <a:schemeClr val="lt1"/>
          </a:fontRef>
        </p:style>
        <p:txBody>
          <a:bodyPr lIns="33231" rIns="33231" anchor="ctr" anchorCtr="1"/>
          <a:lstStyle/>
          <a:p>
            <a:pPr algn="ctr"/>
            <a:r>
              <a:rPr lang="en-GB" sz="2585" b="1" dirty="0">
                <a:solidFill>
                  <a:prstClr val="white"/>
                </a:solidFill>
              </a:rPr>
              <a:t>NO GST </a:t>
            </a:r>
          </a:p>
        </p:txBody>
      </p:sp>
      <p:sp>
        <p:nvSpPr>
          <p:cNvPr id="15" name="Rectangle 27"/>
          <p:cNvSpPr>
            <a:spLocks noChangeArrowheads="1"/>
          </p:cNvSpPr>
          <p:nvPr/>
        </p:nvSpPr>
        <p:spPr bwMode="auto">
          <a:xfrm>
            <a:off x="6235063" y="4130190"/>
            <a:ext cx="19959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prstClr val="black"/>
                </a:solidFill>
                <a:ea typeface="SimSun" pitchFamily="2" charset="-122"/>
              </a:rPr>
              <a:t>Consumer</a:t>
            </a:r>
          </a:p>
        </p:txBody>
      </p:sp>
      <p:pic>
        <p:nvPicPr>
          <p:cNvPr id="18" name="Picture 2" descr="C:\Users\GSTUser\Desktop\Stethoscop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2" y="2499158"/>
            <a:ext cx="2042718" cy="163103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273735" y="5065690"/>
            <a:ext cx="2332194" cy="1200329"/>
          </a:xfrm>
          <a:prstGeom prst="rect">
            <a:avLst/>
          </a:prstGeom>
          <a:noFill/>
          <a:ln>
            <a:solidFill>
              <a:schemeClr val="tx1"/>
            </a:solidFill>
          </a:ln>
        </p:spPr>
        <p:txBody>
          <a:bodyPr wrap="square" rtlCol="0">
            <a:spAutoFit/>
          </a:bodyPr>
          <a:lstStyle/>
          <a:p>
            <a:pPr algn="ctr"/>
            <a:r>
              <a:rPr lang="en-US" sz="2400" b="1" dirty="0">
                <a:solidFill>
                  <a:srgbClr val="C00000"/>
                </a:solidFill>
              </a:rPr>
              <a:t>CANNOT </a:t>
            </a:r>
            <a:r>
              <a:rPr lang="en-US" sz="2400" b="1" dirty="0"/>
              <a:t>claim back the GST paid</a:t>
            </a:r>
            <a:endParaRPr lang="en-MY" sz="2400" b="1" dirty="0"/>
          </a:p>
        </p:txBody>
      </p:sp>
      <p:sp>
        <p:nvSpPr>
          <p:cNvPr id="16" name="32-Point Star 66"/>
          <p:cNvSpPr>
            <a:spLocks noChangeArrowheads="1"/>
          </p:cNvSpPr>
          <p:nvPr/>
        </p:nvSpPr>
        <p:spPr bwMode="auto">
          <a:xfrm>
            <a:off x="6257994" y="4515768"/>
            <a:ext cx="2134467" cy="2093225"/>
          </a:xfrm>
          <a:prstGeom prst="star32">
            <a:avLst>
              <a:gd name="adj" fmla="val 37500"/>
            </a:avLst>
          </a:prstGeom>
          <a:solidFill>
            <a:srgbClr val="FF0000"/>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tIns="33231" bIns="33231"/>
          <a:lstStyle/>
          <a:p>
            <a:pPr algn="ctr">
              <a:defRPr/>
            </a:pPr>
            <a:r>
              <a:rPr lang="en-US" sz="2000" b="1" dirty="0">
                <a:solidFill>
                  <a:srgbClr val="FFFFFF"/>
                </a:solidFill>
              </a:rPr>
              <a:t>Consumer</a:t>
            </a:r>
          </a:p>
          <a:p>
            <a:pPr algn="ctr">
              <a:defRPr/>
            </a:pPr>
            <a:r>
              <a:rPr lang="en-US" sz="2000" b="1" dirty="0">
                <a:solidFill>
                  <a:srgbClr val="FFFFFF"/>
                </a:solidFill>
              </a:rPr>
              <a:t>does not</a:t>
            </a:r>
          </a:p>
          <a:p>
            <a:pPr algn="ctr">
              <a:defRPr/>
            </a:pPr>
            <a:r>
              <a:rPr lang="en-US" sz="2000" b="1" dirty="0">
                <a:solidFill>
                  <a:srgbClr val="FFFFFF"/>
                </a:solidFill>
              </a:rPr>
              <a:t>pay any</a:t>
            </a:r>
          </a:p>
          <a:p>
            <a:pPr algn="ctr">
              <a:defRPr/>
            </a:pPr>
            <a:r>
              <a:rPr lang="en-US" sz="2000" b="1" dirty="0">
                <a:solidFill>
                  <a:srgbClr val="FFFFFF"/>
                </a:solidFill>
              </a:rPr>
              <a:t>GST</a:t>
            </a:r>
            <a:endParaRPr lang="en-US" sz="4800" b="1" dirty="0">
              <a:solidFill>
                <a:srgbClr val="FFFFFF"/>
              </a:solidFill>
            </a:endParaRPr>
          </a:p>
        </p:txBody>
      </p:sp>
    </p:spTree>
    <p:extLst>
      <p:ext uri="{BB962C8B-B14F-4D97-AF65-F5344CB8AC3E}">
        <p14:creationId xmlns:p14="http://schemas.microsoft.com/office/powerpoint/2010/main" val="1743860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HOW GST WORKS? </a:t>
            </a:r>
          </a:p>
          <a:p>
            <a:pPr lvl="1"/>
            <a:r>
              <a:rPr lang="en-US" sz="1846" dirty="0">
                <a:latin typeface="Calibri" pitchFamily="34" charset="0"/>
                <a:cs typeface="Calibri" pitchFamily="34" charset="0"/>
              </a:rPr>
              <a:t>EXEMPTED </a:t>
            </a:r>
            <a:r>
              <a:rPr lang="en-US" sz="1846" dirty="0" smtClean="0">
                <a:latin typeface="Calibri" pitchFamily="34" charset="0"/>
                <a:cs typeface="Calibri" pitchFamily="34" charset="0"/>
              </a:rPr>
              <a:t>(CONTD)</a:t>
            </a:r>
            <a:endParaRPr lang="en-US" sz="1846" dirty="0">
              <a:latin typeface="Calibri" pitchFamily="34" charset="0"/>
              <a:cs typeface="Calibri" pitchFamily="34" charset="0"/>
            </a:endParaRPr>
          </a:p>
        </p:txBody>
      </p:sp>
      <p:sp>
        <p:nvSpPr>
          <p:cNvPr id="7" name="Slide Number Placeholder 3"/>
          <p:cNvSpPr>
            <a:spLocks noGrp="1"/>
          </p:cNvSpPr>
          <p:nvPr>
            <p:ph type="sldNum" sz="quarter" idx="12"/>
          </p:nvPr>
        </p:nvSpPr>
        <p:spPr/>
        <p:txBody>
          <a:bodyPr/>
          <a:lstStyle/>
          <a:p>
            <a:fld id="{1F45E794-307C-49D3-8CE5-47BF882ED0AE}" type="slidenum">
              <a:rPr lang="en-MY" smtClean="0"/>
              <a:pPr/>
              <a:t>37</a:t>
            </a:fld>
            <a:endParaRPr lang="en-MY" dirty="0"/>
          </a:p>
        </p:txBody>
      </p:sp>
      <p:sp>
        <p:nvSpPr>
          <p:cNvPr id="5" name="Line 3"/>
          <p:cNvSpPr>
            <a:spLocks noChangeShapeType="1"/>
          </p:cNvSpPr>
          <p:nvPr/>
        </p:nvSpPr>
        <p:spPr bwMode="auto">
          <a:xfrm flipH="1">
            <a:off x="2785697" y="2700705"/>
            <a:ext cx="1052146" cy="16456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sp>
        <p:nvSpPr>
          <p:cNvPr id="9" name="Line 4"/>
          <p:cNvSpPr>
            <a:spLocks noChangeShapeType="1"/>
          </p:cNvSpPr>
          <p:nvPr/>
        </p:nvSpPr>
        <p:spPr bwMode="auto">
          <a:xfrm>
            <a:off x="4878266" y="2708032"/>
            <a:ext cx="1052146" cy="16456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grpSp>
        <p:nvGrpSpPr>
          <p:cNvPr id="10" name="Group 5"/>
          <p:cNvGrpSpPr>
            <a:grpSpLocks/>
          </p:cNvGrpSpPr>
          <p:nvPr/>
        </p:nvGrpSpPr>
        <p:grpSpPr bwMode="auto">
          <a:xfrm>
            <a:off x="1997323" y="3768975"/>
            <a:ext cx="4727331" cy="1280746"/>
            <a:chOff x="2161" y="2728"/>
            <a:chExt cx="1499" cy="461"/>
          </a:xfrm>
        </p:grpSpPr>
        <p:sp>
          <p:nvSpPr>
            <p:cNvPr id="11" name="Line 6"/>
            <p:cNvSpPr>
              <a:spLocks noChangeShapeType="1"/>
            </p:cNvSpPr>
            <p:nvPr/>
          </p:nvSpPr>
          <p:spPr bwMode="auto">
            <a:xfrm>
              <a:off x="2161" y="2958"/>
              <a:ext cx="47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sp>
          <p:nvSpPr>
            <p:cNvPr id="12" name="Line 7"/>
            <p:cNvSpPr>
              <a:spLocks noChangeShapeType="1"/>
            </p:cNvSpPr>
            <p:nvPr/>
          </p:nvSpPr>
          <p:spPr bwMode="auto">
            <a:xfrm>
              <a:off x="3189" y="2959"/>
              <a:ext cx="47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66470" tIns="66470" rIns="66470" bIns="66470" anchor="ctr"/>
            <a:lstStyle/>
            <a:p>
              <a:endParaRPr lang="en-MY" sz="1662">
                <a:solidFill>
                  <a:prstClr val="black"/>
                </a:solidFill>
              </a:endParaRPr>
            </a:p>
          </p:txBody>
        </p:sp>
        <p:sp>
          <p:nvSpPr>
            <p:cNvPr id="13" name="Rectangle 8"/>
            <p:cNvSpPr>
              <a:spLocks noChangeArrowheads="1"/>
            </p:cNvSpPr>
            <p:nvPr/>
          </p:nvSpPr>
          <p:spPr bwMode="auto">
            <a:xfrm>
              <a:off x="2621" y="2728"/>
              <a:ext cx="586" cy="461"/>
            </a:xfrm>
            <a:prstGeom prst="rect">
              <a:avLst/>
            </a:prstGeom>
            <a:solidFill>
              <a:srgbClr val="FF3399"/>
            </a:solidFill>
            <a:ln w="9525">
              <a:solidFill>
                <a:schemeClr val="tx1"/>
              </a:solidFill>
              <a:miter lim="800000"/>
              <a:headEnd/>
              <a:tailEnd/>
            </a:ln>
          </p:spPr>
          <p:txBody>
            <a:bodyPr wrap="none" lIns="66463" tIns="66463" rIns="66463" bIns="66463" anchor="ctr"/>
            <a:lstStyle/>
            <a:p>
              <a:pPr algn="ctr">
                <a:buClr>
                  <a:srgbClr val="FFFFFF"/>
                </a:buClr>
              </a:pPr>
              <a:endParaRPr lang="en-GB" sz="1662" b="1">
                <a:solidFill>
                  <a:srgbClr val="000000"/>
                </a:solidFill>
                <a:ea typeface="SimSun" pitchFamily="2" charset="-122"/>
              </a:endParaRPr>
            </a:p>
          </p:txBody>
        </p:sp>
      </p:grpSp>
      <p:sp>
        <p:nvSpPr>
          <p:cNvPr id="16" name="Text Box 10"/>
          <p:cNvSpPr txBox="1">
            <a:spLocks noChangeArrowheads="1"/>
          </p:cNvSpPr>
          <p:nvPr/>
        </p:nvSpPr>
        <p:spPr bwMode="auto">
          <a:xfrm>
            <a:off x="3661996" y="3965337"/>
            <a:ext cx="1377462" cy="90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algn="ctr" eaLnBrk="1" hangingPunct="1">
              <a:spcBef>
                <a:spcPct val="50000"/>
              </a:spcBef>
              <a:buClr>
                <a:srgbClr val="FFFFFF"/>
              </a:buClr>
            </a:pPr>
            <a:r>
              <a:rPr lang="en-US" sz="1662" b="1" dirty="0">
                <a:solidFill>
                  <a:prstClr val="white"/>
                </a:solidFill>
                <a:ea typeface="SimSun" pitchFamily="2" charset="-122"/>
              </a:rPr>
              <a:t>Value Added Activity</a:t>
            </a:r>
          </a:p>
        </p:txBody>
      </p:sp>
      <p:sp>
        <p:nvSpPr>
          <p:cNvPr id="17" name="Text Box 13"/>
          <p:cNvSpPr txBox="1">
            <a:spLocks noChangeArrowheads="1"/>
          </p:cNvSpPr>
          <p:nvPr/>
        </p:nvSpPr>
        <p:spPr bwMode="auto">
          <a:xfrm>
            <a:off x="3267808" y="5162551"/>
            <a:ext cx="2439866" cy="92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algn="ctr" eaLnBrk="1" hangingPunct="1">
              <a:lnSpc>
                <a:spcPct val="90000"/>
              </a:lnSpc>
              <a:spcBef>
                <a:spcPct val="20000"/>
              </a:spcBef>
              <a:buClr>
                <a:srgbClr val="FFFFFF"/>
              </a:buClr>
            </a:pPr>
            <a:r>
              <a:rPr lang="en-US" sz="1662" b="1" dirty="0">
                <a:solidFill>
                  <a:prstClr val="black"/>
                </a:solidFill>
                <a:ea typeface="SimSun" pitchFamily="2" charset="-122"/>
              </a:rPr>
              <a:t>Added Value: RM25</a:t>
            </a:r>
          </a:p>
          <a:p>
            <a:pPr algn="ctr" eaLnBrk="1" hangingPunct="1">
              <a:lnSpc>
                <a:spcPct val="90000"/>
              </a:lnSpc>
              <a:spcBef>
                <a:spcPct val="20000"/>
              </a:spcBef>
              <a:buClr>
                <a:srgbClr val="FFFFFF"/>
              </a:buClr>
            </a:pPr>
            <a:r>
              <a:rPr lang="en-US" sz="1662" b="1" dirty="0">
                <a:solidFill>
                  <a:srgbClr val="FF0000"/>
                </a:solidFill>
                <a:ea typeface="SimSun" pitchFamily="2" charset="-122"/>
              </a:rPr>
              <a:t>(+ GST : No GST </a:t>
            </a:r>
            <a:r>
              <a:rPr lang="en-US" sz="1662" b="1" dirty="0" smtClean="0">
                <a:solidFill>
                  <a:srgbClr val="FF0000"/>
                </a:solidFill>
                <a:ea typeface="SimSun" pitchFamily="2" charset="-122"/>
              </a:rPr>
              <a:t>)</a:t>
            </a:r>
          </a:p>
          <a:p>
            <a:pPr algn="ctr" eaLnBrk="1" hangingPunct="1">
              <a:lnSpc>
                <a:spcPct val="90000"/>
              </a:lnSpc>
              <a:spcBef>
                <a:spcPct val="20000"/>
              </a:spcBef>
              <a:buClr>
                <a:srgbClr val="FFFFFF"/>
              </a:buClr>
            </a:pPr>
            <a:endParaRPr lang="en-US" sz="1662" b="1" dirty="0">
              <a:solidFill>
                <a:srgbClr val="FF0000"/>
              </a:solidFill>
              <a:ea typeface="SimSun" pitchFamily="2" charset="-122"/>
            </a:endParaRPr>
          </a:p>
        </p:txBody>
      </p:sp>
      <p:sp>
        <p:nvSpPr>
          <p:cNvPr id="20" name="AutoShape 20"/>
          <p:cNvSpPr>
            <a:spLocks noChangeArrowheads="1"/>
          </p:cNvSpPr>
          <p:nvPr/>
        </p:nvSpPr>
        <p:spPr bwMode="auto">
          <a:xfrm>
            <a:off x="2927709" y="2291630"/>
            <a:ext cx="394318" cy="455000"/>
          </a:xfrm>
          <a:prstGeom prst="rightArrow">
            <a:avLst>
              <a:gd name="adj1" fmla="val 50000"/>
              <a:gd name="adj2" fmla="val 26940"/>
            </a:avLst>
          </a:prstGeom>
          <a:solidFill>
            <a:schemeClr val="accent5">
              <a:lumMod val="25000"/>
            </a:schemeClr>
          </a:solidFill>
          <a:ln>
            <a:noFill/>
          </a:ln>
          <a:effectLst>
            <a:outerShdw blurRad="63500" sx="102000" sy="102000" algn="ctr" rotWithShape="0">
              <a:prstClr val="black">
                <a:alpha val="40000"/>
              </a:prstClr>
            </a:outerShdw>
          </a:effectLst>
        </p:spPr>
        <p:txBody>
          <a:bodyPr wrap="none" lIns="66463" tIns="66463" rIns="66463" bIns="66463" anchor="ctr"/>
          <a:lstStyle/>
          <a:p>
            <a:pPr algn="ctr">
              <a:buClr>
                <a:srgbClr val="FFFFFF"/>
              </a:buClr>
              <a:defRPr/>
            </a:pPr>
            <a:endParaRPr lang="en-GB" sz="1662" b="1">
              <a:solidFill>
                <a:srgbClr val="000000"/>
              </a:solidFill>
              <a:ea typeface="SimSun" pitchFamily="2" charset="-122"/>
            </a:endParaRPr>
          </a:p>
        </p:txBody>
      </p:sp>
      <p:sp>
        <p:nvSpPr>
          <p:cNvPr id="44" name="AutoShape 20"/>
          <p:cNvSpPr>
            <a:spLocks noChangeArrowheads="1"/>
          </p:cNvSpPr>
          <p:nvPr/>
        </p:nvSpPr>
        <p:spPr bwMode="auto">
          <a:xfrm>
            <a:off x="5497230" y="2272672"/>
            <a:ext cx="420888" cy="473958"/>
          </a:xfrm>
          <a:prstGeom prst="rightArrow">
            <a:avLst>
              <a:gd name="adj1" fmla="val 50000"/>
              <a:gd name="adj2" fmla="val 26940"/>
            </a:avLst>
          </a:prstGeom>
          <a:solidFill>
            <a:schemeClr val="accent5">
              <a:lumMod val="25000"/>
            </a:schemeClr>
          </a:solidFill>
          <a:ln>
            <a:noFill/>
          </a:ln>
          <a:effectLst>
            <a:outerShdw blurRad="63500" sx="102000" sy="102000" algn="ctr" rotWithShape="0">
              <a:prstClr val="black">
                <a:alpha val="40000"/>
              </a:prstClr>
            </a:outerShdw>
          </a:effectLst>
        </p:spPr>
        <p:txBody>
          <a:bodyPr wrap="none" lIns="66463" tIns="66463" rIns="66463" bIns="66463" anchor="ctr"/>
          <a:lstStyle/>
          <a:p>
            <a:pPr algn="ctr">
              <a:buClr>
                <a:srgbClr val="FFFFFF"/>
              </a:buClr>
              <a:defRPr/>
            </a:pPr>
            <a:endParaRPr lang="en-GB" sz="1662" b="1">
              <a:solidFill>
                <a:srgbClr val="000000"/>
              </a:solidFill>
              <a:ea typeface="SimSun" pitchFamily="2" charset="-122"/>
            </a:endParaRPr>
          </a:p>
        </p:txBody>
      </p:sp>
      <p:pic>
        <p:nvPicPr>
          <p:cNvPr id="46" name="Picture 5" descr="C:\Users\GSTUser\Desktop\woman_in_hospital_bed_42-173231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83" t="7030" r="11130" b="37249"/>
          <a:stretch/>
        </p:blipFill>
        <p:spPr bwMode="auto">
          <a:xfrm>
            <a:off x="6505209" y="1669746"/>
            <a:ext cx="1468746" cy="1559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7" name="Picture 3" descr="C:\Users\GSTUser\Desktop\Hospit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1655" y="1524734"/>
            <a:ext cx="1470325" cy="1569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 name="Picture 2" descr="C:\Users\GSTUser\Desktop\Stethoscop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587" y="1537528"/>
            <a:ext cx="2042718" cy="163103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2" name="Text Box 11"/>
          <p:cNvSpPr txBox="1">
            <a:spLocks noChangeArrowheads="1"/>
          </p:cNvSpPr>
          <p:nvPr/>
        </p:nvSpPr>
        <p:spPr bwMode="auto">
          <a:xfrm>
            <a:off x="5707674" y="4565321"/>
            <a:ext cx="3114898" cy="927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eaLnBrk="1" hangingPunct="1">
              <a:lnSpc>
                <a:spcPct val="90000"/>
              </a:lnSpc>
              <a:spcBef>
                <a:spcPct val="20000"/>
              </a:spcBef>
              <a:buClr>
                <a:srgbClr val="FFFFFF"/>
              </a:buClr>
            </a:pPr>
            <a:r>
              <a:rPr lang="en-US" sz="1662" b="1" dirty="0">
                <a:solidFill>
                  <a:prstClr val="black"/>
                </a:solidFill>
                <a:ea typeface="SimSun" pitchFamily="2" charset="-122"/>
              </a:rPr>
              <a:t>Selling Price: 	   </a:t>
            </a:r>
            <a:r>
              <a:rPr lang="en-US" sz="1662" b="1" dirty="0" smtClean="0">
                <a:solidFill>
                  <a:prstClr val="black"/>
                </a:solidFill>
                <a:ea typeface="SimSun" pitchFamily="2" charset="-122"/>
              </a:rPr>
              <a:t>RM131</a:t>
            </a:r>
          </a:p>
          <a:p>
            <a:pPr eaLnBrk="1" hangingPunct="1">
              <a:lnSpc>
                <a:spcPct val="90000"/>
              </a:lnSpc>
              <a:spcBef>
                <a:spcPct val="20000"/>
              </a:spcBef>
              <a:buClr>
                <a:srgbClr val="FFFFFF"/>
              </a:buClr>
            </a:pPr>
            <a:r>
              <a:rPr lang="en-US" sz="1662" b="1" dirty="0" smtClean="0">
                <a:solidFill>
                  <a:prstClr val="black"/>
                </a:solidFill>
                <a:ea typeface="SimSun" pitchFamily="2" charset="-122"/>
              </a:rPr>
              <a:t>GST :   </a:t>
            </a:r>
            <a:r>
              <a:rPr lang="en-US" sz="1662" b="1" dirty="0">
                <a:solidFill>
                  <a:prstClr val="black"/>
                </a:solidFill>
                <a:ea typeface="SimSun" pitchFamily="2" charset="-122"/>
              </a:rPr>
              <a:t>		   </a:t>
            </a:r>
            <a:r>
              <a:rPr lang="en-US" sz="1662" b="1" dirty="0" smtClean="0">
                <a:solidFill>
                  <a:prstClr val="black"/>
                </a:solidFill>
                <a:ea typeface="SimSun" pitchFamily="2" charset="-122"/>
              </a:rPr>
              <a:t>        RM0</a:t>
            </a:r>
          </a:p>
          <a:p>
            <a:pPr eaLnBrk="1" hangingPunct="1">
              <a:lnSpc>
                <a:spcPct val="90000"/>
              </a:lnSpc>
              <a:spcBef>
                <a:spcPct val="20000"/>
              </a:spcBef>
              <a:buClr>
                <a:srgbClr val="FFFFFF"/>
              </a:buClr>
            </a:pPr>
            <a:r>
              <a:rPr lang="en-US" sz="1662" b="1" dirty="0" smtClean="0">
                <a:solidFill>
                  <a:prstClr val="black"/>
                </a:solidFill>
                <a:ea typeface="SimSun" pitchFamily="2" charset="-122"/>
              </a:rPr>
              <a:t>Total </a:t>
            </a:r>
            <a:r>
              <a:rPr lang="en-US" sz="1662" b="1" dirty="0">
                <a:solidFill>
                  <a:prstClr val="black"/>
                </a:solidFill>
                <a:ea typeface="SimSun" pitchFamily="2" charset="-122"/>
              </a:rPr>
              <a:t>Selling Price:  </a:t>
            </a:r>
            <a:r>
              <a:rPr lang="en-US" sz="1662" b="1" dirty="0" smtClean="0">
                <a:solidFill>
                  <a:prstClr val="black"/>
                </a:solidFill>
                <a:ea typeface="SimSun" pitchFamily="2" charset="-122"/>
              </a:rPr>
              <a:t>RM131</a:t>
            </a:r>
            <a:endParaRPr lang="en-US" sz="1662" b="1" dirty="0">
              <a:solidFill>
                <a:prstClr val="black"/>
              </a:solidFill>
              <a:ea typeface="SimSun" pitchFamily="2" charset="-122"/>
            </a:endParaRPr>
          </a:p>
        </p:txBody>
      </p:sp>
      <p:sp>
        <p:nvSpPr>
          <p:cNvPr id="53" name="Text Box 12"/>
          <p:cNvSpPr txBox="1">
            <a:spLocks noChangeArrowheads="1"/>
          </p:cNvSpPr>
          <p:nvPr/>
        </p:nvSpPr>
        <p:spPr bwMode="auto">
          <a:xfrm>
            <a:off x="782602" y="4592215"/>
            <a:ext cx="2485173" cy="927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66463" tIns="66463" rIns="66463" bIns="66463">
            <a:spAutoFit/>
          </a:bodyPr>
          <a:lstStyle>
            <a:lvl1pPr eaLnBrk="0" hangingPunct="0">
              <a:defRPr sz="4400">
                <a:solidFill>
                  <a:schemeClr val="tx1"/>
                </a:solidFill>
                <a:latin typeface="Arial" charset="0"/>
                <a:ea typeface="ＭＳ Ｐゴシック" charset="-128"/>
              </a:defRPr>
            </a:lvl1pPr>
            <a:lvl2pPr marL="742950" indent="-285750" eaLnBrk="0" hangingPunct="0">
              <a:defRPr sz="4400">
                <a:solidFill>
                  <a:schemeClr val="tx1"/>
                </a:solidFill>
                <a:latin typeface="Arial" charset="0"/>
                <a:ea typeface="ＭＳ Ｐゴシック" charset="-128"/>
              </a:defRPr>
            </a:lvl2pPr>
            <a:lvl3pPr marL="1143000" indent="-228600" eaLnBrk="0" hangingPunct="0">
              <a:defRPr sz="4400">
                <a:solidFill>
                  <a:schemeClr val="tx1"/>
                </a:solidFill>
                <a:latin typeface="Arial" charset="0"/>
                <a:ea typeface="ＭＳ Ｐゴシック" charset="-128"/>
              </a:defRPr>
            </a:lvl3pPr>
            <a:lvl4pPr marL="1600200" indent="-228600" eaLnBrk="0" hangingPunct="0">
              <a:defRPr sz="4400">
                <a:solidFill>
                  <a:schemeClr val="tx1"/>
                </a:solidFill>
                <a:latin typeface="Arial" charset="0"/>
                <a:ea typeface="ＭＳ Ｐゴシック" charset="-128"/>
              </a:defRPr>
            </a:lvl4pPr>
            <a:lvl5pPr marL="2057400" indent="-228600" eaLnBrk="0" hangingPunct="0">
              <a:defRPr sz="4400">
                <a:solidFill>
                  <a:schemeClr val="tx1"/>
                </a:solidFill>
                <a:latin typeface="Arial" charset="0"/>
                <a:ea typeface="ＭＳ Ｐゴシック" charset="-128"/>
              </a:defRPr>
            </a:lvl5pPr>
            <a:lvl6pPr marL="2514600" indent="-228600" algn="r" eaLnBrk="0" fontAlgn="base" hangingPunct="0">
              <a:spcBef>
                <a:spcPct val="0"/>
              </a:spcBef>
              <a:spcAft>
                <a:spcPct val="0"/>
              </a:spcAft>
              <a:defRPr sz="4400">
                <a:solidFill>
                  <a:schemeClr val="tx1"/>
                </a:solidFill>
                <a:latin typeface="Arial" charset="0"/>
                <a:ea typeface="ＭＳ Ｐゴシック" charset="-128"/>
              </a:defRPr>
            </a:lvl6pPr>
            <a:lvl7pPr marL="2971800" indent="-228600" algn="r" eaLnBrk="0" fontAlgn="base" hangingPunct="0">
              <a:spcBef>
                <a:spcPct val="0"/>
              </a:spcBef>
              <a:spcAft>
                <a:spcPct val="0"/>
              </a:spcAft>
              <a:defRPr sz="4400">
                <a:solidFill>
                  <a:schemeClr val="tx1"/>
                </a:solidFill>
                <a:latin typeface="Arial" charset="0"/>
                <a:ea typeface="ＭＳ Ｐゴシック" charset="-128"/>
              </a:defRPr>
            </a:lvl7pPr>
            <a:lvl8pPr marL="3429000" indent="-228600" algn="r" eaLnBrk="0" fontAlgn="base" hangingPunct="0">
              <a:spcBef>
                <a:spcPct val="0"/>
              </a:spcBef>
              <a:spcAft>
                <a:spcPct val="0"/>
              </a:spcAft>
              <a:defRPr sz="4400">
                <a:solidFill>
                  <a:schemeClr val="tx1"/>
                </a:solidFill>
                <a:latin typeface="Arial" charset="0"/>
                <a:ea typeface="ＭＳ Ｐゴシック" charset="-128"/>
              </a:defRPr>
            </a:lvl8pPr>
            <a:lvl9pPr marL="3886200" indent="-228600" algn="r" eaLnBrk="0" fontAlgn="base" hangingPunct="0">
              <a:spcBef>
                <a:spcPct val="0"/>
              </a:spcBef>
              <a:spcAft>
                <a:spcPct val="0"/>
              </a:spcAft>
              <a:defRPr sz="4400">
                <a:solidFill>
                  <a:schemeClr val="tx1"/>
                </a:solidFill>
                <a:latin typeface="Arial" charset="0"/>
                <a:ea typeface="ＭＳ Ｐゴシック" charset="-128"/>
              </a:defRPr>
            </a:lvl9pPr>
          </a:lstStyle>
          <a:p>
            <a:pPr eaLnBrk="1" hangingPunct="1">
              <a:lnSpc>
                <a:spcPct val="90000"/>
              </a:lnSpc>
              <a:spcBef>
                <a:spcPct val="20000"/>
              </a:spcBef>
              <a:buClr>
                <a:srgbClr val="FFFFFF"/>
              </a:buClr>
            </a:pPr>
            <a:r>
              <a:rPr lang="en-US" sz="1662" b="1" dirty="0">
                <a:solidFill>
                  <a:prstClr val="black"/>
                </a:solidFill>
                <a:ea typeface="SimSun" pitchFamily="2" charset="-122"/>
              </a:rPr>
              <a:t>Purchase Cost: </a:t>
            </a:r>
            <a:r>
              <a:rPr lang="en-US" sz="1662" b="1" dirty="0" smtClean="0">
                <a:solidFill>
                  <a:prstClr val="black"/>
                </a:solidFill>
                <a:ea typeface="SimSun" pitchFamily="2" charset="-122"/>
              </a:rPr>
              <a:t>RM100</a:t>
            </a:r>
            <a:endParaRPr lang="en-US" sz="1662" b="1" dirty="0">
              <a:solidFill>
                <a:prstClr val="black"/>
              </a:solidFill>
              <a:ea typeface="SimSun" pitchFamily="2" charset="-122"/>
            </a:endParaRPr>
          </a:p>
          <a:p>
            <a:pPr eaLnBrk="1" hangingPunct="1">
              <a:lnSpc>
                <a:spcPct val="90000"/>
              </a:lnSpc>
              <a:spcBef>
                <a:spcPct val="20000"/>
              </a:spcBef>
              <a:buClr>
                <a:srgbClr val="FFFFFF"/>
              </a:buClr>
            </a:pPr>
            <a:r>
              <a:rPr lang="en-US" sz="1662" b="1" dirty="0" smtClean="0">
                <a:solidFill>
                  <a:prstClr val="black"/>
                </a:solidFill>
                <a:ea typeface="SimSun" pitchFamily="2" charset="-122"/>
              </a:rPr>
              <a:t>GST </a:t>
            </a:r>
            <a:r>
              <a:rPr lang="en-US" sz="1662" b="1" dirty="0">
                <a:solidFill>
                  <a:prstClr val="black"/>
                </a:solidFill>
                <a:ea typeface="SimSun" pitchFamily="2" charset="-122"/>
              </a:rPr>
              <a:t>: 		</a:t>
            </a:r>
            <a:r>
              <a:rPr lang="en-US" sz="1662" b="1" dirty="0" smtClean="0">
                <a:solidFill>
                  <a:prstClr val="black"/>
                </a:solidFill>
                <a:ea typeface="SimSun" pitchFamily="2" charset="-122"/>
              </a:rPr>
              <a:t>    RM6</a:t>
            </a:r>
            <a:endParaRPr lang="en-US" sz="1662" b="1" dirty="0">
              <a:solidFill>
                <a:prstClr val="black"/>
              </a:solidFill>
              <a:ea typeface="SimSun" pitchFamily="2" charset="-122"/>
            </a:endParaRPr>
          </a:p>
          <a:p>
            <a:pPr eaLnBrk="1" hangingPunct="1">
              <a:lnSpc>
                <a:spcPct val="90000"/>
              </a:lnSpc>
              <a:spcBef>
                <a:spcPct val="20000"/>
              </a:spcBef>
              <a:buClr>
                <a:srgbClr val="FFFFFF"/>
              </a:buClr>
            </a:pPr>
            <a:r>
              <a:rPr lang="en-US" sz="1662" b="1" dirty="0">
                <a:solidFill>
                  <a:prstClr val="black"/>
                </a:solidFill>
                <a:ea typeface="SimSun" pitchFamily="2" charset="-122"/>
              </a:rPr>
              <a:t>Purchase </a:t>
            </a:r>
            <a:r>
              <a:rPr lang="en-US" sz="1662" b="1" dirty="0" smtClean="0">
                <a:solidFill>
                  <a:prstClr val="black"/>
                </a:solidFill>
                <a:ea typeface="SimSun" pitchFamily="2" charset="-122"/>
              </a:rPr>
              <a:t>Price:RM106</a:t>
            </a:r>
            <a:endParaRPr lang="en-US" sz="1662" b="1" dirty="0">
              <a:solidFill>
                <a:prstClr val="black"/>
              </a:solidFill>
              <a:ea typeface="SimSun" pitchFamily="2" charset="-122"/>
            </a:endParaRPr>
          </a:p>
        </p:txBody>
      </p:sp>
      <p:sp>
        <p:nvSpPr>
          <p:cNvPr id="22" name="Rectangle 17"/>
          <p:cNvSpPr>
            <a:spLocks noChangeArrowheads="1"/>
          </p:cNvSpPr>
          <p:nvPr/>
        </p:nvSpPr>
        <p:spPr bwMode="auto">
          <a:xfrm>
            <a:off x="590649" y="3201294"/>
            <a:ext cx="1943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prstClr val="black"/>
                </a:solidFill>
                <a:ea typeface="SimSun" pitchFamily="2" charset="-122"/>
              </a:rPr>
              <a:t>Supplier</a:t>
            </a:r>
          </a:p>
        </p:txBody>
      </p:sp>
      <p:sp>
        <p:nvSpPr>
          <p:cNvPr id="23" name="Rectangle 25"/>
          <p:cNvSpPr>
            <a:spLocks noChangeArrowheads="1"/>
          </p:cNvSpPr>
          <p:nvPr/>
        </p:nvSpPr>
        <p:spPr bwMode="auto">
          <a:xfrm>
            <a:off x="3644506" y="3040904"/>
            <a:ext cx="149201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prstClr val="black"/>
                </a:solidFill>
                <a:ea typeface="SimSun" pitchFamily="2" charset="-122"/>
              </a:rPr>
              <a:t>Private Hospital</a:t>
            </a:r>
          </a:p>
        </p:txBody>
      </p:sp>
      <p:sp>
        <p:nvSpPr>
          <p:cNvPr id="24" name="Rectangle 27"/>
          <p:cNvSpPr>
            <a:spLocks noChangeArrowheads="1"/>
          </p:cNvSpPr>
          <p:nvPr/>
        </p:nvSpPr>
        <p:spPr bwMode="auto">
          <a:xfrm>
            <a:off x="6220549" y="3273864"/>
            <a:ext cx="19959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826498">
              <a:buClr>
                <a:srgbClr val="FFFFFF"/>
              </a:buClr>
            </a:pPr>
            <a:r>
              <a:rPr lang="en-US" sz="2400" b="1" dirty="0">
                <a:solidFill>
                  <a:prstClr val="black"/>
                </a:solidFill>
                <a:ea typeface="SimSun" pitchFamily="2" charset="-122"/>
              </a:rPr>
              <a:t>Consumer</a:t>
            </a:r>
          </a:p>
        </p:txBody>
      </p:sp>
    </p:spTree>
    <p:extLst>
      <p:ext uri="{BB962C8B-B14F-4D97-AF65-F5344CB8AC3E}">
        <p14:creationId xmlns:p14="http://schemas.microsoft.com/office/powerpoint/2010/main" val="352190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4560870"/>
            <a:ext cx="5867400" cy="546945"/>
          </a:xfrm>
          <a:prstGeom prst="rect">
            <a:avLst/>
          </a:prstGeom>
          <a:noFill/>
        </p:spPr>
        <p:txBody>
          <a:bodyPr wrap="square" rtlCol="0">
            <a:spAutoFit/>
          </a:bodyPr>
          <a:lstStyle/>
          <a:p>
            <a:r>
              <a:rPr lang="en-US" sz="2954" dirty="0">
                <a:latin typeface="Calibri" pitchFamily="34" charset="0"/>
                <a:cs typeface="Calibri" pitchFamily="34" charset="0"/>
              </a:rPr>
              <a:t>GST REGISTRATION</a:t>
            </a:r>
            <a:endParaRPr lang="en-MY" sz="2954" b="1" dirty="0">
              <a:latin typeface="Calibri" pitchFamily="34" charset="0"/>
              <a:cs typeface="Calibri" pitchFamily="34" charset="0"/>
            </a:endParaRPr>
          </a:p>
        </p:txBody>
      </p:sp>
      <p:grpSp>
        <p:nvGrpSpPr>
          <p:cNvPr id="2" name="Group 2"/>
          <p:cNvGrpSpPr/>
          <p:nvPr/>
        </p:nvGrpSpPr>
        <p:grpSpPr>
          <a:xfrm>
            <a:off x="609600" y="3040996"/>
            <a:ext cx="8001000" cy="2266612"/>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905000" cy="2231303"/>
              <a:chOff x="609600" y="3008662"/>
              <a:chExt cx="1905000"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sz="1662"/>
              </a:p>
            </p:txBody>
          </p:sp>
          <p:pic>
            <p:nvPicPr>
              <p:cNvPr id="1027" name="Picture 3" descr="C:\Users\Account\Desktop\Untitled-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111"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10" name="Slide Number Placeholder 3"/>
          <p:cNvSpPr>
            <a:spLocks noGrp="1"/>
          </p:cNvSpPr>
          <p:nvPr>
            <p:ph type="sldNum" sz="quarter" idx="12"/>
          </p:nvPr>
        </p:nvSpPr>
        <p:spPr/>
        <p:txBody>
          <a:bodyPr/>
          <a:lstStyle/>
          <a:p>
            <a:fld id="{1F45E794-307C-49D3-8CE5-47BF882ED0AE}" type="slidenum">
              <a:rPr lang="en-MY" smtClean="0"/>
              <a:pPr/>
              <a:t>38</a:t>
            </a:fld>
            <a:endParaRPr lang="en-MY" dirty="0"/>
          </a:p>
        </p:txBody>
      </p:sp>
    </p:spTree>
    <p:extLst>
      <p:ext uri="{BB962C8B-B14F-4D97-AF65-F5344CB8AC3E}">
        <p14:creationId xmlns:p14="http://schemas.microsoft.com/office/powerpoint/2010/main" val="3200933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1520" y="1516851"/>
            <a:ext cx="8208912" cy="4648455"/>
            <a:chOff x="1265961" y="1111820"/>
            <a:chExt cx="5301281" cy="4036879"/>
          </a:xfrm>
        </p:grpSpPr>
        <p:sp>
          <p:nvSpPr>
            <p:cNvPr id="12" name="Rounded Rectangle 11"/>
            <p:cNvSpPr/>
            <p:nvPr/>
          </p:nvSpPr>
          <p:spPr>
            <a:xfrm>
              <a:off x="1695452" y="3915703"/>
              <a:ext cx="1350819" cy="4572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a:t>Mandatory</a:t>
              </a:r>
              <a:endParaRPr lang="en-MY" sz="1400" dirty="0"/>
            </a:p>
          </p:txBody>
        </p:sp>
        <p:sp>
          <p:nvSpPr>
            <p:cNvPr id="13" name="Rounded Rectangle 12"/>
            <p:cNvSpPr/>
            <p:nvPr/>
          </p:nvSpPr>
          <p:spPr>
            <a:xfrm>
              <a:off x="3649801" y="3915703"/>
              <a:ext cx="1350819" cy="4572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a:t>Voluntary</a:t>
              </a:r>
              <a:endParaRPr lang="en-MY" sz="1400" dirty="0"/>
            </a:p>
          </p:txBody>
        </p:sp>
        <p:sp>
          <p:nvSpPr>
            <p:cNvPr id="15" name="Rounded Rectangle 14"/>
            <p:cNvSpPr/>
            <p:nvPr/>
          </p:nvSpPr>
          <p:spPr>
            <a:xfrm>
              <a:off x="5179863" y="1111820"/>
              <a:ext cx="1226127" cy="4572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a:t>Non-Business</a:t>
              </a:r>
              <a:endParaRPr lang="en-MY" sz="1400" dirty="0"/>
            </a:p>
          </p:txBody>
        </p:sp>
        <p:sp>
          <p:nvSpPr>
            <p:cNvPr id="17" name="Rounded Rectangle 16"/>
            <p:cNvSpPr/>
            <p:nvPr/>
          </p:nvSpPr>
          <p:spPr>
            <a:xfrm>
              <a:off x="4219571" y="1793190"/>
              <a:ext cx="1548243" cy="63038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a:t>Non-Taxable Supply</a:t>
              </a:r>
              <a:endParaRPr lang="en-MY" sz="1400" dirty="0"/>
            </a:p>
          </p:txBody>
        </p:sp>
        <p:sp>
          <p:nvSpPr>
            <p:cNvPr id="18" name="Rounded Rectangle 17"/>
            <p:cNvSpPr/>
            <p:nvPr/>
          </p:nvSpPr>
          <p:spPr>
            <a:xfrm>
              <a:off x="2672191" y="1797627"/>
              <a:ext cx="1357745" cy="4572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a:t>Taxable Supply</a:t>
              </a:r>
              <a:endParaRPr lang="en-MY" sz="1400" dirty="0"/>
            </a:p>
          </p:txBody>
        </p:sp>
        <p:sp>
          <p:nvSpPr>
            <p:cNvPr id="19" name="Rounded Rectangle 18"/>
            <p:cNvSpPr/>
            <p:nvPr/>
          </p:nvSpPr>
          <p:spPr>
            <a:xfrm>
              <a:off x="3555228" y="1111820"/>
              <a:ext cx="1198418" cy="4572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a:t>Business</a:t>
              </a:r>
              <a:endParaRPr lang="en-MY" sz="1400" dirty="0"/>
            </a:p>
          </p:txBody>
        </p:sp>
        <p:pic>
          <p:nvPicPr>
            <p:cNvPr id="20" name="Picture 2" descr="C:\Users\Account\Desktop\Checkm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6504" y="1323436"/>
              <a:ext cx="333888" cy="2909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ccount\Desktop\Sign-Error-icon cop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0648" y="1357774"/>
              <a:ext cx="236594" cy="23659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p:cNvCxnSpPr>
              <a:stCxn id="19" idx="2"/>
              <a:endCxn id="18" idx="0"/>
            </p:cNvCxnSpPr>
            <p:nvPr/>
          </p:nvCxnSpPr>
          <p:spPr>
            <a:xfrm flipH="1">
              <a:off x="3351064" y="1569020"/>
              <a:ext cx="803373" cy="228607"/>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pic>
          <p:nvPicPr>
            <p:cNvPr id="23" name="Picture 4" descr="C:\Users\Account\Desktop\Sign-Error-icon cop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1513" y="2178974"/>
              <a:ext cx="236594" cy="23659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Account\Desktop\Checkm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8220" y="2006340"/>
              <a:ext cx="333888" cy="290931"/>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1265961" y="4539099"/>
              <a:ext cx="2209800" cy="6096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a:t>Liable to notify within 28 days</a:t>
              </a:r>
              <a:endParaRPr lang="en-MY" sz="1400" dirty="0"/>
            </a:p>
          </p:txBody>
        </p:sp>
        <p:cxnSp>
          <p:nvCxnSpPr>
            <p:cNvPr id="26" name="Straight Connector 25"/>
            <p:cNvCxnSpPr>
              <a:stCxn id="19" idx="2"/>
              <a:endCxn id="17" idx="0"/>
            </p:cNvCxnSpPr>
            <p:nvPr/>
          </p:nvCxnSpPr>
          <p:spPr>
            <a:xfrm>
              <a:off x="4154437" y="1569020"/>
              <a:ext cx="839256" cy="224170"/>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33" idx="2"/>
              <a:endCxn id="12" idx="0"/>
            </p:cNvCxnSpPr>
            <p:nvPr/>
          </p:nvCxnSpPr>
          <p:spPr>
            <a:xfrm>
              <a:off x="2370862" y="3733800"/>
              <a:ext cx="0" cy="181903"/>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12" idx="2"/>
              <a:endCxn id="25" idx="0"/>
            </p:cNvCxnSpPr>
            <p:nvPr/>
          </p:nvCxnSpPr>
          <p:spPr>
            <a:xfrm flipH="1">
              <a:off x="2370861" y="4372903"/>
              <a:ext cx="1" cy="166196"/>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30" idx="2"/>
              <a:endCxn id="13" idx="0"/>
            </p:cNvCxnSpPr>
            <p:nvPr/>
          </p:nvCxnSpPr>
          <p:spPr>
            <a:xfrm>
              <a:off x="4325211" y="3733800"/>
              <a:ext cx="0" cy="181903"/>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Rounded Rectangle 29"/>
            <p:cNvSpPr/>
            <p:nvPr/>
          </p:nvSpPr>
          <p:spPr>
            <a:xfrm>
              <a:off x="3463632" y="2743200"/>
              <a:ext cx="1723158" cy="9906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a:t>Taxable Turnover RM500,000 and below</a:t>
              </a:r>
              <a:endParaRPr lang="en-MY" sz="1400" dirty="0"/>
            </a:p>
          </p:txBody>
        </p:sp>
        <p:sp>
          <p:nvSpPr>
            <p:cNvPr id="33" name="Rounded Rectangle 32"/>
            <p:cNvSpPr/>
            <p:nvPr/>
          </p:nvSpPr>
          <p:spPr>
            <a:xfrm>
              <a:off x="1527468" y="2743200"/>
              <a:ext cx="1686788" cy="9906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400" dirty="0"/>
                <a:t>Taxable Turnover exceed RM500,000</a:t>
              </a:r>
              <a:endParaRPr lang="en-MY" sz="1400" dirty="0"/>
            </a:p>
          </p:txBody>
        </p:sp>
        <p:cxnSp>
          <p:nvCxnSpPr>
            <p:cNvPr id="34" name="Straight Connector 33"/>
            <p:cNvCxnSpPr>
              <a:stCxn id="18" idx="2"/>
              <a:endCxn id="33" idx="0"/>
            </p:cNvCxnSpPr>
            <p:nvPr/>
          </p:nvCxnSpPr>
          <p:spPr>
            <a:xfrm flipH="1">
              <a:off x="2370862" y="2254827"/>
              <a:ext cx="980202" cy="488373"/>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8" idx="2"/>
              <a:endCxn id="30" idx="0"/>
            </p:cNvCxnSpPr>
            <p:nvPr/>
          </p:nvCxnSpPr>
          <p:spPr>
            <a:xfrm>
              <a:off x="3351064" y="2254827"/>
              <a:ext cx="974147" cy="488373"/>
            </a:xfrm>
            <a:prstGeom prst="line">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7" name="Rectangle 36"/>
          <p:cNvSpPr/>
          <p:nvPr/>
        </p:nvSpPr>
        <p:spPr>
          <a:xfrm>
            <a:off x="-239964" y="351076"/>
            <a:ext cx="7016750" cy="747936"/>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accent5">
                    <a:lumMod val="60000"/>
                    <a:lumOff val="40000"/>
                  </a:schemeClr>
                </a:solidFill>
                <a:cs typeface="Mongolian Baiti" pitchFamily="66" charset="0"/>
              </a:rPr>
              <a:t>	</a:t>
            </a:r>
            <a:r>
              <a:rPr lang="en-US" sz="2800" dirty="0">
                <a:solidFill>
                  <a:schemeClr val="bg1"/>
                </a:solidFill>
                <a:latin typeface="Calibri" pitchFamily="34" charset="0"/>
                <a:cs typeface="Mongolian Baiti" pitchFamily="66" charset="0"/>
              </a:rPr>
              <a:t>GST REGISTRATION</a:t>
            </a:r>
            <a:endParaRPr lang="en-US" sz="2800" dirty="0">
              <a:solidFill>
                <a:srgbClr val="FF0000"/>
              </a:solidFill>
              <a:latin typeface="Calibri" pitchFamily="34" charset="0"/>
              <a:cs typeface="Mongolian Baiti" pitchFamily="66"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3351004207"/>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1F45E794-307C-49D3-8CE5-47BF882ED0AE}" type="slidenum">
              <a:rPr lang="en-MY" smtClean="0"/>
              <a:pPr/>
              <a:t>4</a:t>
            </a:fld>
            <a:endParaRPr lang="en-MY" dirty="0"/>
          </a:p>
        </p:txBody>
      </p:sp>
      <p:sp>
        <p:nvSpPr>
          <p:cNvPr id="30" name="Rounded Rectangle 12"/>
          <p:cNvSpPr>
            <a:spLocks noChangeArrowheads="1"/>
          </p:cNvSpPr>
          <p:nvPr/>
        </p:nvSpPr>
        <p:spPr bwMode="auto">
          <a:xfrm>
            <a:off x="4771407" y="1878212"/>
            <a:ext cx="3893527" cy="3212511"/>
          </a:xfrm>
          <a:prstGeom prst="roundRect">
            <a:avLst>
              <a:gd name="adj" fmla="val 11250"/>
            </a:avLst>
          </a:prstGeom>
          <a:solidFill>
            <a:srgbClr val="FFFF00"/>
          </a:solidFill>
          <a:ln>
            <a:noFill/>
          </a:ln>
          <a:extLst/>
        </p:spPr>
        <p:txBody>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eaLnBrk="1" hangingPunct="1"/>
            <a:endParaRPr lang="en-MY" sz="4062"/>
          </a:p>
        </p:txBody>
      </p:sp>
      <p:sp>
        <p:nvSpPr>
          <p:cNvPr id="31" name="Text Box 29"/>
          <p:cNvSpPr txBox="1">
            <a:spLocks noChangeArrowheads="1"/>
          </p:cNvSpPr>
          <p:nvPr/>
        </p:nvSpPr>
        <p:spPr bwMode="auto">
          <a:xfrm>
            <a:off x="5205894" y="1678919"/>
            <a:ext cx="3017959" cy="525628"/>
          </a:xfrm>
          <a:prstGeom prst="roundRect">
            <a:avLst/>
          </a:prstGeom>
          <a:ln>
            <a:headEnd/>
            <a:tailEnd/>
          </a:ln>
        </p:spPr>
        <p:style>
          <a:lnRef idx="1">
            <a:schemeClr val="accent5"/>
          </a:lnRef>
          <a:fillRef idx="3">
            <a:schemeClr val="accent5"/>
          </a:fillRef>
          <a:effectRef idx="2">
            <a:schemeClr val="accent5"/>
          </a:effectRef>
          <a:fontRef idx="minor">
            <a:schemeClr val="lt1"/>
          </a:fontRef>
        </p:style>
        <p:txBody>
          <a:bodyPr wrap="square" lIns="66463" tIns="66463" rIns="66463" bIns="66463">
            <a:spAutoFit/>
          </a:bodyPr>
          <a:lstStyle/>
          <a:p>
            <a:pPr algn="ctr">
              <a:spcBef>
                <a:spcPct val="50000"/>
              </a:spcBef>
              <a:buClr>
                <a:schemeClr val="tx2"/>
              </a:buClr>
              <a:defRPr/>
            </a:pPr>
            <a:r>
              <a:rPr lang="en-US" sz="2215" b="1" dirty="0">
                <a:solidFill>
                  <a:schemeClr val="bg1"/>
                </a:solidFill>
                <a:ea typeface="宋体" pitchFamily="2" charset="-122"/>
              </a:rPr>
              <a:t>Indirect Tax</a:t>
            </a:r>
          </a:p>
        </p:txBody>
      </p:sp>
      <p:pic>
        <p:nvPicPr>
          <p:cNvPr id="3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5603" y="5223661"/>
            <a:ext cx="1091838" cy="93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17"/>
          <p:cNvSpPr>
            <a:spLocks noChangeArrowheads="1"/>
          </p:cNvSpPr>
          <p:nvPr/>
        </p:nvSpPr>
        <p:spPr bwMode="auto">
          <a:xfrm>
            <a:off x="443904" y="1865798"/>
            <a:ext cx="3788018" cy="3212511"/>
          </a:xfrm>
          <a:prstGeom prst="roundRect">
            <a:avLst>
              <a:gd name="adj" fmla="val 11250"/>
            </a:avLst>
          </a:prstGeom>
          <a:solidFill>
            <a:srgbClr val="D60093"/>
          </a:solidFill>
          <a:ln>
            <a:noFill/>
          </a:ln>
          <a:extLst/>
        </p:spPr>
        <p:txBody>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eaLnBrk="1" hangingPunct="1"/>
            <a:endParaRPr lang="en-MY" sz="4062"/>
          </a:p>
        </p:txBody>
      </p:sp>
      <p:sp>
        <p:nvSpPr>
          <p:cNvPr id="36" name="Text Box 29"/>
          <p:cNvSpPr txBox="1">
            <a:spLocks noChangeArrowheads="1"/>
          </p:cNvSpPr>
          <p:nvPr/>
        </p:nvSpPr>
        <p:spPr bwMode="auto">
          <a:xfrm>
            <a:off x="982678" y="1693573"/>
            <a:ext cx="2725226" cy="525628"/>
          </a:xfrm>
          <a:prstGeom prst="roundRect">
            <a:avLst/>
          </a:prstGeom>
          <a:ln>
            <a:headEnd/>
            <a:tailEnd/>
          </a:ln>
        </p:spPr>
        <p:style>
          <a:lnRef idx="1">
            <a:schemeClr val="accent5"/>
          </a:lnRef>
          <a:fillRef idx="3">
            <a:schemeClr val="accent5"/>
          </a:fillRef>
          <a:effectRef idx="2">
            <a:schemeClr val="accent5"/>
          </a:effectRef>
          <a:fontRef idx="minor">
            <a:schemeClr val="lt1"/>
          </a:fontRef>
        </p:style>
        <p:txBody>
          <a:bodyPr wrap="square" lIns="66463" tIns="66463" rIns="66463" bIns="66463">
            <a:spAutoFit/>
          </a:bodyPr>
          <a:lstStyle/>
          <a:p>
            <a:pPr algn="ctr">
              <a:spcBef>
                <a:spcPct val="50000"/>
              </a:spcBef>
              <a:buClr>
                <a:schemeClr val="tx2"/>
              </a:buClr>
              <a:defRPr/>
            </a:pPr>
            <a:r>
              <a:rPr lang="en-US" sz="2215" b="1" dirty="0">
                <a:solidFill>
                  <a:schemeClr val="bg1"/>
                </a:solidFill>
                <a:ea typeface="宋体" pitchFamily="2" charset="-122"/>
              </a:rPr>
              <a:t>Direct Tax</a:t>
            </a:r>
          </a:p>
        </p:txBody>
      </p:sp>
      <p:pic>
        <p:nvPicPr>
          <p:cNvPr id="41" name="Picture 17" descr="http://t1.gstatic.com/images?q=tbn:WQgRWP8j1VFj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364" y="5230736"/>
            <a:ext cx="1155711" cy="105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9"/>
          <p:cNvSpPr txBox="1">
            <a:spLocks noChangeArrowheads="1"/>
          </p:cNvSpPr>
          <p:nvPr/>
        </p:nvSpPr>
        <p:spPr bwMode="auto">
          <a:xfrm>
            <a:off x="819676" y="2299029"/>
            <a:ext cx="3023089" cy="5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algn="ctr" eaLnBrk="1" hangingPunct="1">
              <a:spcBef>
                <a:spcPct val="50000"/>
              </a:spcBef>
              <a:buClr>
                <a:schemeClr val="tx2"/>
              </a:buClr>
            </a:pPr>
            <a:r>
              <a:rPr lang="en-US" sz="2585" b="1" dirty="0">
                <a:solidFill>
                  <a:schemeClr val="bg1"/>
                </a:solidFill>
                <a:latin typeface="+mn-lt"/>
                <a:ea typeface="SimSun" panose="02010600030101010101" pitchFamily="2" charset="-122"/>
              </a:rPr>
              <a:t>Corporate Tax</a:t>
            </a:r>
          </a:p>
        </p:txBody>
      </p:sp>
      <p:sp>
        <p:nvSpPr>
          <p:cNvPr id="22" name="Text Box 29"/>
          <p:cNvSpPr txBox="1">
            <a:spLocks noChangeArrowheads="1"/>
          </p:cNvSpPr>
          <p:nvPr/>
        </p:nvSpPr>
        <p:spPr bwMode="auto">
          <a:xfrm>
            <a:off x="384459" y="2807149"/>
            <a:ext cx="3893526" cy="5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algn="ctr" eaLnBrk="1" hangingPunct="1">
              <a:spcBef>
                <a:spcPct val="50000"/>
              </a:spcBef>
              <a:buClr>
                <a:schemeClr val="tx2"/>
              </a:buClr>
            </a:pPr>
            <a:r>
              <a:rPr lang="en-US" sz="2585" b="1" dirty="0">
                <a:solidFill>
                  <a:schemeClr val="bg1"/>
                </a:solidFill>
                <a:latin typeface="+mn-lt"/>
                <a:ea typeface="SimSun" panose="02010600030101010101" pitchFamily="2" charset="-122"/>
              </a:rPr>
              <a:t>Individual Income Tax</a:t>
            </a:r>
          </a:p>
        </p:txBody>
      </p:sp>
      <p:sp>
        <p:nvSpPr>
          <p:cNvPr id="24" name="Text Box 29"/>
          <p:cNvSpPr txBox="1">
            <a:spLocks noChangeArrowheads="1"/>
          </p:cNvSpPr>
          <p:nvPr/>
        </p:nvSpPr>
        <p:spPr bwMode="auto">
          <a:xfrm>
            <a:off x="503153" y="3347277"/>
            <a:ext cx="3670788" cy="5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algn="ctr" eaLnBrk="1" hangingPunct="1">
              <a:spcBef>
                <a:spcPct val="50000"/>
              </a:spcBef>
              <a:buClr>
                <a:schemeClr val="tx2"/>
              </a:buClr>
            </a:pPr>
            <a:r>
              <a:rPr lang="en-US" sz="2585" b="1" dirty="0">
                <a:solidFill>
                  <a:schemeClr val="bg1"/>
                </a:solidFill>
                <a:latin typeface="+mn-lt"/>
                <a:ea typeface="SimSun" panose="02010600030101010101" pitchFamily="2" charset="-122"/>
              </a:rPr>
              <a:t>Real Property Gains Tax</a:t>
            </a:r>
          </a:p>
        </p:txBody>
      </p:sp>
      <p:sp>
        <p:nvSpPr>
          <p:cNvPr id="25" name="Text Box 29"/>
          <p:cNvSpPr txBox="1">
            <a:spLocks noChangeArrowheads="1"/>
          </p:cNvSpPr>
          <p:nvPr/>
        </p:nvSpPr>
        <p:spPr bwMode="auto">
          <a:xfrm>
            <a:off x="459290" y="3894283"/>
            <a:ext cx="3757246" cy="5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algn="ctr" eaLnBrk="1" hangingPunct="1">
              <a:spcBef>
                <a:spcPct val="50000"/>
              </a:spcBef>
              <a:buClr>
                <a:schemeClr val="tx2"/>
              </a:buClr>
            </a:pPr>
            <a:r>
              <a:rPr lang="en-US" sz="2585" b="1" dirty="0">
                <a:solidFill>
                  <a:schemeClr val="bg1"/>
                </a:solidFill>
                <a:latin typeface="+mn-lt"/>
                <a:ea typeface="SimSun" panose="02010600030101010101" pitchFamily="2" charset="-122"/>
              </a:rPr>
              <a:t>Stamp Duty</a:t>
            </a:r>
          </a:p>
        </p:txBody>
      </p:sp>
      <p:sp>
        <p:nvSpPr>
          <p:cNvPr id="26" name="Text Box 29"/>
          <p:cNvSpPr txBox="1">
            <a:spLocks noChangeArrowheads="1"/>
          </p:cNvSpPr>
          <p:nvPr/>
        </p:nvSpPr>
        <p:spPr bwMode="auto">
          <a:xfrm>
            <a:off x="5318842" y="2259729"/>
            <a:ext cx="3024554" cy="58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algn="ctr" eaLnBrk="1" hangingPunct="1">
              <a:spcBef>
                <a:spcPct val="50000"/>
              </a:spcBef>
              <a:buClr>
                <a:schemeClr val="tx2"/>
              </a:buClr>
            </a:pPr>
            <a:r>
              <a:rPr lang="en-US" sz="2954" b="1" dirty="0">
                <a:solidFill>
                  <a:srgbClr val="C00000"/>
                </a:solidFill>
                <a:latin typeface="+mn-lt"/>
                <a:ea typeface="SimSun" panose="02010600030101010101" pitchFamily="2" charset="-122"/>
              </a:rPr>
              <a:t>Import Duty</a:t>
            </a:r>
          </a:p>
        </p:txBody>
      </p:sp>
      <p:sp>
        <p:nvSpPr>
          <p:cNvPr id="27" name="Text Box 29"/>
          <p:cNvSpPr txBox="1">
            <a:spLocks noChangeArrowheads="1"/>
          </p:cNvSpPr>
          <p:nvPr/>
        </p:nvSpPr>
        <p:spPr bwMode="auto">
          <a:xfrm>
            <a:off x="5313713" y="3281638"/>
            <a:ext cx="3023089" cy="58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algn="ctr" eaLnBrk="1" hangingPunct="1">
              <a:spcBef>
                <a:spcPct val="50000"/>
              </a:spcBef>
              <a:buClr>
                <a:schemeClr val="tx2"/>
              </a:buClr>
            </a:pPr>
            <a:r>
              <a:rPr lang="en-US" sz="2954" b="1" dirty="0">
                <a:solidFill>
                  <a:srgbClr val="C00000"/>
                </a:solidFill>
                <a:latin typeface="+mn-lt"/>
                <a:ea typeface="SimSun" panose="02010600030101010101" pitchFamily="2" charset="-122"/>
              </a:rPr>
              <a:t>Excise Duty </a:t>
            </a:r>
          </a:p>
        </p:txBody>
      </p:sp>
      <p:grpSp>
        <p:nvGrpSpPr>
          <p:cNvPr id="28" name="Group 27"/>
          <p:cNvGrpSpPr/>
          <p:nvPr/>
        </p:nvGrpSpPr>
        <p:grpSpPr>
          <a:xfrm>
            <a:off x="5283169" y="3815220"/>
            <a:ext cx="3366242" cy="844355"/>
            <a:chOff x="5745088" y="4149080"/>
            <a:chExt cx="3646762" cy="914718"/>
          </a:xfrm>
        </p:grpSpPr>
        <p:sp>
          <p:nvSpPr>
            <p:cNvPr id="29" name="Text Box 29"/>
            <p:cNvSpPr txBox="1">
              <a:spLocks noChangeArrowheads="1"/>
            </p:cNvSpPr>
            <p:nvPr/>
          </p:nvSpPr>
          <p:spPr bwMode="auto">
            <a:xfrm>
              <a:off x="5745088" y="4149080"/>
              <a:ext cx="1734744" cy="91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66463" tIns="66463" rIns="66463" bIns="66463">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eaLnBrk="1" hangingPunct="1">
                <a:spcBef>
                  <a:spcPct val="50000"/>
                </a:spcBef>
                <a:buClr>
                  <a:schemeClr val="tx2"/>
                </a:buClr>
              </a:pPr>
              <a:r>
                <a:rPr lang="en-US" sz="1846" b="1" dirty="0">
                  <a:solidFill>
                    <a:srgbClr val="C00000"/>
                  </a:solidFill>
                  <a:latin typeface="+mn-lt"/>
                  <a:ea typeface="SimSun" panose="02010600030101010101" pitchFamily="2" charset="-122"/>
                </a:rPr>
                <a:t>Sales Tax</a:t>
              </a:r>
            </a:p>
            <a:p>
              <a:pPr eaLnBrk="1" hangingPunct="1">
                <a:spcBef>
                  <a:spcPct val="50000"/>
                </a:spcBef>
                <a:buClr>
                  <a:schemeClr val="tx2"/>
                </a:buClr>
              </a:pPr>
              <a:r>
                <a:rPr lang="en-US" sz="1846" b="1" dirty="0">
                  <a:solidFill>
                    <a:srgbClr val="C00000"/>
                  </a:solidFill>
                  <a:latin typeface="+mn-lt"/>
                  <a:ea typeface="SimSun" panose="02010600030101010101" pitchFamily="2" charset="-122"/>
                </a:rPr>
                <a:t>Service Tax</a:t>
              </a:r>
            </a:p>
          </p:txBody>
        </p:sp>
        <p:sp>
          <p:nvSpPr>
            <p:cNvPr id="33" name="Right Brace 19"/>
            <p:cNvSpPr>
              <a:spLocks/>
            </p:cNvSpPr>
            <p:nvPr/>
          </p:nvSpPr>
          <p:spPr bwMode="auto">
            <a:xfrm>
              <a:off x="7345687" y="4285766"/>
              <a:ext cx="268288" cy="635000"/>
            </a:xfrm>
            <a:prstGeom prst="rightBrace">
              <a:avLst>
                <a:gd name="adj1" fmla="val 8350"/>
                <a:gd name="adj2" fmla="val 50000"/>
              </a:avLst>
            </a:prstGeom>
            <a:noFill/>
            <a:ln w="12700" algn="ctr">
              <a:solidFill>
                <a:schemeClr val="tx1"/>
              </a:solidFill>
              <a:round/>
              <a:headEnd type="none" w="sm" len="sm"/>
              <a:tailEnd type="none" w="sm" len="sm"/>
            </a:ln>
          </p:spPr>
          <p:txBody>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eaLnBrk="1" hangingPunct="1"/>
              <a:endParaRPr lang="en-US" sz="4062">
                <a:latin typeface="+mn-lt"/>
              </a:endParaRPr>
            </a:p>
          </p:txBody>
        </p:sp>
        <p:sp>
          <p:nvSpPr>
            <p:cNvPr id="34" name="TextBox 20"/>
            <p:cNvSpPr txBox="1">
              <a:spLocks noChangeArrowheads="1"/>
            </p:cNvSpPr>
            <p:nvPr/>
          </p:nvSpPr>
          <p:spPr bwMode="auto">
            <a:xfrm>
              <a:off x="7678876" y="4309041"/>
              <a:ext cx="1712974" cy="59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eaLnBrk="1" hangingPunct="1"/>
              <a:r>
                <a:rPr lang="en-US" sz="1477" b="1" dirty="0">
                  <a:solidFill>
                    <a:schemeClr val="tx2"/>
                  </a:solidFill>
                  <a:latin typeface="+mn-lt"/>
                </a:rPr>
                <a:t>Consumption</a:t>
              </a:r>
            </a:p>
            <a:p>
              <a:pPr eaLnBrk="1" hangingPunct="1"/>
              <a:r>
                <a:rPr lang="en-US" sz="1477" b="1" dirty="0">
                  <a:solidFill>
                    <a:schemeClr val="tx2"/>
                  </a:solidFill>
                  <a:latin typeface="+mn-lt"/>
                </a:rPr>
                <a:t>Tax</a:t>
              </a:r>
            </a:p>
          </p:txBody>
        </p:sp>
      </p:grpSp>
      <p:sp>
        <p:nvSpPr>
          <p:cNvPr id="37" name="Rectangle 36"/>
          <p:cNvSpPr/>
          <p:nvPr/>
        </p:nvSpPr>
        <p:spPr>
          <a:xfrm>
            <a:off x="5797572" y="2790471"/>
            <a:ext cx="2055371" cy="546945"/>
          </a:xfrm>
          <a:prstGeom prst="rect">
            <a:avLst/>
          </a:prstGeom>
        </p:spPr>
        <p:txBody>
          <a:bodyPr wrap="none">
            <a:spAutoFit/>
          </a:bodyPr>
          <a:lstStyle/>
          <a:p>
            <a:pPr lvl="0" algn="ctr">
              <a:spcBef>
                <a:spcPct val="50000"/>
              </a:spcBef>
              <a:buClr>
                <a:srgbClr val="1F497D"/>
              </a:buClr>
            </a:pPr>
            <a:r>
              <a:rPr lang="en-US" sz="2954" b="1" dirty="0">
                <a:solidFill>
                  <a:srgbClr val="C00000"/>
                </a:solidFill>
                <a:ea typeface="SimSun" panose="02010600030101010101" pitchFamily="2" charset="-122"/>
              </a:rPr>
              <a:t>Export Duty</a:t>
            </a:r>
          </a:p>
        </p:txBody>
      </p:sp>
      <p:sp>
        <p:nvSpPr>
          <p:cNvPr id="38" name="Rectangle 37"/>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a:latin typeface="Calibri" pitchFamily="34" charset="0"/>
                <a:cs typeface="Calibri" pitchFamily="34" charset="0"/>
              </a:rPr>
              <a:t>CURRENT TAX SYSTEM IN MALAYSIA</a:t>
            </a:r>
          </a:p>
        </p:txBody>
      </p:sp>
    </p:spTree>
    <p:extLst>
      <p:ext uri="{BB962C8B-B14F-4D97-AF65-F5344CB8AC3E}">
        <p14:creationId xmlns:p14="http://schemas.microsoft.com/office/powerpoint/2010/main" val="3624749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40</a:t>
            </a:fld>
            <a:endParaRPr lang="en-US"/>
          </a:p>
        </p:txBody>
      </p:sp>
      <p:sp>
        <p:nvSpPr>
          <p:cNvPr id="11" name="Rounded Rectangle 10"/>
          <p:cNvSpPr/>
          <p:nvPr/>
        </p:nvSpPr>
        <p:spPr>
          <a:xfrm>
            <a:off x="572847" y="2528561"/>
            <a:ext cx="5950982" cy="1617712"/>
          </a:xfrm>
          <a:prstGeom prst="roundRect">
            <a:avLst/>
          </a:prstGeom>
          <a:solidFill>
            <a:schemeClr val="accent6">
              <a:lumMod val="60000"/>
              <a:lumOff val="4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Calibri" pitchFamily="34" charset="0"/>
                <a:cs typeface="Calibri" pitchFamily="34" charset="0"/>
              </a:rPr>
              <a:t>MANDATORY REGISTRATION</a:t>
            </a:r>
          </a:p>
        </p:txBody>
      </p:sp>
      <p:pic>
        <p:nvPicPr>
          <p:cNvPr id="3074" name="Picture 2" descr="http://www.graphicsfuel.com/wp-content/uploads/2012/09/approved-clipboard-icon-512.png"/>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155691" y="1740950"/>
            <a:ext cx="3192932" cy="319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487471"/>
      </p:ext>
    </p:extLst>
  </p:cSld>
  <p:clrMapOvr>
    <a:masterClrMapping/>
  </p:clrMapOvr>
  <p:transition spd="slow">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https://encrypted-tbn2.gstatic.com/images?q=tbn:ANd9GcSJW5HgX4ylWyasc2stcCrYo8qMpf1uvq2FsBXe-oFdhOLSxjFg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4" y="1124744"/>
            <a:ext cx="2181225" cy="21050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S:\iACCOUNTS Master Folder\User Folder\Afif\Afif's Portal\Bahan\louis_vuitton_speedy_l1-frin-jessicabags.png"/>
          <p:cNvPicPr>
            <a:picLocks noChangeAspect="1" noChangeArrowheads="1"/>
          </p:cNvPicPr>
          <p:nvPr/>
        </p:nvPicPr>
        <p:blipFill>
          <a:blip r:embed="rId4"/>
          <a:srcRect/>
          <a:stretch>
            <a:fillRect/>
          </a:stretch>
        </p:blipFill>
        <p:spPr bwMode="auto">
          <a:xfrm>
            <a:off x="857250" y="3511550"/>
            <a:ext cx="1642402" cy="920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2267480" y="1793875"/>
            <a:ext cx="2447264" cy="1143000"/>
          </a:xfrm>
          <a:prstGeom prst="roundRect">
            <a:avLst/>
          </a:prstGeom>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nchor="ctr"/>
          <a:lstStyle/>
          <a:p>
            <a:pPr algn="ctr">
              <a:defRPr/>
            </a:pPr>
            <a:r>
              <a:rPr lang="en-US" dirty="0"/>
              <a:t>Carrying on a business in</a:t>
            </a:r>
          </a:p>
          <a:p>
            <a:pPr algn="ctr">
              <a:defRPr/>
            </a:pPr>
            <a:r>
              <a:rPr lang="en-US" dirty="0"/>
              <a:t>Malaysia</a:t>
            </a:r>
            <a:endParaRPr lang="en-GB" dirty="0"/>
          </a:p>
        </p:txBody>
      </p:sp>
      <p:sp>
        <p:nvSpPr>
          <p:cNvPr id="20" name="Rounded Rectangle 19"/>
          <p:cNvSpPr/>
          <p:nvPr/>
        </p:nvSpPr>
        <p:spPr>
          <a:xfrm>
            <a:off x="2267480" y="3084513"/>
            <a:ext cx="2447264" cy="1104900"/>
          </a:xfrm>
          <a:prstGeom prst="roundRect">
            <a:avLst/>
          </a:prstGeom>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nchor="ctr"/>
          <a:lstStyle/>
          <a:p>
            <a:pPr algn="ctr">
              <a:defRPr/>
            </a:pPr>
            <a:r>
              <a:rPr lang="en-US" dirty="0"/>
              <a:t>Makes taxable supplies</a:t>
            </a:r>
            <a:endParaRPr lang="en-GB" dirty="0"/>
          </a:p>
        </p:txBody>
      </p:sp>
      <p:pic>
        <p:nvPicPr>
          <p:cNvPr id="21" name="Picture 2" descr="C:\Users\Account\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198" y="2317753"/>
            <a:ext cx="68791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Account\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077" y="3582988"/>
            <a:ext cx="689637"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ight Arrow 22"/>
          <p:cNvSpPr/>
          <p:nvPr/>
        </p:nvSpPr>
        <p:spPr>
          <a:xfrm>
            <a:off x="5082109" y="3276605"/>
            <a:ext cx="825500" cy="685800"/>
          </a:xfrm>
          <a:prstGeom prst="rightArrow">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MY"/>
          </a:p>
        </p:txBody>
      </p:sp>
      <p:pic>
        <p:nvPicPr>
          <p:cNvPr id="24" name="Picture 2" descr="S:\iACCOUNTS Master Folder\User Folder\Afif\Afif's Portal\Bahan\money.png"/>
          <p:cNvPicPr>
            <a:picLocks noChangeAspect="1" noChangeArrowheads="1"/>
          </p:cNvPicPr>
          <p:nvPr/>
        </p:nvPicPr>
        <p:blipFill>
          <a:blip r:embed="rId6"/>
          <a:srcRect/>
          <a:stretch>
            <a:fillRect/>
          </a:stretch>
        </p:blipFill>
        <p:spPr bwMode="auto">
          <a:xfrm>
            <a:off x="1034392" y="5006975"/>
            <a:ext cx="1453223" cy="1339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2267480" y="4348163"/>
            <a:ext cx="2447264" cy="1560512"/>
          </a:xfrm>
          <a:prstGeom prst="roundRect">
            <a:avLst/>
          </a:prstGeom>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anchor="ctr"/>
          <a:lstStyle/>
          <a:p>
            <a:pPr algn="ctr">
              <a:defRPr/>
            </a:pPr>
            <a:r>
              <a:rPr lang="en-US" dirty="0"/>
              <a:t>Taxable turnover exceed RM 500,000</a:t>
            </a:r>
            <a:endParaRPr lang="en-GB" dirty="0"/>
          </a:p>
        </p:txBody>
      </p:sp>
      <p:pic>
        <p:nvPicPr>
          <p:cNvPr id="26" name="Picture 2" descr="C:\Users\Account\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598" y="5284788"/>
            <a:ext cx="689636"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ounded Rectangle 26"/>
          <p:cNvSpPr/>
          <p:nvPr/>
        </p:nvSpPr>
        <p:spPr>
          <a:xfrm>
            <a:off x="6072709" y="2838903"/>
            <a:ext cx="2889250" cy="1597600"/>
          </a:xfrm>
          <a:prstGeom prst="roundRect">
            <a:avLst/>
          </a:prstGeom>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algn="ctr">
              <a:defRPr/>
            </a:pPr>
            <a:r>
              <a:rPr lang="en-US" dirty="0">
                <a:solidFill>
                  <a:schemeClr val="bg1"/>
                </a:solidFill>
              </a:rPr>
              <a:t>The ‘</a:t>
            </a:r>
            <a:r>
              <a:rPr lang="en-US" sz="2800" dirty="0">
                <a:solidFill>
                  <a:schemeClr val="bg1"/>
                </a:solidFill>
              </a:rPr>
              <a:t>PERSON’ </a:t>
            </a:r>
            <a:r>
              <a:rPr lang="en-US" dirty="0">
                <a:solidFill>
                  <a:schemeClr val="bg1"/>
                </a:solidFill>
              </a:rPr>
              <a:t>should notify to register within 28 days from the end of taxable period</a:t>
            </a:r>
            <a:endParaRPr lang="en-GB" dirty="0">
              <a:solidFill>
                <a:schemeClr val="bg1"/>
              </a:solidFill>
            </a:endParaRPr>
          </a:p>
        </p:txBody>
      </p:sp>
      <p:sp>
        <p:nvSpPr>
          <p:cNvPr id="28" name="Rectangle 27"/>
          <p:cNvSpPr/>
          <p:nvPr/>
        </p:nvSpPr>
        <p:spPr>
          <a:xfrm>
            <a:off x="-345274" y="376808"/>
            <a:ext cx="7016750" cy="747936"/>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bg1"/>
                </a:solidFill>
                <a:cs typeface="Mongolian Baiti" pitchFamily="66" charset="0"/>
              </a:rPr>
              <a:t>	</a:t>
            </a:r>
            <a:r>
              <a:rPr lang="en-US" sz="2800" dirty="0">
                <a:solidFill>
                  <a:schemeClr val="bg1"/>
                </a:solidFill>
                <a:latin typeface="Calibri" pitchFamily="34" charset="0"/>
                <a:cs typeface="Mongolian Baiti" pitchFamily="66" charset="0"/>
              </a:rPr>
              <a:t>GST REGISTRATION</a:t>
            </a:r>
          </a:p>
          <a:p>
            <a:r>
              <a:rPr lang="en-US" dirty="0">
                <a:solidFill>
                  <a:schemeClr val="bg1"/>
                </a:solidFill>
                <a:latin typeface="Calibri" pitchFamily="34" charset="0"/>
                <a:cs typeface="Mongolian Baiti" pitchFamily="66" charset="0"/>
              </a:rPr>
              <a:t>	MANDATORY REGISTRATION</a:t>
            </a:r>
            <a:endParaRPr lang="en-MY" dirty="0">
              <a:solidFill>
                <a:schemeClr val="bg1"/>
              </a:solidFill>
              <a:latin typeface="Calibri" pitchFamily="34" charset="0"/>
              <a:cs typeface="Mongolian Baiti" pitchFamily="66"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1613401685"/>
      </p:ext>
    </p:extLst>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p:cNvGrpSpPr>
          <p:nvPr/>
        </p:nvGrpSpPr>
        <p:grpSpPr bwMode="auto">
          <a:xfrm>
            <a:off x="429151" y="1060675"/>
            <a:ext cx="6992456" cy="5541930"/>
            <a:chOff x="1289338" y="1078307"/>
            <a:chExt cx="5776694" cy="5140783"/>
          </a:xfrm>
        </p:grpSpPr>
        <p:sp>
          <p:nvSpPr>
            <p:cNvPr id="5" name="Rounded Rectangle 4"/>
            <p:cNvSpPr/>
            <p:nvPr/>
          </p:nvSpPr>
          <p:spPr>
            <a:xfrm>
              <a:off x="1416336" y="1078307"/>
              <a:ext cx="5295898" cy="124692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MY" sz="1600" b="1" u="sng" dirty="0">
                  <a:solidFill>
                    <a:srgbClr val="FF0000"/>
                  </a:solidFill>
                </a:rPr>
                <a:t>INCLUDES</a:t>
              </a:r>
              <a:endParaRPr lang="en-MY" sz="1400" b="1" u="sng" dirty="0">
                <a:solidFill>
                  <a:srgbClr val="FF0000"/>
                </a:solidFill>
              </a:endParaRPr>
            </a:p>
            <a:p>
              <a:pPr marL="285750" indent="-285750">
                <a:buFont typeface="Arial" pitchFamily="34" charset="0"/>
                <a:buChar char="•"/>
                <a:defRPr/>
              </a:pPr>
              <a:r>
                <a:rPr lang="en-MY" sz="1600" b="1" dirty="0"/>
                <a:t>Standard Rated Supplies</a:t>
              </a:r>
            </a:p>
            <a:p>
              <a:pPr marL="285750" indent="-285750">
                <a:buFont typeface="Arial" pitchFamily="34" charset="0"/>
                <a:buChar char="•"/>
                <a:defRPr/>
              </a:pPr>
              <a:r>
                <a:rPr lang="en-MY" sz="1600" b="1" dirty="0"/>
                <a:t>Zero Rated Supplies</a:t>
              </a:r>
            </a:p>
            <a:p>
              <a:pPr marL="285750" indent="-285750">
                <a:buFont typeface="Arial" pitchFamily="34" charset="0"/>
                <a:buChar char="•"/>
                <a:defRPr/>
              </a:pPr>
              <a:r>
                <a:rPr lang="en-MY" sz="1600" b="1" dirty="0"/>
                <a:t>Deemed Supplies</a:t>
              </a:r>
              <a:r>
                <a:rPr lang="en-MY" sz="1400" dirty="0"/>
                <a:t> such as private use, business gift &gt; RM500.</a:t>
              </a:r>
            </a:p>
            <a:p>
              <a:pPr marL="285750" indent="-285750">
                <a:buFont typeface="Arial" pitchFamily="34" charset="0"/>
                <a:buChar char="•"/>
                <a:defRPr/>
              </a:pPr>
              <a:r>
                <a:rPr lang="en-MY" sz="1600" b="1" dirty="0"/>
                <a:t>Disregarded supply </a:t>
              </a:r>
              <a:r>
                <a:rPr lang="en-MY" sz="1400" dirty="0"/>
                <a:t>(supply between members of group)</a:t>
              </a:r>
            </a:p>
          </p:txBody>
        </p:sp>
        <p:sp>
          <p:nvSpPr>
            <p:cNvPr id="6" name="Rounded Rectangle 5"/>
            <p:cNvSpPr/>
            <p:nvPr/>
          </p:nvSpPr>
          <p:spPr>
            <a:xfrm>
              <a:off x="1289338" y="2533617"/>
              <a:ext cx="5776694" cy="193285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600" b="1" u="sng" dirty="0"/>
            </a:p>
            <a:p>
              <a:pPr algn="ctr">
                <a:defRPr/>
              </a:pPr>
              <a:r>
                <a:rPr lang="en-US" sz="1600" b="1" u="sng" dirty="0">
                  <a:solidFill>
                    <a:srgbClr val="FF0000"/>
                  </a:solidFill>
                </a:rPr>
                <a:t>EXCLUDES</a:t>
              </a:r>
            </a:p>
            <a:p>
              <a:pPr marL="285750" indent="-285750">
                <a:buFont typeface="Arial" pitchFamily="34" charset="0"/>
                <a:buChar char="•"/>
                <a:defRPr/>
              </a:pPr>
              <a:r>
                <a:rPr lang="en-MY" sz="1600" b="1" dirty="0"/>
                <a:t>Disposal of Capital Assets</a:t>
              </a:r>
            </a:p>
            <a:p>
              <a:pPr marL="285750" indent="-285750">
                <a:buFont typeface="Arial" pitchFamily="34" charset="0"/>
                <a:buChar char="•"/>
                <a:defRPr/>
              </a:pPr>
              <a:r>
                <a:rPr lang="en-MY" sz="1600" b="1" dirty="0"/>
                <a:t>Imported Services</a:t>
              </a:r>
            </a:p>
            <a:p>
              <a:pPr marL="285750" indent="-285750">
                <a:buFont typeface="Arial" pitchFamily="34" charset="0"/>
                <a:buChar char="•"/>
                <a:defRPr/>
              </a:pPr>
              <a:r>
                <a:rPr lang="en-MY" sz="1600" b="1" dirty="0"/>
                <a:t>Designated Areas</a:t>
              </a:r>
            </a:p>
            <a:p>
              <a:pPr marL="285750" indent="-285750">
                <a:buFont typeface="Arial" pitchFamily="34" charset="0"/>
                <a:buChar char="•"/>
                <a:defRPr/>
              </a:pPr>
              <a:r>
                <a:rPr lang="en-MY" sz="1600" b="1" dirty="0"/>
                <a:t>Out of scope supplies</a:t>
              </a:r>
            </a:p>
            <a:p>
              <a:pPr marL="285750" indent="-285750">
                <a:buFont typeface="Arial" pitchFamily="34" charset="0"/>
                <a:buChar char="•"/>
                <a:defRPr/>
              </a:pPr>
              <a:r>
                <a:rPr lang="en-MY" sz="1600" b="1" dirty="0"/>
                <a:t>Imported within warehouse </a:t>
              </a:r>
              <a:r>
                <a:rPr lang="en-MY" sz="1600" dirty="0"/>
                <a:t>(Warehousing Scheme)</a:t>
              </a:r>
            </a:p>
            <a:p>
              <a:pPr marL="285750" indent="-285750">
                <a:buFont typeface="Arial" pitchFamily="34" charset="0"/>
                <a:buChar char="•"/>
                <a:defRPr/>
              </a:pPr>
              <a:r>
                <a:rPr lang="en-MY" sz="1600" b="1" dirty="0"/>
                <a:t>Supplies made by a foreign principal </a:t>
              </a:r>
              <a:r>
                <a:rPr lang="en-MY" sz="1600" dirty="0"/>
                <a:t>(Approved Toll Manufacturer Scheme)</a:t>
              </a:r>
            </a:p>
          </p:txBody>
        </p:sp>
        <p:sp>
          <p:nvSpPr>
            <p:cNvPr id="7" name="Rounded Rectangle 6"/>
            <p:cNvSpPr/>
            <p:nvPr/>
          </p:nvSpPr>
          <p:spPr>
            <a:xfrm>
              <a:off x="2671522" y="4662628"/>
              <a:ext cx="1581148" cy="4572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400" dirty="0"/>
                <a:t>Historical Method</a:t>
              </a:r>
              <a:endParaRPr lang="en-MY" sz="1400" dirty="0"/>
            </a:p>
          </p:txBody>
        </p:sp>
        <p:sp>
          <p:nvSpPr>
            <p:cNvPr id="8" name="Rounded Rectangle 7"/>
            <p:cNvSpPr/>
            <p:nvPr/>
          </p:nvSpPr>
          <p:spPr>
            <a:xfrm>
              <a:off x="4497286" y="4662628"/>
              <a:ext cx="1581148" cy="4572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400" dirty="0"/>
                <a:t>Future Method</a:t>
              </a:r>
              <a:endParaRPr lang="en-MY" sz="1400" dirty="0"/>
            </a:p>
          </p:txBody>
        </p:sp>
        <p:sp>
          <p:nvSpPr>
            <p:cNvPr id="9" name="Rounded Rectangle 8"/>
            <p:cNvSpPr/>
            <p:nvPr/>
          </p:nvSpPr>
          <p:spPr>
            <a:xfrm>
              <a:off x="3608083" y="5392436"/>
              <a:ext cx="1809831" cy="31109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400" dirty="0"/>
                <a:t>Net taxable turnover</a:t>
              </a:r>
              <a:endParaRPr lang="en-MY" sz="1400" dirty="0"/>
            </a:p>
          </p:txBody>
        </p:sp>
        <p:sp>
          <p:nvSpPr>
            <p:cNvPr id="10" name="Rounded Rectangle 9"/>
            <p:cNvSpPr/>
            <p:nvPr/>
          </p:nvSpPr>
          <p:spPr>
            <a:xfrm>
              <a:off x="3136843" y="5920327"/>
              <a:ext cx="2622767" cy="2987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400" dirty="0"/>
                <a:t>Exceeds threshold RM500,000</a:t>
              </a:r>
              <a:endParaRPr lang="en-MY" sz="1400" dirty="0"/>
            </a:p>
          </p:txBody>
        </p:sp>
        <p:cxnSp>
          <p:nvCxnSpPr>
            <p:cNvPr id="11" name="Straight Connector 10"/>
            <p:cNvCxnSpPr/>
            <p:nvPr/>
          </p:nvCxnSpPr>
          <p:spPr>
            <a:xfrm>
              <a:off x="4177685" y="2300261"/>
              <a:ext cx="0" cy="233356"/>
            </a:xfrm>
            <a:prstGeom prst="line">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flipV="1">
              <a:off x="5139936" y="4473580"/>
              <a:ext cx="0" cy="189048"/>
            </a:xfrm>
            <a:prstGeom prst="line">
              <a:avLst/>
            </a:prstGeom>
            <a:ln>
              <a:headEnd type="triangle"/>
              <a:tailEnd type="none"/>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3883564" y="5119828"/>
              <a:ext cx="0" cy="249231"/>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5139936" y="5143205"/>
              <a:ext cx="0" cy="249231"/>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4505602" y="5731422"/>
              <a:ext cx="0" cy="190495"/>
            </a:xfrm>
            <a:prstGeom prst="line">
              <a:avLst/>
            </a:prstGeom>
            <a:ln>
              <a:tailEnd type="triangle"/>
            </a:ln>
          </p:spPr>
          <p:style>
            <a:lnRef idx="2">
              <a:schemeClr val="dk1"/>
            </a:lnRef>
            <a:fillRef idx="0">
              <a:schemeClr val="dk1"/>
            </a:fillRef>
            <a:effectRef idx="1">
              <a:schemeClr val="dk1"/>
            </a:effectRef>
            <a:fontRef idx="minor">
              <a:schemeClr val="tx1"/>
            </a:fontRef>
          </p:style>
        </p:cxnSp>
      </p:grpSp>
      <p:sp>
        <p:nvSpPr>
          <p:cNvPr id="17" name="Rectangle 16"/>
          <p:cNvSpPr/>
          <p:nvPr/>
        </p:nvSpPr>
        <p:spPr>
          <a:xfrm>
            <a:off x="-373903" y="259363"/>
            <a:ext cx="7016750" cy="747936"/>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bg1"/>
                </a:solidFill>
                <a:cs typeface="Mongolian Baiti" pitchFamily="66" charset="0"/>
              </a:rPr>
              <a:t>	</a:t>
            </a:r>
            <a:r>
              <a:rPr lang="en-US" sz="2800" dirty="0">
                <a:solidFill>
                  <a:schemeClr val="bg1"/>
                </a:solidFill>
                <a:latin typeface="Calibri" pitchFamily="34" charset="0"/>
                <a:cs typeface="Mongolian Baiti" pitchFamily="66" charset="0"/>
              </a:rPr>
              <a:t>MANDATORY REGISTRATION</a:t>
            </a:r>
          </a:p>
          <a:p>
            <a:r>
              <a:rPr lang="en-US" sz="2800" dirty="0">
                <a:solidFill>
                  <a:schemeClr val="bg1"/>
                </a:solidFill>
                <a:latin typeface="Calibri" pitchFamily="34" charset="0"/>
                <a:cs typeface="Mongolian Baiti" pitchFamily="66" charset="0"/>
              </a:rPr>
              <a:t>	</a:t>
            </a:r>
            <a:r>
              <a:rPr lang="en-US" dirty="0">
                <a:solidFill>
                  <a:schemeClr val="bg1"/>
                </a:solidFill>
                <a:latin typeface="Calibri" pitchFamily="34" charset="0"/>
                <a:cs typeface="Mongolian Baiti" pitchFamily="66" charset="0"/>
              </a:rPr>
              <a:t>THE DETERMINATION OF THRESHOLD</a:t>
            </a:r>
          </a:p>
        </p:txBody>
      </p:sp>
      <p:cxnSp>
        <p:nvCxnSpPr>
          <p:cNvPr id="19" name="Straight Arrow Connector 18"/>
          <p:cNvCxnSpPr/>
          <p:nvPr/>
        </p:nvCxnSpPr>
        <p:spPr>
          <a:xfrm flipV="1">
            <a:off x="6010835" y="6407153"/>
            <a:ext cx="632012" cy="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bwMode="auto">
          <a:xfrm>
            <a:off x="6810321" y="5692597"/>
            <a:ext cx="1529657" cy="847349"/>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r>
              <a:rPr lang="en-US" sz="1400" b="1" dirty="0" smtClean="0">
                <a:solidFill>
                  <a:schemeClr val="tx1"/>
                </a:solidFill>
              </a:rPr>
              <a:t>MANDATORY</a:t>
            </a:r>
          </a:p>
          <a:p>
            <a:pPr algn="ctr">
              <a:defRPr/>
            </a:pPr>
            <a:r>
              <a:rPr lang="en-US" sz="1400" b="1" dirty="0" smtClean="0">
                <a:solidFill>
                  <a:schemeClr val="tx1"/>
                </a:solidFill>
              </a:rPr>
              <a:t> </a:t>
            </a:r>
            <a:r>
              <a:rPr lang="en-US" sz="1400" b="1" dirty="0">
                <a:solidFill>
                  <a:schemeClr val="tx1"/>
                </a:solidFill>
              </a:rPr>
              <a:t>REGISTRATION</a:t>
            </a:r>
            <a:endParaRPr lang="en-MY" sz="1400" b="1" dirty="0">
              <a:solidFill>
                <a:schemeClr val="tx1"/>
              </a:solidFill>
            </a:endParaRPr>
          </a:p>
        </p:txBody>
      </p:sp>
      <p:sp>
        <p:nvSpPr>
          <p:cNvPr id="27" name="AutoShape 10" descr="data:image/jpeg;base64,/9j/4AAQSkZJRgABAQAAAQABAAD/2wCEAAkGBxQTEhUUEhQUFhUUFxUXFRYWFRgcFRUWFxYXGxcgGxUbICghHhsmHRsZIjIhJSwrLi4uGCEzPTMtOigtLisBCgoKBQUFDgUFDisZExkrKysrKysrKysrKysrKysrKysrKysrKysrKysrKysrKysrKysrKysrKysrKysrKysrK//AABEIAMIBAwMBIgACEQEDEQH/xAAbAAEAAgMBAQAAAAAAAAAAAAAABQYBBAcCA//EAD0QAAIBAwMDAgQEBQEFCQAAAAECAwAEEQUSIQYTMUFRBxQiYTJxgaEVI0JSkTMWJHKxwRc2Q2JzdbPw8f/EABQBAQAAAAAAAAAAAAAAAAAAAAD/xAAUEQEAAAAAAAAAAAAAAAAAAAAA/9oADAMBAAIRAxEAPwDhtKUoFKUoFKUoFKUoFKUoFKUoFKUoFKUoFKUoFKUoFKUoFKUoFKUoFKUoFKUoFKUoFKUoFKUoFKUoFKUoFKyBW5c6TPGoeSCZEOMM8bKpz4wxGKDSpWxJZSLGsrRuI3JCyFSEYjyFfGCR9q16BSlKBSlbWmadJcSpDCu+SQ7UUEAk/mSBQatK+t1btG7I4wyMysPZlOCOPuK+VApW5pOmS3MqQwIXlkJCKCBkgEnkkDwDWtPEUZlYYZSVYexBwaDxSlblvpM8i7o4ZXX+5Y2ZePPIGKDTpXqSMqcMCCPIIwR+leaBSlb2m6RNOJTChcQRtLKQQNka/ibk849hzQaNKUoFKUoFKUoFKUoFKUoFKUoFKUoFKUoLX8LriCPVLV7raIg7ZL42q2xhGTn0D7efTz6VY+vrvW7XvJdyvJbT7k3gK9u6Nyu04/ln2HB49RVI6Z0J7ybsxvGrlWZBI+0OV/pBP9RGcflXUuldMvdOtbxdWOyyNvIkcEkqOXmONgiUE4/q8Y5IOOMgKVq1lN/BrGRrhmheedUgKgJEVZhuDeTnnz4zW9pXRumzyLax6mzXMnCFbdvly+M7dxOT7Z//ACvtqIRtB0pZG2obucOR5Vd7bj+gOavlno0tvqUItrKwj09Gh2XbJE0sgIXxOxLmQuSoxj/rQct6V6FN1LewyTJC9mrFmb/T3JJtfc3oowTn7VuXPRFpJazzafem4e0XfOjQmPcg/E0eT4GD7+Ks3SNqJbzqGMukYkS7Xe5wi7pnGWPoOfNaug9PTaTaalPfBYhNayWsCF1YzPLxlQpOVHH6E+1BUtG0XTTEj3l+6PJ/4UMDOYxkjLueM+uAM496nunumm0/qCzhMiyKzJJHIowHjdG2nHoeD/ipXStCYadZyaZZWl08wY3c1wkchikBAC4kOEUfVyB/T/mS1xs9SaWcof8Ad7flMbDxN+HHG32+1BTdT6TRjfX13KYIfmLhbcBQZLmXuvwikj6Rjlvz9jUdo2iaYY0a71B0kkGe3DAX7XJH8xzxnjOAOKufUQGtR3ES4F/p0k4iQEBbm2EjZAXxvXA/Pj34zaaE4sLJ9MsrK5Ese67uLhIpDHLxuDdw4jVefA9P8hF9I9Ntp/UVtbs4kAJZJAMB0eByp25OPUYyfFJOhLS5uLiCG/DX+ZpBEIz2CwJYxibP1MB5I9jxwas2pOD1VYkFSDDHyv4TmCXGPsfSql8Mf+8Sf+rd/wDxzUHODXV/41dWvT+ntZySRu89yG7flhvfAIwc81yqQcn8z/zrqv8AtJc2XT1g1pMYmee5VioUkgO5/qBoM9f6dNeQ6R3YwNSulkSQbQjOgZRG0gA4OOfHq3tioyLoKxkmayh1AvfLuABhIt3lXJKLJnIIwRu58fpUX0V1Sw1a3u72Vnw5DyOSSFdGTPPhRuzgeK6Jdx62ly7W9tYmIOzRXIitgnbOSrdzIIOPP3zQc/6S6DF3DdSSzi3+UdFk3rlVXLdwkg+VCnAHk4GRnNTvSVrbRnV1s52nh/hc53uhRg3qNpx49/vWtos7Po2tvIQzvNbMxGMFjPkkY4xnnitT4Xf6Wr/+23H/AEoISfptV0uO/wC4d0ly0HbxwAEZt27PnjxWdQ6YWPTLe+7hJnlkjMe3hQm7BDZ5zt/erToelSahoItrQCS4t7wyvDuAcxvGyhhkgeT+x/Kvr11phttCsoHdGkjuZu5sYMEYh2K7hwSu4A49aDllKUoFKUoFKUoFKUoFKUoFKl4OnpXs5L0bOzFIsTc/XuYAjC48cj1qIoFKUoMg1ktXmpTprQpb24S2g29yTdt3nC/SjOcnB9FNBG7qwDXqaIqzKfKkg/mDg15AoLN0l1GlpFexsjMbu2aBSpACM2eT7j8qrTGrNc9Dzx2q3UsltGHjEyQvMBcPETwyxeoPnzVbmhZThgQcA4IIOD+dB4zWd32rzSg9bqb680oPW77U3V5pQZzWd1YRSSAOSeBXqWMqcEEEeQRgg/lQeK9b+MV5qX0Hp6W7WdotmLaFppNxx9C+dvHJ+1BFbqbq81kCgzvpu+1WDR+htQuk7kFrK6Hw+Aqt/wAJYjcPyzUZqujT20nauIpIn/tdSCQTgEe4+4zQaFKs0nw/1JYe8bOYR43Z2jcF85Medw4+1ZsPh9qU0aSxWkjJIoZGBXDKfBGTQVilWXUegtQgUPNayIpZUBO05dzhRwfJPFSE/wALdQVGYJE7INzwxzRtMgHnKA/sMmgpVKyRWKBSlKBSlKDqfRUVu2g3fzjyLCt3GzdsAyPhEwi54BJwMngc1Ea707Zy6e1/p/eRYZVinhnZWYbsbWVl9MlRg/f253+jfl5tGubSa6it5JruMxGQ8bhGpG4DlUO0jf6EivOrGLTtJlsvmIJ7m6njkbsPvjijiwVy+MbiV8ff7UHq46VsbIQxXsN7PPJGskpt8COAPyFGQd7gefSsWHw8jGtDT5XZoXjeWOQEKzIYmaMng4IIwfyNWfVtdub/ALVxp2qw26mJBNbzXHaaKVRhsAqcqfce1QPRuplNeR7u+iuNkTqbnufyiTAeFdgMgElfuaCMh6d0+8urax097gyF2Wa4kC9qREQs7xoDkfhOAftVq+HMOkfxaJbM3aTQtMEaUo0dwBFKrY28ocEsM+Qp8E1QPhjriWeowTTHEQ3pIcZwsiMueOeCQT9gau/RXT9rp+pxXMuo2bR7pflxHJuZxIkigyHAWMBT5JOTgetBRdNFgJZ2vhcyN3SIooNo3ZZtxaRvHoMAZ5qY6i6dsYobO+jW6W1nkeOaByvfQpnOxsYwQD5+3vxK9B3qC3vltbi3t9QefMUsxVQbfIJCOwIBzu/b86x8SNTD6XaxSXsV5cx3MndZG3YyhOAeCVGQN2MGg3/ivNpouLYXEd4X+WtiO28YUQfXgYI/H558Vq/G2Sz7wXZcfNdi32NuTs7PZlxu3bcjj1xUB8Xb6Oa6t2ikSQLZW6kowIDDfkEj1GRxUx8R4ILp4NRW4t3g7VqkkIlIuSVbEiiLHkA+SR4NBr6BpGj3UyWsSagTIdguiUChyDg9oAgLn3Oa1ejuioJp9Qiu5WjWyRyZF8AxyFWYqRyNqnj710FdYKX0MsOp2cOlhoRHBEyhiCFXY0SqCPq8sxwoyT4qnaTqcIl6gJljAmiuRESwxITI23Z/cTkeKCl9UyWLOn8PS4VApD/MFCxbPBG0njHpW/01oEU9hqNw+/uWi25iwQFzK7htwxz+Ee1VSr/8NZ4XttRspZo4HvIoey8p2x74mc4ZvTO4fvQRuj9PRS6Te3jb+7byQLHgjbiR1Dbhjk4PvU5cdPaXa2llc3Zuna6h3dmIqMsD9TFyMKoyBjkkmtuW0gs9Fv7X5y3muJJLZikT5QYmXAVjjecAk4GBxUN17fRvYaQqSIzR2zh1VgShLJwwHg8HzQSqdO2dnqlg4M8ltdi3mtcFRIkjSpsEhIwVHrjnn7Zrx8QYbKbVjCiXAmkvES4ZnTtlXYK3bAGQeRjOa8dSaxCG0KQSKwtoLYzBCGKbJELAgeDgHisdeW8cOpLqKXNtPFLcxyokUu6YKCrncmMAcY8+o/QIm+6ahTW/kBv7PzKRZ3Dfsbbn6seefOKtXS+krb3Wu20IdljtLmOMfidvRRwOT6cCtq9020bV01Q6ha/LSTRSoofM5f6RtMePpG7yxPArX0/XIk1DXZVnRd8Fz2HDgbnz9PbPqc+MUFQ6l6ft7G3SKZmfUX2vIiMO1aocEK/H1SkegPGfbG7S+HmkJd6lbQSfgeTLj+5UUuw/IhcfrU/1bcwalZrfh44r6LbHeRFgpnAwqyoPVsYyB9/7Rmo9M6w1ndw3KDJhcNtz+IeGGfTIJGfvQW/qK7v9V1GeG2ZtsLOIoRKscccUT7ARuKrnOPvz7Dj4X3z1jeWD6sHkSF1kjDSpKe2HBfDKxyQcEAn0FSevdK2uoTPdaffWaLOTJJBdSGKSKRj9Qxg5BOT6fbNeeuntJpNMsxeRbbe3EE9wis8SNgAH0yCRyQeM80G/1jot5LNLqmmXTXMEuWJhlYTQoRyjRedoHGPPuBjNQPwe1GY6rZxmWQx7nGze2zAhkx9OcYqwdE6VHpNx85NqVo0Co/0W8xeS4BU7FMeB6kH1wR+tVb4a6jGuswTSFIozLMx3MAiB45MDccDHIFBDdU6nM1zcI0srKJ5cKZGKjEjYwCccVbfhhpTWksGrXM0UNqO+Ruk/mzbVdCqRDlju/wCX5VRdfkDXVwykFWmlII8EF2IIPtVh1uQnSLFTdQOFknxbquJotzMSXbPIJ+w/EPNBWdTuBJNLIF2iR3cL/aGYkD961aUoFKUoFKUoMg0zWKUGc0zWKUGc0zWKUGc0zWKUGc0zWKUGQaZrFKBWc1ilBnNM1ilBndTdWKUGc0zWKUGc0zWKUGc1nca80oMg1ilKBSlKBSlKBSlKBSlKBSlKBSlKBSlKBSlKBSlKBSlKBSlKBSlKBSlKBSlKBSlKBSlKBSlKBSlKBSlKBSlKBSlKBSlKBSlKBSlKBWxYWrSypGgy8jKij3ZyFH7mtetvSb0wTxTKMmKRJAPQlGDY/agu2owafaTPaCylvngOyefvyR/zBw/bjQEBQcgbsnIP656b0K1e3vbpbWW7MEypHa9xkkjhYk75O39RI/DxxkE1LWs0ZvmvrLU4LeG5lWa4gmleKdfr3yoUCkOMlsEHHOPvUNGvevru8s9Rt7V2up2j70jxF4nkLKwbaQQc8oeePFBq6BdafLdpEdPYpcTQom67kBgDlVYAqBvAYkgnB9K0+uJLRJpbe2tOw0E0iGTvySdxUZlH0NwPANS/UGs20utW08TJ20ltO/MF2RySRuvdkC4GF4/bNVbq6dXvrp0YMj3EzKwOQytIxBB9sUFv6P6St7vS5XIb5xpp0tmDnDGGCObZs8HcO5z54rX+FfS0F3Kz3YZoA0UKKGKmSeZvpAYf2oGYj8q+eidQC1023KOvfh1Mz9vI3GP5eNSSP7TgrVludcsotSsIrWVBaLcPeTSEgIJZ2JCk+nbjCr+tBRLfpZpnmKy20MccrxhridY8kHhQD9ROMc4x96ldH6e7MerRXUS962t1K5wdjGVPqVh7qfI9DW5oRtWjuXDWHzRu3Ob7cYvlSMgxryGbfnPBOMcVJ9Qa7bPPrDJPEVns7ZISDgSMohyFB9Rg8emKCnWXQ9xLGHjkti7RmVYBcRm4aMLuyIgfO3LbSc4HitK46YnV7VMBjeLG8G05DCRtoBPowPBHpXTOlbywt5LaSKXT0hEB7jyZN/8AMNE6uCSPoG4+RhcZHqKjug9Vj/hzTy/6ujtJJBkcN82jJGhP2mAb/wCmgqY6FnAcyS2sQWSSJTLOqCZ4jiQR5/EFJAzwMkCvFxo7SWtiY7dVe4knRZe9zMVdQAyNhYwucZzznJxVk6NuY2t1S/uLGSzJleSKZm+cgds5MOBncxCngkH1x5r4Wt3YvBpENzJ/JjnvPmFz9aRvIpj3hfAOOcemaCuax0lNBD3+5bzRbxGz28yyBHIyA2PGRnB8cVX66j1LfQrplzAJNOEjzwOkdlnBjUuMsx/Ef8kDz5rl1ApSlApSlApSlApSlApSlApSlApSlApSvcCBmUEhQSAWPhcnycegoPFKtidAXRnvYBsLWMbyyEFsOqjKhOMksvIBx4rxpPRM08McivGDOly8MZLb5BbAb8YGMnJx77TQValTsvTEy2Md9hTFLMYVAzv3AHBIx4JVh+a1ua90TNaxyu7Rv2ZkgkCFiyvJCsi+R4+op/xKaCr5puq3XPw/uI71bN2jV2h75ck9tIwjMxY4zxtZfHkVDdPaE93IyIURURpZZJCQkUS43MxGT6+BySaCKzWKulx8Pn3WqwXNvP8AOFxCUMgG1N29mLKMKu05HnjxWx0r0XbzX8MD3lvNE6yMe00gclFP0gFOGzhueCqtz6UFEzTNWyy6IMzTiG6tXjtljeSbe6xhZCR5ZQfpxzx9hmtz/s3fdHm8sxHcAfLSmRttw5JG1V27gQeCWAAyPfACj5rOKnrLprMk0dxcW9sbdzHJ3WYsXUsCERAS2COT4FWDQemjbT6hDcCKTbplzNE64ZGDKjRyISOODweCKCg7q3U1aUW7WwfELyLKygD6nUFVy2MkAE8ZxnnzU5oXRpu1QJd2gnlBMVuXbuNjPDFVKoxAOAT/AIzWjedMSpHayDa4vC6xhScrIkgRkb/zZI8Z80EHmsnNXCToJkM3eu7WJIpjb9x2k2vOqK7KNqkgLuwWOOfetaXTSdPibZbAG9kh7+5hIxEanDMfp7X1Zz9v8hV81irRqfRxjt5LiG6trlYCgnELOTGZG2ofqUblJ4yKiun9Eku5e1FsGFeR3kbbHHGgy7u3ooFBGUqz6p0e0caTQzwXEDyiEyRFsRyt4DqwDDI5B8Vv3vw4mjnW279q1wXZWiWRsxRqjP3JDtwqbVz7jcvHNBSaVaNb6REFst0l3bzxvIY17Xc3F1GWH1KAMAg8+QciqvQKUpQKUpQKUpQKUpQKUpQKUpQdeTr23jjsp0fNzI9ouoDac9q2R42zxzvV88f2+KhtV6pgg1Oya0ffaWCxRI2D9aEkznBwcsHYfpXOqUHZrbqnTVumtTL/ALhFDbmJ8Nhpre4M+NmP6u46E/YVXuieqYHurz+INthvHWdicnEsM4ljHAPBBZa51Sg6hd9bQS6fPK7H59xc2yqQTm3upxMx3eMKC6AZ4z7Vjoa2tree9eOcTWyWP8yVoWKAymPKNb7gzjOV4Ix7iuYVvaRrE9q/ct5XifGNyMRkHyCPBH2NB0HW/qNjdRX0UNqrSxW8kVtLEttIgLn+SWZmDMQGfLeTkHGK+v8AtJZxahp87SRSSxd4XtxbwlI5O4pWNtmBucBiWIUZz9q57rOv3F2wa5meUrwu88KD52r4X9Pao2gvFvPbWttqdutzHMZo7YRMiuFcrNuYDcByB618n1iHsaMvcG61aUzjB/lhrwuM8c/TzxmqZSg6Xa6rZvPqTia3jnlu5Jbe4uIO9H2DI5IRGRgrnKnJXOOK2dV6otXurhxOHV9Ha2V+3s3z7FGO2BhSSPA4FcrpQdb6Q12xg+RkS4toFiVBdo1oHupJsncwnKEiPkHKsMAHgmvl8PNWiMF2043Jp8xv4Dj6TIVeNUJPjc5jYD3WuU1twalKkUkKuRFKUMiDw5Qkpn3wTQXjonVo1Vmub6HsySmS7s7i3eQS853R8Edw88gqQQuc18ItZsvlYYmz2l1SSZoed4tGSMDJ8HgEcHPFUOlB1TqHXLUWWoQR3Vs4nMLW0NvaCIJGlwrYaQIpZ9vJDE42nnmobp+5s7SaWL5kvDeWJhknETf7vLKASCmcsqsoBx71RKUF+kvrWytDaxXK3Dz3ME0rxq4iijhPABbBLknPA8D8qmNCv45uoLq5jbdCq3cvcAJUR9kjc0fBdefweuRXKa2tN1GWCQSQSPHIvh0Yhh78j0+3rQXjrJVmsY5rWaE2kExjMMVs8G2aVd27Du+8kLjO7gAcVz2pbWupLq72/MzyShfwhj9Kk+oUcZ+9RNApSlApSlApSlApSlApSlApSlApSlApSlApSlApSlApSlApSlApSlApSlApSlApSlApSlApSlApSlApSlApSlApSlApSlApSlApSlApSlApSlApSlApSlApSlApSlApSlApSlApSlApSlApSlApSlApSlApSlApSlApSlApSlApSlApSlApSlApSlApSlApSlApSlApSlApSlApSlApSlApSlB//9k="/>
          <p:cNvSpPr>
            <a:spLocks noChangeAspect="1" noChangeArrowheads="1"/>
          </p:cNvSpPr>
          <p:nvPr/>
        </p:nvSpPr>
        <p:spPr bwMode="auto">
          <a:xfrm>
            <a:off x="-2254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ms-MY"/>
          </a:p>
        </p:txBody>
      </p:sp>
      <p:sp>
        <p:nvSpPr>
          <p:cNvPr id="28" name="AutoShape 12" descr="data:image/jpeg;base64,/9j/4AAQSkZJRgABAQAAAQABAAD/2wCEAAkGBxQTEhUUEhQUFhUUFxUXFRYWFRgcFRUWFxYXGxcgGxUbICghHhsmHRsZIjIhJSwrLi4uGCEzPTMtOigtLisBCgoKBQUFDgUFDisZExkrKysrKysrKysrKysrKysrKysrKysrKysrKysrKysrKysrKysrKysrKysrKysrKysrK//AABEIAMIBAwMBIgACEQEDEQH/xAAbAAEAAgMBAQAAAAAAAAAAAAAABQYBBAcCA//EAD0QAAIBAwMDAgQEBQEFCQAAAAECAwAEEQUSIQYTMUFRBxQiYTJxgaEVI0JSkTMWJHKxwRc2Q2JzdbPw8f/EABQBAQAAAAAAAAAAAAAAAAAAAAD/xAAUEQEAAAAAAAAAAAAAAAAAAAAA/9oADAMBAAIRAxEAPwDhtKUoFKUoFKUoFKUoFKUoFKUoFKUoFKUoFKUoFKUoFKUoFKUoFKUoFKUoFKUoFKUoFKUoFKUoFKUoFKUoFKyBW5c6TPGoeSCZEOMM8bKpz4wxGKDSpWxJZSLGsrRuI3JCyFSEYjyFfGCR9q16BSlKBSlbWmadJcSpDCu+SQ7UUEAk/mSBQatK+t1btG7I4wyMysPZlOCOPuK+VApW5pOmS3MqQwIXlkJCKCBkgEnkkDwDWtPEUZlYYZSVYexBwaDxSlblvpM8i7o4ZXX+5Y2ZePPIGKDTpXqSMqcMCCPIIwR+leaBSlb2m6RNOJTChcQRtLKQQNka/ibk849hzQaNKUoFKUoFKUoFKUoFKUoFKUoFKUoFKUoLX8LriCPVLV7raIg7ZL42q2xhGTn0D7efTz6VY+vrvW7XvJdyvJbT7k3gK9u6Nyu04/ln2HB49RVI6Z0J7ybsxvGrlWZBI+0OV/pBP9RGcflXUuldMvdOtbxdWOyyNvIkcEkqOXmONgiUE4/q8Y5IOOMgKVq1lN/BrGRrhmheedUgKgJEVZhuDeTnnz4zW9pXRumzyLax6mzXMnCFbdvly+M7dxOT7Z//ACvtqIRtB0pZG2obucOR5Vd7bj+gOavlno0tvqUItrKwj09Gh2XbJE0sgIXxOxLmQuSoxj/rQct6V6FN1LewyTJC9mrFmb/T3JJtfc3oowTn7VuXPRFpJazzafem4e0XfOjQmPcg/E0eT4GD7+Ks3SNqJbzqGMukYkS7Xe5wi7pnGWPoOfNaug9PTaTaalPfBYhNayWsCF1YzPLxlQpOVHH6E+1BUtG0XTTEj3l+6PJ/4UMDOYxkjLueM+uAM496nunumm0/qCzhMiyKzJJHIowHjdG2nHoeD/ipXStCYadZyaZZWl08wY3c1wkchikBAC4kOEUfVyB/T/mS1xs9SaWcof8Ad7flMbDxN+HHG32+1BTdT6TRjfX13KYIfmLhbcBQZLmXuvwikj6Rjlvz9jUdo2iaYY0a71B0kkGe3DAX7XJH8xzxnjOAOKufUQGtR3ES4F/p0k4iQEBbm2EjZAXxvXA/Pj34zaaE4sLJ9MsrK5Ese67uLhIpDHLxuDdw4jVefA9P8hF9I9Ntp/UVtbs4kAJZJAMB0eByp25OPUYyfFJOhLS5uLiCG/DX+ZpBEIz2CwJYxibP1MB5I9jxwas2pOD1VYkFSDDHyv4TmCXGPsfSql8Mf+8Sf+rd/wDxzUHODXV/41dWvT+ntZySRu89yG7flhvfAIwc81yqQcn8z/zrqv8AtJc2XT1g1pMYmee5VioUkgO5/qBoM9f6dNeQ6R3YwNSulkSQbQjOgZRG0gA4OOfHq3tioyLoKxkmayh1AvfLuABhIt3lXJKLJnIIwRu58fpUX0V1Sw1a3u72Vnw5DyOSSFdGTPPhRuzgeK6Jdx62ly7W9tYmIOzRXIitgnbOSrdzIIOPP3zQc/6S6DF3DdSSzi3+UdFk3rlVXLdwkg+VCnAHk4GRnNTvSVrbRnV1s52nh/hc53uhRg3qNpx49/vWtos7Po2tvIQzvNbMxGMFjPkkY4xnnitT4Xf6Wr/+23H/AEoISfptV0uO/wC4d0ly0HbxwAEZt27PnjxWdQ6YWPTLe+7hJnlkjMe3hQm7BDZ5zt/erToelSahoItrQCS4t7wyvDuAcxvGyhhkgeT+x/Kvr11phttCsoHdGkjuZu5sYMEYh2K7hwSu4A49aDllKUoFKUoFKUoFKUoFKUoFKl4OnpXs5L0bOzFIsTc/XuYAjC48cj1qIoFKUoMg1ktXmpTprQpb24S2g29yTdt3nC/SjOcnB9FNBG7qwDXqaIqzKfKkg/mDg15AoLN0l1GlpFexsjMbu2aBSpACM2eT7j8qrTGrNc9Dzx2q3UsltGHjEyQvMBcPETwyxeoPnzVbmhZThgQcA4IIOD+dB4zWd32rzSg9bqb680oPW77U3V5pQZzWd1YRSSAOSeBXqWMqcEEEeQRgg/lQeK9b+MV5qX0Hp6W7WdotmLaFppNxx9C+dvHJ+1BFbqbq81kCgzvpu+1WDR+htQuk7kFrK6Hw+Aqt/wAJYjcPyzUZqujT20nauIpIn/tdSCQTgEe4+4zQaFKs0nw/1JYe8bOYR43Z2jcF85Medw4+1ZsPh9qU0aSxWkjJIoZGBXDKfBGTQVilWXUegtQgUPNayIpZUBO05dzhRwfJPFSE/wALdQVGYJE7INzwxzRtMgHnKA/sMmgpVKyRWKBSlKBSlKDqfRUVu2g3fzjyLCt3GzdsAyPhEwi54BJwMngc1Ea707Zy6e1/p/eRYZVinhnZWYbsbWVl9MlRg/f253+jfl5tGubSa6it5JruMxGQ8bhGpG4DlUO0jf6EivOrGLTtJlsvmIJ7m6njkbsPvjijiwVy+MbiV8ff7UHq46VsbIQxXsN7PPJGskpt8COAPyFGQd7gefSsWHw8jGtDT5XZoXjeWOQEKzIYmaMng4IIwfyNWfVtdub/ALVxp2qw26mJBNbzXHaaKVRhsAqcqfce1QPRuplNeR7u+iuNkTqbnufyiTAeFdgMgElfuaCMh6d0+8urax097gyF2Wa4kC9qREQs7xoDkfhOAftVq+HMOkfxaJbM3aTQtMEaUo0dwBFKrY28ocEsM+Qp8E1QPhjriWeowTTHEQ3pIcZwsiMueOeCQT9gau/RXT9rp+pxXMuo2bR7pflxHJuZxIkigyHAWMBT5JOTgetBRdNFgJZ2vhcyN3SIooNo3ZZtxaRvHoMAZ5qY6i6dsYobO+jW6W1nkeOaByvfQpnOxsYwQD5+3vxK9B3qC3vltbi3t9QefMUsxVQbfIJCOwIBzu/b86x8SNTD6XaxSXsV5cx3MndZG3YyhOAeCVGQN2MGg3/ivNpouLYXEd4X+WtiO28YUQfXgYI/H558Vq/G2Sz7wXZcfNdi32NuTs7PZlxu3bcjj1xUB8Xb6Oa6t2ikSQLZW6kowIDDfkEj1GRxUx8R4ILp4NRW4t3g7VqkkIlIuSVbEiiLHkA+SR4NBr6BpGj3UyWsSagTIdguiUChyDg9oAgLn3Oa1ejuioJp9Qiu5WjWyRyZF8AxyFWYqRyNqnj710FdYKX0MsOp2cOlhoRHBEyhiCFXY0SqCPq8sxwoyT4qnaTqcIl6gJljAmiuRESwxITI23Z/cTkeKCl9UyWLOn8PS4VApD/MFCxbPBG0njHpW/01oEU9hqNw+/uWi25iwQFzK7htwxz+Ee1VSr/8NZ4XttRspZo4HvIoey8p2x74mc4ZvTO4fvQRuj9PRS6Te3jb+7byQLHgjbiR1Dbhjk4PvU5cdPaXa2llc3Zuna6h3dmIqMsD9TFyMKoyBjkkmtuW0gs9Fv7X5y3muJJLZikT5QYmXAVjjecAk4GBxUN17fRvYaQqSIzR2zh1VgShLJwwHg8HzQSqdO2dnqlg4M8ltdi3mtcFRIkjSpsEhIwVHrjnn7Zrx8QYbKbVjCiXAmkvES4ZnTtlXYK3bAGQeRjOa8dSaxCG0KQSKwtoLYzBCGKbJELAgeDgHisdeW8cOpLqKXNtPFLcxyokUu6YKCrncmMAcY8+o/QIm+6ahTW/kBv7PzKRZ3Dfsbbn6seefOKtXS+krb3Wu20IdljtLmOMfidvRRwOT6cCtq9020bV01Q6ha/LSTRSoofM5f6RtMePpG7yxPArX0/XIk1DXZVnRd8Fz2HDgbnz9PbPqc+MUFQ6l6ft7G3SKZmfUX2vIiMO1aocEK/H1SkegPGfbG7S+HmkJd6lbQSfgeTLj+5UUuw/IhcfrU/1bcwalZrfh44r6LbHeRFgpnAwqyoPVsYyB9/7Rmo9M6w1ndw3KDJhcNtz+IeGGfTIJGfvQW/qK7v9V1GeG2ZtsLOIoRKscccUT7ARuKrnOPvz7Dj4X3z1jeWD6sHkSF1kjDSpKe2HBfDKxyQcEAn0FSevdK2uoTPdaffWaLOTJJBdSGKSKRj9Qxg5BOT6fbNeeuntJpNMsxeRbbe3EE9wis8SNgAH0yCRyQeM80G/1jot5LNLqmmXTXMEuWJhlYTQoRyjRedoHGPPuBjNQPwe1GY6rZxmWQx7nGze2zAhkx9OcYqwdE6VHpNx85NqVo0Co/0W8xeS4BU7FMeB6kH1wR+tVb4a6jGuswTSFIozLMx3MAiB45MDccDHIFBDdU6nM1zcI0srKJ5cKZGKjEjYwCccVbfhhpTWksGrXM0UNqO+Ruk/mzbVdCqRDlju/wCX5VRdfkDXVwykFWmlII8EF2IIPtVh1uQnSLFTdQOFknxbquJotzMSXbPIJ+w/EPNBWdTuBJNLIF2iR3cL/aGYkD961aUoFKUoFKUoMg0zWKUGc0zWKUGc0zWKUGc0zWKUGc0zWKUGQaZrFKBWc1ilBnNM1ilBndTdWKUGc0zWKUGc0zWKUGc1nca80oMg1ilKBSlKBSlKBSlKBSlKBSlKBSlKBSlKBSlKBSlKBSlKBSlKBSlKBSlKBSlKBSlKBSlKBSlKBSlKBSlKBSlKBSlKBSlKBSlKBSlKBWxYWrSypGgy8jKij3ZyFH7mtetvSb0wTxTKMmKRJAPQlGDY/agu2owafaTPaCylvngOyefvyR/zBw/bjQEBQcgbsnIP656b0K1e3vbpbWW7MEypHa9xkkjhYk75O39RI/DxxkE1LWs0ZvmvrLU4LeG5lWa4gmleKdfr3yoUCkOMlsEHHOPvUNGvevru8s9Rt7V2up2j70jxF4nkLKwbaQQc8oeePFBq6BdafLdpEdPYpcTQom67kBgDlVYAqBvAYkgnB9K0+uJLRJpbe2tOw0E0iGTvySdxUZlH0NwPANS/UGs20utW08TJ20ltO/MF2RySRuvdkC4GF4/bNVbq6dXvrp0YMj3EzKwOQytIxBB9sUFv6P6St7vS5XIb5xpp0tmDnDGGCObZs8HcO5z54rX+FfS0F3Kz3YZoA0UKKGKmSeZvpAYf2oGYj8q+eidQC1023KOvfh1Mz9vI3GP5eNSSP7TgrVludcsotSsIrWVBaLcPeTSEgIJZ2JCk+nbjCr+tBRLfpZpnmKy20MccrxhridY8kHhQD9ROMc4x96ldH6e7MerRXUS962t1K5wdjGVPqVh7qfI9DW5oRtWjuXDWHzRu3Ob7cYvlSMgxryGbfnPBOMcVJ9Qa7bPPrDJPEVns7ZISDgSMohyFB9Rg8emKCnWXQ9xLGHjkti7RmVYBcRm4aMLuyIgfO3LbSc4HitK46YnV7VMBjeLG8G05DCRtoBPowPBHpXTOlbywt5LaSKXT0hEB7jyZN/8AMNE6uCSPoG4+RhcZHqKjug9Vj/hzTy/6ujtJJBkcN82jJGhP2mAb/wCmgqY6FnAcyS2sQWSSJTLOqCZ4jiQR5/EFJAzwMkCvFxo7SWtiY7dVe4knRZe9zMVdQAyNhYwucZzznJxVk6NuY2t1S/uLGSzJleSKZm+cgds5MOBncxCngkH1x5r4Wt3YvBpENzJ/JjnvPmFz9aRvIpj3hfAOOcemaCuax0lNBD3+5bzRbxGz28yyBHIyA2PGRnB8cVX66j1LfQrplzAJNOEjzwOkdlnBjUuMsx/Ef8kDz5rl1ApSlApSlApSlApSlApSlApSlApSlApSvcCBmUEhQSAWPhcnycegoPFKtidAXRnvYBsLWMbyyEFsOqjKhOMksvIBx4rxpPRM08McivGDOly8MZLb5BbAb8YGMnJx77TQValTsvTEy2Md9hTFLMYVAzv3AHBIx4JVh+a1ua90TNaxyu7Rv2ZkgkCFiyvJCsi+R4+op/xKaCr5puq3XPw/uI71bN2jV2h75ck9tIwjMxY4zxtZfHkVDdPaE93IyIURURpZZJCQkUS43MxGT6+BySaCKzWKulx8Pn3WqwXNvP8AOFxCUMgG1N29mLKMKu05HnjxWx0r0XbzX8MD3lvNE6yMe00gclFP0gFOGzhueCqtz6UFEzTNWyy6IMzTiG6tXjtljeSbe6xhZCR5ZQfpxzx9hmtz/s3fdHm8sxHcAfLSmRttw5JG1V27gQeCWAAyPfACj5rOKnrLprMk0dxcW9sbdzHJ3WYsXUsCERAS2COT4FWDQemjbT6hDcCKTbplzNE64ZGDKjRyISOODweCKCg7q3U1aUW7WwfELyLKygD6nUFVy2MkAE8ZxnnzU5oXRpu1QJd2gnlBMVuXbuNjPDFVKoxAOAT/AIzWjedMSpHayDa4vC6xhScrIkgRkb/zZI8Z80EHmsnNXCToJkM3eu7WJIpjb9x2k2vOqK7KNqkgLuwWOOfetaXTSdPibZbAG9kh7+5hIxEanDMfp7X1Zz9v8hV81irRqfRxjt5LiG6trlYCgnELOTGZG2ofqUblJ4yKiun9Eku5e1FsGFeR3kbbHHGgy7u3ooFBGUqz6p0e0caTQzwXEDyiEyRFsRyt4DqwDDI5B8Vv3vw4mjnW279q1wXZWiWRsxRqjP3JDtwqbVz7jcvHNBSaVaNb6REFst0l3bzxvIY17Xc3F1GWH1KAMAg8+QciqvQKUpQKUpQKUpQKUpQKUpQKUpQdeTr23jjsp0fNzI9ouoDac9q2R42zxzvV88f2+KhtV6pgg1Oya0ffaWCxRI2D9aEkznBwcsHYfpXOqUHZrbqnTVumtTL/ALhFDbmJ8Nhpre4M+NmP6u46E/YVXuieqYHurz+INthvHWdicnEsM4ljHAPBBZa51Sg6hd9bQS6fPK7H59xc2yqQTm3upxMx3eMKC6AZ4z7Vjoa2tree9eOcTWyWP8yVoWKAymPKNb7gzjOV4Ix7iuYVvaRrE9q/ct5XifGNyMRkHyCPBH2NB0HW/qNjdRX0UNqrSxW8kVtLEttIgLn+SWZmDMQGfLeTkHGK+v8AtJZxahp87SRSSxd4XtxbwlI5O4pWNtmBucBiWIUZz9q57rOv3F2wa5meUrwu88KD52r4X9Pao2gvFvPbWttqdutzHMZo7YRMiuFcrNuYDcByB618n1iHsaMvcG61aUzjB/lhrwuM8c/TzxmqZSg6Xa6rZvPqTia3jnlu5Jbe4uIO9H2DI5IRGRgrnKnJXOOK2dV6otXurhxOHV9Ha2V+3s3z7FGO2BhSSPA4FcrpQdb6Q12xg+RkS4toFiVBdo1oHupJsncwnKEiPkHKsMAHgmvl8PNWiMF2043Jp8xv4Dj6TIVeNUJPjc5jYD3WuU1twalKkUkKuRFKUMiDw5Qkpn3wTQXjonVo1Vmub6HsySmS7s7i3eQS853R8Edw88gqQQuc18ItZsvlYYmz2l1SSZoed4tGSMDJ8HgEcHPFUOlB1TqHXLUWWoQR3Vs4nMLW0NvaCIJGlwrYaQIpZ9vJDE42nnmobp+5s7SaWL5kvDeWJhknETf7vLKASCmcsqsoBx71RKUF+kvrWytDaxXK3Dz3ME0rxq4iijhPABbBLknPA8D8qmNCv45uoLq5jbdCq3cvcAJUR9kjc0fBdefweuRXKa2tN1GWCQSQSPHIvh0Yhh78j0+3rQXjrJVmsY5rWaE2kExjMMVs8G2aVd27Du+8kLjO7gAcVz2pbWupLq72/MzyShfwhj9Kk+oUcZ+9RNApSlApSlApSlApSlApSlApSlApSlApSlApSlApSlApSlApSlApSlApSlApSlApSlApSlApSlApSlApSlApSlApSlApSlApSlApSlApSlApSlApSlApSlApSlApSlApSlApSlApSlApSlApSlApSlApSlApSlApSlApSlApSlApSlApSlApSlApSlApSlApSlApSlApSlApSlApSlApSlApSlB//9k="/>
          <p:cNvSpPr>
            <a:spLocks noChangeAspect="1" noChangeArrowheads="1"/>
          </p:cNvSpPr>
          <p:nvPr/>
        </p:nvSpPr>
        <p:spPr bwMode="auto">
          <a:xfrm>
            <a:off x="-7302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ms-MY"/>
          </a:p>
        </p:txBody>
      </p:sp>
      <p:sp>
        <p:nvSpPr>
          <p:cNvPr id="29" name="AutoShape 14" descr="data:image/jpeg;base64,/9j/4AAQSkZJRgABAQAAAQABAAD/2wCEAAkGBxQTEhUUEhQUFhUUFxUXFRYWFRgcFRUWFxYXGxcgGxUbICghHhsmHRsZIjIhJSwrLi4uGCEzPTMtOigtLisBCgoKBQUFDgUFDisZExkrKysrKysrKysrKysrKysrKysrKysrKysrKysrKysrKysrKysrKysrKysrKysrKysrK//AABEIAMIBAwMBIgACEQEDEQH/xAAbAAEAAgMBAQAAAAAAAAAAAAAABQYBBAcCA//EAD0QAAIBAwMDAgQEBQEFCQAAAAECAwAEEQUSIQYTMUFRBxQiYTJxgaEVI0JSkTMWJHKxwRc2Q2JzdbPw8f/EABQBAQAAAAAAAAAAAAAAAAAAAAD/xAAUEQEAAAAAAAAAAAAAAAAAAAAA/9oADAMBAAIRAxEAPwDhtKUoFKUoFKUoFKUoFKUoFKUoFKUoFKUoFKUoFKUoFKUoFKUoFKUoFKUoFKUoFKUoFKUoFKUoFKUoFKUoFKyBW5c6TPGoeSCZEOMM8bKpz4wxGKDSpWxJZSLGsrRuI3JCyFSEYjyFfGCR9q16BSlKBSlbWmadJcSpDCu+SQ7UUEAk/mSBQatK+t1btG7I4wyMysPZlOCOPuK+VApW5pOmS3MqQwIXlkJCKCBkgEnkkDwDWtPEUZlYYZSVYexBwaDxSlblvpM8i7o4ZXX+5Y2ZePPIGKDTpXqSMqcMCCPIIwR+leaBSlb2m6RNOJTChcQRtLKQQNka/ibk849hzQaNKUoFKUoFKUoFKUoFKUoFKUoFKUoFKUoLX8LriCPVLV7raIg7ZL42q2xhGTn0D7efTz6VY+vrvW7XvJdyvJbT7k3gK9u6Nyu04/ln2HB49RVI6Z0J7ybsxvGrlWZBI+0OV/pBP9RGcflXUuldMvdOtbxdWOyyNvIkcEkqOXmONgiUE4/q8Y5IOOMgKVq1lN/BrGRrhmheedUgKgJEVZhuDeTnnz4zW9pXRumzyLax6mzXMnCFbdvly+M7dxOT7Z//ACvtqIRtB0pZG2obucOR5Vd7bj+gOavlno0tvqUItrKwj09Gh2XbJE0sgIXxOxLmQuSoxj/rQct6V6FN1LewyTJC9mrFmb/T3JJtfc3oowTn7VuXPRFpJazzafem4e0XfOjQmPcg/E0eT4GD7+Ks3SNqJbzqGMukYkS7Xe5wi7pnGWPoOfNaug9PTaTaalPfBYhNayWsCF1YzPLxlQpOVHH6E+1BUtG0XTTEj3l+6PJ/4UMDOYxkjLueM+uAM496nunumm0/qCzhMiyKzJJHIowHjdG2nHoeD/ipXStCYadZyaZZWl08wY3c1wkchikBAC4kOEUfVyB/T/mS1xs9SaWcof8Ad7flMbDxN+HHG32+1BTdT6TRjfX13KYIfmLhbcBQZLmXuvwikj6Rjlvz9jUdo2iaYY0a71B0kkGe3DAX7XJH8xzxnjOAOKufUQGtR3ES4F/p0k4iQEBbm2EjZAXxvXA/Pj34zaaE4sLJ9MsrK5Ese67uLhIpDHLxuDdw4jVefA9P8hF9I9Ntp/UVtbs4kAJZJAMB0eByp25OPUYyfFJOhLS5uLiCG/DX+ZpBEIz2CwJYxibP1MB5I9jxwas2pOD1VYkFSDDHyv4TmCXGPsfSql8Mf+8Sf+rd/wDxzUHODXV/41dWvT+ntZySRu89yG7flhvfAIwc81yqQcn8z/zrqv8AtJc2XT1g1pMYmee5VioUkgO5/qBoM9f6dNeQ6R3YwNSulkSQbQjOgZRG0gA4OOfHq3tioyLoKxkmayh1AvfLuABhIt3lXJKLJnIIwRu58fpUX0V1Sw1a3u72Vnw5DyOSSFdGTPPhRuzgeK6Jdx62ly7W9tYmIOzRXIitgnbOSrdzIIOPP3zQc/6S6DF3DdSSzi3+UdFk3rlVXLdwkg+VCnAHk4GRnNTvSVrbRnV1s52nh/hc53uhRg3qNpx49/vWtos7Po2tvIQzvNbMxGMFjPkkY4xnnitT4Xf6Wr/+23H/AEoISfptV0uO/wC4d0ly0HbxwAEZt27PnjxWdQ6YWPTLe+7hJnlkjMe3hQm7BDZ5zt/erToelSahoItrQCS4t7wyvDuAcxvGyhhkgeT+x/Kvr11phttCsoHdGkjuZu5sYMEYh2K7hwSu4A49aDllKUoFKUoFKUoFKUoFKUoFKl4OnpXs5L0bOzFIsTc/XuYAjC48cj1qIoFKUoMg1ktXmpTprQpb24S2g29yTdt3nC/SjOcnB9FNBG7qwDXqaIqzKfKkg/mDg15AoLN0l1GlpFexsjMbu2aBSpACM2eT7j8qrTGrNc9Dzx2q3UsltGHjEyQvMBcPETwyxeoPnzVbmhZThgQcA4IIOD+dB4zWd32rzSg9bqb680oPW77U3V5pQZzWd1YRSSAOSeBXqWMqcEEEeQRgg/lQeK9b+MV5qX0Hp6W7WdotmLaFppNxx9C+dvHJ+1BFbqbq81kCgzvpu+1WDR+htQuk7kFrK6Hw+Aqt/wAJYjcPyzUZqujT20nauIpIn/tdSCQTgEe4+4zQaFKs0nw/1JYe8bOYR43Z2jcF85Medw4+1ZsPh9qU0aSxWkjJIoZGBXDKfBGTQVilWXUegtQgUPNayIpZUBO05dzhRwfJPFSE/wALdQVGYJE7INzwxzRtMgHnKA/sMmgpVKyRWKBSlKBSlKDqfRUVu2g3fzjyLCt3GzdsAyPhEwi54BJwMngc1Ea707Zy6e1/p/eRYZVinhnZWYbsbWVl9MlRg/f253+jfl5tGubSa6it5JruMxGQ8bhGpG4DlUO0jf6EivOrGLTtJlsvmIJ7m6njkbsPvjijiwVy+MbiV8ff7UHq46VsbIQxXsN7PPJGskpt8COAPyFGQd7gefSsWHw8jGtDT5XZoXjeWOQEKzIYmaMng4IIwfyNWfVtdub/ALVxp2qw26mJBNbzXHaaKVRhsAqcqfce1QPRuplNeR7u+iuNkTqbnufyiTAeFdgMgElfuaCMh6d0+8urax097gyF2Wa4kC9qREQs7xoDkfhOAftVq+HMOkfxaJbM3aTQtMEaUo0dwBFKrY28ocEsM+Qp8E1QPhjriWeowTTHEQ3pIcZwsiMueOeCQT9gau/RXT9rp+pxXMuo2bR7pflxHJuZxIkigyHAWMBT5JOTgetBRdNFgJZ2vhcyN3SIooNo3ZZtxaRvHoMAZ5qY6i6dsYobO+jW6W1nkeOaByvfQpnOxsYwQD5+3vxK9B3qC3vltbi3t9QefMUsxVQbfIJCOwIBzu/b86x8SNTD6XaxSXsV5cx3MndZG3YyhOAeCVGQN2MGg3/ivNpouLYXEd4X+WtiO28YUQfXgYI/H558Vq/G2Sz7wXZcfNdi32NuTs7PZlxu3bcjj1xUB8Xb6Oa6t2ikSQLZW6kowIDDfkEj1GRxUx8R4ILp4NRW4t3g7VqkkIlIuSVbEiiLHkA+SR4NBr6BpGj3UyWsSagTIdguiUChyDg9oAgLn3Oa1ejuioJp9Qiu5WjWyRyZF8AxyFWYqRyNqnj710FdYKX0MsOp2cOlhoRHBEyhiCFXY0SqCPq8sxwoyT4qnaTqcIl6gJljAmiuRESwxITI23Z/cTkeKCl9UyWLOn8PS4VApD/MFCxbPBG0njHpW/01oEU9hqNw+/uWi25iwQFzK7htwxz+Ee1VSr/8NZ4XttRspZo4HvIoey8p2x74mc4ZvTO4fvQRuj9PRS6Te3jb+7byQLHgjbiR1Dbhjk4PvU5cdPaXa2llc3Zuna6h3dmIqMsD9TFyMKoyBjkkmtuW0gs9Fv7X5y3muJJLZikT5QYmXAVjjecAk4GBxUN17fRvYaQqSIzR2zh1VgShLJwwHg8HzQSqdO2dnqlg4M8ltdi3mtcFRIkjSpsEhIwVHrjnn7Zrx8QYbKbVjCiXAmkvES4ZnTtlXYK3bAGQeRjOa8dSaxCG0KQSKwtoLYzBCGKbJELAgeDgHisdeW8cOpLqKXNtPFLcxyokUu6YKCrncmMAcY8+o/QIm+6ahTW/kBv7PzKRZ3Dfsbbn6seefOKtXS+krb3Wu20IdljtLmOMfidvRRwOT6cCtq9020bV01Q6ha/LSTRSoofM5f6RtMePpG7yxPArX0/XIk1DXZVnRd8Fz2HDgbnz9PbPqc+MUFQ6l6ft7G3SKZmfUX2vIiMO1aocEK/H1SkegPGfbG7S+HmkJd6lbQSfgeTLj+5UUuw/IhcfrU/1bcwalZrfh44r6LbHeRFgpnAwqyoPVsYyB9/7Rmo9M6w1ndw3KDJhcNtz+IeGGfTIJGfvQW/qK7v9V1GeG2ZtsLOIoRKscccUT7ARuKrnOPvz7Dj4X3z1jeWD6sHkSF1kjDSpKe2HBfDKxyQcEAn0FSevdK2uoTPdaffWaLOTJJBdSGKSKRj9Qxg5BOT6fbNeeuntJpNMsxeRbbe3EE9wis8SNgAH0yCRyQeM80G/1jot5LNLqmmXTXMEuWJhlYTQoRyjRedoHGPPuBjNQPwe1GY6rZxmWQx7nGze2zAhkx9OcYqwdE6VHpNx85NqVo0Co/0W8xeS4BU7FMeB6kH1wR+tVb4a6jGuswTSFIozLMx3MAiB45MDccDHIFBDdU6nM1zcI0srKJ5cKZGKjEjYwCccVbfhhpTWksGrXM0UNqO+Ruk/mzbVdCqRDlju/wCX5VRdfkDXVwykFWmlII8EF2IIPtVh1uQnSLFTdQOFknxbquJotzMSXbPIJ+w/EPNBWdTuBJNLIF2iR3cL/aGYkD961aUoFKUoFKUoMg0zWKUGc0zWKUGc0zWKUGc0zWKUGc0zWKUGQaZrFKBWc1ilBnNM1ilBndTdWKUGc0zWKUGc0zWKUGc1nca80oMg1ilKBSlKBSlKBSlKBSlKBSlKBSlKBSlKBSlKBSlKBSlKBSlKBSlKBSlKBSlKBSlKBSlKBSlKBSlKBSlKBSlKBSlKBSlKBSlKBSlKBWxYWrSypGgy8jKij3ZyFH7mtetvSb0wTxTKMmKRJAPQlGDY/agu2owafaTPaCylvngOyefvyR/zBw/bjQEBQcgbsnIP656b0K1e3vbpbWW7MEypHa9xkkjhYk75O39RI/DxxkE1LWs0ZvmvrLU4LeG5lWa4gmleKdfr3yoUCkOMlsEHHOPvUNGvevru8s9Rt7V2up2j70jxF4nkLKwbaQQc8oeePFBq6BdafLdpEdPYpcTQom67kBgDlVYAqBvAYkgnB9K0+uJLRJpbe2tOw0E0iGTvySdxUZlH0NwPANS/UGs20utW08TJ20ltO/MF2RySRuvdkC4GF4/bNVbq6dXvrp0YMj3EzKwOQytIxBB9sUFv6P6St7vS5XIb5xpp0tmDnDGGCObZs8HcO5z54rX+FfS0F3Kz3YZoA0UKKGKmSeZvpAYf2oGYj8q+eidQC1023KOvfh1Mz9vI3GP5eNSSP7TgrVludcsotSsIrWVBaLcPeTSEgIJZ2JCk+nbjCr+tBRLfpZpnmKy20MccrxhridY8kHhQD9ROMc4x96ldH6e7MerRXUS962t1K5wdjGVPqVh7qfI9DW5oRtWjuXDWHzRu3Ob7cYvlSMgxryGbfnPBOMcVJ9Qa7bPPrDJPEVns7ZISDgSMohyFB9Rg8emKCnWXQ9xLGHjkti7RmVYBcRm4aMLuyIgfO3LbSc4HitK46YnV7VMBjeLG8G05DCRtoBPowPBHpXTOlbywt5LaSKXT0hEB7jyZN/8AMNE6uCSPoG4+RhcZHqKjug9Vj/hzTy/6ujtJJBkcN82jJGhP2mAb/wCmgqY6FnAcyS2sQWSSJTLOqCZ4jiQR5/EFJAzwMkCvFxo7SWtiY7dVe4knRZe9zMVdQAyNhYwucZzznJxVk6NuY2t1S/uLGSzJleSKZm+cgds5MOBncxCngkH1x5r4Wt3YvBpENzJ/JjnvPmFz9aRvIpj3hfAOOcemaCuax0lNBD3+5bzRbxGz28yyBHIyA2PGRnB8cVX66j1LfQrplzAJNOEjzwOkdlnBjUuMsx/Ef8kDz5rl1ApSlApSlApSlApSlApSlApSlApSlApSvcCBmUEhQSAWPhcnycegoPFKtidAXRnvYBsLWMbyyEFsOqjKhOMksvIBx4rxpPRM08McivGDOly8MZLb5BbAb8YGMnJx77TQValTsvTEy2Md9hTFLMYVAzv3AHBIx4JVh+a1ua90TNaxyu7Rv2ZkgkCFiyvJCsi+R4+op/xKaCr5puq3XPw/uI71bN2jV2h75ck9tIwjMxY4zxtZfHkVDdPaE93IyIURURpZZJCQkUS43MxGT6+BySaCKzWKulx8Pn3WqwXNvP8AOFxCUMgG1N29mLKMKu05HnjxWx0r0XbzX8MD3lvNE6yMe00gclFP0gFOGzhueCqtz6UFEzTNWyy6IMzTiG6tXjtljeSbe6xhZCR5ZQfpxzx9hmtz/s3fdHm8sxHcAfLSmRttw5JG1V27gQeCWAAyPfACj5rOKnrLprMk0dxcW9sbdzHJ3WYsXUsCERAS2COT4FWDQemjbT6hDcCKTbplzNE64ZGDKjRyISOODweCKCg7q3U1aUW7WwfELyLKygD6nUFVy2MkAE8ZxnnzU5oXRpu1QJd2gnlBMVuXbuNjPDFVKoxAOAT/AIzWjedMSpHayDa4vC6xhScrIkgRkb/zZI8Z80EHmsnNXCToJkM3eu7WJIpjb9x2k2vOqK7KNqkgLuwWOOfetaXTSdPibZbAG9kh7+5hIxEanDMfp7X1Zz9v8hV81irRqfRxjt5LiG6trlYCgnELOTGZG2ofqUblJ4yKiun9Eku5e1FsGFeR3kbbHHGgy7u3ooFBGUqz6p0e0caTQzwXEDyiEyRFsRyt4DqwDDI5B8Vv3vw4mjnW279q1wXZWiWRsxRqjP3JDtwqbVz7jcvHNBSaVaNb6REFst0l3bzxvIY17Xc3F1GWH1KAMAg8+QciqvQKUpQKUpQKUpQKUpQKUpQKUpQdeTr23jjsp0fNzI9ouoDac9q2R42zxzvV88f2+KhtV6pgg1Oya0ffaWCxRI2D9aEkznBwcsHYfpXOqUHZrbqnTVumtTL/ALhFDbmJ8Nhpre4M+NmP6u46E/YVXuieqYHurz+INthvHWdicnEsM4ljHAPBBZa51Sg6hd9bQS6fPK7H59xc2yqQTm3upxMx3eMKC6AZ4z7Vjoa2tree9eOcTWyWP8yVoWKAymPKNb7gzjOV4Ix7iuYVvaRrE9q/ct5XifGNyMRkHyCPBH2NB0HW/qNjdRX0UNqrSxW8kVtLEttIgLn+SWZmDMQGfLeTkHGK+v8AtJZxahp87SRSSxd4XtxbwlI5O4pWNtmBucBiWIUZz9q57rOv3F2wa5meUrwu88KD52r4X9Pao2gvFvPbWttqdutzHMZo7YRMiuFcrNuYDcByB618n1iHsaMvcG61aUzjB/lhrwuM8c/TzxmqZSg6Xa6rZvPqTia3jnlu5Jbe4uIO9H2DI5IRGRgrnKnJXOOK2dV6otXurhxOHV9Ha2V+3s3z7FGO2BhSSPA4FcrpQdb6Q12xg+RkS4toFiVBdo1oHupJsncwnKEiPkHKsMAHgmvl8PNWiMF2043Jp8xv4Dj6TIVeNUJPjc5jYD3WuU1twalKkUkKuRFKUMiDw5Qkpn3wTQXjonVo1Vmub6HsySmS7s7i3eQS853R8Edw88gqQQuc18ItZsvlYYmz2l1SSZoed4tGSMDJ8HgEcHPFUOlB1TqHXLUWWoQR3Vs4nMLW0NvaCIJGlwrYaQIpZ9vJDE42nnmobp+5s7SaWL5kvDeWJhknETf7vLKASCmcsqsoBx71RKUF+kvrWytDaxXK3Dz3ME0rxq4iijhPABbBLknPA8D8qmNCv45uoLq5jbdCq3cvcAJUR9kjc0fBdefweuRXKa2tN1GWCQSQSPHIvh0Yhh78j0+3rQXjrJVmsY5rWaE2kExjMMVs8G2aVd27Du+8kLjO7gAcVz2pbWupLq72/MzyShfwhj9Kk+oUcZ+9RNApSlApSlApSlApSlApSlApSlApSlApSlApSlApSlApSlApSlApSlApSlApSlApSlApSlApSlApSlApSlApSlApSlApSlApSlApSlApSlApSlApSlApSlApSlApSlApSlApSlApSlApSlApSlApSlApSlApSlApSlApSlApSlApSlApSlApSlApSlApSlApSlApSlApSlApSlApSlApSlApSlB//9k="/>
          <p:cNvSpPr>
            <a:spLocks noChangeAspect="1" noChangeArrowheads="1"/>
          </p:cNvSpPr>
          <p:nvPr/>
        </p:nvSpPr>
        <p:spPr bwMode="auto">
          <a:xfrm>
            <a:off x="79375" y="1603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ms-MY"/>
          </a:p>
        </p:txBody>
      </p:sp>
      <p:sp>
        <p:nvSpPr>
          <p:cNvPr id="30" name="AutoShape 16" descr="data:image/jpeg;base64,/9j/4AAQSkZJRgABAQAAAQABAAD/2wCEAAkGBxQTEhUUEhQUFhUUFxUXFRYWFRgcFRUWFxYXGxcgGxUbICghHhsmHRsZIjIhJSwrLi4uGCEzPTMtOigtLisBCgoKBQUFDgUFDisZExkrKysrKysrKysrKysrKysrKysrKysrKysrKysrKysrKysrKysrKysrKysrKysrKysrK//AABEIAMIBAwMBIgACEQEDEQH/xAAbAAEAAgMBAQAAAAAAAAAAAAAABQYBBAcCA//EAD0QAAIBAwMDAgQEBQEFCQAAAAECAwAEEQUSIQYTMUFRBxQiYTJxgaEVI0JSkTMWJHKxwRc2Q2JzdbPw8f/EABQBAQAAAAAAAAAAAAAAAAAAAAD/xAAUEQEAAAAAAAAAAAAAAAAAAAAA/9oADAMBAAIRAxEAPwDhtKUoFKUoFKUoFKUoFKUoFKUoFKUoFKUoFKUoFKUoFKUoFKUoFKUoFKUoFKUoFKUoFKUoFKUoFKUoFKUoFKyBW5c6TPGoeSCZEOMM8bKpz4wxGKDSpWxJZSLGsrRuI3JCyFSEYjyFfGCR9q16BSlKBSlbWmadJcSpDCu+SQ7UUEAk/mSBQatK+t1btG7I4wyMysPZlOCOPuK+VApW5pOmS3MqQwIXlkJCKCBkgEnkkDwDWtPEUZlYYZSVYexBwaDxSlblvpM8i7o4ZXX+5Y2ZePPIGKDTpXqSMqcMCCPIIwR+leaBSlb2m6RNOJTChcQRtLKQQNka/ibk849hzQaNKUoFKUoFKUoFKUoFKUoFKUoFKUoFKUoLX8LriCPVLV7raIg7ZL42q2xhGTn0D7efTz6VY+vrvW7XvJdyvJbT7k3gK9u6Nyu04/ln2HB49RVI6Z0J7ybsxvGrlWZBI+0OV/pBP9RGcflXUuldMvdOtbxdWOyyNvIkcEkqOXmONgiUE4/q8Y5IOOMgKVq1lN/BrGRrhmheedUgKgJEVZhuDeTnnz4zW9pXRumzyLax6mzXMnCFbdvly+M7dxOT7Z//ACvtqIRtB0pZG2obucOR5Vd7bj+gOavlno0tvqUItrKwj09Gh2XbJE0sgIXxOxLmQuSoxj/rQct6V6FN1LewyTJC9mrFmb/T3JJtfc3oowTn7VuXPRFpJazzafem4e0XfOjQmPcg/E0eT4GD7+Ks3SNqJbzqGMukYkS7Xe5wi7pnGWPoOfNaug9PTaTaalPfBYhNayWsCF1YzPLxlQpOVHH6E+1BUtG0XTTEj3l+6PJ/4UMDOYxkjLueM+uAM496nunumm0/qCzhMiyKzJJHIowHjdG2nHoeD/ipXStCYadZyaZZWl08wY3c1wkchikBAC4kOEUfVyB/T/mS1xs9SaWcof8Ad7flMbDxN+HHG32+1BTdT6TRjfX13KYIfmLhbcBQZLmXuvwikj6Rjlvz9jUdo2iaYY0a71B0kkGe3DAX7XJH8xzxnjOAOKufUQGtR3ES4F/p0k4iQEBbm2EjZAXxvXA/Pj34zaaE4sLJ9MsrK5Ese67uLhIpDHLxuDdw4jVefA9P8hF9I9Ntp/UVtbs4kAJZJAMB0eByp25OPUYyfFJOhLS5uLiCG/DX+ZpBEIz2CwJYxibP1MB5I9jxwas2pOD1VYkFSDDHyv4TmCXGPsfSql8Mf+8Sf+rd/wDxzUHODXV/41dWvT+ntZySRu89yG7flhvfAIwc81yqQcn8z/zrqv8AtJc2XT1g1pMYmee5VioUkgO5/qBoM9f6dNeQ6R3YwNSulkSQbQjOgZRG0gA4OOfHq3tioyLoKxkmayh1AvfLuABhIt3lXJKLJnIIwRu58fpUX0V1Sw1a3u72Vnw5DyOSSFdGTPPhRuzgeK6Jdx62ly7W9tYmIOzRXIitgnbOSrdzIIOPP3zQc/6S6DF3DdSSzi3+UdFk3rlVXLdwkg+VCnAHk4GRnNTvSVrbRnV1s52nh/hc53uhRg3qNpx49/vWtos7Po2tvIQzvNbMxGMFjPkkY4xnnitT4Xf6Wr/+23H/AEoISfptV0uO/wC4d0ly0HbxwAEZt27PnjxWdQ6YWPTLe+7hJnlkjMe3hQm7BDZ5zt/erToelSahoItrQCS4t7wyvDuAcxvGyhhkgeT+x/Kvr11phttCsoHdGkjuZu5sYMEYh2K7hwSu4A49aDllKUoFKUoFKUoFKUoFKUoFKl4OnpXs5L0bOzFIsTc/XuYAjC48cj1qIoFKUoMg1ktXmpTprQpb24S2g29yTdt3nC/SjOcnB9FNBG7qwDXqaIqzKfKkg/mDg15AoLN0l1GlpFexsjMbu2aBSpACM2eT7j8qrTGrNc9Dzx2q3UsltGHjEyQvMBcPETwyxeoPnzVbmhZThgQcA4IIOD+dB4zWd32rzSg9bqb680oPW77U3V5pQZzWd1YRSSAOSeBXqWMqcEEEeQRgg/lQeK9b+MV5qX0Hp6W7WdotmLaFppNxx9C+dvHJ+1BFbqbq81kCgzvpu+1WDR+htQuk7kFrK6Hw+Aqt/wAJYjcPyzUZqujT20nauIpIn/tdSCQTgEe4+4zQaFKs0nw/1JYe8bOYR43Z2jcF85Medw4+1ZsPh9qU0aSxWkjJIoZGBXDKfBGTQVilWXUegtQgUPNayIpZUBO05dzhRwfJPFSE/wALdQVGYJE7INzwxzRtMgHnKA/sMmgpVKyRWKBSlKBSlKDqfRUVu2g3fzjyLCt3GzdsAyPhEwi54BJwMngc1Ea707Zy6e1/p/eRYZVinhnZWYbsbWVl9MlRg/f253+jfl5tGubSa6it5JruMxGQ8bhGpG4DlUO0jf6EivOrGLTtJlsvmIJ7m6njkbsPvjijiwVy+MbiV8ff7UHq46VsbIQxXsN7PPJGskpt8COAPyFGQd7gefSsWHw8jGtDT5XZoXjeWOQEKzIYmaMng4IIwfyNWfVtdub/ALVxp2qw26mJBNbzXHaaKVRhsAqcqfce1QPRuplNeR7u+iuNkTqbnufyiTAeFdgMgElfuaCMh6d0+8urax097gyF2Wa4kC9qREQs7xoDkfhOAftVq+HMOkfxaJbM3aTQtMEaUo0dwBFKrY28ocEsM+Qp8E1QPhjriWeowTTHEQ3pIcZwsiMueOeCQT9gau/RXT9rp+pxXMuo2bR7pflxHJuZxIkigyHAWMBT5JOTgetBRdNFgJZ2vhcyN3SIooNo3ZZtxaRvHoMAZ5qY6i6dsYobO+jW6W1nkeOaByvfQpnOxsYwQD5+3vxK9B3qC3vltbi3t9QefMUsxVQbfIJCOwIBzu/b86x8SNTD6XaxSXsV5cx3MndZG3YyhOAeCVGQN2MGg3/ivNpouLYXEd4X+WtiO28YUQfXgYI/H558Vq/G2Sz7wXZcfNdi32NuTs7PZlxu3bcjj1xUB8Xb6Oa6t2ikSQLZW6kowIDDfkEj1GRxUx8R4ILp4NRW4t3g7VqkkIlIuSVbEiiLHkA+SR4NBr6BpGj3UyWsSagTIdguiUChyDg9oAgLn3Oa1ejuioJp9Qiu5WjWyRyZF8AxyFWYqRyNqnj710FdYKX0MsOp2cOlhoRHBEyhiCFXY0SqCPq8sxwoyT4qnaTqcIl6gJljAmiuRESwxITI23Z/cTkeKCl9UyWLOn8PS4VApD/MFCxbPBG0njHpW/01oEU9hqNw+/uWi25iwQFzK7htwxz+Ee1VSr/8NZ4XttRspZo4HvIoey8p2x74mc4ZvTO4fvQRuj9PRS6Te3jb+7byQLHgjbiR1Dbhjk4PvU5cdPaXa2llc3Zuna6h3dmIqMsD9TFyMKoyBjkkmtuW0gs9Fv7X5y3muJJLZikT5QYmXAVjjecAk4GBxUN17fRvYaQqSIzR2zh1VgShLJwwHg8HzQSqdO2dnqlg4M8ltdi3mtcFRIkjSpsEhIwVHrjnn7Zrx8QYbKbVjCiXAmkvES4ZnTtlXYK3bAGQeRjOa8dSaxCG0KQSKwtoLYzBCGKbJELAgeDgHisdeW8cOpLqKXNtPFLcxyokUu6YKCrncmMAcY8+o/QIm+6ahTW/kBv7PzKRZ3Dfsbbn6seefOKtXS+krb3Wu20IdljtLmOMfidvRRwOT6cCtq9020bV01Q6ha/LSTRSoofM5f6RtMePpG7yxPArX0/XIk1DXZVnRd8Fz2HDgbnz9PbPqc+MUFQ6l6ft7G3SKZmfUX2vIiMO1aocEK/H1SkegPGfbG7S+HmkJd6lbQSfgeTLj+5UUuw/IhcfrU/1bcwalZrfh44r6LbHeRFgpnAwqyoPVsYyB9/7Rmo9M6w1ndw3KDJhcNtz+IeGGfTIJGfvQW/qK7v9V1GeG2ZtsLOIoRKscccUT7ARuKrnOPvz7Dj4X3z1jeWD6sHkSF1kjDSpKe2HBfDKxyQcEAn0FSevdK2uoTPdaffWaLOTJJBdSGKSKRj9Qxg5BOT6fbNeeuntJpNMsxeRbbe3EE9wis8SNgAH0yCRyQeM80G/1jot5LNLqmmXTXMEuWJhlYTQoRyjRedoHGPPuBjNQPwe1GY6rZxmWQx7nGze2zAhkx9OcYqwdE6VHpNx85NqVo0Co/0W8xeS4BU7FMeB6kH1wR+tVb4a6jGuswTSFIozLMx3MAiB45MDccDHIFBDdU6nM1zcI0srKJ5cKZGKjEjYwCccVbfhhpTWksGrXM0UNqO+Ruk/mzbVdCqRDlju/wCX5VRdfkDXVwykFWmlII8EF2IIPtVh1uQnSLFTdQOFknxbquJotzMSXbPIJ+w/EPNBWdTuBJNLIF2iR3cL/aGYkD961aUoFKUoFKUoMg0zWKUGc0zWKUGc0zWKUGc0zWKUGc0zWKUGQaZrFKBWc1ilBnNM1ilBndTdWKUGc0zWKUGc0zWKUGc1nca80oMg1ilKBSlKBSlKBSlKBSlKBSlKBSlKBSlKBSlKBSlKBSlKBSlKBSlKBSlKBSlKBSlKBSlKBSlKBSlKBSlKBSlKBSlKBSlKBSlKBSlKBWxYWrSypGgy8jKij3ZyFH7mtetvSb0wTxTKMmKRJAPQlGDY/agu2owafaTPaCylvngOyefvyR/zBw/bjQEBQcgbsnIP656b0K1e3vbpbWW7MEypHa9xkkjhYk75O39RI/DxxkE1LWs0ZvmvrLU4LeG5lWa4gmleKdfr3yoUCkOMlsEHHOPvUNGvevru8s9Rt7V2up2j70jxF4nkLKwbaQQc8oeePFBq6BdafLdpEdPYpcTQom67kBgDlVYAqBvAYkgnB9K0+uJLRJpbe2tOw0E0iGTvySdxUZlH0NwPANS/UGs20utW08TJ20ltO/MF2RySRuvdkC4GF4/bNVbq6dXvrp0YMj3EzKwOQytIxBB9sUFv6P6St7vS5XIb5xpp0tmDnDGGCObZs8HcO5z54rX+FfS0F3Kz3YZoA0UKKGKmSeZvpAYf2oGYj8q+eidQC1023KOvfh1Mz9vI3GP5eNSSP7TgrVludcsotSsIrWVBaLcPeTSEgIJZ2JCk+nbjCr+tBRLfpZpnmKy20MccrxhridY8kHhQD9ROMc4x96ldH6e7MerRXUS962t1K5wdjGVPqVh7qfI9DW5oRtWjuXDWHzRu3Ob7cYvlSMgxryGbfnPBOMcVJ9Qa7bPPrDJPEVns7ZISDgSMohyFB9Rg8emKCnWXQ9xLGHjkti7RmVYBcRm4aMLuyIgfO3LbSc4HitK46YnV7VMBjeLG8G05DCRtoBPowPBHpXTOlbywt5LaSKXT0hEB7jyZN/8AMNE6uCSPoG4+RhcZHqKjug9Vj/hzTy/6ujtJJBkcN82jJGhP2mAb/wCmgqY6FnAcyS2sQWSSJTLOqCZ4jiQR5/EFJAzwMkCvFxo7SWtiY7dVe4knRZe9zMVdQAyNhYwucZzznJxVk6NuY2t1S/uLGSzJleSKZm+cgds5MOBncxCngkH1x5r4Wt3YvBpENzJ/JjnvPmFz9aRvIpj3hfAOOcemaCuax0lNBD3+5bzRbxGz28yyBHIyA2PGRnB8cVX66j1LfQrplzAJNOEjzwOkdlnBjUuMsx/Ef8kDz5rl1ApSlApSlApSlApSlApSlApSlApSlApSvcCBmUEhQSAWPhcnycegoPFKtidAXRnvYBsLWMbyyEFsOqjKhOMksvIBx4rxpPRM08McivGDOly8MZLb5BbAb8YGMnJx77TQValTsvTEy2Md9hTFLMYVAzv3AHBIx4JVh+a1ua90TNaxyu7Rv2ZkgkCFiyvJCsi+R4+op/xKaCr5puq3XPw/uI71bN2jV2h75ck9tIwjMxY4zxtZfHkVDdPaE93IyIURURpZZJCQkUS43MxGT6+BySaCKzWKulx8Pn3WqwXNvP8AOFxCUMgG1N29mLKMKu05HnjxWx0r0XbzX8MD3lvNE6yMe00gclFP0gFOGzhueCqtz6UFEzTNWyy6IMzTiG6tXjtljeSbe6xhZCR5ZQfpxzx9hmtz/s3fdHm8sxHcAfLSmRttw5JG1V27gQeCWAAyPfACj5rOKnrLprMk0dxcW9sbdzHJ3WYsXUsCERAS2COT4FWDQemjbT6hDcCKTbplzNE64ZGDKjRyISOODweCKCg7q3U1aUW7WwfELyLKygD6nUFVy2MkAE8ZxnnzU5oXRpu1QJd2gnlBMVuXbuNjPDFVKoxAOAT/AIzWjedMSpHayDa4vC6xhScrIkgRkb/zZI8Z80EHmsnNXCToJkM3eu7WJIpjb9x2k2vOqK7KNqkgLuwWOOfetaXTSdPibZbAG9kh7+5hIxEanDMfp7X1Zz9v8hV81irRqfRxjt5LiG6trlYCgnELOTGZG2ofqUblJ4yKiun9Eku5e1FsGFeR3kbbHHGgy7u3ooFBGUqz6p0e0caTQzwXEDyiEyRFsRyt4DqwDDI5B8Vv3vw4mjnW279q1wXZWiWRsxRqjP3JDtwqbVz7jcvHNBSaVaNb6REFst0l3bzxvIY17Xc3F1GWH1KAMAg8+QciqvQKUpQKUpQKUpQKUpQKUpQKUpQdeTr23jjsp0fNzI9ouoDac9q2R42zxzvV88f2+KhtV6pgg1Oya0ffaWCxRI2D9aEkznBwcsHYfpXOqUHZrbqnTVumtTL/ALhFDbmJ8Nhpre4M+NmP6u46E/YVXuieqYHurz+INthvHWdicnEsM4ljHAPBBZa51Sg6hd9bQS6fPK7H59xc2yqQTm3upxMx3eMKC6AZ4z7Vjoa2tree9eOcTWyWP8yVoWKAymPKNb7gzjOV4Ix7iuYVvaRrE9q/ct5XifGNyMRkHyCPBH2NB0HW/qNjdRX0UNqrSxW8kVtLEttIgLn+SWZmDMQGfLeTkHGK+v8AtJZxahp87SRSSxd4XtxbwlI5O4pWNtmBucBiWIUZz9q57rOv3F2wa5meUrwu88KD52r4X9Pao2gvFvPbWttqdutzHMZo7YRMiuFcrNuYDcByB618n1iHsaMvcG61aUzjB/lhrwuM8c/TzxmqZSg6Xa6rZvPqTia3jnlu5Jbe4uIO9H2DI5IRGRgrnKnJXOOK2dV6otXurhxOHV9Ha2V+3s3z7FGO2BhSSPA4FcrpQdb6Q12xg+RkS4toFiVBdo1oHupJsncwnKEiPkHKsMAHgmvl8PNWiMF2043Jp8xv4Dj6TIVeNUJPjc5jYD3WuU1twalKkUkKuRFKUMiDw5Qkpn3wTQXjonVo1Vmub6HsySmS7s7i3eQS853R8Edw88gqQQuc18ItZsvlYYmz2l1SSZoed4tGSMDJ8HgEcHPFUOlB1TqHXLUWWoQR3Vs4nMLW0NvaCIJGlwrYaQIpZ9vJDE42nnmobp+5s7SaWL5kvDeWJhknETf7vLKASCmcsqsoBx71RKUF+kvrWytDaxXK3Dz3ME0rxq4iijhPABbBLknPA8D8qmNCv45uoLq5jbdCq3cvcAJUR9kjc0fBdefweuRXKa2tN1GWCQSQSPHIvh0Yhh78j0+3rQXjrJVmsY5rWaE2kExjMMVs8G2aVd27Du+8kLjO7gAcVz2pbWupLq72/MzyShfwhj9Kk+oUcZ+9RNApSlApSlApSlApSlApSlApSlApSlApSlApSlApSlApSlApSlApSlApSlApSlApSlApSlApSlApSlApSlApSlApSlApSlApSlApSlApSlApSlApSlApSlApSlApSlApSlApSlApSlApSlApSlApSlApSlApSlApSlApSlApSlApSlApSlApSlApSlApSlApSlApSlApSlApSlApSlApSlApSlB//9k="/>
          <p:cNvSpPr>
            <a:spLocks noChangeAspect="1" noChangeArrowheads="1"/>
          </p:cNvSpPr>
          <p:nvPr/>
        </p:nvSpPr>
        <p:spPr bwMode="auto">
          <a:xfrm>
            <a:off x="231775" y="3127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ms-MY"/>
          </a:p>
        </p:txBody>
      </p:sp>
      <p:sp>
        <p:nvSpPr>
          <p:cNvPr id="2" name="Slide Number Placeholder 1"/>
          <p:cNvSpPr>
            <a:spLocks noGrp="1"/>
          </p:cNvSpPr>
          <p:nvPr>
            <p:ph type="sldNum" sz="quarter" idx="12"/>
          </p:nvPr>
        </p:nvSpPr>
        <p:spPr/>
        <p:txBody>
          <a:bodyPr/>
          <a:lstStyle/>
          <a:p>
            <a:fld id="{B6F15528-21DE-4FAA-801E-634DDDAF4B2B}" type="slidenum">
              <a:rPr lang="en-US" smtClean="0"/>
              <a:pPr/>
              <a:t>42</a:t>
            </a:fld>
            <a:endParaRPr lang="en-US"/>
          </a:p>
        </p:txBody>
      </p:sp>
      <p:cxnSp>
        <p:nvCxnSpPr>
          <p:cNvPr id="31" name="Straight Connector 30"/>
          <p:cNvCxnSpPr/>
          <p:nvPr/>
        </p:nvCxnSpPr>
        <p:spPr bwMode="auto">
          <a:xfrm flipV="1">
            <a:off x="1896898" y="4713228"/>
            <a:ext cx="4882" cy="211460"/>
          </a:xfrm>
          <a:prstGeom prst="line">
            <a:avLst/>
          </a:prstGeom>
          <a:ln>
            <a:headEnd type="triangle"/>
            <a:tailEnd type="non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54691061"/>
      </p:ext>
    </p:extLst>
  </p:cSld>
  <p:clrMapOvr>
    <a:masterClrMapping/>
  </p:clrMapOvr>
  <p:transition spd="slow">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34812" y="280832"/>
            <a:ext cx="7016750" cy="747936"/>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bg1"/>
                </a:solidFill>
                <a:cs typeface="Mongolian Baiti" pitchFamily="66" charset="0"/>
              </a:rPr>
              <a:t>	</a:t>
            </a:r>
            <a:r>
              <a:rPr lang="en-US" sz="2800" dirty="0">
                <a:solidFill>
                  <a:schemeClr val="bg1"/>
                </a:solidFill>
                <a:latin typeface="Calibri" pitchFamily="34" charset="0"/>
                <a:cs typeface="Mongolian Baiti" pitchFamily="66" charset="0"/>
              </a:rPr>
              <a:t>GST REGISTRATION</a:t>
            </a:r>
          </a:p>
          <a:p>
            <a:r>
              <a:rPr lang="en-US" sz="2000" dirty="0">
                <a:solidFill>
                  <a:schemeClr val="bg1"/>
                </a:solidFill>
                <a:latin typeface="Calibri" pitchFamily="34" charset="0"/>
                <a:cs typeface="Mongolian Baiti" pitchFamily="66" charset="0"/>
              </a:rPr>
              <a:t>	</a:t>
            </a:r>
            <a:r>
              <a:rPr lang="en-US" dirty="0">
                <a:solidFill>
                  <a:schemeClr val="bg1"/>
                </a:solidFill>
                <a:latin typeface="Calibri" pitchFamily="34" charset="0"/>
                <a:cs typeface="Mongolian Baiti" pitchFamily="66" charset="0"/>
              </a:rPr>
              <a:t>MANDATORY REGISTRATION</a:t>
            </a:r>
          </a:p>
        </p:txBody>
      </p:sp>
      <p:sp>
        <p:nvSpPr>
          <p:cNvPr id="2" name="Slide Number Placeholder 1"/>
          <p:cNvSpPr>
            <a:spLocks noGrp="1"/>
          </p:cNvSpPr>
          <p:nvPr>
            <p:ph type="sldNum" sz="quarter" idx="12"/>
          </p:nvPr>
        </p:nvSpPr>
        <p:spPr/>
        <p:txBody>
          <a:bodyPr/>
          <a:lstStyle/>
          <a:p>
            <a:fld id="{B6F15528-21DE-4FAA-801E-634DDDAF4B2B}" type="slidenum">
              <a:rPr lang="en-US" smtClean="0"/>
              <a:pPr/>
              <a:t>43</a:t>
            </a:fld>
            <a:endParaRPr lang="en-US"/>
          </a:p>
        </p:txBody>
      </p:sp>
      <p:sp>
        <p:nvSpPr>
          <p:cNvPr id="6" name="Rounded Rectangle 5"/>
          <p:cNvSpPr/>
          <p:nvPr/>
        </p:nvSpPr>
        <p:spPr>
          <a:xfrm>
            <a:off x="272981" y="1810225"/>
            <a:ext cx="3606084" cy="140379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MY" dirty="0"/>
              <a:t>To apply for registration 28 days from end of the month where taxable turnover exceeds or expect to exceed RM 500,000</a:t>
            </a:r>
          </a:p>
        </p:txBody>
      </p:sp>
      <p:sp>
        <p:nvSpPr>
          <p:cNvPr id="31" name="Rounded Rectangle 30"/>
          <p:cNvSpPr/>
          <p:nvPr/>
        </p:nvSpPr>
        <p:spPr>
          <a:xfrm>
            <a:off x="5167647" y="1810226"/>
            <a:ext cx="3606084" cy="140379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MY" dirty="0"/>
              <a:t>Effective date of registration will be on the 1</a:t>
            </a:r>
            <a:r>
              <a:rPr lang="en-MY" baseline="30000" dirty="0"/>
              <a:t>st</a:t>
            </a:r>
            <a:r>
              <a:rPr lang="en-MY" dirty="0"/>
              <a:t> day of the following month after the 28</a:t>
            </a:r>
            <a:r>
              <a:rPr lang="en-MY" baseline="30000" dirty="0"/>
              <a:t>th</a:t>
            </a:r>
            <a:r>
              <a:rPr lang="en-MY" dirty="0"/>
              <a:t> day period</a:t>
            </a:r>
          </a:p>
        </p:txBody>
      </p:sp>
      <p:sp>
        <p:nvSpPr>
          <p:cNvPr id="7" name="Down Arrow Callout 6"/>
          <p:cNvSpPr/>
          <p:nvPr/>
        </p:nvSpPr>
        <p:spPr>
          <a:xfrm>
            <a:off x="1335110" y="3348504"/>
            <a:ext cx="4675031" cy="2446986"/>
          </a:xfrm>
          <a:prstGeom prst="down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dirty="0"/>
              <a:t>Pre-registration before implementation of GST</a:t>
            </a:r>
          </a:p>
          <a:p>
            <a:pPr algn="ctr"/>
            <a:endParaRPr lang="en-MY" dirty="0"/>
          </a:p>
          <a:p>
            <a:r>
              <a:rPr lang="en-MY" b="1" dirty="0"/>
              <a:t>IMPLEMENTATION DATE</a:t>
            </a:r>
            <a:r>
              <a:rPr lang="en-MY" dirty="0"/>
              <a:t>	: </a:t>
            </a:r>
            <a:r>
              <a:rPr lang="en-MY" b="1" dirty="0">
                <a:solidFill>
                  <a:srgbClr val="FF0000"/>
                </a:solidFill>
              </a:rPr>
              <a:t>1 APRIL 2015</a:t>
            </a:r>
          </a:p>
          <a:p>
            <a:r>
              <a:rPr lang="en-MY" b="1" dirty="0"/>
              <a:t>PRE-REGISTRATION BEGINS</a:t>
            </a:r>
            <a:r>
              <a:rPr lang="en-MY" dirty="0"/>
              <a:t>	: </a:t>
            </a:r>
            <a:r>
              <a:rPr lang="en-MY" b="1" dirty="0">
                <a:solidFill>
                  <a:srgbClr val="FF0000"/>
                </a:solidFill>
              </a:rPr>
              <a:t>JUNE 2014</a:t>
            </a:r>
          </a:p>
          <a:p>
            <a:r>
              <a:rPr lang="en-US" b="1" dirty="0">
                <a:solidFill>
                  <a:schemeClr val="tx1"/>
                </a:solidFill>
              </a:rPr>
              <a:t>LAST DATE REGISTRATION      </a:t>
            </a:r>
            <a:r>
              <a:rPr lang="en-US" dirty="0">
                <a:solidFill>
                  <a:schemeClr val="tx1"/>
                </a:solidFill>
              </a:rPr>
              <a:t>: </a:t>
            </a:r>
            <a:r>
              <a:rPr lang="en-US" b="1" dirty="0">
                <a:solidFill>
                  <a:srgbClr val="FF0000"/>
                </a:solidFill>
              </a:rPr>
              <a:t>DEC 2014</a:t>
            </a:r>
          </a:p>
          <a:p>
            <a:r>
              <a:rPr lang="en-US" b="1" dirty="0">
                <a:solidFill>
                  <a:schemeClr val="tx1"/>
                </a:solidFill>
              </a:rPr>
              <a:t>(MANDATORY)</a:t>
            </a:r>
            <a:endParaRPr lang="en-MY" b="1" dirty="0">
              <a:solidFill>
                <a:schemeClr val="tx1"/>
              </a:solidFill>
            </a:endParaRPr>
          </a:p>
        </p:txBody>
      </p:sp>
      <p:pic>
        <p:nvPicPr>
          <p:cNvPr id="2050" name="Picture 2" descr="http://themadeleine.edu/school/images/put_this_on_calendar_000.gif"/>
          <p:cNvPicPr>
            <a:picLocks noChangeAspect="1" noChangeArrowheads="1"/>
          </p:cNvPicPr>
          <p:nvPr/>
        </p:nvPicPr>
        <p:blipFill>
          <a:blip r:embed="rId3">
            <a:clrChange>
              <a:clrFrom>
                <a:srgbClr val="FCFAFC"/>
              </a:clrFrom>
              <a:clrTo>
                <a:srgbClr val="FCFAFC">
                  <a:alpha val="0"/>
                </a:srgbClr>
              </a:clrTo>
            </a:clrChange>
            <a:extLst>
              <a:ext uri="{28A0092B-C50C-407E-A947-70E740481C1C}">
                <a14:useLocalDpi xmlns:a14="http://schemas.microsoft.com/office/drawing/2010/main" val="0"/>
              </a:ext>
            </a:extLst>
          </a:blip>
          <a:srcRect/>
          <a:stretch>
            <a:fillRect/>
          </a:stretch>
        </p:blipFill>
        <p:spPr bwMode="auto">
          <a:xfrm>
            <a:off x="6116143" y="3536770"/>
            <a:ext cx="2714625"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2981" y="1227749"/>
            <a:ext cx="6194739" cy="400110"/>
          </a:xfrm>
          <a:prstGeom prst="rect">
            <a:avLst/>
          </a:prstGeom>
          <a:noFill/>
        </p:spPr>
        <p:txBody>
          <a:bodyPr wrap="square" rtlCol="0">
            <a:spAutoFit/>
          </a:bodyPr>
          <a:lstStyle/>
          <a:p>
            <a:r>
              <a:rPr lang="en-MY" sz="2000" dirty="0">
                <a:solidFill>
                  <a:schemeClr val="tx1">
                    <a:lumMod val="65000"/>
                    <a:lumOff val="35000"/>
                  </a:schemeClr>
                </a:solidFill>
              </a:rPr>
              <a:t>Notification of liability &amp; registration :</a:t>
            </a:r>
          </a:p>
        </p:txBody>
      </p:sp>
    </p:spTree>
    <p:extLst>
      <p:ext uri="{BB962C8B-B14F-4D97-AF65-F5344CB8AC3E}">
        <p14:creationId xmlns:p14="http://schemas.microsoft.com/office/powerpoint/2010/main" val="3551846548"/>
      </p:ext>
    </p:extLst>
  </p:cSld>
  <p:clrMapOvr>
    <a:masterClrMapping/>
  </p:clrMapOvr>
  <p:transition spd="slow">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95536" y="1711038"/>
            <a:ext cx="2784178" cy="485503"/>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defRPr/>
            </a:pPr>
            <a:r>
              <a:rPr lang="en-US" dirty="0">
                <a:solidFill>
                  <a:schemeClr val="bg1"/>
                </a:solidFill>
              </a:rPr>
              <a:t>Method of assessment :</a:t>
            </a:r>
            <a:endParaRPr lang="en-GB" dirty="0">
              <a:solidFill>
                <a:schemeClr val="bg1"/>
              </a:solidFill>
            </a:endParaRPr>
          </a:p>
        </p:txBody>
      </p:sp>
      <p:sp>
        <p:nvSpPr>
          <p:cNvPr id="30" name="Rectangle 29"/>
          <p:cNvSpPr/>
          <p:nvPr/>
        </p:nvSpPr>
        <p:spPr>
          <a:xfrm>
            <a:off x="778885" y="2684463"/>
            <a:ext cx="7646194" cy="8382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defRPr/>
            </a:pPr>
            <a:r>
              <a:rPr lang="en-US" dirty="0"/>
              <a:t>Value of taxable supplies in current month and previous consecutive 11 month is more than RM 500,000</a:t>
            </a:r>
            <a:endParaRPr lang="en-MY" dirty="0"/>
          </a:p>
        </p:txBody>
      </p:sp>
      <p:sp>
        <p:nvSpPr>
          <p:cNvPr id="31" name="Rounded Rectangle 30"/>
          <p:cNvSpPr/>
          <p:nvPr/>
        </p:nvSpPr>
        <p:spPr>
          <a:xfrm>
            <a:off x="643022" y="2330450"/>
            <a:ext cx="2724150" cy="457200"/>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dirty="0"/>
              <a:t>Historical Method</a:t>
            </a:r>
            <a:endParaRPr lang="en-GB" dirty="0"/>
          </a:p>
        </p:txBody>
      </p:sp>
      <p:sp>
        <p:nvSpPr>
          <p:cNvPr id="32" name="Rectangle 31"/>
          <p:cNvSpPr/>
          <p:nvPr/>
        </p:nvSpPr>
        <p:spPr>
          <a:xfrm>
            <a:off x="763408" y="3979863"/>
            <a:ext cx="7646194" cy="8382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defRPr/>
            </a:pPr>
            <a:r>
              <a:rPr lang="en-US" dirty="0"/>
              <a:t>Value of taxable supplies in current month and 11 months to the future is EXPECTED more than RM 500,000</a:t>
            </a:r>
            <a:endParaRPr lang="en-MY" dirty="0"/>
          </a:p>
        </p:txBody>
      </p:sp>
      <p:sp>
        <p:nvSpPr>
          <p:cNvPr id="33" name="Rounded Rectangle 32"/>
          <p:cNvSpPr/>
          <p:nvPr/>
        </p:nvSpPr>
        <p:spPr>
          <a:xfrm>
            <a:off x="643022" y="3625850"/>
            <a:ext cx="2724150" cy="457200"/>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a:defRPr/>
            </a:pPr>
            <a:r>
              <a:rPr lang="en-US" dirty="0"/>
              <a:t>Future Method</a:t>
            </a:r>
            <a:endParaRPr lang="en-GB" dirty="0"/>
          </a:p>
        </p:txBody>
      </p:sp>
      <p:sp>
        <p:nvSpPr>
          <p:cNvPr id="38" name="Rectangle 37"/>
          <p:cNvSpPr/>
          <p:nvPr/>
        </p:nvSpPr>
        <p:spPr>
          <a:xfrm>
            <a:off x="-328661" y="263392"/>
            <a:ext cx="7016750" cy="747936"/>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accent5">
                    <a:lumMod val="60000"/>
                    <a:lumOff val="40000"/>
                  </a:schemeClr>
                </a:solidFill>
                <a:cs typeface="Mongolian Baiti" pitchFamily="66" charset="0"/>
              </a:rPr>
              <a:t>	</a:t>
            </a:r>
            <a:r>
              <a:rPr lang="en-US" sz="2800" dirty="0" smtClean="0">
                <a:solidFill>
                  <a:schemeClr val="bg1"/>
                </a:solidFill>
                <a:latin typeface="Calibri" pitchFamily="34" charset="0"/>
                <a:cs typeface="Mongolian Baiti" pitchFamily="66" charset="0"/>
              </a:rPr>
              <a:t>SCOPE OF SUPPLY</a:t>
            </a:r>
            <a:endParaRPr lang="en-US" sz="2800" dirty="0" smtClean="0">
              <a:solidFill>
                <a:srgbClr val="FF0000"/>
              </a:solidFill>
              <a:latin typeface="Calibri" pitchFamily="34" charset="0"/>
              <a:cs typeface="Mongolian Baiti" pitchFamily="66" charset="0"/>
            </a:endParaRPr>
          </a:p>
          <a:p>
            <a:r>
              <a:rPr lang="en-US" sz="2000" dirty="0" smtClean="0">
                <a:solidFill>
                  <a:schemeClr val="tx2">
                    <a:lumMod val="50000"/>
                  </a:schemeClr>
                </a:solidFill>
                <a:latin typeface="Calibri" pitchFamily="34" charset="0"/>
                <a:cs typeface="Mongolian Baiti" pitchFamily="66" charset="0"/>
              </a:rPr>
              <a:t>	</a:t>
            </a:r>
            <a:r>
              <a:rPr lang="en-US" dirty="0" smtClean="0">
                <a:solidFill>
                  <a:schemeClr val="bg1"/>
                </a:solidFill>
                <a:latin typeface="Calibri" pitchFamily="34" charset="0"/>
                <a:cs typeface="Mongolian Baiti" pitchFamily="66" charset="0"/>
              </a:rPr>
              <a:t>(THE DETERMINATION OF THRESHOLD)</a:t>
            </a:r>
            <a:endParaRPr lang="en-MY" sz="2400" dirty="0">
              <a:solidFill>
                <a:schemeClr val="bg1"/>
              </a:solidFill>
              <a:latin typeface="Calibri" pitchFamily="34" charset="0"/>
              <a:cs typeface="Mongolian Baiti" pitchFamily="66"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931093435"/>
      </p:ext>
    </p:extLst>
  </p:cSld>
  <p:clrMapOvr>
    <a:masterClrMapping/>
  </p:clrMapOvr>
  <p:transition spd="slow">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850" y="1600200"/>
            <a:ext cx="3962400" cy="457200"/>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defRPr/>
            </a:pPr>
            <a:r>
              <a:rPr lang="en-US" dirty="0"/>
              <a:t>Example - Historical Method</a:t>
            </a:r>
            <a:endParaRPr lang="en-GB" dirty="0"/>
          </a:p>
        </p:txBody>
      </p:sp>
      <p:cxnSp>
        <p:nvCxnSpPr>
          <p:cNvPr id="5" name="Straight Connector 4"/>
          <p:cNvCxnSpPr/>
          <p:nvPr/>
        </p:nvCxnSpPr>
        <p:spPr>
          <a:xfrm>
            <a:off x="3086102" y="3119438"/>
            <a:ext cx="5694231" cy="0"/>
          </a:xfrm>
          <a:prstGeom prst="line">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884768" y="3119438"/>
            <a:ext cx="2196175" cy="0"/>
          </a:xfrm>
          <a:prstGeom prst="line">
            <a:avLst/>
          </a:prstGeom>
          <a:ln>
            <a:prstDash val="dash"/>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884767" y="3038475"/>
            <a:ext cx="0" cy="230188"/>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3251200" y="3038475"/>
            <a:ext cx="0" cy="230188"/>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8451850" y="3038475"/>
            <a:ext cx="0" cy="230188"/>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4995069" y="3038475"/>
            <a:ext cx="0" cy="230188"/>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6883400" y="3044825"/>
            <a:ext cx="0" cy="2286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3251200" y="3273425"/>
            <a:ext cx="0" cy="148590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84767" y="3273425"/>
            <a:ext cx="0" cy="148590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964113" y="3273425"/>
            <a:ext cx="0" cy="1485900"/>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44943" y="3273425"/>
            <a:ext cx="0" cy="1485900"/>
          </a:xfrm>
          <a:prstGeom prst="line">
            <a:avLst/>
          </a:prstGeom>
          <a:ln w="22225">
            <a:solidFill>
              <a:srgbClr val="C012A7"/>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800850" y="3273425"/>
            <a:ext cx="0" cy="1485900"/>
          </a:xfrm>
          <a:prstGeom prst="line">
            <a:avLst/>
          </a:prstGeom>
          <a:ln w="22225">
            <a:solidFill>
              <a:srgbClr val="C012A7"/>
            </a:solidFill>
            <a:prstDash val="sysDash"/>
          </a:ln>
        </p:spPr>
        <p:style>
          <a:lnRef idx="1">
            <a:schemeClr val="accent1"/>
          </a:lnRef>
          <a:fillRef idx="0">
            <a:schemeClr val="accent1"/>
          </a:fillRef>
          <a:effectRef idx="0">
            <a:schemeClr val="accent1"/>
          </a:effectRef>
          <a:fontRef idx="minor">
            <a:schemeClr val="tx1"/>
          </a:fontRef>
        </p:style>
      </p:cxnSp>
      <p:sp>
        <p:nvSpPr>
          <p:cNvPr id="17" name="Right Brace 16"/>
          <p:cNvSpPr/>
          <p:nvPr/>
        </p:nvSpPr>
        <p:spPr>
          <a:xfrm rot="5400000">
            <a:off x="1962944" y="3770580"/>
            <a:ext cx="223838" cy="2283883"/>
          </a:xfrm>
          <a:prstGeom prst="rightBrace">
            <a:avLst/>
          </a:prstGeom>
          <a:ln w="22225"/>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MY"/>
          </a:p>
        </p:txBody>
      </p:sp>
      <p:sp>
        <p:nvSpPr>
          <p:cNvPr id="18" name="Right Brace 17"/>
          <p:cNvSpPr/>
          <p:nvPr/>
        </p:nvSpPr>
        <p:spPr>
          <a:xfrm rot="5400000">
            <a:off x="4002616" y="4090461"/>
            <a:ext cx="223838" cy="1644121"/>
          </a:xfrm>
          <a:prstGeom prst="rightBrace">
            <a:avLst/>
          </a:prstGeom>
          <a:ln w="22225"/>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MY"/>
          </a:p>
        </p:txBody>
      </p:sp>
      <p:sp>
        <p:nvSpPr>
          <p:cNvPr id="19" name="Right Brace 18"/>
          <p:cNvSpPr/>
          <p:nvPr/>
        </p:nvSpPr>
        <p:spPr>
          <a:xfrm rot="5400000">
            <a:off x="5819577" y="4077563"/>
            <a:ext cx="223838" cy="1669917"/>
          </a:xfrm>
          <a:prstGeom prst="rightBrace">
            <a:avLst/>
          </a:prstGeom>
          <a:ln w="22225"/>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MY"/>
          </a:p>
        </p:txBody>
      </p:sp>
      <p:sp>
        <p:nvSpPr>
          <p:cNvPr id="20" name="TextBox 29"/>
          <p:cNvSpPr txBox="1">
            <a:spLocks noChangeArrowheads="1"/>
          </p:cNvSpPr>
          <p:nvPr/>
        </p:nvSpPr>
        <p:spPr bwMode="auto">
          <a:xfrm>
            <a:off x="2773098" y="2790828"/>
            <a:ext cx="9562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a:t>30/07/14</a:t>
            </a:r>
            <a:endParaRPr lang="en-MY" altLang="ms-MY" sz="1400"/>
          </a:p>
        </p:txBody>
      </p:sp>
      <p:sp>
        <p:nvSpPr>
          <p:cNvPr id="21" name="TextBox 30"/>
          <p:cNvSpPr txBox="1">
            <a:spLocks noChangeArrowheads="1"/>
          </p:cNvSpPr>
          <p:nvPr/>
        </p:nvSpPr>
        <p:spPr bwMode="auto">
          <a:xfrm>
            <a:off x="453102" y="2790828"/>
            <a:ext cx="9579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a:t>31/08/13</a:t>
            </a:r>
            <a:endParaRPr lang="en-MY" altLang="ms-MY" sz="1400"/>
          </a:p>
        </p:txBody>
      </p:sp>
      <p:sp>
        <p:nvSpPr>
          <p:cNvPr id="22" name="TextBox 31"/>
          <p:cNvSpPr txBox="1">
            <a:spLocks noChangeArrowheads="1"/>
          </p:cNvSpPr>
          <p:nvPr/>
        </p:nvSpPr>
        <p:spPr bwMode="auto">
          <a:xfrm>
            <a:off x="6405298" y="2790828"/>
            <a:ext cx="9562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a:t>30/09/14</a:t>
            </a:r>
            <a:endParaRPr lang="en-MY" altLang="ms-MY" sz="1400"/>
          </a:p>
        </p:txBody>
      </p:sp>
      <p:sp>
        <p:nvSpPr>
          <p:cNvPr id="23" name="TextBox 32"/>
          <p:cNvSpPr txBox="1">
            <a:spLocks noChangeArrowheads="1"/>
          </p:cNvSpPr>
          <p:nvPr/>
        </p:nvSpPr>
        <p:spPr bwMode="auto">
          <a:xfrm>
            <a:off x="7973748" y="2805115"/>
            <a:ext cx="9562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a:t>31/10/14</a:t>
            </a:r>
            <a:endParaRPr lang="en-MY" altLang="ms-MY" sz="1400"/>
          </a:p>
        </p:txBody>
      </p:sp>
      <p:sp>
        <p:nvSpPr>
          <p:cNvPr id="24" name="TextBox 33"/>
          <p:cNvSpPr txBox="1">
            <a:spLocks noChangeArrowheads="1"/>
          </p:cNvSpPr>
          <p:nvPr/>
        </p:nvSpPr>
        <p:spPr bwMode="auto">
          <a:xfrm>
            <a:off x="1331915" y="4973638"/>
            <a:ext cx="14841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dirty="0" err="1"/>
              <a:t>Preceeding</a:t>
            </a:r>
            <a:endParaRPr lang="en-US" sz="1400" dirty="0"/>
          </a:p>
          <a:p>
            <a:pPr algn="ctr"/>
            <a:r>
              <a:rPr lang="en-US" sz="1400" dirty="0"/>
              <a:t>11 months</a:t>
            </a:r>
            <a:endParaRPr lang="en-MY" sz="1400" dirty="0"/>
          </a:p>
        </p:txBody>
      </p:sp>
      <p:sp>
        <p:nvSpPr>
          <p:cNvPr id="25" name="TextBox 34"/>
          <p:cNvSpPr txBox="1">
            <a:spLocks noChangeArrowheads="1"/>
          </p:cNvSpPr>
          <p:nvPr/>
        </p:nvSpPr>
        <p:spPr bwMode="auto">
          <a:xfrm>
            <a:off x="3371585" y="4979991"/>
            <a:ext cx="1485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dirty="0"/>
              <a:t>Current month</a:t>
            </a:r>
            <a:endParaRPr lang="en-MY" altLang="ms-MY" sz="1400" dirty="0"/>
          </a:p>
        </p:txBody>
      </p:sp>
      <p:sp>
        <p:nvSpPr>
          <p:cNvPr id="26" name="TextBox 35"/>
          <p:cNvSpPr txBox="1">
            <a:spLocks noChangeArrowheads="1"/>
          </p:cNvSpPr>
          <p:nvPr/>
        </p:nvSpPr>
        <p:spPr bwMode="auto">
          <a:xfrm>
            <a:off x="2929600" y="4918076"/>
            <a:ext cx="643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2800" b="1"/>
              <a:t>+</a:t>
            </a:r>
            <a:endParaRPr lang="en-MY" altLang="ms-MY" sz="2800" b="1"/>
          </a:p>
        </p:txBody>
      </p:sp>
      <p:sp>
        <p:nvSpPr>
          <p:cNvPr id="27" name="TextBox 36"/>
          <p:cNvSpPr txBox="1">
            <a:spLocks noChangeArrowheads="1"/>
          </p:cNvSpPr>
          <p:nvPr/>
        </p:nvSpPr>
        <p:spPr bwMode="auto">
          <a:xfrm>
            <a:off x="4902202" y="4979991"/>
            <a:ext cx="212738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dirty="0"/>
              <a:t>(01-28/09/14)</a:t>
            </a:r>
          </a:p>
          <a:p>
            <a:pPr algn="ctr"/>
            <a:r>
              <a:rPr lang="en-US" sz="1600" b="1" dirty="0"/>
              <a:t>28 days </a:t>
            </a:r>
            <a:r>
              <a:rPr lang="en-US" sz="1400" dirty="0"/>
              <a:t>period to notify  RMCD</a:t>
            </a:r>
            <a:endParaRPr lang="en-MY" sz="1400" dirty="0"/>
          </a:p>
        </p:txBody>
      </p:sp>
      <p:sp>
        <p:nvSpPr>
          <p:cNvPr id="28" name="Oval 27"/>
          <p:cNvSpPr/>
          <p:nvPr/>
        </p:nvSpPr>
        <p:spPr>
          <a:xfrm>
            <a:off x="1682751" y="3044825"/>
            <a:ext cx="182298" cy="171450"/>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9" name="TextBox 38"/>
          <p:cNvSpPr txBox="1">
            <a:spLocks noChangeArrowheads="1"/>
          </p:cNvSpPr>
          <p:nvPr/>
        </p:nvSpPr>
        <p:spPr bwMode="auto">
          <a:xfrm>
            <a:off x="1022352" y="3505202"/>
            <a:ext cx="2058591" cy="95410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dirty="0"/>
              <a:t>11 Months backward </a:t>
            </a:r>
          </a:p>
          <a:p>
            <a:pPr algn="ctr"/>
            <a:r>
              <a:rPr lang="en-US" sz="1400" dirty="0"/>
              <a:t>Total value of taxable supply</a:t>
            </a:r>
          </a:p>
          <a:p>
            <a:pPr algn="ctr"/>
            <a:r>
              <a:rPr lang="en-US" sz="1400" dirty="0"/>
              <a:t>RM400,001</a:t>
            </a:r>
            <a:endParaRPr lang="en-MY" sz="1400" dirty="0"/>
          </a:p>
        </p:txBody>
      </p:sp>
      <p:sp>
        <p:nvSpPr>
          <p:cNvPr id="30" name="Oval 29"/>
          <p:cNvSpPr/>
          <p:nvPr/>
        </p:nvSpPr>
        <p:spPr>
          <a:xfrm>
            <a:off x="6965951" y="3057525"/>
            <a:ext cx="182298" cy="171450"/>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31" name="TextBox 41"/>
          <p:cNvSpPr txBox="1">
            <a:spLocks noChangeArrowheads="1"/>
          </p:cNvSpPr>
          <p:nvPr/>
        </p:nvSpPr>
        <p:spPr bwMode="auto">
          <a:xfrm>
            <a:off x="6969392" y="3227390"/>
            <a:ext cx="1810941" cy="95410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dirty="0"/>
              <a:t>01/10/14</a:t>
            </a:r>
          </a:p>
          <a:p>
            <a:pPr algn="ctr"/>
            <a:r>
              <a:rPr lang="en-US" sz="1400" dirty="0"/>
              <a:t>(Date of Registration/ Effective date)</a:t>
            </a:r>
          </a:p>
          <a:p>
            <a:pPr algn="ctr"/>
            <a:endParaRPr lang="en-MY" sz="1400" dirty="0"/>
          </a:p>
        </p:txBody>
      </p:sp>
      <p:sp>
        <p:nvSpPr>
          <p:cNvPr id="32" name="TextBox 48"/>
          <p:cNvSpPr txBox="1">
            <a:spLocks noChangeArrowheads="1"/>
          </p:cNvSpPr>
          <p:nvPr/>
        </p:nvSpPr>
        <p:spPr bwMode="auto">
          <a:xfrm>
            <a:off x="3345791" y="3489325"/>
            <a:ext cx="1539213" cy="738664"/>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dirty="0"/>
              <a:t>Value of taxable supply:</a:t>
            </a:r>
          </a:p>
          <a:p>
            <a:pPr algn="ctr"/>
            <a:r>
              <a:rPr lang="en-US" sz="1400" dirty="0"/>
              <a:t>RM100,000</a:t>
            </a:r>
            <a:endParaRPr lang="en-MY" sz="1400" dirty="0"/>
          </a:p>
        </p:txBody>
      </p:sp>
      <p:sp>
        <p:nvSpPr>
          <p:cNvPr id="33" name="TextBox 49"/>
          <p:cNvSpPr txBox="1">
            <a:spLocks noChangeArrowheads="1"/>
          </p:cNvSpPr>
          <p:nvPr/>
        </p:nvSpPr>
        <p:spPr bwMode="auto">
          <a:xfrm>
            <a:off x="4522129" y="2790828"/>
            <a:ext cx="95792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a:t>31/08/14</a:t>
            </a:r>
            <a:endParaRPr lang="en-MY" altLang="ms-MY" sz="1400"/>
          </a:p>
        </p:txBody>
      </p:sp>
      <p:sp>
        <p:nvSpPr>
          <p:cNvPr id="34" name="Rectangle 33"/>
          <p:cNvSpPr/>
          <p:nvPr/>
        </p:nvSpPr>
        <p:spPr>
          <a:xfrm>
            <a:off x="-436714" y="389871"/>
            <a:ext cx="7016750" cy="747936"/>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accent5">
                    <a:lumMod val="60000"/>
                    <a:lumOff val="40000"/>
                  </a:schemeClr>
                </a:solidFill>
                <a:cs typeface="Mongolian Baiti" pitchFamily="66" charset="0"/>
              </a:rPr>
              <a:t>	</a:t>
            </a:r>
            <a:r>
              <a:rPr lang="en-US" sz="2800" dirty="0" smtClean="0">
                <a:solidFill>
                  <a:schemeClr val="bg1"/>
                </a:solidFill>
                <a:latin typeface="Calibri" pitchFamily="34" charset="0"/>
                <a:cs typeface="Mongolian Baiti" pitchFamily="66" charset="0"/>
              </a:rPr>
              <a:t>GST REGISTRATION</a:t>
            </a:r>
            <a:endParaRPr lang="en-US" sz="2800" dirty="0" smtClean="0">
              <a:solidFill>
                <a:srgbClr val="FF0000"/>
              </a:solidFill>
              <a:latin typeface="Calibri" pitchFamily="34" charset="0"/>
              <a:cs typeface="Mongolian Baiti" pitchFamily="66" charset="0"/>
            </a:endParaRPr>
          </a:p>
          <a:p>
            <a:r>
              <a:rPr lang="en-US" dirty="0">
                <a:solidFill>
                  <a:schemeClr val="tx2">
                    <a:lumMod val="50000"/>
                  </a:schemeClr>
                </a:solidFill>
                <a:latin typeface="Calibri" pitchFamily="34" charset="0"/>
                <a:cs typeface="Mongolian Baiti" pitchFamily="66" charset="0"/>
              </a:rPr>
              <a:t>	</a:t>
            </a:r>
            <a:r>
              <a:rPr lang="en-US" dirty="0" smtClean="0">
                <a:solidFill>
                  <a:schemeClr val="bg1"/>
                </a:solidFill>
                <a:latin typeface="Calibri" pitchFamily="34" charset="0"/>
                <a:cs typeface="Mongolian Baiti" pitchFamily="66" charset="0"/>
              </a:rPr>
              <a:t>METHOD OF ASSESSMENT</a:t>
            </a:r>
            <a:endParaRPr lang="en-MY" dirty="0">
              <a:solidFill>
                <a:schemeClr val="bg1"/>
              </a:solidFill>
              <a:latin typeface="Calibri" pitchFamily="34" charset="0"/>
              <a:cs typeface="Mongolian Baiti" pitchFamily="66"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45</a:t>
            </a:fld>
            <a:endParaRPr lang="en-US"/>
          </a:p>
        </p:txBody>
      </p:sp>
    </p:spTree>
    <p:extLst>
      <p:ext uri="{BB962C8B-B14F-4D97-AF65-F5344CB8AC3E}">
        <p14:creationId xmlns:p14="http://schemas.microsoft.com/office/powerpoint/2010/main" val="1685356417"/>
      </p:ext>
    </p:extLst>
  </p:cSld>
  <p:clrMapOvr>
    <a:masterClrMapping/>
  </p:clrMapOvr>
  <p:transition spd="slow">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850" y="1600200"/>
            <a:ext cx="3962400" cy="457200"/>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defRPr/>
            </a:pPr>
            <a:r>
              <a:rPr lang="en-US" dirty="0"/>
              <a:t>Example - Future Method</a:t>
            </a:r>
            <a:endParaRPr lang="en-GB" dirty="0"/>
          </a:p>
        </p:txBody>
      </p:sp>
      <p:cxnSp>
        <p:nvCxnSpPr>
          <p:cNvPr id="5" name="Straight Connector 4"/>
          <p:cNvCxnSpPr/>
          <p:nvPr/>
        </p:nvCxnSpPr>
        <p:spPr>
          <a:xfrm>
            <a:off x="895086" y="3684588"/>
            <a:ext cx="7575682" cy="0"/>
          </a:xfrm>
          <a:prstGeom prst="line">
            <a:avLst/>
          </a:prstGeom>
          <a:ln>
            <a:tailEnd type="none"/>
          </a:ln>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884767" y="3587750"/>
            <a:ext cx="0" cy="22225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2537487" y="3587750"/>
            <a:ext cx="0" cy="22225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8451850" y="3587750"/>
            <a:ext cx="0" cy="22225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4281356" y="3587750"/>
            <a:ext cx="0" cy="2222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2547806" y="3873503"/>
            <a:ext cx="0" cy="1446213"/>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4767" y="3873503"/>
            <a:ext cx="0" cy="1446213"/>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281356" y="3875088"/>
            <a:ext cx="0" cy="303212"/>
          </a:xfrm>
          <a:prstGeom prst="line">
            <a:avLst/>
          </a:prstGeom>
          <a:ln w="22225">
            <a:solidFill>
              <a:srgbClr val="C012A7"/>
            </a:solidFill>
            <a:prstDash val="sysDash"/>
          </a:ln>
        </p:spPr>
        <p:style>
          <a:lnRef idx="1">
            <a:schemeClr val="accent1"/>
          </a:lnRef>
          <a:fillRef idx="0">
            <a:schemeClr val="accent1"/>
          </a:fillRef>
          <a:effectRef idx="0">
            <a:schemeClr val="accent1"/>
          </a:effectRef>
          <a:fontRef idx="minor">
            <a:schemeClr val="tx1"/>
          </a:fontRef>
        </p:style>
      </p:cxnSp>
      <p:sp>
        <p:nvSpPr>
          <p:cNvPr id="13" name="Right Brace 12"/>
          <p:cNvSpPr/>
          <p:nvPr/>
        </p:nvSpPr>
        <p:spPr>
          <a:xfrm rot="5400000">
            <a:off x="5427200" y="2534777"/>
            <a:ext cx="196850" cy="5852451"/>
          </a:xfrm>
          <a:prstGeom prst="rightBrace">
            <a:avLst/>
          </a:prstGeom>
          <a:ln w="22225"/>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MY"/>
          </a:p>
        </p:txBody>
      </p:sp>
      <p:sp>
        <p:nvSpPr>
          <p:cNvPr id="14" name="Right Brace 13"/>
          <p:cNvSpPr/>
          <p:nvPr/>
        </p:nvSpPr>
        <p:spPr>
          <a:xfrm rot="5400000">
            <a:off x="1612704" y="4640464"/>
            <a:ext cx="217487" cy="1645841"/>
          </a:xfrm>
          <a:prstGeom prst="rightBrace">
            <a:avLst/>
          </a:prstGeom>
          <a:ln w="22225"/>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MY"/>
          </a:p>
        </p:txBody>
      </p:sp>
      <p:sp>
        <p:nvSpPr>
          <p:cNvPr id="15" name="Right Brace 14"/>
          <p:cNvSpPr/>
          <p:nvPr/>
        </p:nvSpPr>
        <p:spPr>
          <a:xfrm rot="5400000">
            <a:off x="3335933" y="3493759"/>
            <a:ext cx="217488" cy="1618325"/>
          </a:xfrm>
          <a:prstGeom prst="rightBrace">
            <a:avLst/>
          </a:prstGeom>
          <a:ln w="22225"/>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MY"/>
          </a:p>
        </p:txBody>
      </p:sp>
      <p:sp>
        <p:nvSpPr>
          <p:cNvPr id="16" name="TextBox 29"/>
          <p:cNvSpPr txBox="1">
            <a:spLocks noChangeArrowheads="1"/>
          </p:cNvSpPr>
          <p:nvPr/>
        </p:nvSpPr>
        <p:spPr bwMode="auto">
          <a:xfrm>
            <a:off x="2059388" y="3262316"/>
            <a:ext cx="95792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a:t>31/08/14</a:t>
            </a:r>
            <a:endParaRPr lang="en-MY" altLang="ms-MY" sz="1400"/>
          </a:p>
        </p:txBody>
      </p:sp>
      <p:sp>
        <p:nvSpPr>
          <p:cNvPr id="17" name="TextBox 30"/>
          <p:cNvSpPr txBox="1">
            <a:spLocks noChangeArrowheads="1"/>
          </p:cNvSpPr>
          <p:nvPr/>
        </p:nvSpPr>
        <p:spPr bwMode="auto">
          <a:xfrm>
            <a:off x="453102" y="3284541"/>
            <a:ext cx="95792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a:t>31/07/14</a:t>
            </a:r>
            <a:endParaRPr lang="en-MY" altLang="ms-MY" sz="1400"/>
          </a:p>
        </p:txBody>
      </p:sp>
      <p:sp>
        <p:nvSpPr>
          <p:cNvPr id="18" name="TextBox 31"/>
          <p:cNvSpPr txBox="1">
            <a:spLocks noChangeArrowheads="1"/>
          </p:cNvSpPr>
          <p:nvPr/>
        </p:nvSpPr>
        <p:spPr bwMode="auto">
          <a:xfrm>
            <a:off x="7975471" y="3284541"/>
            <a:ext cx="95792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a:t>30/07/15</a:t>
            </a:r>
            <a:endParaRPr lang="en-MY" altLang="ms-MY" sz="1400"/>
          </a:p>
        </p:txBody>
      </p:sp>
      <p:sp>
        <p:nvSpPr>
          <p:cNvPr id="19" name="TextBox 33"/>
          <p:cNvSpPr txBox="1">
            <a:spLocks noChangeArrowheads="1"/>
          </p:cNvSpPr>
          <p:nvPr/>
        </p:nvSpPr>
        <p:spPr bwMode="auto">
          <a:xfrm>
            <a:off x="4783535" y="5634041"/>
            <a:ext cx="14841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dirty="0"/>
              <a:t>Next 11 months</a:t>
            </a:r>
            <a:endParaRPr lang="en-MY" sz="1400" dirty="0"/>
          </a:p>
        </p:txBody>
      </p:sp>
      <p:sp>
        <p:nvSpPr>
          <p:cNvPr id="20" name="TextBox 34"/>
          <p:cNvSpPr txBox="1">
            <a:spLocks noChangeArrowheads="1"/>
          </p:cNvSpPr>
          <p:nvPr/>
        </p:nvSpPr>
        <p:spPr bwMode="auto">
          <a:xfrm>
            <a:off x="979356" y="5572128"/>
            <a:ext cx="14841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dirty="0"/>
              <a:t>Current Month</a:t>
            </a:r>
            <a:endParaRPr lang="en-MY" altLang="ms-MY" sz="1400" dirty="0"/>
          </a:p>
        </p:txBody>
      </p:sp>
      <p:sp>
        <p:nvSpPr>
          <p:cNvPr id="21" name="TextBox 35"/>
          <p:cNvSpPr txBox="1">
            <a:spLocks noChangeArrowheads="1"/>
          </p:cNvSpPr>
          <p:nvPr/>
        </p:nvSpPr>
        <p:spPr bwMode="auto">
          <a:xfrm>
            <a:off x="2234804" y="5464175"/>
            <a:ext cx="64320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2800" b="1"/>
              <a:t>+</a:t>
            </a:r>
            <a:endParaRPr lang="en-MY" altLang="ms-MY" sz="2800" b="1"/>
          </a:p>
        </p:txBody>
      </p:sp>
      <p:sp>
        <p:nvSpPr>
          <p:cNvPr id="22" name="TextBox 36"/>
          <p:cNvSpPr txBox="1">
            <a:spLocks noChangeArrowheads="1"/>
          </p:cNvSpPr>
          <p:nvPr/>
        </p:nvSpPr>
        <p:spPr bwMode="auto">
          <a:xfrm>
            <a:off x="2769661" y="4411664"/>
            <a:ext cx="148418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dirty="0"/>
              <a:t>(01-28/09/14)</a:t>
            </a:r>
          </a:p>
          <a:p>
            <a:pPr algn="ctr"/>
            <a:r>
              <a:rPr lang="en-US" sz="1600" b="1" dirty="0"/>
              <a:t>28 days </a:t>
            </a:r>
            <a:r>
              <a:rPr lang="en-US" sz="1600" dirty="0"/>
              <a:t>period to notify  RMCD</a:t>
            </a:r>
            <a:endParaRPr lang="en-MY" sz="1600" dirty="0"/>
          </a:p>
        </p:txBody>
      </p:sp>
      <p:sp>
        <p:nvSpPr>
          <p:cNvPr id="23" name="Oval 22"/>
          <p:cNvSpPr/>
          <p:nvPr/>
        </p:nvSpPr>
        <p:spPr>
          <a:xfrm>
            <a:off x="1619119" y="3606800"/>
            <a:ext cx="180578" cy="166688"/>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4" name="Oval 23"/>
          <p:cNvSpPr/>
          <p:nvPr/>
        </p:nvSpPr>
        <p:spPr>
          <a:xfrm>
            <a:off x="4360467" y="3608391"/>
            <a:ext cx="182298" cy="168275"/>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5" name="TextBox 41"/>
          <p:cNvSpPr txBox="1">
            <a:spLocks noChangeArrowheads="1"/>
          </p:cNvSpPr>
          <p:nvPr/>
        </p:nvSpPr>
        <p:spPr bwMode="auto">
          <a:xfrm>
            <a:off x="4360467" y="3808415"/>
            <a:ext cx="1317360" cy="95410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dirty="0"/>
              <a:t>01/10/14</a:t>
            </a:r>
          </a:p>
          <a:p>
            <a:pPr algn="ctr"/>
            <a:r>
              <a:rPr lang="en-US" altLang="ms-MY" sz="1400" dirty="0"/>
              <a:t>(Date of Registration/ Effective date)</a:t>
            </a:r>
            <a:endParaRPr lang="en-MY" altLang="ms-MY" sz="1400" dirty="0"/>
          </a:p>
        </p:txBody>
      </p:sp>
      <p:sp>
        <p:nvSpPr>
          <p:cNvPr id="26" name="TextBox 42"/>
          <p:cNvSpPr txBox="1">
            <a:spLocks noChangeArrowheads="1"/>
          </p:cNvSpPr>
          <p:nvPr/>
        </p:nvSpPr>
        <p:spPr bwMode="auto">
          <a:xfrm>
            <a:off x="3803254" y="3279778"/>
            <a:ext cx="95620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a:t>30/09/14</a:t>
            </a:r>
            <a:endParaRPr lang="en-MY" altLang="ms-MY" sz="1400"/>
          </a:p>
        </p:txBody>
      </p:sp>
      <p:cxnSp>
        <p:nvCxnSpPr>
          <p:cNvPr id="27" name="Straight Connector 26"/>
          <p:cNvCxnSpPr/>
          <p:nvPr/>
        </p:nvCxnSpPr>
        <p:spPr>
          <a:xfrm>
            <a:off x="2614877" y="3875088"/>
            <a:ext cx="0" cy="303212"/>
          </a:xfrm>
          <a:prstGeom prst="line">
            <a:avLst/>
          </a:prstGeom>
          <a:ln w="22225">
            <a:solidFill>
              <a:srgbClr val="C012A7"/>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70768" y="3873503"/>
            <a:ext cx="0" cy="1446213"/>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614877" y="4337053"/>
            <a:ext cx="0" cy="987425"/>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sp>
        <p:nvSpPr>
          <p:cNvPr id="30" name="TextBox 43"/>
          <p:cNvSpPr txBox="1">
            <a:spLocks noChangeArrowheads="1"/>
          </p:cNvSpPr>
          <p:nvPr/>
        </p:nvSpPr>
        <p:spPr bwMode="auto">
          <a:xfrm>
            <a:off x="939801" y="3875091"/>
            <a:ext cx="1539214" cy="95410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ms-MY" sz="1400" dirty="0"/>
              <a:t>16/08/14</a:t>
            </a:r>
          </a:p>
          <a:p>
            <a:pPr algn="ctr"/>
            <a:r>
              <a:rPr lang="en-US" sz="1400" dirty="0"/>
              <a:t>Value of taxable supply:</a:t>
            </a:r>
          </a:p>
          <a:p>
            <a:pPr algn="ctr"/>
            <a:r>
              <a:rPr lang="en-US" sz="1400" dirty="0"/>
              <a:t>RM100,000</a:t>
            </a:r>
            <a:endParaRPr lang="en-MY" sz="1400" dirty="0"/>
          </a:p>
        </p:txBody>
      </p:sp>
      <p:sp>
        <p:nvSpPr>
          <p:cNvPr id="31" name="TextBox 44"/>
          <p:cNvSpPr txBox="1">
            <a:spLocks noChangeArrowheads="1"/>
          </p:cNvSpPr>
          <p:nvPr/>
        </p:nvSpPr>
        <p:spPr bwMode="auto">
          <a:xfrm>
            <a:off x="2640675" y="2286002"/>
            <a:ext cx="2058590" cy="954107"/>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400" dirty="0"/>
              <a:t>11 Months forward </a:t>
            </a:r>
          </a:p>
          <a:p>
            <a:pPr algn="ctr"/>
            <a:r>
              <a:rPr lang="en-US" sz="1400" dirty="0"/>
              <a:t>Total value of taxable supply</a:t>
            </a:r>
          </a:p>
          <a:p>
            <a:pPr algn="ctr"/>
            <a:r>
              <a:rPr lang="en-US" sz="1400" dirty="0"/>
              <a:t>RM400,001</a:t>
            </a:r>
            <a:endParaRPr lang="en-MY" sz="1400" dirty="0"/>
          </a:p>
        </p:txBody>
      </p:sp>
      <p:sp>
        <p:nvSpPr>
          <p:cNvPr id="32" name="Rectangle 31"/>
          <p:cNvSpPr/>
          <p:nvPr/>
        </p:nvSpPr>
        <p:spPr>
          <a:xfrm>
            <a:off x="-386561" y="350504"/>
            <a:ext cx="7016750" cy="747936"/>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accent5">
                    <a:lumMod val="60000"/>
                    <a:lumOff val="40000"/>
                  </a:schemeClr>
                </a:solidFill>
                <a:cs typeface="Mongolian Baiti" pitchFamily="66" charset="0"/>
              </a:rPr>
              <a:t>	</a:t>
            </a:r>
            <a:r>
              <a:rPr lang="en-US" sz="2800" dirty="0" smtClean="0">
                <a:solidFill>
                  <a:schemeClr val="bg1"/>
                </a:solidFill>
                <a:latin typeface="Calibri" pitchFamily="34" charset="0"/>
                <a:cs typeface="Mongolian Baiti" pitchFamily="66" charset="0"/>
              </a:rPr>
              <a:t>GST REGISTRATION</a:t>
            </a:r>
            <a:endParaRPr lang="en-US" sz="2800" dirty="0" smtClean="0">
              <a:solidFill>
                <a:srgbClr val="FF0000"/>
              </a:solidFill>
              <a:latin typeface="Calibri" pitchFamily="34" charset="0"/>
              <a:cs typeface="Mongolian Baiti" pitchFamily="66" charset="0"/>
            </a:endParaRPr>
          </a:p>
          <a:p>
            <a:r>
              <a:rPr lang="en-US" dirty="0" smtClean="0">
                <a:solidFill>
                  <a:schemeClr val="tx2">
                    <a:lumMod val="50000"/>
                  </a:schemeClr>
                </a:solidFill>
                <a:latin typeface="Calibri" pitchFamily="34" charset="0"/>
                <a:cs typeface="Mongolian Baiti" pitchFamily="66" charset="0"/>
              </a:rPr>
              <a:t>	</a:t>
            </a:r>
            <a:r>
              <a:rPr lang="en-US" dirty="0" smtClean="0">
                <a:solidFill>
                  <a:schemeClr val="bg1"/>
                </a:solidFill>
                <a:latin typeface="Calibri" pitchFamily="34" charset="0"/>
                <a:cs typeface="Mongolian Baiti" pitchFamily="66" charset="0"/>
              </a:rPr>
              <a:t>METHOD OF ASSESSMENT</a:t>
            </a:r>
            <a:endParaRPr lang="en-MY" dirty="0">
              <a:solidFill>
                <a:schemeClr val="bg1"/>
              </a:solidFill>
              <a:latin typeface="Calibri" pitchFamily="34" charset="0"/>
              <a:cs typeface="Mongolian Baiti" pitchFamily="66"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2536429538"/>
      </p:ext>
    </p:extLst>
  </p:cSld>
  <p:clrMapOvr>
    <a:masterClrMapping/>
  </p:clrMapOvr>
  <p:transition spd="slow">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47</a:t>
            </a:fld>
            <a:endParaRPr lang="en-US"/>
          </a:p>
        </p:txBody>
      </p:sp>
      <p:sp>
        <p:nvSpPr>
          <p:cNvPr id="11" name="Rounded Rectangle 10"/>
          <p:cNvSpPr/>
          <p:nvPr/>
        </p:nvSpPr>
        <p:spPr>
          <a:xfrm>
            <a:off x="1772477" y="1730070"/>
            <a:ext cx="5950982" cy="1617712"/>
          </a:xfrm>
          <a:prstGeom prst="roundRect">
            <a:avLst/>
          </a:prstGeom>
          <a:solidFill>
            <a:schemeClr val="accent6">
              <a:lumMod val="60000"/>
              <a:lumOff val="4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Calibri" pitchFamily="34" charset="0"/>
                <a:cs typeface="Calibri" pitchFamily="34" charset="0"/>
              </a:rPr>
              <a:t>VOLUNTARY REGISTRATION</a:t>
            </a:r>
          </a:p>
        </p:txBody>
      </p:sp>
      <p:pic>
        <p:nvPicPr>
          <p:cNvPr id="4098" name="Picture 2" descr="http://business-reporter.co.uk/wp-content/uploads/2013/09/Voluntary-sector.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9518" y="3347782"/>
            <a:ext cx="567690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896755"/>
      </p:ext>
    </p:extLst>
  </p:cSld>
  <p:clrMapOvr>
    <a:masterClrMapping/>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53635" y="376808"/>
            <a:ext cx="7016750" cy="747936"/>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accent5">
                    <a:lumMod val="60000"/>
                    <a:lumOff val="40000"/>
                  </a:schemeClr>
                </a:solidFill>
                <a:cs typeface="Mongolian Baiti" pitchFamily="66" charset="0"/>
              </a:rPr>
              <a:t>	</a:t>
            </a:r>
            <a:r>
              <a:rPr lang="en-US" sz="2800" dirty="0" smtClean="0">
                <a:solidFill>
                  <a:schemeClr val="bg1"/>
                </a:solidFill>
                <a:latin typeface="Calibri" pitchFamily="34" charset="0"/>
                <a:cs typeface="Mongolian Baiti" pitchFamily="66" charset="0"/>
              </a:rPr>
              <a:t>VOLUNTARY REGISTRATION</a:t>
            </a:r>
            <a:endParaRPr lang="en-US" sz="2800" dirty="0" smtClean="0">
              <a:solidFill>
                <a:srgbClr val="FF0000"/>
              </a:solidFill>
              <a:latin typeface="Calibri" pitchFamily="34" charset="0"/>
              <a:cs typeface="Mongolian Baiti" pitchFamily="66" charset="0"/>
            </a:endParaRPr>
          </a:p>
          <a:p>
            <a:r>
              <a:rPr lang="en-US" dirty="0" smtClean="0">
                <a:solidFill>
                  <a:schemeClr val="tx2">
                    <a:lumMod val="50000"/>
                  </a:schemeClr>
                </a:solidFill>
                <a:latin typeface="Calibri" pitchFamily="34" charset="0"/>
                <a:cs typeface="Mongolian Baiti" pitchFamily="66" charset="0"/>
              </a:rPr>
              <a:t>	</a:t>
            </a:r>
            <a:r>
              <a:rPr lang="en-US" sz="1600" dirty="0" smtClean="0">
                <a:solidFill>
                  <a:schemeClr val="bg1"/>
                </a:solidFill>
                <a:latin typeface="Calibri" pitchFamily="34" charset="0"/>
                <a:cs typeface="Mongolian Baiti" pitchFamily="66" charset="0"/>
              </a:rPr>
              <a:t>(SECTION 24)</a:t>
            </a:r>
            <a:endParaRPr lang="en-MY" sz="1600" dirty="0">
              <a:solidFill>
                <a:schemeClr val="bg1"/>
              </a:solidFill>
              <a:latin typeface="Calibri" pitchFamily="34" charset="0"/>
              <a:cs typeface="Mongolian Baiti" pitchFamily="66" charset="0"/>
            </a:endParaRPr>
          </a:p>
        </p:txBody>
      </p:sp>
      <p:sp>
        <p:nvSpPr>
          <p:cNvPr id="17" name="TextBox 16"/>
          <p:cNvSpPr txBox="1"/>
          <p:nvPr/>
        </p:nvSpPr>
        <p:spPr>
          <a:xfrm>
            <a:off x="147397" y="1320877"/>
            <a:ext cx="8360055" cy="769441"/>
          </a:xfrm>
          <a:prstGeom prst="rect">
            <a:avLst/>
          </a:prstGeom>
          <a:noFill/>
        </p:spPr>
        <p:txBody>
          <a:bodyPr wrap="square" rtlCol="0">
            <a:spAutoFit/>
          </a:bodyPr>
          <a:lstStyle/>
          <a:p>
            <a:r>
              <a:rPr lang="en-US" sz="2200" dirty="0"/>
              <a:t>Business which do not liable for mandatory registration may register voluntarily if it satisfies any of these criteria:</a:t>
            </a:r>
            <a:endParaRPr lang="en-MY" sz="2200" dirty="0"/>
          </a:p>
        </p:txBody>
      </p:sp>
      <p:sp>
        <p:nvSpPr>
          <p:cNvPr id="18" name="Folded Corner 17"/>
          <p:cNvSpPr/>
          <p:nvPr/>
        </p:nvSpPr>
        <p:spPr>
          <a:xfrm>
            <a:off x="6241228" y="4385206"/>
            <a:ext cx="2798783" cy="1350248"/>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*Note: Business must remain registered for a period at least </a:t>
            </a:r>
            <a:r>
              <a:rPr lang="en-US" sz="2800" b="1" dirty="0">
                <a:solidFill>
                  <a:srgbClr val="FF0000"/>
                </a:solidFill>
              </a:rPr>
              <a:t>2 years!</a:t>
            </a:r>
            <a:endParaRPr lang="en-MY" sz="2800" b="1" dirty="0">
              <a:solidFill>
                <a:srgbClr val="FF0000"/>
              </a:solidFill>
            </a:endParaRPr>
          </a:p>
        </p:txBody>
      </p:sp>
      <p:pic>
        <p:nvPicPr>
          <p:cNvPr id="1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6470" y="2257653"/>
            <a:ext cx="2777530" cy="1832802"/>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rot="20573582">
            <a:off x="6955432" y="2872978"/>
            <a:ext cx="2044499" cy="461665"/>
          </a:xfrm>
          <a:prstGeom prst="rect">
            <a:avLst/>
          </a:prstGeom>
          <a:noFill/>
        </p:spPr>
        <p:txBody>
          <a:bodyPr wrap="square" rtlCol="0">
            <a:spAutoFit/>
          </a:bodyPr>
          <a:lstStyle/>
          <a:p>
            <a:pPr algn="ctr"/>
            <a:r>
              <a:rPr lang="en-US" b="1" dirty="0" smtClean="0"/>
              <a:t>VOLUNTEER</a:t>
            </a:r>
            <a:r>
              <a:rPr lang="en-US" sz="2400" b="1" dirty="0"/>
              <a:t>!</a:t>
            </a:r>
            <a:endParaRPr lang="en-MY" sz="2400" b="1"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48</a:t>
            </a:fld>
            <a:endParaRPr lang="en-US"/>
          </a:p>
        </p:txBody>
      </p:sp>
      <p:sp>
        <p:nvSpPr>
          <p:cNvPr id="3" name="Pentagon 2"/>
          <p:cNvSpPr/>
          <p:nvPr/>
        </p:nvSpPr>
        <p:spPr>
          <a:xfrm>
            <a:off x="129762" y="2090318"/>
            <a:ext cx="6049957" cy="993913"/>
          </a:xfrm>
          <a:prstGeom prst="homePlate">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en-US"/>
              <a:t>Makes taxable supplies</a:t>
            </a:r>
            <a:endParaRPr lang="en-US" dirty="0"/>
          </a:p>
        </p:txBody>
      </p:sp>
      <p:sp>
        <p:nvSpPr>
          <p:cNvPr id="15" name="Pentagon 14"/>
          <p:cNvSpPr/>
          <p:nvPr/>
        </p:nvSpPr>
        <p:spPr>
          <a:xfrm>
            <a:off x="129762" y="3223958"/>
            <a:ext cx="6049956" cy="993913"/>
          </a:xfrm>
          <a:prstGeom prst="homePlate">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en-US" dirty="0"/>
              <a:t>Intends to make taxable supplies</a:t>
            </a:r>
          </a:p>
        </p:txBody>
      </p:sp>
      <p:sp>
        <p:nvSpPr>
          <p:cNvPr id="27" name="Pentagon 26"/>
          <p:cNvSpPr/>
          <p:nvPr/>
        </p:nvSpPr>
        <p:spPr>
          <a:xfrm>
            <a:off x="129762" y="4326212"/>
            <a:ext cx="6049956" cy="993913"/>
          </a:xfrm>
          <a:prstGeom prst="homePlate">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en-US" dirty="0"/>
              <a:t>Makes supplies outside Malaysia, which would be taxable if made in Malaysia</a:t>
            </a:r>
          </a:p>
        </p:txBody>
      </p:sp>
      <p:sp>
        <p:nvSpPr>
          <p:cNvPr id="28" name="Pentagon 27"/>
          <p:cNvSpPr/>
          <p:nvPr/>
        </p:nvSpPr>
        <p:spPr>
          <a:xfrm>
            <a:off x="129763" y="5428467"/>
            <a:ext cx="6049956" cy="993913"/>
          </a:xfrm>
          <a:prstGeom prst="homePlate">
            <a:avLst/>
          </a:prstGeom>
          <a:solidFill>
            <a:schemeClr val="accent4">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spcBef>
                <a:spcPts val="1200"/>
              </a:spcBef>
            </a:pPr>
            <a:r>
              <a:rPr lang="en-US" dirty="0"/>
              <a:t>Intends to makes supplies outside Malaysia, which would be taxable if made in Malaysia</a:t>
            </a:r>
            <a:endParaRPr lang="en-GB" dirty="0"/>
          </a:p>
        </p:txBody>
      </p:sp>
    </p:spTree>
    <p:extLst>
      <p:ext uri="{BB962C8B-B14F-4D97-AF65-F5344CB8AC3E}">
        <p14:creationId xmlns:p14="http://schemas.microsoft.com/office/powerpoint/2010/main" val="3736684394"/>
      </p:ext>
    </p:extLst>
  </p:cSld>
  <p:clrMapOvr>
    <a:masterClrMapping/>
  </p:clrMapOvr>
  <p:transition spd="slow">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7505" y="1484785"/>
            <a:ext cx="7188646" cy="65505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n-US" sz="2000" dirty="0">
                <a:solidFill>
                  <a:schemeClr val="bg1"/>
                </a:solidFill>
              </a:rPr>
              <a:t>       Why business chooses for voluntary registration?</a:t>
            </a:r>
            <a:endParaRPr lang="en-GB" sz="2000" dirty="0">
              <a:solidFill>
                <a:schemeClr val="bg1"/>
              </a:solidFill>
            </a:endParaRPr>
          </a:p>
        </p:txBody>
      </p:sp>
      <p:sp>
        <p:nvSpPr>
          <p:cNvPr id="11" name="Rectangle 10"/>
          <p:cNvSpPr/>
          <p:nvPr/>
        </p:nvSpPr>
        <p:spPr>
          <a:xfrm>
            <a:off x="939802" y="2258704"/>
            <a:ext cx="7462635" cy="3754874"/>
          </a:xfrm>
          <a:prstGeom prst="rect">
            <a:avLst/>
          </a:prstGeom>
        </p:spPr>
        <p:txBody>
          <a:bodyPr wrap="square">
            <a:spAutoFit/>
          </a:bodyPr>
          <a:lstStyle/>
          <a:p>
            <a:pPr>
              <a:spcBef>
                <a:spcPts val="600"/>
              </a:spcBef>
            </a:pPr>
            <a:r>
              <a:rPr lang="en-US" sz="2800" dirty="0"/>
              <a:t>To </a:t>
            </a:r>
            <a:r>
              <a:rPr lang="en-US" sz="2800" u="sng" dirty="0"/>
              <a:t>recover input tax</a:t>
            </a:r>
            <a:r>
              <a:rPr lang="en-US" sz="2800" dirty="0"/>
              <a:t> for start-up costs</a:t>
            </a:r>
          </a:p>
          <a:p>
            <a:pPr>
              <a:spcBef>
                <a:spcPts val="600"/>
              </a:spcBef>
            </a:pPr>
            <a:r>
              <a:rPr lang="en-US" sz="2800" dirty="0"/>
              <a:t>To </a:t>
            </a:r>
            <a:r>
              <a:rPr lang="en-US" sz="2800" u="sng" dirty="0"/>
              <a:t>attract potential clients </a:t>
            </a:r>
            <a:r>
              <a:rPr lang="en-US" sz="2800" dirty="0"/>
              <a:t>(GST input cannot be claimed if the invoice is issued by non-registered person)</a:t>
            </a:r>
          </a:p>
          <a:p>
            <a:pPr>
              <a:spcBef>
                <a:spcPts val="600"/>
              </a:spcBef>
            </a:pPr>
            <a:r>
              <a:rPr lang="en-US" sz="2800" dirty="0"/>
              <a:t>To </a:t>
            </a:r>
            <a:r>
              <a:rPr lang="en-US" sz="2800" u="sng" dirty="0"/>
              <a:t>prepare</a:t>
            </a:r>
            <a:r>
              <a:rPr lang="en-US" sz="2800" dirty="0"/>
              <a:t> for mandatory registration</a:t>
            </a:r>
          </a:p>
          <a:p>
            <a:pPr>
              <a:spcBef>
                <a:spcPts val="600"/>
              </a:spcBef>
            </a:pPr>
            <a:r>
              <a:rPr lang="en-US" sz="2800" dirty="0"/>
              <a:t>To </a:t>
            </a:r>
            <a:r>
              <a:rPr lang="en-US" sz="2800" u="sng" dirty="0"/>
              <a:t>avoid giving the impression of small business </a:t>
            </a:r>
            <a:r>
              <a:rPr lang="en-US" sz="2800" dirty="0"/>
              <a:t>operation</a:t>
            </a:r>
          </a:p>
          <a:p>
            <a:pPr>
              <a:spcBef>
                <a:spcPts val="600"/>
              </a:spcBef>
            </a:pPr>
            <a:endParaRPr lang="en-GB" sz="2200" dirty="0"/>
          </a:p>
        </p:txBody>
      </p:sp>
      <p:pic>
        <p:nvPicPr>
          <p:cNvPr id="20" name="Picture 2" descr="C:\Users\GSTUser\Desktop\bag-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051" y="2348882"/>
            <a:ext cx="383258" cy="2819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GSTUser\Desktop\bag-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051" y="2852938"/>
            <a:ext cx="383258" cy="2819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GSTUser\Desktop\bag-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050" y="4227205"/>
            <a:ext cx="383258" cy="2819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STUser\Desktop\bag-ic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050" y="4803269"/>
            <a:ext cx="383258" cy="28191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358337" y="376808"/>
            <a:ext cx="7016750" cy="747936"/>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accent5">
                    <a:lumMod val="60000"/>
                    <a:lumOff val="40000"/>
                  </a:schemeClr>
                </a:solidFill>
                <a:cs typeface="Mongolian Baiti" pitchFamily="66" charset="0"/>
              </a:rPr>
              <a:t>	</a:t>
            </a:r>
            <a:r>
              <a:rPr lang="en-US" sz="2800" dirty="0" smtClean="0">
                <a:solidFill>
                  <a:schemeClr val="bg1"/>
                </a:solidFill>
                <a:latin typeface="Calibri" pitchFamily="34" charset="0"/>
                <a:cs typeface="Mongolian Baiti" pitchFamily="66" charset="0"/>
              </a:rPr>
              <a:t>VOLUNTARY REGISTRATION</a:t>
            </a:r>
            <a:endParaRPr lang="en-US" sz="2800" dirty="0" smtClean="0">
              <a:solidFill>
                <a:srgbClr val="FF0000"/>
              </a:solidFill>
              <a:latin typeface="Calibri" pitchFamily="34" charset="0"/>
              <a:cs typeface="Mongolian Baiti" pitchFamily="66" charset="0"/>
            </a:endParaRPr>
          </a:p>
          <a:p>
            <a:r>
              <a:rPr lang="en-US" dirty="0" smtClean="0">
                <a:solidFill>
                  <a:schemeClr val="tx2">
                    <a:lumMod val="50000"/>
                  </a:schemeClr>
                </a:solidFill>
                <a:latin typeface="Calibri" pitchFamily="34" charset="0"/>
                <a:cs typeface="Mongolian Baiti" pitchFamily="66" charset="0"/>
              </a:rPr>
              <a:t>	</a:t>
            </a:r>
            <a:r>
              <a:rPr lang="en-US" sz="1600" dirty="0" smtClean="0">
                <a:solidFill>
                  <a:schemeClr val="bg1"/>
                </a:solidFill>
                <a:latin typeface="Calibri" pitchFamily="34" charset="0"/>
                <a:cs typeface="Mongolian Baiti" pitchFamily="66" charset="0"/>
              </a:rPr>
              <a:t>(SECTION 24)</a:t>
            </a:r>
            <a:endParaRPr lang="en-MY" sz="1600" dirty="0">
              <a:solidFill>
                <a:schemeClr val="bg1"/>
              </a:solidFill>
              <a:latin typeface="Calibri" pitchFamily="34" charset="0"/>
              <a:cs typeface="Mongolian Baiti" pitchFamily="66"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49</a:t>
            </a:fld>
            <a:endParaRPr lang="en-US"/>
          </a:p>
        </p:txBody>
      </p:sp>
    </p:spTree>
    <p:extLst>
      <p:ext uri="{BB962C8B-B14F-4D97-AF65-F5344CB8AC3E}">
        <p14:creationId xmlns:p14="http://schemas.microsoft.com/office/powerpoint/2010/main" val="871421250"/>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1F45E794-307C-49D3-8CE5-47BF882ED0AE}" type="slidenum">
              <a:rPr lang="en-MY" smtClean="0"/>
              <a:pPr/>
              <a:t>5</a:t>
            </a:fld>
            <a:endParaRPr lang="en-MY" dirty="0"/>
          </a:p>
        </p:txBody>
      </p:sp>
      <p:graphicFrame>
        <p:nvGraphicFramePr>
          <p:cNvPr id="30" name="Group 37"/>
          <p:cNvGraphicFramePr>
            <a:graphicFrameLocks noGrp="1"/>
          </p:cNvGraphicFramePr>
          <p:nvPr>
            <p:extLst>
              <p:ext uri="{D42A27DB-BD31-4B8C-83A1-F6EECF244321}">
                <p14:modId xmlns:p14="http://schemas.microsoft.com/office/powerpoint/2010/main" val="3939308671"/>
              </p:ext>
            </p:extLst>
          </p:nvPr>
        </p:nvGraphicFramePr>
        <p:xfrm>
          <a:off x="517396" y="1800834"/>
          <a:ext cx="8109208" cy="4382252"/>
        </p:xfrm>
        <a:graphic>
          <a:graphicData uri="http://schemas.openxmlformats.org/drawingml/2006/table">
            <a:tbl>
              <a:tblPr firstRow="1">
                <a:tableStyleId>{00A15C55-8517-42AA-B614-E9B94910E393}</a:tableStyleId>
              </a:tblPr>
              <a:tblGrid>
                <a:gridCol w="2245093"/>
                <a:gridCol w="2999682"/>
                <a:gridCol w="2864433"/>
              </a:tblGrid>
              <a:tr h="43773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GB" sz="2800" b="1" i="0" u="none" strike="noStrike" cap="none" normalizeH="0" baseline="0" dirty="0" smtClean="0">
                        <a:ln>
                          <a:noFill/>
                        </a:ln>
                        <a:solidFill>
                          <a:schemeClr val="tx2"/>
                        </a:solidFill>
                        <a:effectLst/>
                        <a:latin typeface="+mn-lt"/>
                      </a:endParaRPr>
                    </a:p>
                  </a:txBody>
                  <a:tcPr marL="84390" marR="84390" marT="42187" marB="42187"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800" u="none" strike="noStrike" cap="none" normalizeH="0" baseline="0" dirty="0" smtClean="0">
                          <a:ln>
                            <a:noFill/>
                          </a:ln>
                          <a:effectLst/>
                        </a:rPr>
                        <a:t>Sales Tax</a:t>
                      </a:r>
                      <a:endParaRPr kumimoji="0" lang="en-GB" sz="2800" b="1" i="0" u="none" strike="noStrike" cap="none" normalizeH="0" baseline="0" dirty="0" smtClean="0">
                        <a:ln>
                          <a:noFill/>
                        </a:ln>
                        <a:solidFill>
                          <a:schemeClr val="tx2"/>
                        </a:solidFill>
                        <a:effectLst/>
                        <a:latin typeface="+mn-lt"/>
                      </a:endParaRPr>
                    </a:p>
                  </a:txBody>
                  <a:tcPr marL="84390" marR="84390" marT="42187" marB="42187"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800" u="none" strike="noStrike" cap="none" normalizeH="0" baseline="0" dirty="0" smtClean="0">
                          <a:ln>
                            <a:noFill/>
                          </a:ln>
                          <a:effectLst/>
                        </a:rPr>
                        <a:t>Service Tax</a:t>
                      </a:r>
                      <a:endParaRPr kumimoji="0" lang="en-GB" sz="2800" b="1" i="0" u="none" strike="noStrike" cap="none" normalizeH="0" baseline="0" dirty="0" smtClean="0">
                        <a:ln>
                          <a:noFill/>
                        </a:ln>
                        <a:solidFill>
                          <a:schemeClr val="tx2"/>
                        </a:solidFill>
                        <a:effectLst/>
                        <a:latin typeface="+mn-lt"/>
                      </a:endParaRPr>
                    </a:p>
                  </a:txBody>
                  <a:tcPr marL="84390" marR="84390" marT="42187" marB="42187" horzOverflow="overflow"/>
                </a:tc>
              </a:tr>
              <a:tr h="460301">
                <a:tc>
                  <a:txBody>
                    <a:bodyPr/>
                    <a:lstStyle/>
                    <a:p>
                      <a:pPr marL="173038" marR="0" lvl="0" indent="-173038" algn="l"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Year introduced</a:t>
                      </a:r>
                      <a:endParaRPr kumimoji="0" lang="en-US" sz="2400" b="1" i="0" u="none" strike="noStrike" cap="none" normalizeH="0" baseline="0" dirty="0" smtClean="0">
                        <a:ln>
                          <a:noFill/>
                        </a:ln>
                        <a:solidFill>
                          <a:schemeClr val="tx2"/>
                        </a:solidFill>
                        <a:effectLst/>
                        <a:latin typeface="+mn-lt"/>
                      </a:endParaRPr>
                    </a:p>
                  </a:txBody>
                  <a:tcPr marL="84406" marR="84406" marT="42197" marB="42197" anchor="ctr" horzOverflow="overflow"/>
                </a:tc>
                <a:tc>
                  <a:txBody>
                    <a:bodyPr/>
                    <a:lstStyle/>
                    <a:p>
                      <a:pPr marL="173038" marR="0" lvl="0" indent="-173038" algn="ctr"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1972</a:t>
                      </a:r>
                      <a:endParaRPr kumimoji="0" lang="en-US" sz="2400" b="1" i="0" u="none" strike="noStrike" cap="none" normalizeH="0" baseline="0" dirty="0" smtClean="0">
                        <a:ln>
                          <a:noFill/>
                        </a:ln>
                        <a:solidFill>
                          <a:schemeClr val="tx2"/>
                        </a:solidFill>
                        <a:effectLst/>
                        <a:latin typeface="+mn-lt"/>
                      </a:endParaRPr>
                    </a:p>
                  </a:txBody>
                  <a:tcPr marL="84406" marR="84406" marT="42197" marB="42197" anchor="ctr" horzOverflow="overflow"/>
                </a:tc>
                <a:tc>
                  <a:txBody>
                    <a:bodyPr/>
                    <a:lstStyle/>
                    <a:p>
                      <a:pPr marL="173038" marR="0" lvl="0" indent="-173038" algn="ctr" defTabSz="914400" rtl="0" eaLnBrk="1" fontAlgn="base" latinLnBrk="0" hangingPunct="1">
                        <a:lnSpc>
                          <a:spcPct val="90000"/>
                        </a:lnSpc>
                        <a:spcBef>
                          <a:spcPct val="5000"/>
                        </a:spcBef>
                        <a:spcAft>
                          <a:spcPct val="0"/>
                        </a:spcAft>
                        <a:buClrTx/>
                        <a:buSzTx/>
                        <a:buFontTx/>
                        <a:buNone/>
                        <a:tabLst/>
                      </a:pPr>
                      <a:r>
                        <a:rPr kumimoji="0" lang="en-GB" sz="2400" u="none" strike="noStrike" cap="none" normalizeH="0" baseline="0" dirty="0" smtClean="0">
                          <a:ln>
                            <a:noFill/>
                          </a:ln>
                          <a:effectLst/>
                        </a:rPr>
                        <a:t>1975</a:t>
                      </a:r>
                      <a:endParaRPr kumimoji="0" lang="en-GB" sz="2400" b="1" i="0" u="none" strike="noStrike" cap="none" normalizeH="0" baseline="0" dirty="0" smtClean="0">
                        <a:ln>
                          <a:noFill/>
                        </a:ln>
                        <a:solidFill>
                          <a:schemeClr val="tx2"/>
                        </a:solidFill>
                        <a:effectLst/>
                        <a:latin typeface="+mn-lt"/>
                      </a:endParaRPr>
                    </a:p>
                  </a:txBody>
                  <a:tcPr marL="84406" marR="84406" marT="42197" marB="42197" anchor="ctr" horzOverflow="overflow"/>
                </a:tc>
              </a:tr>
              <a:tr h="835445">
                <a:tc>
                  <a:txBody>
                    <a:bodyPr/>
                    <a:lstStyle/>
                    <a:p>
                      <a:pPr marL="173038" marR="0" lvl="0" indent="-173038" algn="l"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Scope</a:t>
                      </a:r>
                      <a:endParaRPr kumimoji="0" lang="en-US" sz="2400" b="1" i="0" u="none" strike="noStrike" cap="none" normalizeH="0" baseline="0" dirty="0" smtClean="0">
                        <a:ln>
                          <a:noFill/>
                        </a:ln>
                        <a:solidFill>
                          <a:schemeClr val="tx2"/>
                        </a:solidFill>
                        <a:effectLst/>
                        <a:latin typeface="+mn-lt"/>
                      </a:endParaRPr>
                    </a:p>
                  </a:txBody>
                  <a:tcPr marL="84406" marR="84406" marT="42197" marB="42197" horzOverflow="overflow"/>
                </a:tc>
                <a:tc>
                  <a:txBody>
                    <a:bodyPr/>
                    <a:lstStyle/>
                    <a:p>
                      <a:pPr marL="0" marR="0" lvl="0" indent="0" algn="ctr"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Selected items at manufacturing stage and imports</a:t>
                      </a:r>
                      <a:endParaRPr kumimoji="0" lang="en-US" sz="2400" b="1" i="0" u="none" strike="noStrike" cap="none" normalizeH="0" baseline="0" dirty="0" smtClean="0">
                        <a:ln>
                          <a:noFill/>
                        </a:ln>
                        <a:solidFill>
                          <a:schemeClr val="tx2"/>
                        </a:solidFill>
                        <a:effectLst/>
                        <a:latin typeface="+mn-lt"/>
                      </a:endParaRPr>
                    </a:p>
                  </a:txBody>
                  <a:tcPr marL="84406" marR="84406" marT="42197" marB="42197" anchor="ctr" horzOverflow="overflow"/>
                </a:tc>
                <a:tc>
                  <a:txBody>
                    <a:bodyPr/>
                    <a:lstStyle/>
                    <a:p>
                      <a:pPr marL="0" marR="0" lvl="0" indent="0" algn="ctr" defTabSz="914400" rtl="0" eaLnBrk="1" fontAlgn="base" latinLnBrk="0" hangingPunct="1">
                        <a:lnSpc>
                          <a:spcPct val="90000"/>
                        </a:lnSpc>
                        <a:spcBef>
                          <a:spcPct val="5000"/>
                        </a:spcBef>
                        <a:spcAft>
                          <a:spcPct val="0"/>
                        </a:spcAft>
                        <a:buClrTx/>
                        <a:buSzTx/>
                        <a:buFontTx/>
                        <a:buNone/>
                        <a:tabLst/>
                      </a:pPr>
                      <a:r>
                        <a:rPr kumimoji="0" lang="en-GB" sz="2400" u="none" strike="noStrike" cap="none" normalizeH="0" baseline="0" dirty="0" smtClean="0">
                          <a:ln>
                            <a:noFill/>
                          </a:ln>
                          <a:effectLst/>
                        </a:rPr>
                        <a:t>Selected taxable services</a:t>
                      </a:r>
                      <a:endParaRPr kumimoji="0" lang="en-GB" sz="2400" b="1" i="0" u="none" strike="noStrike" cap="none" normalizeH="0" baseline="0" dirty="0" smtClean="0">
                        <a:ln>
                          <a:noFill/>
                        </a:ln>
                        <a:solidFill>
                          <a:schemeClr val="tx2"/>
                        </a:solidFill>
                        <a:effectLst/>
                        <a:latin typeface="+mn-lt"/>
                      </a:endParaRPr>
                    </a:p>
                  </a:txBody>
                  <a:tcPr marL="84406" marR="84406" marT="42197" marB="42197" anchor="ctr" horzOverflow="overflow"/>
                </a:tc>
              </a:tr>
              <a:tr h="588605">
                <a:tc>
                  <a:txBody>
                    <a:bodyPr/>
                    <a:lstStyle/>
                    <a:p>
                      <a:pPr marL="173038" marR="0" lvl="0" indent="-173038" algn="l"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Rate</a:t>
                      </a:r>
                      <a:endParaRPr kumimoji="0" lang="en-US" sz="2400" b="1" i="0" u="none" strike="noStrike" cap="none" normalizeH="0" baseline="0" dirty="0" smtClean="0">
                        <a:ln>
                          <a:noFill/>
                        </a:ln>
                        <a:solidFill>
                          <a:schemeClr val="tx2"/>
                        </a:solidFill>
                        <a:effectLst/>
                        <a:latin typeface="+mn-lt"/>
                      </a:endParaRPr>
                    </a:p>
                  </a:txBody>
                  <a:tcPr marL="84406" marR="84406" marT="42197" marB="42197" horzOverflow="overflow"/>
                </a:tc>
                <a:tc>
                  <a:txBody>
                    <a:bodyPr/>
                    <a:lstStyle/>
                    <a:p>
                      <a:pPr marL="0" marR="0" lvl="0" indent="0" algn="ctr"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5%, 10%, specific rate for petroleum</a:t>
                      </a:r>
                      <a:endParaRPr kumimoji="0" lang="en-US" sz="2400" b="1" i="0" u="none" strike="noStrike" cap="none" normalizeH="0" baseline="0" dirty="0" smtClean="0">
                        <a:ln>
                          <a:noFill/>
                        </a:ln>
                        <a:solidFill>
                          <a:schemeClr val="tx2"/>
                        </a:solidFill>
                        <a:effectLst/>
                        <a:latin typeface="+mn-lt"/>
                      </a:endParaRPr>
                    </a:p>
                  </a:txBody>
                  <a:tcPr marL="84406" marR="84406" marT="42197" marB="42197" anchor="ctr" horzOverflow="overflow"/>
                </a:tc>
                <a:tc>
                  <a:txBody>
                    <a:bodyPr/>
                    <a:lstStyle/>
                    <a:p>
                      <a:pPr marL="0" marR="0" lvl="0" indent="0" algn="ctr" defTabSz="914400" rtl="0" eaLnBrk="1" fontAlgn="base" latinLnBrk="0" hangingPunct="1">
                        <a:lnSpc>
                          <a:spcPct val="90000"/>
                        </a:lnSpc>
                        <a:spcBef>
                          <a:spcPct val="5000"/>
                        </a:spcBef>
                        <a:spcAft>
                          <a:spcPct val="0"/>
                        </a:spcAft>
                        <a:buClrTx/>
                        <a:buSzTx/>
                        <a:buFontTx/>
                        <a:buNone/>
                        <a:tabLst/>
                      </a:pPr>
                      <a:r>
                        <a:rPr kumimoji="0" lang="en-GB" sz="2400" u="none" strike="noStrike" cap="none" normalizeH="0" baseline="0" dirty="0" smtClean="0">
                          <a:ln>
                            <a:noFill/>
                          </a:ln>
                          <a:effectLst/>
                        </a:rPr>
                        <a:t>6%, specific rate for credit card</a:t>
                      </a:r>
                      <a:endParaRPr kumimoji="0" lang="en-GB" sz="2400" b="1" i="0" u="none" strike="noStrike" cap="none" normalizeH="0" baseline="0" dirty="0" smtClean="0">
                        <a:ln>
                          <a:noFill/>
                        </a:ln>
                        <a:solidFill>
                          <a:schemeClr val="tx2"/>
                        </a:solidFill>
                        <a:effectLst/>
                        <a:latin typeface="+mn-lt"/>
                      </a:endParaRPr>
                    </a:p>
                  </a:txBody>
                  <a:tcPr marL="84406" marR="84406" marT="42197" marB="42197" anchor="ctr" horzOverflow="overflow"/>
                </a:tc>
              </a:tr>
              <a:tr h="835445">
                <a:tc>
                  <a:txBody>
                    <a:bodyPr/>
                    <a:lstStyle/>
                    <a:p>
                      <a:pPr marL="173038" marR="0" lvl="0" indent="-173038" algn="l"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Advantage</a:t>
                      </a:r>
                      <a:endParaRPr kumimoji="0" lang="en-US" sz="2400" b="1" i="0" u="none" strike="noStrike" cap="none" normalizeH="0" baseline="0" dirty="0" smtClean="0">
                        <a:ln>
                          <a:noFill/>
                        </a:ln>
                        <a:solidFill>
                          <a:schemeClr val="tx2"/>
                        </a:solidFill>
                        <a:effectLst/>
                        <a:latin typeface="+mn-lt"/>
                      </a:endParaRPr>
                    </a:p>
                  </a:txBody>
                  <a:tcPr marL="84406" marR="84406" marT="42197" marB="42197" horzOverflow="overflow"/>
                </a:tc>
                <a:tc>
                  <a:txBody>
                    <a:bodyPr/>
                    <a:lstStyle/>
                    <a:p>
                      <a:pPr marL="0" marR="0" lvl="0" indent="0" algn="ctr"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Supply of raw materials/components are non-taxable</a:t>
                      </a:r>
                      <a:endParaRPr kumimoji="0" lang="en-US" sz="2400" b="1" i="0" u="none" strike="noStrike" cap="none" normalizeH="0" baseline="0" dirty="0" smtClean="0">
                        <a:ln>
                          <a:noFill/>
                        </a:ln>
                        <a:solidFill>
                          <a:schemeClr val="tx2"/>
                        </a:solidFill>
                        <a:effectLst/>
                        <a:latin typeface="+mn-lt"/>
                      </a:endParaRPr>
                    </a:p>
                  </a:txBody>
                  <a:tcPr marL="84406" marR="84406" marT="42197" marB="42197" anchor="ctr" horzOverflow="overflow"/>
                </a:tc>
                <a:tc>
                  <a:txBody>
                    <a:bodyPr/>
                    <a:lstStyle/>
                    <a:p>
                      <a:pPr marL="173038" marR="0" lvl="0" indent="-173038" algn="ctr" defTabSz="914400" rtl="0" eaLnBrk="1" fontAlgn="base" latinLnBrk="0" hangingPunct="1">
                        <a:lnSpc>
                          <a:spcPct val="90000"/>
                        </a:lnSpc>
                        <a:spcBef>
                          <a:spcPct val="5000"/>
                        </a:spcBef>
                        <a:spcAft>
                          <a:spcPct val="0"/>
                        </a:spcAft>
                        <a:buClrTx/>
                        <a:buSzTx/>
                        <a:buFontTx/>
                        <a:buNone/>
                        <a:tabLst/>
                      </a:pPr>
                      <a:r>
                        <a:rPr kumimoji="0" lang="en-GB" sz="2400" u="none" strike="noStrike" cap="none" normalizeH="0" baseline="0" dirty="0" smtClean="0">
                          <a:ln>
                            <a:noFill/>
                          </a:ln>
                          <a:effectLst/>
                        </a:rPr>
                        <a:t>-</a:t>
                      </a:r>
                      <a:endParaRPr kumimoji="0" lang="en-GB" sz="2400" b="1" i="1" u="none" strike="noStrike" cap="none" normalizeH="0" baseline="0" dirty="0" smtClean="0">
                        <a:ln>
                          <a:noFill/>
                        </a:ln>
                        <a:solidFill>
                          <a:schemeClr val="tx2"/>
                        </a:solidFill>
                        <a:effectLst/>
                        <a:latin typeface="+mn-lt"/>
                      </a:endParaRPr>
                    </a:p>
                  </a:txBody>
                  <a:tcPr marL="84406" marR="84406" marT="42197" marB="42197" anchor="ctr" horzOverflow="overflow"/>
                </a:tc>
              </a:tr>
              <a:tr h="524203">
                <a:tc>
                  <a:txBody>
                    <a:bodyPr/>
                    <a:lstStyle/>
                    <a:p>
                      <a:pPr marL="173038" marR="0" lvl="0" indent="-173038" algn="l"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Threshold</a:t>
                      </a:r>
                      <a:endParaRPr kumimoji="0" lang="en-US" sz="2400" b="1" i="1" u="none" strike="noStrike" cap="none" normalizeH="0" baseline="0" dirty="0" smtClean="0">
                        <a:ln>
                          <a:noFill/>
                        </a:ln>
                        <a:solidFill>
                          <a:schemeClr val="tx2"/>
                        </a:solidFill>
                        <a:effectLst/>
                        <a:latin typeface="+mn-lt"/>
                      </a:endParaRPr>
                    </a:p>
                  </a:txBody>
                  <a:tcPr marL="84406" marR="84406" marT="42197" marB="42197" horzOverflow="overflow"/>
                </a:tc>
                <a:tc>
                  <a:txBody>
                    <a:bodyPr/>
                    <a:lstStyle/>
                    <a:p>
                      <a:pPr marL="173038" marR="0" lvl="0" indent="-173038" algn="ctr" defTabSz="914400" rtl="0" eaLnBrk="1" fontAlgn="base" latinLnBrk="0" hangingPunct="1">
                        <a:lnSpc>
                          <a:spcPct val="90000"/>
                        </a:lnSpc>
                        <a:spcBef>
                          <a:spcPct val="5000"/>
                        </a:spcBef>
                        <a:spcAft>
                          <a:spcPct val="0"/>
                        </a:spcAft>
                        <a:buClrTx/>
                        <a:buSzTx/>
                        <a:buFontTx/>
                        <a:buNone/>
                        <a:tabLst/>
                      </a:pPr>
                      <a:r>
                        <a:rPr kumimoji="0" lang="en-US" sz="2400" u="none" strike="noStrike" cap="none" normalizeH="0" baseline="0" dirty="0" smtClean="0">
                          <a:ln>
                            <a:noFill/>
                          </a:ln>
                          <a:effectLst/>
                        </a:rPr>
                        <a:t>RM 100,000.00</a:t>
                      </a:r>
                      <a:endParaRPr kumimoji="0" lang="en-US" sz="2400" b="1" i="0" u="none" strike="noStrike" cap="none" normalizeH="0" baseline="0" dirty="0" smtClean="0">
                        <a:ln>
                          <a:noFill/>
                        </a:ln>
                        <a:solidFill>
                          <a:schemeClr val="tx2"/>
                        </a:solidFill>
                        <a:effectLst/>
                        <a:latin typeface="+mn-lt"/>
                      </a:endParaRPr>
                    </a:p>
                  </a:txBody>
                  <a:tcPr marL="84406" marR="84406" marT="42197" marB="42197" anchor="ctr" horzOverflow="overflow"/>
                </a:tc>
                <a:tc>
                  <a:txBody>
                    <a:bodyPr/>
                    <a:lstStyle/>
                    <a:p>
                      <a:pPr marL="173038" marR="0" lvl="0" indent="-173038" algn="ctr" defTabSz="914400" rtl="0" eaLnBrk="1" fontAlgn="base" latinLnBrk="0" hangingPunct="1">
                        <a:lnSpc>
                          <a:spcPct val="90000"/>
                        </a:lnSpc>
                        <a:spcBef>
                          <a:spcPct val="5000"/>
                        </a:spcBef>
                        <a:spcAft>
                          <a:spcPct val="0"/>
                        </a:spcAft>
                        <a:buClrTx/>
                        <a:buSzTx/>
                        <a:buFontTx/>
                        <a:buNone/>
                        <a:tabLst/>
                      </a:pPr>
                      <a:r>
                        <a:rPr kumimoji="0" lang="en-GB" sz="2400" u="none" strike="noStrike" cap="none" normalizeH="0" baseline="0" dirty="0" smtClean="0">
                          <a:ln>
                            <a:noFill/>
                          </a:ln>
                          <a:effectLst/>
                        </a:rPr>
                        <a:t>Up to RM 3mil</a:t>
                      </a:r>
                      <a:endParaRPr kumimoji="0" lang="en-GB" sz="2400" b="1" i="0" u="none" strike="noStrike" cap="none" normalizeH="0" baseline="0" dirty="0" smtClean="0">
                        <a:ln>
                          <a:noFill/>
                        </a:ln>
                        <a:solidFill>
                          <a:schemeClr val="tx2"/>
                        </a:solidFill>
                        <a:effectLst/>
                        <a:latin typeface="+mn-lt"/>
                      </a:endParaRPr>
                    </a:p>
                  </a:txBody>
                  <a:tcPr marL="84406" marR="84406" marT="42197" marB="42197" anchor="ctr" horzOverflow="overflow"/>
                </a:tc>
              </a:tr>
            </a:tbl>
          </a:graphicData>
        </a:graphic>
      </p:graphicFrame>
      <p:sp>
        <p:nvSpPr>
          <p:cNvPr id="9" name="Rectangle 8"/>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CURRENT TAX SYSTEM</a:t>
            </a:r>
          </a:p>
          <a:p>
            <a:pPr lvl="1"/>
            <a:r>
              <a:rPr lang="en-US" sz="2000" dirty="0" smtClean="0">
                <a:latin typeface="Calibri" pitchFamily="34" charset="0"/>
                <a:cs typeface="Calibri" pitchFamily="34" charset="0"/>
              </a:rPr>
              <a:t>SALES </a:t>
            </a:r>
            <a:r>
              <a:rPr lang="en-US" sz="2000" dirty="0">
                <a:latin typeface="Calibri" pitchFamily="34" charset="0"/>
                <a:cs typeface="Calibri" pitchFamily="34" charset="0"/>
              </a:rPr>
              <a:t>AND SERVICE TAX</a:t>
            </a:r>
          </a:p>
        </p:txBody>
      </p:sp>
    </p:spTree>
    <p:extLst>
      <p:ext uri="{BB962C8B-B14F-4D97-AF65-F5344CB8AC3E}">
        <p14:creationId xmlns:p14="http://schemas.microsoft.com/office/powerpoint/2010/main" val="764001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4655192"/>
            <a:ext cx="6356350" cy="584775"/>
          </a:xfrm>
          <a:prstGeom prst="rect">
            <a:avLst/>
          </a:prstGeom>
          <a:noFill/>
        </p:spPr>
        <p:txBody>
          <a:bodyPr wrap="square" rtlCol="0">
            <a:spAutoFit/>
          </a:bodyPr>
          <a:lstStyle/>
          <a:p>
            <a:r>
              <a:rPr lang="en-US" sz="3200" dirty="0">
                <a:solidFill>
                  <a:schemeClr val="tx2">
                    <a:lumMod val="50000"/>
                  </a:schemeClr>
                </a:solidFill>
                <a:latin typeface="Calibri" pitchFamily="34" charset="0"/>
              </a:rPr>
              <a:t>EXEMPTED FROM REGISTRATION</a:t>
            </a:r>
            <a:endParaRPr lang="en-MY" sz="3200" dirty="0">
              <a:solidFill>
                <a:schemeClr val="tx2">
                  <a:lumMod val="50000"/>
                </a:schemeClr>
              </a:solidFill>
              <a:latin typeface="Calibri" pitchFamily="34" charset="0"/>
            </a:endParaRPr>
          </a:p>
        </p:txBody>
      </p:sp>
      <p:grpSp>
        <p:nvGrpSpPr>
          <p:cNvPr id="2" name="Group 2"/>
          <p:cNvGrpSpPr/>
          <p:nvPr/>
        </p:nvGrpSpPr>
        <p:grpSpPr>
          <a:xfrm>
            <a:off x="279400" y="3008662"/>
            <a:ext cx="8667750" cy="2455496"/>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864098" cy="2231303"/>
              <a:chOff x="609600" y="3008662"/>
              <a:chExt cx="1864098"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a:p>
            </p:txBody>
          </p:sp>
          <p:pic>
            <p:nvPicPr>
              <p:cNvPr id="1027" name="Picture 3" descr="C:\Users\Account\Desktop\Untitled-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209"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10" name="Slide Number Placeholder 3"/>
          <p:cNvSpPr>
            <a:spLocks noGrp="1"/>
          </p:cNvSpPr>
          <p:nvPr>
            <p:ph type="sldNum" sz="quarter" idx="12"/>
          </p:nvPr>
        </p:nvSpPr>
        <p:spPr/>
        <p:txBody>
          <a:bodyPr/>
          <a:lstStyle/>
          <a:p>
            <a:fld id="{1F45E794-307C-49D3-8CE5-47BF882ED0AE}" type="slidenum">
              <a:rPr lang="en-MY" smtClean="0"/>
              <a:pPr/>
              <a:t>50</a:t>
            </a:fld>
            <a:endParaRPr lang="en-MY" dirty="0"/>
          </a:p>
        </p:txBody>
      </p:sp>
    </p:spTree>
    <p:extLst>
      <p:ext uri="{BB962C8B-B14F-4D97-AF65-F5344CB8AC3E}">
        <p14:creationId xmlns:p14="http://schemas.microsoft.com/office/powerpoint/2010/main" val="3916166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9095" y="373048"/>
            <a:ext cx="7016750" cy="747936"/>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accent5">
                    <a:lumMod val="60000"/>
                    <a:lumOff val="40000"/>
                  </a:schemeClr>
                </a:solidFill>
                <a:cs typeface="Mongolian Baiti" pitchFamily="66" charset="0"/>
              </a:rPr>
              <a:t>	</a:t>
            </a:r>
            <a:r>
              <a:rPr lang="en-US" sz="2800" dirty="0" smtClean="0">
                <a:solidFill>
                  <a:schemeClr val="bg1"/>
                </a:solidFill>
                <a:cs typeface="Mongolian Baiti" pitchFamily="66" charset="0"/>
              </a:rPr>
              <a:t>EXEMPTED FROM REGISTRATION</a:t>
            </a:r>
            <a:endParaRPr lang="en-US" sz="2800" dirty="0" smtClean="0">
              <a:solidFill>
                <a:srgbClr val="FF0000"/>
              </a:solidFill>
              <a:latin typeface="Calibri" pitchFamily="34" charset="0"/>
              <a:cs typeface="Mongolian Baiti" pitchFamily="66" charset="0"/>
            </a:endParaRPr>
          </a:p>
          <a:p>
            <a:r>
              <a:rPr lang="en-US" dirty="0">
                <a:solidFill>
                  <a:schemeClr val="tx2">
                    <a:lumMod val="50000"/>
                  </a:schemeClr>
                </a:solidFill>
                <a:latin typeface="Calibri" pitchFamily="34" charset="0"/>
                <a:cs typeface="Mongolian Baiti" pitchFamily="66" charset="0"/>
              </a:rPr>
              <a:t>	</a:t>
            </a:r>
            <a:r>
              <a:rPr lang="en-US" sz="1600" dirty="0">
                <a:solidFill>
                  <a:schemeClr val="bg1"/>
                </a:solidFill>
                <a:latin typeface="Calibri" pitchFamily="34" charset="0"/>
                <a:cs typeface="Mongolian Baiti" pitchFamily="66" charset="0"/>
              </a:rPr>
              <a:t>(Section 32)</a:t>
            </a:r>
            <a:endParaRPr lang="en-MY" sz="1600" dirty="0">
              <a:solidFill>
                <a:schemeClr val="bg1"/>
              </a:solidFill>
              <a:latin typeface="Calibri" pitchFamily="34" charset="0"/>
              <a:cs typeface="Mongolian Baiti" pitchFamily="66" charset="0"/>
            </a:endParaRPr>
          </a:p>
        </p:txBody>
      </p:sp>
      <p:sp>
        <p:nvSpPr>
          <p:cNvPr id="7" name="Rounded Rectangle 6"/>
          <p:cNvSpPr/>
          <p:nvPr/>
        </p:nvSpPr>
        <p:spPr>
          <a:xfrm>
            <a:off x="136824" y="1412777"/>
            <a:ext cx="6667425" cy="84765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en-US" sz="2400" dirty="0">
                <a:solidFill>
                  <a:schemeClr val="bg1"/>
                </a:solidFill>
              </a:rPr>
              <a:t>Who is </a:t>
            </a:r>
            <a:r>
              <a:rPr lang="en-US" sz="3200" b="1" dirty="0">
                <a:solidFill>
                  <a:schemeClr val="bg1"/>
                </a:solidFill>
              </a:rPr>
              <a:t>NOT</a:t>
            </a:r>
            <a:r>
              <a:rPr lang="en-US" sz="2400" dirty="0">
                <a:solidFill>
                  <a:schemeClr val="bg1"/>
                </a:solidFill>
              </a:rPr>
              <a:t> required to register?</a:t>
            </a:r>
            <a:endParaRPr lang="en-GB" sz="2400" dirty="0">
              <a:solidFill>
                <a:schemeClr val="bg1"/>
              </a:solidFill>
            </a:endParaRPr>
          </a:p>
        </p:txBody>
      </p:sp>
      <p:sp>
        <p:nvSpPr>
          <p:cNvPr id="8" name="TextBox 7"/>
          <p:cNvSpPr txBox="1"/>
          <p:nvPr/>
        </p:nvSpPr>
        <p:spPr>
          <a:xfrm>
            <a:off x="589488" y="2589840"/>
            <a:ext cx="9231312" cy="2477601"/>
          </a:xfrm>
          <a:prstGeom prst="rect">
            <a:avLst/>
          </a:prstGeom>
          <a:noFill/>
        </p:spPr>
        <p:txBody>
          <a:bodyPr wrap="square" rtlCol="0">
            <a:spAutoFit/>
          </a:bodyPr>
          <a:lstStyle/>
          <a:p>
            <a:pPr>
              <a:spcBef>
                <a:spcPts val="600"/>
              </a:spcBef>
            </a:pPr>
            <a:r>
              <a:rPr lang="en-US" sz="2800" dirty="0"/>
              <a:t>Any person who is:</a:t>
            </a:r>
          </a:p>
          <a:p>
            <a:pPr>
              <a:spcBef>
                <a:spcPts val="600"/>
              </a:spcBef>
            </a:pPr>
            <a:r>
              <a:rPr lang="en-US" sz="2800" dirty="0"/>
              <a:t>            Making </a:t>
            </a:r>
            <a:r>
              <a:rPr lang="en-US" sz="2800" u="sng" dirty="0"/>
              <a:t>exempt supply</a:t>
            </a:r>
            <a:r>
              <a:rPr lang="en-US" sz="2800" dirty="0"/>
              <a:t>; or</a:t>
            </a:r>
          </a:p>
          <a:p>
            <a:pPr>
              <a:spcBef>
                <a:spcPts val="600"/>
              </a:spcBef>
            </a:pPr>
            <a:r>
              <a:rPr lang="en-US" sz="2800" dirty="0"/>
              <a:t>            Making </a:t>
            </a:r>
            <a:r>
              <a:rPr lang="en-US" sz="2800" u="sng" dirty="0"/>
              <a:t>out of scope supply</a:t>
            </a:r>
          </a:p>
          <a:p>
            <a:pPr marL="1077913" lvl="1" indent="-620713">
              <a:spcBef>
                <a:spcPts val="600"/>
              </a:spcBef>
            </a:pPr>
            <a:r>
              <a:rPr lang="en-US" sz="2800" dirty="0"/>
              <a:t>       Making supply in </a:t>
            </a:r>
            <a:r>
              <a:rPr lang="en-US" sz="2800" u="sng" dirty="0"/>
              <a:t>Designated Area </a:t>
            </a:r>
            <a:r>
              <a:rPr lang="en-US" sz="2800" dirty="0"/>
              <a:t>for example in Labuan, </a:t>
            </a:r>
            <a:r>
              <a:rPr lang="en-US" sz="2800" dirty="0" err="1"/>
              <a:t>Langkawi</a:t>
            </a:r>
            <a:r>
              <a:rPr lang="en-US" sz="2800" dirty="0"/>
              <a:t> and </a:t>
            </a:r>
            <a:r>
              <a:rPr lang="en-US" sz="2800" dirty="0" err="1"/>
              <a:t>Tioman</a:t>
            </a:r>
            <a:endParaRPr lang="en-US" sz="2800" dirty="0"/>
          </a:p>
        </p:txBody>
      </p:sp>
      <p:pic>
        <p:nvPicPr>
          <p:cNvPr id="9" name="Picture 2" descr="S:\iACCOUNTS Master Folder\User Folder\Afif\Afif's Portal\Bahan\google_drive_logo_3963 cop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246311">
            <a:off x="229640" y="2740242"/>
            <a:ext cx="413546" cy="297754"/>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3" descr="S:\iACCOUNTS Master Folder\User Folder\Afif\Afif's Portal\Bahan\Sign-Error-icon copy keci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392" y="3271393"/>
            <a:ext cx="206737" cy="1908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S:\iACCOUNTS Master Folder\User Folder\Afif\Afif's Portal\Bahan\Sign-Error-icon copy keci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757" y="4335093"/>
            <a:ext cx="206737" cy="1908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S:\iACCOUNTS Master Folder\User Folder\Afif\Afif's Portal\Bahan\Sign-Error-icon copy keci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758" y="3794507"/>
            <a:ext cx="206737" cy="19083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51</a:t>
            </a:fld>
            <a:endParaRPr lang="en-US"/>
          </a:p>
        </p:txBody>
      </p:sp>
    </p:spTree>
    <p:extLst>
      <p:ext uri="{BB962C8B-B14F-4D97-AF65-F5344CB8AC3E}">
        <p14:creationId xmlns:p14="http://schemas.microsoft.com/office/powerpoint/2010/main" val="40724934"/>
      </p:ext>
    </p:extLst>
  </p:cSld>
  <p:clrMapOvr>
    <a:masterClrMapping/>
  </p:clrMapOvr>
  <p:transition spd="slow">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6886" y="379837"/>
            <a:ext cx="7016750" cy="747936"/>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accent5">
                    <a:lumMod val="60000"/>
                    <a:lumOff val="40000"/>
                  </a:schemeClr>
                </a:solidFill>
                <a:cs typeface="Mongolian Baiti" pitchFamily="66" charset="0"/>
              </a:rPr>
              <a:t>	</a:t>
            </a:r>
            <a:r>
              <a:rPr lang="en-US" sz="2800" dirty="0" smtClean="0">
                <a:solidFill>
                  <a:schemeClr val="bg1"/>
                </a:solidFill>
                <a:cs typeface="Mongolian Baiti" pitchFamily="66" charset="0"/>
              </a:rPr>
              <a:t>EXEMPTED FROM REGISTRATION</a:t>
            </a:r>
            <a:endParaRPr lang="en-US" sz="2800" dirty="0" smtClean="0">
              <a:solidFill>
                <a:srgbClr val="FF0000"/>
              </a:solidFill>
              <a:latin typeface="Calibri" pitchFamily="34" charset="0"/>
              <a:cs typeface="Mongolian Baiti" pitchFamily="66" charset="0"/>
            </a:endParaRPr>
          </a:p>
          <a:p>
            <a:r>
              <a:rPr lang="en-US" dirty="0">
                <a:solidFill>
                  <a:schemeClr val="tx2">
                    <a:lumMod val="50000"/>
                  </a:schemeClr>
                </a:solidFill>
                <a:latin typeface="Calibri" pitchFamily="34" charset="0"/>
                <a:cs typeface="Mongolian Baiti" pitchFamily="66" charset="0"/>
              </a:rPr>
              <a:t>	</a:t>
            </a:r>
            <a:r>
              <a:rPr lang="en-US" sz="1600" dirty="0">
                <a:solidFill>
                  <a:schemeClr val="bg1"/>
                </a:solidFill>
                <a:latin typeface="Calibri" pitchFamily="34" charset="0"/>
                <a:cs typeface="Mongolian Baiti" pitchFamily="66" charset="0"/>
              </a:rPr>
              <a:t>(Section 32)</a:t>
            </a:r>
            <a:endParaRPr lang="en-MY" sz="1600" dirty="0">
              <a:solidFill>
                <a:schemeClr val="bg1"/>
              </a:solidFill>
              <a:latin typeface="Calibri" pitchFamily="34" charset="0"/>
              <a:cs typeface="Mongolian Baiti" pitchFamily="66" charset="0"/>
            </a:endParaRPr>
          </a:p>
        </p:txBody>
      </p:sp>
      <p:sp>
        <p:nvSpPr>
          <p:cNvPr id="10" name="TextBox 9"/>
          <p:cNvSpPr txBox="1"/>
          <p:nvPr/>
        </p:nvSpPr>
        <p:spPr>
          <a:xfrm>
            <a:off x="679956" y="1705360"/>
            <a:ext cx="8360055" cy="4124206"/>
          </a:xfrm>
          <a:prstGeom prst="rect">
            <a:avLst/>
          </a:prstGeom>
          <a:noFill/>
        </p:spPr>
        <p:txBody>
          <a:bodyPr wrap="square" rtlCol="0">
            <a:spAutoFit/>
          </a:bodyPr>
          <a:lstStyle/>
          <a:p>
            <a:pPr>
              <a:lnSpc>
                <a:spcPct val="150000"/>
              </a:lnSpc>
              <a:spcBef>
                <a:spcPts val="600"/>
              </a:spcBef>
            </a:pPr>
            <a:r>
              <a:rPr lang="en-US" sz="2800" dirty="0"/>
              <a:t>Any person who makes or intends to make a taxable supplies can apply to be exempted from registration</a:t>
            </a:r>
          </a:p>
          <a:p>
            <a:pPr>
              <a:lnSpc>
                <a:spcPct val="150000"/>
              </a:lnSpc>
              <a:spcBef>
                <a:spcPts val="600"/>
              </a:spcBef>
            </a:pPr>
            <a:endParaRPr lang="en-US" sz="2800" dirty="0"/>
          </a:p>
          <a:p>
            <a:pPr>
              <a:lnSpc>
                <a:spcPct val="150000"/>
              </a:lnSpc>
              <a:spcBef>
                <a:spcPts val="600"/>
              </a:spcBef>
            </a:pPr>
            <a:r>
              <a:rPr lang="en-US" sz="2800" dirty="0"/>
              <a:t>The exempted person shall </a:t>
            </a:r>
            <a:r>
              <a:rPr lang="en-US" sz="2800" u="sng" dirty="0"/>
              <a:t>notify in writing when there is changes in his nature of supply within 30 days </a:t>
            </a:r>
            <a:r>
              <a:rPr lang="en-US" sz="2800" dirty="0"/>
              <a:t>on which it </a:t>
            </a:r>
            <a:r>
              <a:rPr lang="en-US" sz="2800" dirty="0" smtClean="0"/>
              <a:t>occurred.</a:t>
            </a:r>
            <a:endParaRPr lang="en-US" sz="2800" dirty="0"/>
          </a:p>
        </p:txBody>
      </p:sp>
      <p:pic>
        <p:nvPicPr>
          <p:cNvPr id="11" name="Picture 2" descr="S:\iACCOUNTS Master Folder\User Folder\Afif\Afif's Portal\Bahan\google_drive_logo_3963 cop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246311">
            <a:off x="248876" y="1953601"/>
            <a:ext cx="413546" cy="297754"/>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2" descr="S:\iACCOUNTS Master Folder\User Folder\Afif\Afif's Portal\Bahan\google_drive_logo_3963 cop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246311">
            <a:off x="248876" y="4055281"/>
            <a:ext cx="413546" cy="297754"/>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52</a:t>
            </a:fld>
            <a:endParaRPr lang="en-US"/>
          </a:p>
        </p:txBody>
      </p:sp>
    </p:spTree>
    <p:extLst>
      <p:ext uri="{BB962C8B-B14F-4D97-AF65-F5344CB8AC3E}">
        <p14:creationId xmlns:p14="http://schemas.microsoft.com/office/powerpoint/2010/main" val="3238151430"/>
      </p:ext>
    </p:extLst>
  </p:cSld>
  <p:clrMapOvr>
    <a:masterClrMapping/>
  </p:clrMapOvr>
  <p:transition spd="slow">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53</a:t>
            </a:fld>
            <a:endParaRPr lang="en-US"/>
          </a:p>
        </p:txBody>
      </p:sp>
      <p:sp>
        <p:nvSpPr>
          <p:cNvPr id="11" name="Rounded Rectangle 10"/>
          <p:cNvSpPr/>
          <p:nvPr/>
        </p:nvSpPr>
        <p:spPr>
          <a:xfrm>
            <a:off x="1360353" y="1704312"/>
            <a:ext cx="5950982" cy="1617712"/>
          </a:xfrm>
          <a:prstGeom prst="roundRect">
            <a:avLst/>
          </a:prstGeom>
          <a:solidFill>
            <a:schemeClr val="accent6">
              <a:lumMod val="60000"/>
              <a:lumOff val="4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Calibri" pitchFamily="34" charset="0"/>
                <a:cs typeface="Calibri" pitchFamily="34" charset="0"/>
              </a:rPr>
              <a:t>TYPE OF REGISTRATION</a:t>
            </a:r>
          </a:p>
        </p:txBody>
      </p:sp>
      <p:pic>
        <p:nvPicPr>
          <p:cNvPr id="5122" name="Picture 2" descr="https://cdn1.iconfinder.com/data/icons/free-large-boss-icon-set/512/Supervisor.png"/>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00085" y="3419724"/>
            <a:ext cx="2871518" cy="287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526036"/>
      </p:ext>
    </p:extLst>
  </p:cSld>
  <p:clrMapOvr>
    <a:masterClrMapping/>
  </p:clrMapOvr>
  <p:transition spd="slow">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54</a:t>
            </a:fld>
            <a:endParaRPr lang="en-US"/>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734704966"/>
              </p:ext>
            </p:extLst>
          </p:nvPr>
        </p:nvGraphicFramePr>
        <p:xfrm>
          <a:off x="0" y="1341438"/>
          <a:ext cx="9066213" cy="478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Hexagon 5"/>
          <p:cNvSpPr/>
          <p:nvPr/>
        </p:nvSpPr>
        <p:spPr>
          <a:xfrm>
            <a:off x="661261" y="3068960"/>
            <a:ext cx="1615241" cy="1368152"/>
          </a:xfrm>
          <a:prstGeom prst="hexagon">
            <a:avLst>
              <a:gd name="adj" fmla="val 26995"/>
              <a:gd name="vf" fmla="val 115470"/>
            </a:avLst>
          </a:prstGeom>
          <a:solidFill>
            <a:srgbClr val="CDDFF6"/>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entury Gothic" panose="020B0502020202020204" pitchFamily="34" charset="0"/>
              </a:rPr>
              <a:t>TOGC</a:t>
            </a:r>
            <a:endParaRPr lang="ms-MY" b="1" dirty="0">
              <a:solidFill>
                <a:schemeClr val="tx1"/>
              </a:solidFill>
              <a:latin typeface="Century Gothic" panose="020B0502020202020204" pitchFamily="34" charset="0"/>
            </a:endParaRPr>
          </a:p>
        </p:txBody>
      </p:sp>
      <p:sp>
        <p:nvSpPr>
          <p:cNvPr id="7" name="TextBox 6"/>
          <p:cNvSpPr txBox="1"/>
          <p:nvPr/>
        </p:nvSpPr>
        <p:spPr>
          <a:xfrm>
            <a:off x="6885014" y="3724490"/>
            <a:ext cx="184731" cy="369332"/>
          </a:xfrm>
          <a:prstGeom prst="rect">
            <a:avLst/>
          </a:prstGeom>
          <a:solidFill>
            <a:srgbClr val="CDDFF6"/>
          </a:solidFill>
        </p:spPr>
        <p:txBody>
          <a:bodyPr wrap="none" rtlCol="0">
            <a:spAutoFit/>
          </a:bodyPr>
          <a:lstStyle/>
          <a:p>
            <a:endParaRPr lang="ms-MY" dirty="0"/>
          </a:p>
        </p:txBody>
      </p:sp>
      <p:grpSp>
        <p:nvGrpSpPr>
          <p:cNvPr id="5" name="Group 4"/>
          <p:cNvGrpSpPr/>
          <p:nvPr/>
        </p:nvGrpSpPr>
        <p:grpSpPr>
          <a:xfrm>
            <a:off x="6541268" y="3068960"/>
            <a:ext cx="1639888" cy="1395412"/>
            <a:chOff x="7489576" y="3068960"/>
            <a:chExt cx="1639888" cy="1395412"/>
          </a:xfrm>
        </p:grpSpPr>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9576" y="3068960"/>
              <a:ext cx="1639888"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824564" y="3501008"/>
              <a:ext cx="1141659" cy="523220"/>
            </a:xfrm>
            <a:prstGeom prst="rect">
              <a:avLst/>
            </a:prstGeom>
            <a:noFill/>
          </p:spPr>
          <p:txBody>
            <a:bodyPr wrap="none" rtlCol="0">
              <a:spAutoFit/>
            </a:bodyPr>
            <a:lstStyle/>
            <a:p>
              <a:r>
                <a:rPr lang="en-US" sz="1400" b="1" dirty="0">
                  <a:latin typeface="Century Gothic" panose="020B0502020202020204" pitchFamily="34" charset="0"/>
                </a:rPr>
                <a:t>Societies</a:t>
              </a:r>
              <a:r>
                <a:rPr lang="ms-MY" sz="1400" b="1" dirty="0">
                  <a:latin typeface="Century Gothic" panose="020B0502020202020204" pitchFamily="34" charset="0"/>
                </a:rPr>
                <a:t> / </a:t>
              </a:r>
            </a:p>
            <a:p>
              <a:r>
                <a:rPr lang="ms-MY" sz="1400" b="1" dirty="0">
                  <a:latin typeface="Century Gothic" panose="020B0502020202020204" pitchFamily="34" charset="0"/>
                </a:rPr>
                <a:t>Club</a:t>
              </a:r>
            </a:p>
          </p:txBody>
        </p:sp>
      </p:grpSp>
      <p:sp>
        <p:nvSpPr>
          <p:cNvPr id="36" name="Rectangle 35"/>
          <p:cNvSpPr/>
          <p:nvPr/>
        </p:nvSpPr>
        <p:spPr>
          <a:xfrm>
            <a:off x="-255533" y="335885"/>
            <a:ext cx="7016750" cy="747936"/>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accent5">
                    <a:lumMod val="60000"/>
                    <a:lumOff val="40000"/>
                  </a:schemeClr>
                </a:solidFill>
                <a:cs typeface="Mongolian Baiti" pitchFamily="66" charset="0"/>
              </a:rPr>
              <a:t>	</a:t>
            </a:r>
            <a:r>
              <a:rPr lang="en-US" sz="2800" dirty="0">
                <a:solidFill>
                  <a:schemeClr val="bg1"/>
                </a:solidFill>
                <a:latin typeface="Calibri" pitchFamily="34" charset="0"/>
                <a:cs typeface="Mongolian Baiti" pitchFamily="66" charset="0"/>
              </a:rPr>
              <a:t>GST REGISTRATION</a:t>
            </a:r>
            <a:endParaRPr lang="en-US" sz="2800" dirty="0">
              <a:solidFill>
                <a:srgbClr val="FF0000"/>
              </a:solidFill>
              <a:latin typeface="Calibri" pitchFamily="34" charset="0"/>
              <a:cs typeface="Mongolian Baiti" pitchFamily="66" charset="0"/>
            </a:endParaRPr>
          </a:p>
          <a:p>
            <a:r>
              <a:rPr lang="en-US" dirty="0">
                <a:solidFill>
                  <a:schemeClr val="tx2">
                    <a:lumMod val="50000"/>
                  </a:schemeClr>
                </a:solidFill>
                <a:latin typeface="Calibri" pitchFamily="34" charset="0"/>
                <a:cs typeface="Mongolian Baiti" pitchFamily="66" charset="0"/>
              </a:rPr>
              <a:t>	</a:t>
            </a:r>
            <a:r>
              <a:rPr lang="en-US" dirty="0">
                <a:solidFill>
                  <a:schemeClr val="bg1"/>
                </a:solidFill>
                <a:latin typeface="Calibri" pitchFamily="34" charset="0"/>
                <a:cs typeface="Mongolian Baiti" pitchFamily="66" charset="0"/>
              </a:rPr>
              <a:t>TYPE OF REGISTRATION</a:t>
            </a:r>
            <a:endParaRPr lang="en-US" dirty="0">
              <a:solidFill>
                <a:srgbClr val="FF0000"/>
              </a:solidFill>
              <a:latin typeface="Calibri" pitchFamily="34" charset="0"/>
              <a:cs typeface="Mongolian Baiti" pitchFamily="66" charset="0"/>
            </a:endParaRPr>
          </a:p>
        </p:txBody>
      </p:sp>
    </p:spTree>
    <p:extLst>
      <p:ext uri="{BB962C8B-B14F-4D97-AF65-F5344CB8AC3E}">
        <p14:creationId xmlns:p14="http://schemas.microsoft.com/office/powerpoint/2010/main" val="4036907533"/>
      </p:ext>
    </p:extLst>
  </p:cSld>
  <p:clrMapOvr>
    <a:masterClrMapping/>
  </p:clrMapOvr>
  <p:transition spd="slow">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55</a:t>
            </a:fld>
            <a:endParaRPr lang="en-US"/>
          </a:p>
        </p:txBody>
      </p:sp>
      <p:grpSp>
        <p:nvGrpSpPr>
          <p:cNvPr id="7" name="Group 6"/>
          <p:cNvGrpSpPr/>
          <p:nvPr/>
        </p:nvGrpSpPr>
        <p:grpSpPr>
          <a:xfrm>
            <a:off x="318222" y="2407024"/>
            <a:ext cx="4092413" cy="3660277"/>
            <a:chOff x="4746233" y="1676400"/>
            <a:chExt cx="3814582" cy="4505489"/>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602" t="16359" r="33614" b="10493"/>
            <a:stretch/>
          </p:blipFill>
          <p:spPr bwMode="auto">
            <a:xfrm>
              <a:off x="5355833" y="1900155"/>
              <a:ext cx="3204982" cy="4281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602" t="16359" r="33614" b="10493"/>
            <a:stretch/>
          </p:blipFill>
          <p:spPr bwMode="auto">
            <a:xfrm>
              <a:off x="4746233" y="1676400"/>
              <a:ext cx="3204982" cy="4281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4686233" y="2325433"/>
            <a:ext cx="4087498" cy="3741868"/>
            <a:chOff x="533400" y="1600200"/>
            <a:chExt cx="4015349" cy="483452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726" t="16360" r="33894" b="10286"/>
            <a:stretch/>
          </p:blipFill>
          <p:spPr bwMode="auto">
            <a:xfrm>
              <a:off x="1155814" y="1828800"/>
              <a:ext cx="3392935" cy="4605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726" t="16360" r="33894" b="10286"/>
            <a:stretch/>
          </p:blipFill>
          <p:spPr bwMode="auto">
            <a:xfrm>
              <a:off x="533400" y="1600200"/>
              <a:ext cx="3392935" cy="4605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Rectangle 11"/>
          <p:cNvSpPr/>
          <p:nvPr/>
        </p:nvSpPr>
        <p:spPr>
          <a:xfrm>
            <a:off x="-333622" y="490361"/>
            <a:ext cx="7016750" cy="747936"/>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accent5">
                    <a:lumMod val="60000"/>
                    <a:lumOff val="40000"/>
                  </a:schemeClr>
                </a:solidFill>
                <a:latin typeface="Calibri" pitchFamily="34" charset="0"/>
                <a:cs typeface="Mongolian Baiti" pitchFamily="66" charset="0"/>
              </a:rPr>
              <a:t>	</a:t>
            </a:r>
            <a:r>
              <a:rPr lang="en-US" sz="2800" dirty="0">
                <a:solidFill>
                  <a:schemeClr val="bg1"/>
                </a:solidFill>
                <a:latin typeface="Calibri" pitchFamily="34" charset="0"/>
                <a:cs typeface="Mongolian Baiti" pitchFamily="66" charset="0"/>
              </a:rPr>
              <a:t>REGISTRATION FORM</a:t>
            </a:r>
            <a:endParaRPr lang="en-US" sz="2800" dirty="0">
              <a:solidFill>
                <a:srgbClr val="FF0000"/>
              </a:solidFill>
              <a:latin typeface="Calibri" pitchFamily="34" charset="0"/>
              <a:cs typeface="Mongolian Baiti" pitchFamily="66" charset="0"/>
            </a:endParaRPr>
          </a:p>
          <a:p>
            <a:r>
              <a:rPr lang="en-US" dirty="0">
                <a:solidFill>
                  <a:schemeClr val="tx2">
                    <a:lumMod val="50000"/>
                  </a:schemeClr>
                </a:solidFill>
                <a:latin typeface="Calibri" pitchFamily="34" charset="0"/>
                <a:cs typeface="Mongolian Baiti" pitchFamily="66" charset="0"/>
              </a:rPr>
              <a:t>	</a:t>
            </a:r>
            <a:r>
              <a:rPr lang="en-US" dirty="0">
                <a:solidFill>
                  <a:schemeClr val="bg1"/>
                </a:solidFill>
                <a:latin typeface="Calibri" pitchFamily="34" charset="0"/>
                <a:cs typeface="Mongolian Baiti" pitchFamily="66" charset="0"/>
              </a:rPr>
              <a:t>FORM GST -01 &amp; GST-02</a:t>
            </a:r>
            <a:endParaRPr lang="en-US" dirty="0">
              <a:solidFill>
                <a:srgbClr val="FF0000"/>
              </a:solidFill>
              <a:latin typeface="Calibri" pitchFamily="34" charset="0"/>
              <a:cs typeface="Mongolian Baiti" pitchFamily="66" charset="0"/>
            </a:endParaRPr>
          </a:p>
        </p:txBody>
      </p:sp>
    </p:spTree>
    <p:extLst>
      <p:ext uri="{BB962C8B-B14F-4D97-AF65-F5344CB8AC3E}">
        <p14:creationId xmlns:p14="http://schemas.microsoft.com/office/powerpoint/2010/main" val="1917616168"/>
      </p:ext>
    </p:extLst>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6713" y="6309320"/>
            <a:ext cx="3485480" cy="215444"/>
          </a:xfrm>
          <a:prstGeom prst="rect">
            <a:avLst/>
          </a:prstGeom>
          <a:noFill/>
        </p:spPr>
        <p:txBody>
          <a:bodyPr wrap="square" rtlCol="0">
            <a:spAutoFit/>
          </a:bodyPr>
          <a:lstStyle/>
          <a:p>
            <a:pPr algn="ctr"/>
            <a:r>
              <a:rPr lang="en-US" sz="800" dirty="0" smtClean="0">
                <a:latin typeface="Century Gothic" pitchFamily="34" charset="0"/>
              </a:rPr>
              <a:t>Copyright Controlled 2014 @</a:t>
            </a:r>
            <a:r>
              <a:rPr lang="en-US" sz="800" dirty="0" smtClean="0"/>
              <a:t> </a:t>
            </a:r>
            <a:r>
              <a:rPr lang="en-US" sz="800" dirty="0" smtClean="0">
                <a:solidFill>
                  <a:srgbClr val="FF0000"/>
                </a:solidFill>
                <a:latin typeface="Neuropol" pitchFamily="34" charset="0"/>
              </a:rPr>
              <a:t>SALIHIN</a:t>
            </a:r>
            <a:endParaRPr lang="en-MY" sz="800" dirty="0">
              <a:solidFill>
                <a:srgbClr val="FF0000"/>
              </a:solidFill>
              <a:latin typeface="Neuropol" pitchFamily="34" charset="0"/>
            </a:endParaRPr>
          </a:p>
        </p:txBody>
      </p:sp>
      <p:sp>
        <p:nvSpPr>
          <p:cNvPr id="4" name="TextBox 3"/>
          <p:cNvSpPr txBox="1"/>
          <p:nvPr/>
        </p:nvSpPr>
        <p:spPr>
          <a:xfrm>
            <a:off x="2286653" y="5590983"/>
            <a:ext cx="4565600" cy="646331"/>
          </a:xfrm>
          <a:prstGeom prst="rect">
            <a:avLst/>
          </a:prstGeom>
          <a:noFill/>
        </p:spPr>
        <p:txBody>
          <a:bodyPr wrap="square" rtlCol="0">
            <a:spAutoFit/>
          </a:bodyPr>
          <a:lstStyle/>
          <a:p>
            <a:pPr algn="ctr"/>
            <a:r>
              <a:rPr lang="en-US" sz="1200" dirty="0" smtClean="0">
                <a:latin typeface="Century Gothic" pitchFamily="34" charset="0"/>
              </a:rPr>
              <a:t>www.</a:t>
            </a:r>
            <a:r>
              <a:rPr lang="en-US" sz="1200" dirty="0" smtClean="0">
                <a:solidFill>
                  <a:srgbClr val="FF0000"/>
                </a:solidFill>
                <a:latin typeface="Neuropol" pitchFamily="34" charset="0"/>
              </a:rPr>
              <a:t>salihin</a:t>
            </a:r>
            <a:r>
              <a:rPr lang="en-US" sz="1200" dirty="0" smtClean="0">
                <a:latin typeface="Century Gothic" pitchFamily="34" charset="0"/>
              </a:rPr>
              <a:t>.com.my</a:t>
            </a:r>
            <a:r>
              <a:rPr lang="en-US" sz="1200" dirty="0">
                <a:latin typeface="Century Gothic" pitchFamily="34" charset="0"/>
              </a:rPr>
              <a:t> </a:t>
            </a:r>
            <a:r>
              <a:rPr lang="en-US" sz="1200" dirty="0" smtClean="0">
                <a:latin typeface="Century Gothic" pitchFamily="34" charset="0"/>
              </a:rPr>
              <a:t>  |   www.my</a:t>
            </a:r>
            <a:r>
              <a:rPr lang="en-US" sz="1200" dirty="0" smtClean="0">
                <a:solidFill>
                  <a:srgbClr val="FF0000"/>
                </a:solidFill>
                <a:latin typeface="Neuropol" pitchFamily="34" charset="0"/>
              </a:rPr>
              <a:t>salihin</a:t>
            </a:r>
            <a:r>
              <a:rPr lang="en-US" sz="1200" dirty="0" smtClean="0">
                <a:latin typeface="Century Gothic" pitchFamily="34" charset="0"/>
              </a:rPr>
              <a:t>.com</a:t>
            </a:r>
          </a:p>
          <a:p>
            <a:pPr algn="ctr"/>
            <a:endParaRPr lang="en-US" sz="1200" dirty="0" smtClean="0">
              <a:solidFill>
                <a:srgbClr val="FF0000"/>
              </a:solidFill>
              <a:latin typeface="Neuropol" pitchFamily="34" charset="0"/>
            </a:endParaRPr>
          </a:p>
          <a:p>
            <a:pPr algn="ctr"/>
            <a:r>
              <a:rPr lang="en-US" sz="1200" dirty="0" smtClean="0">
                <a:solidFill>
                  <a:srgbClr val="FF0000"/>
                </a:solidFill>
                <a:latin typeface="Neuropol" pitchFamily="34" charset="0"/>
              </a:rPr>
              <a:t>1 300 88 5678</a:t>
            </a:r>
            <a:endParaRPr lang="en-MY" sz="1200" dirty="0">
              <a:solidFill>
                <a:srgbClr val="FF0000"/>
              </a:solidFill>
              <a:latin typeface="Neuropol" pitchFamily="34"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2644402" y="4529443"/>
            <a:ext cx="3877408" cy="1028700"/>
          </a:xfrm>
          <a:prstGeom prst="rect">
            <a:avLst/>
          </a:prstGeom>
          <a:effectLst>
            <a:outerShdw blurRad="50800" dist="38100" dir="5400000" algn="t" rotWithShape="0">
              <a:prstClr val="black">
                <a:alpha val="40000"/>
              </a:prstClr>
            </a:outerShdw>
          </a:effectLst>
        </p:spPr>
      </p:pic>
      <p:grpSp>
        <p:nvGrpSpPr>
          <p:cNvPr id="6" name="Group 5"/>
          <p:cNvGrpSpPr/>
          <p:nvPr/>
        </p:nvGrpSpPr>
        <p:grpSpPr>
          <a:xfrm>
            <a:off x="3252475" y="2883367"/>
            <a:ext cx="2703220" cy="848310"/>
            <a:chOff x="2110978" y="3210350"/>
            <a:chExt cx="2587327" cy="811942"/>
          </a:xfrm>
          <a:solidFill>
            <a:schemeClr val="bg2">
              <a:lumMod val="50000"/>
            </a:schemeClr>
          </a:solidFill>
        </p:grpSpPr>
        <p:sp>
          <p:nvSpPr>
            <p:cNvPr id="8" name="Cube 7"/>
            <p:cNvSpPr/>
            <p:nvPr/>
          </p:nvSpPr>
          <p:spPr>
            <a:xfrm rot="398307">
              <a:off x="2110978" y="3272866"/>
              <a:ext cx="795632" cy="749426"/>
            </a:xfrm>
            <a:prstGeom prst="cube">
              <a:avLst/>
            </a:prstGeom>
            <a:solidFill>
              <a:srgbClr val="00CCFF"/>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smtClean="0">
                  <a:solidFill>
                    <a:schemeClr val="bg1"/>
                  </a:solidFill>
                </a:rPr>
                <a:t>Y</a:t>
              </a:r>
              <a:endParaRPr lang="en-SG" sz="4400" b="1" dirty="0">
                <a:solidFill>
                  <a:schemeClr val="bg1"/>
                </a:solidFill>
              </a:endParaRPr>
            </a:p>
          </p:txBody>
        </p:sp>
        <p:sp>
          <p:nvSpPr>
            <p:cNvPr id="9" name="Cube 8"/>
            <p:cNvSpPr/>
            <p:nvPr/>
          </p:nvSpPr>
          <p:spPr>
            <a:xfrm>
              <a:off x="3005432" y="3210350"/>
              <a:ext cx="795632" cy="749426"/>
            </a:xfrm>
            <a:prstGeom prst="cube">
              <a:avLst/>
            </a:prstGeom>
            <a:solidFill>
              <a:srgbClr val="FF3399"/>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a:solidFill>
                    <a:schemeClr val="bg1"/>
                  </a:solidFill>
                </a:rPr>
                <a:t>O</a:t>
              </a:r>
              <a:endParaRPr lang="en-SG" sz="4400" b="1" dirty="0">
                <a:solidFill>
                  <a:schemeClr val="bg1"/>
                </a:solidFill>
              </a:endParaRPr>
            </a:p>
          </p:txBody>
        </p:sp>
        <p:sp>
          <p:nvSpPr>
            <p:cNvPr id="10" name="Cube 9"/>
            <p:cNvSpPr/>
            <p:nvPr/>
          </p:nvSpPr>
          <p:spPr>
            <a:xfrm rot="21107126">
              <a:off x="3902673" y="3264835"/>
              <a:ext cx="795632" cy="749426"/>
            </a:xfrm>
            <a:prstGeom prst="cube">
              <a:avLst/>
            </a:prstGeom>
            <a:solidFill>
              <a:srgbClr val="99000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smtClean="0">
                  <a:solidFill>
                    <a:schemeClr val="bg1"/>
                  </a:solidFill>
                </a:rPr>
                <a:t>U</a:t>
              </a:r>
              <a:endParaRPr lang="en-SG" sz="4400" b="1" dirty="0">
                <a:solidFill>
                  <a:schemeClr val="bg1"/>
                </a:solidFill>
              </a:endParaRPr>
            </a:p>
          </p:txBody>
        </p:sp>
      </p:grpSp>
      <p:grpSp>
        <p:nvGrpSpPr>
          <p:cNvPr id="13" name="Group 12"/>
          <p:cNvGrpSpPr/>
          <p:nvPr/>
        </p:nvGrpSpPr>
        <p:grpSpPr>
          <a:xfrm>
            <a:off x="2036065" y="1574550"/>
            <a:ext cx="4725553" cy="896965"/>
            <a:chOff x="1492742" y="2056917"/>
            <a:chExt cx="8402552" cy="1594902"/>
          </a:xfrm>
          <a:solidFill>
            <a:schemeClr val="bg2">
              <a:lumMod val="50000"/>
            </a:schemeClr>
          </a:solidFill>
        </p:grpSpPr>
        <p:sp>
          <p:nvSpPr>
            <p:cNvPr id="15" name="Cube 14"/>
            <p:cNvSpPr/>
            <p:nvPr/>
          </p:nvSpPr>
          <p:spPr>
            <a:xfrm rot="21009157">
              <a:off x="3435470" y="2056917"/>
              <a:ext cx="1502588" cy="1415324"/>
            </a:xfrm>
            <a:prstGeom prst="cube">
              <a:avLst/>
            </a:prstGeom>
            <a:solidFill>
              <a:srgbClr val="33CC33"/>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a:solidFill>
                    <a:schemeClr val="bg1"/>
                  </a:solidFill>
                </a:rPr>
                <a:t>H</a:t>
              </a:r>
              <a:endParaRPr lang="en-SG" sz="4400" b="1" dirty="0">
                <a:solidFill>
                  <a:schemeClr val="bg1"/>
                </a:solidFill>
              </a:endParaRPr>
            </a:p>
          </p:txBody>
        </p:sp>
        <p:sp>
          <p:nvSpPr>
            <p:cNvPr id="16" name="Cube 15"/>
            <p:cNvSpPr/>
            <p:nvPr/>
          </p:nvSpPr>
          <p:spPr>
            <a:xfrm rot="427281">
              <a:off x="5129951" y="2159814"/>
              <a:ext cx="1502588" cy="1415324"/>
            </a:xfrm>
            <a:prstGeom prst="cube">
              <a:avLst/>
            </a:prstGeom>
            <a:solidFill>
              <a:srgbClr val="FF000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smtClean="0">
                  <a:solidFill>
                    <a:schemeClr val="bg1"/>
                  </a:solidFill>
                </a:rPr>
                <a:t>A</a:t>
              </a:r>
              <a:endParaRPr lang="en-SG" sz="4400" b="1" dirty="0">
                <a:solidFill>
                  <a:schemeClr val="bg1"/>
                </a:solidFill>
              </a:endParaRPr>
            </a:p>
          </p:txBody>
        </p:sp>
        <p:sp>
          <p:nvSpPr>
            <p:cNvPr id="17" name="Cube 16"/>
            <p:cNvSpPr/>
            <p:nvPr/>
          </p:nvSpPr>
          <p:spPr>
            <a:xfrm>
              <a:off x="6781312" y="2159814"/>
              <a:ext cx="1502588" cy="1415324"/>
            </a:xfrm>
            <a:prstGeom prst="cube">
              <a:avLst/>
            </a:prstGeom>
            <a:solidFill>
              <a:srgbClr val="5F5F5F"/>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smtClean="0">
                  <a:solidFill>
                    <a:schemeClr val="bg1"/>
                  </a:solidFill>
                </a:rPr>
                <a:t>N</a:t>
              </a:r>
              <a:endParaRPr lang="en-SG" sz="4400" b="1" dirty="0">
                <a:solidFill>
                  <a:schemeClr val="bg1"/>
                </a:solidFill>
              </a:endParaRPr>
            </a:p>
          </p:txBody>
        </p:sp>
        <p:sp>
          <p:nvSpPr>
            <p:cNvPr id="18" name="Cube 17"/>
            <p:cNvSpPr/>
            <p:nvPr/>
          </p:nvSpPr>
          <p:spPr>
            <a:xfrm rot="982446">
              <a:off x="1492742" y="2083130"/>
              <a:ext cx="1568691" cy="1568689"/>
            </a:xfrm>
            <a:prstGeom prst="cube">
              <a:avLst/>
            </a:prstGeom>
            <a:solidFill>
              <a:srgbClr val="FF990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a:solidFill>
                    <a:schemeClr val="bg1"/>
                  </a:solidFill>
                </a:rPr>
                <a:t>T</a:t>
              </a:r>
              <a:endParaRPr lang="en-SG" sz="4400" b="1" dirty="0">
                <a:solidFill>
                  <a:schemeClr val="bg1"/>
                </a:solidFill>
              </a:endParaRPr>
            </a:p>
          </p:txBody>
        </p:sp>
        <p:sp>
          <p:nvSpPr>
            <p:cNvPr id="19" name="Cube 18"/>
            <p:cNvSpPr/>
            <p:nvPr/>
          </p:nvSpPr>
          <p:spPr>
            <a:xfrm rot="21430170">
              <a:off x="8392706" y="2159814"/>
              <a:ext cx="1502588" cy="1415324"/>
            </a:xfrm>
            <a:prstGeom prst="cube">
              <a:avLst/>
            </a:prstGeom>
            <a:solidFill>
              <a:srgbClr val="CCCC0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smtClean="0">
                  <a:solidFill>
                    <a:schemeClr val="bg1"/>
                  </a:solidFill>
                </a:rPr>
                <a:t>K</a:t>
              </a:r>
              <a:endParaRPr lang="en-SG" sz="4400" b="1" dirty="0">
                <a:solidFill>
                  <a:schemeClr val="bg1"/>
                </a:solidFill>
              </a:endParaRPr>
            </a:p>
          </p:txBody>
        </p:sp>
      </p:grpSp>
      <p:sp>
        <p:nvSpPr>
          <p:cNvPr id="20" name="Slide Number Placeholder 9"/>
          <p:cNvSpPr>
            <a:spLocks noGrp="1"/>
          </p:cNvSpPr>
          <p:nvPr>
            <p:ph type="sldNum" sz="quarter" idx="12"/>
          </p:nvPr>
        </p:nvSpPr>
        <p:spPr>
          <a:xfrm>
            <a:off x="8507453" y="6407152"/>
            <a:ext cx="532558" cy="365125"/>
          </a:xfrm>
        </p:spPr>
        <p:txBody>
          <a:bodyPr/>
          <a:lstStyle/>
          <a:p>
            <a:fld id="{0609AB30-EEFD-4B7E-84BA-C09F076F50F0}" type="slidenum">
              <a:rPr lang="en-US" smtClean="0"/>
              <a:t>56</a:t>
            </a:fld>
            <a:endParaRPr lang="en-US" dirty="0"/>
          </a:p>
        </p:txBody>
      </p:sp>
    </p:spTree>
    <p:extLst>
      <p:ext uri="{BB962C8B-B14F-4D97-AF65-F5344CB8AC3E}">
        <p14:creationId xmlns:p14="http://schemas.microsoft.com/office/powerpoint/2010/main" val="1031689221"/>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http://lifestyle.alrazaak.com/img/handbags/Cheap%20handbags%20purses.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0306" y="2227933"/>
            <a:ext cx="1447561" cy="165153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p:cNvSpPr>
            <a:spLocks noGrp="1"/>
          </p:cNvSpPr>
          <p:nvPr>
            <p:ph type="sldNum" sz="quarter" idx="12"/>
          </p:nvPr>
        </p:nvSpPr>
        <p:spPr/>
        <p:txBody>
          <a:bodyPr/>
          <a:lstStyle/>
          <a:p>
            <a:fld id="{1F45E794-307C-49D3-8CE5-47BF882ED0AE}" type="slidenum">
              <a:rPr lang="en-MY" smtClean="0"/>
              <a:pPr/>
              <a:t>6</a:t>
            </a:fld>
            <a:endParaRPr lang="en-MY" dirty="0"/>
          </a:p>
        </p:txBody>
      </p:sp>
      <p:pic>
        <p:nvPicPr>
          <p:cNvPr id="2050" name="Picture 2" descr="http://www.nestle.com/asset-library/PublishingImages/Brands/Coffee/nescafe3in1_det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10" y="2210206"/>
            <a:ext cx="1205782" cy="17819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3.bp.blogspot.com/-pFsgoN9G84k/TbD6DBrX7nI/AAAAAAAAAFY/EiLCpP_idfk/s1600/maggi2minu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765" y="2161633"/>
            <a:ext cx="2013215" cy="13623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e-marketkhas.com/5362-thickbox/ping-pong-marie-biskut-350g.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10" y="3992150"/>
            <a:ext cx="2254093" cy="22540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e-marketkhas.com/2017-thickbox/planta-margarine-1kg.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0439" y="3761422"/>
            <a:ext cx="1765873" cy="1765873"/>
          </a:xfrm>
          <a:prstGeom prst="rect">
            <a:avLst/>
          </a:prstGeom>
          <a:noFill/>
          <a:extLst>
            <a:ext uri="{909E8E84-426E-40DD-AFC4-6F175D3DCCD1}">
              <a14:hiddenFill xmlns:a14="http://schemas.microsoft.com/office/drawing/2010/main">
                <a:solidFill>
                  <a:srgbClr val="FFFFFF"/>
                </a:solidFill>
              </a14:hiddenFill>
            </a:ext>
          </a:extLst>
        </p:spPr>
      </p:pic>
      <p:sp>
        <p:nvSpPr>
          <p:cNvPr id="4" name="12-Point Star 3"/>
          <p:cNvSpPr/>
          <p:nvPr/>
        </p:nvSpPr>
        <p:spPr>
          <a:xfrm>
            <a:off x="1283951" y="3175577"/>
            <a:ext cx="1741381" cy="1728192"/>
          </a:xfrm>
          <a:prstGeom prst="star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MY" sz="4062" b="1" dirty="0"/>
              <a:t>5%</a:t>
            </a:r>
          </a:p>
        </p:txBody>
      </p:sp>
      <p:pic>
        <p:nvPicPr>
          <p:cNvPr id="14" name="Picture 13"/>
          <p:cNvPicPr>
            <a:picLocks noChangeAspect="1"/>
          </p:cNvPicPr>
          <p:nvPr/>
        </p:nvPicPr>
        <p:blipFill>
          <a:blip r:embed="rId7">
            <a:clrChange>
              <a:clrFrom>
                <a:srgbClr val="FFFFFF"/>
              </a:clrFrom>
              <a:clrTo>
                <a:srgbClr val="FFFFFF">
                  <a:alpha val="0"/>
                </a:srgbClr>
              </a:clrTo>
            </a:clrChange>
          </a:blip>
          <a:stretch>
            <a:fillRect/>
          </a:stretch>
        </p:blipFill>
        <p:spPr>
          <a:xfrm>
            <a:off x="4283755" y="4332578"/>
            <a:ext cx="2678862" cy="1544811"/>
          </a:xfrm>
          <a:prstGeom prst="rect">
            <a:avLst/>
          </a:prstGeom>
        </p:spPr>
      </p:pic>
      <p:pic>
        <p:nvPicPr>
          <p:cNvPr id="15" name="Picture 8" descr="http://3.bp.blogspot.com/_jhr-DXu5sUg/S-N_lVFQdyI/AAAAAAAAAf8/LK4w8ZSrhp0/s1600/corelleeh16pcsld5.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1051" y="4243194"/>
            <a:ext cx="2280718" cy="15154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4695586" y="3001160"/>
            <a:ext cx="1426163" cy="1288301"/>
          </a:xfrm>
          <a:prstGeom prst="rect">
            <a:avLst/>
          </a:prstGeom>
        </p:spPr>
      </p:pic>
      <p:pic>
        <p:nvPicPr>
          <p:cNvPr id="18" name="Picture 17"/>
          <p:cNvPicPr>
            <a:picLocks noChangeAspect="1"/>
          </p:cNvPicPr>
          <p:nvPr/>
        </p:nvPicPr>
        <p:blipFill>
          <a:blip r:embed="rId10">
            <a:clrChange>
              <a:clrFrom>
                <a:srgbClr val="FFFFFF"/>
              </a:clrFrom>
              <a:clrTo>
                <a:srgbClr val="FFFFFF">
                  <a:alpha val="0"/>
                </a:srgbClr>
              </a:clrTo>
            </a:clrChange>
          </a:blip>
          <a:stretch>
            <a:fillRect/>
          </a:stretch>
        </p:blipFill>
        <p:spPr>
          <a:xfrm>
            <a:off x="5991796" y="1888260"/>
            <a:ext cx="1438510" cy="1178441"/>
          </a:xfrm>
          <a:prstGeom prst="rect">
            <a:avLst/>
          </a:prstGeom>
        </p:spPr>
      </p:pic>
      <p:sp>
        <p:nvSpPr>
          <p:cNvPr id="19" name="Rectangle 18"/>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CURRENT TAX SYSTEM</a:t>
            </a:r>
          </a:p>
          <a:p>
            <a:pPr lvl="1"/>
            <a:r>
              <a:rPr lang="en-US" sz="2000" dirty="0" smtClean="0">
                <a:latin typeface="Calibri" pitchFamily="34" charset="0"/>
                <a:cs typeface="Calibri" pitchFamily="34" charset="0"/>
              </a:rPr>
              <a:t>GOODS SUBJECT TO SALES TAX</a:t>
            </a:r>
            <a:endParaRPr lang="en-US" sz="2000" dirty="0">
              <a:latin typeface="Calibri" pitchFamily="34" charset="0"/>
              <a:cs typeface="Calibri" pitchFamily="34" charset="0"/>
            </a:endParaRPr>
          </a:p>
        </p:txBody>
      </p:sp>
      <p:grpSp>
        <p:nvGrpSpPr>
          <p:cNvPr id="11" name="Group 10"/>
          <p:cNvGrpSpPr/>
          <p:nvPr/>
        </p:nvGrpSpPr>
        <p:grpSpPr>
          <a:xfrm>
            <a:off x="6063123" y="2991675"/>
            <a:ext cx="1875854" cy="1768477"/>
            <a:chOff x="3280865" y="2233230"/>
            <a:chExt cx="2032175" cy="1915850"/>
          </a:xfrm>
        </p:grpSpPr>
        <p:sp>
          <p:nvSpPr>
            <p:cNvPr id="12" name="12-Point Star 11"/>
            <p:cNvSpPr/>
            <p:nvPr/>
          </p:nvSpPr>
          <p:spPr>
            <a:xfrm>
              <a:off x="3280865" y="2233230"/>
              <a:ext cx="2032175" cy="1915850"/>
            </a:xfrm>
            <a:prstGeom prst="star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MY" sz="2954" b="1" dirty="0"/>
            </a:p>
          </p:txBody>
        </p:sp>
        <p:sp>
          <p:nvSpPr>
            <p:cNvPr id="13" name="TextBox 12"/>
            <p:cNvSpPr txBox="1"/>
            <p:nvPr/>
          </p:nvSpPr>
          <p:spPr>
            <a:xfrm>
              <a:off x="3557877" y="2775656"/>
              <a:ext cx="1478149" cy="838701"/>
            </a:xfrm>
            <a:prstGeom prst="rect">
              <a:avLst/>
            </a:prstGeom>
            <a:noFill/>
          </p:spPr>
          <p:txBody>
            <a:bodyPr wrap="square" rtlCol="0">
              <a:spAutoFit/>
            </a:bodyPr>
            <a:lstStyle/>
            <a:p>
              <a:pPr algn="ctr"/>
              <a:r>
                <a:rPr lang="en-MY" sz="4431" b="1" dirty="0"/>
                <a:t>10%</a:t>
              </a:r>
            </a:p>
          </p:txBody>
        </p:sp>
      </p:grpSp>
    </p:spTree>
    <p:extLst>
      <p:ext uri="{BB962C8B-B14F-4D97-AF65-F5344CB8AC3E}">
        <p14:creationId xmlns:p14="http://schemas.microsoft.com/office/powerpoint/2010/main" val="1073304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fld id="{1F45E794-307C-49D3-8CE5-47BF882ED0AE}" type="slidenum">
              <a:rPr lang="en-MY" smtClean="0"/>
              <a:pPr/>
              <a:t>7</a:t>
            </a:fld>
            <a:endParaRPr lang="en-MY" dirty="0"/>
          </a:p>
        </p:txBody>
      </p:sp>
      <p:sp>
        <p:nvSpPr>
          <p:cNvPr id="9" name="12-Point Star 8"/>
          <p:cNvSpPr/>
          <p:nvPr/>
        </p:nvSpPr>
        <p:spPr>
          <a:xfrm>
            <a:off x="3019495" y="2636465"/>
            <a:ext cx="1884850" cy="1558822"/>
          </a:xfrm>
          <a:prstGeom prst="star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MY" sz="4985" b="1" dirty="0"/>
              <a:t>6%</a:t>
            </a:r>
          </a:p>
        </p:txBody>
      </p:sp>
      <p:pic>
        <p:nvPicPr>
          <p:cNvPr id="5122" name="Picture 2" descr="http://img.b.tvb.com/wp-content/blogs.dir/tvbi/files/2009/03/astro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6746" y="1723828"/>
            <a:ext cx="2089579" cy="79031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encrypted-tbn0.gstatic.com/images?q=tbn:ANd9GcRhZid3jrm-7Wd_hO-fK5lu2TxxEELptcRXvayZM3pv3HsDS8tjN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23" y="3941272"/>
            <a:ext cx="2141027" cy="146948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clker.com/cliparts/7/d/b/a/12427993651935592484Parking_icon.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3212" y="3314278"/>
            <a:ext cx="854782" cy="85478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my.frooition.com/090016/images/tvhvn4fro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3806" y="3918842"/>
            <a:ext cx="1794695" cy="179469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www.clipartlord.com/wp-content/uploads/2013/07/hote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1455" y="1675288"/>
            <a:ext cx="2921866" cy="136316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60963" y="1744552"/>
            <a:ext cx="1641507" cy="1878565"/>
            <a:chOff x="824376" y="1352840"/>
            <a:chExt cx="1778299" cy="2035112"/>
          </a:xfrm>
        </p:grpSpPr>
        <p:pic>
          <p:nvPicPr>
            <p:cNvPr id="10" name="Picture 4" descr="http://southfloridasavingsguy.com/wp-content/uploads/2013/03/McDonald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376" y="1352840"/>
              <a:ext cx="1778299" cy="16674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48383" y="2980202"/>
              <a:ext cx="1530284" cy="407750"/>
            </a:xfrm>
            <a:prstGeom prst="rect">
              <a:avLst/>
            </a:prstGeom>
            <a:noFill/>
          </p:spPr>
          <p:txBody>
            <a:bodyPr wrap="square" rtlCol="0">
              <a:spAutoFit/>
            </a:bodyPr>
            <a:lstStyle/>
            <a:p>
              <a:pPr algn="ctr"/>
              <a:r>
                <a:rPr lang="en-MY" sz="1846" b="1" dirty="0"/>
                <a:t>Restaurant</a:t>
              </a:r>
            </a:p>
          </p:txBody>
        </p:sp>
      </p:grpSp>
      <p:sp>
        <p:nvSpPr>
          <p:cNvPr id="18" name="TextBox 17"/>
          <p:cNvSpPr txBox="1"/>
          <p:nvPr/>
        </p:nvSpPr>
        <p:spPr>
          <a:xfrm>
            <a:off x="583081" y="5396762"/>
            <a:ext cx="1862744" cy="660437"/>
          </a:xfrm>
          <a:prstGeom prst="rect">
            <a:avLst/>
          </a:prstGeom>
          <a:noFill/>
        </p:spPr>
        <p:txBody>
          <a:bodyPr wrap="square" rtlCol="0">
            <a:spAutoFit/>
          </a:bodyPr>
          <a:lstStyle/>
          <a:p>
            <a:pPr algn="ctr"/>
            <a:r>
              <a:rPr lang="en-MY" sz="1846" b="1" dirty="0"/>
              <a:t>Professional Service</a:t>
            </a:r>
          </a:p>
        </p:txBody>
      </p:sp>
      <p:grpSp>
        <p:nvGrpSpPr>
          <p:cNvPr id="4" name="Group 3"/>
          <p:cNvGrpSpPr/>
          <p:nvPr/>
        </p:nvGrpSpPr>
        <p:grpSpPr>
          <a:xfrm>
            <a:off x="2875148" y="4426033"/>
            <a:ext cx="2674999" cy="1815880"/>
            <a:chOff x="3350670" y="4509120"/>
            <a:chExt cx="2897916" cy="1967204"/>
          </a:xfrm>
        </p:grpSpPr>
        <p:pic>
          <p:nvPicPr>
            <p:cNvPr id="5136" name="Picture 16" descr="http://sr.photos3.fotosearch.com/bthumb/CSP/CSP992/k1288377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8914" y="4509120"/>
              <a:ext cx="2099838" cy="15563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350670" y="6068573"/>
              <a:ext cx="2897916" cy="407751"/>
            </a:xfrm>
            <a:prstGeom prst="rect">
              <a:avLst/>
            </a:prstGeom>
            <a:noFill/>
          </p:spPr>
          <p:txBody>
            <a:bodyPr wrap="square" rtlCol="0">
              <a:spAutoFit/>
            </a:bodyPr>
            <a:lstStyle/>
            <a:p>
              <a:pPr algn="ctr"/>
              <a:r>
                <a:rPr lang="en-MY" sz="1846" b="1" dirty="0"/>
                <a:t>Service Centre</a:t>
              </a:r>
            </a:p>
          </p:txBody>
        </p:sp>
      </p:grpSp>
      <p:sp>
        <p:nvSpPr>
          <p:cNvPr id="20" name="TextBox 19"/>
          <p:cNvSpPr txBox="1"/>
          <p:nvPr/>
        </p:nvSpPr>
        <p:spPr>
          <a:xfrm>
            <a:off x="5359670" y="4154238"/>
            <a:ext cx="1659400" cy="376385"/>
          </a:xfrm>
          <a:prstGeom prst="rect">
            <a:avLst/>
          </a:prstGeom>
          <a:noFill/>
        </p:spPr>
        <p:txBody>
          <a:bodyPr wrap="square" rtlCol="0">
            <a:spAutoFit/>
          </a:bodyPr>
          <a:lstStyle/>
          <a:p>
            <a:r>
              <a:rPr lang="en-MY" sz="1846" b="1" dirty="0"/>
              <a:t>Parking</a:t>
            </a:r>
          </a:p>
        </p:txBody>
      </p:sp>
      <p:sp>
        <p:nvSpPr>
          <p:cNvPr id="21" name="TextBox 20"/>
          <p:cNvSpPr txBox="1"/>
          <p:nvPr/>
        </p:nvSpPr>
        <p:spPr>
          <a:xfrm>
            <a:off x="6058122" y="5624416"/>
            <a:ext cx="2588907" cy="376385"/>
          </a:xfrm>
          <a:prstGeom prst="rect">
            <a:avLst/>
          </a:prstGeom>
          <a:noFill/>
        </p:spPr>
        <p:txBody>
          <a:bodyPr wrap="square" rtlCol="0">
            <a:spAutoFit/>
          </a:bodyPr>
          <a:lstStyle/>
          <a:p>
            <a:pPr algn="ctr"/>
            <a:r>
              <a:rPr lang="en-MY" sz="1846" b="1" dirty="0"/>
              <a:t>Security Services</a:t>
            </a:r>
          </a:p>
        </p:txBody>
      </p:sp>
      <p:sp>
        <p:nvSpPr>
          <p:cNvPr id="22" name="TextBox 21"/>
          <p:cNvSpPr txBox="1"/>
          <p:nvPr/>
        </p:nvSpPr>
        <p:spPr>
          <a:xfrm>
            <a:off x="6889472" y="2983255"/>
            <a:ext cx="1862744" cy="376385"/>
          </a:xfrm>
          <a:prstGeom prst="rect">
            <a:avLst/>
          </a:prstGeom>
          <a:noFill/>
        </p:spPr>
        <p:txBody>
          <a:bodyPr wrap="square" rtlCol="0">
            <a:spAutoFit/>
          </a:bodyPr>
          <a:lstStyle/>
          <a:p>
            <a:r>
              <a:rPr lang="en-MY" sz="1846" b="1" dirty="0"/>
              <a:t>Hotel</a:t>
            </a:r>
          </a:p>
        </p:txBody>
      </p:sp>
      <p:sp>
        <p:nvSpPr>
          <p:cNvPr id="25" name="Rectangle 24"/>
          <p:cNvSpPr/>
          <p:nvPr/>
        </p:nvSpPr>
        <p:spPr>
          <a:xfrm>
            <a:off x="-219006" y="570836"/>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CURRENT TAX SYSTEM</a:t>
            </a:r>
          </a:p>
          <a:p>
            <a:pPr lvl="1"/>
            <a:r>
              <a:rPr lang="en-US" sz="2000" dirty="0" smtClean="0">
                <a:latin typeface="Calibri" pitchFamily="34" charset="0"/>
                <a:cs typeface="Calibri" pitchFamily="34" charset="0"/>
              </a:rPr>
              <a:t>SERVICES SUBJECT TO TAX AT 6%</a:t>
            </a:r>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905752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4552037"/>
            <a:ext cx="5867400" cy="546945"/>
          </a:xfrm>
          <a:prstGeom prst="rect">
            <a:avLst/>
          </a:prstGeom>
          <a:noFill/>
        </p:spPr>
        <p:txBody>
          <a:bodyPr wrap="square" rtlCol="0">
            <a:spAutoFit/>
          </a:bodyPr>
          <a:lstStyle/>
          <a:p>
            <a:r>
              <a:rPr lang="en-US" sz="2954" dirty="0" smtClean="0">
                <a:latin typeface="Calibri" pitchFamily="34" charset="0"/>
                <a:cs typeface="Calibri" pitchFamily="34" charset="0"/>
              </a:rPr>
              <a:t>INTRODUCTION </a:t>
            </a:r>
            <a:r>
              <a:rPr lang="en-US" sz="2954" dirty="0">
                <a:latin typeface="Calibri" pitchFamily="34" charset="0"/>
                <a:cs typeface="Calibri" pitchFamily="34" charset="0"/>
              </a:rPr>
              <a:t>OF </a:t>
            </a:r>
            <a:r>
              <a:rPr lang="en-US" sz="2954" dirty="0" smtClean="0">
                <a:latin typeface="Calibri" pitchFamily="34" charset="0"/>
                <a:cs typeface="Calibri" pitchFamily="34" charset="0"/>
              </a:rPr>
              <a:t>GST IN MALAYSIA</a:t>
            </a:r>
            <a:endParaRPr lang="en-MY" sz="2954" b="1" dirty="0">
              <a:latin typeface="Calibri" pitchFamily="34" charset="0"/>
              <a:cs typeface="Calibri" pitchFamily="34" charset="0"/>
            </a:endParaRPr>
          </a:p>
        </p:txBody>
      </p:sp>
      <p:grpSp>
        <p:nvGrpSpPr>
          <p:cNvPr id="2" name="Group 2"/>
          <p:cNvGrpSpPr/>
          <p:nvPr/>
        </p:nvGrpSpPr>
        <p:grpSpPr>
          <a:xfrm>
            <a:off x="609600" y="3040996"/>
            <a:ext cx="8001000" cy="2266612"/>
            <a:chOff x="609600" y="3008662"/>
            <a:chExt cx="8001000" cy="2455496"/>
          </a:xfrm>
        </p:grpSpPr>
        <p:cxnSp>
          <p:nvCxnSpPr>
            <p:cNvPr id="7" name="Straight Connector 6"/>
            <p:cNvCxnSpPr/>
            <p:nvPr/>
          </p:nvCxnSpPr>
          <p:spPr>
            <a:xfrm>
              <a:off x="609600" y="5464158"/>
              <a:ext cx="8001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
            <p:cNvGrpSpPr/>
            <p:nvPr/>
          </p:nvGrpSpPr>
          <p:grpSpPr>
            <a:xfrm>
              <a:off x="609600" y="3008662"/>
              <a:ext cx="1905000" cy="2231303"/>
              <a:chOff x="609600" y="3008662"/>
              <a:chExt cx="1905000" cy="2231303"/>
            </a:xfrm>
          </p:grpSpPr>
          <p:sp>
            <p:nvSpPr>
              <p:cNvPr id="5" name="Rectangle 4"/>
              <p:cNvSpPr/>
              <p:nvPr/>
            </p:nvSpPr>
            <p:spPr>
              <a:xfrm>
                <a:off x="609600" y="3564693"/>
                <a:ext cx="1676400" cy="167527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MY" sz="1662"/>
              </a:p>
            </p:txBody>
          </p:sp>
          <p:pic>
            <p:nvPicPr>
              <p:cNvPr id="1027" name="Picture 3" descr="C:\Users\Account\Desktop\Untitled-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111" y="3008662"/>
                <a:ext cx="1557489" cy="19879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
        <p:nvSpPr>
          <p:cNvPr id="6" name="Slide Number Placeholder 5"/>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3452224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46700" y="767513"/>
            <a:ext cx="2612318" cy="490134"/>
          </a:xfrm>
          <a:prstGeom prst="rect">
            <a:avLst/>
          </a:prstGeom>
        </p:spPr>
        <p:txBody>
          <a:bodyPr wrap="none">
            <a:spAutoFit/>
          </a:bodyPr>
          <a:lstStyle/>
          <a:p>
            <a:pPr lvl="1"/>
            <a:r>
              <a:rPr lang="en-US" sz="2585" dirty="0" smtClean="0">
                <a:solidFill>
                  <a:schemeClr val="bg1"/>
                </a:solidFill>
                <a:latin typeface="Calibri" pitchFamily="34" charset="0"/>
                <a:cs typeface="Calibri" pitchFamily="34" charset="0"/>
              </a:rPr>
              <a:t>WHAT IS GST ?</a:t>
            </a:r>
            <a:endParaRPr lang="en-US" sz="2585" dirty="0">
              <a:solidFill>
                <a:schemeClr val="bg1"/>
              </a:solidFill>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9</a:t>
            </a:fld>
            <a:endParaRPr lang="en-US"/>
          </a:p>
        </p:txBody>
      </p:sp>
      <p:sp>
        <p:nvSpPr>
          <p:cNvPr id="2" name="TextBox 1"/>
          <p:cNvSpPr txBox="1"/>
          <p:nvPr/>
        </p:nvSpPr>
        <p:spPr>
          <a:xfrm>
            <a:off x="665418" y="2663572"/>
            <a:ext cx="3200400" cy="707886"/>
          </a:xfrm>
          <a:prstGeom prst="rect">
            <a:avLst/>
          </a:prstGeom>
          <a:noFill/>
        </p:spPr>
        <p:txBody>
          <a:bodyPr wrap="square" rtlCol="0">
            <a:spAutoFit/>
          </a:bodyPr>
          <a:lstStyle/>
          <a:p>
            <a:r>
              <a:rPr lang="en-MY" sz="4000" b="1" dirty="0" smtClean="0">
                <a:solidFill>
                  <a:srgbClr val="FF0000"/>
                </a:solidFill>
              </a:rPr>
              <a:t>What is</a:t>
            </a:r>
            <a:endParaRPr lang="en-MY" sz="4000" b="1" dirty="0">
              <a:solidFill>
                <a:srgbClr val="FF0000"/>
              </a:solidFill>
            </a:endParaRPr>
          </a:p>
        </p:txBody>
      </p:sp>
      <p:pic>
        <p:nvPicPr>
          <p:cNvPr id="1026" name="Picture 2" descr="http://www.brandsoftheworld.com/sites/default/files/styles/logo-thumbnail/public/062013/untitled-3_0.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19494" y="1427957"/>
            <a:ext cx="2653259" cy="25086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eboption.utsc.utoronto.ca/sites/default/files/images/question%20mark.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0807" y="1656589"/>
            <a:ext cx="1990725" cy="2266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90788" y="5172214"/>
            <a:ext cx="6672263" cy="1107996"/>
          </a:xfrm>
          <a:prstGeom prst="rect">
            <a:avLst/>
          </a:prstGeom>
          <a:noFill/>
        </p:spPr>
        <p:txBody>
          <a:bodyPr wrap="square" rtlCol="0">
            <a:spAutoFit/>
          </a:bodyPr>
          <a:lstStyle/>
          <a:p>
            <a:r>
              <a:rPr lang="en-MY" sz="5400" b="1" dirty="0" smtClean="0">
                <a:solidFill>
                  <a:srgbClr val="0070C0"/>
                </a:solidFill>
              </a:rPr>
              <a:t>Goods</a:t>
            </a:r>
            <a:r>
              <a:rPr lang="en-MY" sz="3200" dirty="0" smtClean="0"/>
              <a:t> and </a:t>
            </a:r>
            <a:r>
              <a:rPr lang="en-MY" sz="5400" b="1" dirty="0" smtClean="0">
                <a:solidFill>
                  <a:srgbClr val="0070C0"/>
                </a:solidFill>
              </a:rPr>
              <a:t>Services</a:t>
            </a:r>
            <a:r>
              <a:rPr lang="en-MY" sz="5400" dirty="0" smtClean="0"/>
              <a:t> </a:t>
            </a:r>
            <a:r>
              <a:rPr lang="en-MY" sz="4800" b="1" dirty="0" smtClean="0">
                <a:solidFill>
                  <a:srgbClr val="0070C0"/>
                </a:solidFill>
              </a:rPr>
              <a:t>Tax</a:t>
            </a:r>
            <a:r>
              <a:rPr lang="en-MY" sz="6600" b="1" dirty="0" smtClean="0">
                <a:solidFill>
                  <a:srgbClr val="0070C0"/>
                </a:solidFill>
              </a:rPr>
              <a:t> </a:t>
            </a:r>
            <a:endParaRPr lang="en-MY" sz="4000" b="1" dirty="0">
              <a:solidFill>
                <a:srgbClr val="0070C0"/>
              </a:solidFill>
            </a:endParaRPr>
          </a:p>
        </p:txBody>
      </p:sp>
      <p:pic>
        <p:nvPicPr>
          <p:cNvPr id="1032" name="Picture 8" descr="http://www.iklangempak.net/gambar/arrowdow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655" y="4248309"/>
            <a:ext cx="3273425" cy="83840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19006" y="275408"/>
            <a:ext cx="6477000" cy="844062"/>
          </a:xfrm>
          <a:prstGeom prst="rect">
            <a:avLst/>
          </a:prstGeom>
          <a:solidFill>
            <a:srgbClr val="FF0000"/>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r>
              <a:rPr lang="en-US" sz="2585" dirty="0" smtClean="0">
                <a:latin typeface="Calibri" pitchFamily="34" charset="0"/>
                <a:cs typeface="Calibri" pitchFamily="34" charset="0"/>
              </a:rPr>
              <a:t>WHAT IS GST?</a:t>
            </a:r>
            <a:endParaRPr lang="en-US" sz="2585" dirty="0">
              <a:latin typeface="Calibri" pitchFamily="34" charset="0"/>
              <a:cs typeface="Calibri" pitchFamily="34" charset="0"/>
            </a:endParaRPr>
          </a:p>
        </p:txBody>
      </p:sp>
    </p:spTree>
    <p:extLst>
      <p:ext uri="{BB962C8B-B14F-4D97-AF65-F5344CB8AC3E}">
        <p14:creationId xmlns:p14="http://schemas.microsoft.com/office/powerpoint/2010/main" val="527154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p:cTn id="7" dur="1000" fill="hold"/>
                                        <p:tgtEl>
                                          <p:spTgt spid="1032"/>
                                        </p:tgtEl>
                                        <p:attrNameLst>
                                          <p:attrName>ppt_w</p:attrName>
                                        </p:attrNameLst>
                                      </p:cBhvr>
                                      <p:tavLst>
                                        <p:tav tm="0">
                                          <p:val>
                                            <p:fltVal val="0"/>
                                          </p:val>
                                        </p:tav>
                                        <p:tav tm="100000">
                                          <p:val>
                                            <p:strVal val="#ppt_w"/>
                                          </p:val>
                                        </p:tav>
                                      </p:tavLst>
                                    </p:anim>
                                    <p:anim calcmode="lin" valueType="num">
                                      <p:cBhvr>
                                        <p:cTn id="8" dur="1000" fill="hold"/>
                                        <p:tgtEl>
                                          <p:spTgt spid="1032"/>
                                        </p:tgtEl>
                                        <p:attrNameLst>
                                          <p:attrName>ppt_h</p:attrName>
                                        </p:attrNameLst>
                                      </p:cBhvr>
                                      <p:tavLst>
                                        <p:tav tm="0">
                                          <p:val>
                                            <p:fltVal val="0"/>
                                          </p:val>
                                        </p:tav>
                                        <p:tav tm="100000">
                                          <p:val>
                                            <p:strVal val="#ppt_h"/>
                                          </p:val>
                                        </p:tav>
                                      </p:tavLst>
                                    </p:anim>
                                    <p:anim calcmode="lin" valueType="num">
                                      <p:cBhvr>
                                        <p:cTn id="9" dur="1000" fill="hold"/>
                                        <p:tgtEl>
                                          <p:spTgt spid="1032"/>
                                        </p:tgtEl>
                                        <p:attrNameLst>
                                          <p:attrName>style.rotation</p:attrName>
                                        </p:attrNameLst>
                                      </p:cBhvr>
                                      <p:tavLst>
                                        <p:tav tm="0">
                                          <p:val>
                                            <p:fltVal val="90"/>
                                          </p:val>
                                        </p:tav>
                                        <p:tav tm="100000">
                                          <p:val>
                                            <p:fltVal val="0"/>
                                          </p:val>
                                        </p:tav>
                                      </p:tavLst>
                                    </p:anim>
                                    <p:animEffect transition="in" filter="fade">
                                      <p:cBhvr>
                                        <p:cTn id="10" dur="10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salih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salihin" id="{2D7031EC-11A2-4AE2-87B4-4C059116AB41}" vid="{E4508667-ABAE-413C-B31C-58FF3849C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12682</TotalTime>
  <Words>1898</Words>
  <Application>Microsoft Office PowerPoint</Application>
  <PresentationFormat>On-screen Show (4:3)</PresentationFormat>
  <Paragraphs>622</Paragraphs>
  <Slides>56</Slides>
  <Notes>22</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salihin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NAME</dc:title>
  <dc:creator>User</dc:creator>
  <cp:lastModifiedBy>User</cp:lastModifiedBy>
  <cp:revision>435</cp:revision>
  <cp:lastPrinted>2014-10-29T04:45:08Z</cp:lastPrinted>
  <dcterms:created xsi:type="dcterms:W3CDTF">2014-02-26T06:35:46Z</dcterms:created>
  <dcterms:modified xsi:type="dcterms:W3CDTF">2016-09-18T01:09:09Z</dcterms:modified>
</cp:coreProperties>
</file>