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autoCompressPictures="0">
  <p:sldMasterIdLst>
    <p:sldMasterId id="2147484078" r:id="rId1"/>
    <p:sldMasterId id="2147484114" r:id="rId2"/>
  </p:sldMasterIdLst>
  <p:notesMasterIdLst>
    <p:notesMasterId r:id="rId15"/>
  </p:notesMasterIdLst>
  <p:handoutMasterIdLst>
    <p:handoutMasterId r:id="rId16"/>
  </p:handoutMasterIdLst>
  <p:sldIdLst>
    <p:sldId id="568" r:id="rId3"/>
    <p:sldId id="555" r:id="rId4"/>
    <p:sldId id="556" r:id="rId5"/>
    <p:sldId id="557" r:id="rId6"/>
    <p:sldId id="558" r:id="rId7"/>
    <p:sldId id="559" r:id="rId8"/>
    <p:sldId id="567" r:id="rId9"/>
    <p:sldId id="560" r:id="rId10"/>
    <p:sldId id="561" r:id="rId11"/>
    <p:sldId id="562" r:id="rId12"/>
    <p:sldId id="569" r:id="rId13"/>
    <p:sldId id="528" r:id="rId1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E0FE7"/>
    <a:srgbClr val="2004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65" autoAdjust="0"/>
    <p:restoredTop sz="94671" autoAdjust="0"/>
  </p:normalViewPr>
  <p:slideViewPr>
    <p:cSldViewPr snapToGrid="0">
      <p:cViewPr>
        <p:scale>
          <a:sx n="77" d="100"/>
          <a:sy n="77" d="100"/>
        </p:scale>
        <p:origin x="-133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5FCB1A-5953-42D7-958A-2148FEA39425}" type="datetimeFigureOut">
              <a:rPr lang="en-MY" smtClean="0"/>
              <a:t>18/9/2015</a:t>
            </a:fld>
            <a:endParaRPr lang="en-MY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1C2F71-A934-4CCD-B95B-346C80BCF25C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8764141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3BEDE3-BAFF-4F65-9CD3-DFC783E28A6D}" type="datetimeFigureOut">
              <a:rPr lang="en-MY" smtClean="0"/>
              <a:t>18/9/2015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16975C-262E-4524-AF8B-B555E091CEAF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5930835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A3D94-21EB-4D0D-9EA8-8B2B5AF14575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t="48002" r="10342" b="41878"/>
          <a:stretch/>
        </p:blipFill>
        <p:spPr>
          <a:xfrm>
            <a:off x="-1349" y="6526942"/>
            <a:ext cx="9144000" cy="435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2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325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EBE7-75B3-4F6B-9899-A774EFECCF92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5323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204F0-0BBB-46C6-A709-E0BC21DA19D0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40190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gradFill flip="none" rotWithShape="1">
          <a:gsLst>
            <a:gs pos="0">
              <a:srgbClr val="E7F8FF">
                <a:alpha val="5000"/>
              </a:srgbClr>
            </a:gs>
            <a:gs pos="100000">
              <a:srgbClr val="AFDBFF">
                <a:alpha val="47843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004F-9139-4B9C-BBCB-8673461F7D95}" type="datetime1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68800" y="6410325"/>
            <a:ext cx="4267200" cy="365125"/>
          </a:xfrm>
        </p:spPr>
        <p:txBody>
          <a:bodyPr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MY" smtClean="0"/>
              <a:t>© 2013 SALIHIN GST SERVICES. ALL RIGHTS RESERVED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3" y="6407150"/>
            <a:ext cx="532558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028" name="Picture 4" descr="C:\Users\GSTUser\Desktop\Salihin without AF N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49225"/>
            <a:ext cx="213275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2" y="6405897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300803"/>
      </p:ext>
    </p:extLst>
  </p:cSld>
  <p:clrMapOvr>
    <a:masterClrMapping/>
  </p:clrMapOvr>
  <p:transition spd="slow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bg>
      <p:bgPr>
        <a:gradFill flip="none" rotWithShape="1">
          <a:gsLst>
            <a:gs pos="0">
              <a:srgbClr val="E7F8FF">
                <a:alpha val="5000"/>
              </a:srgbClr>
            </a:gs>
            <a:gs pos="100000">
              <a:srgbClr val="AFDBFF">
                <a:alpha val="47843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A83C-EA60-42D9-87D4-A887E794D94E}" type="datetime1">
              <a:rPr lang="en-MY" smtClean="0"/>
              <a:t>18/9/2015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3" y="6407152"/>
            <a:ext cx="532558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2" y="6405899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10"/>
          <p:cNvSpPr>
            <a:spLocks noGrp="1"/>
          </p:cNvSpPr>
          <p:nvPr userDrawn="1"/>
        </p:nvSpPr>
        <p:spPr>
          <a:xfrm>
            <a:off x="5724128" y="6453338"/>
            <a:ext cx="29334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©2014 </a:t>
            </a:r>
            <a:r>
              <a:rPr lang="en-US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GST Services. All Rights Reserved.</a:t>
            </a:r>
            <a:endParaRPr lang="en-US" dirty="0"/>
          </a:p>
        </p:txBody>
      </p:sp>
      <p:pic>
        <p:nvPicPr>
          <p:cNvPr id="9" name="Picture 9" descr="P:\SALIHIN Logo Centre\gst workshop 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996" y="150542"/>
            <a:ext cx="1439762" cy="5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023620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A3D94-21EB-4D0D-9EA8-8B2B5AF14575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t="48002" r="10342" b="41878"/>
          <a:stretch/>
        </p:blipFill>
        <p:spPr>
          <a:xfrm>
            <a:off x="-1349" y="6526942"/>
            <a:ext cx="9144000" cy="43583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26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99894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8D73E-CFD8-43CB-9E11-D711AD56E91D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" t="31236"/>
          <a:stretch/>
        </p:blipFill>
        <p:spPr>
          <a:xfrm flipH="1">
            <a:off x="6198548" y="-2782"/>
            <a:ext cx="2966357" cy="20614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t="48002" r="10342" b="41878"/>
          <a:stretch/>
        </p:blipFill>
        <p:spPr>
          <a:xfrm>
            <a:off x="0" y="6528990"/>
            <a:ext cx="9144000" cy="4358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77" y="381000"/>
            <a:ext cx="1266092" cy="137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2111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FEA9-147B-4EEE-A0FA-3C2D4612F7BF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628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2DE2-AECA-413E-B7CE-579129F87D14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528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6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6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A61-C22D-4AFA-B7D3-2CC5FD11DADF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0110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FAE2-6EFE-4CFE-9A78-2A781E464015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542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8D73E-CFD8-43CB-9E11-D711AD56E91D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2" t="31236"/>
          <a:stretch/>
        </p:blipFill>
        <p:spPr>
          <a:xfrm flipH="1">
            <a:off x="6198548" y="-2782"/>
            <a:ext cx="2966357" cy="206144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2" t="48002" r="10342" b="41878"/>
          <a:stretch/>
        </p:blipFill>
        <p:spPr>
          <a:xfrm>
            <a:off x="0" y="6528990"/>
            <a:ext cx="9144000" cy="43583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5877" y="381000"/>
            <a:ext cx="1266092" cy="1371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65237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78A5-3235-4968-99D6-1BB27429E0B2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5023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11B6-DC54-4DBB-83FD-D3B794922EF3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4021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10925-0183-40AE-9226-28E503AB89D5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5914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CEBE7-75B3-4F6B-9899-A774EFECCF92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17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4204F0-0BBB-46C6-A709-E0BC21DA19D0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783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5E417-1083-4F0C-8E39-DF5EB3EDA3E3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3" y="6407152"/>
            <a:ext cx="532558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2" y="6405899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10"/>
          <p:cNvSpPr>
            <a:spLocks noGrp="1"/>
          </p:cNvSpPr>
          <p:nvPr userDrawn="1"/>
        </p:nvSpPr>
        <p:spPr>
          <a:xfrm>
            <a:off x="5724128" y="6453338"/>
            <a:ext cx="2933422" cy="365125"/>
          </a:xfrm>
          <a:prstGeom prst="rect">
            <a:avLst/>
          </a:prstGeom>
        </p:spPr>
        <p:txBody>
          <a:bodyPr vert="horz" lIns="84406" tIns="42203" rIns="84406" bIns="42203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23" dirty="0" smtClean="0">
                <a:solidFill>
                  <a:prstClr val="black"/>
                </a:solidFill>
              </a:rPr>
              <a:t>©2014 </a:t>
            </a:r>
            <a:r>
              <a:rPr lang="en-US" sz="923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sz="923" dirty="0" smtClean="0">
                <a:solidFill>
                  <a:srgbClr val="FF0000"/>
                </a:solidFill>
              </a:rPr>
              <a:t> </a:t>
            </a:r>
            <a:r>
              <a:rPr lang="en-US" sz="923" dirty="0" smtClean="0">
                <a:solidFill>
                  <a:prstClr val="black"/>
                </a:solidFill>
              </a:rPr>
              <a:t>GST Services. All Rights Reserved.</a:t>
            </a:r>
            <a:endParaRPr lang="en-US" sz="923" dirty="0">
              <a:solidFill>
                <a:prstClr val="black"/>
              </a:solidFill>
            </a:endParaRPr>
          </a:p>
        </p:txBody>
      </p:sp>
      <p:pic>
        <p:nvPicPr>
          <p:cNvPr id="9" name="Picture 9" descr="P:\SALIHIN Logo Centre\gst workshop 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996" y="150542"/>
            <a:ext cx="1439762" cy="5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8882166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gradFill flip="none" rotWithShape="1">
          <a:gsLst>
            <a:gs pos="0">
              <a:srgbClr val="E7F8FF">
                <a:alpha val="5000"/>
              </a:srgbClr>
            </a:gs>
            <a:gs pos="100000">
              <a:srgbClr val="AFDBFF">
                <a:alpha val="47843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E004F-9139-4B9C-BBCB-8673461F7D95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9/18/2015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68800" y="6410325"/>
            <a:ext cx="4267200" cy="365125"/>
          </a:xfrm>
        </p:spPr>
        <p:txBody>
          <a:bodyPr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MY" smtClean="0">
                <a:solidFill>
                  <a:prstClr val="black"/>
                </a:solidFill>
              </a:rPr>
              <a:t>© 2013 SALIHIN GST SERVICES. ALL RIGHTS RESERVED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3" y="6407150"/>
            <a:ext cx="532558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1028" name="Picture 4" descr="C:\Users\GSTUser\Desktop\Salihin without AF No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149225"/>
            <a:ext cx="2132758" cy="460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2" y="6405897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7999159"/>
      </p:ext>
    </p:extLst>
  </p:cSld>
  <p:clrMapOvr>
    <a:masterClrMapping/>
  </p:clrMapOvr>
  <p:transition spd="slow">
    <p:pull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6_Title Slide">
    <p:bg>
      <p:bgPr>
        <a:gradFill flip="none" rotWithShape="1">
          <a:gsLst>
            <a:gs pos="0">
              <a:srgbClr val="E7F8FF">
                <a:alpha val="5000"/>
              </a:srgbClr>
            </a:gs>
            <a:gs pos="100000">
              <a:srgbClr val="AFDBFF">
                <a:alpha val="47843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EA83C-EA60-42D9-87D4-A887E794D94E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3" y="6407152"/>
            <a:ext cx="532558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2" y="6405899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10"/>
          <p:cNvSpPr>
            <a:spLocks noGrp="1"/>
          </p:cNvSpPr>
          <p:nvPr userDrawn="1"/>
        </p:nvSpPr>
        <p:spPr>
          <a:xfrm>
            <a:off x="5724128" y="6453338"/>
            <a:ext cx="293342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solidFill>
                  <a:prstClr val="black"/>
                </a:solidFill>
              </a:rPr>
              <a:t>©2014 </a:t>
            </a:r>
            <a:r>
              <a:rPr lang="en-US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prstClr val="black"/>
                </a:solidFill>
              </a:rPr>
              <a:t>GST Services. All Rights Reserved.</a:t>
            </a: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9" name="Picture 9" descr="P:\SALIHIN Logo Centre\gst workshop 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996" y="150542"/>
            <a:ext cx="1439762" cy="5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490520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F29CF-8B85-4832-B618-48D7934C7BEA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5" y="6407155"/>
            <a:ext cx="532557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  <p:pic>
        <p:nvPicPr>
          <p:cNvPr id="8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3" y="6405902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P:\SALIHIN Logo Centre\gst workshop 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997" y="150544"/>
            <a:ext cx="1439762" cy="5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10"/>
          <p:cNvSpPr>
            <a:spLocks noGrp="1"/>
          </p:cNvSpPr>
          <p:nvPr userDrawn="1"/>
        </p:nvSpPr>
        <p:spPr>
          <a:xfrm>
            <a:off x="5724128" y="6453340"/>
            <a:ext cx="2933422" cy="365125"/>
          </a:xfrm>
          <a:prstGeom prst="rect">
            <a:avLst/>
          </a:prstGeom>
        </p:spPr>
        <p:txBody>
          <a:bodyPr vert="horz" lIns="84400" tIns="42200" rIns="84400" bIns="4220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23" dirty="0" smtClean="0">
                <a:solidFill>
                  <a:prstClr val="black"/>
                </a:solidFill>
              </a:rPr>
              <a:t>©2013 </a:t>
            </a:r>
            <a:r>
              <a:rPr lang="en-US" sz="923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sz="923" dirty="0" smtClean="0">
                <a:solidFill>
                  <a:srgbClr val="FF0000"/>
                </a:solidFill>
              </a:rPr>
              <a:t> </a:t>
            </a:r>
            <a:r>
              <a:rPr lang="en-US" sz="923" dirty="0" smtClean="0">
                <a:solidFill>
                  <a:prstClr val="black"/>
                </a:solidFill>
              </a:rPr>
              <a:t>GST Services. All Rights Reserved.</a:t>
            </a:r>
            <a:endParaRPr lang="en-US" sz="923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773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4E878-C00E-4029-9E4D-3E2538B8E3D9}" type="datetime1">
              <a:rPr lang="en-MY" smtClean="0"/>
              <a:pPr/>
              <a:t>18/9/2015</a:t>
            </a:fld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507456" y="6407157"/>
            <a:ext cx="532557" cy="365125"/>
          </a:xfrm>
        </p:spPr>
        <p:txBody>
          <a:bodyPr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6" descr="S:\iACCOUNTS Master Folder\User Folder\Afif\Afif's Portal\Bahan\jbs21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2984" y="6405904"/>
            <a:ext cx="367789" cy="367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9" descr="P:\SALIHIN Logo Centre\gst workshop logo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9998" y="150546"/>
            <a:ext cx="1439762" cy="512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Footer Placeholder 10"/>
          <p:cNvSpPr>
            <a:spLocks noGrp="1"/>
          </p:cNvSpPr>
          <p:nvPr userDrawn="1"/>
        </p:nvSpPr>
        <p:spPr>
          <a:xfrm>
            <a:off x="5959059" y="6453342"/>
            <a:ext cx="2933422" cy="365125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/>
              <a:t>©2014 </a:t>
            </a:r>
            <a:r>
              <a:rPr lang="en-US" sz="1000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sz="1000" dirty="0" smtClean="0">
                <a:solidFill>
                  <a:srgbClr val="FF0000"/>
                </a:solidFill>
              </a:rPr>
              <a:t> </a:t>
            </a:r>
            <a:r>
              <a:rPr lang="en-US" sz="1000" dirty="0" smtClean="0"/>
              <a:t>GST Services. All Rights Reserved.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04063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3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2FEA9-147B-4EEE-A0FA-3C2D4612F7BF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7514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32DE2-AECA-413E-B7CE-579129F87D14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42203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6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6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9A8A61-C22D-4AFA-B7D3-2CC5FD11DADF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9279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FAE2-6EFE-4CFE-9A78-2A781E464015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6375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0378A5-3235-4968-99D6-1BB27429E0B2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922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3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3C11B6-DC54-4DBB-83FD-D3B794922EF3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1101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B10925-0183-40AE-9226-28E503AB89D5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998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0B953-DDDD-444F-8264-BACA2AEF6CF2}" type="datetime1">
              <a:rPr lang="en-MY" smtClean="0"/>
              <a:t>18/9/2015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836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  <p:sldLayoutId id="2147484095" r:id="rId12"/>
    <p:sldLayoutId id="2147484097" r:id="rId13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C0B953-DDDD-444F-8264-BACA2AEF6CF2}" type="datetime1">
              <a:rPr lang="en-MY" smtClean="0">
                <a:solidFill>
                  <a:prstClr val="black">
                    <a:tint val="75000"/>
                  </a:prstClr>
                </a:solidFill>
              </a:rPr>
              <a:pPr/>
              <a:t>18/9/2015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531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5" r:id="rId1"/>
    <p:sldLayoutId id="2147484116" r:id="rId2"/>
    <p:sldLayoutId id="2147484117" r:id="rId3"/>
    <p:sldLayoutId id="2147484118" r:id="rId4"/>
    <p:sldLayoutId id="2147484119" r:id="rId5"/>
    <p:sldLayoutId id="2147484120" r:id="rId6"/>
    <p:sldLayoutId id="2147484121" r:id="rId7"/>
    <p:sldLayoutId id="2147484122" r:id="rId8"/>
    <p:sldLayoutId id="2147484123" r:id="rId9"/>
    <p:sldLayoutId id="2147484124" r:id="rId10"/>
    <p:sldLayoutId id="2147484125" r:id="rId11"/>
    <p:sldLayoutId id="2147484126" r:id="rId12"/>
    <p:sldLayoutId id="2147484127" r:id="rId13"/>
    <p:sldLayoutId id="2147484128" r:id="rId14"/>
    <p:sldLayoutId id="2147484129" r:id="rId15"/>
    <p:sldLayoutId id="2147484130" r:id="rId16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7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09600" y="3040996"/>
            <a:ext cx="8001000" cy="2266612"/>
            <a:chOff x="609600" y="3008662"/>
            <a:chExt cx="8001000" cy="2455496"/>
          </a:xfrm>
        </p:grpSpPr>
        <p:cxnSp>
          <p:nvCxnSpPr>
            <p:cNvPr id="7" name="Straight Connector 6"/>
            <p:cNvCxnSpPr/>
            <p:nvPr/>
          </p:nvCxnSpPr>
          <p:spPr>
            <a:xfrm>
              <a:off x="609600" y="5464158"/>
              <a:ext cx="80010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" name="Group 1"/>
            <p:cNvGrpSpPr/>
            <p:nvPr/>
          </p:nvGrpSpPr>
          <p:grpSpPr>
            <a:xfrm>
              <a:off x="609600" y="3008662"/>
              <a:ext cx="1905000" cy="2231303"/>
              <a:chOff x="609600" y="3008662"/>
              <a:chExt cx="1905000" cy="2231303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609600" y="3564693"/>
                <a:ext cx="1676400" cy="1675272"/>
              </a:xfrm>
              <a:prstGeom prst="rect">
                <a:avLst/>
              </a:prstGeom>
              <a:solidFill>
                <a:srgbClr val="FF0000"/>
              </a:solidFill>
              <a:ln>
                <a:noFill/>
              </a:ln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MY" sz="1662"/>
              </a:p>
            </p:txBody>
          </p:sp>
          <p:pic>
            <p:nvPicPr>
              <p:cNvPr id="1027" name="Picture 3" descr="C:\Users\Account\Desktop\Untitled-4.png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957111" y="3008662"/>
                <a:ext cx="1557489" cy="1987976"/>
              </a:xfrm>
              <a:prstGeom prst="rect">
                <a:avLst/>
              </a:prstGeom>
              <a:noFill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5E794-307C-49D3-8CE5-47BF882ED0AE}" type="slidenum">
              <a:rPr lang="en-MY" smtClean="0"/>
              <a:pPr/>
              <a:t>1</a:t>
            </a:fld>
            <a:endParaRPr lang="en-MY" dirty="0"/>
          </a:p>
        </p:txBody>
      </p:sp>
      <p:sp>
        <p:nvSpPr>
          <p:cNvPr id="9" name="TextBox 8"/>
          <p:cNvSpPr txBox="1"/>
          <p:nvPr/>
        </p:nvSpPr>
        <p:spPr>
          <a:xfrm>
            <a:off x="2514600" y="4619359"/>
            <a:ext cx="5444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EMPLOYEE BENEFITS</a:t>
            </a:r>
          </a:p>
        </p:txBody>
      </p:sp>
    </p:spTree>
    <p:extLst>
      <p:ext uri="{BB962C8B-B14F-4D97-AF65-F5344CB8AC3E}">
        <p14:creationId xmlns:p14="http://schemas.microsoft.com/office/powerpoint/2010/main" val="63722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28255" y="1662545"/>
            <a:ext cx="1191490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Example 3</a:t>
            </a:r>
            <a:endParaRPr lang="en-MY" dirty="0"/>
          </a:p>
        </p:txBody>
      </p:sp>
      <p:sp>
        <p:nvSpPr>
          <p:cNvPr id="6" name="TextBox 5"/>
          <p:cNvSpPr txBox="1"/>
          <p:nvPr/>
        </p:nvSpPr>
        <p:spPr>
          <a:xfrm>
            <a:off x="928254" y="3547859"/>
            <a:ext cx="461356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Not subject to GST</a:t>
            </a:r>
          </a:p>
          <a:p>
            <a:endParaRPr lang="en-US" sz="2000" dirty="0" smtClean="0"/>
          </a:p>
          <a:p>
            <a:r>
              <a:rPr lang="en-US" sz="2000" dirty="0" smtClean="0"/>
              <a:t>(Money is neither goods nor services)</a:t>
            </a:r>
            <a:endParaRPr lang="en-MY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595746" y="5929745"/>
            <a:ext cx="6137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[Provision-Section 2 of the GST Act]</a:t>
            </a:r>
            <a:endParaRPr lang="en-MY" b="1" i="1" dirty="0"/>
          </a:p>
        </p:txBody>
      </p:sp>
      <p:sp>
        <p:nvSpPr>
          <p:cNvPr id="8" name="Rounded Rectangle 7"/>
          <p:cNvSpPr/>
          <p:nvPr/>
        </p:nvSpPr>
        <p:spPr>
          <a:xfrm>
            <a:off x="928255" y="2216728"/>
            <a:ext cx="4807527" cy="8728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000" dirty="0"/>
              <a:t>Company C rewarded RM 5,000 to his best employee of the year</a:t>
            </a:r>
            <a:endParaRPr lang="en-MY" sz="2000" dirty="0"/>
          </a:p>
        </p:txBody>
      </p:sp>
      <p:pic>
        <p:nvPicPr>
          <p:cNvPr id="6146" name="Picture 2" descr="http://4.bp.blogspot.com/-k4psVBz0XX0/U4Hve0TBbrI/AAAAAAAABX8/XpNddGP0HCg/s1600/Gaji+RM5000+Ke+Atas+Dianggap+Berpendapatan+Tingg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2036" y="2216728"/>
            <a:ext cx="2968048" cy="1977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http://www.clker.com/cliparts/0/6/9/8/12065729791065336704jetxee_check_sign_and_cross_sign_1.svg.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8" y="4194190"/>
            <a:ext cx="379495" cy="39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http://www.clker.com/cliparts/0/6/9/8/12065729791065336704jetxee_check_sign_and_cross_sign_1.svg.hi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98" y="3547859"/>
            <a:ext cx="379495" cy="397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23" name="Rectangle 22"/>
          <p:cNvSpPr/>
          <p:nvPr/>
        </p:nvSpPr>
        <p:spPr>
          <a:xfrm>
            <a:off x="-315318" y="222727"/>
            <a:ext cx="7016750" cy="914400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28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EMPLOYEE BENEFIT </a:t>
            </a:r>
          </a:p>
          <a:p>
            <a:pPr lvl="1"/>
            <a:r>
              <a:rPr lang="en-US" sz="2000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CHARGING OUTPUT TAX</a:t>
            </a:r>
            <a:endParaRPr lang="en-US" sz="1400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25" name="Table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469353"/>
              </p:ext>
            </p:extLst>
          </p:nvPr>
        </p:nvGraphicFramePr>
        <p:xfrm>
          <a:off x="645280" y="1513831"/>
          <a:ext cx="7930550" cy="407044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99752"/>
                <a:gridCol w="5700009"/>
                <a:gridCol w="908263"/>
                <a:gridCol w="822526"/>
              </a:tblGrid>
              <a:tr h="5067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Employee Benefit</a:t>
                      </a:r>
                      <a:endParaRPr lang="en-MY" sz="1400" dirty="0"/>
                    </a:p>
                  </a:txBody>
                  <a:tcPr marL="99060" marR="99060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Charging Output Tax</a:t>
                      </a:r>
                      <a:endParaRPr lang="en-MY" sz="1400" dirty="0"/>
                    </a:p>
                  </a:txBody>
                  <a:tcPr marL="99060" marR="99060"/>
                </a:tc>
                <a:tc hMerge="1">
                  <a:txBody>
                    <a:bodyPr/>
                    <a:lstStyle/>
                    <a:p>
                      <a:endParaRPr lang="en-MY" dirty="0"/>
                    </a:p>
                  </a:txBody>
                  <a:tcPr/>
                </a:tc>
              </a:tr>
              <a:tr h="362681"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YES</a:t>
                      </a:r>
                      <a:endParaRPr lang="en-MY" sz="1400" b="1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NO</a:t>
                      </a:r>
                      <a:endParaRPr lang="en-MY" sz="1400" b="1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Services provided free to employees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Services provided free to a connected person 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Gift given to same person in the same years, if more than RM500.00.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5067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Non-registered person given free goods to employees, the</a:t>
                      </a:r>
                      <a:r>
                        <a:rPr lang="en-MY" sz="1400" baseline="0" dirty="0" smtClean="0"/>
                        <a:t> value of goods </a:t>
                      </a:r>
                      <a:r>
                        <a:rPr lang="en-MY" sz="1400" dirty="0" smtClean="0"/>
                        <a:t>is more than RM500.00.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50676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MY" sz="1400" dirty="0" smtClean="0"/>
                        <a:t>Business goods used for non-business purposes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Gift given to same person in the same years, if less than RM500 .00</a:t>
                      </a:r>
                      <a:endParaRPr lang="en-MY" sz="1400" dirty="0" smtClean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Given gift</a:t>
                      </a:r>
                      <a:r>
                        <a:rPr lang="en-US" sz="1400" baseline="0" dirty="0" smtClean="0"/>
                        <a:t>  to employee but in monetary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  <a:tr h="3626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8.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Goods given free as stated in the contract of employee</a:t>
                      </a:r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endParaRPr lang="en-MY" sz="1400" dirty="0"/>
                    </a:p>
                  </a:txBody>
                  <a:tcPr marL="99060" marR="99060"/>
                </a:tc>
              </a:tr>
            </a:tbl>
          </a:graphicData>
        </a:graphic>
      </p:graphicFrame>
      <p:grpSp>
        <p:nvGrpSpPr>
          <p:cNvPr id="26" name="Group 25"/>
          <p:cNvGrpSpPr/>
          <p:nvPr/>
        </p:nvGrpSpPr>
        <p:grpSpPr>
          <a:xfrm>
            <a:off x="7078522" y="2459922"/>
            <a:ext cx="1190207" cy="3103634"/>
            <a:chOff x="8680775" y="1540476"/>
            <a:chExt cx="1098653" cy="3103634"/>
          </a:xfrm>
        </p:grpSpPr>
        <p:pic>
          <p:nvPicPr>
            <p:cNvPr id="27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07427" y="1907060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0776" y="2323919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5887" y="2743129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35296" y="1540476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80775" y="3266294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3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485927" y="3674069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7653" y="3997024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Picture 2" descr="S:\iACCOUNTS Master Folder\User Folder\Afif\Afif's Portal\Bahan\Checkmark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547653" y="4442497"/>
              <a:ext cx="231775" cy="201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62693556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826713" y="6309320"/>
            <a:ext cx="348548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>
                <a:latin typeface="Century Gothic" pitchFamily="34" charset="0"/>
              </a:rPr>
              <a:t>Copyright Controlled 2014 @</a:t>
            </a:r>
            <a:r>
              <a:rPr lang="en-US" sz="800" dirty="0" smtClean="0"/>
              <a:t> </a:t>
            </a:r>
            <a:r>
              <a:rPr lang="en-US" sz="800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endParaRPr lang="en-MY" sz="800" dirty="0">
              <a:solidFill>
                <a:srgbClr val="FF0000"/>
              </a:solidFill>
              <a:latin typeface="Neuropo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653" y="5590983"/>
            <a:ext cx="456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smtClean="0">
                <a:latin typeface="Century Gothic" pitchFamily="34" charset="0"/>
              </a:rPr>
              <a:t>www.</a:t>
            </a:r>
            <a:r>
              <a:rPr lang="en-US" sz="1200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sz="1200" dirty="0" smtClean="0">
                <a:latin typeface="Century Gothic" pitchFamily="34" charset="0"/>
              </a:rPr>
              <a:t>.com.my</a:t>
            </a:r>
            <a:r>
              <a:rPr lang="en-US" sz="1200" dirty="0">
                <a:latin typeface="Century Gothic" pitchFamily="34" charset="0"/>
              </a:rPr>
              <a:t> </a:t>
            </a:r>
            <a:r>
              <a:rPr lang="en-US" sz="1200" dirty="0" smtClean="0">
                <a:latin typeface="Century Gothic" pitchFamily="34" charset="0"/>
              </a:rPr>
              <a:t>  |   www.my</a:t>
            </a:r>
            <a:r>
              <a:rPr lang="en-US" sz="1200" dirty="0" smtClean="0">
                <a:solidFill>
                  <a:srgbClr val="FF0000"/>
                </a:solidFill>
                <a:latin typeface="Neuropol" pitchFamily="34" charset="0"/>
              </a:rPr>
              <a:t>salihin</a:t>
            </a:r>
            <a:r>
              <a:rPr lang="en-US" sz="1200" dirty="0" smtClean="0">
                <a:latin typeface="Century Gothic" pitchFamily="34" charset="0"/>
              </a:rPr>
              <a:t>.com</a:t>
            </a:r>
          </a:p>
          <a:p>
            <a:pPr algn="ctr"/>
            <a:endParaRPr lang="en-US" sz="1200" dirty="0" smtClean="0">
              <a:solidFill>
                <a:srgbClr val="FF0000"/>
              </a:solidFill>
              <a:latin typeface="Neuropol" pitchFamily="34" charset="0"/>
            </a:endParaRPr>
          </a:p>
          <a:p>
            <a:pPr algn="ctr"/>
            <a:r>
              <a:rPr lang="en-US" sz="1200" dirty="0" smtClean="0">
                <a:solidFill>
                  <a:srgbClr val="FF0000"/>
                </a:solidFill>
                <a:latin typeface="Neuropol" pitchFamily="34" charset="0"/>
              </a:rPr>
              <a:t>1 300 88 5678</a:t>
            </a:r>
            <a:endParaRPr lang="en-MY" sz="1200" dirty="0">
              <a:solidFill>
                <a:srgbClr val="FF0000"/>
              </a:solidFill>
              <a:latin typeface="Neuropo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02" y="4529443"/>
            <a:ext cx="3877408" cy="10287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6" name="Group 5"/>
          <p:cNvGrpSpPr/>
          <p:nvPr/>
        </p:nvGrpSpPr>
        <p:grpSpPr>
          <a:xfrm>
            <a:off x="3252475" y="2883367"/>
            <a:ext cx="2703220" cy="848310"/>
            <a:chOff x="2110978" y="3210350"/>
            <a:chExt cx="2587327" cy="811942"/>
          </a:xfrm>
          <a:solidFill>
            <a:schemeClr val="bg2">
              <a:lumMod val="50000"/>
            </a:schemeClr>
          </a:solidFill>
        </p:grpSpPr>
        <p:sp>
          <p:nvSpPr>
            <p:cNvPr id="8" name="Cube 7"/>
            <p:cNvSpPr/>
            <p:nvPr/>
          </p:nvSpPr>
          <p:spPr>
            <a:xfrm rot="398307">
              <a:off x="2110978" y="3272866"/>
              <a:ext cx="795632" cy="749426"/>
            </a:xfrm>
            <a:prstGeom prst="cube">
              <a:avLst/>
            </a:prstGeom>
            <a:solidFill>
              <a:srgbClr val="00CCFF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 smtClean="0">
                  <a:solidFill>
                    <a:schemeClr val="bg1"/>
                  </a:solidFill>
                </a:rPr>
                <a:t>Y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9" name="Cube 8"/>
            <p:cNvSpPr/>
            <p:nvPr/>
          </p:nvSpPr>
          <p:spPr>
            <a:xfrm>
              <a:off x="3005432" y="3210350"/>
              <a:ext cx="795632" cy="749426"/>
            </a:xfrm>
            <a:prstGeom prst="cube">
              <a:avLst/>
            </a:prstGeom>
            <a:solidFill>
              <a:srgbClr val="FF3399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solidFill>
                    <a:schemeClr val="bg1"/>
                  </a:solidFill>
                </a:rPr>
                <a:t>O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0" name="Cube 9"/>
            <p:cNvSpPr/>
            <p:nvPr/>
          </p:nvSpPr>
          <p:spPr>
            <a:xfrm rot="21107126">
              <a:off x="3902673" y="3264835"/>
              <a:ext cx="795632" cy="749426"/>
            </a:xfrm>
            <a:prstGeom prst="cube">
              <a:avLst/>
            </a:prstGeom>
            <a:solidFill>
              <a:srgbClr val="990000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 smtClean="0">
                  <a:solidFill>
                    <a:schemeClr val="bg1"/>
                  </a:solidFill>
                </a:rPr>
                <a:t>U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2036065" y="1574550"/>
            <a:ext cx="4725553" cy="896965"/>
            <a:chOff x="1492742" y="2056917"/>
            <a:chExt cx="8402552" cy="1594902"/>
          </a:xfrm>
          <a:solidFill>
            <a:schemeClr val="bg2">
              <a:lumMod val="50000"/>
            </a:schemeClr>
          </a:solidFill>
        </p:grpSpPr>
        <p:sp>
          <p:nvSpPr>
            <p:cNvPr id="15" name="Cube 14"/>
            <p:cNvSpPr/>
            <p:nvPr/>
          </p:nvSpPr>
          <p:spPr>
            <a:xfrm rot="21009157">
              <a:off x="3435470" y="2056917"/>
              <a:ext cx="1502588" cy="1415324"/>
            </a:xfrm>
            <a:prstGeom prst="cube">
              <a:avLst/>
            </a:prstGeom>
            <a:solidFill>
              <a:srgbClr val="33CC33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solidFill>
                    <a:schemeClr val="bg1"/>
                  </a:solidFill>
                </a:rPr>
                <a:t>H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6" name="Cube 15"/>
            <p:cNvSpPr/>
            <p:nvPr/>
          </p:nvSpPr>
          <p:spPr>
            <a:xfrm rot="427281">
              <a:off x="5129951" y="2159814"/>
              <a:ext cx="1502588" cy="1415324"/>
            </a:xfrm>
            <a:prstGeom prst="cube">
              <a:avLst/>
            </a:prstGeom>
            <a:solidFill>
              <a:srgbClr val="FF0000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 smtClean="0">
                  <a:solidFill>
                    <a:schemeClr val="bg1"/>
                  </a:solidFill>
                </a:rPr>
                <a:t>A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7" name="Cube 16"/>
            <p:cNvSpPr/>
            <p:nvPr/>
          </p:nvSpPr>
          <p:spPr>
            <a:xfrm>
              <a:off x="6781312" y="2159814"/>
              <a:ext cx="1502588" cy="1415324"/>
            </a:xfrm>
            <a:prstGeom prst="cube">
              <a:avLst/>
            </a:prstGeom>
            <a:solidFill>
              <a:srgbClr val="5F5F5F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 smtClean="0">
                  <a:solidFill>
                    <a:schemeClr val="bg1"/>
                  </a:solidFill>
                </a:rPr>
                <a:t>N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Cube 17"/>
            <p:cNvSpPr/>
            <p:nvPr/>
          </p:nvSpPr>
          <p:spPr>
            <a:xfrm rot="982446">
              <a:off x="1492742" y="2083130"/>
              <a:ext cx="1568691" cy="1568689"/>
            </a:xfrm>
            <a:prstGeom prst="cube">
              <a:avLst/>
            </a:prstGeom>
            <a:solidFill>
              <a:srgbClr val="FF9900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solidFill>
                    <a:schemeClr val="bg1"/>
                  </a:solidFill>
                </a:rPr>
                <a:t>T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  <p:sp>
          <p:nvSpPr>
            <p:cNvPr id="19" name="Cube 18"/>
            <p:cNvSpPr/>
            <p:nvPr/>
          </p:nvSpPr>
          <p:spPr>
            <a:xfrm rot="21430170">
              <a:off x="8392706" y="2159814"/>
              <a:ext cx="1502588" cy="1415324"/>
            </a:xfrm>
            <a:prstGeom prst="cube">
              <a:avLst/>
            </a:prstGeom>
            <a:solidFill>
              <a:srgbClr val="CCCC00"/>
            </a:solidFill>
            <a:ln>
              <a:solidFill>
                <a:schemeClr val="bg1"/>
              </a:solidFill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 smtClean="0">
                  <a:solidFill>
                    <a:schemeClr val="bg1"/>
                  </a:solidFill>
                </a:rPr>
                <a:t>K</a:t>
              </a:r>
              <a:endParaRPr lang="en-SG" sz="44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0" name="Slide Number Placeholder 9"/>
          <p:cNvSpPr>
            <a:spLocks noGrp="1"/>
          </p:cNvSpPr>
          <p:nvPr>
            <p:ph type="sldNum" sz="quarter" idx="12"/>
          </p:nvPr>
        </p:nvSpPr>
        <p:spPr>
          <a:xfrm>
            <a:off x="8507453" y="6407152"/>
            <a:ext cx="532558" cy="365125"/>
          </a:xfrm>
        </p:spPr>
        <p:txBody>
          <a:bodyPr/>
          <a:lstStyle/>
          <a:p>
            <a:fld id="{0609AB30-EEFD-4B7E-84BA-C09F076F50F0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68922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474517" y="4100222"/>
            <a:ext cx="5760028" cy="17862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12" name="Rounded Rectangle 11"/>
          <p:cNvSpPr/>
          <p:nvPr/>
        </p:nvSpPr>
        <p:spPr>
          <a:xfrm>
            <a:off x="474517" y="2465327"/>
            <a:ext cx="7613074" cy="98760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94854" y="1736419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What do Employee Benefits mean?</a:t>
            </a:r>
            <a:endParaRPr lang="en-MY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4854" y="2465327"/>
            <a:ext cx="76130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Employee benefits include any right, privilege, service or facility provided free of charge to employees</a:t>
            </a:r>
            <a:endParaRPr lang="en-MY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474517" y="3700112"/>
            <a:ext cx="65947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Examples</a:t>
            </a:r>
            <a:endParaRPr lang="en-MY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55698" y="4213085"/>
            <a:ext cx="56788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en-US" sz="2400" dirty="0" smtClean="0"/>
              <a:t>Goods given free of charge to employees, interest free loan, leave passage, provision of accommodation and provision of transport </a:t>
            </a:r>
            <a:endParaRPr lang="en-MY" sz="2400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66"/>
          <a:stretch/>
        </p:blipFill>
        <p:spPr>
          <a:xfrm>
            <a:off x="6751980" y="3700112"/>
            <a:ext cx="2101075" cy="236503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9861041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292244" y="1630946"/>
            <a:ext cx="8029471" cy="4746515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800" dirty="0"/>
              <a:t>All goods provided free to the employees:</a:t>
            </a:r>
          </a:p>
          <a:p>
            <a:endParaRPr lang="en-US" sz="2800" dirty="0"/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subject to GST (subject to gift rule of RM 500) except those exempted, </a:t>
            </a:r>
            <a:br>
              <a:rPr lang="en-US" sz="2400" dirty="0"/>
            </a:br>
            <a:r>
              <a:rPr lang="en-US" sz="2400" dirty="0"/>
              <a:t>blocked input tax and zero rated goods</a:t>
            </a:r>
          </a:p>
          <a:p>
            <a:endParaRPr lang="en-US" sz="2400" dirty="0"/>
          </a:p>
          <a:p>
            <a:pPr marL="742950" lvl="1" indent="-285750">
              <a:buFont typeface="Wingdings" pitchFamily="2" charset="2"/>
              <a:buChar char="ü"/>
            </a:pPr>
            <a:r>
              <a:rPr lang="en-US" sz="2400" dirty="0"/>
              <a:t>ITC </a:t>
            </a:r>
            <a:r>
              <a:rPr lang="en-US" sz="2400" dirty="0" smtClean="0"/>
              <a:t>claimable</a:t>
            </a:r>
          </a:p>
          <a:p>
            <a:pPr marL="742950" lvl="1" indent="-285750">
              <a:buFont typeface="Wingdings" pitchFamily="2" charset="2"/>
              <a:buChar char="ü"/>
            </a:pPr>
            <a:endParaRPr lang="en-US" sz="2400" dirty="0"/>
          </a:p>
          <a:p>
            <a:pPr marL="742950" lvl="1" indent="-285750">
              <a:buFont typeface="Wingdings" pitchFamily="2" charset="2"/>
              <a:buChar char="ü"/>
            </a:pPr>
            <a:endParaRPr lang="en-US" sz="2400" dirty="0" smtClean="0"/>
          </a:p>
          <a:p>
            <a:pPr marL="85725" lvl="1" indent="371475">
              <a:buFont typeface="Arial" panose="020B0604020202020204" pitchFamily="34" charset="0"/>
              <a:buChar char="•"/>
            </a:pPr>
            <a:r>
              <a:rPr lang="en-US" sz="2800" dirty="0"/>
              <a:t>Value of employee benefits (goods) given to be based on open market value</a:t>
            </a:r>
            <a:endParaRPr lang="en-MY" sz="2800" dirty="0"/>
          </a:p>
          <a:p>
            <a:pPr lvl="1"/>
            <a:endParaRPr lang="en-MY" sz="24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512" y="3600450"/>
            <a:ext cx="2208162" cy="146943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022716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48481" y="4130289"/>
            <a:ext cx="538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en-US" sz="3200" dirty="0" smtClean="0"/>
              <a:t>Services supplied free</a:t>
            </a:r>
            <a:endParaRPr lang="en-MY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2881816" y="4715162"/>
            <a:ext cx="3138981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en-US" sz="2800" dirty="0" smtClean="0"/>
              <a:t>Not a supply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800" dirty="0" smtClean="0"/>
              <a:t>No GST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en-US" sz="2800" dirty="0" smtClean="0"/>
              <a:t>Input tax is </a:t>
            </a:r>
            <a:r>
              <a:rPr lang="en-US" sz="3200" b="1" dirty="0" smtClean="0"/>
              <a:t>CLAIMABLE</a:t>
            </a:r>
            <a:endParaRPr lang="en-MY" sz="3200" b="1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2849" y="1414898"/>
            <a:ext cx="3199375" cy="3199375"/>
          </a:xfrm>
          <a:prstGeom prst="rect">
            <a:avLst/>
          </a:prstGeom>
        </p:spPr>
      </p:pic>
      <p:sp>
        <p:nvSpPr>
          <p:cNvPr id="8" name="Slide Number Placeholder 1"/>
          <p:cNvSpPr txBox="1">
            <a:spLocks/>
          </p:cNvSpPr>
          <p:nvPr/>
        </p:nvSpPr>
        <p:spPr>
          <a:xfrm>
            <a:off x="8507453" y="6407054"/>
            <a:ext cx="53255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4572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4431" y="1720530"/>
            <a:ext cx="1745673" cy="4616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Gift rule</a:t>
            </a:r>
            <a:endParaRPr lang="en-MY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92727" y="5791200"/>
            <a:ext cx="7675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 smtClean="0"/>
              <a:t>[Provision – subparagraph 4(2)(a) of the First Schedule, GST Act]</a:t>
            </a:r>
            <a:endParaRPr lang="en-MY" b="1" i="1" dirty="0"/>
          </a:p>
        </p:txBody>
      </p:sp>
      <p:pic>
        <p:nvPicPr>
          <p:cNvPr id="1026" name="Picture 2" descr="http://www.brightdeal.com/images/article/office_gift_exchan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6791" y="1604165"/>
            <a:ext cx="2857500" cy="2381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Pentagon 7"/>
          <p:cNvSpPr/>
          <p:nvPr/>
        </p:nvSpPr>
        <p:spPr>
          <a:xfrm>
            <a:off x="424431" y="2487827"/>
            <a:ext cx="5722360" cy="2538642"/>
          </a:xfrm>
          <a:prstGeom prst="homePlate">
            <a:avLst>
              <a:gd name="adj" fmla="val 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2400" dirty="0"/>
              <a:t>Goods worth not more than RM 500 given free to the same person in the same </a:t>
            </a:r>
            <a:r>
              <a:rPr lang="en-US" sz="2400" dirty="0" smtClean="0"/>
              <a:t>year</a:t>
            </a:r>
          </a:p>
          <a:p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dirty="0"/>
              <a:t>Not a supply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dirty="0"/>
              <a:t>Not subject to GST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2400" dirty="0"/>
              <a:t>Input tax is </a:t>
            </a:r>
            <a:r>
              <a:rPr lang="en-US" sz="2800" b="1" dirty="0" smtClean="0"/>
              <a:t>CLAIMABLE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61130" y="3448968"/>
            <a:ext cx="3631698" cy="83099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Goods given free company’s products</a:t>
            </a:r>
            <a:endParaRPr lang="en-MY" sz="2400" dirty="0"/>
          </a:p>
        </p:txBody>
      </p:sp>
      <p:pic>
        <p:nvPicPr>
          <p:cNvPr id="2050" name="Picture 2" descr="soap.jpg (400×3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03" y="2204634"/>
            <a:ext cx="2090000" cy="15675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livingonadime.com/wp-content/uploads/2010/02/iStock_000006322909Small-e12671120359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017" y="2204634"/>
            <a:ext cx="2206113" cy="15041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45b7e8087cef5636_registry_glassware.preview.jpg (550×367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017" y="3887959"/>
            <a:ext cx="4296113" cy="1587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54283" y="3528652"/>
            <a:ext cx="893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soap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3366882" y="3620163"/>
            <a:ext cx="13575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detergent</a:t>
            </a:r>
          </a:p>
        </p:txBody>
      </p:sp>
      <p:sp>
        <p:nvSpPr>
          <p:cNvPr id="8" name="Rectangle 7"/>
          <p:cNvSpPr/>
          <p:nvPr/>
        </p:nvSpPr>
        <p:spPr>
          <a:xfrm>
            <a:off x="2035222" y="5301977"/>
            <a:ext cx="13316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glassware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5800" y="3505502"/>
            <a:ext cx="2839255" cy="461665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2400" dirty="0" smtClean="0"/>
              <a:t>Purchased goods</a:t>
            </a:r>
            <a:endParaRPr lang="en-MY" sz="2400" dirty="0"/>
          </a:p>
        </p:txBody>
      </p:sp>
      <p:pic>
        <p:nvPicPr>
          <p:cNvPr id="5" name="Picture 8" descr="brown_ceramic_watches_watch_gift_men_s.jpg (800×800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873" y="1761261"/>
            <a:ext cx="2097304" cy="2097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4855174" y="3775548"/>
            <a:ext cx="749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watch</a:t>
            </a:r>
          </a:p>
        </p:txBody>
      </p:sp>
      <p:pic>
        <p:nvPicPr>
          <p:cNvPr id="3074" name="Picture 2" descr="http://76.my/Malaysia/hamper-raya-hidayah-premium-azizno-1306-10-azizno@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9177" y="1805240"/>
            <a:ext cx="2697111" cy="3930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7125415" y="5735782"/>
            <a:ext cx="1004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hampers</a:t>
            </a:r>
          </a:p>
        </p:txBody>
      </p:sp>
      <p:pic>
        <p:nvPicPr>
          <p:cNvPr id="3076" name="Picture 4" descr="electrical-appliances-125x125.jpg (125×125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873" y="4144880"/>
            <a:ext cx="2053541" cy="19188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4295780" y="6063747"/>
            <a:ext cx="19396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electrical goods</a:t>
            </a:r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41516832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4292" y="1699552"/>
            <a:ext cx="1731818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Example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5507" y="3431758"/>
            <a:ext cx="544840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Every employee will get one hamper FOC</a:t>
            </a:r>
          </a:p>
          <a:p>
            <a:endParaRPr lang="en-US" sz="2000" dirty="0" smtClean="0"/>
          </a:p>
          <a:p>
            <a:r>
              <a:rPr lang="en-US" sz="2000" dirty="0" smtClean="0"/>
              <a:t>No need to account for output tax</a:t>
            </a:r>
          </a:p>
          <a:p>
            <a:endParaRPr lang="en-US" sz="2000" dirty="0" smtClean="0"/>
          </a:p>
          <a:p>
            <a:r>
              <a:rPr lang="en-US" sz="2000" dirty="0" smtClean="0"/>
              <a:t>Input tax on 15 hampers </a:t>
            </a:r>
          </a:p>
          <a:p>
            <a:r>
              <a:rPr lang="en-US" sz="2000" dirty="0" smtClean="0"/>
              <a:t>= RM 120.00 (4% x RM 3,000) is </a:t>
            </a:r>
            <a:r>
              <a:rPr lang="en-US" sz="2400" b="1" dirty="0" smtClean="0"/>
              <a:t>CLAIMABLE</a:t>
            </a:r>
            <a:endParaRPr lang="en-MY" sz="2400" b="1" dirty="0"/>
          </a:p>
        </p:txBody>
      </p:sp>
      <p:sp>
        <p:nvSpPr>
          <p:cNvPr id="7" name="Rounded Rectangle 6"/>
          <p:cNvSpPr/>
          <p:nvPr/>
        </p:nvSpPr>
        <p:spPr>
          <a:xfrm>
            <a:off x="620744" y="2244436"/>
            <a:ext cx="5382332" cy="99752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Company A purchased 15 hampers for his employees worth RM200/hamper</a:t>
            </a:r>
            <a:endParaRPr lang="en-MY" dirty="0"/>
          </a:p>
        </p:txBody>
      </p:sp>
      <p:pic>
        <p:nvPicPr>
          <p:cNvPr id="4098" name="Picture 2" descr="jl300908.jpg (598×720)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1"/>
          <a:stretch/>
        </p:blipFill>
        <p:spPr bwMode="auto">
          <a:xfrm>
            <a:off x="6251968" y="1470317"/>
            <a:ext cx="2892032" cy="31762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102" name="Picture 6" descr="http://t2.gstatic.com/images?q=tbn:ANd9GcTxincPeOu27rU8Z-JmHTRgra7vSOTMBPZjg4FNx5GMsaa3OBhS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38" y="3362483"/>
            <a:ext cx="495072" cy="49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://t2.gstatic.com/images?q=tbn:ANd9GcTxincPeOu27rU8Z-JmHTRgra7vSOTMBPZjg4FNx5GMsaa3OBhS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23" y="3944388"/>
            <a:ext cx="495072" cy="49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6" descr="http://t2.gstatic.com/images?q=tbn:ANd9GcTxincPeOu27rU8Z-JmHTRgra7vSOTMBPZjg4FNx5GMsaa3OBhS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63" y="4581713"/>
            <a:ext cx="495072" cy="495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-346701" y="570836"/>
            <a:ext cx="7383294" cy="844062"/>
          </a:xfrm>
          <a:prstGeom prst="rect">
            <a:avLst/>
          </a:prstGeom>
          <a:solidFill>
            <a:srgbClr val="FF0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/>
            <a:r>
              <a:rPr lang="en-US" sz="2585" dirty="0" smtClean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EMPLOYEE BENEFITS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09600" y="1759527"/>
            <a:ext cx="1149927" cy="36933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Example 2</a:t>
            </a:r>
            <a:endParaRPr lang="en-MY" dirty="0"/>
          </a:p>
        </p:txBody>
      </p:sp>
      <p:sp>
        <p:nvSpPr>
          <p:cNvPr id="6" name="TextBox 5"/>
          <p:cNvSpPr txBox="1"/>
          <p:nvPr/>
        </p:nvSpPr>
        <p:spPr>
          <a:xfrm>
            <a:off x="1267691" y="3955143"/>
            <a:ext cx="5237018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s</a:t>
            </a:r>
            <a:r>
              <a:rPr lang="en-US" sz="2000" dirty="0" smtClean="0"/>
              <a:t>upply of services given free</a:t>
            </a:r>
          </a:p>
          <a:p>
            <a:endParaRPr lang="en-US" sz="2000" dirty="0" smtClean="0"/>
          </a:p>
          <a:p>
            <a:r>
              <a:rPr lang="en-US" sz="2000" dirty="0" smtClean="0"/>
              <a:t>No need to account for output ta</a:t>
            </a:r>
            <a:r>
              <a:rPr lang="en-MY" sz="2000" dirty="0" smtClean="0"/>
              <a:t>x</a:t>
            </a:r>
          </a:p>
          <a:p>
            <a:endParaRPr lang="en-MY" sz="2000" dirty="0" smtClean="0"/>
          </a:p>
          <a:p>
            <a:r>
              <a:rPr lang="en-US" sz="2000" dirty="0" smtClean="0"/>
              <a:t>Input tax on 2 vouchers upon sale </a:t>
            </a:r>
          </a:p>
          <a:p>
            <a:r>
              <a:rPr lang="en-US" sz="2000" dirty="0" smtClean="0"/>
              <a:t>= RM 80.00 (4% x RM2,000) is </a:t>
            </a:r>
            <a:r>
              <a:rPr lang="en-US" sz="2000" b="1" dirty="0" smtClean="0"/>
              <a:t>CLAIMABLE</a:t>
            </a:r>
          </a:p>
        </p:txBody>
      </p:sp>
      <p:pic>
        <p:nvPicPr>
          <p:cNvPr id="5122" name="Picture 2" descr="http://mepoc.com/wp-content/uploads/2014/08/gift-vouch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0630" y="1652787"/>
            <a:ext cx="3048000" cy="3048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7" name="Rounded Rectangle 6"/>
          <p:cNvSpPr/>
          <p:nvPr/>
        </p:nvSpPr>
        <p:spPr>
          <a:xfrm>
            <a:off x="609600" y="2553332"/>
            <a:ext cx="5098473" cy="1246909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dirty="0"/>
              <a:t>Company B purchased 2 non-monetary vouchers for 3 days and 2 nights stay in </a:t>
            </a:r>
            <a:r>
              <a:rPr lang="en-US" dirty="0" err="1"/>
              <a:t>Pulau</a:t>
            </a:r>
            <a:r>
              <a:rPr lang="en-US" dirty="0"/>
              <a:t> </a:t>
            </a:r>
            <a:r>
              <a:rPr lang="en-US" dirty="0" err="1"/>
              <a:t>Redang</a:t>
            </a:r>
            <a:r>
              <a:rPr lang="en-US" dirty="0"/>
              <a:t> worth RM1,000/voucher for his employees.</a:t>
            </a:r>
            <a:endParaRPr lang="en-MY" dirty="0"/>
          </a:p>
        </p:txBody>
      </p:sp>
      <p:pic>
        <p:nvPicPr>
          <p:cNvPr id="5124" name="Picture 4" descr="pointing-hand-icon-008027-glossy-black-icon-arrows-hand-clear-pointer-right.png (512×51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009" y="3747318"/>
            <a:ext cx="959868" cy="9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pointing-hand-icon-008027-glossy-black-icon-arrows-hand-clear-pointer-right.png (512×51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94" y="4980408"/>
            <a:ext cx="959868" cy="9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ointing-hand-icon-008027-glossy-black-icon-arrows-hand-clear-pointer-right.png (512×512)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89" y="4329218"/>
            <a:ext cx="959868" cy="95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081944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alih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lihin" id="{2D7031EC-11A2-4AE2-87B4-4C059116AB41}" vid="{E4508667-ABAE-413C-B31C-58FF3849CC21}"/>
    </a:ext>
  </a:extLst>
</a:theme>
</file>

<file path=ppt/theme/theme2.xml><?xml version="1.0" encoding="utf-8"?>
<a:theme xmlns:a="http://schemas.openxmlformats.org/drawingml/2006/main" name="2_salih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alihin" id="{2D7031EC-11A2-4AE2-87B4-4C059116AB41}" vid="{E4508667-ABAE-413C-B31C-58FF3849CC2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Dividend</Template>
  <TotalTime>11806</TotalTime>
  <Words>440</Words>
  <Application>Microsoft Office PowerPoint</Application>
  <PresentationFormat>On-screen Show (4:3)</PresentationFormat>
  <Paragraphs>111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salihin</vt:lpstr>
      <vt:lpstr>2_salihin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COMPANY NAME</dc:title>
  <dc:creator>User</dc:creator>
  <cp:lastModifiedBy>User</cp:lastModifiedBy>
  <cp:revision>412</cp:revision>
  <cp:lastPrinted>2014-09-11T09:00:03Z</cp:lastPrinted>
  <dcterms:created xsi:type="dcterms:W3CDTF">2014-02-26T06:35:46Z</dcterms:created>
  <dcterms:modified xsi:type="dcterms:W3CDTF">2015-09-17T16:37:39Z</dcterms:modified>
</cp:coreProperties>
</file>