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avi" ContentType="video/avi"/>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4078" r:id="rId1"/>
  </p:sldMasterIdLst>
  <p:notesMasterIdLst>
    <p:notesMasterId r:id="rId75"/>
  </p:notesMasterIdLst>
  <p:handoutMasterIdLst>
    <p:handoutMasterId r:id="rId76"/>
  </p:handoutMasterIdLst>
  <p:sldIdLst>
    <p:sldId id="628" r:id="rId2"/>
    <p:sldId id="603" r:id="rId3"/>
    <p:sldId id="612" r:id="rId4"/>
    <p:sldId id="621" r:id="rId5"/>
    <p:sldId id="619" r:id="rId6"/>
    <p:sldId id="622" r:id="rId7"/>
    <p:sldId id="479" r:id="rId8"/>
    <p:sldId id="623" r:id="rId9"/>
    <p:sldId id="399" r:id="rId10"/>
    <p:sldId id="400" r:id="rId11"/>
    <p:sldId id="402" r:id="rId12"/>
    <p:sldId id="403" r:id="rId13"/>
    <p:sldId id="625" r:id="rId14"/>
    <p:sldId id="480" r:id="rId15"/>
    <p:sldId id="511" r:id="rId16"/>
    <p:sldId id="481" r:id="rId17"/>
    <p:sldId id="483" r:id="rId18"/>
    <p:sldId id="484" r:id="rId19"/>
    <p:sldId id="485" r:id="rId20"/>
    <p:sldId id="512" r:id="rId21"/>
    <p:sldId id="490" r:id="rId22"/>
    <p:sldId id="626" r:id="rId23"/>
    <p:sldId id="518" r:id="rId24"/>
    <p:sldId id="510" r:id="rId25"/>
    <p:sldId id="499" r:id="rId26"/>
    <p:sldId id="422" r:id="rId27"/>
    <p:sldId id="624" r:id="rId28"/>
    <p:sldId id="501" r:id="rId29"/>
    <p:sldId id="645" r:id="rId30"/>
    <p:sldId id="646" r:id="rId31"/>
    <p:sldId id="647" r:id="rId32"/>
    <p:sldId id="648" r:id="rId33"/>
    <p:sldId id="643" r:id="rId34"/>
    <p:sldId id="644" r:id="rId35"/>
    <p:sldId id="629" r:id="rId36"/>
    <p:sldId id="425" r:id="rId37"/>
    <p:sldId id="497" r:id="rId38"/>
    <p:sldId id="427" r:id="rId39"/>
    <p:sldId id="428" r:id="rId40"/>
    <p:sldId id="516" r:id="rId41"/>
    <p:sldId id="430" r:id="rId42"/>
    <p:sldId id="431" r:id="rId43"/>
    <p:sldId id="432" r:id="rId44"/>
    <p:sldId id="433" r:id="rId45"/>
    <p:sldId id="478" r:id="rId46"/>
    <p:sldId id="492" r:id="rId47"/>
    <p:sldId id="529" r:id="rId48"/>
    <p:sldId id="532" r:id="rId49"/>
    <p:sldId id="531" r:id="rId50"/>
    <p:sldId id="535" r:id="rId51"/>
    <p:sldId id="533" r:id="rId52"/>
    <p:sldId id="534" r:id="rId53"/>
    <p:sldId id="437" r:id="rId54"/>
    <p:sldId id="438" r:id="rId55"/>
    <p:sldId id="439" r:id="rId56"/>
    <p:sldId id="440" r:id="rId57"/>
    <p:sldId id="441" r:id="rId58"/>
    <p:sldId id="442" r:id="rId59"/>
    <p:sldId id="443" r:id="rId60"/>
    <p:sldId id="642" r:id="rId61"/>
    <p:sldId id="631" r:id="rId62"/>
    <p:sldId id="632" r:id="rId63"/>
    <p:sldId id="633" r:id="rId64"/>
    <p:sldId id="634" r:id="rId65"/>
    <p:sldId id="635" r:id="rId66"/>
    <p:sldId id="636" r:id="rId67"/>
    <p:sldId id="637" r:id="rId68"/>
    <p:sldId id="638" r:id="rId69"/>
    <p:sldId id="639" r:id="rId70"/>
    <p:sldId id="640" r:id="rId71"/>
    <p:sldId id="641" r:id="rId72"/>
    <p:sldId id="617" r:id="rId73"/>
    <p:sldId id="528" r:id="rId74"/>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249"/>
    <a:srgbClr val="008E40"/>
    <a:srgbClr val="2E0FE7"/>
    <a:srgbClr val="20049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118" autoAdjust="0"/>
    <p:restoredTop sz="94434" autoAdjust="0"/>
  </p:normalViewPr>
  <p:slideViewPr>
    <p:cSldViewPr snapToGrid="0">
      <p:cViewPr>
        <p:scale>
          <a:sx n="73" d="100"/>
          <a:sy n="73" d="100"/>
        </p:scale>
        <p:origin x="-1068" y="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iagrams/_rels/data2.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78.jpg"/><Relationship Id="rId1" Type="http://schemas.openxmlformats.org/officeDocument/2006/relationships/image" Target="../media/image77.jp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8814CB0-2995-48F9-A16A-4DDC39E4DC29}" type="doc">
      <dgm:prSet loTypeId="urn:microsoft.com/office/officeart/2005/8/layout/vList6" loCatId="list" qsTypeId="urn:microsoft.com/office/officeart/2005/8/quickstyle/3d3" qsCatId="3D" csTypeId="urn:microsoft.com/office/officeart/2005/8/colors/colorful5" csCatId="colorful" phldr="1"/>
      <dgm:spPr/>
      <dgm:t>
        <a:bodyPr/>
        <a:lstStyle/>
        <a:p>
          <a:endParaRPr lang="en-MY"/>
        </a:p>
      </dgm:t>
    </dgm:pt>
    <dgm:pt modelId="{A1B679CA-064E-4653-ABAE-A9E9562B571F}">
      <dgm:prSet phldrT="[Text]"/>
      <dgm:spPr/>
      <dgm:t>
        <a:bodyPr/>
        <a:lstStyle/>
        <a:p>
          <a:r>
            <a:rPr lang="en-US" dirty="0" smtClean="0"/>
            <a:t>6%</a:t>
          </a:r>
          <a:endParaRPr lang="en-MY" dirty="0"/>
        </a:p>
      </dgm:t>
    </dgm:pt>
    <dgm:pt modelId="{8B99782E-A71D-42CC-9CFC-3333A569E8BE}" type="parTrans" cxnId="{9598A7D0-1E17-4586-ADAC-7829130B4369}">
      <dgm:prSet/>
      <dgm:spPr/>
      <dgm:t>
        <a:bodyPr/>
        <a:lstStyle/>
        <a:p>
          <a:endParaRPr lang="en-MY"/>
        </a:p>
      </dgm:t>
    </dgm:pt>
    <dgm:pt modelId="{CE6304E4-9C49-4E08-8ED1-64A541EED03D}" type="sibTrans" cxnId="{9598A7D0-1E17-4586-ADAC-7829130B4369}">
      <dgm:prSet/>
      <dgm:spPr/>
      <dgm:t>
        <a:bodyPr/>
        <a:lstStyle/>
        <a:p>
          <a:endParaRPr lang="en-MY"/>
        </a:p>
      </dgm:t>
    </dgm:pt>
    <dgm:pt modelId="{E3FA83E1-2EED-4721-BE9B-AED9A9E03F42}">
      <dgm:prSet phldrT="[Text]"/>
      <dgm:spPr/>
      <dgm:t>
        <a:bodyPr/>
        <a:lstStyle/>
        <a:p>
          <a:endParaRPr lang="en-MY" dirty="0"/>
        </a:p>
      </dgm:t>
    </dgm:pt>
    <dgm:pt modelId="{2B496955-C3C8-4983-B6BA-691F76C6D8B6}" type="parTrans" cxnId="{5EDDAFB8-8AAA-4438-99C7-7618DE6ABC90}">
      <dgm:prSet/>
      <dgm:spPr/>
      <dgm:t>
        <a:bodyPr/>
        <a:lstStyle/>
        <a:p>
          <a:endParaRPr lang="en-MY"/>
        </a:p>
      </dgm:t>
    </dgm:pt>
    <dgm:pt modelId="{9820D418-F8EB-483A-AF14-1C6CD8AB05FD}" type="sibTrans" cxnId="{5EDDAFB8-8AAA-4438-99C7-7618DE6ABC90}">
      <dgm:prSet/>
      <dgm:spPr/>
      <dgm:t>
        <a:bodyPr/>
        <a:lstStyle/>
        <a:p>
          <a:endParaRPr lang="en-MY"/>
        </a:p>
      </dgm:t>
    </dgm:pt>
    <dgm:pt modelId="{BB56AB1F-0E59-48B5-9F2D-8FAC7EC806C7}">
      <dgm:prSet phldrT="[Text]"/>
      <dgm:spPr/>
      <dgm:t>
        <a:bodyPr/>
        <a:lstStyle/>
        <a:p>
          <a:r>
            <a:rPr lang="en-US" dirty="0" smtClean="0"/>
            <a:t>0%</a:t>
          </a:r>
          <a:endParaRPr lang="en-MY" dirty="0"/>
        </a:p>
      </dgm:t>
    </dgm:pt>
    <dgm:pt modelId="{5711CBFD-6F4E-4728-9F93-8F715E781C42}" type="parTrans" cxnId="{1316DE3A-C56C-457E-A254-EB140031A7B9}">
      <dgm:prSet/>
      <dgm:spPr/>
      <dgm:t>
        <a:bodyPr/>
        <a:lstStyle/>
        <a:p>
          <a:endParaRPr lang="en-MY"/>
        </a:p>
      </dgm:t>
    </dgm:pt>
    <dgm:pt modelId="{B88E9134-1555-4E5D-92E2-0142183A7AF4}" type="sibTrans" cxnId="{1316DE3A-C56C-457E-A254-EB140031A7B9}">
      <dgm:prSet/>
      <dgm:spPr/>
      <dgm:t>
        <a:bodyPr/>
        <a:lstStyle/>
        <a:p>
          <a:endParaRPr lang="en-MY"/>
        </a:p>
      </dgm:t>
    </dgm:pt>
    <dgm:pt modelId="{2C6701C6-40B3-4AFD-B385-4EA99C745F98}">
      <dgm:prSet phldrT="[Text]" phldr="1" custT="1"/>
      <dgm:spPr>
        <a:solidFill>
          <a:schemeClr val="accent5">
            <a:tint val="40000"/>
            <a:hueOff val="-5370241"/>
            <a:satOff val="24126"/>
            <a:lumOff val="1658"/>
          </a:schemeClr>
        </a:solidFill>
      </dgm:spPr>
      <dgm:t>
        <a:bodyPr/>
        <a:lstStyle/>
        <a:p>
          <a:endParaRPr lang="en-MY" sz="100" dirty="0"/>
        </a:p>
      </dgm:t>
    </dgm:pt>
    <dgm:pt modelId="{B4C97E3C-C76E-4942-B994-5FAE6EE0CD3C}" type="parTrans" cxnId="{ED4EA8D1-2C4B-47CF-A87D-A6BD1901F81E}">
      <dgm:prSet/>
      <dgm:spPr/>
      <dgm:t>
        <a:bodyPr/>
        <a:lstStyle/>
        <a:p>
          <a:endParaRPr lang="en-MY"/>
        </a:p>
      </dgm:t>
    </dgm:pt>
    <dgm:pt modelId="{C813115A-2620-42CF-9F06-20866D2E573C}" type="sibTrans" cxnId="{ED4EA8D1-2C4B-47CF-A87D-A6BD1901F81E}">
      <dgm:prSet/>
      <dgm:spPr/>
      <dgm:t>
        <a:bodyPr/>
        <a:lstStyle/>
        <a:p>
          <a:endParaRPr lang="en-MY"/>
        </a:p>
      </dgm:t>
    </dgm:pt>
    <dgm:pt modelId="{884F3E1C-4F0D-42E1-95AA-8FE157CBFFBE}">
      <dgm:prSet/>
      <dgm:spPr/>
      <dgm:t>
        <a:bodyPr/>
        <a:lstStyle/>
        <a:p>
          <a:r>
            <a:rPr lang="en-US" dirty="0" smtClean="0"/>
            <a:t>GST</a:t>
          </a:r>
          <a:endParaRPr lang="en-MY" dirty="0"/>
        </a:p>
      </dgm:t>
    </dgm:pt>
    <dgm:pt modelId="{0B0F2649-3E29-4982-92EE-EDA4555F2CE9}" type="parTrans" cxnId="{4EA092E2-6A1C-439E-98A4-5FF01D5A63BD}">
      <dgm:prSet/>
      <dgm:spPr/>
      <dgm:t>
        <a:bodyPr/>
        <a:lstStyle/>
        <a:p>
          <a:endParaRPr lang="en-MY"/>
        </a:p>
      </dgm:t>
    </dgm:pt>
    <dgm:pt modelId="{CDFEFC45-857E-4E35-B128-6BC1A4F69139}" type="sibTrans" cxnId="{4EA092E2-6A1C-439E-98A4-5FF01D5A63BD}">
      <dgm:prSet/>
      <dgm:spPr/>
      <dgm:t>
        <a:bodyPr/>
        <a:lstStyle/>
        <a:p>
          <a:endParaRPr lang="en-MY"/>
        </a:p>
      </dgm:t>
    </dgm:pt>
    <dgm:pt modelId="{8C37A2E4-6115-4A57-9175-7C775C871899}">
      <dgm:prSet/>
      <dgm:spPr/>
      <dgm:t>
        <a:bodyPr/>
        <a:lstStyle/>
        <a:p>
          <a:r>
            <a:rPr lang="en-US" dirty="0" smtClean="0"/>
            <a:t>GST</a:t>
          </a:r>
          <a:endParaRPr lang="en-MY" dirty="0"/>
        </a:p>
      </dgm:t>
    </dgm:pt>
    <dgm:pt modelId="{D89C030B-00B0-4275-9462-5F75C558E15E}" type="parTrans" cxnId="{A7C5FB25-65A0-4958-BCB6-EBFB30703D6B}">
      <dgm:prSet/>
      <dgm:spPr/>
      <dgm:t>
        <a:bodyPr/>
        <a:lstStyle/>
        <a:p>
          <a:endParaRPr lang="en-MY"/>
        </a:p>
      </dgm:t>
    </dgm:pt>
    <dgm:pt modelId="{0D7A3581-4488-4DB2-B89F-1641828DCCC2}" type="sibTrans" cxnId="{A7C5FB25-65A0-4958-BCB6-EBFB30703D6B}">
      <dgm:prSet/>
      <dgm:spPr/>
      <dgm:t>
        <a:bodyPr/>
        <a:lstStyle/>
        <a:p>
          <a:endParaRPr lang="en-MY"/>
        </a:p>
      </dgm:t>
    </dgm:pt>
    <dgm:pt modelId="{9759D189-4110-4004-9395-928E44461BA3}">
      <dgm:prSet/>
      <dgm:spPr/>
      <dgm:t>
        <a:bodyPr/>
        <a:lstStyle/>
        <a:p>
          <a:endParaRPr lang="en-MY" dirty="0"/>
        </a:p>
      </dgm:t>
    </dgm:pt>
    <dgm:pt modelId="{DD20E623-6613-466F-B6FC-2334D5E1AEA1}" type="parTrans" cxnId="{92BBA4C7-0C05-40DA-A41D-CB2860229D06}">
      <dgm:prSet/>
      <dgm:spPr/>
      <dgm:t>
        <a:bodyPr/>
        <a:lstStyle/>
        <a:p>
          <a:endParaRPr lang="en-MY"/>
        </a:p>
      </dgm:t>
    </dgm:pt>
    <dgm:pt modelId="{290993E6-D899-4300-9568-CEEBC16A947E}" type="sibTrans" cxnId="{92BBA4C7-0C05-40DA-A41D-CB2860229D06}">
      <dgm:prSet/>
      <dgm:spPr/>
      <dgm:t>
        <a:bodyPr/>
        <a:lstStyle/>
        <a:p>
          <a:endParaRPr lang="en-MY"/>
        </a:p>
      </dgm:t>
    </dgm:pt>
    <dgm:pt modelId="{7886FDC6-FB3B-465F-827F-C98B399845FC}" type="pres">
      <dgm:prSet presAssocID="{B8814CB0-2995-48F9-A16A-4DDC39E4DC29}" presName="Name0" presStyleCnt="0">
        <dgm:presLayoutVars>
          <dgm:dir/>
          <dgm:animLvl val="lvl"/>
          <dgm:resizeHandles/>
        </dgm:presLayoutVars>
      </dgm:prSet>
      <dgm:spPr/>
      <dgm:t>
        <a:bodyPr/>
        <a:lstStyle/>
        <a:p>
          <a:endParaRPr lang="en-MY"/>
        </a:p>
      </dgm:t>
    </dgm:pt>
    <dgm:pt modelId="{9E7EFB55-FB16-46C1-A5BA-9CB76998B867}" type="pres">
      <dgm:prSet presAssocID="{A1B679CA-064E-4653-ABAE-A9E9562B571F}" presName="linNode" presStyleCnt="0"/>
      <dgm:spPr/>
    </dgm:pt>
    <dgm:pt modelId="{8503E612-8D83-465A-BAA7-A86851FF125A}" type="pres">
      <dgm:prSet presAssocID="{A1B679CA-064E-4653-ABAE-A9E9562B571F}" presName="parentShp" presStyleLbl="node1" presStyleIdx="0" presStyleCnt="4" custScaleX="62837" custLinFactNeighborX="88548" custLinFactNeighborY="2143">
        <dgm:presLayoutVars>
          <dgm:bulletEnabled val="1"/>
        </dgm:presLayoutVars>
      </dgm:prSet>
      <dgm:spPr/>
      <dgm:t>
        <a:bodyPr/>
        <a:lstStyle/>
        <a:p>
          <a:endParaRPr lang="en-MY"/>
        </a:p>
      </dgm:t>
    </dgm:pt>
    <dgm:pt modelId="{A168B7CC-1F5C-4BEE-B544-FE12F327A6E0}" type="pres">
      <dgm:prSet presAssocID="{A1B679CA-064E-4653-ABAE-A9E9562B571F}" presName="childShp" presStyleLbl="bgAccFollowNode1" presStyleIdx="0" presStyleCnt="4" custLinFactX="-262" custLinFactNeighborX="-100000" custLinFactNeighborY="1143">
        <dgm:presLayoutVars>
          <dgm:bulletEnabled val="1"/>
        </dgm:presLayoutVars>
      </dgm:prSet>
      <dgm:spPr/>
      <dgm:t>
        <a:bodyPr/>
        <a:lstStyle/>
        <a:p>
          <a:endParaRPr lang="en-MY"/>
        </a:p>
      </dgm:t>
    </dgm:pt>
    <dgm:pt modelId="{18373C72-7319-4425-A4BF-50022FFF0512}" type="pres">
      <dgm:prSet presAssocID="{CE6304E4-9C49-4E08-8ED1-64A541EED03D}" presName="spacing" presStyleCnt="0"/>
      <dgm:spPr/>
    </dgm:pt>
    <dgm:pt modelId="{9F1DDF87-27DE-4424-A781-6566F13B5C72}" type="pres">
      <dgm:prSet presAssocID="{BB56AB1F-0E59-48B5-9F2D-8FAC7EC806C7}" presName="linNode" presStyleCnt="0"/>
      <dgm:spPr/>
    </dgm:pt>
    <dgm:pt modelId="{1E89ADD6-316F-46A0-93E6-E5AEE656A639}" type="pres">
      <dgm:prSet presAssocID="{BB56AB1F-0E59-48B5-9F2D-8FAC7EC806C7}" presName="parentShp" presStyleLbl="node1" presStyleIdx="1" presStyleCnt="4" custScaleX="62837" custLinFactNeighborX="88548" custLinFactNeighborY="-1190">
        <dgm:presLayoutVars>
          <dgm:bulletEnabled val="1"/>
        </dgm:presLayoutVars>
      </dgm:prSet>
      <dgm:spPr/>
      <dgm:t>
        <a:bodyPr/>
        <a:lstStyle/>
        <a:p>
          <a:endParaRPr lang="en-MY"/>
        </a:p>
      </dgm:t>
    </dgm:pt>
    <dgm:pt modelId="{3F1107BD-6C52-42E6-8D50-1DF28C24F64E}" type="pres">
      <dgm:prSet presAssocID="{BB56AB1F-0E59-48B5-9F2D-8FAC7EC806C7}" presName="childShp" presStyleLbl="bgAccFollowNode1" presStyleIdx="1" presStyleCnt="4" custLinFactX="-80" custLinFactNeighborX="-100000" custLinFactNeighborY="1746">
        <dgm:presLayoutVars>
          <dgm:bulletEnabled val="1"/>
        </dgm:presLayoutVars>
      </dgm:prSet>
      <dgm:spPr/>
      <dgm:t>
        <a:bodyPr/>
        <a:lstStyle/>
        <a:p>
          <a:endParaRPr lang="en-MY"/>
        </a:p>
      </dgm:t>
    </dgm:pt>
    <dgm:pt modelId="{19761DC7-62F6-4482-B026-754121E094AF}" type="pres">
      <dgm:prSet presAssocID="{B88E9134-1555-4E5D-92E2-0142183A7AF4}" presName="spacing" presStyleCnt="0"/>
      <dgm:spPr/>
    </dgm:pt>
    <dgm:pt modelId="{78C7900E-5ECB-4726-A97A-D7CB3C39212E}" type="pres">
      <dgm:prSet presAssocID="{884F3E1C-4F0D-42E1-95AA-8FE157CBFFBE}" presName="linNode" presStyleCnt="0"/>
      <dgm:spPr/>
    </dgm:pt>
    <dgm:pt modelId="{F0C35C3C-A6D0-443E-B265-20792B027D77}" type="pres">
      <dgm:prSet presAssocID="{884F3E1C-4F0D-42E1-95AA-8FE157CBFFBE}" presName="parentShp" presStyleLbl="node1" presStyleIdx="2" presStyleCnt="4" custScaleX="62837" custLinFactNeighborX="88861" custLinFactNeighborY="-6169">
        <dgm:presLayoutVars>
          <dgm:bulletEnabled val="1"/>
        </dgm:presLayoutVars>
      </dgm:prSet>
      <dgm:spPr/>
      <dgm:t>
        <a:bodyPr/>
        <a:lstStyle/>
        <a:p>
          <a:endParaRPr lang="en-MY"/>
        </a:p>
      </dgm:t>
    </dgm:pt>
    <dgm:pt modelId="{04D77022-667E-4B69-B91D-89C2192CDACF}" type="pres">
      <dgm:prSet presAssocID="{884F3E1C-4F0D-42E1-95AA-8FE157CBFFBE}" presName="childShp" presStyleLbl="bgAccFollowNode1" presStyleIdx="2" presStyleCnt="4" custLinFactX="-80" custLinFactNeighborX="-100000" custLinFactNeighborY="-1587">
        <dgm:presLayoutVars>
          <dgm:bulletEnabled val="1"/>
        </dgm:presLayoutVars>
      </dgm:prSet>
      <dgm:spPr/>
      <dgm:t>
        <a:bodyPr/>
        <a:lstStyle/>
        <a:p>
          <a:endParaRPr lang="en-MY"/>
        </a:p>
      </dgm:t>
    </dgm:pt>
    <dgm:pt modelId="{AC9F90FC-FBA6-4CAB-8768-F325631C9B0F}" type="pres">
      <dgm:prSet presAssocID="{CDFEFC45-857E-4E35-B128-6BC1A4F69139}" presName="spacing" presStyleCnt="0"/>
      <dgm:spPr/>
    </dgm:pt>
    <dgm:pt modelId="{D1F91388-8189-4AA4-A3BF-311F08911539}" type="pres">
      <dgm:prSet presAssocID="{8C37A2E4-6115-4A57-9175-7C775C871899}" presName="linNode" presStyleCnt="0"/>
      <dgm:spPr/>
    </dgm:pt>
    <dgm:pt modelId="{2ACFAAF2-4A1E-4738-87F7-9F4D43527DFB}" type="pres">
      <dgm:prSet presAssocID="{8C37A2E4-6115-4A57-9175-7C775C871899}" presName="parentShp" presStyleLbl="node1" presStyleIdx="3" presStyleCnt="4" custScaleX="62837" custLinFactNeighborX="88178" custLinFactNeighborY="-10109">
        <dgm:presLayoutVars>
          <dgm:bulletEnabled val="1"/>
        </dgm:presLayoutVars>
      </dgm:prSet>
      <dgm:spPr/>
      <dgm:t>
        <a:bodyPr/>
        <a:lstStyle/>
        <a:p>
          <a:endParaRPr lang="en-MY"/>
        </a:p>
      </dgm:t>
    </dgm:pt>
    <dgm:pt modelId="{5A37B9FA-912C-43FA-B85E-E663183ADF2C}" type="pres">
      <dgm:prSet presAssocID="{8C37A2E4-6115-4A57-9175-7C775C871899}" presName="childShp" presStyleLbl="bgAccFollowNode1" presStyleIdx="3" presStyleCnt="4" custLinFactX="-80" custLinFactNeighborX="-100000" custLinFactNeighborY="-7951">
        <dgm:presLayoutVars>
          <dgm:bulletEnabled val="1"/>
        </dgm:presLayoutVars>
      </dgm:prSet>
      <dgm:spPr/>
      <dgm:t>
        <a:bodyPr/>
        <a:lstStyle/>
        <a:p>
          <a:endParaRPr lang="en-MY"/>
        </a:p>
      </dgm:t>
    </dgm:pt>
  </dgm:ptLst>
  <dgm:cxnLst>
    <dgm:cxn modelId="{F7826A56-AAC2-4BF9-AC6A-3C0A3E27964B}" type="presOf" srcId="{A1B679CA-064E-4653-ABAE-A9E9562B571F}" destId="{8503E612-8D83-465A-BAA7-A86851FF125A}" srcOrd="0" destOrd="0" presId="urn:microsoft.com/office/officeart/2005/8/layout/vList6"/>
    <dgm:cxn modelId="{ED4EA8D1-2C4B-47CF-A87D-A6BD1901F81E}" srcId="{BB56AB1F-0E59-48B5-9F2D-8FAC7EC806C7}" destId="{2C6701C6-40B3-4AFD-B385-4EA99C745F98}" srcOrd="0" destOrd="0" parTransId="{B4C97E3C-C76E-4942-B994-5FAE6EE0CD3C}" sibTransId="{C813115A-2620-42CF-9F06-20866D2E573C}"/>
    <dgm:cxn modelId="{5EDDAFB8-8AAA-4438-99C7-7618DE6ABC90}" srcId="{A1B679CA-064E-4653-ABAE-A9E9562B571F}" destId="{E3FA83E1-2EED-4721-BE9B-AED9A9E03F42}" srcOrd="0" destOrd="0" parTransId="{2B496955-C3C8-4983-B6BA-691F76C6D8B6}" sibTransId="{9820D418-F8EB-483A-AF14-1C6CD8AB05FD}"/>
    <dgm:cxn modelId="{92BBA4C7-0C05-40DA-A41D-CB2860229D06}" srcId="{8C37A2E4-6115-4A57-9175-7C775C871899}" destId="{9759D189-4110-4004-9395-928E44461BA3}" srcOrd="0" destOrd="0" parTransId="{DD20E623-6613-466F-B6FC-2334D5E1AEA1}" sibTransId="{290993E6-D899-4300-9568-CEEBC16A947E}"/>
    <dgm:cxn modelId="{105675CB-AF20-4E35-A0A1-97A6246A02B3}" type="presOf" srcId="{2C6701C6-40B3-4AFD-B385-4EA99C745F98}" destId="{3F1107BD-6C52-42E6-8D50-1DF28C24F64E}" srcOrd="0" destOrd="0" presId="urn:microsoft.com/office/officeart/2005/8/layout/vList6"/>
    <dgm:cxn modelId="{82238719-C312-4D0D-8842-C927A4592BEA}" type="presOf" srcId="{B8814CB0-2995-48F9-A16A-4DDC39E4DC29}" destId="{7886FDC6-FB3B-465F-827F-C98B399845FC}" srcOrd="0" destOrd="0" presId="urn:microsoft.com/office/officeart/2005/8/layout/vList6"/>
    <dgm:cxn modelId="{48DBD25D-67D6-4EC6-AC00-CD3D44478AAB}" type="presOf" srcId="{E3FA83E1-2EED-4721-BE9B-AED9A9E03F42}" destId="{A168B7CC-1F5C-4BEE-B544-FE12F327A6E0}" srcOrd="0" destOrd="0" presId="urn:microsoft.com/office/officeart/2005/8/layout/vList6"/>
    <dgm:cxn modelId="{A7C5FB25-65A0-4958-BCB6-EBFB30703D6B}" srcId="{B8814CB0-2995-48F9-A16A-4DDC39E4DC29}" destId="{8C37A2E4-6115-4A57-9175-7C775C871899}" srcOrd="3" destOrd="0" parTransId="{D89C030B-00B0-4275-9462-5F75C558E15E}" sibTransId="{0D7A3581-4488-4DB2-B89F-1641828DCCC2}"/>
    <dgm:cxn modelId="{D6EE52AA-6460-4DB1-A849-33B8A5F7AD8C}" type="presOf" srcId="{BB56AB1F-0E59-48B5-9F2D-8FAC7EC806C7}" destId="{1E89ADD6-316F-46A0-93E6-E5AEE656A639}" srcOrd="0" destOrd="0" presId="urn:microsoft.com/office/officeart/2005/8/layout/vList6"/>
    <dgm:cxn modelId="{9598A7D0-1E17-4586-ADAC-7829130B4369}" srcId="{B8814CB0-2995-48F9-A16A-4DDC39E4DC29}" destId="{A1B679CA-064E-4653-ABAE-A9E9562B571F}" srcOrd="0" destOrd="0" parTransId="{8B99782E-A71D-42CC-9CFC-3333A569E8BE}" sibTransId="{CE6304E4-9C49-4E08-8ED1-64A541EED03D}"/>
    <dgm:cxn modelId="{1316DE3A-C56C-457E-A254-EB140031A7B9}" srcId="{B8814CB0-2995-48F9-A16A-4DDC39E4DC29}" destId="{BB56AB1F-0E59-48B5-9F2D-8FAC7EC806C7}" srcOrd="1" destOrd="0" parTransId="{5711CBFD-6F4E-4728-9F93-8F715E781C42}" sibTransId="{B88E9134-1555-4E5D-92E2-0142183A7AF4}"/>
    <dgm:cxn modelId="{E34A77C4-4903-4E9F-A128-EF1A508F935C}" type="presOf" srcId="{9759D189-4110-4004-9395-928E44461BA3}" destId="{5A37B9FA-912C-43FA-B85E-E663183ADF2C}" srcOrd="0" destOrd="0" presId="urn:microsoft.com/office/officeart/2005/8/layout/vList6"/>
    <dgm:cxn modelId="{4EA092E2-6A1C-439E-98A4-5FF01D5A63BD}" srcId="{B8814CB0-2995-48F9-A16A-4DDC39E4DC29}" destId="{884F3E1C-4F0D-42E1-95AA-8FE157CBFFBE}" srcOrd="2" destOrd="0" parTransId="{0B0F2649-3E29-4982-92EE-EDA4555F2CE9}" sibTransId="{CDFEFC45-857E-4E35-B128-6BC1A4F69139}"/>
    <dgm:cxn modelId="{41ACDB5C-C74D-4B9A-B404-D2A633DFDEDA}" type="presOf" srcId="{884F3E1C-4F0D-42E1-95AA-8FE157CBFFBE}" destId="{F0C35C3C-A6D0-443E-B265-20792B027D77}" srcOrd="0" destOrd="0" presId="urn:microsoft.com/office/officeart/2005/8/layout/vList6"/>
    <dgm:cxn modelId="{27DA27A2-812D-4AAC-AAD6-C6580C270B8E}" type="presOf" srcId="{8C37A2E4-6115-4A57-9175-7C775C871899}" destId="{2ACFAAF2-4A1E-4738-87F7-9F4D43527DFB}" srcOrd="0" destOrd="0" presId="urn:microsoft.com/office/officeart/2005/8/layout/vList6"/>
    <dgm:cxn modelId="{DAE6F7A6-FB07-418E-AFA4-5389377F2555}" type="presParOf" srcId="{7886FDC6-FB3B-465F-827F-C98B399845FC}" destId="{9E7EFB55-FB16-46C1-A5BA-9CB76998B867}" srcOrd="0" destOrd="0" presId="urn:microsoft.com/office/officeart/2005/8/layout/vList6"/>
    <dgm:cxn modelId="{678618A3-89DD-4049-80A4-02D0418A3135}" type="presParOf" srcId="{9E7EFB55-FB16-46C1-A5BA-9CB76998B867}" destId="{8503E612-8D83-465A-BAA7-A86851FF125A}" srcOrd="0" destOrd="0" presId="urn:microsoft.com/office/officeart/2005/8/layout/vList6"/>
    <dgm:cxn modelId="{79ACCD0F-DFD9-4BEF-8700-7EEEDAE23A11}" type="presParOf" srcId="{9E7EFB55-FB16-46C1-A5BA-9CB76998B867}" destId="{A168B7CC-1F5C-4BEE-B544-FE12F327A6E0}" srcOrd="1" destOrd="0" presId="urn:microsoft.com/office/officeart/2005/8/layout/vList6"/>
    <dgm:cxn modelId="{154E96CD-E02E-4B0F-9EC3-94ABB77E62AF}" type="presParOf" srcId="{7886FDC6-FB3B-465F-827F-C98B399845FC}" destId="{18373C72-7319-4425-A4BF-50022FFF0512}" srcOrd="1" destOrd="0" presId="urn:microsoft.com/office/officeart/2005/8/layout/vList6"/>
    <dgm:cxn modelId="{3D652F32-A638-4542-94FF-742C2A82EC42}" type="presParOf" srcId="{7886FDC6-FB3B-465F-827F-C98B399845FC}" destId="{9F1DDF87-27DE-4424-A781-6566F13B5C72}" srcOrd="2" destOrd="0" presId="urn:microsoft.com/office/officeart/2005/8/layout/vList6"/>
    <dgm:cxn modelId="{9CF2F8CB-3D06-4255-8933-014D198CA780}" type="presParOf" srcId="{9F1DDF87-27DE-4424-A781-6566F13B5C72}" destId="{1E89ADD6-316F-46A0-93E6-E5AEE656A639}" srcOrd="0" destOrd="0" presId="urn:microsoft.com/office/officeart/2005/8/layout/vList6"/>
    <dgm:cxn modelId="{8C0B66A9-C0D3-4247-8BA4-BEE8391401C8}" type="presParOf" srcId="{9F1DDF87-27DE-4424-A781-6566F13B5C72}" destId="{3F1107BD-6C52-42E6-8D50-1DF28C24F64E}" srcOrd="1" destOrd="0" presId="urn:microsoft.com/office/officeart/2005/8/layout/vList6"/>
    <dgm:cxn modelId="{7CF11083-F0EF-46DB-8AB8-5CE7012F0A07}" type="presParOf" srcId="{7886FDC6-FB3B-465F-827F-C98B399845FC}" destId="{19761DC7-62F6-4482-B026-754121E094AF}" srcOrd="3" destOrd="0" presId="urn:microsoft.com/office/officeart/2005/8/layout/vList6"/>
    <dgm:cxn modelId="{1FFE0073-9D92-41FD-8E18-9A204B34D31A}" type="presParOf" srcId="{7886FDC6-FB3B-465F-827F-C98B399845FC}" destId="{78C7900E-5ECB-4726-A97A-D7CB3C39212E}" srcOrd="4" destOrd="0" presId="urn:microsoft.com/office/officeart/2005/8/layout/vList6"/>
    <dgm:cxn modelId="{7831825A-9E04-4D85-9403-E77EA7978B6F}" type="presParOf" srcId="{78C7900E-5ECB-4726-A97A-D7CB3C39212E}" destId="{F0C35C3C-A6D0-443E-B265-20792B027D77}" srcOrd="0" destOrd="0" presId="urn:microsoft.com/office/officeart/2005/8/layout/vList6"/>
    <dgm:cxn modelId="{09C295FE-6112-43BB-830E-BA817585F290}" type="presParOf" srcId="{78C7900E-5ECB-4726-A97A-D7CB3C39212E}" destId="{04D77022-667E-4B69-B91D-89C2192CDACF}" srcOrd="1" destOrd="0" presId="urn:microsoft.com/office/officeart/2005/8/layout/vList6"/>
    <dgm:cxn modelId="{3D2C4BF5-1891-4E64-BF82-081A5E462DD6}" type="presParOf" srcId="{7886FDC6-FB3B-465F-827F-C98B399845FC}" destId="{AC9F90FC-FBA6-4CAB-8768-F325631C9B0F}" srcOrd="5" destOrd="0" presId="urn:microsoft.com/office/officeart/2005/8/layout/vList6"/>
    <dgm:cxn modelId="{87D397CC-AB24-47E6-A9ED-5B3535CDC6F9}" type="presParOf" srcId="{7886FDC6-FB3B-465F-827F-C98B399845FC}" destId="{D1F91388-8189-4AA4-A3BF-311F08911539}" srcOrd="6" destOrd="0" presId="urn:microsoft.com/office/officeart/2005/8/layout/vList6"/>
    <dgm:cxn modelId="{0D93042D-4F35-4165-BA7B-251F34B5257F}" type="presParOf" srcId="{D1F91388-8189-4AA4-A3BF-311F08911539}" destId="{2ACFAAF2-4A1E-4738-87F7-9F4D43527DFB}" srcOrd="0" destOrd="0" presId="urn:microsoft.com/office/officeart/2005/8/layout/vList6"/>
    <dgm:cxn modelId="{F4CD7365-DF31-465A-BF15-77591695A3F3}" type="presParOf" srcId="{D1F91388-8189-4AA4-A3BF-311F08911539}" destId="{5A37B9FA-912C-43FA-B85E-E663183ADF2C}"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C77D910-8246-4407-92DD-1D574F07306A}" type="doc">
      <dgm:prSet loTypeId="urn:microsoft.com/office/officeart/2005/8/layout/pList2" loCatId="list" qsTypeId="urn:microsoft.com/office/officeart/2005/8/quickstyle/simple1" qsCatId="simple" csTypeId="urn:microsoft.com/office/officeart/2005/8/colors/accent1_1" csCatId="accent1" phldr="1"/>
      <dgm:spPr/>
    </dgm:pt>
    <dgm:pt modelId="{3CA413F9-A83B-4206-9E97-ED68463E3D38}">
      <dgm:prSet phldrT="[Text]"/>
      <dgm:spPr/>
      <dgm:t>
        <a:bodyPr/>
        <a:lstStyle/>
        <a:p>
          <a:pPr algn="l"/>
          <a:r>
            <a:rPr lang="en-US" dirty="0" smtClean="0"/>
            <a:t>Any building or premises being used for residential purposed, designed or adapted for use or intended to be used as dwelling (excluding hotel, inn, boarding house or similar establishment sleeping accommodation)</a:t>
          </a:r>
          <a:endParaRPr lang="en-MY" dirty="0"/>
        </a:p>
      </dgm:t>
    </dgm:pt>
    <dgm:pt modelId="{753F4765-13AC-43E3-B7F2-73CAD8E46267}" type="parTrans" cxnId="{04DB9BD9-91E8-40DE-8CB8-00C884E28ABA}">
      <dgm:prSet/>
      <dgm:spPr/>
      <dgm:t>
        <a:bodyPr/>
        <a:lstStyle/>
        <a:p>
          <a:endParaRPr lang="en-MY"/>
        </a:p>
      </dgm:t>
    </dgm:pt>
    <dgm:pt modelId="{75C7FBC5-9931-4B01-989F-275265D74A23}" type="sibTrans" cxnId="{04DB9BD9-91E8-40DE-8CB8-00C884E28ABA}">
      <dgm:prSet/>
      <dgm:spPr/>
      <dgm:t>
        <a:bodyPr/>
        <a:lstStyle/>
        <a:p>
          <a:endParaRPr lang="en-MY"/>
        </a:p>
      </dgm:t>
    </dgm:pt>
    <dgm:pt modelId="{6AF510CF-9022-4D10-9A4D-0503B75EA17A}">
      <dgm:prSet phldrT="[Text]"/>
      <dgm:spPr/>
      <dgm:t>
        <a:bodyPr/>
        <a:lstStyle/>
        <a:p>
          <a:pPr algn="l"/>
          <a:r>
            <a:rPr lang="en-US" dirty="0" smtClean="0"/>
            <a:t>Any supply of investment precious metal.                                               </a:t>
          </a:r>
        </a:p>
        <a:p>
          <a:pPr algn="l"/>
          <a:r>
            <a:rPr lang="en-US" dirty="0" err="1" smtClean="0"/>
            <a:t>Eg</a:t>
          </a:r>
          <a:r>
            <a:rPr lang="en-US" dirty="0" smtClean="0"/>
            <a:t>: gold, silver, platinum, gold coin, silver coin                              (excluding collector coin)                                                     </a:t>
          </a:r>
          <a:endParaRPr lang="en-MY" dirty="0"/>
        </a:p>
      </dgm:t>
    </dgm:pt>
    <dgm:pt modelId="{87760891-C9F7-40AD-B9C3-576A3A85E838}" type="parTrans" cxnId="{CB67AAA0-7DFA-4E75-93C4-46D84BCEB810}">
      <dgm:prSet/>
      <dgm:spPr/>
      <dgm:t>
        <a:bodyPr/>
        <a:lstStyle/>
        <a:p>
          <a:endParaRPr lang="en-MY"/>
        </a:p>
      </dgm:t>
    </dgm:pt>
    <dgm:pt modelId="{DDC8A397-F247-4897-B1ED-E5C1AE42B140}" type="sibTrans" cxnId="{CB67AAA0-7DFA-4E75-93C4-46D84BCEB810}">
      <dgm:prSet/>
      <dgm:spPr/>
      <dgm:t>
        <a:bodyPr/>
        <a:lstStyle/>
        <a:p>
          <a:endParaRPr lang="en-MY"/>
        </a:p>
      </dgm:t>
    </dgm:pt>
    <dgm:pt modelId="{8E8FDE1C-E886-4548-A542-6394D95AD42A}">
      <dgm:prSet phldrT="[Text]"/>
      <dgm:spPr/>
      <dgm:t>
        <a:bodyPr/>
        <a:lstStyle/>
        <a:p>
          <a:pPr algn="l"/>
          <a:r>
            <a:rPr lang="en-MY" dirty="0" smtClean="0"/>
            <a:t>Any land intended to be used for residential or agricultural or general use </a:t>
          </a:r>
        </a:p>
        <a:p>
          <a:pPr algn="l"/>
          <a:r>
            <a:rPr lang="en-MY" dirty="0" smtClean="0"/>
            <a:t>- including parking facilities</a:t>
          </a:r>
        </a:p>
        <a:p>
          <a:pPr algn="l"/>
          <a:r>
            <a:rPr lang="en-MY" dirty="0" smtClean="0"/>
            <a:t>- agriculture – does not include land for hunting and fishing activities.</a:t>
          </a:r>
        </a:p>
      </dgm:t>
    </dgm:pt>
    <dgm:pt modelId="{4CFC4DF2-2FAA-48EE-BEC0-5A1146466E8D}" type="sibTrans" cxnId="{946076AC-31DB-42F3-98F7-239F76ABD384}">
      <dgm:prSet/>
      <dgm:spPr/>
      <dgm:t>
        <a:bodyPr/>
        <a:lstStyle/>
        <a:p>
          <a:endParaRPr lang="en-MY"/>
        </a:p>
      </dgm:t>
    </dgm:pt>
    <dgm:pt modelId="{7969A121-BF2D-4666-BD3F-711945E1271E}" type="parTrans" cxnId="{946076AC-31DB-42F3-98F7-239F76ABD384}">
      <dgm:prSet/>
      <dgm:spPr/>
      <dgm:t>
        <a:bodyPr/>
        <a:lstStyle/>
        <a:p>
          <a:endParaRPr lang="en-MY"/>
        </a:p>
      </dgm:t>
    </dgm:pt>
    <dgm:pt modelId="{FE8539F1-B8D4-4662-89EF-CB8B4045E54D}" type="pres">
      <dgm:prSet presAssocID="{0C77D910-8246-4407-92DD-1D574F07306A}" presName="Name0" presStyleCnt="0">
        <dgm:presLayoutVars>
          <dgm:dir/>
          <dgm:resizeHandles val="exact"/>
        </dgm:presLayoutVars>
      </dgm:prSet>
      <dgm:spPr/>
    </dgm:pt>
    <dgm:pt modelId="{93D9BBD2-0527-40DD-B9E2-88C58226CD72}" type="pres">
      <dgm:prSet presAssocID="{0C77D910-8246-4407-92DD-1D574F07306A}" presName="bkgdShp" presStyleLbl="alignAccFollowNode1" presStyleIdx="0" presStyleCnt="1" custLinFactNeighborX="-1290" custLinFactNeighborY="-20936"/>
      <dgm:spPr/>
    </dgm:pt>
    <dgm:pt modelId="{AA756A8D-8829-40B1-A4A9-669A6A2006EA}" type="pres">
      <dgm:prSet presAssocID="{0C77D910-8246-4407-92DD-1D574F07306A}" presName="linComp" presStyleCnt="0"/>
      <dgm:spPr/>
    </dgm:pt>
    <dgm:pt modelId="{3FB41C09-3C04-441E-BD06-0C28E60C7E34}" type="pres">
      <dgm:prSet presAssocID="{8E8FDE1C-E886-4548-A542-6394D95AD42A}" presName="compNode" presStyleCnt="0"/>
      <dgm:spPr/>
    </dgm:pt>
    <dgm:pt modelId="{E258E4C6-090F-4E0A-97AD-9E06F4E5AB2C}" type="pres">
      <dgm:prSet presAssocID="{8E8FDE1C-E886-4548-A542-6394D95AD42A}" presName="node" presStyleLbl="node1" presStyleIdx="0" presStyleCnt="3">
        <dgm:presLayoutVars>
          <dgm:bulletEnabled val="1"/>
        </dgm:presLayoutVars>
      </dgm:prSet>
      <dgm:spPr/>
      <dgm:t>
        <a:bodyPr/>
        <a:lstStyle/>
        <a:p>
          <a:endParaRPr lang="en-MY"/>
        </a:p>
      </dgm:t>
    </dgm:pt>
    <dgm:pt modelId="{B8FAFFA2-205C-4911-BCCA-94B4E86EF862}" type="pres">
      <dgm:prSet presAssocID="{8E8FDE1C-E886-4548-A542-6394D95AD42A}" presName="invisiNode" presStyleLbl="node1" presStyleIdx="0" presStyleCnt="3"/>
      <dgm:spPr/>
    </dgm:pt>
    <dgm:pt modelId="{2CC3E1ED-A3ED-484B-B10B-CCEA03E715F0}" type="pres">
      <dgm:prSet presAssocID="{8E8FDE1C-E886-4548-A542-6394D95AD42A}" presName="imagNode"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t="-11000" b="-11000"/>
          </a:stretch>
        </a:blipFill>
      </dgm:spPr>
    </dgm:pt>
    <dgm:pt modelId="{F02D725F-A1E3-49D7-83E0-56FC11896301}" type="pres">
      <dgm:prSet presAssocID="{4CFC4DF2-2FAA-48EE-BEC0-5A1146466E8D}" presName="sibTrans" presStyleLbl="sibTrans2D1" presStyleIdx="0" presStyleCnt="0"/>
      <dgm:spPr/>
      <dgm:t>
        <a:bodyPr/>
        <a:lstStyle/>
        <a:p>
          <a:endParaRPr lang="en-MY"/>
        </a:p>
      </dgm:t>
    </dgm:pt>
    <dgm:pt modelId="{EE0F590C-E9C9-4A89-9C84-08D2F04CDFD8}" type="pres">
      <dgm:prSet presAssocID="{3CA413F9-A83B-4206-9E97-ED68463E3D38}" presName="compNode" presStyleCnt="0"/>
      <dgm:spPr/>
    </dgm:pt>
    <dgm:pt modelId="{7A0D5D99-CB63-4BD4-9497-93EC3F7F909E}" type="pres">
      <dgm:prSet presAssocID="{3CA413F9-A83B-4206-9E97-ED68463E3D38}" presName="node" presStyleLbl="node1" presStyleIdx="1" presStyleCnt="3">
        <dgm:presLayoutVars>
          <dgm:bulletEnabled val="1"/>
        </dgm:presLayoutVars>
      </dgm:prSet>
      <dgm:spPr/>
      <dgm:t>
        <a:bodyPr/>
        <a:lstStyle/>
        <a:p>
          <a:endParaRPr lang="en-MY"/>
        </a:p>
      </dgm:t>
    </dgm:pt>
    <dgm:pt modelId="{FB0542B0-89B4-4880-922B-9D8B61522783}" type="pres">
      <dgm:prSet presAssocID="{3CA413F9-A83B-4206-9E97-ED68463E3D38}" presName="invisiNode" presStyleLbl="node1" presStyleIdx="1" presStyleCnt="3"/>
      <dgm:spPr/>
    </dgm:pt>
    <dgm:pt modelId="{420A22D9-9105-4B8C-946B-7D1BEED71C8E}" type="pres">
      <dgm:prSet presAssocID="{3CA413F9-A83B-4206-9E97-ED68463E3D38}" presName="imagNode"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t="-11000" b="-11000"/>
          </a:stretch>
        </a:blipFill>
      </dgm:spPr>
    </dgm:pt>
    <dgm:pt modelId="{E0C39124-C83E-4134-A351-B58A750008A3}" type="pres">
      <dgm:prSet presAssocID="{75C7FBC5-9931-4B01-989F-275265D74A23}" presName="sibTrans" presStyleLbl="sibTrans2D1" presStyleIdx="0" presStyleCnt="0"/>
      <dgm:spPr/>
      <dgm:t>
        <a:bodyPr/>
        <a:lstStyle/>
        <a:p>
          <a:endParaRPr lang="en-MY"/>
        </a:p>
      </dgm:t>
    </dgm:pt>
    <dgm:pt modelId="{E3E66D1F-0DF6-456C-B040-B802BDAB6B05}" type="pres">
      <dgm:prSet presAssocID="{6AF510CF-9022-4D10-9A4D-0503B75EA17A}" presName="compNode" presStyleCnt="0"/>
      <dgm:spPr/>
    </dgm:pt>
    <dgm:pt modelId="{3B1B32C0-1481-4C6C-AD64-CE31CF9ECC26}" type="pres">
      <dgm:prSet presAssocID="{6AF510CF-9022-4D10-9A4D-0503B75EA17A}" presName="node" presStyleLbl="node1" presStyleIdx="2" presStyleCnt="3">
        <dgm:presLayoutVars>
          <dgm:bulletEnabled val="1"/>
        </dgm:presLayoutVars>
      </dgm:prSet>
      <dgm:spPr/>
      <dgm:t>
        <a:bodyPr/>
        <a:lstStyle/>
        <a:p>
          <a:endParaRPr lang="en-MY"/>
        </a:p>
      </dgm:t>
    </dgm:pt>
    <dgm:pt modelId="{3755C86A-441E-489A-9C7F-A39071896072}" type="pres">
      <dgm:prSet presAssocID="{6AF510CF-9022-4D10-9A4D-0503B75EA17A}" presName="invisiNode" presStyleLbl="node1" presStyleIdx="2" presStyleCnt="3"/>
      <dgm:spPr/>
    </dgm:pt>
    <dgm:pt modelId="{CC61EB21-8227-4C31-8266-21826ACF7F7A}" type="pres">
      <dgm:prSet presAssocID="{6AF510CF-9022-4D10-9A4D-0503B75EA17A}" presName="imagNode"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t="-20000" b="-20000"/>
          </a:stretch>
        </a:blipFill>
      </dgm:spPr>
    </dgm:pt>
  </dgm:ptLst>
  <dgm:cxnLst>
    <dgm:cxn modelId="{CFF29EC1-092A-4251-9E90-3FFBF6D572C9}" type="presOf" srcId="{8E8FDE1C-E886-4548-A542-6394D95AD42A}" destId="{E258E4C6-090F-4E0A-97AD-9E06F4E5AB2C}" srcOrd="0" destOrd="0" presId="urn:microsoft.com/office/officeart/2005/8/layout/pList2"/>
    <dgm:cxn modelId="{6F6315CC-A874-46EF-8464-5C7B0CE5D715}" type="presOf" srcId="{3CA413F9-A83B-4206-9E97-ED68463E3D38}" destId="{7A0D5D99-CB63-4BD4-9497-93EC3F7F909E}" srcOrd="0" destOrd="0" presId="urn:microsoft.com/office/officeart/2005/8/layout/pList2"/>
    <dgm:cxn modelId="{6A7BEFF8-FFC9-4149-8CA7-6CFED75DFBBA}" type="presOf" srcId="{4CFC4DF2-2FAA-48EE-BEC0-5A1146466E8D}" destId="{F02D725F-A1E3-49D7-83E0-56FC11896301}" srcOrd="0" destOrd="0" presId="urn:microsoft.com/office/officeart/2005/8/layout/pList2"/>
    <dgm:cxn modelId="{7A75F979-0176-4614-890A-E474F1ECC306}" type="presOf" srcId="{75C7FBC5-9931-4B01-989F-275265D74A23}" destId="{E0C39124-C83E-4134-A351-B58A750008A3}" srcOrd="0" destOrd="0" presId="urn:microsoft.com/office/officeart/2005/8/layout/pList2"/>
    <dgm:cxn modelId="{04DB9BD9-91E8-40DE-8CB8-00C884E28ABA}" srcId="{0C77D910-8246-4407-92DD-1D574F07306A}" destId="{3CA413F9-A83B-4206-9E97-ED68463E3D38}" srcOrd="1" destOrd="0" parTransId="{753F4765-13AC-43E3-B7F2-73CAD8E46267}" sibTransId="{75C7FBC5-9931-4B01-989F-275265D74A23}"/>
    <dgm:cxn modelId="{CB67AAA0-7DFA-4E75-93C4-46D84BCEB810}" srcId="{0C77D910-8246-4407-92DD-1D574F07306A}" destId="{6AF510CF-9022-4D10-9A4D-0503B75EA17A}" srcOrd="2" destOrd="0" parTransId="{87760891-C9F7-40AD-B9C3-576A3A85E838}" sibTransId="{DDC8A397-F247-4897-B1ED-E5C1AE42B140}"/>
    <dgm:cxn modelId="{4A0D78A7-F246-46E7-86ED-A64AF223DF53}" type="presOf" srcId="{6AF510CF-9022-4D10-9A4D-0503B75EA17A}" destId="{3B1B32C0-1481-4C6C-AD64-CE31CF9ECC26}" srcOrd="0" destOrd="0" presId="urn:microsoft.com/office/officeart/2005/8/layout/pList2"/>
    <dgm:cxn modelId="{824DF58D-5C02-479C-9989-3A7E396B1A61}" type="presOf" srcId="{0C77D910-8246-4407-92DD-1D574F07306A}" destId="{FE8539F1-B8D4-4662-89EF-CB8B4045E54D}" srcOrd="0" destOrd="0" presId="urn:microsoft.com/office/officeart/2005/8/layout/pList2"/>
    <dgm:cxn modelId="{946076AC-31DB-42F3-98F7-239F76ABD384}" srcId="{0C77D910-8246-4407-92DD-1D574F07306A}" destId="{8E8FDE1C-E886-4548-A542-6394D95AD42A}" srcOrd="0" destOrd="0" parTransId="{7969A121-BF2D-4666-BD3F-711945E1271E}" sibTransId="{4CFC4DF2-2FAA-48EE-BEC0-5A1146466E8D}"/>
    <dgm:cxn modelId="{D168F37F-97BF-4080-B5FF-4D3858E26F00}" type="presParOf" srcId="{FE8539F1-B8D4-4662-89EF-CB8B4045E54D}" destId="{93D9BBD2-0527-40DD-B9E2-88C58226CD72}" srcOrd="0" destOrd="0" presId="urn:microsoft.com/office/officeart/2005/8/layout/pList2"/>
    <dgm:cxn modelId="{8ABC12E5-8952-428B-A754-0699B24B620E}" type="presParOf" srcId="{FE8539F1-B8D4-4662-89EF-CB8B4045E54D}" destId="{AA756A8D-8829-40B1-A4A9-669A6A2006EA}" srcOrd="1" destOrd="0" presId="urn:microsoft.com/office/officeart/2005/8/layout/pList2"/>
    <dgm:cxn modelId="{BF5D86A9-57D7-41DD-95E7-D082EEC27C9E}" type="presParOf" srcId="{AA756A8D-8829-40B1-A4A9-669A6A2006EA}" destId="{3FB41C09-3C04-441E-BD06-0C28E60C7E34}" srcOrd="0" destOrd="0" presId="urn:microsoft.com/office/officeart/2005/8/layout/pList2"/>
    <dgm:cxn modelId="{20A159A8-15A9-442F-8DBB-4DF5AF362796}" type="presParOf" srcId="{3FB41C09-3C04-441E-BD06-0C28E60C7E34}" destId="{E258E4C6-090F-4E0A-97AD-9E06F4E5AB2C}" srcOrd="0" destOrd="0" presId="urn:microsoft.com/office/officeart/2005/8/layout/pList2"/>
    <dgm:cxn modelId="{6039FA11-7E3F-44E4-B8B5-8559103C6FE1}" type="presParOf" srcId="{3FB41C09-3C04-441E-BD06-0C28E60C7E34}" destId="{B8FAFFA2-205C-4911-BCCA-94B4E86EF862}" srcOrd="1" destOrd="0" presId="urn:microsoft.com/office/officeart/2005/8/layout/pList2"/>
    <dgm:cxn modelId="{2AE123AE-2CE4-4872-8C14-C2541CDB8A36}" type="presParOf" srcId="{3FB41C09-3C04-441E-BD06-0C28E60C7E34}" destId="{2CC3E1ED-A3ED-484B-B10B-CCEA03E715F0}" srcOrd="2" destOrd="0" presId="urn:microsoft.com/office/officeart/2005/8/layout/pList2"/>
    <dgm:cxn modelId="{6AD6BCA6-0939-4449-9BB4-A56FF94DDE85}" type="presParOf" srcId="{AA756A8D-8829-40B1-A4A9-669A6A2006EA}" destId="{F02D725F-A1E3-49D7-83E0-56FC11896301}" srcOrd="1" destOrd="0" presId="urn:microsoft.com/office/officeart/2005/8/layout/pList2"/>
    <dgm:cxn modelId="{7D94283D-E173-490F-BCB8-0658EB249F4D}" type="presParOf" srcId="{AA756A8D-8829-40B1-A4A9-669A6A2006EA}" destId="{EE0F590C-E9C9-4A89-9C84-08D2F04CDFD8}" srcOrd="2" destOrd="0" presId="urn:microsoft.com/office/officeart/2005/8/layout/pList2"/>
    <dgm:cxn modelId="{03457A4A-4636-4D40-B671-84F7091F5A36}" type="presParOf" srcId="{EE0F590C-E9C9-4A89-9C84-08D2F04CDFD8}" destId="{7A0D5D99-CB63-4BD4-9497-93EC3F7F909E}" srcOrd="0" destOrd="0" presId="urn:microsoft.com/office/officeart/2005/8/layout/pList2"/>
    <dgm:cxn modelId="{FDBAC245-C2D9-47EC-83CF-467B990966DD}" type="presParOf" srcId="{EE0F590C-E9C9-4A89-9C84-08D2F04CDFD8}" destId="{FB0542B0-89B4-4880-922B-9D8B61522783}" srcOrd="1" destOrd="0" presId="urn:microsoft.com/office/officeart/2005/8/layout/pList2"/>
    <dgm:cxn modelId="{09B87F48-61B2-45BF-8112-59F42A7591BD}" type="presParOf" srcId="{EE0F590C-E9C9-4A89-9C84-08D2F04CDFD8}" destId="{420A22D9-9105-4B8C-946B-7D1BEED71C8E}" srcOrd="2" destOrd="0" presId="urn:microsoft.com/office/officeart/2005/8/layout/pList2"/>
    <dgm:cxn modelId="{DE7E39A4-6B55-4871-96BD-2FE4AF872321}" type="presParOf" srcId="{AA756A8D-8829-40B1-A4A9-669A6A2006EA}" destId="{E0C39124-C83E-4134-A351-B58A750008A3}" srcOrd="3" destOrd="0" presId="urn:microsoft.com/office/officeart/2005/8/layout/pList2"/>
    <dgm:cxn modelId="{D6976080-6139-466B-BA29-47D0BD2602CA}" type="presParOf" srcId="{AA756A8D-8829-40B1-A4A9-669A6A2006EA}" destId="{E3E66D1F-0DF6-456C-B040-B802BDAB6B05}" srcOrd="4" destOrd="0" presId="urn:microsoft.com/office/officeart/2005/8/layout/pList2"/>
    <dgm:cxn modelId="{510755FC-CF58-4D01-8E02-BE966E828C2D}" type="presParOf" srcId="{E3E66D1F-0DF6-456C-B040-B802BDAB6B05}" destId="{3B1B32C0-1481-4C6C-AD64-CE31CF9ECC26}" srcOrd="0" destOrd="0" presId="urn:microsoft.com/office/officeart/2005/8/layout/pList2"/>
    <dgm:cxn modelId="{89E7B57A-6F6C-469E-B56A-E3154684E0ED}" type="presParOf" srcId="{E3E66D1F-0DF6-456C-B040-B802BDAB6B05}" destId="{3755C86A-441E-489A-9C7F-A39071896072}" srcOrd="1" destOrd="0" presId="urn:microsoft.com/office/officeart/2005/8/layout/pList2"/>
    <dgm:cxn modelId="{37AC88AE-2CB7-4A69-8732-55A3B10EB81A}" type="presParOf" srcId="{E3E66D1F-0DF6-456C-B040-B802BDAB6B05}" destId="{CC61EB21-8227-4C31-8266-21826ACF7F7A}"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8D3DB52-89A7-46B8-8518-DB2276AFD20B}" type="doc">
      <dgm:prSet loTypeId="urn:microsoft.com/office/officeart/2005/8/layout/radial6" loCatId="relationship" qsTypeId="urn:microsoft.com/office/officeart/2005/8/quickstyle/3d1" qsCatId="3D" csTypeId="urn:microsoft.com/office/officeart/2005/8/colors/colorful1#1" csCatId="colorful" phldr="1"/>
      <dgm:spPr/>
      <dgm:t>
        <a:bodyPr/>
        <a:lstStyle/>
        <a:p>
          <a:endParaRPr lang="ms-MY"/>
        </a:p>
      </dgm:t>
    </dgm:pt>
    <dgm:pt modelId="{104660C0-C33E-4B72-BF5C-E1A2E957408C}">
      <dgm:prSet phldrT="[Text]" custT="1"/>
      <dgm:spPr/>
      <dgm:t>
        <a:bodyPr/>
        <a:lstStyle/>
        <a:p>
          <a:r>
            <a:rPr lang="en-US" sz="2800" b="1" dirty="0" smtClean="0"/>
            <a:t>GST READINESS</a:t>
          </a:r>
          <a:endParaRPr lang="ms-MY" sz="2800" b="1" dirty="0"/>
        </a:p>
      </dgm:t>
    </dgm:pt>
    <dgm:pt modelId="{999D32C9-0175-4C7F-A4B5-8D8698FB1570}" type="parTrans" cxnId="{3BAC9CD9-15A9-43D4-8393-4C46870A386C}">
      <dgm:prSet/>
      <dgm:spPr/>
      <dgm:t>
        <a:bodyPr/>
        <a:lstStyle/>
        <a:p>
          <a:endParaRPr lang="ms-MY" b="1"/>
        </a:p>
      </dgm:t>
    </dgm:pt>
    <dgm:pt modelId="{37AD3204-DBFD-4F57-80AE-348C8C879248}" type="sibTrans" cxnId="{3BAC9CD9-15A9-43D4-8393-4C46870A386C}">
      <dgm:prSet/>
      <dgm:spPr/>
      <dgm:t>
        <a:bodyPr/>
        <a:lstStyle/>
        <a:p>
          <a:endParaRPr lang="ms-MY" b="1"/>
        </a:p>
      </dgm:t>
    </dgm:pt>
    <dgm:pt modelId="{02CDC0ED-A507-4A3E-B6C9-42127802A995}">
      <dgm:prSet phldrT="[Text]" custT="1"/>
      <dgm:spPr/>
      <dgm:t>
        <a:bodyPr/>
        <a:lstStyle/>
        <a:p>
          <a:r>
            <a:rPr lang="en-US" sz="1200" b="1" dirty="0" smtClean="0">
              <a:solidFill>
                <a:schemeClr val="bg1"/>
              </a:solidFill>
            </a:rPr>
            <a:t>EDUCATION AND TRAINING</a:t>
          </a:r>
          <a:endParaRPr lang="ms-MY" sz="1200" b="1" dirty="0">
            <a:solidFill>
              <a:schemeClr val="bg1"/>
            </a:solidFill>
          </a:endParaRPr>
        </a:p>
      </dgm:t>
    </dgm:pt>
    <dgm:pt modelId="{0AE649DA-1EAA-4D30-A1FB-17306AA79E92}" type="parTrans" cxnId="{8FBD9BE8-BD06-4F48-9AA4-65A29174C7EB}">
      <dgm:prSet/>
      <dgm:spPr/>
      <dgm:t>
        <a:bodyPr/>
        <a:lstStyle/>
        <a:p>
          <a:endParaRPr lang="ms-MY" b="1"/>
        </a:p>
      </dgm:t>
    </dgm:pt>
    <dgm:pt modelId="{9A5C22B7-78C2-490A-A8EF-8982223941C0}" type="sibTrans" cxnId="{8FBD9BE8-BD06-4F48-9AA4-65A29174C7EB}">
      <dgm:prSet/>
      <dgm:spPr/>
      <dgm:t>
        <a:bodyPr/>
        <a:lstStyle/>
        <a:p>
          <a:endParaRPr lang="ms-MY" sz="3200" b="1"/>
        </a:p>
      </dgm:t>
    </dgm:pt>
    <dgm:pt modelId="{B7559318-34B4-4199-A40C-0469A0C47F70}">
      <dgm:prSet phldrT="[Text]" custT="1"/>
      <dgm:spPr/>
      <dgm:t>
        <a:bodyPr/>
        <a:lstStyle/>
        <a:p>
          <a:r>
            <a:rPr lang="en-US" sz="1200" b="1" dirty="0" smtClean="0">
              <a:solidFill>
                <a:schemeClr val="bg1"/>
              </a:solidFill>
            </a:rPr>
            <a:t>TAX REGULATORY COMPLIANCE</a:t>
          </a:r>
          <a:endParaRPr lang="ms-MY" sz="1200" b="1" dirty="0">
            <a:solidFill>
              <a:schemeClr val="bg1"/>
            </a:solidFill>
          </a:endParaRPr>
        </a:p>
      </dgm:t>
    </dgm:pt>
    <dgm:pt modelId="{D093CAFE-6708-49F7-8C68-8B60A0B41CAB}" type="parTrans" cxnId="{E3F78E30-5FE0-40E4-8B4D-0D4EB1EFF9EB}">
      <dgm:prSet/>
      <dgm:spPr/>
      <dgm:t>
        <a:bodyPr/>
        <a:lstStyle/>
        <a:p>
          <a:endParaRPr lang="ms-MY" b="1"/>
        </a:p>
      </dgm:t>
    </dgm:pt>
    <dgm:pt modelId="{EFF3A621-7365-4175-A681-11FF0E4A1FD8}" type="sibTrans" cxnId="{E3F78E30-5FE0-40E4-8B4D-0D4EB1EFF9EB}">
      <dgm:prSet/>
      <dgm:spPr/>
      <dgm:t>
        <a:bodyPr/>
        <a:lstStyle/>
        <a:p>
          <a:endParaRPr lang="ms-MY" sz="3200" b="1"/>
        </a:p>
      </dgm:t>
    </dgm:pt>
    <dgm:pt modelId="{73965A86-A6B1-429F-8E19-546D514E1210}">
      <dgm:prSet phldrT="[Text]" custT="1"/>
      <dgm:spPr/>
      <dgm:t>
        <a:bodyPr/>
        <a:lstStyle/>
        <a:p>
          <a:r>
            <a:rPr lang="en-US" sz="1200" b="1" dirty="0" smtClean="0">
              <a:solidFill>
                <a:schemeClr val="bg1"/>
              </a:solidFill>
            </a:rPr>
            <a:t>TRANSITIONAL ISSUE</a:t>
          </a:r>
          <a:endParaRPr lang="ms-MY" sz="1200" b="1" dirty="0">
            <a:solidFill>
              <a:schemeClr val="bg1"/>
            </a:solidFill>
          </a:endParaRPr>
        </a:p>
      </dgm:t>
    </dgm:pt>
    <dgm:pt modelId="{15E5A3D2-520C-422D-9C26-532687F60C0F}" type="parTrans" cxnId="{B71D13A1-45E3-48A6-B4E0-104CFA16D99C}">
      <dgm:prSet/>
      <dgm:spPr/>
      <dgm:t>
        <a:bodyPr/>
        <a:lstStyle/>
        <a:p>
          <a:endParaRPr lang="ms-MY" b="1"/>
        </a:p>
      </dgm:t>
    </dgm:pt>
    <dgm:pt modelId="{2652A65A-ABCA-446B-ACB2-A796F4720AA1}" type="sibTrans" cxnId="{B71D13A1-45E3-48A6-B4E0-104CFA16D99C}">
      <dgm:prSet/>
      <dgm:spPr/>
      <dgm:t>
        <a:bodyPr/>
        <a:lstStyle/>
        <a:p>
          <a:endParaRPr lang="ms-MY" sz="3200" b="1"/>
        </a:p>
      </dgm:t>
    </dgm:pt>
    <dgm:pt modelId="{6FDD5EE8-2DE8-46D4-8098-07C7D95896BC}">
      <dgm:prSet phldrT="[Text]" custT="1"/>
      <dgm:spPr/>
      <dgm:t>
        <a:bodyPr/>
        <a:lstStyle/>
        <a:p>
          <a:r>
            <a:rPr lang="en-US" sz="1200" b="1" dirty="0" smtClean="0">
              <a:solidFill>
                <a:schemeClr val="bg1"/>
              </a:solidFill>
            </a:rPr>
            <a:t>ACCOUNTING FOR GST</a:t>
          </a:r>
          <a:endParaRPr lang="ms-MY" sz="1200" b="1" dirty="0">
            <a:solidFill>
              <a:schemeClr val="bg1"/>
            </a:solidFill>
          </a:endParaRPr>
        </a:p>
      </dgm:t>
    </dgm:pt>
    <dgm:pt modelId="{DB4BD7BF-B58A-4EC2-B9C2-C44E925426B1}" type="parTrans" cxnId="{13ABA4C4-0319-4761-97D6-59281BD3F7E7}">
      <dgm:prSet/>
      <dgm:spPr/>
      <dgm:t>
        <a:bodyPr/>
        <a:lstStyle/>
        <a:p>
          <a:endParaRPr lang="ms-MY" b="1"/>
        </a:p>
      </dgm:t>
    </dgm:pt>
    <dgm:pt modelId="{6F8FB89F-0FCB-43FC-B3C0-97E9E90BD0A0}" type="sibTrans" cxnId="{13ABA4C4-0319-4761-97D6-59281BD3F7E7}">
      <dgm:prSet/>
      <dgm:spPr/>
      <dgm:t>
        <a:bodyPr/>
        <a:lstStyle/>
        <a:p>
          <a:endParaRPr lang="ms-MY" sz="3200" b="1"/>
        </a:p>
      </dgm:t>
    </dgm:pt>
    <dgm:pt modelId="{3EAD1F72-5775-472D-9F1B-E4F8BF3E1D5B}">
      <dgm:prSet custT="1"/>
      <dgm:spPr/>
      <dgm:t>
        <a:bodyPr/>
        <a:lstStyle/>
        <a:p>
          <a:r>
            <a:rPr lang="en-US" sz="1100" b="1" dirty="0" smtClean="0">
              <a:solidFill>
                <a:schemeClr val="bg1"/>
              </a:solidFill>
            </a:rPr>
            <a:t>SUPPLIER AND CUSTOMER COMMUNICATION</a:t>
          </a:r>
          <a:endParaRPr lang="ms-MY" sz="1100" b="1" dirty="0">
            <a:solidFill>
              <a:schemeClr val="bg1"/>
            </a:solidFill>
          </a:endParaRPr>
        </a:p>
      </dgm:t>
    </dgm:pt>
    <dgm:pt modelId="{25201468-D360-4356-BA64-57FD1D36139E}" type="parTrans" cxnId="{E13DE3AE-EEDD-40E5-9BC4-1F2FBF1F53E8}">
      <dgm:prSet/>
      <dgm:spPr/>
      <dgm:t>
        <a:bodyPr/>
        <a:lstStyle/>
        <a:p>
          <a:endParaRPr lang="ms-MY" b="1"/>
        </a:p>
      </dgm:t>
    </dgm:pt>
    <dgm:pt modelId="{A579998E-85E7-4BBB-AE7F-66AD824CC4FF}" type="sibTrans" cxnId="{E13DE3AE-EEDD-40E5-9BC4-1F2FBF1F53E8}">
      <dgm:prSet/>
      <dgm:spPr/>
      <dgm:t>
        <a:bodyPr/>
        <a:lstStyle/>
        <a:p>
          <a:endParaRPr lang="ms-MY" sz="3200" b="1"/>
        </a:p>
      </dgm:t>
    </dgm:pt>
    <dgm:pt modelId="{EEFFFDD4-8DE2-4E16-9D3A-EC43DE7D89E2}">
      <dgm:prSet phldrT="[Text]" custT="1"/>
      <dgm:spPr/>
      <dgm:t>
        <a:bodyPr/>
        <a:lstStyle/>
        <a:p>
          <a:r>
            <a:rPr lang="en-US" sz="1200" b="1" dirty="0" smtClean="0">
              <a:solidFill>
                <a:schemeClr val="bg1"/>
              </a:solidFill>
            </a:rPr>
            <a:t>SYSTEM AND TECHNOLOGY</a:t>
          </a:r>
          <a:endParaRPr lang="ms-MY" sz="1200" b="1" dirty="0">
            <a:solidFill>
              <a:schemeClr val="bg1"/>
            </a:solidFill>
          </a:endParaRPr>
        </a:p>
      </dgm:t>
    </dgm:pt>
    <dgm:pt modelId="{59A79397-5130-4830-A345-42EE9831A6C2}" type="parTrans" cxnId="{24CC9230-DFFA-4F3A-87F2-53D79CE8D824}">
      <dgm:prSet/>
      <dgm:spPr/>
      <dgm:t>
        <a:bodyPr/>
        <a:lstStyle/>
        <a:p>
          <a:endParaRPr lang="en-SG" b="1"/>
        </a:p>
      </dgm:t>
    </dgm:pt>
    <dgm:pt modelId="{582C31F3-FED0-478A-A6DC-8AA476468FF4}" type="sibTrans" cxnId="{24CC9230-DFFA-4F3A-87F2-53D79CE8D824}">
      <dgm:prSet/>
      <dgm:spPr/>
      <dgm:t>
        <a:bodyPr/>
        <a:lstStyle/>
        <a:p>
          <a:endParaRPr lang="en-SG" sz="3200" b="1"/>
        </a:p>
      </dgm:t>
    </dgm:pt>
    <dgm:pt modelId="{20ADE303-D772-4B3B-AE4C-1DCC930FBD9B}" type="pres">
      <dgm:prSet presAssocID="{A8D3DB52-89A7-46B8-8518-DB2276AFD20B}" presName="Name0" presStyleCnt="0">
        <dgm:presLayoutVars>
          <dgm:chMax val="1"/>
          <dgm:dir/>
          <dgm:animLvl val="ctr"/>
          <dgm:resizeHandles val="exact"/>
        </dgm:presLayoutVars>
      </dgm:prSet>
      <dgm:spPr/>
      <dgm:t>
        <a:bodyPr/>
        <a:lstStyle/>
        <a:p>
          <a:endParaRPr lang="ms-MY"/>
        </a:p>
      </dgm:t>
    </dgm:pt>
    <dgm:pt modelId="{A83C7137-DC23-4535-95F2-9E5228A0BF33}" type="pres">
      <dgm:prSet presAssocID="{104660C0-C33E-4B72-BF5C-E1A2E957408C}" presName="centerShape" presStyleLbl="node0" presStyleIdx="0" presStyleCnt="1" custScaleX="153164"/>
      <dgm:spPr/>
      <dgm:t>
        <a:bodyPr/>
        <a:lstStyle/>
        <a:p>
          <a:endParaRPr lang="ms-MY"/>
        </a:p>
      </dgm:t>
    </dgm:pt>
    <dgm:pt modelId="{B2042EE8-ED77-4890-A48A-110A3DBBBF9C}" type="pres">
      <dgm:prSet presAssocID="{02CDC0ED-A507-4A3E-B6C9-42127802A995}" presName="node" presStyleLbl="node1" presStyleIdx="0" presStyleCnt="6">
        <dgm:presLayoutVars>
          <dgm:bulletEnabled val="1"/>
        </dgm:presLayoutVars>
      </dgm:prSet>
      <dgm:spPr/>
      <dgm:t>
        <a:bodyPr/>
        <a:lstStyle/>
        <a:p>
          <a:endParaRPr lang="ms-MY"/>
        </a:p>
      </dgm:t>
    </dgm:pt>
    <dgm:pt modelId="{ABF6C8A8-5E1C-46D8-B357-70C2268AC75A}" type="pres">
      <dgm:prSet presAssocID="{02CDC0ED-A507-4A3E-B6C9-42127802A995}" presName="dummy" presStyleCnt="0"/>
      <dgm:spPr/>
      <dgm:t>
        <a:bodyPr/>
        <a:lstStyle/>
        <a:p>
          <a:endParaRPr lang="en-SG"/>
        </a:p>
      </dgm:t>
    </dgm:pt>
    <dgm:pt modelId="{FD0FB52D-C7F6-4B28-A1CE-EA1B22700ADA}" type="pres">
      <dgm:prSet presAssocID="{9A5C22B7-78C2-490A-A8EF-8982223941C0}" presName="sibTrans" presStyleLbl="sibTrans2D1" presStyleIdx="0" presStyleCnt="6"/>
      <dgm:spPr/>
      <dgm:t>
        <a:bodyPr/>
        <a:lstStyle/>
        <a:p>
          <a:endParaRPr lang="ms-MY"/>
        </a:p>
      </dgm:t>
    </dgm:pt>
    <dgm:pt modelId="{7C2B596F-3388-48B3-BD39-D5BC0B940DC9}" type="pres">
      <dgm:prSet presAssocID="{3EAD1F72-5775-472D-9F1B-E4F8BF3E1D5B}" presName="node" presStyleLbl="node1" presStyleIdx="1" presStyleCnt="6" custScaleX="139780" custRadScaleRad="106999" custRadScaleInc="6316">
        <dgm:presLayoutVars>
          <dgm:bulletEnabled val="1"/>
        </dgm:presLayoutVars>
      </dgm:prSet>
      <dgm:spPr/>
      <dgm:t>
        <a:bodyPr/>
        <a:lstStyle/>
        <a:p>
          <a:endParaRPr lang="ms-MY"/>
        </a:p>
      </dgm:t>
    </dgm:pt>
    <dgm:pt modelId="{37EC2121-88DE-4180-9AF0-76814D451EDD}" type="pres">
      <dgm:prSet presAssocID="{3EAD1F72-5775-472D-9F1B-E4F8BF3E1D5B}" presName="dummy" presStyleCnt="0"/>
      <dgm:spPr/>
      <dgm:t>
        <a:bodyPr/>
        <a:lstStyle/>
        <a:p>
          <a:endParaRPr lang="en-SG"/>
        </a:p>
      </dgm:t>
    </dgm:pt>
    <dgm:pt modelId="{38F58394-8D12-4FC1-96DB-CE312C750EF7}" type="pres">
      <dgm:prSet presAssocID="{A579998E-85E7-4BBB-AE7F-66AD824CC4FF}" presName="sibTrans" presStyleLbl="sibTrans2D1" presStyleIdx="1" presStyleCnt="6"/>
      <dgm:spPr/>
      <dgm:t>
        <a:bodyPr/>
        <a:lstStyle/>
        <a:p>
          <a:endParaRPr lang="ms-MY"/>
        </a:p>
      </dgm:t>
    </dgm:pt>
    <dgm:pt modelId="{22D2E5ED-63AB-4054-A7DA-07EFBF079F3C}" type="pres">
      <dgm:prSet presAssocID="{B7559318-34B4-4199-A40C-0469A0C47F70}" presName="node" presStyleLbl="node1" presStyleIdx="2" presStyleCnt="6" custScaleX="150805" custRadScaleRad="107400" custRadScaleInc="17836">
        <dgm:presLayoutVars>
          <dgm:bulletEnabled val="1"/>
        </dgm:presLayoutVars>
      </dgm:prSet>
      <dgm:spPr/>
      <dgm:t>
        <a:bodyPr/>
        <a:lstStyle/>
        <a:p>
          <a:endParaRPr lang="ms-MY"/>
        </a:p>
      </dgm:t>
    </dgm:pt>
    <dgm:pt modelId="{85747D3E-736A-4BFE-91A9-3AFC0DFAE993}" type="pres">
      <dgm:prSet presAssocID="{B7559318-34B4-4199-A40C-0469A0C47F70}" presName="dummy" presStyleCnt="0"/>
      <dgm:spPr/>
      <dgm:t>
        <a:bodyPr/>
        <a:lstStyle/>
        <a:p>
          <a:endParaRPr lang="en-SG"/>
        </a:p>
      </dgm:t>
    </dgm:pt>
    <dgm:pt modelId="{F96B5B31-BB0A-4D8F-B8B8-8CF1775EC793}" type="pres">
      <dgm:prSet presAssocID="{EFF3A621-7365-4175-A681-11FF0E4A1FD8}" presName="sibTrans" presStyleLbl="sibTrans2D1" presStyleIdx="2" presStyleCnt="6"/>
      <dgm:spPr/>
      <dgm:t>
        <a:bodyPr/>
        <a:lstStyle/>
        <a:p>
          <a:endParaRPr lang="ms-MY"/>
        </a:p>
      </dgm:t>
    </dgm:pt>
    <dgm:pt modelId="{19AC1686-B539-4D80-B990-87315F7DEC82}" type="pres">
      <dgm:prSet presAssocID="{73965A86-A6B1-429F-8E19-546D514E1210}" presName="node" presStyleLbl="node1" presStyleIdx="3" presStyleCnt="6" custScaleX="138486">
        <dgm:presLayoutVars>
          <dgm:bulletEnabled val="1"/>
        </dgm:presLayoutVars>
      </dgm:prSet>
      <dgm:spPr/>
      <dgm:t>
        <a:bodyPr/>
        <a:lstStyle/>
        <a:p>
          <a:endParaRPr lang="ms-MY"/>
        </a:p>
      </dgm:t>
    </dgm:pt>
    <dgm:pt modelId="{E507E269-4A66-449E-A73A-4AA976B170B9}" type="pres">
      <dgm:prSet presAssocID="{73965A86-A6B1-429F-8E19-546D514E1210}" presName="dummy" presStyleCnt="0"/>
      <dgm:spPr/>
      <dgm:t>
        <a:bodyPr/>
        <a:lstStyle/>
        <a:p>
          <a:endParaRPr lang="en-SG"/>
        </a:p>
      </dgm:t>
    </dgm:pt>
    <dgm:pt modelId="{06496D5A-8B16-4A72-B592-BE152781A05B}" type="pres">
      <dgm:prSet presAssocID="{2652A65A-ABCA-446B-ACB2-A796F4720AA1}" presName="sibTrans" presStyleLbl="sibTrans2D1" presStyleIdx="3" presStyleCnt="6"/>
      <dgm:spPr/>
      <dgm:t>
        <a:bodyPr/>
        <a:lstStyle/>
        <a:p>
          <a:endParaRPr lang="ms-MY"/>
        </a:p>
      </dgm:t>
    </dgm:pt>
    <dgm:pt modelId="{471A1C74-F415-4A8B-8B83-8DB35BFAC967}" type="pres">
      <dgm:prSet presAssocID="{6FDD5EE8-2DE8-46D4-8098-07C7D95896BC}" presName="node" presStyleLbl="node1" presStyleIdx="4" presStyleCnt="6" custScaleX="122305" custRadScaleRad="105195" custRadScaleInc="-912">
        <dgm:presLayoutVars>
          <dgm:bulletEnabled val="1"/>
        </dgm:presLayoutVars>
      </dgm:prSet>
      <dgm:spPr/>
      <dgm:t>
        <a:bodyPr/>
        <a:lstStyle/>
        <a:p>
          <a:endParaRPr lang="ms-MY"/>
        </a:p>
      </dgm:t>
    </dgm:pt>
    <dgm:pt modelId="{8E1CE68B-BEF3-45FD-A315-0FDFCF3AD538}" type="pres">
      <dgm:prSet presAssocID="{6FDD5EE8-2DE8-46D4-8098-07C7D95896BC}" presName="dummy" presStyleCnt="0"/>
      <dgm:spPr/>
      <dgm:t>
        <a:bodyPr/>
        <a:lstStyle/>
        <a:p>
          <a:endParaRPr lang="en-SG"/>
        </a:p>
      </dgm:t>
    </dgm:pt>
    <dgm:pt modelId="{401CD52B-E1DB-40AF-B809-E7466BB20E5C}" type="pres">
      <dgm:prSet presAssocID="{6F8FB89F-0FCB-43FC-B3C0-97E9E90BD0A0}" presName="sibTrans" presStyleLbl="sibTrans2D1" presStyleIdx="4" presStyleCnt="6"/>
      <dgm:spPr/>
      <dgm:t>
        <a:bodyPr/>
        <a:lstStyle/>
        <a:p>
          <a:endParaRPr lang="ms-MY"/>
        </a:p>
      </dgm:t>
    </dgm:pt>
    <dgm:pt modelId="{2536D391-4F45-4FCD-B1A7-F74EF7E81E38}" type="pres">
      <dgm:prSet presAssocID="{EEFFFDD4-8DE2-4E16-9D3A-EC43DE7D89E2}" presName="node" presStyleLbl="node1" presStyleIdx="5" presStyleCnt="6" custScaleX="122797" custRadScaleRad="105067" custRadScaleInc="7996">
        <dgm:presLayoutVars>
          <dgm:bulletEnabled val="1"/>
        </dgm:presLayoutVars>
      </dgm:prSet>
      <dgm:spPr/>
      <dgm:t>
        <a:bodyPr/>
        <a:lstStyle/>
        <a:p>
          <a:endParaRPr lang="en-SG"/>
        </a:p>
      </dgm:t>
    </dgm:pt>
    <dgm:pt modelId="{46AFEA46-DEF0-469D-8D9A-A53FB76D0140}" type="pres">
      <dgm:prSet presAssocID="{EEFFFDD4-8DE2-4E16-9D3A-EC43DE7D89E2}" presName="dummy" presStyleCnt="0"/>
      <dgm:spPr/>
      <dgm:t>
        <a:bodyPr/>
        <a:lstStyle/>
        <a:p>
          <a:endParaRPr lang="en-SG"/>
        </a:p>
      </dgm:t>
    </dgm:pt>
    <dgm:pt modelId="{7CA58966-8F88-42D9-B5A0-17E438DC56B6}" type="pres">
      <dgm:prSet presAssocID="{582C31F3-FED0-478A-A6DC-8AA476468FF4}" presName="sibTrans" presStyleLbl="sibTrans2D1" presStyleIdx="5" presStyleCnt="6"/>
      <dgm:spPr/>
      <dgm:t>
        <a:bodyPr/>
        <a:lstStyle/>
        <a:p>
          <a:endParaRPr lang="en-SG"/>
        </a:p>
      </dgm:t>
    </dgm:pt>
  </dgm:ptLst>
  <dgm:cxnLst>
    <dgm:cxn modelId="{FC493C52-17C0-41A8-860A-584F8F927C5C}" type="presOf" srcId="{2652A65A-ABCA-446B-ACB2-A796F4720AA1}" destId="{06496D5A-8B16-4A72-B592-BE152781A05B}" srcOrd="0" destOrd="0" presId="urn:microsoft.com/office/officeart/2005/8/layout/radial6"/>
    <dgm:cxn modelId="{F1E5C677-F20A-4B83-8471-060C60880730}" type="presOf" srcId="{B7559318-34B4-4199-A40C-0469A0C47F70}" destId="{22D2E5ED-63AB-4054-A7DA-07EFBF079F3C}" srcOrd="0" destOrd="0" presId="urn:microsoft.com/office/officeart/2005/8/layout/radial6"/>
    <dgm:cxn modelId="{9BC65E7A-0D68-4169-8DCD-DF6975FEACCE}" type="presOf" srcId="{582C31F3-FED0-478A-A6DC-8AA476468FF4}" destId="{7CA58966-8F88-42D9-B5A0-17E438DC56B6}" srcOrd="0" destOrd="0" presId="urn:microsoft.com/office/officeart/2005/8/layout/radial6"/>
    <dgm:cxn modelId="{19FA7656-5377-43AF-A659-6FB8DFE9829B}" type="presOf" srcId="{EFF3A621-7365-4175-A681-11FF0E4A1FD8}" destId="{F96B5B31-BB0A-4D8F-B8B8-8CF1775EC793}" srcOrd="0" destOrd="0" presId="urn:microsoft.com/office/officeart/2005/8/layout/radial6"/>
    <dgm:cxn modelId="{D1F53A7E-6953-44A8-A4E6-0B11B0C20A21}" type="presOf" srcId="{EEFFFDD4-8DE2-4E16-9D3A-EC43DE7D89E2}" destId="{2536D391-4F45-4FCD-B1A7-F74EF7E81E38}" srcOrd="0" destOrd="0" presId="urn:microsoft.com/office/officeart/2005/8/layout/radial6"/>
    <dgm:cxn modelId="{8FBD9BE8-BD06-4F48-9AA4-65A29174C7EB}" srcId="{104660C0-C33E-4B72-BF5C-E1A2E957408C}" destId="{02CDC0ED-A507-4A3E-B6C9-42127802A995}" srcOrd="0" destOrd="0" parTransId="{0AE649DA-1EAA-4D30-A1FB-17306AA79E92}" sibTransId="{9A5C22B7-78C2-490A-A8EF-8982223941C0}"/>
    <dgm:cxn modelId="{E3F78E30-5FE0-40E4-8B4D-0D4EB1EFF9EB}" srcId="{104660C0-C33E-4B72-BF5C-E1A2E957408C}" destId="{B7559318-34B4-4199-A40C-0469A0C47F70}" srcOrd="2" destOrd="0" parTransId="{D093CAFE-6708-49F7-8C68-8B60A0B41CAB}" sibTransId="{EFF3A621-7365-4175-A681-11FF0E4A1FD8}"/>
    <dgm:cxn modelId="{5120D812-586F-4F48-8574-63659418FADF}" type="presOf" srcId="{73965A86-A6B1-429F-8E19-546D514E1210}" destId="{19AC1686-B539-4D80-B990-87315F7DEC82}" srcOrd="0" destOrd="0" presId="urn:microsoft.com/office/officeart/2005/8/layout/radial6"/>
    <dgm:cxn modelId="{13ABA4C4-0319-4761-97D6-59281BD3F7E7}" srcId="{104660C0-C33E-4B72-BF5C-E1A2E957408C}" destId="{6FDD5EE8-2DE8-46D4-8098-07C7D95896BC}" srcOrd="4" destOrd="0" parTransId="{DB4BD7BF-B58A-4EC2-B9C2-C44E925426B1}" sibTransId="{6F8FB89F-0FCB-43FC-B3C0-97E9E90BD0A0}"/>
    <dgm:cxn modelId="{E13DE3AE-EEDD-40E5-9BC4-1F2FBF1F53E8}" srcId="{104660C0-C33E-4B72-BF5C-E1A2E957408C}" destId="{3EAD1F72-5775-472D-9F1B-E4F8BF3E1D5B}" srcOrd="1" destOrd="0" parTransId="{25201468-D360-4356-BA64-57FD1D36139E}" sibTransId="{A579998E-85E7-4BBB-AE7F-66AD824CC4FF}"/>
    <dgm:cxn modelId="{6845CE4F-99B5-4A6F-B324-2B57A810051E}" type="presOf" srcId="{9A5C22B7-78C2-490A-A8EF-8982223941C0}" destId="{FD0FB52D-C7F6-4B28-A1CE-EA1B22700ADA}" srcOrd="0" destOrd="0" presId="urn:microsoft.com/office/officeart/2005/8/layout/radial6"/>
    <dgm:cxn modelId="{13CF8377-0E07-45C6-A095-9F2996A07F5E}" type="presOf" srcId="{104660C0-C33E-4B72-BF5C-E1A2E957408C}" destId="{A83C7137-DC23-4535-95F2-9E5228A0BF33}" srcOrd="0" destOrd="0" presId="urn:microsoft.com/office/officeart/2005/8/layout/radial6"/>
    <dgm:cxn modelId="{B71D13A1-45E3-48A6-B4E0-104CFA16D99C}" srcId="{104660C0-C33E-4B72-BF5C-E1A2E957408C}" destId="{73965A86-A6B1-429F-8E19-546D514E1210}" srcOrd="3" destOrd="0" parTransId="{15E5A3D2-520C-422D-9C26-532687F60C0F}" sibTransId="{2652A65A-ABCA-446B-ACB2-A796F4720AA1}"/>
    <dgm:cxn modelId="{24CC9230-DFFA-4F3A-87F2-53D79CE8D824}" srcId="{104660C0-C33E-4B72-BF5C-E1A2E957408C}" destId="{EEFFFDD4-8DE2-4E16-9D3A-EC43DE7D89E2}" srcOrd="5" destOrd="0" parTransId="{59A79397-5130-4830-A345-42EE9831A6C2}" sibTransId="{582C31F3-FED0-478A-A6DC-8AA476468FF4}"/>
    <dgm:cxn modelId="{EE7A9FAC-9FF4-43A8-AA04-3C0E5D7FFFFD}" type="presOf" srcId="{A579998E-85E7-4BBB-AE7F-66AD824CC4FF}" destId="{38F58394-8D12-4FC1-96DB-CE312C750EF7}" srcOrd="0" destOrd="0" presId="urn:microsoft.com/office/officeart/2005/8/layout/radial6"/>
    <dgm:cxn modelId="{535B7D17-7386-4889-9A2E-9AAAA0F64DB7}" type="presOf" srcId="{6F8FB89F-0FCB-43FC-B3C0-97E9E90BD0A0}" destId="{401CD52B-E1DB-40AF-B809-E7466BB20E5C}" srcOrd="0" destOrd="0" presId="urn:microsoft.com/office/officeart/2005/8/layout/radial6"/>
    <dgm:cxn modelId="{3BAC9CD9-15A9-43D4-8393-4C46870A386C}" srcId="{A8D3DB52-89A7-46B8-8518-DB2276AFD20B}" destId="{104660C0-C33E-4B72-BF5C-E1A2E957408C}" srcOrd="0" destOrd="0" parTransId="{999D32C9-0175-4C7F-A4B5-8D8698FB1570}" sibTransId="{37AD3204-DBFD-4F57-80AE-348C8C879248}"/>
    <dgm:cxn modelId="{32E58E68-8E11-4BA9-A75B-A2D6683550FE}" type="presOf" srcId="{6FDD5EE8-2DE8-46D4-8098-07C7D95896BC}" destId="{471A1C74-F415-4A8B-8B83-8DB35BFAC967}" srcOrd="0" destOrd="0" presId="urn:microsoft.com/office/officeart/2005/8/layout/radial6"/>
    <dgm:cxn modelId="{BF36B77E-1789-492A-9F14-61F0314F5B3A}" type="presOf" srcId="{02CDC0ED-A507-4A3E-B6C9-42127802A995}" destId="{B2042EE8-ED77-4890-A48A-110A3DBBBF9C}" srcOrd="0" destOrd="0" presId="urn:microsoft.com/office/officeart/2005/8/layout/radial6"/>
    <dgm:cxn modelId="{FF88F402-B17A-474C-84B4-1D4C8436493E}" type="presOf" srcId="{3EAD1F72-5775-472D-9F1B-E4F8BF3E1D5B}" destId="{7C2B596F-3388-48B3-BD39-D5BC0B940DC9}" srcOrd="0" destOrd="0" presId="urn:microsoft.com/office/officeart/2005/8/layout/radial6"/>
    <dgm:cxn modelId="{C63D6955-C73E-4E9C-BF87-622925808027}" type="presOf" srcId="{A8D3DB52-89A7-46B8-8518-DB2276AFD20B}" destId="{20ADE303-D772-4B3B-AE4C-1DCC930FBD9B}" srcOrd="0" destOrd="0" presId="urn:microsoft.com/office/officeart/2005/8/layout/radial6"/>
    <dgm:cxn modelId="{EC49277D-A504-4C4A-BDC8-EA02C4EE4636}" type="presParOf" srcId="{20ADE303-D772-4B3B-AE4C-1DCC930FBD9B}" destId="{A83C7137-DC23-4535-95F2-9E5228A0BF33}" srcOrd="0" destOrd="0" presId="urn:microsoft.com/office/officeart/2005/8/layout/radial6"/>
    <dgm:cxn modelId="{F85CF7B9-0462-4C00-A210-4A935B63C1F9}" type="presParOf" srcId="{20ADE303-D772-4B3B-AE4C-1DCC930FBD9B}" destId="{B2042EE8-ED77-4890-A48A-110A3DBBBF9C}" srcOrd="1" destOrd="0" presId="urn:microsoft.com/office/officeart/2005/8/layout/radial6"/>
    <dgm:cxn modelId="{15A8DA95-72E6-413E-92FE-AB324511E1CE}" type="presParOf" srcId="{20ADE303-D772-4B3B-AE4C-1DCC930FBD9B}" destId="{ABF6C8A8-5E1C-46D8-B357-70C2268AC75A}" srcOrd="2" destOrd="0" presId="urn:microsoft.com/office/officeart/2005/8/layout/radial6"/>
    <dgm:cxn modelId="{F8A6A467-A403-49E7-ADD7-707FA8210B5C}" type="presParOf" srcId="{20ADE303-D772-4B3B-AE4C-1DCC930FBD9B}" destId="{FD0FB52D-C7F6-4B28-A1CE-EA1B22700ADA}" srcOrd="3" destOrd="0" presId="urn:microsoft.com/office/officeart/2005/8/layout/radial6"/>
    <dgm:cxn modelId="{3B9BC15B-7CAB-4478-B804-A818C7BA3079}" type="presParOf" srcId="{20ADE303-D772-4B3B-AE4C-1DCC930FBD9B}" destId="{7C2B596F-3388-48B3-BD39-D5BC0B940DC9}" srcOrd="4" destOrd="0" presId="urn:microsoft.com/office/officeart/2005/8/layout/radial6"/>
    <dgm:cxn modelId="{AC5DC554-69DD-4A4C-A8CF-632F41998809}" type="presParOf" srcId="{20ADE303-D772-4B3B-AE4C-1DCC930FBD9B}" destId="{37EC2121-88DE-4180-9AF0-76814D451EDD}" srcOrd="5" destOrd="0" presId="urn:microsoft.com/office/officeart/2005/8/layout/radial6"/>
    <dgm:cxn modelId="{6F4A939B-19A6-4704-B820-859B8E38925E}" type="presParOf" srcId="{20ADE303-D772-4B3B-AE4C-1DCC930FBD9B}" destId="{38F58394-8D12-4FC1-96DB-CE312C750EF7}" srcOrd="6" destOrd="0" presId="urn:microsoft.com/office/officeart/2005/8/layout/radial6"/>
    <dgm:cxn modelId="{4ACCD8E4-C97B-4ACC-ACCD-A666959568D8}" type="presParOf" srcId="{20ADE303-D772-4B3B-AE4C-1DCC930FBD9B}" destId="{22D2E5ED-63AB-4054-A7DA-07EFBF079F3C}" srcOrd="7" destOrd="0" presId="urn:microsoft.com/office/officeart/2005/8/layout/radial6"/>
    <dgm:cxn modelId="{8A9A7456-BE42-492C-AD2D-CFB5552104DC}" type="presParOf" srcId="{20ADE303-D772-4B3B-AE4C-1DCC930FBD9B}" destId="{85747D3E-736A-4BFE-91A9-3AFC0DFAE993}" srcOrd="8" destOrd="0" presId="urn:microsoft.com/office/officeart/2005/8/layout/radial6"/>
    <dgm:cxn modelId="{DDBCD520-54E3-4EDB-B162-32EAE9508299}" type="presParOf" srcId="{20ADE303-D772-4B3B-AE4C-1DCC930FBD9B}" destId="{F96B5B31-BB0A-4D8F-B8B8-8CF1775EC793}" srcOrd="9" destOrd="0" presId="urn:microsoft.com/office/officeart/2005/8/layout/radial6"/>
    <dgm:cxn modelId="{42287607-5586-40D4-B8FE-EC14B1B3F403}" type="presParOf" srcId="{20ADE303-D772-4B3B-AE4C-1DCC930FBD9B}" destId="{19AC1686-B539-4D80-B990-87315F7DEC82}" srcOrd="10" destOrd="0" presId="urn:microsoft.com/office/officeart/2005/8/layout/radial6"/>
    <dgm:cxn modelId="{6C8C7B3E-7CE7-4C50-85E3-A6D2F14014F9}" type="presParOf" srcId="{20ADE303-D772-4B3B-AE4C-1DCC930FBD9B}" destId="{E507E269-4A66-449E-A73A-4AA976B170B9}" srcOrd="11" destOrd="0" presId="urn:microsoft.com/office/officeart/2005/8/layout/radial6"/>
    <dgm:cxn modelId="{F684C902-0580-49BD-AB61-969B72C7B1F9}" type="presParOf" srcId="{20ADE303-D772-4B3B-AE4C-1DCC930FBD9B}" destId="{06496D5A-8B16-4A72-B592-BE152781A05B}" srcOrd="12" destOrd="0" presId="urn:microsoft.com/office/officeart/2005/8/layout/radial6"/>
    <dgm:cxn modelId="{B6701FBA-549F-4544-8F5A-58597FC347AC}" type="presParOf" srcId="{20ADE303-D772-4B3B-AE4C-1DCC930FBD9B}" destId="{471A1C74-F415-4A8B-8B83-8DB35BFAC967}" srcOrd="13" destOrd="0" presId="urn:microsoft.com/office/officeart/2005/8/layout/radial6"/>
    <dgm:cxn modelId="{A9D6EF2C-6369-472B-94DF-208E30F21C53}" type="presParOf" srcId="{20ADE303-D772-4B3B-AE4C-1DCC930FBD9B}" destId="{8E1CE68B-BEF3-45FD-A315-0FDFCF3AD538}" srcOrd="14" destOrd="0" presId="urn:microsoft.com/office/officeart/2005/8/layout/radial6"/>
    <dgm:cxn modelId="{57D4BD68-2B31-43B6-B9F9-9058C6E5BD12}" type="presParOf" srcId="{20ADE303-D772-4B3B-AE4C-1DCC930FBD9B}" destId="{401CD52B-E1DB-40AF-B809-E7466BB20E5C}" srcOrd="15" destOrd="0" presId="urn:microsoft.com/office/officeart/2005/8/layout/radial6"/>
    <dgm:cxn modelId="{537952F8-AD57-4DAB-AE0C-90371DB6DF40}" type="presParOf" srcId="{20ADE303-D772-4B3B-AE4C-1DCC930FBD9B}" destId="{2536D391-4F45-4FCD-B1A7-F74EF7E81E38}" srcOrd="16" destOrd="0" presId="urn:microsoft.com/office/officeart/2005/8/layout/radial6"/>
    <dgm:cxn modelId="{A9B6175A-4E7F-473B-BE70-8965FE17184D}" type="presParOf" srcId="{20ADE303-D772-4B3B-AE4C-1DCC930FBD9B}" destId="{46AFEA46-DEF0-469D-8D9A-A53FB76D0140}" srcOrd="17" destOrd="0" presId="urn:microsoft.com/office/officeart/2005/8/layout/radial6"/>
    <dgm:cxn modelId="{276A408E-D061-4EFF-A071-874D6F44B8CC}" type="presParOf" srcId="{20ADE303-D772-4B3B-AE4C-1DCC930FBD9B}" destId="{7CA58966-8F88-42D9-B5A0-17E438DC56B6}" srcOrd="18"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3.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5659" cy="498056"/>
          </a:xfrm>
          <a:prstGeom prst="rect">
            <a:avLst/>
          </a:prstGeom>
        </p:spPr>
        <p:txBody>
          <a:bodyPr vert="horz" lIns="91440" tIns="45720" rIns="91440" bIns="45720" rtlCol="0"/>
          <a:lstStyle>
            <a:lvl1pPr algn="l">
              <a:defRPr sz="1200"/>
            </a:lvl1pPr>
          </a:lstStyle>
          <a:p>
            <a:endParaRPr lang="en-MY"/>
          </a:p>
        </p:txBody>
      </p:sp>
      <p:sp>
        <p:nvSpPr>
          <p:cNvPr id="3" name="Date Placeholder 2"/>
          <p:cNvSpPr>
            <a:spLocks noGrp="1"/>
          </p:cNvSpPr>
          <p:nvPr>
            <p:ph type="dt" sz="quarter" idx="1"/>
          </p:nvPr>
        </p:nvSpPr>
        <p:spPr>
          <a:xfrm>
            <a:off x="3850443" y="1"/>
            <a:ext cx="2945659" cy="498056"/>
          </a:xfrm>
          <a:prstGeom prst="rect">
            <a:avLst/>
          </a:prstGeom>
        </p:spPr>
        <p:txBody>
          <a:bodyPr vert="horz" lIns="91440" tIns="45720" rIns="91440" bIns="45720" rtlCol="0"/>
          <a:lstStyle>
            <a:lvl1pPr algn="r">
              <a:defRPr sz="1200"/>
            </a:lvl1pPr>
          </a:lstStyle>
          <a:p>
            <a:fld id="{2A5FCB1A-5953-42D7-958A-2148FEA39425}" type="datetimeFigureOut">
              <a:rPr lang="en-MY" smtClean="0"/>
              <a:t>12/1/2015</a:t>
            </a:fld>
            <a:endParaRPr lang="en-MY"/>
          </a:p>
        </p:txBody>
      </p:sp>
      <p:sp>
        <p:nvSpPr>
          <p:cNvPr id="4" name="Footer Placeholder 3"/>
          <p:cNvSpPr>
            <a:spLocks noGrp="1"/>
          </p:cNvSpPr>
          <p:nvPr>
            <p:ph type="ftr" sz="quarter" idx="2"/>
          </p:nvPr>
        </p:nvSpPr>
        <p:spPr>
          <a:xfrm>
            <a:off x="0" y="9428585"/>
            <a:ext cx="2945659" cy="498055"/>
          </a:xfrm>
          <a:prstGeom prst="rect">
            <a:avLst/>
          </a:prstGeom>
        </p:spPr>
        <p:txBody>
          <a:bodyPr vert="horz" lIns="91440" tIns="45720" rIns="91440" bIns="45720" rtlCol="0" anchor="b"/>
          <a:lstStyle>
            <a:lvl1pPr algn="l">
              <a:defRPr sz="1200"/>
            </a:lvl1pPr>
          </a:lstStyle>
          <a:p>
            <a:endParaRPr lang="en-MY"/>
          </a:p>
        </p:txBody>
      </p:sp>
      <p:sp>
        <p:nvSpPr>
          <p:cNvPr id="5" name="Slide Number Placeholder 4"/>
          <p:cNvSpPr>
            <a:spLocks noGrp="1"/>
          </p:cNvSpPr>
          <p:nvPr>
            <p:ph type="sldNum" sz="quarter" idx="3"/>
          </p:nvPr>
        </p:nvSpPr>
        <p:spPr>
          <a:xfrm>
            <a:off x="3850443" y="9428585"/>
            <a:ext cx="2945659" cy="498055"/>
          </a:xfrm>
          <a:prstGeom prst="rect">
            <a:avLst/>
          </a:prstGeom>
        </p:spPr>
        <p:txBody>
          <a:bodyPr vert="horz" lIns="91440" tIns="45720" rIns="91440" bIns="45720" rtlCol="0" anchor="b"/>
          <a:lstStyle>
            <a:lvl1pPr algn="r">
              <a:defRPr sz="1200"/>
            </a:lvl1pPr>
          </a:lstStyle>
          <a:p>
            <a:fld id="{021C2F71-A934-4CCD-B95B-346C80BCF25C}" type="slidenum">
              <a:rPr lang="en-MY" smtClean="0"/>
              <a:t>‹#›</a:t>
            </a:fld>
            <a:endParaRPr lang="en-MY"/>
          </a:p>
        </p:txBody>
      </p:sp>
    </p:spTree>
    <p:extLst>
      <p:ext uri="{BB962C8B-B14F-4D97-AF65-F5344CB8AC3E}">
        <p14:creationId xmlns:p14="http://schemas.microsoft.com/office/powerpoint/2010/main" val="18764141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5659" cy="498056"/>
          </a:xfrm>
          <a:prstGeom prst="rect">
            <a:avLst/>
          </a:prstGeom>
        </p:spPr>
        <p:txBody>
          <a:bodyPr vert="horz" lIns="91440" tIns="45720" rIns="91440" bIns="45720" rtlCol="0"/>
          <a:lstStyle>
            <a:lvl1pPr algn="l">
              <a:defRPr sz="1200"/>
            </a:lvl1pPr>
          </a:lstStyle>
          <a:p>
            <a:endParaRPr lang="en-MY"/>
          </a:p>
        </p:txBody>
      </p:sp>
      <p:sp>
        <p:nvSpPr>
          <p:cNvPr id="3" name="Date Placeholder 2"/>
          <p:cNvSpPr>
            <a:spLocks noGrp="1"/>
          </p:cNvSpPr>
          <p:nvPr>
            <p:ph type="dt" idx="1"/>
          </p:nvPr>
        </p:nvSpPr>
        <p:spPr>
          <a:xfrm>
            <a:off x="3850443" y="1"/>
            <a:ext cx="2945659" cy="498056"/>
          </a:xfrm>
          <a:prstGeom prst="rect">
            <a:avLst/>
          </a:prstGeom>
        </p:spPr>
        <p:txBody>
          <a:bodyPr vert="horz" lIns="91440" tIns="45720" rIns="91440" bIns="45720" rtlCol="0"/>
          <a:lstStyle>
            <a:lvl1pPr algn="r">
              <a:defRPr sz="1200"/>
            </a:lvl1pPr>
          </a:lstStyle>
          <a:p>
            <a:fld id="{5C3BEDE3-BAFF-4F65-9CD3-DFC783E28A6D}" type="datetimeFigureOut">
              <a:rPr lang="en-MY" smtClean="0"/>
              <a:t>12/1/2015</a:t>
            </a:fld>
            <a:endParaRPr lang="en-MY"/>
          </a:p>
        </p:txBody>
      </p:sp>
      <p:sp>
        <p:nvSpPr>
          <p:cNvPr id="4" name="Slide Image Placeholder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en-MY"/>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6" name="Footer Placeholder 5"/>
          <p:cNvSpPr>
            <a:spLocks noGrp="1"/>
          </p:cNvSpPr>
          <p:nvPr>
            <p:ph type="ftr" sz="quarter" idx="4"/>
          </p:nvPr>
        </p:nvSpPr>
        <p:spPr>
          <a:xfrm>
            <a:off x="0" y="9428585"/>
            <a:ext cx="2945659" cy="498055"/>
          </a:xfrm>
          <a:prstGeom prst="rect">
            <a:avLst/>
          </a:prstGeom>
        </p:spPr>
        <p:txBody>
          <a:bodyPr vert="horz" lIns="91440" tIns="45720" rIns="91440" bIns="45720" rtlCol="0" anchor="b"/>
          <a:lstStyle>
            <a:lvl1pPr algn="l">
              <a:defRPr sz="1200"/>
            </a:lvl1pPr>
          </a:lstStyle>
          <a:p>
            <a:endParaRPr lang="en-MY"/>
          </a:p>
        </p:txBody>
      </p:sp>
      <p:sp>
        <p:nvSpPr>
          <p:cNvPr id="7" name="Slide Number Placeholder 6"/>
          <p:cNvSpPr>
            <a:spLocks noGrp="1"/>
          </p:cNvSpPr>
          <p:nvPr>
            <p:ph type="sldNum" sz="quarter" idx="5"/>
          </p:nvPr>
        </p:nvSpPr>
        <p:spPr>
          <a:xfrm>
            <a:off x="3850443" y="9428585"/>
            <a:ext cx="2945659" cy="498055"/>
          </a:xfrm>
          <a:prstGeom prst="rect">
            <a:avLst/>
          </a:prstGeom>
        </p:spPr>
        <p:txBody>
          <a:bodyPr vert="horz" lIns="91440" tIns="45720" rIns="91440" bIns="45720" rtlCol="0" anchor="b"/>
          <a:lstStyle>
            <a:lvl1pPr algn="r">
              <a:defRPr sz="1200"/>
            </a:lvl1pPr>
          </a:lstStyle>
          <a:p>
            <a:fld id="{6416975C-262E-4524-AF8B-B555E091CEAF}" type="slidenum">
              <a:rPr lang="en-MY" smtClean="0"/>
              <a:t>‹#›</a:t>
            </a:fld>
            <a:endParaRPr lang="en-MY"/>
          </a:p>
        </p:txBody>
      </p:sp>
    </p:spTree>
    <p:extLst>
      <p:ext uri="{BB962C8B-B14F-4D97-AF65-F5344CB8AC3E}">
        <p14:creationId xmlns:p14="http://schemas.microsoft.com/office/powerpoint/2010/main" val="15930835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10"/>
          </p:nvPr>
        </p:nvSpPr>
        <p:spPr/>
        <p:txBody>
          <a:bodyPr/>
          <a:lstStyle/>
          <a:p>
            <a:fld id="{CFD12CC0-C85F-47F1-BF1A-A2830A240DC3}" type="slidenum">
              <a:rPr lang="en-MY" smtClean="0"/>
              <a:t>2</a:t>
            </a:fld>
            <a:endParaRPr lang="en-MY"/>
          </a:p>
        </p:txBody>
      </p:sp>
    </p:spTree>
    <p:extLst>
      <p:ext uri="{BB962C8B-B14F-4D97-AF65-F5344CB8AC3E}">
        <p14:creationId xmlns:p14="http://schemas.microsoft.com/office/powerpoint/2010/main" val="13295343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a:p>
        </p:txBody>
      </p:sp>
      <p:sp>
        <p:nvSpPr>
          <p:cNvPr id="4" name="Slide Number Placeholder 3"/>
          <p:cNvSpPr>
            <a:spLocks noGrp="1"/>
          </p:cNvSpPr>
          <p:nvPr>
            <p:ph type="sldNum" sz="quarter" idx="10"/>
          </p:nvPr>
        </p:nvSpPr>
        <p:spPr/>
        <p:txBody>
          <a:bodyPr/>
          <a:lstStyle/>
          <a:p>
            <a:fld id="{FA7C8580-FCD9-EE4D-A6E4-5F479EC703E0}" type="slidenum">
              <a:rPr lang="en-US" smtClean="0"/>
              <a:pPr/>
              <a:t>36</a:t>
            </a:fld>
            <a:endParaRPr lang="en-US"/>
          </a:p>
        </p:txBody>
      </p:sp>
    </p:spTree>
    <p:extLst>
      <p:ext uri="{BB962C8B-B14F-4D97-AF65-F5344CB8AC3E}">
        <p14:creationId xmlns:p14="http://schemas.microsoft.com/office/powerpoint/2010/main" val="26479812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a:p>
        </p:txBody>
      </p:sp>
      <p:sp>
        <p:nvSpPr>
          <p:cNvPr id="4" name="Slide Number Placeholder 3"/>
          <p:cNvSpPr>
            <a:spLocks noGrp="1"/>
          </p:cNvSpPr>
          <p:nvPr>
            <p:ph type="sldNum" sz="quarter" idx="10"/>
          </p:nvPr>
        </p:nvSpPr>
        <p:spPr/>
        <p:txBody>
          <a:bodyPr/>
          <a:lstStyle/>
          <a:p>
            <a:fld id="{FA7C8580-FCD9-EE4D-A6E4-5F479EC703E0}" type="slidenum">
              <a:rPr lang="en-US" smtClean="0"/>
              <a:pPr/>
              <a:t>37</a:t>
            </a:fld>
            <a:endParaRPr lang="en-US"/>
          </a:p>
        </p:txBody>
      </p:sp>
    </p:spTree>
    <p:extLst>
      <p:ext uri="{BB962C8B-B14F-4D97-AF65-F5344CB8AC3E}">
        <p14:creationId xmlns:p14="http://schemas.microsoft.com/office/powerpoint/2010/main" val="34257646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a:p>
        </p:txBody>
      </p:sp>
      <p:sp>
        <p:nvSpPr>
          <p:cNvPr id="4" name="Slide Number Placeholder 3"/>
          <p:cNvSpPr>
            <a:spLocks noGrp="1"/>
          </p:cNvSpPr>
          <p:nvPr>
            <p:ph type="sldNum" sz="quarter" idx="10"/>
          </p:nvPr>
        </p:nvSpPr>
        <p:spPr/>
        <p:txBody>
          <a:bodyPr/>
          <a:lstStyle/>
          <a:p>
            <a:fld id="{FA7C8580-FCD9-EE4D-A6E4-5F479EC703E0}" type="slidenum">
              <a:rPr lang="en-US" smtClean="0"/>
              <a:pPr/>
              <a:t>40</a:t>
            </a:fld>
            <a:endParaRPr lang="en-US"/>
          </a:p>
        </p:txBody>
      </p:sp>
    </p:spTree>
    <p:extLst>
      <p:ext uri="{BB962C8B-B14F-4D97-AF65-F5344CB8AC3E}">
        <p14:creationId xmlns:p14="http://schemas.microsoft.com/office/powerpoint/2010/main" val="3962367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a:p>
        </p:txBody>
      </p:sp>
      <p:sp>
        <p:nvSpPr>
          <p:cNvPr id="4" name="Slide Number Placeholder 3"/>
          <p:cNvSpPr>
            <a:spLocks noGrp="1"/>
          </p:cNvSpPr>
          <p:nvPr>
            <p:ph type="sldNum" sz="quarter" idx="10"/>
          </p:nvPr>
        </p:nvSpPr>
        <p:spPr/>
        <p:txBody>
          <a:bodyPr/>
          <a:lstStyle/>
          <a:p>
            <a:fld id="{FA7C8580-FCD9-EE4D-A6E4-5F479EC703E0}" type="slidenum">
              <a:rPr lang="en-US" smtClean="0"/>
              <a:pPr/>
              <a:t>50</a:t>
            </a:fld>
            <a:endParaRPr lang="en-US"/>
          </a:p>
        </p:txBody>
      </p:sp>
    </p:spTree>
    <p:extLst>
      <p:ext uri="{BB962C8B-B14F-4D97-AF65-F5344CB8AC3E}">
        <p14:creationId xmlns:p14="http://schemas.microsoft.com/office/powerpoint/2010/main" val="21512713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a:p>
        </p:txBody>
      </p:sp>
      <p:sp>
        <p:nvSpPr>
          <p:cNvPr id="4" name="Slide Number Placeholder 3"/>
          <p:cNvSpPr>
            <a:spLocks noGrp="1"/>
          </p:cNvSpPr>
          <p:nvPr>
            <p:ph type="sldNum" sz="quarter" idx="10"/>
          </p:nvPr>
        </p:nvSpPr>
        <p:spPr/>
        <p:txBody>
          <a:bodyPr/>
          <a:lstStyle/>
          <a:p>
            <a:fld id="{FA7C8580-FCD9-EE4D-A6E4-5F479EC703E0}" type="slidenum">
              <a:rPr lang="en-US" smtClean="0"/>
              <a:pPr/>
              <a:t>51</a:t>
            </a:fld>
            <a:endParaRPr lang="en-US"/>
          </a:p>
        </p:txBody>
      </p:sp>
    </p:spTree>
    <p:extLst>
      <p:ext uri="{BB962C8B-B14F-4D97-AF65-F5344CB8AC3E}">
        <p14:creationId xmlns:p14="http://schemas.microsoft.com/office/powerpoint/2010/main" val="36236667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a:p>
        </p:txBody>
      </p:sp>
      <p:sp>
        <p:nvSpPr>
          <p:cNvPr id="4" name="Slide Number Placeholder 3"/>
          <p:cNvSpPr>
            <a:spLocks noGrp="1"/>
          </p:cNvSpPr>
          <p:nvPr>
            <p:ph type="sldNum" sz="quarter" idx="10"/>
          </p:nvPr>
        </p:nvSpPr>
        <p:spPr/>
        <p:txBody>
          <a:bodyPr/>
          <a:lstStyle/>
          <a:p>
            <a:fld id="{FA7C8580-FCD9-EE4D-A6E4-5F479EC703E0}" type="slidenum">
              <a:rPr lang="en-US" smtClean="0"/>
              <a:pPr/>
              <a:t>52</a:t>
            </a:fld>
            <a:endParaRPr lang="en-US"/>
          </a:p>
        </p:txBody>
      </p:sp>
    </p:spTree>
    <p:extLst>
      <p:ext uri="{BB962C8B-B14F-4D97-AF65-F5344CB8AC3E}">
        <p14:creationId xmlns:p14="http://schemas.microsoft.com/office/powerpoint/2010/main" val="11512967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a:p>
        </p:txBody>
      </p:sp>
      <p:sp>
        <p:nvSpPr>
          <p:cNvPr id="4" name="Slide Number Placeholder 3"/>
          <p:cNvSpPr>
            <a:spLocks noGrp="1"/>
          </p:cNvSpPr>
          <p:nvPr>
            <p:ph type="sldNum" sz="quarter" idx="10"/>
          </p:nvPr>
        </p:nvSpPr>
        <p:spPr/>
        <p:txBody>
          <a:bodyPr/>
          <a:lstStyle/>
          <a:p>
            <a:fld id="{FA7C8580-FCD9-EE4D-A6E4-5F479EC703E0}" type="slidenum">
              <a:rPr lang="en-US" smtClean="0"/>
              <a:pPr/>
              <a:t>54</a:t>
            </a:fld>
            <a:endParaRPr lang="en-US"/>
          </a:p>
        </p:txBody>
      </p:sp>
    </p:spTree>
    <p:extLst>
      <p:ext uri="{BB962C8B-B14F-4D97-AF65-F5344CB8AC3E}">
        <p14:creationId xmlns:p14="http://schemas.microsoft.com/office/powerpoint/2010/main" val="39664556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a:p>
        </p:txBody>
      </p:sp>
      <p:sp>
        <p:nvSpPr>
          <p:cNvPr id="4" name="Slide Number Placeholder 3"/>
          <p:cNvSpPr>
            <a:spLocks noGrp="1"/>
          </p:cNvSpPr>
          <p:nvPr>
            <p:ph type="sldNum" sz="quarter" idx="10"/>
          </p:nvPr>
        </p:nvSpPr>
        <p:spPr/>
        <p:txBody>
          <a:bodyPr/>
          <a:lstStyle/>
          <a:p>
            <a:fld id="{FA7C8580-FCD9-EE4D-A6E4-5F479EC703E0}" type="slidenum">
              <a:rPr lang="en-US" smtClean="0"/>
              <a:pPr/>
              <a:t>55</a:t>
            </a:fld>
            <a:endParaRPr lang="en-US"/>
          </a:p>
        </p:txBody>
      </p:sp>
    </p:spTree>
    <p:extLst>
      <p:ext uri="{BB962C8B-B14F-4D97-AF65-F5344CB8AC3E}">
        <p14:creationId xmlns:p14="http://schemas.microsoft.com/office/powerpoint/2010/main" val="25742530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a:p>
        </p:txBody>
      </p:sp>
      <p:sp>
        <p:nvSpPr>
          <p:cNvPr id="4" name="Slide Number Placeholder 3"/>
          <p:cNvSpPr>
            <a:spLocks noGrp="1"/>
          </p:cNvSpPr>
          <p:nvPr>
            <p:ph type="sldNum" sz="quarter" idx="10"/>
          </p:nvPr>
        </p:nvSpPr>
        <p:spPr/>
        <p:txBody>
          <a:bodyPr/>
          <a:lstStyle/>
          <a:p>
            <a:fld id="{FA7C8580-FCD9-EE4D-A6E4-5F479EC703E0}" type="slidenum">
              <a:rPr lang="en-US" smtClean="0"/>
              <a:pPr/>
              <a:t>56</a:t>
            </a:fld>
            <a:endParaRPr lang="en-US"/>
          </a:p>
        </p:txBody>
      </p:sp>
    </p:spTree>
    <p:extLst>
      <p:ext uri="{BB962C8B-B14F-4D97-AF65-F5344CB8AC3E}">
        <p14:creationId xmlns:p14="http://schemas.microsoft.com/office/powerpoint/2010/main" val="9283954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a:p>
        </p:txBody>
      </p:sp>
      <p:sp>
        <p:nvSpPr>
          <p:cNvPr id="4" name="Slide Number Placeholder 3"/>
          <p:cNvSpPr>
            <a:spLocks noGrp="1"/>
          </p:cNvSpPr>
          <p:nvPr>
            <p:ph type="sldNum" sz="quarter" idx="10"/>
          </p:nvPr>
        </p:nvSpPr>
        <p:spPr/>
        <p:txBody>
          <a:bodyPr/>
          <a:lstStyle/>
          <a:p>
            <a:fld id="{FA7C8580-FCD9-EE4D-A6E4-5F479EC703E0}" type="slidenum">
              <a:rPr lang="en-US" smtClean="0"/>
              <a:pPr/>
              <a:t>57</a:t>
            </a:fld>
            <a:endParaRPr lang="en-US"/>
          </a:p>
        </p:txBody>
      </p:sp>
    </p:spTree>
    <p:extLst>
      <p:ext uri="{BB962C8B-B14F-4D97-AF65-F5344CB8AC3E}">
        <p14:creationId xmlns:p14="http://schemas.microsoft.com/office/powerpoint/2010/main" val="3827199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a:p>
        </p:txBody>
      </p:sp>
      <p:sp>
        <p:nvSpPr>
          <p:cNvPr id="4" name="Slide Number Placeholder 3"/>
          <p:cNvSpPr>
            <a:spLocks noGrp="1"/>
          </p:cNvSpPr>
          <p:nvPr>
            <p:ph type="sldNum" sz="quarter" idx="10"/>
          </p:nvPr>
        </p:nvSpPr>
        <p:spPr/>
        <p:txBody>
          <a:bodyPr/>
          <a:lstStyle/>
          <a:p>
            <a:fld id="{6416975C-262E-4524-AF8B-B555E091CEAF}" type="slidenum">
              <a:rPr lang="en-MY" smtClean="0"/>
              <a:t>12</a:t>
            </a:fld>
            <a:endParaRPr lang="en-MY"/>
          </a:p>
        </p:txBody>
      </p:sp>
    </p:spTree>
    <p:extLst>
      <p:ext uri="{BB962C8B-B14F-4D97-AF65-F5344CB8AC3E}">
        <p14:creationId xmlns:p14="http://schemas.microsoft.com/office/powerpoint/2010/main" val="29227492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a:p>
        </p:txBody>
      </p:sp>
      <p:sp>
        <p:nvSpPr>
          <p:cNvPr id="4" name="Slide Number Placeholder 3"/>
          <p:cNvSpPr>
            <a:spLocks noGrp="1"/>
          </p:cNvSpPr>
          <p:nvPr>
            <p:ph type="sldNum" sz="quarter" idx="10"/>
          </p:nvPr>
        </p:nvSpPr>
        <p:spPr/>
        <p:txBody>
          <a:bodyPr/>
          <a:lstStyle/>
          <a:p>
            <a:fld id="{FA7C8580-FCD9-EE4D-A6E4-5F479EC703E0}" type="slidenum">
              <a:rPr lang="en-US" smtClean="0"/>
              <a:pPr/>
              <a:t>58</a:t>
            </a:fld>
            <a:endParaRPr lang="en-US"/>
          </a:p>
        </p:txBody>
      </p:sp>
    </p:spTree>
    <p:extLst>
      <p:ext uri="{BB962C8B-B14F-4D97-AF65-F5344CB8AC3E}">
        <p14:creationId xmlns:p14="http://schemas.microsoft.com/office/powerpoint/2010/main" val="30350522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a:p>
        </p:txBody>
      </p:sp>
      <p:sp>
        <p:nvSpPr>
          <p:cNvPr id="4" name="Slide Number Placeholder 3"/>
          <p:cNvSpPr>
            <a:spLocks noGrp="1"/>
          </p:cNvSpPr>
          <p:nvPr>
            <p:ph type="sldNum" sz="quarter" idx="10"/>
          </p:nvPr>
        </p:nvSpPr>
        <p:spPr/>
        <p:txBody>
          <a:bodyPr/>
          <a:lstStyle/>
          <a:p>
            <a:fld id="{FA7C8580-FCD9-EE4D-A6E4-5F479EC703E0}" type="slidenum">
              <a:rPr lang="en-US" smtClean="0"/>
              <a:pPr/>
              <a:t>60</a:t>
            </a:fld>
            <a:endParaRPr lang="en-US"/>
          </a:p>
        </p:txBody>
      </p:sp>
    </p:spTree>
    <p:extLst>
      <p:ext uri="{BB962C8B-B14F-4D97-AF65-F5344CB8AC3E}">
        <p14:creationId xmlns:p14="http://schemas.microsoft.com/office/powerpoint/2010/main" val="15388612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a:p>
        </p:txBody>
      </p:sp>
      <p:sp>
        <p:nvSpPr>
          <p:cNvPr id="4" name="Slide Number Placeholder 3"/>
          <p:cNvSpPr>
            <a:spLocks noGrp="1"/>
          </p:cNvSpPr>
          <p:nvPr>
            <p:ph type="sldNum" sz="quarter" idx="10"/>
          </p:nvPr>
        </p:nvSpPr>
        <p:spPr/>
        <p:txBody>
          <a:bodyPr/>
          <a:lstStyle/>
          <a:p>
            <a:fld id="{FA7C8580-FCD9-EE4D-A6E4-5F479EC703E0}" type="slidenum">
              <a:rPr lang="en-US" smtClean="0"/>
              <a:pPr/>
              <a:t>61</a:t>
            </a:fld>
            <a:endParaRPr lang="en-US"/>
          </a:p>
        </p:txBody>
      </p:sp>
    </p:spTree>
    <p:extLst>
      <p:ext uri="{BB962C8B-B14F-4D97-AF65-F5344CB8AC3E}">
        <p14:creationId xmlns:p14="http://schemas.microsoft.com/office/powerpoint/2010/main" val="39240143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a:p>
        </p:txBody>
      </p:sp>
      <p:sp>
        <p:nvSpPr>
          <p:cNvPr id="4" name="Slide Number Placeholder 3"/>
          <p:cNvSpPr>
            <a:spLocks noGrp="1"/>
          </p:cNvSpPr>
          <p:nvPr>
            <p:ph type="sldNum" sz="quarter" idx="10"/>
          </p:nvPr>
        </p:nvSpPr>
        <p:spPr/>
        <p:txBody>
          <a:bodyPr/>
          <a:lstStyle/>
          <a:p>
            <a:fld id="{FA7C8580-FCD9-EE4D-A6E4-5F479EC703E0}" type="slidenum">
              <a:rPr lang="en-US" smtClean="0"/>
              <a:pPr/>
              <a:t>62</a:t>
            </a:fld>
            <a:endParaRPr lang="en-US"/>
          </a:p>
        </p:txBody>
      </p:sp>
    </p:spTree>
    <p:extLst>
      <p:ext uri="{BB962C8B-B14F-4D97-AF65-F5344CB8AC3E}">
        <p14:creationId xmlns:p14="http://schemas.microsoft.com/office/powerpoint/2010/main" val="38441343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a:p>
        </p:txBody>
      </p:sp>
      <p:sp>
        <p:nvSpPr>
          <p:cNvPr id="4" name="Slide Number Placeholder 3"/>
          <p:cNvSpPr>
            <a:spLocks noGrp="1"/>
          </p:cNvSpPr>
          <p:nvPr>
            <p:ph type="sldNum" sz="quarter" idx="10"/>
          </p:nvPr>
        </p:nvSpPr>
        <p:spPr/>
        <p:txBody>
          <a:bodyPr/>
          <a:lstStyle/>
          <a:p>
            <a:fld id="{FA7C8580-FCD9-EE4D-A6E4-5F479EC703E0}" type="slidenum">
              <a:rPr lang="en-US" smtClean="0"/>
              <a:pPr/>
              <a:t>63</a:t>
            </a:fld>
            <a:endParaRPr lang="en-US"/>
          </a:p>
        </p:txBody>
      </p:sp>
    </p:spTree>
    <p:extLst>
      <p:ext uri="{BB962C8B-B14F-4D97-AF65-F5344CB8AC3E}">
        <p14:creationId xmlns:p14="http://schemas.microsoft.com/office/powerpoint/2010/main" val="42182847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a:p>
        </p:txBody>
      </p:sp>
      <p:sp>
        <p:nvSpPr>
          <p:cNvPr id="4" name="Slide Number Placeholder 3"/>
          <p:cNvSpPr>
            <a:spLocks noGrp="1"/>
          </p:cNvSpPr>
          <p:nvPr>
            <p:ph type="sldNum" sz="quarter" idx="10"/>
          </p:nvPr>
        </p:nvSpPr>
        <p:spPr/>
        <p:txBody>
          <a:bodyPr/>
          <a:lstStyle/>
          <a:p>
            <a:fld id="{FA7C8580-FCD9-EE4D-A6E4-5F479EC703E0}" type="slidenum">
              <a:rPr lang="en-US" smtClean="0"/>
              <a:pPr/>
              <a:t>64</a:t>
            </a:fld>
            <a:endParaRPr lang="en-US"/>
          </a:p>
        </p:txBody>
      </p:sp>
    </p:spTree>
    <p:extLst>
      <p:ext uri="{BB962C8B-B14F-4D97-AF65-F5344CB8AC3E}">
        <p14:creationId xmlns:p14="http://schemas.microsoft.com/office/powerpoint/2010/main" val="32038818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a:p>
        </p:txBody>
      </p:sp>
      <p:sp>
        <p:nvSpPr>
          <p:cNvPr id="4" name="Slide Number Placeholder 3"/>
          <p:cNvSpPr>
            <a:spLocks noGrp="1"/>
          </p:cNvSpPr>
          <p:nvPr>
            <p:ph type="sldNum" sz="quarter" idx="10"/>
          </p:nvPr>
        </p:nvSpPr>
        <p:spPr/>
        <p:txBody>
          <a:bodyPr/>
          <a:lstStyle/>
          <a:p>
            <a:fld id="{FA7C8580-FCD9-EE4D-A6E4-5F479EC703E0}" type="slidenum">
              <a:rPr lang="en-US" smtClean="0"/>
              <a:pPr/>
              <a:t>65</a:t>
            </a:fld>
            <a:endParaRPr lang="en-US"/>
          </a:p>
        </p:txBody>
      </p:sp>
    </p:spTree>
    <p:extLst>
      <p:ext uri="{BB962C8B-B14F-4D97-AF65-F5344CB8AC3E}">
        <p14:creationId xmlns:p14="http://schemas.microsoft.com/office/powerpoint/2010/main" val="787831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a:p>
        </p:txBody>
      </p:sp>
      <p:sp>
        <p:nvSpPr>
          <p:cNvPr id="4" name="Slide Number Placeholder 3"/>
          <p:cNvSpPr>
            <a:spLocks noGrp="1"/>
          </p:cNvSpPr>
          <p:nvPr>
            <p:ph type="sldNum" sz="quarter" idx="10"/>
          </p:nvPr>
        </p:nvSpPr>
        <p:spPr/>
        <p:txBody>
          <a:bodyPr/>
          <a:lstStyle/>
          <a:p>
            <a:fld id="{FA7C8580-FCD9-EE4D-A6E4-5F479EC703E0}" type="slidenum">
              <a:rPr lang="en-US" smtClean="0"/>
              <a:pPr/>
              <a:t>66</a:t>
            </a:fld>
            <a:endParaRPr lang="en-US"/>
          </a:p>
        </p:txBody>
      </p:sp>
    </p:spTree>
    <p:extLst>
      <p:ext uri="{BB962C8B-B14F-4D97-AF65-F5344CB8AC3E}">
        <p14:creationId xmlns:p14="http://schemas.microsoft.com/office/powerpoint/2010/main" val="36503154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a:p>
        </p:txBody>
      </p:sp>
      <p:sp>
        <p:nvSpPr>
          <p:cNvPr id="4" name="Slide Number Placeholder 3"/>
          <p:cNvSpPr>
            <a:spLocks noGrp="1"/>
          </p:cNvSpPr>
          <p:nvPr>
            <p:ph type="sldNum" sz="quarter" idx="10"/>
          </p:nvPr>
        </p:nvSpPr>
        <p:spPr/>
        <p:txBody>
          <a:bodyPr/>
          <a:lstStyle/>
          <a:p>
            <a:fld id="{FA7C8580-FCD9-EE4D-A6E4-5F479EC703E0}" type="slidenum">
              <a:rPr lang="en-US" smtClean="0"/>
              <a:pPr/>
              <a:t>67</a:t>
            </a:fld>
            <a:endParaRPr lang="en-US"/>
          </a:p>
        </p:txBody>
      </p:sp>
    </p:spTree>
    <p:extLst>
      <p:ext uri="{BB962C8B-B14F-4D97-AF65-F5344CB8AC3E}">
        <p14:creationId xmlns:p14="http://schemas.microsoft.com/office/powerpoint/2010/main" val="29551183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a:p>
        </p:txBody>
      </p:sp>
      <p:sp>
        <p:nvSpPr>
          <p:cNvPr id="4" name="Slide Number Placeholder 3"/>
          <p:cNvSpPr>
            <a:spLocks noGrp="1"/>
          </p:cNvSpPr>
          <p:nvPr>
            <p:ph type="sldNum" sz="quarter" idx="10"/>
          </p:nvPr>
        </p:nvSpPr>
        <p:spPr/>
        <p:txBody>
          <a:bodyPr/>
          <a:lstStyle/>
          <a:p>
            <a:fld id="{FA7C8580-FCD9-EE4D-A6E4-5F479EC703E0}" type="slidenum">
              <a:rPr lang="en-US" smtClean="0"/>
              <a:pPr/>
              <a:t>68</a:t>
            </a:fld>
            <a:endParaRPr lang="en-US"/>
          </a:p>
        </p:txBody>
      </p:sp>
    </p:spTree>
    <p:extLst>
      <p:ext uri="{BB962C8B-B14F-4D97-AF65-F5344CB8AC3E}">
        <p14:creationId xmlns:p14="http://schemas.microsoft.com/office/powerpoint/2010/main" val="11397214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a:p>
        </p:txBody>
      </p:sp>
      <p:sp>
        <p:nvSpPr>
          <p:cNvPr id="4" name="Slide Number Placeholder 3"/>
          <p:cNvSpPr>
            <a:spLocks noGrp="1"/>
          </p:cNvSpPr>
          <p:nvPr>
            <p:ph type="sldNum" sz="quarter" idx="10"/>
          </p:nvPr>
        </p:nvSpPr>
        <p:spPr/>
        <p:txBody>
          <a:bodyPr/>
          <a:lstStyle/>
          <a:p>
            <a:fld id="{6416975C-262E-4524-AF8B-B555E091CEAF}" type="slidenum">
              <a:rPr lang="en-MY" smtClean="0"/>
              <a:t>14</a:t>
            </a:fld>
            <a:endParaRPr lang="en-MY"/>
          </a:p>
        </p:txBody>
      </p:sp>
    </p:spTree>
    <p:extLst>
      <p:ext uri="{BB962C8B-B14F-4D97-AF65-F5344CB8AC3E}">
        <p14:creationId xmlns:p14="http://schemas.microsoft.com/office/powerpoint/2010/main" val="34663883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a:p>
        </p:txBody>
      </p:sp>
      <p:sp>
        <p:nvSpPr>
          <p:cNvPr id="4" name="Slide Number Placeholder 3"/>
          <p:cNvSpPr>
            <a:spLocks noGrp="1"/>
          </p:cNvSpPr>
          <p:nvPr>
            <p:ph type="sldNum" sz="quarter" idx="10"/>
          </p:nvPr>
        </p:nvSpPr>
        <p:spPr/>
        <p:txBody>
          <a:bodyPr/>
          <a:lstStyle/>
          <a:p>
            <a:fld id="{FA7C8580-FCD9-EE4D-A6E4-5F479EC703E0}" type="slidenum">
              <a:rPr lang="en-US" smtClean="0"/>
              <a:pPr/>
              <a:t>69</a:t>
            </a:fld>
            <a:endParaRPr lang="en-US"/>
          </a:p>
        </p:txBody>
      </p:sp>
    </p:spTree>
    <p:extLst>
      <p:ext uri="{BB962C8B-B14F-4D97-AF65-F5344CB8AC3E}">
        <p14:creationId xmlns:p14="http://schemas.microsoft.com/office/powerpoint/2010/main" val="23130770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a:p>
        </p:txBody>
      </p:sp>
      <p:sp>
        <p:nvSpPr>
          <p:cNvPr id="4" name="Slide Number Placeholder 3"/>
          <p:cNvSpPr>
            <a:spLocks noGrp="1"/>
          </p:cNvSpPr>
          <p:nvPr>
            <p:ph type="sldNum" sz="quarter" idx="10"/>
          </p:nvPr>
        </p:nvSpPr>
        <p:spPr/>
        <p:txBody>
          <a:bodyPr/>
          <a:lstStyle/>
          <a:p>
            <a:fld id="{FA7C8580-FCD9-EE4D-A6E4-5F479EC703E0}" type="slidenum">
              <a:rPr lang="en-US" smtClean="0"/>
              <a:pPr/>
              <a:t>70</a:t>
            </a:fld>
            <a:endParaRPr lang="en-US"/>
          </a:p>
        </p:txBody>
      </p:sp>
    </p:spTree>
    <p:extLst>
      <p:ext uri="{BB962C8B-B14F-4D97-AF65-F5344CB8AC3E}">
        <p14:creationId xmlns:p14="http://schemas.microsoft.com/office/powerpoint/2010/main" val="36713820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a:p>
        </p:txBody>
      </p:sp>
      <p:sp>
        <p:nvSpPr>
          <p:cNvPr id="4" name="Slide Number Placeholder 3"/>
          <p:cNvSpPr>
            <a:spLocks noGrp="1"/>
          </p:cNvSpPr>
          <p:nvPr>
            <p:ph type="sldNum" sz="quarter" idx="10"/>
          </p:nvPr>
        </p:nvSpPr>
        <p:spPr/>
        <p:txBody>
          <a:bodyPr/>
          <a:lstStyle/>
          <a:p>
            <a:fld id="{FA7C8580-FCD9-EE4D-A6E4-5F479EC703E0}" type="slidenum">
              <a:rPr lang="en-US" smtClean="0"/>
              <a:pPr/>
              <a:t>71</a:t>
            </a:fld>
            <a:endParaRPr lang="en-US"/>
          </a:p>
        </p:txBody>
      </p:sp>
    </p:spTree>
    <p:extLst>
      <p:ext uri="{BB962C8B-B14F-4D97-AF65-F5344CB8AC3E}">
        <p14:creationId xmlns:p14="http://schemas.microsoft.com/office/powerpoint/2010/main" val="42184398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a:p>
        </p:txBody>
      </p:sp>
      <p:sp>
        <p:nvSpPr>
          <p:cNvPr id="4" name="Slide Number Placeholder 3"/>
          <p:cNvSpPr>
            <a:spLocks noGrp="1"/>
          </p:cNvSpPr>
          <p:nvPr>
            <p:ph type="sldNum" sz="quarter" idx="10"/>
          </p:nvPr>
        </p:nvSpPr>
        <p:spPr/>
        <p:txBody>
          <a:bodyPr/>
          <a:lstStyle/>
          <a:p>
            <a:fld id="{6416975C-262E-4524-AF8B-B555E091CEAF}" type="slidenum">
              <a:rPr lang="en-MY" smtClean="0"/>
              <a:t>15</a:t>
            </a:fld>
            <a:endParaRPr lang="en-MY"/>
          </a:p>
        </p:txBody>
      </p:sp>
    </p:spTree>
    <p:extLst>
      <p:ext uri="{BB962C8B-B14F-4D97-AF65-F5344CB8AC3E}">
        <p14:creationId xmlns:p14="http://schemas.microsoft.com/office/powerpoint/2010/main" val="5972471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a:p>
        </p:txBody>
      </p:sp>
      <p:sp>
        <p:nvSpPr>
          <p:cNvPr id="4" name="Slide Number Placeholder 3"/>
          <p:cNvSpPr>
            <a:spLocks noGrp="1"/>
          </p:cNvSpPr>
          <p:nvPr>
            <p:ph type="sldNum" sz="quarter" idx="10"/>
          </p:nvPr>
        </p:nvSpPr>
        <p:spPr/>
        <p:txBody>
          <a:bodyPr/>
          <a:lstStyle/>
          <a:p>
            <a:fld id="{6416975C-262E-4524-AF8B-B555E091CEAF}" type="slidenum">
              <a:rPr lang="en-MY" smtClean="0"/>
              <a:t>16</a:t>
            </a:fld>
            <a:endParaRPr lang="en-MY"/>
          </a:p>
        </p:txBody>
      </p:sp>
    </p:spTree>
    <p:extLst>
      <p:ext uri="{BB962C8B-B14F-4D97-AF65-F5344CB8AC3E}">
        <p14:creationId xmlns:p14="http://schemas.microsoft.com/office/powerpoint/2010/main" val="12050161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a:p>
        </p:txBody>
      </p:sp>
      <p:sp>
        <p:nvSpPr>
          <p:cNvPr id="4" name="Slide Number Placeholder 3"/>
          <p:cNvSpPr>
            <a:spLocks noGrp="1"/>
          </p:cNvSpPr>
          <p:nvPr>
            <p:ph type="sldNum" sz="quarter" idx="10"/>
          </p:nvPr>
        </p:nvSpPr>
        <p:spPr/>
        <p:txBody>
          <a:bodyPr/>
          <a:lstStyle/>
          <a:p>
            <a:fld id="{6416975C-262E-4524-AF8B-B555E091CEAF}" type="slidenum">
              <a:rPr lang="en-MY" smtClean="0"/>
              <a:t>17</a:t>
            </a:fld>
            <a:endParaRPr lang="en-MY"/>
          </a:p>
        </p:txBody>
      </p:sp>
    </p:spTree>
    <p:extLst>
      <p:ext uri="{BB962C8B-B14F-4D97-AF65-F5344CB8AC3E}">
        <p14:creationId xmlns:p14="http://schemas.microsoft.com/office/powerpoint/2010/main" val="7497157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a:p>
        </p:txBody>
      </p:sp>
      <p:sp>
        <p:nvSpPr>
          <p:cNvPr id="4" name="Slide Number Placeholder 3"/>
          <p:cNvSpPr>
            <a:spLocks noGrp="1"/>
          </p:cNvSpPr>
          <p:nvPr>
            <p:ph type="sldNum" sz="quarter" idx="10"/>
          </p:nvPr>
        </p:nvSpPr>
        <p:spPr/>
        <p:txBody>
          <a:bodyPr/>
          <a:lstStyle/>
          <a:p>
            <a:fld id="{6416975C-262E-4524-AF8B-B555E091CEAF}" type="slidenum">
              <a:rPr lang="en-MY" smtClean="0"/>
              <a:t>19</a:t>
            </a:fld>
            <a:endParaRPr lang="en-MY"/>
          </a:p>
        </p:txBody>
      </p:sp>
    </p:spTree>
    <p:extLst>
      <p:ext uri="{BB962C8B-B14F-4D97-AF65-F5344CB8AC3E}">
        <p14:creationId xmlns:p14="http://schemas.microsoft.com/office/powerpoint/2010/main" val="12837553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a:p>
        </p:txBody>
      </p:sp>
      <p:sp>
        <p:nvSpPr>
          <p:cNvPr id="4" name="Slide Number Placeholder 3"/>
          <p:cNvSpPr>
            <a:spLocks noGrp="1"/>
          </p:cNvSpPr>
          <p:nvPr>
            <p:ph type="sldNum" sz="quarter" idx="10"/>
          </p:nvPr>
        </p:nvSpPr>
        <p:spPr/>
        <p:txBody>
          <a:bodyPr/>
          <a:lstStyle/>
          <a:p>
            <a:fld id="{6416975C-262E-4524-AF8B-B555E091CEAF}" type="slidenum">
              <a:rPr lang="en-MY" smtClean="0"/>
              <a:t>20</a:t>
            </a:fld>
            <a:endParaRPr lang="en-MY"/>
          </a:p>
        </p:txBody>
      </p:sp>
    </p:spTree>
    <p:extLst>
      <p:ext uri="{BB962C8B-B14F-4D97-AF65-F5344CB8AC3E}">
        <p14:creationId xmlns:p14="http://schemas.microsoft.com/office/powerpoint/2010/main" val="13779119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a:p>
        </p:txBody>
      </p:sp>
      <p:sp>
        <p:nvSpPr>
          <p:cNvPr id="4" name="Slide Number Placeholder 3"/>
          <p:cNvSpPr>
            <a:spLocks noGrp="1"/>
          </p:cNvSpPr>
          <p:nvPr>
            <p:ph type="sldNum" sz="quarter" idx="10"/>
          </p:nvPr>
        </p:nvSpPr>
        <p:spPr/>
        <p:txBody>
          <a:bodyPr/>
          <a:lstStyle/>
          <a:p>
            <a:fld id="{6416975C-262E-4524-AF8B-B555E091CEAF}" type="slidenum">
              <a:rPr lang="en-MY" smtClean="0"/>
              <a:t>23</a:t>
            </a:fld>
            <a:endParaRPr lang="en-MY"/>
          </a:p>
        </p:txBody>
      </p:sp>
    </p:spTree>
    <p:extLst>
      <p:ext uri="{BB962C8B-B14F-4D97-AF65-F5344CB8AC3E}">
        <p14:creationId xmlns:p14="http://schemas.microsoft.com/office/powerpoint/2010/main" val="41917603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49263E5-CB7E-4275-A069-C15E75945B4B}" type="datetime1">
              <a:rPr lang="en-MY" smtClean="0"/>
              <a:t>12/1/2015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2892" t="48002" r="10342" b="41878"/>
          <a:stretch/>
        </p:blipFill>
        <p:spPr>
          <a:xfrm>
            <a:off x="-1349" y="6526942"/>
            <a:ext cx="9144000" cy="435835"/>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9142652" cy="6858000"/>
          </a:xfrm>
          <a:prstGeom prst="rect">
            <a:avLst/>
          </a:prstGeom>
        </p:spPr>
      </p:pic>
    </p:spTree>
    <p:extLst>
      <p:ext uri="{BB962C8B-B14F-4D97-AF65-F5344CB8AC3E}">
        <p14:creationId xmlns:p14="http://schemas.microsoft.com/office/powerpoint/2010/main" val="42413255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69D65FA-369F-403C-8197-00FA895C7794}" type="datetime1">
              <a:rPr lang="en-MY" smtClean="0"/>
              <a:t>12/1/2015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6853238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1"/>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46B193F-E846-4FF6-A1CD-DD1190A374B3}" type="datetime1">
              <a:rPr lang="en-MY" smtClean="0"/>
              <a:t>12/1/2015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1340190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5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0643C52-B193-4A80-A658-FEB38F9D555F}" type="datetime1">
              <a:rPr lang="en-MY" smtClean="0"/>
              <a:t>12/1/2015</a:t>
            </a:fld>
            <a:endParaRPr lang="en-US"/>
          </a:p>
        </p:txBody>
      </p:sp>
      <p:sp>
        <p:nvSpPr>
          <p:cNvPr id="7" name="Slide Number Placeholder 5"/>
          <p:cNvSpPr>
            <a:spLocks noGrp="1"/>
          </p:cNvSpPr>
          <p:nvPr>
            <p:ph type="sldNum" sz="quarter" idx="12"/>
          </p:nvPr>
        </p:nvSpPr>
        <p:spPr>
          <a:xfrm>
            <a:off x="8507453" y="6407152"/>
            <a:ext cx="532558" cy="365125"/>
          </a:xfrm>
        </p:spPr>
        <p:txBody>
          <a:bodyPr/>
          <a:lstStyle>
            <a:lvl1pPr algn="ctr">
              <a:defRPr>
                <a:solidFill>
                  <a:schemeClr val="tx1"/>
                </a:solidFill>
              </a:defRPr>
            </a:lvl1pPr>
          </a:lstStyle>
          <a:p>
            <a:fld id="{B6F15528-21DE-4FAA-801E-634DDDAF4B2B}" type="slidenum">
              <a:rPr lang="en-US" smtClean="0"/>
              <a:pPr/>
              <a:t>‹#›</a:t>
            </a:fld>
            <a:endParaRPr lang="en-US"/>
          </a:p>
        </p:txBody>
      </p:sp>
      <p:pic>
        <p:nvPicPr>
          <p:cNvPr id="8" name="Picture 6" descr="S:\iACCOUNTS Master Folder\User Folder\Afif\Afif's Portal\Bahan\jbs211.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582982" y="6405899"/>
            <a:ext cx="367789" cy="367789"/>
          </a:xfrm>
          <a:prstGeom prst="rect">
            <a:avLst/>
          </a:prstGeom>
          <a:noFill/>
          <a:extLst>
            <a:ext uri="{909E8E84-426E-40DD-AFC4-6F175D3DCCD1}">
              <a14:hiddenFill xmlns:a14="http://schemas.microsoft.com/office/drawing/2010/main">
                <a:solidFill>
                  <a:srgbClr val="FFFFFF"/>
                </a:solidFill>
              </a14:hiddenFill>
            </a:ext>
          </a:extLst>
        </p:spPr>
      </p:pic>
      <p:sp>
        <p:nvSpPr>
          <p:cNvPr id="10" name="Footer Placeholder 10"/>
          <p:cNvSpPr>
            <a:spLocks noGrp="1"/>
          </p:cNvSpPr>
          <p:nvPr userDrawn="1"/>
        </p:nvSpPr>
        <p:spPr>
          <a:xfrm>
            <a:off x="5724128" y="6453338"/>
            <a:ext cx="2933422" cy="365125"/>
          </a:xfrm>
          <a:prstGeom prst="rect">
            <a:avLst/>
          </a:prstGeom>
        </p:spPr>
        <p:txBody>
          <a:bodyPr vert="horz" lIns="84406" tIns="42203" rIns="84406" bIns="42203" rtlCol="0" anchor="ctr"/>
          <a:lstStyle>
            <a:defPPr>
              <a:defRPr lang="en-US"/>
            </a:defPPr>
            <a:lvl1pPr marL="0" algn="l" defTabSz="914400" rtl="0" eaLnBrk="1" latinLnBrk="0" hangingPunct="1">
              <a:defRPr sz="1000" b="0" i="0" kern="1200">
                <a:solidFill>
                  <a:schemeClr val="tx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23" dirty="0" smtClean="0"/>
              <a:t>©2014 </a:t>
            </a:r>
            <a:r>
              <a:rPr lang="en-US" sz="923" dirty="0" smtClean="0">
                <a:solidFill>
                  <a:srgbClr val="FF0000"/>
                </a:solidFill>
                <a:latin typeface="Neuropol" pitchFamily="34" charset="0"/>
              </a:rPr>
              <a:t>SALIHIN</a:t>
            </a:r>
            <a:r>
              <a:rPr lang="en-US" sz="923" dirty="0" smtClean="0">
                <a:solidFill>
                  <a:srgbClr val="FF0000"/>
                </a:solidFill>
              </a:rPr>
              <a:t> </a:t>
            </a:r>
            <a:r>
              <a:rPr lang="en-US" sz="923" dirty="0" smtClean="0"/>
              <a:t>GST Services. All Rights Reserved.</a:t>
            </a:r>
            <a:endParaRPr lang="en-US" sz="923" dirty="0"/>
          </a:p>
        </p:txBody>
      </p:sp>
      <p:pic>
        <p:nvPicPr>
          <p:cNvPr id="9" name="Picture 9" descr="P:\SALIHIN Logo Centre\gst workshop logo.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489996" y="150542"/>
            <a:ext cx="1439762" cy="5125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4244682"/>
      </p:ext>
    </p:extLst>
  </p:cSld>
  <p:clrMapOvr>
    <a:masterClrMapping/>
  </p:clrMapOvr>
  <p:transition spd="slow">
    <p:pull/>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bg>
      <p:bgPr>
        <a:gradFill flip="none" rotWithShape="1">
          <a:gsLst>
            <a:gs pos="0">
              <a:srgbClr val="E7F8FF">
                <a:alpha val="5000"/>
              </a:srgbClr>
            </a:gs>
            <a:gs pos="100000">
              <a:srgbClr val="AFDBFF">
                <a:alpha val="47843"/>
              </a:srgbClr>
            </a:gs>
          </a:gsLst>
          <a:lin ang="5400000" scaled="0"/>
          <a:tileRect/>
        </a:gra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04F37F9-D56B-4EBB-B0F6-CEB646F5A68B}" type="datetime1">
              <a:rPr lang="en-MY" smtClean="0"/>
              <a:t>12/1/2015</a:t>
            </a:fld>
            <a:endParaRPr lang="en-US"/>
          </a:p>
        </p:txBody>
      </p:sp>
      <p:sp>
        <p:nvSpPr>
          <p:cNvPr id="5" name="Footer Placeholder 4"/>
          <p:cNvSpPr>
            <a:spLocks noGrp="1"/>
          </p:cNvSpPr>
          <p:nvPr>
            <p:ph type="ftr" sz="quarter" idx="11"/>
          </p:nvPr>
        </p:nvSpPr>
        <p:spPr>
          <a:xfrm>
            <a:off x="4368800" y="6410325"/>
            <a:ext cx="4267200" cy="365125"/>
          </a:xfrm>
        </p:spPr>
        <p:txBody>
          <a:bodyPr/>
          <a:lstStyle>
            <a:lvl1pPr algn="r">
              <a:defRPr sz="1100">
                <a:solidFill>
                  <a:schemeClr val="tx1"/>
                </a:solidFill>
              </a:defRPr>
            </a:lvl1pPr>
          </a:lstStyle>
          <a:p>
            <a:endParaRPr lang="en-US" dirty="0"/>
          </a:p>
        </p:txBody>
      </p:sp>
      <p:sp>
        <p:nvSpPr>
          <p:cNvPr id="6" name="Slide Number Placeholder 5"/>
          <p:cNvSpPr>
            <a:spLocks noGrp="1"/>
          </p:cNvSpPr>
          <p:nvPr>
            <p:ph type="sldNum" sz="quarter" idx="12"/>
          </p:nvPr>
        </p:nvSpPr>
        <p:spPr>
          <a:xfrm>
            <a:off x="8507453" y="6407150"/>
            <a:ext cx="532558" cy="365125"/>
          </a:xfrm>
        </p:spPr>
        <p:txBody>
          <a:bodyPr/>
          <a:lstStyle>
            <a:lvl1pPr algn="ctr">
              <a:defRPr>
                <a:solidFill>
                  <a:schemeClr val="tx1"/>
                </a:solidFill>
              </a:defRPr>
            </a:lvl1pPr>
          </a:lstStyle>
          <a:p>
            <a:fld id="{B6F15528-21DE-4FAA-801E-634DDDAF4B2B}" type="slidenum">
              <a:rPr lang="en-US" smtClean="0"/>
              <a:pPr/>
              <a:t>‹#›</a:t>
            </a:fld>
            <a:endParaRPr lang="en-US"/>
          </a:p>
        </p:txBody>
      </p:sp>
      <p:pic>
        <p:nvPicPr>
          <p:cNvPr id="1028" name="Picture 4" descr="C:\Users\GSTUser\Desktop\Salihin without AF N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781800" y="149225"/>
            <a:ext cx="2132758" cy="4603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iACCOUNTS Master Folder\User Folder\Afif\Afif's Portal\Bahan\jbs211.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582982" y="6405897"/>
            <a:ext cx="367789" cy="3677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8300803"/>
      </p:ext>
    </p:extLst>
  </p:cSld>
  <p:clrMapOvr>
    <a:masterClrMapping/>
  </p:clrMapOvr>
  <p:transition spd="slow">
    <p:pull/>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6_Title Slide">
    <p:bg>
      <p:bgPr>
        <a:gradFill flip="none" rotWithShape="1">
          <a:gsLst>
            <a:gs pos="0">
              <a:srgbClr val="E7F8FF">
                <a:alpha val="5000"/>
              </a:srgbClr>
            </a:gs>
            <a:gs pos="100000">
              <a:srgbClr val="AFDBFF">
                <a:alpha val="47843"/>
              </a:srgbClr>
            </a:gs>
          </a:gsLst>
          <a:lin ang="5400000" scaled="0"/>
          <a:tileRect/>
        </a:gra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C49479E6-438C-40CF-BCED-FC505339E68B}" type="datetime1">
              <a:rPr lang="en-MY" smtClean="0"/>
              <a:t>12/1/2015</a:t>
            </a:fld>
            <a:endParaRPr lang="en-US"/>
          </a:p>
        </p:txBody>
      </p:sp>
      <p:sp>
        <p:nvSpPr>
          <p:cNvPr id="7" name="Slide Number Placeholder 5"/>
          <p:cNvSpPr>
            <a:spLocks noGrp="1"/>
          </p:cNvSpPr>
          <p:nvPr>
            <p:ph type="sldNum" sz="quarter" idx="12"/>
          </p:nvPr>
        </p:nvSpPr>
        <p:spPr>
          <a:xfrm>
            <a:off x="8507453" y="6407152"/>
            <a:ext cx="532558" cy="365125"/>
          </a:xfrm>
        </p:spPr>
        <p:txBody>
          <a:bodyPr/>
          <a:lstStyle>
            <a:lvl1pPr algn="ctr">
              <a:defRPr>
                <a:solidFill>
                  <a:schemeClr val="tx1"/>
                </a:solidFill>
              </a:defRPr>
            </a:lvl1pPr>
          </a:lstStyle>
          <a:p>
            <a:fld id="{B6F15528-21DE-4FAA-801E-634DDDAF4B2B}" type="slidenum">
              <a:rPr lang="en-US" smtClean="0"/>
              <a:pPr/>
              <a:t>‹#›</a:t>
            </a:fld>
            <a:endParaRPr lang="en-US"/>
          </a:p>
        </p:txBody>
      </p:sp>
      <p:pic>
        <p:nvPicPr>
          <p:cNvPr id="8" name="Picture 6" descr="S:\iACCOUNTS Master Folder\User Folder\Afif\Afif's Portal\Bahan\jbs211.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582982" y="6405899"/>
            <a:ext cx="367789" cy="367789"/>
          </a:xfrm>
          <a:prstGeom prst="rect">
            <a:avLst/>
          </a:prstGeom>
          <a:noFill/>
          <a:extLst>
            <a:ext uri="{909E8E84-426E-40DD-AFC4-6F175D3DCCD1}">
              <a14:hiddenFill xmlns:a14="http://schemas.microsoft.com/office/drawing/2010/main">
                <a:solidFill>
                  <a:srgbClr val="FFFFFF"/>
                </a:solidFill>
              </a14:hiddenFill>
            </a:ext>
          </a:extLst>
        </p:spPr>
      </p:pic>
      <p:sp>
        <p:nvSpPr>
          <p:cNvPr id="10" name="Footer Placeholder 10"/>
          <p:cNvSpPr>
            <a:spLocks noGrp="1"/>
          </p:cNvSpPr>
          <p:nvPr userDrawn="1"/>
        </p:nvSpPr>
        <p:spPr>
          <a:xfrm>
            <a:off x="5724128" y="6453338"/>
            <a:ext cx="2933422"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©2014 </a:t>
            </a:r>
            <a:r>
              <a:rPr lang="en-US" dirty="0" smtClean="0">
                <a:solidFill>
                  <a:srgbClr val="FF0000"/>
                </a:solidFill>
                <a:latin typeface="Neuropol" pitchFamily="34" charset="0"/>
              </a:rPr>
              <a:t>SALIHIN</a:t>
            </a:r>
            <a:r>
              <a:rPr lang="en-US" dirty="0" smtClean="0">
                <a:solidFill>
                  <a:srgbClr val="FF0000"/>
                </a:solidFill>
              </a:rPr>
              <a:t> </a:t>
            </a:r>
            <a:r>
              <a:rPr lang="en-US" dirty="0" smtClean="0"/>
              <a:t>GST Services. All Rights Reserved.</a:t>
            </a:r>
            <a:endParaRPr lang="en-US" dirty="0"/>
          </a:p>
        </p:txBody>
      </p:sp>
      <p:pic>
        <p:nvPicPr>
          <p:cNvPr id="9" name="Picture 9" descr="P:\SALIHIN Logo Centre\gst workshop logo.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489996" y="150542"/>
            <a:ext cx="1439762" cy="5125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0236203"/>
      </p:ext>
    </p:extLst>
  </p:cSld>
  <p:clrMapOvr>
    <a:masterClrMapping/>
  </p:clrMapOvr>
  <p:transition spd="slow">
    <p:pull/>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BF75D4F-8967-4431-835D-6AB96C035EB1}" type="datetime1">
              <a:rPr lang="en-MY" smtClean="0"/>
              <a:t>12/1/2015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6312" t="31236"/>
          <a:stretch/>
        </p:blipFill>
        <p:spPr>
          <a:xfrm flipH="1">
            <a:off x="6198548" y="-2782"/>
            <a:ext cx="2966357" cy="2061446"/>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2892" t="48002" r="10342" b="41878"/>
          <a:stretch/>
        </p:blipFill>
        <p:spPr>
          <a:xfrm>
            <a:off x="0" y="6528990"/>
            <a:ext cx="9144000" cy="43583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55877" y="381000"/>
            <a:ext cx="1266092" cy="1371600"/>
          </a:xfrm>
          <a:prstGeom prst="rect">
            <a:avLst/>
          </a:prstGeom>
          <a:noFill/>
          <a:ln>
            <a:noFill/>
          </a:ln>
        </p:spPr>
      </p:pic>
    </p:spTree>
    <p:extLst>
      <p:ext uri="{BB962C8B-B14F-4D97-AF65-F5344CB8AC3E}">
        <p14:creationId xmlns:p14="http://schemas.microsoft.com/office/powerpoint/2010/main" val="36165237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993CA06-6533-4FAB-AD69-C9F918A79201}" type="datetime1">
              <a:rPr lang="en-MY" smtClean="0"/>
              <a:t>12/1/2015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6175143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26E0BE4-7A29-4761-8F6C-6FA25240FC43}" type="datetime1">
              <a:rPr lang="en-MY" smtClean="0"/>
              <a:t>12/1/2015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0442203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6"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6"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C2CF36E-6151-4433-A244-463B4B6325E6}" type="datetime1">
              <a:rPr lang="en-MY" smtClean="0"/>
              <a:t>12/1/2015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0709279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65207FA-9218-495E-A2A1-860764B38406}" type="datetime1">
              <a:rPr lang="en-MY" smtClean="0"/>
              <a:t>12/1/2015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2363754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1DC92E-8590-4732-AC81-631DEE9FE915}" type="datetime1">
              <a:rPr lang="en-MY" smtClean="0"/>
              <a:t>12/1/2015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7569223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0287395-9878-42D7-8574-F538DB993419}" type="datetime1">
              <a:rPr lang="en-MY" smtClean="0"/>
              <a:t>12/1/2015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1811013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B165370-2E59-49ED-8121-FD452855E5AA}" type="datetime1">
              <a:rPr lang="en-MY" smtClean="0"/>
              <a:t>12/1/2015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4299805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3"/>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3"/>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22A9AF4-D3A7-4C2A-9532-2B1D4A0B9AD5}" type="datetime1">
              <a:rPr lang="en-MY" smtClean="0"/>
              <a:t>12/1/2015</a:t>
            </a:fld>
            <a:endParaRPr lang="en-US" dirty="0"/>
          </a:p>
        </p:txBody>
      </p:sp>
      <p:sp>
        <p:nvSpPr>
          <p:cNvPr id="5" name="Footer Placeholder 4"/>
          <p:cNvSpPr>
            <a:spLocks noGrp="1"/>
          </p:cNvSpPr>
          <p:nvPr>
            <p:ph type="ftr" sz="quarter" idx="3"/>
          </p:nvPr>
        </p:nvSpPr>
        <p:spPr>
          <a:xfrm>
            <a:off x="3124200" y="6356353"/>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3"/>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243836277"/>
      </p:ext>
    </p:extLst>
  </p:cSld>
  <p:clrMap bg1="lt1" tx1="dk1" bg2="lt2" tx2="dk2" accent1="accent1" accent2="accent2" accent3="accent3" accent4="accent4" accent5="accent5" accent6="accent6" hlink="hlink" folHlink="folHlink"/>
  <p:sldLayoutIdLst>
    <p:sldLayoutId id="2147484079" r:id="rId1"/>
    <p:sldLayoutId id="2147484080" r:id="rId2"/>
    <p:sldLayoutId id="2147484081" r:id="rId3"/>
    <p:sldLayoutId id="2147484082" r:id="rId4"/>
    <p:sldLayoutId id="2147484083" r:id="rId5"/>
    <p:sldLayoutId id="2147484084" r:id="rId6"/>
    <p:sldLayoutId id="2147484085" r:id="rId7"/>
    <p:sldLayoutId id="2147484086" r:id="rId8"/>
    <p:sldLayoutId id="2147484087" r:id="rId9"/>
    <p:sldLayoutId id="2147484088" r:id="rId10"/>
    <p:sldLayoutId id="2147484089" r:id="rId11"/>
    <p:sldLayoutId id="2147484093" r:id="rId12"/>
    <p:sldLayoutId id="2147484095" r:id="rId13"/>
    <p:sldLayoutId id="2147484097" r:id="rId14"/>
  </p:sldLayoutIdLst>
  <p:hf hdr="0" ft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image" Target="../media/image17.jpeg"/><Relationship Id="rId1" Type="http://schemas.openxmlformats.org/officeDocument/2006/relationships/slideLayout" Target="../slideLayouts/slideLayout12.xml"/><Relationship Id="rId6" Type="http://schemas.openxmlformats.org/officeDocument/2006/relationships/image" Target="../media/image21.jpeg"/><Relationship Id="rId5" Type="http://schemas.openxmlformats.org/officeDocument/2006/relationships/image" Target="../media/image20.jpeg"/><Relationship Id="rId10" Type="http://schemas.openxmlformats.org/officeDocument/2006/relationships/image" Target="../media/image25.png"/><Relationship Id="rId4" Type="http://schemas.openxmlformats.org/officeDocument/2006/relationships/image" Target="../media/image19.jpeg"/><Relationship Id="rId9"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slideLayout" Target="../slideLayouts/slideLayout12.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avi"/><Relationship Id="rId1" Type="http://schemas.microsoft.com/office/2007/relationships/media" Target="../media/media1.avi"/><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38.jpeg"/></Relationships>
</file>

<file path=ppt/slides/_rels/slide1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42.jpeg"/></Relationships>
</file>

<file path=ppt/slides/_rels/slide1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avi"/><Relationship Id="rId1" Type="http://schemas.microsoft.com/office/2007/relationships/media" Target="../media/media2.avi"/><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diagramLayout" Target="../diagrams/layout1.xml"/><Relationship Id="rId7" Type="http://schemas.openxmlformats.org/officeDocument/2006/relationships/image" Target="../media/image52.png"/><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jpg"/><Relationship Id="rId7" Type="http://schemas.openxmlformats.org/officeDocument/2006/relationships/image" Target="../media/image63.jpeg"/><Relationship Id="rId2" Type="http://schemas.openxmlformats.org/officeDocument/2006/relationships/image" Target="../media/image58.jpeg"/><Relationship Id="rId1" Type="http://schemas.openxmlformats.org/officeDocument/2006/relationships/slideLayout" Target="../slideLayouts/slideLayout12.xml"/><Relationship Id="rId6" Type="http://schemas.openxmlformats.org/officeDocument/2006/relationships/image" Target="../media/image62.jpeg"/><Relationship Id="rId5" Type="http://schemas.openxmlformats.org/officeDocument/2006/relationships/image" Target="../media/image61.jpg"/><Relationship Id="rId10" Type="http://schemas.openxmlformats.org/officeDocument/2006/relationships/image" Target="../media/image66.jpeg"/><Relationship Id="rId4" Type="http://schemas.openxmlformats.org/officeDocument/2006/relationships/image" Target="../media/image60.png"/><Relationship Id="rId9" Type="http://schemas.openxmlformats.org/officeDocument/2006/relationships/image" Target="../media/image65.png"/></Relationships>
</file>

<file path=ppt/slides/_rels/slide2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2.xml"/><Relationship Id="rId4" Type="http://schemas.openxmlformats.org/officeDocument/2006/relationships/image" Target="../media/image69.png"/></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2.xml"/><Relationship Id="rId4" Type="http://schemas.openxmlformats.org/officeDocument/2006/relationships/image" Target="../media/image72.png"/></Relationships>
</file>

<file path=ppt/slides/_rels/slide3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75.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4.xml.rels><?xml version="1.0" encoding="UTF-8" standalone="yes"?>
<Relationships xmlns="http://schemas.openxmlformats.org/package/2006/relationships"><Relationship Id="rId3" Type="http://schemas.openxmlformats.org/officeDocument/2006/relationships/image" Target="../media/image81.jpeg"/><Relationship Id="rId7" Type="http://schemas.openxmlformats.org/officeDocument/2006/relationships/image" Target="../media/image85.jpeg"/><Relationship Id="rId2" Type="http://schemas.openxmlformats.org/officeDocument/2006/relationships/image" Target="../media/image80.jpg"/><Relationship Id="rId1" Type="http://schemas.openxmlformats.org/officeDocument/2006/relationships/slideLayout" Target="../slideLayouts/slideLayout12.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12.xml"/><Relationship Id="rId5" Type="http://schemas.openxmlformats.org/officeDocument/2006/relationships/image" Target="../media/image89.png"/><Relationship Id="rId4" Type="http://schemas.openxmlformats.org/officeDocument/2006/relationships/image" Target="../media/image88.png"/></Relationships>
</file>

<file path=ppt/slides/_rels/slide3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12.xml"/><Relationship Id="rId5" Type="http://schemas.openxmlformats.org/officeDocument/2006/relationships/image" Target="../media/image90.png"/><Relationship Id="rId4" Type="http://schemas.openxmlformats.org/officeDocument/2006/relationships/image" Target="../media/image89.png"/></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92.png"/></Relationships>
</file>

<file path=ppt/slides/_rels/slide4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12.xml"/><Relationship Id="rId6" Type="http://schemas.openxmlformats.org/officeDocument/2006/relationships/image" Target="../media/image96.png"/><Relationship Id="rId5" Type="http://schemas.openxmlformats.org/officeDocument/2006/relationships/image" Target="../media/image87.png"/><Relationship Id="rId4" Type="http://schemas.openxmlformats.org/officeDocument/2006/relationships/image" Target="../media/image95.png"/></Relationships>
</file>

<file path=ppt/slides/_rels/slide4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12.xml"/><Relationship Id="rId5" Type="http://schemas.openxmlformats.org/officeDocument/2006/relationships/image" Target="../media/image96.png"/><Relationship Id="rId4" Type="http://schemas.openxmlformats.org/officeDocument/2006/relationships/image" Target="../media/image87.png"/></Relationships>
</file>

<file path=ppt/slides/_rels/slide4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12.xml"/><Relationship Id="rId4" Type="http://schemas.openxmlformats.org/officeDocument/2006/relationships/image" Target="../media/image99.png"/></Relationships>
</file>

<file path=ppt/slides/_rels/slide4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12.xml"/><Relationship Id="rId4" Type="http://schemas.openxmlformats.org/officeDocument/2006/relationships/image" Target="../media/image99.png"/></Relationships>
</file>

<file path=ppt/slides/_rels/slide4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3.png"/><Relationship Id="rId1" Type="http://schemas.openxmlformats.org/officeDocument/2006/relationships/slideLayout" Target="../slideLayouts/slideLayout12.xml"/><Relationship Id="rId4" Type="http://schemas.openxmlformats.org/officeDocument/2006/relationships/image" Target="../media/image106.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107.png"/><Relationship Id="rId4" Type="http://schemas.openxmlformats.org/officeDocument/2006/relationships/image" Target="../media/image106.png"/></Relationships>
</file>

<file path=ppt/slides/_rels/slide51.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106.png"/><Relationship Id="rId4" Type="http://schemas.openxmlformats.org/officeDocument/2006/relationships/image" Target="../media/image103.png"/></Relationships>
</file>

<file path=ppt/slides/_rels/slide52.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110.jpeg"/><Relationship Id="rId5" Type="http://schemas.openxmlformats.org/officeDocument/2006/relationships/image" Target="../media/image106.png"/><Relationship Id="rId4" Type="http://schemas.openxmlformats.org/officeDocument/2006/relationships/image" Target="../media/image103.png"/></Relationships>
</file>

<file path=ppt/slides/_rels/slide5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jpeg"/></Relationships>
</file>

<file path=ppt/slides/_rels/slide5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115.png"/><Relationship Id="rId4" Type="http://schemas.openxmlformats.org/officeDocument/2006/relationships/image" Target="../media/image112.jpeg"/></Relationships>
</file>

<file path=ppt/slides/_rels/slide56.xml.rels><?xml version="1.0" encoding="UTF-8" standalone="yes"?>
<Relationships xmlns="http://schemas.openxmlformats.org/package/2006/relationships"><Relationship Id="rId3" Type="http://schemas.openxmlformats.org/officeDocument/2006/relationships/image" Target="../media/image112.jpeg"/><Relationship Id="rId7" Type="http://schemas.openxmlformats.org/officeDocument/2006/relationships/image" Target="../media/image118.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1.png"/></Relationships>
</file>

<file path=ppt/slides/_rels/slide57.xml.rels><?xml version="1.0" encoding="UTF-8" standalone="yes"?>
<Relationships xmlns="http://schemas.openxmlformats.org/package/2006/relationships"><Relationship Id="rId3" Type="http://schemas.openxmlformats.org/officeDocument/2006/relationships/image" Target="../media/image119.gif"/><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119.gif"/><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122.png"/><Relationship Id="rId4" Type="http://schemas.openxmlformats.org/officeDocument/2006/relationships/image" Target="../media/image121.png"/></Relationships>
</file>

<file path=ppt/slides/_rels/slide6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122.png"/></Relationships>
</file>

<file path=ppt/slides/_rels/slide6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5.png"/></Relationships>
</file>

<file path=ppt/slides/_rels/slide64.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25.xml"/><Relationship Id="rId1" Type="http://schemas.openxmlformats.org/officeDocument/2006/relationships/slideLayout" Target="../slideLayouts/slideLayout12.xml"/><Relationship Id="rId5" Type="http://schemas.openxmlformats.org/officeDocument/2006/relationships/image" Target="../media/image127.png"/><Relationship Id="rId4" Type="http://schemas.openxmlformats.org/officeDocument/2006/relationships/image" Target="../media/image122.png"/></Relationships>
</file>

<file path=ppt/slides/_rels/slide65.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26.xml"/><Relationship Id="rId1" Type="http://schemas.openxmlformats.org/officeDocument/2006/relationships/slideLayout" Target="../slideLayouts/slideLayout12.xml"/><Relationship Id="rId5" Type="http://schemas.openxmlformats.org/officeDocument/2006/relationships/image" Target="../media/image122.png"/><Relationship Id="rId4" Type="http://schemas.openxmlformats.org/officeDocument/2006/relationships/image" Target="../media/image121.png"/></Relationships>
</file>

<file path=ppt/slides/_rels/slide66.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27.xml"/><Relationship Id="rId1" Type="http://schemas.openxmlformats.org/officeDocument/2006/relationships/slideLayout" Target="../slideLayouts/slideLayout12.xml"/><Relationship Id="rId5" Type="http://schemas.openxmlformats.org/officeDocument/2006/relationships/image" Target="../media/image130.png"/><Relationship Id="rId4" Type="http://schemas.openxmlformats.org/officeDocument/2006/relationships/image" Target="../media/image122.png"/></Relationships>
</file>

<file path=ppt/slides/_rels/slide67.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29.xml"/><Relationship Id="rId1" Type="http://schemas.openxmlformats.org/officeDocument/2006/relationships/slideLayout" Target="../slideLayouts/slideLayout12.xml"/><Relationship Id="rId5" Type="http://schemas.openxmlformats.org/officeDocument/2006/relationships/image" Target="../media/image122.png"/><Relationship Id="rId4" Type="http://schemas.openxmlformats.org/officeDocument/2006/relationships/image" Target="../media/image132.png"/></Relationships>
</file>

<file path=ppt/slides/_rels/slide69.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34.png"/></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7.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wmf"/><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Rounded Rectangle 91"/>
          <p:cNvSpPr/>
          <p:nvPr/>
        </p:nvSpPr>
        <p:spPr>
          <a:xfrm>
            <a:off x="1471192" y="2501526"/>
            <a:ext cx="6442392" cy="962650"/>
          </a:xfrm>
          <a:prstGeom prst="roundRect">
            <a:avLst/>
          </a:prstGeom>
          <a:solidFill>
            <a:srgbClr val="FF0000"/>
          </a:solidFill>
          <a:ln>
            <a:noFill/>
          </a:ln>
        </p:spPr>
        <p:style>
          <a:lnRef idx="2">
            <a:schemeClr val="accent4">
              <a:shade val="50000"/>
            </a:schemeClr>
          </a:lnRef>
          <a:fillRef idx="1">
            <a:schemeClr val="accent4"/>
          </a:fillRef>
          <a:effectRef idx="0">
            <a:schemeClr val="accent4"/>
          </a:effectRef>
          <a:fontRef idx="minor">
            <a:schemeClr val="lt1"/>
          </a:fontRef>
        </p:style>
        <p:txBody>
          <a:bodyPr rIns="360000" rtlCol="0" anchor="ctr"/>
          <a:lstStyle/>
          <a:p>
            <a:pPr algn="ctr"/>
            <a:r>
              <a:rPr lang="en-MY" sz="3600" b="1" dirty="0" smtClean="0"/>
              <a:t>AWARENESS TRAINING</a:t>
            </a:r>
            <a:endParaRPr lang="en-MY" sz="3600" b="1" dirty="0"/>
          </a:p>
        </p:txBody>
      </p:sp>
      <p:sp>
        <p:nvSpPr>
          <p:cNvPr id="93" name="Footer Placeholder 10"/>
          <p:cNvSpPr>
            <a:spLocks noGrp="1"/>
          </p:cNvSpPr>
          <p:nvPr/>
        </p:nvSpPr>
        <p:spPr>
          <a:xfrm>
            <a:off x="6384113" y="6272639"/>
            <a:ext cx="2707774" cy="337038"/>
          </a:xfrm>
          <a:prstGeom prst="rect">
            <a:avLst/>
          </a:prstGeom>
        </p:spPr>
        <p:txBody>
          <a:bodyPr vert="horz" lIns="84406" tIns="42203" rIns="84406" bIns="42203" rtlCol="0" anchor="ctr"/>
          <a:lstStyle>
            <a:defPPr>
              <a:defRPr lang="en-US"/>
            </a:defPPr>
            <a:lvl1pPr marL="0" algn="l" defTabSz="914400" rtl="0" eaLnBrk="1" latinLnBrk="0" hangingPunct="1">
              <a:defRPr sz="1000" b="0" i="0" kern="1200">
                <a:solidFill>
                  <a:schemeClr val="tx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23" dirty="0"/>
              <a:t>©2014 </a:t>
            </a:r>
            <a:r>
              <a:rPr lang="en-US" sz="923" dirty="0">
                <a:solidFill>
                  <a:srgbClr val="FF0000"/>
                </a:solidFill>
                <a:latin typeface="Neuropol" pitchFamily="34" charset="0"/>
              </a:rPr>
              <a:t>SALIHIN</a:t>
            </a:r>
            <a:r>
              <a:rPr lang="en-US" sz="923" dirty="0">
                <a:solidFill>
                  <a:srgbClr val="FF0000"/>
                </a:solidFill>
              </a:rPr>
              <a:t> </a:t>
            </a:r>
            <a:r>
              <a:rPr lang="en-US" sz="923" dirty="0"/>
              <a:t>GST Services. All Rights Reserved.</a:t>
            </a:r>
          </a:p>
        </p:txBody>
      </p:sp>
      <p:pic>
        <p:nvPicPr>
          <p:cNvPr id="96" name="Picture 9" descr="P:\SALIHIN Logo Centre\gst workshop logo.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98243" y="437899"/>
            <a:ext cx="2094237" cy="745489"/>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descr="http://files.aszroul-on9resume.webnode.com/200000015-d5e6ad6e39/uojb1.jpg"/>
          <p:cNvSpPr>
            <a:spLocks noChangeAspect="1" noChangeArrowheads="1"/>
          </p:cNvSpPr>
          <p:nvPr/>
        </p:nvSpPr>
        <p:spPr bwMode="auto">
          <a:xfrm>
            <a:off x="-1415647" y="450496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MY"/>
          </a:p>
        </p:txBody>
      </p:sp>
      <p:pic>
        <p:nvPicPr>
          <p:cNvPr id="95" name="Picture 2" descr=" Goods &amp; Services Tax (GST) Malaysia"/>
          <p:cNvPicPr>
            <a:picLocks noChangeAspect="1" noChangeArrowheads="1"/>
          </p:cNvPicPr>
          <p:nvPr/>
        </p:nvPicPr>
        <p:blipFill>
          <a:blip r:embed="rId3" cstate="print"/>
          <a:srcRect/>
          <a:stretch>
            <a:fillRect/>
          </a:stretch>
        </p:blipFill>
        <p:spPr bwMode="auto">
          <a:xfrm>
            <a:off x="1244926" y="437899"/>
            <a:ext cx="2177681" cy="1682751"/>
          </a:xfrm>
          <a:prstGeom prst="rect">
            <a:avLst/>
          </a:prstGeom>
          <a:noFill/>
          <a:effectLst>
            <a:outerShdw blurRad="50800" dist="38100" dir="5400000" algn="t" rotWithShape="0">
              <a:prstClr val="black">
                <a:alpha val="40000"/>
              </a:prstClr>
            </a:outerShdw>
          </a:effectLst>
        </p:spPr>
      </p:pic>
      <p:sp>
        <p:nvSpPr>
          <p:cNvPr id="3" name="TextBox 2"/>
          <p:cNvSpPr txBox="1"/>
          <p:nvPr/>
        </p:nvSpPr>
        <p:spPr>
          <a:xfrm>
            <a:off x="5305907" y="5888042"/>
            <a:ext cx="3144823" cy="369332"/>
          </a:xfrm>
          <a:prstGeom prst="rect">
            <a:avLst/>
          </a:prstGeom>
          <a:noFill/>
        </p:spPr>
        <p:txBody>
          <a:bodyPr wrap="square" rtlCol="0">
            <a:spAutoFit/>
          </a:bodyPr>
          <a:lstStyle/>
          <a:p>
            <a:pPr algn="r"/>
            <a:r>
              <a:rPr lang="en-US" dirty="0" smtClean="0"/>
              <a:t>13 JANUARY 2015</a:t>
            </a:r>
            <a:endParaRPr lang="en-SG" dirty="0"/>
          </a:p>
        </p:txBody>
      </p:sp>
      <p:grpSp>
        <p:nvGrpSpPr>
          <p:cNvPr id="101" name="Group 100"/>
          <p:cNvGrpSpPr/>
          <p:nvPr/>
        </p:nvGrpSpPr>
        <p:grpSpPr>
          <a:xfrm>
            <a:off x="5669559" y="3818434"/>
            <a:ext cx="3059003" cy="1982656"/>
            <a:chOff x="5292080" y="3730464"/>
            <a:chExt cx="3313920" cy="2147877"/>
          </a:xfrm>
        </p:grpSpPr>
        <p:grpSp>
          <p:nvGrpSpPr>
            <p:cNvPr id="102" name="Group 101"/>
            <p:cNvGrpSpPr/>
            <p:nvPr/>
          </p:nvGrpSpPr>
          <p:grpSpPr>
            <a:xfrm>
              <a:off x="5292080" y="3735922"/>
              <a:ext cx="3313920" cy="2142419"/>
              <a:chOff x="1823684" y="529837"/>
              <a:chExt cx="5179950" cy="3348790"/>
            </a:xfrm>
          </p:grpSpPr>
          <p:sp>
            <p:nvSpPr>
              <p:cNvPr id="144" name="Cube 143"/>
              <p:cNvSpPr/>
              <p:nvPr/>
            </p:nvSpPr>
            <p:spPr>
              <a:xfrm flipH="1">
                <a:off x="4839573" y="1720463"/>
                <a:ext cx="864097" cy="958830"/>
              </a:xfrm>
              <a:prstGeom prst="cube">
                <a:avLst/>
              </a:prstGeom>
              <a:solidFill>
                <a:srgbClr val="FF0000"/>
              </a:solidFill>
              <a:ln w="3175">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a:endParaRPr lang="en-SG" sz="4062" b="1" dirty="0">
                  <a:solidFill>
                    <a:schemeClr val="bg1"/>
                  </a:solidFill>
                </a:endParaRPr>
              </a:p>
            </p:txBody>
          </p:sp>
          <p:sp>
            <p:nvSpPr>
              <p:cNvPr id="145" name="Cube 144"/>
              <p:cNvSpPr/>
              <p:nvPr/>
            </p:nvSpPr>
            <p:spPr>
              <a:xfrm flipH="1">
                <a:off x="4839572" y="994739"/>
                <a:ext cx="864097" cy="1065996"/>
              </a:xfrm>
              <a:prstGeom prst="cube">
                <a:avLst/>
              </a:prstGeom>
              <a:solidFill>
                <a:srgbClr val="FF0000"/>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a:endParaRPr lang="en-SG" sz="4062" b="1" dirty="0">
                  <a:solidFill>
                    <a:schemeClr val="bg1"/>
                  </a:solidFill>
                </a:endParaRPr>
              </a:p>
            </p:txBody>
          </p:sp>
          <p:sp>
            <p:nvSpPr>
              <p:cNvPr id="146" name="Cube 145"/>
              <p:cNvSpPr/>
              <p:nvPr/>
            </p:nvSpPr>
            <p:spPr>
              <a:xfrm>
                <a:off x="4972141" y="837503"/>
                <a:ext cx="535063" cy="466985"/>
              </a:xfrm>
              <a:prstGeom prst="cube">
                <a:avLst/>
              </a:prstGeom>
              <a:solidFill>
                <a:srgbClr val="CCCC00"/>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a:endParaRPr lang="en-SG" sz="4062" b="1" dirty="0">
                  <a:solidFill>
                    <a:schemeClr val="bg1"/>
                  </a:solidFill>
                </a:endParaRPr>
              </a:p>
            </p:txBody>
          </p:sp>
          <p:sp>
            <p:nvSpPr>
              <p:cNvPr id="147" name="Cube 146"/>
              <p:cNvSpPr/>
              <p:nvPr/>
            </p:nvSpPr>
            <p:spPr>
              <a:xfrm flipH="1">
                <a:off x="4004774" y="1720462"/>
                <a:ext cx="864097" cy="795971"/>
              </a:xfrm>
              <a:prstGeom prst="cube">
                <a:avLst/>
              </a:prstGeom>
              <a:solidFill>
                <a:srgbClr val="FF0000"/>
              </a:solidFill>
              <a:ln w="3175">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SG" sz="4062" b="1" dirty="0">
                  <a:solidFill>
                    <a:schemeClr val="bg1"/>
                  </a:solidFill>
                </a:endParaRPr>
              </a:p>
            </p:txBody>
          </p:sp>
          <p:sp>
            <p:nvSpPr>
              <p:cNvPr id="148" name="Cube 147"/>
              <p:cNvSpPr/>
              <p:nvPr/>
            </p:nvSpPr>
            <p:spPr>
              <a:xfrm flipH="1">
                <a:off x="4004774" y="1116418"/>
                <a:ext cx="864097" cy="795971"/>
              </a:xfrm>
              <a:prstGeom prst="cube">
                <a:avLst/>
              </a:prstGeom>
              <a:solidFill>
                <a:srgbClr val="0000FF"/>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SG" sz="4062" b="1" dirty="0">
                  <a:solidFill>
                    <a:schemeClr val="bg1"/>
                  </a:solidFill>
                </a:endParaRPr>
              </a:p>
            </p:txBody>
          </p:sp>
          <p:sp>
            <p:nvSpPr>
              <p:cNvPr id="149" name="Cube 148"/>
              <p:cNvSpPr/>
              <p:nvPr/>
            </p:nvSpPr>
            <p:spPr>
              <a:xfrm rot="21098397" flipH="1">
                <a:off x="4004774" y="529837"/>
                <a:ext cx="864097" cy="795971"/>
              </a:xfrm>
              <a:prstGeom prst="cube">
                <a:avLst/>
              </a:prstGeom>
              <a:solidFill>
                <a:srgbClr val="CCFF33"/>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SG" sz="4062" b="1" dirty="0">
                  <a:solidFill>
                    <a:schemeClr val="bg1"/>
                  </a:solidFill>
                </a:endParaRPr>
              </a:p>
            </p:txBody>
          </p:sp>
          <p:sp>
            <p:nvSpPr>
              <p:cNvPr id="150" name="Cube 149"/>
              <p:cNvSpPr/>
              <p:nvPr/>
            </p:nvSpPr>
            <p:spPr>
              <a:xfrm>
                <a:off x="2354765" y="2267469"/>
                <a:ext cx="565685" cy="532832"/>
              </a:xfrm>
              <a:prstGeom prst="cube">
                <a:avLst/>
              </a:prstGeom>
              <a:solidFill>
                <a:srgbClr val="FF0000"/>
              </a:solidFill>
              <a:ln w="3175">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SG" sz="4062" b="1" dirty="0">
                  <a:solidFill>
                    <a:schemeClr val="bg1"/>
                  </a:solidFill>
                </a:endParaRPr>
              </a:p>
            </p:txBody>
          </p:sp>
          <p:sp>
            <p:nvSpPr>
              <p:cNvPr id="151" name="Cube 150"/>
              <p:cNvSpPr/>
              <p:nvPr/>
            </p:nvSpPr>
            <p:spPr>
              <a:xfrm flipH="1">
                <a:off x="3211855" y="1720462"/>
                <a:ext cx="864097" cy="795971"/>
              </a:xfrm>
              <a:prstGeom prst="cube">
                <a:avLst/>
              </a:prstGeom>
              <a:solidFill>
                <a:srgbClr val="FF0000"/>
              </a:solidFill>
              <a:ln w="3175">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SG" sz="4062" b="1" dirty="0">
                  <a:solidFill>
                    <a:schemeClr val="bg1"/>
                  </a:solidFill>
                </a:endParaRPr>
              </a:p>
            </p:txBody>
          </p:sp>
          <p:sp>
            <p:nvSpPr>
              <p:cNvPr id="152" name="Cube 151"/>
              <p:cNvSpPr/>
              <p:nvPr/>
            </p:nvSpPr>
            <p:spPr>
              <a:xfrm>
                <a:off x="5485789" y="2084254"/>
                <a:ext cx="845048" cy="795971"/>
              </a:xfrm>
              <a:prstGeom prst="cube">
                <a:avLst/>
              </a:prstGeom>
              <a:solidFill>
                <a:srgbClr val="5F5F5F"/>
              </a:solidFill>
              <a:ln w="3175">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SG" sz="4062" b="1" dirty="0">
                  <a:solidFill>
                    <a:schemeClr val="bg1"/>
                  </a:solidFill>
                </a:endParaRPr>
              </a:p>
            </p:txBody>
          </p:sp>
          <p:sp>
            <p:nvSpPr>
              <p:cNvPr id="153" name="Cube 152"/>
              <p:cNvSpPr/>
              <p:nvPr/>
            </p:nvSpPr>
            <p:spPr>
              <a:xfrm rot="21107126" flipH="1">
                <a:off x="5932718" y="1500913"/>
                <a:ext cx="423870" cy="372059"/>
              </a:xfrm>
              <a:prstGeom prst="cube">
                <a:avLst/>
              </a:prstGeom>
              <a:solidFill>
                <a:srgbClr val="990000"/>
              </a:solidFill>
              <a:ln w="3175">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SG" sz="4062" b="1" dirty="0">
                  <a:solidFill>
                    <a:schemeClr val="bg1"/>
                  </a:solidFill>
                </a:endParaRPr>
              </a:p>
            </p:txBody>
          </p:sp>
          <p:sp>
            <p:nvSpPr>
              <p:cNvPr id="154" name="Cube 153"/>
              <p:cNvSpPr/>
              <p:nvPr/>
            </p:nvSpPr>
            <p:spPr>
              <a:xfrm rot="21412010" flipH="1">
                <a:off x="6452735" y="1894863"/>
                <a:ext cx="550899" cy="544078"/>
              </a:xfrm>
              <a:prstGeom prst="cube">
                <a:avLst/>
              </a:prstGeom>
              <a:solidFill>
                <a:srgbClr val="D60093"/>
              </a:solidFill>
              <a:ln w="3175">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SG" sz="4062" b="1" dirty="0">
                  <a:solidFill>
                    <a:schemeClr val="bg1"/>
                  </a:solidFill>
                </a:endParaRPr>
              </a:p>
            </p:txBody>
          </p:sp>
          <p:sp>
            <p:nvSpPr>
              <p:cNvPr id="155" name="Cube 154"/>
              <p:cNvSpPr/>
              <p:nvPr/>
            </p:nvSpPr>
            <p:spPr>
              <a:xfrm flipH="1">
                <a:off x="3347863" y="1241704"/>
                <a:ext cx="728088" cy="670685"/>
              </a:xfrm>
              <a:prstGeom prst="cube">
                <a:avLst/>
              </a:prstGeom>
              <a:solidFill>
                <a:srgbClr val="FF0000"/>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SG" sz="4062" b="1" dirty="0">
                  <a:solidFill>
                    <a:schemeClr val="bg1"/>
                  </a:solidFill>
                </a:endParaRPr>
              </a:p>
            </p:txBody>
          </p:sp>
          <p:sp>
            <p:nvSpPr>
              <p:cNvPr id="156" name="Cube 155"/>
              <p:cNvSpPr/>
              <p:nvPr/>
            </p:nvSpPr>
            <p:spPr>
              <a:xfrm rot="19315628" flipH="1">
                <a:off x="3548049" y="815092"/>
                <a:ext cx="558098" cy="514097"/>
              </a:xfrm>
              <a:prstGeom prst="cube">
                <a:avLst/>
              </a:prstGeom>
              <a:solidFill>
                <a:srgbClr val="FF0000"/>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SG" sz="4062" b="1" dirty="0">
                  <a:solidFill>
                    <a:schemeClr val="bg1"/>
                  </a:solidFill>
                </a:endParaRPr>
              </a:p>
            </p:txBody>
          </p:sp>
          <p:sp>
            <p:nvSpPr>
              <p:cNvPr id="157" name="Cube 156"/>
              <p:cNvSpPr/>
              <p:nvPr/>
            </p:nvSpPr>
            <p:spPr>
              <a:xfrm rot="185986">
                <a:off x="3782284" y="2290299"/>
                <a:ext cx="867840" cy="867839"/>
              </a:xfrm>
              <a:prstGeom prst="cube">
                <a:avLst/>
              </a:prstGeom>
              <a:solidFill>
                <a:schemeClr val="tx1"/>
              </a:solidFill>
              <a:ln w="3175">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SG" sz="4062" b="1" dirty="0">
                  <a:solidFill>
                    <a:schemeClr val="bg1"/>
                  </a:solidFill>
                </a:endParaRPr>
              </a:p>
            </p:txBody>
          </p:sp>
          <p:sp>
            <p:nvSpPr>
              <p:cNvPr id="158" name="Cube 157"/>
              <p:cNvSpPr/>
              <p:nvPr/>
            </p:nvSpPr>
            <p:spPr>
              <a:xfrm flipH="1">
                <a:off x="4627653" y="2294165"/>
                <a:ext cx="815018" cy="770256"/>
              </a:xfrm>
              <a:prstGeom prst="cube">
                <a:avLst/>
              </a:prstGeom>
              <a:solidFill>
                <a:srgbClr val="33CC33"/>
              </a:solidFill>
              <a:ln w="3175">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SG" sz="4062" b="1" dirty="0">
                  <a:solidFill>
                    <a:schemeClr val="bg1"/>
                  </a:solidFill>
                </a:endParaRPr>
              </a:p>
            </p:txBody>
          </p:sp>
          <p:sp>
            <p:nvSpPr>
              <p:cNvPr id="159" name="Cube 158"/>
              <p:cNvSpPr/>
              <p:nvPr/>
            </p:nvSpPr>
            <p:spPr>
              <a:xfrm flipH="1">
                <a:off x="4033306" y="1720463"/>
                <a:ext cx="763580" cy="703379"/>
              </a:xfrm>
              <a:prstGeom prst="cube">
                <a:avLst/>
              </a:prstGeom>
              <a:solidFill>
                <a:srgbClr val="FF0000"/>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SG" sz="4062" b="1" dirty="0">
                  <a:solidFill>
                    <a:schemeClr val="bg1"/>
                  </a:solidFill>
                </a:endParaRPr>
              </a:p>
            </p:txBody>
          </p:sp>
          <p:sp>
            <p:nvSpPr>
              <p:cNvPr id="160" name="Cube 159"/>
              <p:cNvSpPr/>
              <p:nvPr/>
            </p:nvSpPr>
            <p:spPr>
              <a:xfrm>
                <a:off x="4912413" y="1744258"/>
                <a:ext cx="791256" cy="745303"/>
              </a:xfrm>
              <a:prstGeom prst="cube">
                <a:avLst/>
              </a:prstGeom>
              <a:solidFill>
                <a:schemeClr val="bg2">
                  <a:lumMod val="50000"/>
                </a:schemeClr>
              </a:solidFill>
              <a:ln w="3175">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SG" sz="4062" b="1" dirty="0">
                  <a:solidFill>
                    <a:schemeClr val="bg1"/>
                  </a:solidFill>
                </a:endParaRPr>
              </a:p>
            </p:txBody>
          </p:sp>
          <p:sp>
            <p:nvSpPr>
              <p:cNvPr id="161" name="Cube 160"/>
              <p:cNvSpPr/>
              <p:nvPr/>
            </p:nvSpPr>
            <p:spPr>
              <a:xfrm flipH="1">
                <a:off x="2861007" y="2428839"/>
                <a:ext cx="837099" cy="787734"/>
              </a:xfrm>
              <a:prstGeom prst="cube">
                <a:avLst/>
              </a:prstGeom>
              <a:solidFill>
                <a:srgbClr val="00CCFF"/>
              </a:solidFill>
              <a:ln w="3175">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SG" sz="4062" b="1" dirty="0">
                  <a:solidFill>
                    <a:schemeClr val="bg1"/>
                  </a:solidFill>
                </a:endParaRPr>
              </a:p>
            </p:txBody>
          </p:sp>
          <p:sp>
            <p:nvSpPr>
              <p:cNvPr id="162" name="Cube 161"/>
              <p:cNvSpPr/>
              <p:nvPr/>
            </p:nvSpPr>
            <p:spPr>
              <a:xfrm rot="982446">
                <a:off x="3140164" y="1901311"/>
                <a:ext cx="734297" cy="734296"/>
              </a:xfrm>
              <a:prstGeom prst="cube">
                <a:avLst/>
              </a:prstGeom>
              <a:solidFill>
                <a:srgbClr val="FF9900"/>
              </a:solidFill>
              <a:ln w="3175">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SG" sz="4062" b="1" dirty="0">
                  <a:solidFill>
                    <a:schemeClr val="bg1"/>
                  </a:solidFill>
                </a:endParaRPr>
              </a:p>
            </p:txBody>
          </p:sp>
          <p:sp>
            <p:nvSpPr>
              <p:cNvPr id="163" name="Cube 162"/>
              <p:cNvSpPr/>
              <p:nvPr/>
            </p:nvSpPr>
            <p:spPr>
              <a:xfrm>
                <a:off x="2332682" y="1527737"/>
                <a:ext cx="674044" cy="634898"/>
              </a:xfrm>
              <a:prstGeom prst="cube">
                <a:avLst/>
              </a:prstGeom>
              <a:solidFill>
                <a:schemeClr val="bg2">
                  <a:lumMod val="50000"/>
                </a:schemeClr>
              </a:solidFill>
              <a:ln w="3175">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SG" sz="4062" b="1" dirty="0">
                  <a:solidFill>
                    <a:schemeClr val="bg1"/>
                  </a:solidFill>
                </a:endParaRPr>
              </a:p>
            </p:txBody>
          </p:sp>
          <p:sp>
            <p:nvSpPr>
              <p:cNvPr id="164" name="Cube 163"/>
              <p:cNvSpPr/>
              <p:nvPr/>
            </p:nvSpPr>
            <p:spPr>
              <a:xfrm>
                <a:off x="4337901" y="2880225"/>
                <a:ext cx="617949" cy="582062"/>
              </a:xfrm>
              <a:prstGeom prst="cube">
                <a:avLst/>
              </a:prstGeom>
              <a:solidFill>
                <a:srgbClr val="FF3399"/>
              </a:solidFill>
              <a:ln w="3175">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SG" sz="4062" b="1" dirty="0">
                  <a:solidFill>
                    <a:schemeClr val="bg1"/>
                  </a:solidFill>
                </a:endParaRPr>
              </a:p>
            </p:txBody>
          </p:sp>
          <p:sp>
            <p:nvSpPr>
              <p:cNvPr id="165" name="Cube 164"/>
              <p:cNvSpPr/>
              <p:nvPr/>
            </p:nvSpPr>
            <p:spPr>
              <a:xfrm>
                <a:off x="2789331" y="3044629"/>
                <a:ext cx="422524" cy="397986"/>
              </a:xfrm>
              <a:prstGeom prst="cube">
                <a:avLst/>
              </a:prstGeom>
              <a:solidFill>
                <a:srgbClr val="5F5F5F"/>
              </a:solidFill>
              <a:ln w="3175">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SG" sz="4062" b="1" dirty="0">
                  <a:solidFill>
                    <a:schemeClr val="bg1"/>
                  </a:solidFill>
                </a:endParaRPr>
              </a:p>
            </p:txBody>
          </p:sp>
          <p:sp>
            <p:nvSpPr>
              <p:cNvPr id="166" name="Cube 165"/>
              <p:cNvSpPr/>
              <p:nvPr/>
            </p:nvSpPr>
            <p:spPr>
              <a:xfrm>
                <a:off x="3508376" y="3137895"/>
                <a:ext cx="540613" cy="509216"/>
              </a:xfrm>
              <a:prstGeom prst="cube">
                <a:avLst/>
              </a:prstGeom>
              <a:solidFill>
                <a:srgbClr val="33CC33"/>
              </a:solidFill>
              <a:ln w="3175">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SG" sz="4062" b="1" dirty="0">
                  <a:solidFill>
                    <a:schemeClr val="bg1"/>
                  </a:solidFill>
                </a:endParaRPr>
              </a:p>
            </p:txBody>
          </p:sp>
          <p:sp>
            <p:nvSpPr>
              <p:cNvPr id="167" name="Cube 166"/>
              <p:cNvSpPr/>
              <p:nvPr/>
            </p:nvSpPr>
            <p:spPr>
              <a:xfrm>
                <a:off x="1823684" y="2822706"/>
                <a:ext cx="405549" cy="381996"/>
              </a:xfrm>
              <a:prstGeom prst="cube">
                <a:avLst/>
              </a:prstGeom>
              <a:solidFill>
                <a:srgbClr val="D60093"/>
              </a:solidFill>
              <a:ln w="3175">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SG" sz="4062" b="1" dirty="0">
                  <a:solidFill>
                    <a:schemeClr val="bg1"/>
                  </a:solidFill>
                </a:endParaRPr>
              </a:p>
            </p:txBody>
          </p:sp>
          <p:sp>
            <p:nvSpPr>
              <p:cNvPr id="168" name="Cube 167"/>
              <p:cNvSpPr/>
              <p:nvPr/>
            </p:nvSpPr>
            <p:spPr>
              <a:xfrm flipH="1">
                <a:off x="6438055" y="2651897"/>
                <a:ext cx="445569" cy="456656"/>
              </a:xfrm>
              <a:prstGeom prst="cube">
                <a:avLst/>
              </a:prstGeom>
              <a:solidFill>
                <a:srgbClr val="0000FF"/>
              </a:solidFill>
              <a:ln w="3175">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SG" sz="4062" b="1" dirty="0">
                  <a:solidFill>
                    <a:schemeClr val="bg1"/>
                  </a:solidFill>
                </a:endParaRPr>
              </a:p>
            </p:txBody>
          </p:sp>
          <p:sp>
            <p:nvSpPr>
              <p:cNvPr id="169" name="Cube 168"/>
              <p:cNvSpPr/>
              <p:nvPr/>
            </p:nvSpPr>
            <p:spPr>
              <a:xfrm>
                <a:off x="4945176" y="3410025"/>
                <a:ext cx="497495" cy="468602"/>
              </a:xfrm>
              <a:prstGeom prst="cube">
                <a:avLst/>
              </a:prstGeom>
              <a:solidFill>
                <a:schemeClr val="accent5">
                  <a:lumMod val="60000"/>
                  <a:lumOff val="40000"/>
                </a:schemeClr>
              </a:solidFill>
              <a:ln w="3175">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SG" sz="4062" b="1" dirty="0">
                  <a:solidFill>
                    <a:schemeClr val="bg1"/>
                  </a:solidFill>
                </a:endParaRPr>
              </a:p>
            </p:txBody>
          </p:sp>
          <p:sp>
            <p:nvSpPr>
              <p:cNvPr id="170" name="Cube 169"/>
              <p:cNvSpPr/>
              <p:nvPr/>
            </p:nvSpPr>
            <p:spPr>
              <a:xfrm flipH="1">
                <a:off x="5623595" y="2839950"/>
                <a:ext cx="588433" cy="603075"/>
              </a:xfrm>
              <a:prstGeom prst="cube">
                <a:avLst/>
              </a:prstGeom>
              <a:solidFill>
                <a:srgbClr val="CCCC00"/>
              </a:solidFill>
              <a:ln w="3175">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SG" sz="4062" b="1" dirty="0">
                  <a:solidFill>
                    <a:schemeClr val="bg1"/>
                  </a:solidFill>
                </a:endParaRPr>
              </a:p>
            </p:txBody>
          </p:sp>
        </p:grpSp>
        <p:grpSp>
          <p:nvGrpSpPr>
            <p:cNvPr id="103" name="Group 102"/>
            <p:cNvGrpSpPr/>
            <p:nvPr/>
          </p:nvGrpSpPr>
          <p:grpSpPr>
            <a:xfrm>
              <a:off x="5292080" y="3730464"/>
              <a:ext cx="3313920" cy="2142419"/>
              <a:chOff x="1823684" y="529837"/>
              <a:chExt cx="5179950" cy="3348790"/>
            </a:xfrm>
            <a:solidFill>
              <a:srgbClr val="FFFF00">
                <a:alpha val="81961"/>
              </a:srgbClr>
            </a:solidFill>
          </p:grpSpPr>
          <p:sp>
            <p:nvSpPr>
              <p:cNvPr id="117" name="Cube 116"/>
              <p:cNvSpPr/>
              <p:nvPr/>
            </p:nvSpPr>
            <p:spPr>
              <a:xfrm flipH="1">
                <a:off x="4839573" y="1720463"/>
                <a:ext cx="864097" cy="958830"/>
              </a:xfrm>
              <a:prstGeom prst="cube">
                <a:avLst/>
              </a:prstGeom>
              <a:grpFill/>
              <a:ln w="3175">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a:endParaRPr lang="en-SG" sz="4062" b="1" dirty="0">
                  <a:solidFill>
                    <a:schemeClr val="bg1"/>
                  </a:solidFill>
                </a:endParaRPr>
              </a:p>
            </p:txBody>
          </p:sp>
          <p:sp>
            <p:nvSpPr>
              <p:cNvPr id="118" name="Cube 117"/>
              <p:cNvSpPr/>
              <p:nvPr/>
            </p:nvSpPr>
            <p:spPr>
              <a:xfrm flipH="1">
                <a:off x="4839572" y="994739"/>
                <a:ext cx="864097" cy="1065996"/>
              </a:xfrm>
              <a:prstGeom prst="cube">
                <a:avLst/>
              </a:prstGeom>
              <a:grp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a:endParaRPr lang="en-SG" sz="4062" b="1" dirty="0">
                  <a:solidFill>
                    <a:schemeClr val="bg1"/>
                  </a:solidFill>
                </a:endParaRPr>
              </a:p>
            </p:txBody>
          </p:sp>
          <p:sp>
            <p:nvSpPr>
              <p:cNvPr id="119" name="Cube 118"/>
              <p:cNvSpPr/>
              <p:nvPr/>
            </p:nvSpPr>
            <p:spPr>
              <a:xfrm>
                <a:off x="4972141" y="837503"/>
                <a:ext cx="535063" cy="466985"/>
              </a:xfrm>
              <a:prstGeom prst="cube">
                <a:avLst/>
              </a:prstGeom>
              <a:grp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a:endParaRPr lang="en-SG" sz="4062" b="1" dirty="0">
                  <a:solidFill>
                    <a:schemeClr val="bg1"/>
                  </a:solidFill>
                </a:endParaRPr>
              </a:p>
            </p:txBody>
          </p:sp>
          <p:sp>
            <p:nvSpPr>
              <p:cNvPr id="120" name="Cube 119"/>
              <p:cNvSpPr/>
              <p:nvPr/>
            </p:nvSpPr>
            <p:spPr>
              <a:xfrm flipH="1">
                <a:off x="4004774" y="1720462"/>
                <a:ext cx="864097" cy="795971"/>
              </a:xfrm>
              <a:prstGeom prst="cube">
                <a:avLst/>
              </a:prstGeom>
              <a:grpFill/>
              <a:ln w="3175">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SG" sz="4062" b="1" dirty="0">
                  <a:solidFill>
                    <a:schemeClr val="bg1"/>
                  </a:solidFill>
                </a:endParaRPr>
              </a:p>
            </p:txBody>
          </p:sp>
          <p:sp>
            <p:nvSpPr>
              <p:cNvPr id="121" name="Cube 120"/>
              <p:cNvSpPr/>
              <p:nvPr/>
            </p:nvSpPr>
            <p:spPr>
              <a:xfrm flipH="1">
                <a:off x="4004774" y="1116418"/>
                <a:ext cx="864097" cy="795971"/>
              </a:xfrm>
              <a:prstGeom prst="cube">
                <a:avLst/>
              </a:prstGeom>
              <a:grp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SG" sz="4062" b="1" dirty="0">
                  <a:solidFill>
                    <a:schemeClr val="bg1"/>
                  </a:solidFill>
                </a:endParaRPr>
              </a:p>
            </p:txBody>
          </p:sp>
          <p:sp>
            <p:nvSpPr>
              <p:cNvPr id="122" name="Cube 121"/>
              <p:cNvSpPr/>
              <p:nvPr/>
            </p:nvSpPr>
            <p:spPr>
              <a:xfrm rot="21098397" flipH="1">
                <a:off x="4004774" y="529837"/>
                <a:ext cx="864097" cy="795971"/>
              </a:xfrm>
              <a:prstGeom prst="cube">
                <a:avLst/>
              </a:prstGeom>
              <a:grp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SG" sz="4062" b="1" dirty="0">
                  <a:solidFill>
                    <a:schemeClr val="bg1"/>
                  </a:solidFill>
                </a:endParaRPr>
              </a:p>
            </p:txBody>
          </p:sp>
          <p:sp>
            <p:nvSpPr>
              <p:cNvPr id="123" name="Cube 122"/>
              <p:cNvSpPr/>
              <p:nvPr/>
            </p:nvSpPr>
            <p:spPr>
              <a:xfrm>
                <a:off x="2354765" y="2267469"/>
                <a:ext cx="565685" cy="532832"/>
              </a:xfrm>
              <a:prstGeom prst="cube">
                <a:avLst/>
              </a:prstGeom>
              <a:grpFill/>
              <a:ln w="3175">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SG" sz="4062" b="1" dirty="0">
                  <a:solidFill>
                    <a:schemeClr val="bg1"/>
                  </a:solidFill>
                </a:endParaRPr>
              </a:p>
            </p:txBody>
          </p:sp>
          <p:sp>
            <p:nvSpPr>
              <p:cNvPr id="124" name="Cube 123"/>
              <p:cNvSpPr/>
              <p:nvPr/>
            </p:nvSpPr>
            <p:spPr>
              <a:xfrm flipH="1">
                <a:off x="3211855" y="1720462"/>
                <a:ext cx="864097" cy="795971"/>
              </a:xfrm>
              <a:prstGeom prst="cube">
                <a:avLst/>
              </a:prstGeom>
              <a:grpFill/>
              <a:ln w="3175">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SG" sz="4062" b="1" dirty="0">
                  <a:solidFill>
                    <a:schemeClr val="bg1"/>
                  </a:solidFill>
                </a:endParaRPr>
              </a:p>
            </p:txBody>
          </p:sp>
          <p:sp>
            <p:nvSpPr>
              <p:cNvPr id="125" name="Cube 124"/>
              <p:cNvSpPr/>
              <p:nvPr/>
            </p:nvSpPr>
            <p:spPr>
              <a:xfrm>
                <a:off x="5485789" y="2084254"/>
                <a:ext cx="845048" cy="795971"/>
              </a:xfrm>
              <a:prstGeom prst="cube">
                <a:avLst/>
              </a:prstGeom>
              <a:grpFill/>
              <a:ln w="3175">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SG" sz="4062" b="1" dirty="0">
                  <a:solidFill>
                    <a:schemeClr val="bg1"/>
                  </a:solidFill>
                </a:endParaRPr>
              </a:p>
            </p:txBody>
          </p:sp>
          <p:sp>
            <p:nvSpPr>
              <p:cNvPr id="126" name="Cube 125"/>
              <p:cNvSpPr/>
              <p:nvPr/>
            </p:nvSpPr>
            <p:spPr>
              <a:xfrm rot="21107126" flipH="1">
                <a:off x="5932718" y="1500913"/>
                <a:ext cx="423870" cy="372059"/>
              </a:xfrm>
              <a:prstGeom prst="cube">
                <a:avLst/>
              </a:prstGeom>
              <a:grpFill/>
              <a:ln w="3175">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SG" sz="4062" b="1" dirty="0">
                  <a:solidFill>
                    <a:schemeClr val="bg1"/>
                  </a:solidFill>
                </a:endParaRPr>
              </a:p>
            </p:txBody>
          </p:sp>
          <p:sp>
            <p:nvSpPr>
              <p:cNvPr id="127" name="Cube 126"/>
              <p:cNvSpPr/>
              <p:nvPr/>
            </p:nvSpPr>
            <p:spPr>
              <a:xfrm rot="21412010" flipH="1">
                <a:off x="6452735" y="1894863"/>
                <a:ext cx="550899" cy="544078"/>
              </a:xfrm>
              <a:prstGeom prst="cube">
                <a:avLst/>
              </a:prstGeom>
              <a:grpFill/>
              <a:ln w="3175">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SG" sz="4062" b="1" dirty="0">
                  <a:solidFill>
                    <a:schemeClr val="bg1"/>
                  </a:solidFill>
                </a:endParaRPr>
              </a:p>
            </p:txBody>
          </p:sp>
          <p:sp>
            <p:nvSpPr>
              <p:cNvPr id="128" name="Cube 127"/>
              <p:cNvSpPr/>
              <p:nvPr/>
            </p:nvSpPr>
            <p:spPr>
              <a:xfrm flipH="1">
                <a:off x="3347863" y="1241704"/>
                <a:ext cx="728088" cy="670685"/>
              </a:xfrm>
              <a:prstGeom prst="cube">
                <a:avLst/>
              </a:prstGeom>
              <a:grp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SG" sz="4062" b="1" dirty="0">
                  <a:solidFill>
                    <a:schemeClr val="bg1"/>
                  </a:solidFill>
                </a:endParaRPr>
              </a:p>
            </p:txBody>
          </p:sp>
          <p:sp>
            <p:nvSpPr>
              <p:cNvPr id="129" name="Cube 128"/>
              <p:cNvSpPr/>
              <p:nvPr/>
            </p:nvSpPr>
            <p:spPr>
              <a:xfrm rot="19315628" flipH="1">
                <a:off x="3548049" y="815092"/>
                <a:ext cx="558098" cy="514097"/>
              </a:xfrm>
              <a:prstGeom prst="cube">
                <a:avLst/>
              </a:prstGeom>
              <a:grp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SG" sz="4062" b="1" dirty="0">
                  <a:solidFill>
                    <a:schemeClr val="bg1"/>
                  </a:solidFill>
                </a:endParaRPr>
              </a:p>
            </p:txBody>
          </p:sp>
          <p:sp>
            <p:nvSpPr>
              <p:cNvPr id="130" name="Cube 129"/>
              <p:cNvSpPr/>
              <p:nvPr/>
            </p:nvSpPr>
            <p:spPr>
              <a:xfrm rot="185986">
                <a:off x="3782284" y="2290299"/>
                <a:ext cx="867840" cy="867839"/>
              </a:xfrm>
              <a:prstGeom prst="cube">
                <a:avLst/>
              </a:prstGeom>
              <a:grpFill/>
              <a:ln w="3175">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SG" sz="4062" b="1" dirty="0">
                  <a:solidFill>
                    <a:schemeClr val="bg1"/>
                  </a:solidFill>
                </a:endParaRPr>
              </a:p>
            </p:txBody>
          </p:sp>
          <p:sp>
            <p:nvSpPr>
              <p:cNvPr id="131" name="Cube 130"/>
              <p:cNvSpPr/>
              <p:nvPr/>
            </p:nvSpPr>
            <p:spPr>
              <a:xfrm flipH="1">
                <a:off x="4627653" y="2294165"/>
                <a:ext cx="815018" cy="770256"/>
              </a:xfrm>
              <a:prstGeom prst="cube">
                <a:avLst/>
              </a:prstGeom>
              <a:grpFill/>
              <a:ln w="3175">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SG" sz="4062" b="1" dirty="0">
                  <a:solidFill>
                    <a:schemeClr val="bg1"/>
                  </a:solidFill>
                </a:endParaRPr>
              </a:p>
            </p:txBody>
          </p:sp>
          <p:sp>
            <p:nvSpPr>
              <p:cNvPr id="132" name="Cube 131"/>
              <p:cNvSpPr/>
              <p:nvPr/>
            </p:nvSpPr>
            <p:spPr>
              <a:xfrm flipH="1">
                <a:off x="4033306" y="1720463"/>
                <a:ext cx="763580" cy="703379"/>
              </a:xfrm>
              <a:prstGeom prst="cube">
                <a:avLst/>
              </a:prstGeom>
              <a:grp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SG" sz="4062" b="1" dirty="0">
                  <a:solidFill>
                    <a:schemeClr val="bg1"/>
                  </a:solidFill>
                </a:endParaRPr>
              </a:p>
            </p:txBody>
          </p:sp>
          <p:sp>
            <p:nvSpPr>
              <p:cNvPr id="133" name="Cube 132"/>
              <p:cNvSpPr/>
              <p:nvPr/>
            </p:nvSpPr>
            <p:spPr>
              <a:xfrm>
                <a:off x="4912413" y="1744258"/>
                <a:ext cx="791256" cy="745303"/>
              </a:xfrm>
              <a:prstGeom prst="cube">
                <a:avLst/>
              </a:prstGeom>
              <a:grpFill/>
              <a:ln w="3175">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SG" sz="4062" b="1" dirty="0">
                  <a:solidFill>
                    <a:schemeClr val="bg1"/>
                  </a:solidFill>
                </a:endParaRPr>
              </a:p>
            </p:txBody>
          </p:sp>
          <p:sp>
            <p:nvSpPr>
              <p:cNvPr id="134" name="Cube 133"/>
              <p:cNvSpPr/>
              <p:nvPr/>
            </p:nvSpPr>
            <p:spPr>
              <a:xfrm flipH="1">
                <a:off x="2861007" y="2428839"/>
                <a:ext cx="837099" cy="787734"/>
              </a:xfrm>
              <a:prstGeom prst="cube">
                <a:avLst/>
              </a:prstGeom>
              <a:grpFill/>
              <a:ln w="3175">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SG" sz="4062" b="1" dirty="0">
                  <a:solidFill>
                    <a:schemeClr val="bg1"/>
                  </a:solidFill>
                </a:endParaRPr>
              </a:p>
            </p:txBody>
          </p:sp>
          <p:sp>
            <p:nvSpPr>
              <p:cNvPr id="135" name="Cube 134"/>
              <p:cNvSpPr/>
              <p:nvPr/>
            </p:nvSpPr>
            <p:spPr>
              <a:xfrm rot="982446">
                <a:off x="3140164" y="1901311"/>
                <a:ext cx="734297" cy="734296"/>
              </a:xfrm>
              <a:prstGeom prst="cube">
                <a:avLst/>
              </a:prstGeom>
              <a:grpFill/>
              <a:ln w="3175">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SG" sz="4062" b="1" dirty="0">
                  <a:solidFill>
                    <a:schemeClr val="bg1"/>
                  </a:solidFill>
                </a:endParaRPr>
              </a:p>
            </p:txBody>
          </p:sp>
          <p:sp>
            <p:nvSpPr>
              <p:cNvPr id="136" name="Cube 135"/>
              <p:cNvSpPr/>
              <p:nvPr/>
            </p:nvSpPr>
            <p:spPr>
              <a:xfrm>
                <a:off x="2332682" y="1527737"/>
                <a:ext cx="674044" cy="634898"/>
              </a:xfrm>
              <a:prstGeom prst="cube">
                <a:avLst/>
              </a:prstGeom>
              <a:grpFill/>
              <a:ln w="3175">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SG" sz="4062" b="1" dirty="0">
                  <a:solidFill>
                    <a:schemeClr val="bg1"/>
                  </a:solidFill>
                </a:endParaRPr>
              </a:p>
            </p:txBody>
          </p:sp>
          <p:sp>
            <p:nvSpPr>
              <p:cNvPr id="137" name="Cube 136"/>
              <p:cNvSpPr/>
              <p:nvPr/>
            </p:nvSpPr>
            <p:spPr>
              <a:xfrm>
                <a:off x="4337901" y="2880225"/>
                <a:ext cx="617949" cy="582062"/>
              </a:xfrm>
              <a:prstGeom prst="cube">
                <a:avLst/>
              </a:prstGeom>
              <a:grpFill/>
              <a:ln w="3175">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SG" sz="4062" b="1" dirty="0">
                  <a:solidFill>
                    <a:schemeClr val="bg1"/>
                  </a:solidFill>
                </a:endParaRPr>
              </a:p>
            </p:txBody>
          </p:sp>
          <p:sp>
            <p:nvSpPr>
              <p:cNvPr id="138" name="Cube 137"/>
              <p:cNvSpPr/>
              <p:nvPr/>
            </p:nvSpPr>
            <p:spPr>
              <a:xfrm>
                <a:off x="2789331" y="3044629"/>
                <a:ext cx="422524" cy="397986"/>
              </a:xfrm>
              <a:prstGeom prst="cube">
                <a:avLst/>
              </a:prstGeom>
              <a:grpFill/>
              <a:ln w="3175">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SG" sz="4062" b="1" dirty="0">
                  <a:solidFill>
                    <a:schemeClr val="bg1"/>
                  </a:solidFill>
                </a:endParaRPr>
              </a:p>
            </p:txBody>
          </p:sp>
          <p:sp>
            <p:nvSpPr>
              <p:cNvPr id="139" name="Cube 138"/>
              <p:cNvSpPr/>
              <p:nvPr/>
            </p:nvSpPr>
            <p:spPr>
              <a:xfrm>
                <a:off x="3508376" y="3137895"/>
                <a:ext cx="540613" cy="509216"/>
              </a:xfrm>
              <a:prstGeom prst="cube">
                <a:avLst/>
              </a:prstGeom>
              <a:grpFill/>
              <a:ln w="3175">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SG" sz="4062" b="1" dirty="0">
                  <a:solidFill>
                    <a:schemeClr val="bg1"/>
                  </a:solidFill>
                </a:endParaRPr>
              </a:p>
            </p:txBody>
          </p:sp>
          <p:sp>
            <p:nvSpPr>
              <p:cNvPr id="140" name="Cube 139"/>
              <p:cNvSpPr/>
              <p:nvPr/>
            </p:nvSpPr>
            <p:spPr>
              <a:xfrm>
                <a:off x="1823684" y="2822706"/>
                <a:ext cx="405549" cy="381996"/>
              </a:xfrm>
              <a:prstGeom prst="cube">
                <a:avLst/>
              </a:prstGeom>
              <a:grpFill/>
              <a:ln w="3175">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SG" sz="4062" b="1" dirty="0">
                  <a:solidFill>
                    <a:schemeClr val="bg1"/>
                  </a:solidFill>
                </a:endParaRPr>
              </a:p>
            </p:txBody>
          </p:sp>
          <p:sp>
            <p:nvSpPr>
              <p:cNvPr id="141" name="Cube 140"/>
              <p:cNvSpPr/>
              <p:nvPr/>
            </p:nvSpPr>
            <p:spPr>
              <a:xfrm flipH="1">
                <a:off x="6438055" y="2651897"/>
                <a:ext cx="445569" cy="456656"/>
              </a:xfrm>
              <a:prstGeom prst="cube">
                <a:avLst/>
              </a:prstGeom>
              <a:grpFill/>
              <a:ln w="3175">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SG" sz="4062" b="1" dirty="0">
                  <a:solidFill>
                    <a:schemeClr val="bg1"/>
                  </a:solidFill>
                </a:endParaRPr>
              </a:p>
            </p:txBody>
          </p:sp>
          <p:sp>
            <p:nvSpPr>
              <p:cNvPr id="142" name="Cube 141"/>
              <p:cNvSpPr/>
              <p:nvPr/>
            </p:nvSpPr>
            <p:spPr>
              <a:xfrm>
                <a:off x="4945176" y="3410025"/>
                <a:ext cx="497495" cy="468602"/>
              </a:xfrm>
              <a:prstGeom prst="cube">
                <a:avLst/>
              </a:prstGeom>
              <a:grpFill/>
              <a:ln w="3175">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SG" sz="4062" b="1" dirty="0">
                  <a:solidFill>
                    <a:schemeClr val="bg1"/>
                  </a:solidFill>
                </a:endParaRPr>
              </a:p>
            </p:txBody>
          </p:sp>
          <p:sp>
            <p:nvSpPr>
              <p:cNvPr id="143" name="Cube 142"/>
              <p:cNvSpPr/>
              <p:nvPr/>
            </p:nvSpPr>
            <p:spPr>
              <a:xfrm flipH="1">
                <a:off x="5623595" y="2839950"/>
                <a:ext cx="588433" cy="603075"/>
              </a:xfrm>
              <a:prstGeom prst="cube">
                <a:avLst/>
              </a:prstGeom>
              <a:grpFill/>
              <a:ln w="3175">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SG" sz="4062" b="1" dirty="0">
                  <a:solidFill>
                    <a:schemeClr val="bg1"/>
                  </a:solidFill>
                </a:endParaRPr>
              </a:p>
            </p:txBody>
          </p:sp>
        </p:grpSp>
        <p:pic>
          <p:nvPicPr>
            <p:cNvPr id="104" name="Picture 2" descr=" Goods &amp; Services Tax (GST) Malaysia"/>
            <p:cNvPicPr>
              <a:picLocks noChangeAspect="1" noChangeArrowheads="1"/>
            </p:cNvPicPr>
            <p:nvPr/>
          </p:nvPicPr>
          <p:blipFill>
            <a:blip r:embed="rId3" cstate="print"/>
            <a:srcRect/>
            <a:stretch>
              <a:fillRect/>
            </a:stretch>
          </p:blipFill>
          <p:spPr bwMode="auto">
            <a:xfrm rot="20999329">
              <a:off x="6868351" y="3907397"/>
              <a:ext cx="311861" cy="240983"/>
            </a:xfrm>
            <a:prstGeom prst="rect">
              <a:avLst/>
            </a:prstGeom>
            <a:noFill/>
            <a:effectLst/>
          </p:spPr>
        </p:pic>
        <p:pic>
          <p:nvPicPr>
            <p:cNvPr id="105" name="Picture 2" descr=" Goods &amp; Services Tax (GST) Malaysia"/>
            <p:cNvPicPr>
              <a:picLocks noChangeAspect="1" noChangeArrowheads="1"/>
            </p:cNvPicPr>
            <p:nvPr/>
          </p:nvPicPr>
          <p:blipFill>
            <a:blip r:embed="rId3" cstate="print"/>
            <a:srcRect/>
            <a:stretch>
              <a:fillRect/>
            </a:stretch>
          </p:blipFill>
          <p:spPr bwMode="auto">
            <a:xfrm>
              <a:off x="6853548" y="4664059"/>
              <a:ext cx="287301" cy="222005"/>
            </a:xfrm>
            <a:prstGeom prst="rect">
              <a:avLst/>
            </a:prstGeom>
            <a:noFill/>
            <a:effectLst/>
          </p:spPr>
        </p:pic>
        <p:pic>
          <p:nvPicPr>
            <p:cNvPr id="106" name="Picture 2" descr=" Goods &amp; Services Tax (GST) Malaysia"/>
            <p:cNvPicPr>
              <a:picLocks noChangeAspect="1" noChangeArrowheads="1"/>
            </p:cNvPicPr>
            <p:nvPr/>
          </p:nvPicPr>
          <p:blipFill>
            <a:blip r:embed="rId3" cstate="print"/>
            <a:srcRect/>
            <a:stretch>
              <a:fillRect/>
            </a:stretch>
          </p:blipFill>
          <p:spPr bwMode="auto">
            <a:xfrm>
              <a:off x="7346652" y="4675011"/>
              <a:ext cx="266018" cy="205559"/>
            </a:xfrm>
            <a:prstGeom prst="rect">
              <a:avLst/>
            </a:prstGeom>
            <a:noFill/>
            <a:effectLst/>
          </p:spPr>
        </p:pic>
        <p:pic>
          <p:nvPicPr>
            <p:cNvPr id="107" name="Picture 2" descr=" Goods &amp; Services Tax (GST) Malaysia"/>
            <p:cNvPicPr>
              <a:picLocks noChangeAspect="1" noChangeArrowheads="1"/>
            </p:cNvPicPr>
            <p:nvPr/>
          </p:nvPicPr>
          <p:blipFill>
            <a:blip r:embed="rId3" cstate="print"/>
            <a:srcRect/>
            <a:stretch>
              <a:fillRect/>
            </a:stretch>
          </p:blipFill>
          <p:spPr bwMode="auto">
            <a:xfrm>
              <a:off x="7446234" y="4262013"/>
              <a:ext cx="266018" cy="205559"/>
            </a:xfrm>
            <a:prstGeom prst="rect">
              <a:avLst/>
            </a:prstGeom>
            <a:noFill/>
            <a:effectLst/>
          </p:spPr>
        </p:pic>
        <p:pic>
          <p:nvPicPr>
            <p:cNvPr id="108" name="Picture 2" descr=" Goods &amp; Services Tax (GST) Malaysia"/>
            <p:cNvPicPr>
              <a:picLocks noChangeAspect="1" noChangeArrowheads="1"/>
            </p:cNvPicPr>
            <p:nvPr/>
          </p:nvPicPr>
          <p:blipFill>
            <a:blip r:embed="rId3" cstate="print"/>
            <a:srcRect/>
            <a:stretch>
              <a:fillRect/>
            </a:stretch>
          </p:blipFill>
          <p:spPr bwMode="auto">
            <a:xfrm>
              <a:off x="6898586" y="4262013"/>
              <a:ext cx="266018" cy="205559"/>
            </a:xfrm>
            <a:prstGeom prst="rect">
              <a:avLst/>
            </a:prstGeom>
            <a:noFill/>
            <a:effectLst/>
          </p:spPr>
        </p:pic>
        <p:pic>
          <p:nvPicPr>
            <p:cNvPr id="109" name="Picture 2" descr=" Goods &amp; Services Tax (GST) Malaysia"/>
            <p:cNvPicPr>
              <a:picLocks noChangeAspect="1" noChangeArrowheads="1"/>
            </p:cNvPicPr>
            <p:nvPr/>
          </p:nvPicPr>
          <p:blipFill>
            <a:blip r:embed="rId3" cstate="print"/>
            <a:srcRect/>
            <a:stretch>
              <a:fillRect/>
            </a:stretch>
          </p:blipFill>
          <p:spPr bwMode="auto">
            <a:xfrm rot="881220">
              <a:off x="6172180" y="4784854"/>
              <a:ext cx="261956" cy="202420"/>
            </a:xfrm>
            <a:prstGeom prst="rect">
              <a:avLst/>
            </a:prstGeom>
            <a:noFill/>
            <a:effectLst/>
          </p:spPr>
        </p:pic>
        <p:pic>
          <p:nvPicPr>
            <p:cNvPr id="110" name="Picture 2" descr=" Goods &amp; Services Tax (GST) Malaysia"/>
            <p:cNvPicPr>
              <a:picLocks noChangeAspect="1" noChangeArrowheads="1"/>
            </p:cNvPicPr>
            <p:nvPr/>
          </p:nvPicPr>
          <p:blipFill>
            <a:blip r:embed="rId3" cstate="print"/>
            <a:srcRect/>
            <a:stretch>
              <a:fillRect/>
            </a:stretch>
          </p:blipFill>
          <p:spPr bwMode="auto">
            <a:xfrm>
              <a:off x="6456582" y="4367252"/>
              <a:ext cx="224717" cy="173645"/>
            </a:xfrm>
            <a:prstGeom prst="rect">
              <a:avLst/>
            </a:prstGeom>
            <a:noFill/>
            <a:effectLst/>
          </p:spPr>
        </p:pic>
        <p:pic>
          <p:nvPicPr>
            <p:cNvPr id="111" name="Picture 2" descr=" Goods &amp; Services Tax (GST) Malaysia"/>
            <p:cNvPicPr>
              <a:picLocks noChangeAspect="1" noChangeArrowheads="1"/>
            </p:cNvPicPr>
            <p:nvPr/>
          </p:nvPicPr>
          <p:blipFill>
            <a:blip r:embed="rId3" cstate="print"/>
            <a:srcRect/>
            <a:stretch>
              <a:fillRect/>
            </a:stretch>
          </p:blipFill>
          <p:spPr bwMode="auto">
            <a:xfrm>
              <a:off x="5673102" y="4536192"/>
              <a:ext cx="249520" cy="192811"/>
            </a:xfrm>
            <a:prstGeom prst="rect">
              <a:avLst/>
            </a:prstGeom>
            <a:noFill/>
            <a:effectLst/>
          </p:spPr>
        </p:pic>
        <p:pic>
          <p:nvPicPr>
            <p:cNvPr id="112" name="Picture 2" descr=" Goods &amp; Services Tax (GST) Malaysia"/>
            <p:cNvPicPr>
              <a:picLocks noChangeAspect="1" noChangeArrowheads="1"/>
            </p:cNvPicPr>
            <p:nvPr/>
          </p:nvPicPr>
          <p:blipFill>
            <a:blip r:embed="rId3" cstate="print"/>
            <a:srcRect/>
            <a:stretch>
              <a:fillRect/>
            </a:stretch>
          </p:blipFill>
          <p:spPr bwMode="auto">
            <a:xfrm>
              <a:off x="5673102" y="4978548"/>
              <a:ext cx="201354" cy="155592"/>
            </a:xfrm>
            <a:prstGeom prst="rect">
              <a:avLst/>
            </a:prstGeom>
            <a:noFill/>
            <a:effectLst/>
          </p:spPr>
        </p:pic>
        <p:pic>
          <p:nvPicPr>
            <p:cNvPr id="113" name="Picture 2" descr=" Goods &amp; Services Tax (GST) Malaysia"/>
            <p:cNvPicPr>
              <a:picLocks noChangeAspect="1" noChangeArrowheads="1"/>
            </p:cNvPicPr>
            <p:nvPr/>
          </p:nvPicPr>
          <p:blipFill>
            <a:blip r:embed="rId3" cstate="print"/>
            <a:srcRect/>
            <a:stretch>
              <a:fillRect/>
            </a:stretch>
          </p:blipFill>
          <p:spPr bwMode="auto">
            <a:xfrm>
              <a:off x="7723108" y="4945368"/>
              <a:ext cx="266018" cy="205559"/>
            </a:xfrm>
            <a:prstGeom prst="rect">
              <a:avLst/>
            </a:prstGeom>
            <a:noFill/>
            <a:effectLst/>
          </p:spPr>
        </p:pic>
        <p:pic>
          <p:nvPicPr>
            <p:cNvPr id="114" name="Picture 2" descr=" Goods &amp; Services Tax (GST) Malaysia"/>
            <p:cNvPicPr>
              <a:picLocks noChangeAspect="1" noChangeArrowheads="1"/>
            </p:cNvPicPr>
            <p:nvPr/>
          </p:nvPicPr>
          <p:blipFill>
            <a:blip r:embed="rId3" cstate="print"/>
            <a:srcRect/>
            <a:stretch>
              <a:fillRect/>
            </a:stretch>
          </p:blipFill>
          <p:spPr bwMode="auto">
            <a:xfrm>
              <a:off x="8386694" y="4754953"/>
              <a:ext cx="190749" cy="147397"/>
            </a:xfrm>
            <a:prstGeom prst="rect">
              <a:avLst/>
            </a:prstGeom>
            <a:noFill/>
            <a:effectLst/>
          </p:spPr>
        </p:pic>
        <p:pic>
          <p:nvPicPr>
            <p:cNvPr id="115" name="Picture 2" descr=" Goods &amp; Services Tax (GST) Malaysia"/>
            <p:cNvPicPr>
              <a:picLocks noChangeAspect="1" noChangeArrowheads="1"/>
            </p:cNvPicPr>
            <p:nvPr/>
          </p:nvPicPr>
          <p:blipFill>
            <a:blip r:embed="rId3" cstate="print"/>
            <a:srcRect/>
            <a:stretch>
              <a:fillRect/>
            </a:stretch>
          </p:blipFill>
          <p:spPr bwMode="auto">
            <a:xfrm>
              <a:off x="6628831" y="5112697"/>
              <a:ext cx="224717" cy="173645"/>
            </a:xfrm>
            <a:prstGeom prst="rect">
              <a:avLst/>
            </a:prstGeom>
            <a:noFill/>
            <a:effectLst/>
          </p:spPr>
        </p:pic>
        <p:pic>
          <p:nvPicPr>
            <p:cNvPr id="116" name="Picture 2" descr=" Goods &amp; Services Tax (GST) Malaysia"/>
            <p:cNvPicPr>
              <a:picLocks noChangeAspect="1" noChangeArrowheads="1"/>
            </p:cNvPicPr>
            <p:nvPr/>
          </p:nvPicPr>
          <p:blipFill>
            <a:blip r:embed="rId3" cstate="print"/>
            <a:srcRect/>
            <a:stretch>
              <a:fillRect/>
            </a:stretch>
          </p:blipFill>
          <p:spPr bwMode="auto">
            <a:xfrm>
              <a:off x="6949959" y="5389876"/>
              <a:ext cx="224717" cy="173645"/>
            </a:xfrm>
            <a:prstGeom prst="rect">
              <a:avLst/>
            </a:prstGeom>
            <a:noFill/>
            <a:effectLst/>
          </p:spPr>
        </p:pic>
      </p:grpSp>
    </p:spTree>
    <p:extLst>
      <p:ext uri="{BB962C8B-B14F-4D97-AF65-F5344CB8AC3E}">
        <p14:creationId xmlns:p14="http://schemas.microsoft.com/office/powerpoint/2010/main" val="23857150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6" descr="http://lifestyle.alrazaak.com/img/handbags/Cheap%20handbags%20purses.jpg"/>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30306" y="2227933"/>
            <a:ext cx="1447561" cy="1651536"/>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3"/>
          <p:cNvSpPr>
            <a:spLocks noGrp="1"/>
          </p:cNvSpPr>
          <p:nvPr>
            <p:ph type="sldNum" sz="quarter" idx="12"/>
          </p:nvPr>
        </p:nvSpPr>
        <p:spPr/>
        <p:txBody>
          <a:bodyPr/>
          <a:lstStyle/>
          <a:p>
            <a:fld id="{1F45E794-307C-49D3-8CE5-47BF882ED0AE}" type="slidenum">
              <a:rPr lang="en-MY" smtClean="0"/>
              <a:pPr/>
              <a:t>10</a:t>
            </a:fld>
            <a:endParaRPr lang="en-MY" dirty="0"/>
          </a:p>
        </p:txBody>
      </p:sp>
      <p:pic>
        <p:nvPicPr>
          <p:cNvPr id="2050" name="Picture 2" descr="http://www.nestle.com/asset-library/PublishingImages/Brands/Coffee/nescafe3in1_detai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610" y="2210206"/>
            <a:ext cx="1205782" cy="178194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3.bp.blogspot.com/-pFsgoN9G84k/TbD6DBrX7nI/AAAAAAAAAFY/EiLCpP_idfk/s1600/maggi2minut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85765" y="2161633"/>
            <a:ext cx="2013215" cy="136239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www.e-marketkhas.com/5362-thickbox/ping-pong-marie-biskut-350g.jpg"/>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7610" y="3992150"/>
            <a:ext cx="2254093" cy="2254093"/>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www.e-marketkhas.com/2017-thickbox/planta-margarine-1kg.jpg"/>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40439" y="3761422"/>
            <a:ext cx="1765873" cy="1765873"/>
          </a:xfrm>
          <a:prstGeom prst="rect">
            <a:avLst/>
          </a:prstGeom>
          <a:noFill/>
          <a:extLst>
            <a:ext uri="{909E8E84-426E-40DD-AFC4-6F175D3DCCD1}">
              <a14:hiddenFill xmlns:a14="http://schemas.microsoft.com/office/drawing/2010/main">
                <a:solidFill>
                  <a:srgbClr val="FFFFFF"/>
                </a:solidFill>
              </a14:hiddenFill>
            </a:ext>
          </a:extLst>
        </p:spPr>
      </p:pic>
      <p:sp>
        <p:nvSpPr>
          <p:cNvPr id="4" name="12-Point Star 3"/>
          <p:cNvSpPr/>
          <p:nvPr/>
        </p:nvSpPr>
        <p:spPr>
          <a:xfrm>
            <a:off x="1283951" y="3175577"/>
            <a:ext cx="1741381" cy="1728192"/>
          </a:xfrm>
          <a:prstGeom prst="star12">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MY" sz="4062" b="1" dirty="0"/>
              <a:t>5%</a:t>
            </a:r>
          </a:p>
        </p:txBody>
      </p:sp>
      <p:pic>
        <p:nvPicPr>
          <p:cNvPr id="14" name="Picture 13"/>
          <p:cNvPicPr>
            <a:picLocks noChangeAspect="1"/>
          </p:cNvPicPr>
          <p:nvPr/>
        </p:nvPicPr>
        <p:blipFill>
          <a:blip r:embed="rId7">
            <a:clrChange>
              <a:clrFrom>
                <a:srgbClr val="FFFFFF"/>
              </a:clrFrom>
              <a:clrTo>
                <a:srgbClr val="FFFFFF">
                  <a:alpha val="0"/>
                </a:srgbClr>
              </a:clrTo>
            </a:clrChange>
          </a:blip>
          <a:stretch>
            <a:fillRect/>
          </a:stretch>
        </p:blipFill>
        <p:spPr>
          <a:xfrm>
            <a:off x="4283755" y="4332578"/>
            <a:ext cx="2678862" cy="1544811"/>
          </a:xfrm>
          <a:prstGeom prst="rect">
            <a:avLst/>
          </a:prstGeom>
        </p:spPr>
      </p:pic>
      <p:pic>
        <p:nvPicPr>
          <p:cNvPr id="15" name="Picture 8" descr="http://3.bp.blogspot.com/_jhr-DXu5sUg/S-N_lVFQdyI/AAAAAAAAAf8/LK4w8ZSrhp0/s1600/corelleeh16pcsld5.jpg"/>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11051" y="4243194"/>
            <a:ext cx="2280718" cy="151541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9">
            <a:clrChange>
              <a:clrFrom>
                <a:srgbClr val="FFFFFF"/>
              </a:clrFrom>
              <a:clrTo>
                <a:srgbClr val="FFFFFF">
                  <a:alpha val="0"/>
                </a:srgbClr>
              </a:clrTo>
            </a:clrChange>
          </a:blip>
          <a:stretch>
            <a:fillRect/>
          </a:stretch>
        </p:blipFill>
        <p:spPr>
          <a:xfrm>
            <a:off x="4695586" y="3001160"/>
            <a:ext cx="1426163" cy="1288301"/>
          </a:xfrm>
          <a:prstGeom prst="rect">
            <a:avLst/>
          </a:prstGeom>
        </p:spPr>
      </p:pic>
      <p:pic>
        <p:nvPicPr>
          <p:cNvPr id="18" name="Picture 17"/>
          <p:cNvPicPr>
            <a:picLocks noChangeAspect="1"/>
          </p:cNvPicPr>
          <p:nvPr/>
        </p:nvPicPr>
        <p:blipFill>
          <a:blip r:embed="rId10">
            <a:clrChange>
              <a:clrFrom>
                <a:srgbClr val="FFFFFF"/>
              </a:clrFrom>
              <a:clrTo>
                <a:srgbClr val="FFFFFF">
                  <a:alpha val="0"/>
                </a:srgbClr>
              </a:clrTo>
            </a:clrChange>
          </a:blip>
          <a:stretch>
            <a:fillRect/>
          </a:stretch>
        </p:blipFill>
        <p:spPr>
          <a:xfrm>
            <a:off x="5991796" y="1888260"/>
            <a:ext cx="1438510" cy="1178441"/>
          </a:xfrm>
          <a:prstGeom prst="rect">
            <a:avLst/>
          </a:prstGeom>
        </p:spPr>
      </p:pic>
      <p:sp>
        <p:nvSpPr>
          <p:cNvPr id="19" name="Rectangle 18"/>
          <p:cNvSpPr/>
          <p:nvPr/>
        </p:nvSpPr>
        <p:spPr>
          <a:xfrm>
            <a:off x="-219006" y="570836"/>
            <a:ext cx="6477000" cy="844062"/>
          </a:xfrm>
          <a:prstGeom prst="rect">
            <a:avLst/>
          </a:prstGeom>
          <a:solidFill>
            <a:srgbClr val="FF0000"/>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lvl="1"/>
            <a:r>
              <a:rPr lang="en-US" sz="2585" dirty="0" smtClean="0">
                <a:latin typeface="Calibri" pitchFamily="34" charset="0"/>
                <a:cs typeface="Calibri" pitchFamily="34" charset="0"/>
              </a:rPr>
              <a:t>CURRENT TAX SYSTEM</a:t>
            </a:r>
          </a:p>
          <a:p>
            <a:pPr lvl="1"/>
            <a:r>
              <a:rPr lang="en-US" sz="2000" dirty="0" smtClean="0">
                <a:latin typeface="Calibri" pitchFamily="34" charset="0"/>
                <a:cs typeface="Calibri" pitchFamily="34" charset="0"/>
              </a:rPr>
              <a:t>GOODS SUBJECT TO SALES TAX</a:t>
            </a:r>
            <a:endParaRPr lang="en-US" sz="2000" dirty="0">
              <a:latin typeface="Calibri" pitchFamily="34" charset="0"/>
              <a:cs typeface="Calibri" pitchFamily="34" charset="0"/>
            </a:endParaRPr>
          </a:p>
        </p:txBody>
      </p:sp>
      <p:grpSp>
        <p:nvGrpSpPr>
          <p:cNvPr id="11" name="Group 10"/>
          <p:cNvGrpSpPr/>
          <p:nvPr/>
        </p:nvGrpSpPr>
        <p:grpSpPr>
          <a:xfrm>
            <a:off x="6063123" y="2991675"/>
            <a:ext cx="1875854" cy="1768477"/>
            <a:chOff x="3280865" y="2233230"/>
            <a:chExt cx="2032175" cy="1915850"/>
          </a:xfrm>
        </p:grpSpPr>
        <p:sp>
          <p:nvSpPr>
            <p:cNvPr id="12" name="12-Point Star 11"/>
            <p:cNvSpPr/>
            <p:nvPr/>
          </p:nvSpPr>
          <p:spPr>
            <a:xfrm>
              <a:off x="3280865" y="2233230"/>
              <a:ext cx="2032175" cy="1915850"/>
            </a:xfrm>
            <a:prstGeom prst="star12">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MY" sz="2954" b="1" dirty="0"/>
            </a:p>
          </p:txBody>
        </p:sp>
        <p:sp>
          <p:nvSpPr>
            <p:cNvPr id="13" name="TextBox 12"/>
            <p:cNvSpPr txBox="1"/>
            <p:nvPr/>
          </p:nvSpPr>
          <p:spPr>
            <a:xfrm>
              <a:off x="3557877" y="2775656"/>
              <a:ext cx="1478149" cy="838701"/>
            </a:xfrm>
            <a:prstGeom prst="rect">
              <a:avLst/>
            </a:prstGeom>
            <a:noFill/>
          </p:spPr>
          <p:txBody>
            <a:bodyPr wrap="square" rtlCol="0">
              <a:spAutoFit/>
            </a:bodyPr>
            <a:lstStyle/>
            <a:p>
              <a:pPr algn="ctr"/>
              <a:r>
                <a:rPr lang="en-MY" sz="4431" b="1" dirty="0"/>
                <a:t>10%</a:t>
              </a:r>
            </a:p>
          </p:txBody>
        </p:sp>
      </p:grpSp>
    </p:spTree>
    <p:extLst>
      <p:ext uri="{BB962C8B-B14F-4D97-AF65-F5344CB8AC3E}">
        <p14:creationId xmlns:p14="http://schemas.microsoft.com/office/powerpoint/2010/main" val="10733049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2"/>
          </p:nvPr>
        </p:nvSpPr>
        <p:spPr/>
        <p:txBody>
          <a:bodyPr/>
          <a:lstStyle/>
          <a:p>
            <a:fld id="{1F45E794-307C-49D3-8CE5-47BF882ED0AE}" type="slidenum">
              <a:rPr lang="en-MY" smtClean="0"/>
              <a:pPr/>
              <a:t>11</a:t>
            </a:fld>
            <a:endParaRPr lang="en-MY" dirty="0"/>
          </a:p>
        </p:txBody>
      </p:sp>
      <p:sp>
        <p:nvSpPr>
          <p:cNvPr id="9" name="12-Point Star 8"/>
          <p:cNvSpPr/>
          <p:nvPr/>
        </p:nvSpPr>
        <p:spPr>
          <a:xfrm>
            <a:off x="3019495" y="2636465"/>
            <a:ext cx="1884850" cy="1558822"/>
          </a:xfrm>
          <a:prstGeom prst="star12">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MY" sz="4985" b="1" dirty="0"/>
              <a:t>6%</a:t>
            </a:r>
          </a:p>
        </p:txBody>
      </p:sp>
      <p:pic>
        <p:nvPicPr>
          <p:cNvPr id="5122" name="Picture 2" descr="http://img.b.tvb.com/wp-content/blogs.dir/tvbi/files/2009/03/astro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76746" y="1723828"/>
            <a:ext cx="2089579" cy="790315"/>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s://encrypted-tbn0.gstatic.com/images?q=tbn:ANd9GcRhZid3jrm-7Wd_hO-fK5lu2TxxEELptcRXvayZM3pv3HsDS8tjN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423" y="3941272"/>
            <a:ext cx="2141027" cy="1469488"/>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http://www.clker.com/cliparts/7/d/b/a/12427993651935592484Parking_icon.svg.me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03212" y="3314278"/>
            <a:ext cx="854782" cy="854782"/>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http://my.frooition.com/090016/images/tvhvn4fron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13806" y="3918842"/>
            <a:ext cx="1794695" cy="1794695"/>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http://www.clipartlord.com/wp-content/uploads/2013/07/hotel.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51455" y="1675288"/>
            <a:ext cx="2921866" cy="1363162"/>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760963" y="1744552"/>
            <a:ext cx="1641507" cy="1878565"/>
            <a:chOff x="824376" y="1352840"/>
            <a:chExt cx="1778299" cy="2035112"/>
          </a:xfrm>
        </p:grpSpPr>
        <p:pic>
          <p:nvPicPr>
            <p:cNvPr id="10" name="Picture 4" descr="http://southfloridasavingsguy.com/wp-content/uploads/2013/03/McDonalds.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24376" y="1352840"/>
              <a:ext cx="1778299" cy="166744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948383" y="2980202"/>
              <a:ext cx="1530284" cy="407750"/>
            </a:xfrm>
            <a:prstGeom prst="rect">
              <a:avLst/>
            </a:prstGeom>
            <a:noFill/>
          </p:spPr>
          <p:txBody>
            <a:bodyPr wrap="square" rtlCol="0">
              <a:spAutoFit/>
            </a:bodyPr>
            <a:lstStyle/>
            <a:p>
              <a:pPr algn="ctr"/>
              <a:r>
                <a:rPr lang="en-MY" sz="1846" b="1" dirty="0"/>
                <a:t>Restaurant</a:t>
              </a:r>
            </a:p>
          </p:txBody>
        </p:sp>
      </p:grpSp>
      <p:sp>
        <p:nvSpPr>
          <p:cNvPr id="18" name="TextBox 17"/>
          <p:cNvSpPr txBox="1"/>
          <p:nvPr/>
        </p:nvSpPr>
        <p:spPr>
          <a:xfrm>
            <a:off x="583081" y="5396762"/>
            <a:ext cx="1862744" cy="660437"/>
          </a:xfrm>
          <a:prstGeom prst="rect">
            <a:avLst/>
          </a:prstGeom>
          <a:noFill/>
        </p:spPr>
        <p:txBody>
          <a:bodyPr wrap="square" rtlCol="0">
            <a:spAutoFit/>
          </a:bodyPr>
          <a:lstStyle/>
          <a:p>
            <a:pPr algn="ctr"/>
            <a:r>
              <a:rPr lang="en-MY" sz="1846" b="1" dirty="0"/>
              <a:t>Professional Service</a:t>
            </a:r>
          </a:p>
        </p:txBody>
      </p:sp>
      <p:grpSp>
        <p:nvGrpSpPr>
          <p:cNvPr id="4" name="Group 3"/>
          <p:cNvGrpSpPr/>
          <p:nvPr/>
        </p:nvGrpSpPr>
        <p:grpSpPr>
          <a:xfrm>
            <a:off x="2875148" y="4426033"/>
            <a:ext cx="2674999" cy="1815880"/>
            <a:chOff x="3350670" y="4509120"/>
            <a:chExt cx="2897916" cy="1967204"/>
          </a:xfrm>
        </p:grpSpPr>
        <p:pic>
          <p:nvPicPr>
            <p:cNvPr id="5136" name="Picture 16" descr="http://sr.photos3.fotosearch.com/bthumb/CSP/CSP992/k12883779.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28914" y="4509120"/>
              <a:ext cx="2099838" cy="155635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3350670" y="6068573"/>
              <a:ext cx="2897916" cy="407751"/>
            </a:xfrm>
            <a:prstGeom prst="rect">
              <a:avLst/>
            </a:prstGeom>
            <a:noFill/>
          </p:spPr>
          <p:txBody>
            <a:bodyPr wrap="square" rtlCol="0">
              <a:spAutoFit/>
            </a:bodyPr>
            <a:lstStyle/>
            <a:p>
              <a:pPr algn="ctr"/>
              <a:r>
                <a:rPr lang="en-MY" sz="1846" b="1" dirty="0"/>
                <a:t>Service Centre</a:t>
              </a:r>
            </a:p>
          </p:txBody>
        </p:sp>
      </p:grpSp>
      <p:sp>
        <p:nvSpPr>
          <p:cNvPr id="20" name="TextBox 19"/>
          <p:cNvSpPr txBox="1"/>
          <p:nvPr/>
        </p:nvSpPr>
        <p:spPr>
          <a:xfrm>
            <a:off x="5359670" y="4154238"/>
            <a:ext cx="1659400" cy="376385"/>
          </a:xfrm>
          <a:prstGeom prst="rect">
            <a:avLst/>
          </a:prstGeom>
          <a:noFill/>
        </p:spPr>
        <p:txBody>
          <a:bodyPr wrap="square" rtlCol="0">
            <a:spAutoFit/>
          </a:bodyPr>
          <a:lstStyle/>
          <a:p>
            <a:r>
              <a:rPr lang="en-MY" sz="1846" b="1" dirty="0"/>
              <a:t>Parking</a:t>
            </a:r>
          </a:p>
        </p:txBody>
      </p:sp>
      <p:sp>
        <p:nvSpPr>
          <p:cNvPr id="21" name="TextBox 20"/>
          <p:cNvSpPr txBox="1"/>
          <p:nvPr/>
        </p:nvSpPr>
        <p:spPr>
          <a:xfrm>
            <a:off x="6058122" y="5624416"/>
            <a:ext cx="2588907" cy="376385"/>
          </a:xfrm>
          <a:prstGeom prst="rect">
            <a:avLst/>
          </a:prstGeom>
          <a:noFill/>
        </p:spPr>
        <p:txBody>
          <a:bodyPr wrap="square" rtlCol="0">
            <a:spAutoFit/>
          </a:bodyPr>
          <a:lstStyle/>
          <a:p>
            <a:pPr algn="ctr"/>
            <a:r>
              <a:rPr lang="en-MY" sz="1846" b="1" dirty="0"/>
              <a:t>Security Services</a:t>
            </a:r>
          </a:p>
        </p:txBody>
      </p:sp>
      <p:sp>
        <p:nvSpPr>
          <p:cNvPr id="22" name="TextBox 21"/>
          <p:cNvSpPr txBox="1"/>
          <p:nvPr/>
        </p:nvSpPr>
        <p:spPr>
          <a:xfrm>
            <a:off x="6889472" y="2983255"/>
            <a:ext cx="1862744" cy="376385"/>
          </a:xfrm>
          <a:prstGeom prst="rect">
            <a:avLst/>
          </a:prstGeom>
          <a:noFill/>
        </p:spPr>
        <p:txBody>
          <a:bodyPr wrap="square" rtlCol="0">
            <a:spAutoFit/>
          </a:bodyPr>
          <a:lstStyle/>
          <a:p>
            <a:r>
              <a:rPr lang="en-MY" sz="1846" b="1" dirty="0"/>
              <a:t>Hotel</a:t>
            </a:r>
          </a:p>
        </p:txBody>
      </p:sp>
      <p:sp>
        <p:nvSpPr>
          <p:cNvPr id="25" name="Rectangle 24"/>
          <p:cNvSpPr/>
          <p:nvPr/>
        </p:nvSpPr>
        <p:spPr>
          <a:xfrm>
            <a:off x="-219006" y="570836"/>
            <a:ext cx="6477000" cy="844062"/>
          </a:xfrm>
          <a:prstGeom prst="rect">
            <a:avLst/>
          </a:prstGeom>
          <a:solidFill>
            <a:srgbClr val="FF0000"/>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lvl="1"/>
            <a:r>
              <a:rPr lang="en-US" sz="2585" dirty="0" smtClean="0">
                <a:latin typeface="Calibri" pitchFamily="34" charset="0"/>
                <a:cs typeface="Calibri" pitchFamily="34" charset="0"/>
              </a:rPr>
              <a:t>CURRENT TAX SYSTEM</a:t>
            </a:r>
          </a:p>
          <a:p>
            <a:pPr lvl="1"/>
            <a:r>
              <a:rPr lang="en-US" sz="2000" dirty="0" smtClean="0">
                <a:latin typeface="Calibri" pitchFamily="34" charset="0"/>
                <a:cs typeface="Calibri" pitchFamily="34" charset="0"/>
              </a:rPr>
              <a:t>SERVICES SUBJECT TO TAX AT 6%</a:t>
            </a:r>
            <a:endParaRPr lang="en-US" sz="2000" dirty="0">
              <a:latin typeface="Calibri" pitchFamily="34" charset="0"/>
              <a:cs typeface="Calibri" pitchFamily="34" charset="0"/>
            </a:endParaRPr>
          </a:p>
        </p:txBody>
      </p:sp>
    </p:spTree>
    <p:extLst>
      <p:ext uri="{BB962C8B-B14F-4D97-AF65-F5344CB8AC3E}">
        <p14:creationId xmlns:p14="http://schemas.microsoft.com/office/powerpoint/2010/main" val="9057529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43200" y="4552037"/>
            <a:ext cx="5867400" cy="546945"/>
          </a:xfrm>
          <a:prstGeom prst="rect">
            <a:avLst/>
          </a:prstGeom>
          <a:noFill/>
        </p:spPr>
        <p:txBody>
          <a:bodyPr wrap="square" rtlCol="0">
            <a:spAutoFit/>
          </a:bodyPr>
          <a:lstStyle/>
          <a:p>
            <a:r>
              <a:rPr lang="en-US" sz="2954" dirty="0" smtClean="0">
                <a:latin typeface="Calibri" pitchFamily="34" charset="0"/>
                <a:cs typeface="Calibri" pitchFamily="34" charset="0"/>
              </a:rPr>
              <a:t>INTRODUCTION </a:t>
            </a:r>
            <a:r>
              <a:rPr lang="en-US" sz="2954" dirty="0">
                <a:latin typeface="Calibri" pitchFamily="34" charset="0"/>
                <a:cs typeface="Calibri" pitchFamily="34" charset="0"/>
              </a:rPr>
              <a:t>OF </a:t>
            </a:r>
            <a:r>
              <a:rPr lang="en-US" sz="2954" dirty="0" smtClean="0">
                <a:latin typeface="Calibri" pitchFamily="34" charset="0"/>
                <a:cs typeface="Calibri" pitchFamily="34" charset="0"/>
              </a:rPr>
              <a:t>GST IN MALAYSIA</a:t>
            </a:r>
            <a:endParaRPr lang="en-MY" sz="2954" b="1" dirty="0">
              <a:latin typeface="Calibri" pitchFamily="34" charset="0"/>
              <a:cs typeface="Calibri" pitchFamily="34" charset="0"/>
            </a:endParaRPr>
          </a:p>
        </p:txBody>
      </p:sp>
      <p:grpSp>
        <p:nvGrpSpPr>
          <p:cNvPr id="2" name="Group 2"/>
          <p:cNvGrpSpPr/>
          <p:nvPr/>
        </p:nvGrpSpPr>
        <p:grpSpPr>
          <a:xfrm>
            <a:off x="609600" y="3040996"/>
            <a:ext cx="8001000" cy="2266612"/>
            <a:chOff x="609600" y="3008662"/>
            <a:chExt cx="8001000" cy="2455496"/>
          </a:xfrm>
        </p:grpSpPr>
        <p:cxnSp>
          <p:nvCxnSpPr>
            <p:cNvPr id="7" name="Straight Connector 6"/>
            <p:cNvCxnSpPr/>
            <p:nvPr/>
          </p:nvCxnSpPr>
          <p:spPr>
            <a:xfrm>
              <a:off x="609600" y="5464158"/>
              <a:ext cx="800100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3" name="Group 1"/>
            <p:cNvGrpSpPr/>
            <p:nvPr/>
          </p:nvGrpSpPr>
          <p:grpSpPr>
            <a:xfrm>
              <a:off x="609600" y="3008662"/>
              <a:ext cx="1905000" cy="2231303"/>
              <a:chOff x="609600" y="3008662"/>
              <a:chExt cx="1905000" cy="2231303"/>
            </a:xfrm>
          </p:grpSpPr>
          <p:sp>
            <p:nvSpPr>
              <p:cNvPr id="5" name="Rectangle 4"/>
              <p:cNvSpPr/>
              <p:nvPr/>
            </p:nvSpPr>
            <p:spPr>
              <a:xfrm>
                <a:off x="609600" y="3564693"/>
                <a:ext cx="1676400" cy="1675272"/>
              </a:xfrm>
              <a:prstGeom prst="rect">
                <a:avLst/>
              </a:prstGeom>
              <a:solidFill>
                <a:srgbClr val="FF0000"/>
              </a:solidFill>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MY" sz="1662"/>
              </a:p>
            </p:txBody>
          </p:sp>
          <p:pic>
            <p:nvPicPr>
              <p:cNvPr id="1027" name="Picture 3" descr="C:\Users\Account\Desktop\Untitled-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7111" y="3008662"/>
                <a:ext cx="1557489" cy="198797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sp>
        <p:nvSpPr>
          <p:cNvPr id="6" name="Slide Number Placeholder 5"/>
          <p:cNvSpPr>
            <a:spLocks noGrp="1"/>
          </p:cNvSpPr>
          <p:nvPr>
            <p:ph type="sldNum" sz="quarter" idx="12"/>
          </p:nvPr>
        </p:nvSpPr>
        <p:spPr/>
        <p:txBody>
          <a:bodyPr/>
          <a:lstStyle/>
          <a:p>
            <a:fld id="{B6F15528-21DE-4FAA-801E-634DDDAF4B2B}" type="slidenum">
              <a:rPr lang="en-US" smtClean="0"/>
              <a:pPr/>
              <a:t>12</a:t>
            </a:fld>
            <a:endParaRPr lang="en-US"/>
          </a:p>
        </p:txBody>
      </p:sp>
    </p:spTree>
    <p:extLst>
      <p:ext uri="{BB962C8B-B14F-4D97-AF65-F5344CB8AC3E}">
        <p14:creationId xmlns:p14="http://schemas.microsoft.com/office/powerpoint/2010/main" val="34522248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pa Itu GST  .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47531" y="1036119"/>
            <a:ext cx="8448938" cy="4918700"/>
          </a:xfrm>
          <a:prstGeom prst="rect">
            <a:avLst/>
          </a:prstGeom>
        </p:spPr>
      </p:pic>
      <p:sp>
        <p:nvSpPr>
          <p:cNvPr id="4" name="Slide Number Placeholder 9"/>
          <p:cNvSpPr>
            <a:spLocks noGrp="1"/>
          </p:cNvSpPr>
          <p:nvPr>
            <p:ph type="sldNum" sz="quarter" idx="12"/>
          </p:nvPr>
        </p:nvSpPr>
        <p:spPr>
          <a:xfrm>
            <a:off x="8507453" y="6178062"/>
            <a:ext cx="532558" cy="794238"/>
          </a:xfrm>
        </p:spPr>
        <p:txBody>
          <a:bodyPr/>
          <a:lstStyle/>
          <a:p>
            <a:fld id="{0609AB30-EEFD-4B7E-84BA-C09F076F50F0}" type="slidenum">
              <a:rPr lang="en-US" smtClean="0"/>
              <a:t>13</a:t>
            </a:fld>
            <a:endParaRPr lang="en-US" dirty="0"/>
          </a:p>
        </p:txBody>
      </p:sp>
    </p:spTree>
    <p:extLst>
      <p:ext uri="{BB962C8B-B14F-4D97-AF65-F5344CB8AC3E}">
        <p14:creationId xmlns:p14="http://schemas.microsoft.com/office/powerpoint/2010/main" val="105446301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afterEffect">
                                  <p:stCondLst>
                                    <p:cond delay="0"/>
                                  </p:stCondLst>
                                  <p:childTnLst>
                                    <p:cmd type="call" cmd="togglePause">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346700" y="767513"/>
            <a:ext cx="2612318" cy="490134"/>
          </a:xfrm>
          <a:prstGeom prst="rect">
            <a:avLst/>
          </a:prstGeom>
        </p:spPr>
        <p:txBody>
          <a:bodyPr wrap="none">
            <a:spAutoFit/>
          </a:bodyPr>
          <a:lstStyle/>
          <a:p>
            <a:pPr lvl="1"/>
            <a:r>
              <a:rPr lang="en-US" sz="2585" dirty="0" smtClean="0">
                <a:solidFill>
                  <a:schemeClr val="bg1"/>
                </a:solidFill>
                <a:latin typeface="Calibri" pitchFamily="34" charset="0"/>
                <a:cs typeface="Calibri" pitchFamily="34" charset="0"/>
              </a:rPr>
              <a:t>WHAT IS GST ?</a:t>
            </a:r>
            <a:endParaRPr lang="en-US" sz="2585" dirty="0">
              <a:solidFill>
                <a:schemeClr val="bg1"/>
              </a:solidFill>
              <a:latin typeface="Calibri" pitchFamily="34" charset="0"/>
              <a:cs typeface="Calibri" pitchFamily="34" charset="0"/>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pPr/>
              <a:t>14</a:t>
            </a:fld>
            <a:endParaRPr lang="en-US"/>
          </a:p>
        </p:txBody>
      </p:sp>
      <p:sp>
        <p:nvSpPr>
          <p:cNvPr id="2" name="TextBox 1"/>
          <p:cNvSpPr txBox="1"/>
          <p:nvPr/>
        </p:nvSpPr>
        <p:spPr>
          <a:xfrm>
            <a:off x="665418" y="2663572"/>
            <a:ext cx="3200400" cy="707886"/>
          </a:xfrm>
          <a:prstGeom prst="rect">
            <a:avLst/>
          </a:prstGeom>
          <a:noFill/>
        </p:spPr>
        <p:txBody>
          <a:bodyPr wrap="square" rtlCol="0">
            <a:spAutoFit/>
          </a:bodyPr>
          <a:lstStyle/>
          <a:p>
            <a:r>
              <a:rPr lang="en-MY" sz="4000" b="1" dirty="0" smtClean="0">
                <a:solidFill>
                  <a:srgbClr val="FF0000"/>
                </a:solidFill>
              </a:rPr>
              <a:t>What is</a:t>
            </a:r>
            <a:endParaRPr lang="en-MY" sz="4000" b="1" dirty="0">
              <a:solidFill>
                <a:srgbClr val="FF0000"/>
              </a:solidFill>
            </a:endParaRPr>
          </a:p>
        </p:txBody>
      </p:sp>
      <p:pic>
        <p:nvPicPr>
          <p:cNvPr id="1026" name="Picture 2" descr="http://www.brandsoftheworld.com/sites/default/files/styles/logo-thumbnail/public/062013/untitled-3_0.pn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19494" y="1427957"/>
            <a:ext cx="2653259" cy="250864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eboption.utsc.utoronto.ca/sites/default/files/images/question%20mark.pn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00807" y="1656589"/>
            <a:ext cx="1990725" cy="226695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390788" y="5172214"/>
            <a:ext cx="6672263" cy="1107996"/>
          </a:xfrm>
          <a:prstGeom prst="rect">
            <a:avLst/>
          </a:prstGeom>
          <a:noFill/>
        </p:spPr>
        <p:txBody>
          <a:bodyPr wrap="square" rtlCol="0">
            <a:spAutoFit/>
          </a:bodyPr>
          <a:lstStyle/>
          <a:p>
            <a:r>
              <a:rPr lang="en-MY" sz="5400" b="1" dirty="0" smtClean="0">
                <a:solidFill>
                  <a:srgbClr val="0070C0"/>
                </a:solidFill>
              </a:rPr>
              <a:t>Goods</a:t>
            </a:r>
            <a:r>
              <a:rPr lang="en-MY" sz="3200" dirty="0" smtClean="0"/>
              <a:t> and </a:t>
            </a:r>
            <a:r>
              <a:rPr lang="en-MY" sz="5400" b="1" dirty="0" smtClean="0">
                <a:solidFill>
                  <a:srgbClr val="0070C0"/>
                </a:solidFill>
              </a:rPr>
              <a:t>Services</a:t>
            </a:r>
            <a:r>
              <a:rPr lang="en-MY" sz="5400" dirty="0" smtClean="0"/>
              <a:t> </a:t>
            </a:r>
            <a:r>
              <a:rPr lang="en-MY" sz="4800" b="1" dirty="0" smtClean="0">
                <a:solidFill>
                  <a:srgbClr val="0070C0"/>
                </a:solidFill>
              </a:rPr>
              <a:t>Tax</a:t>
            </a:r>
            <a:r>
              <a:rPr lang="en-MY" sz="6600" b="1" dirty="0" smtClean="0">
                <a:solidFill>
                  <a:srgbClr val="0070C0"/>
                </a:solidFill>
              </a:rPr>
              <a:t> </a:t>
            </a:r>
            <a:endParaRPr lang="en-MY" sz="4000" b="1" dirty="0">
              <a:solidFill>
                <a:srgbClr val="0070C0"/>
              </a:solidFill>
            </a:endParaRPr>
          </a:p>
        </p:txBody>
      </p:sp>
      <p:pic>
        <p:nvPicPr>
          <p:cNvPr id="1032" name="Picture 8" descr="http://www.iklangempak.net/gambar/arrowdown.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47655" y="4248309"/>
            <a:ext cx="3273425" cy="838404"/>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219006" y="275408"/>
            <a:ext cx="6477000" cy="844062"/>
          </a:xfrm>
          <a:prstGeom prst="rect">
            <a:avLst/>
          </a:prstGeom>
          <a:solidFill>
            <a:srgbClr val="FF0000"/>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lvl="1"/>
            <a:r>
              <a:rPr lang="en-US" sz="2585" dirty="0" smtClean="0">
                <a:latin typeface="Calibri" pitchFamily="34" charset="0"/>
                <a:cs typeface="Calibri" pitchFamily="34" charset="0"/>
              </a:rPr>
              <a:t>WHAT IS GST?</a:t>
            </a:r>
            <a:endParaRPr lang="en-US" sz="2585" dirty="0">
              <a:latin typeface="Calibri" pitchFamily="34" charset="0"/>
              <a:cs typeface="Calibri" pitchFamily="34" charset="0"/>
            </a:endParaRPr>
          </a:p>
        </p:txBody>
      </p:sp>
    </p:spTree>
    <p:extLst>
      <p:ext uri="{BB962C8B-B14F-4D97-AF65-F5344CB8AC3E}">
        <p14:creationId xmlns:p14="http://schemas.microsoft.com/office/powerpoint/2010/main" val="5271545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32"/>
                                        </p:tgtEl>
                                        <p:attrNameLst>
                                          <p:attrName>style.visibility</p:attrName>
                                        </p:attrNameLst>
                                      </p:cBhvr>
                                      <p:to>
                                        <p:strVal val="visible"/>
                                      </p:to>
                                    </p:set>
                                    <p:anim calcmode="lin" valueType="num">
                                      <p:cBhvr>
                                        <p:cTn id="7" dur="1000" fill="hold"/>
                                        <p:tgtEl>
                                          <p:spTgt spid="1032"/>
                                        </p:tgtEl>
                                        <p:attrNameLst>
                                          <p:attrName>ppt_w</p:attrName>
                                        </p:attrNameLst>
                                      </p:cBhvr>
                                      <p:tavLst>
                                        <p:tav tm="0">
                                          <p:val>
                                            <p:fltVal val="0"/>
                                          </p:val>
                                        </p:tav>
                                        <p:tav tm="100000">
                                          <p:val>
                                            <p:strVal val="#ppt_w"/>
                                          </p:val>
                                        </p:tav>
                                      </p:tavLst>
                                    </p:anim>
                                    <p:anim calcmode="lin" valueType="num">
                                      <p:cBhvr>
                                        <p:cTn id="8" dur="1000" fill="hold"/>
                                        <p:tgtEl>
                                          <p:spTgt spid="1032"/>
                                        </p:tgtEl>
                                        <p:attrNameLst>
                                          <p:attrName>ppt_h</p:attrName>
                                        </p:attrNameLst>
                                      </p:cBhvr>
                                      <p:tavLst>
                                        <p:tav tm="0">
                                          <p:val>
                                            <p:fltVal val="0"/>
                                          </p:val>
                                        </p:tav>
                                        <p:tav tm="100000">
                                          <p:val>
                                            <p:strVal val="#ppt_h"/>
                                          </p:val>
                                        </p:tav>
                                      </p:tavLst>
                                    </p:anim>
                                    <p:anim calcmode="lin" valueType="num">
                                      <p:cBhvr>
                                        <p:cTn id="9" dur="1000" fill="hold"/>
                                        <p:tgtEl>
                                          <p:spTgt spid="1032"/>
                                        </p:tgtEl>
                                        <p:attrNameLst>
                                          <p:attrName>style.rotation</p:attrName>
                                        </p:attrNameLst>
                                      </p:cBhvr>
                                      <p:tavLst>
                                        <p:tav tm="0">
                                          <p:val>
                                            <p:fltVal val="90"/>
                                          </p:val>
                                        </p:tav>
                                        <p:tav tm="100000">
                                          <p:val>
                                            <p:fltVal val="0"/>
                                          </p:val>
                                        </p:tav>
                                      </p:tavLst>
                                    </p:anim>
                                    <p:animEffect transition="in" filter="fade">
                                      <p:cBhvr>
                                        <p:cTn id="10" dur="1000"/>
                                        <p:tgtEl>
                                          <p:spTgt spid="1032"/>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80">
                                          <p:stCondLst>
                                            <p:cond delay="0"/>
                                          </p:stCondLst>
                                        </p:cTn>
                                        <p:tgtEl>
                                          <p:spTgt spid="3"/>
                                        </p:tgtEl>
                                      </p:cBhvr>
                                    </p:animEffect>
                                    <p:anim calcmode="lin" valueType="num">
                                      <p:cBhvr>
                                        <p:cTn id="16"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1" dur="26">
                                          <p:stCondLst>
                                            <p:cond delay="650"/>
                                          </p:stCondLst>
                                        </p:cTn>
                                        <p:tgtEl>
                                          <p:spTgt spid="3"/>
                                        </p:tgtEl>
                                      </p:cBhvr>
                                      <p:to x="100000" y="60000"/>
                                    </p:animScale>
                                    <p:animScale>
                                      <p:cBhvr>
                                        <p:cTn id="22" dur="166" decel="50000">
                                          <p:stCondLst>
                                            <p:cond delay="676"/>
                                          </p:stCondLst>
                                        </p:cTn>
                                        <p:tgtEl>
                                          <p:spTgt spid="3"/>
                                        </p:tgtEl>
                                      </p:cBhvr>
                                      <p:to x="100000" y="100000"/>
                                    </p:animScale>
                                    <p:animScale>
                                      <p:cBhvr>
                                        <p:cTn id="23" dur="26">
                                          <p:stCondLst>
                                            <p:cond delay="1312"/>
                                          </p:stCondLst>
                                        </p:cTn>
                                        <p:tgtEl>
                                          <p:spTgt spid="3"/>
                                        </p:tgtEl>
                                      </p:cBhvr>
                                      <p:to x="100000" y="80000"/>
                                    </p:animScale>
                                    <p:animScale>
                                      <p:cBhvr>
                                        <p:cTn id="24" dur="166" decel="50000">
                                          <p:stCondLst>
                                            <p:cond delay="1338"/>
                                          </p:stCondLst>
                                        </p:cTn>
                                        <p:tgtEl>
                                          <p:spTgt spid="3"/>
                                        </p:tgtEl>
                                      </p:cBhvr>
                                      <p:to x="100000" y="100000"/>
                                    </p:animScale>
                                    <p:animScale>
                                      <p:cBhvr>
                                        <p:cTn id="25" dur="26">
                                          <p:stCondLst>
                                            <p:cond delay="1642"/>
                                          </p:stCondLst>
                                        </p:cTn>
                                        <p:tgtEl>
                                          <p:spTgt spid="3"/>
                                        </p:tgtEl>
                                      </p:cBhvr>
                                      <p:to x="100000" y="90000"/>
                                    </p:animScale>
                                    <p:animScale>
                                      <p:cBhvr>
                                        <p:cTn id="26" dur="166" decel="50000">
                                          <p:stCondLst>
                                            <p:cond delay="1668"/>
                                          </p:stCondLst>
                                        </p:cTn>
                                        <p:tgtEl>
                                          <p:spTgt spid="3"/>
                                        </p:tgtEl>
                                      </p:cBhvr>
                                      <p:to x="100000" y="100000"/>
                                    </p:animScale>
                                    <p:animScale>
                                      <p:cBhvr>
                                        <p:cTn id="27" dur="26">
                                          <p:stCondLst>
                                            <p:cond delay="1808"/>
                                          </p:stCondLst>
                                        </p:cTn>
                                        <p:tgtEl>
                                          <p:spTgt spid="3"/>
                                        </p:tgtEl>
                                      </p:cBhvr>
                                      <p:to x="100000" y="95000"/>
                                    </p:animScale>
                                    <p:animScale>
                                      <p:cBhvr>
                                        <p:cTn id="28"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ttp://www.watanharian.my/wp-content/uploads/2013/04/Daim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539710" y="2316103"/>
            <a:ext cx="1140956" cy="12967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1" name="Picture 4" descr="http://2.bp.blogspot.com/_U9_BT-QesB4/St4jhJdlm9I/AAAAAAAABRA/dtyiZSHdW1E/s320/ANWAR+13.jpg"/>
          <p:cNvPicPr>
            <a:picLocks noChangeAspect="1" noChangeArrowheads="1"/>
          </p:cNvPicPr>
          <p:nvPr/>
        </p:nvPicPr>
        <p:blipFill rotWithShape="1">
          <a:blip r:embed="rId4">
            <a:extLst>
              <a:ext uri="{28A0092B-C50C-407E-A947-70E740481C1C}">
                <a14:useLocalDpi xmlns:a14="http://schemas.microsoft.com/office/drawing/2010/main" val="0"/>
              </a:ext>
            </a:extLst>
          </a:blip>
          <a:srcRect t="7823" b="10749"/>
          <a:stretch/>
        </p:blipFill>
        <p:spPr bwMode="auto">
          <a:xfrm>
            <a:off x="5680666" y="3681684"/>
            <a:ext cx="1156060" cy="11890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2" name="Picture 6" descr="http://www.mir.com.my/rb/photography/companies/nikon/nikkoresources/AFNikkor/AF180mm/Abdullah_Badawi.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28869"/>
          <a:stretch/>
        </p:blipFill>
        <p:spPr bwMode="auto">
          <a:xfrm>
            <a:off x="6257994" y="4957787"/>
            <a:ext cx="1282716" cy="11688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15" name="Rectangle 14"/>
          <p:cNvSpPr/>
          <p:nvPr/>
        </p:nvSpPr>
        <p:spPr>
          <a:xfrm>
            <a:off x="1278992" y="2512816"/>
            <a:ext cx="5557734" cy="1029769"/>
          </a:xfrm>
          <a:prstGeom prst="rect">
            <a:avLst/>
          </a:prstGeom>
        </p:spPr>
        <p:txBody>
          <a:bodyPr wrap="square">
            <a:spAutoFit/>
          </a:bodyPr>
          <a:lstStyle/>
          <a:p>
            <a:r>
              <a:rPr lang="en-SG" sz="1846" b="1" u="sng" dirty="0"/>
              <a:t>Value Added Tax</a:t>
            </a:r>
          </a:p>
          <a:p>
            <a:r>
              <a:rPr lang="en-SG" sz="2400" b="1" dirty="0">
                <a:solidFill>
                  <a:srgbClr val="0070C0"/>
                </a:solidFill>
              </a:rPr>
              <a:t>1989</a:t>
            </a:r>
            <a:r>
              <a:rPr lang="en-SG" sz="1846" b="1" dirty="0"/>
              <a:t> Budget Presentation</a:t>
            </a:r>
          </a:p>
          <a:p>
            <a:r>
              <a:rPr lang="en-SG" sz="1846" dirty="0"/>
              <a:t>By </a:t>
            </a:r>
            <a:r>
              <a:rPr lang="en-SG" sz="1846" dirty="0" err="1"/>
              <a:t>Tun</a:t>
            </a:r>
            <a:r>
              <a:rPr lang="en-SG" sz="1846" dirty="0"/>
              <a:t> </a:t>
            </a:r>
            <a:r>
              <a:rPr lang="en-SG" sz="1846" dirty="0" err="1"/>
              <a:t>Daim</a:t>
            </a:r>
            <a:r>
              <a:rPr lang="en-SG" sz="1846" dirty="0"/>
              <a:t> </a:t>
            </a:r>
            <a:r>
              <a:rPr lang="en-SG" sz="1846" dirty="0" err="1"/>
              <a:t>Zainuddin</a:t>
            </a:r>
            <a:endParaRPr lang="en-SG" sz="1846" dirty="0"/>
          </a:p>
        </p:txBody>
      </p:sp>
      <p:sp>
        <p:nvSpPr>
          <p:cNvPr id="16" name="Rectangle 15"/>
          <p:cNvSpPr/>
          <p:nvPr/>
        </p:nvSpPr>
        <p:spPr>
          <a:xfrm>
            <a:off x="1981373" y="3761345"/>
            <a:ext cx="5818460" cy="1029769"/>
          </a:xfrm>
          <a:prstGeom prst="rect">
            <a:avLst/>
          </a:prstGeom>
        </p:spPr>
        <p:txBody>
          <a:bodyPr wrap="square">
            <a:spAutoFit/>
          </a:bodyPr>
          <a:lstStyle/>
          <a:p>
            <a:pPr algn="just"/>
            <a:r>
              <a:rPr lang="en-SG" sz="1846" b="1" u="sng" dirty="0"/>
              <a:t>Consolidated Sales and Services Tax</a:t>
            </a:r>
          </a:p>
          <a:p>
            <a:pPr algn="just"/>
            <a:r>
              <a:rPr lang="en-SG" sz="2400" b="1" dirty="0">
                <a:solidFill>
                  <a:srgbClr val="0070C0"/>
                </a:solidFill>
              </a:rPr>
              <a:t>1993</a:t>
            </a:r>
            <a:r>
              <a:rPr lang="en-SG" sz="1846" b="1" dirty="0"/>
              <a:t> Budget Presentation</a:t>
            </a:r>
          </a:p>
          <a:p>
            <a:pPr algn="just"/>
            <a:r>
              <a:rPr lang="en-SG" sz="1846" dirty="0"/>
              <a:t>By </a:t>
            </a:r>
            <a:r>
              <a:rPr lang="en-SG" sz="1846" dirty="0" err="1"/>
              <a:t>Dato</a:t>
            </a:r>
            <a:r>
              <a:rPr lang="en-SG" sz="1846" dirty="0"/>
              <a:t>’ Seri Anwar Ibrahim</a:t>
            </a:r>
          </a:p>
        </p:txBody>
      </p:sp>
      <p:sp>
        <p:nvSpPr>
          <p:cNvPr id="17" name="Rectangle 16"/>
          <p:cNvSpPr/>
          <p:nvPr/>
        </p:nvSpPr>
        <p:spPr>
          <a:xfrm>
            <a:off x="2931357" y="5096886"/>
            <a:ext cx="6108654" cy="1029769"/>
          </a:xfrm>
          <a:prstGeom prst="rect">
            <a:avLst/>
          </a:prstGeom>
        </p:spPr>
        <p:txBody>
          <a:bodyPr wrap="square">
            <a:spAutoFit/>
          </a:bodyPr>
          <a:lstStyle/>
          <a:p>
            <a:pPr algn="just"/>
            <a:r>
              <a:rPr lang="en-SG" sz="1846" b="1" u="sng" dirty="0"/>
              <a:t>Goods and Services Tax (GST)</a:t>
            </a:r>
          </a:p>
          <a:p>
            <a:pPr algn="just"/>
            <a:r>
              <a:rPr lang="en-SG" sz="2400" b="1" dirty="0">
                <a:solidFill>
                  <a:srgbClr val="0070C0"/>
                </a:solidFill>
              </a:rPr>
              <a:t>2005</a:t>
            </a:r>
            <a:r>
              <a:rPr lang="en-SG" sz="1846" b="1" dirty="0"/>
              <a:t> Budget Presentation</a:t>
            </a:r>
          </a:p>
          <a:p>
            <a:pPr lvl="0" algn="just"/>
            <a:r>
              <a:rPr lang="en-SG" sz="1846" dirty="0"/>
              <a:t>By </a:t>
            </a:r>
            <a:r>
              <a:rPr lang="en-SG" sz="1846" dirty="0" err="1">
                <a:solidFill>
                  <a:prstClr val="black"/>
                </a:solidFill>
              </a:rPr>
              <a:t>Tun</a:t>
            </a:r>
            <a:r>
              <a:rPr lang="en-SG" sz="1846" dirty="0">
                <a:solidFill>
                  <a:prstClr val="black"/>
                </a:solidFill>
              </a:rPr>
              <a:t> Abdullah Ahmad </a:t>
            </a:r>
            <a:r>
              <a:rPr lang="en-SG" sz="1846" dirty="0" err="1">
                <a:solidFill>
                  <a:prstClr val="black"/>
                </a:solidFill>
              </a:rPr>
              <a:t>Badawi</a:t>
            </a:r>
            <a:endParaRPr lang="en-SG" sz="1846" dirty="0">
              <a:solidFill>
                <a:prstClr val="black"/>
              </a:solidFill>
            </a:endParaRPr>
          </a:p>
        </p:txBody>
      </p:sp>
      <p:sp>
        <p:nvSpPr>
          <p:cNvPr id="18" name="TextBox 17"/>
          <p:cNvSpPr txBox="1"/>
          <p:nvPr/>
        </p:nvSpPr>
        <p:spPr>
          <a:xfrm>
            <a:off x="544325" y="1430230"/>
            <a:ext cx="7632849" cy="490134"/>
          </a:xfrm>
          <a:prstGeom prst="rect">
            <a:avLst/>
          </a:prstGeom>
          <a:noFill/>
        </p:spPr>
        <p:txBody>
          <a:bodyPr wrap="square" rtlCol="0">
            <a:spAutoFit/>
          </a:bodyPr>
          <a:lstStyle/>
          <a:p>
            <a:r>
              <a:rPr lang="en-US" sz="2585" dirty="0"/>
              <a:t>GST has been discussed in Malaysia since….</a:t>
            </a:r>
            <a:endParaRPr lang="en-SG" sz="2585" dirty="0"/>
          </a:p>
        </p:txBody>
      </p:sp>
      <p:sp>
        <p:nvSpPr>
          <p:cNvPr id="19" name="Rectangle 18"/>
          <p:cNvSpPr/>
          <p:nvPr/>
        </p:nvSpPr>
        <p:spPr>
          <a:xfrm>
            <a:off x="-346700" y="767513"/>
            <a:ext cx="4656146" cy="490134"/>
          </a:xfrm>
          <a:prstGeom prst="rect">
            <a:avLst/>
          </a:prstGeom>
        </p:spPr>
        <p:txBody>
          <a:bodyPr wrap="none">
            <a:spAutoFit/>
          </a:bodyPr>
          <a:lstStyle/>
          <a:p>
            <a:pPr lvl="1"/>
            <a:r>
              <a:rPr lang="en-US" sz="2585" dirty="0">
                <a:solidFill>
                  <a:schemeClr val="bg1"/>
                </a:solidFill>
                <a:latin typeface="Calibri" pitchFamily="34" charset="0"/>
                <a:cs typeface="Calibri" pitchFamily="34" charset="0"/>
              </a:rPr>
              <a:t>HISTORY OF GST IN MALAYSIA</a:t>
            </a:r>
          </a:p>
        </p:txBody>
      </p:sp>
      <p:sp>
        <p:nvSpPr>
          <p:cNvPr id="6" name="Slide Number Placeholder 5"/>
          <p:cNvSpPr>
            <a:spLocks noGrp="1"/>
          </p:cNvSpPr>
          <p:nvPr>
            <p:ph type="sldNum" sz="quarter" idx="12"/>
          </p:nvPr>
        </p:nvSpPr>
        <p:spPr/>
        <p:txBody>
          <a:bodyPr/>
          <a:lstStyle/>
          <a:p>
            <a:fld id="{B6F15528-21DE-4FAA-801E-634DDDAF4B2B}" type="slidenum">
              <a:rPr lang="en-US" smtClean="0"/>
              <a:pPr/>
              <a:t>15</a:t>
            </a:fld>
            <a:endParaRPr lang="en-US"/>
          </a:p>
        </p:txBody>
      </p:sp>
      <p:pic>
        <p:nvPicPr>
          <p:cNvPr id="4" name="Picture 3"/>
          <p:cNvPicPr>
            <a:picLocks noChangeAspect="1"/>
          </p:cNvPicPr>
          <p:nvPr/>
        </p:nvPicPr>
        <p:blipFill>
          <a:blip r:embed="rId6"/>
          <a:stretch>
            <a:fillRect/>
          </a:stretch>
        </p:blipFill>
        <p:spPr>
          <a:xfrm>
            <a:off x="544325" y="1920365"/>
            <a:ext cx="7963128" cy="4601460"/>
          </a:xfrm>
          <a:prstGeom prst="rect">
            <a:avLst/>
          </a:prstGeom>
        </p:spPr>
      </p:pic>
      <p:sp>
        <p:nvSpPr>
          <p:cNvPr id="13" name="Rectangle 12"/>
          <p:cNvSpPr/>
          <p:nvPr/>
        </p:nvSpPr>
        <p:spPr>
          <a:xfrm>
            <a:off x="-219006" y="275408"/>
            <a:ext cx="6477000" cy="844062"/>
          </a:xfrm>
          <a:prstGeom prst="rect">
            <a:avLst/>
          </a:prstGeom>
          <a:solidFill>
            <a:srgbClr val="FF0000"/>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lvl="1"/>
            <a:r>
              <a:rPr lang="en-US" sz="2585" dirty="0" smtClean="0">
                <a:latin typeface="Calibri" pitchFamily="34" charset="0"/>
                <a:cs typeface="Calibri" pitchFamily="34" charset="0"/>
              </a:rPr>
              <a:t>HISTORY OF GST IN MALAYSIA </a:t>
            </a:r>
            <a:endParaRPr lang="en-US" sz="2585" dirty="0">
              <a:latin typeface="Calibri" pitchFamily="34" charset="0"/>
              <a:cs typeface="Calibri" pitchFamily="34" charset="0"/>
            </a:endParaRPr>
          </a:p>
        </p:txBody>
      </p:sp>
    </p:spTree>
    <p:extLst>
      <p:ext uri="{BB962C8B-B14F-4D97-AF65-F5344CB8AC3E}">
        <p14:creationId xmlns:p14="http://schemas.microsoft.com/office/powerpoint/2010/main" val="38305309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B6F15528-21DE-4FAA-801E-634DDDAF4B2B}" type="slidenum">
              <a:rPr lang="en-US" smtClean="0"/>
              <a:pPr/>
              <a:t>16</a:t>
            </a:fld>
            <a:endParaRPr lang="en-US"/>
          </a:p>
        </p:txBody>
      </p:sp>
      <p:grpSp>
        <p:nvGrpSpPr>
          <p:cNvPr id="8" name="Group 7"/>
          <p:cNvGrpSpPr/>
          <p:nvPr/>
        </p:nvGrpSpPr>
        <p:grpSpPr>
          <a:xfrm>
            <a:off x="983002" y="4054032"/>
            <a:ext cx="3773200" cy="2209906"/>
            <a:chOff x="0" y="359249"/>
            <a:chExt cx="4103077" cy="2461846"/>
          </a:xfrm>
        </p:grpSpPr>
        <p:sp>
          <p:nvSpPr>
            <p:cNvPr id="9" name="Rounded Rectangle 8"/>
            <p:cNvSpPr/>
            <p:nvPr/>
          </p:nvSpPr>
          <p:spPr>
            <a:xfrm>
              <a:off x="0" y="359249"/>
              <a:ext cx="4103077" cy="2461846"/>
            </a:xfrm>
            <a:prstGeom prst="roundRect">
              <a:avLst>
                <a:gd name="adj" fmla="val 10000"/>
              </a:avLst>
            </a:prstGeom>
            <a:solidFill>
              <a:srgbClr val="FFC000"/>
            </a:solidFill>
          </p:spPr>
          <p:style>
            <a:lnRef idx="0">
              <a:schemeClr val="lt1">
                <a:hueOff val="0"/>
                <a:satOff val="0"/>
                <a:lumOff val="0"/>
                <a:alphaOff val="0"/>
              </a:schemeClr>
            </a:lnRef>
            <a:fillRef idx="3">
              <a:scrgbClr r="0" g="0" b="0"/>
            </a:fillRef>
            <a:effectRef idx="3">
              <a:schemeClr val="accent2">
                <a:hueOff val="0"/>
                <a:satOff val="0"/>
                <a:lumOff val="0"/>
                <a:alphaOff val="0"/>
              </a:schemeClr>
            </a:effectRef>
            <a:fontRef idx="minor">
              <a:schemeClr val="lt1"/>
            </a:fontRef>
          </p:style>
        </p:sp>
        <p:sp>
          <p:nvSpPr>
            <p:cNvPr id="10" name="Rounded Rectangle 4"/>
            <p:cNvSpPr/>
            <p:nvPr/>
          </p:nvSpPr>
          <p:spPr>
            <a:xfrm>
              <a:off x="0" y="431354"/>
              <a:ext cx="3958867" cy="231763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smtClean="0">
                  <a:solidFill>
                    <a:schemeClr val="tx1">
                      <a:lumMod val="95000"/>
                      <a:lumOff val="5000"/>
                    </a:schemeClr>
                  </a:solidFill>
                </a:rPr>
                <a:t>On 19</a:t>
              </a:r>
              <a:r>
                <a:rPr lang="en-US" sz="3200" kern="1200" baseline="30000" dirty="0" smtClean="0">
                  <a:solidFill>
                    <a:schemeClr val="tx1">
                      <a:lumMod val="95000"/>
                      <a:lumOff val="5000"/>
                    </a:schemeClr>
                  </a:solidFill>
                </a:rPr>
                <a:t>th</a:t>
              </a:r>
              <a:r>
                <a:rPr lang="en-US" sz="3200" kern="1200" dirty="0" smtClean="0">
                  <a:solidFill>
                    <a:schemeClr val="tx1">
                      <a:lumMod val="95000"/>
                      <a:lumOff val="5000"/>
                    </a:schemeClr>
                  </a:solidFill>
                </a:rPr>
                <a:t> June 2014, the GST Act 2014 has been </a:t>
              </a:r>
              <a:r>
                <a:rPr lang="en-US" sz="3200" kern="1200" dirty="0" err="1" smtClean="0">
                  <a:solidFill>
                    <a:schemeClr val="tx1">
                      <a:lumMod val="95000"/>
                      <a:lumOff val="5000"/>
                    </a:schemeClr>
                  </a:solidFill>
                </a:rPr>
                <a:t>gazetted</a:t>
              </a:r>
              <a:endParaRPr lang="en-MY" sz="3200" kern="1200" dirty="0">
                <a:solidFill>
                  <a:schemeClr val="tx1">
                    <a:lumMod val="95000"/>
                    <a:lumOff val="5000"/>
                  </a:schemeClr>
                </a:solidFill>
              </a:endParaRPr>
            </a:p>
          </p:txBody>
        </p:sp>
      </p:grpSp>
      <p:pic>
        <p:nvPicPr>
          <p:cNvPr id="2050" name="Picture 2" descr="http://www.mole.my/sites/default/files/images/mole-BUDGET-201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580" y="596690"/>
            <a:ext cx="4214622" cy="28097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2052" name="Picture 4" descr="http://www.nbc.com.my/gst/wp-content/uploads/2014/06/Malaysian-Goods-Services-Tax-Act-2014-nbc.com_.my_-292x3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96566" y="1663908"/>
            <a:ext cx="3645709" cy="37455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34326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19006" y="570836"/>
            <a:ext cx="6477000" cy="844062"/>
          </a:xfrm>
          <a:prstGeom prst="rect">
            <a:avLst/>
          </a:prstGeom>
          <a:solidFill>
            <a:srgbClr val="FF0000"/>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lvl="1"/>
            <a:r>
              <a:rPr lang="en-US" sz="2585">
                <a:latin typeface="Calibri" pitchFamily="34" charset="0"/>
                <a:cs typeface="Calibri" pitchFamily="34" charset="0"/>
              </a:rPr>
              <a:t>GST/VAT WITHIN </a:t>
            </a:r>
            <a:r>
              <a:rPr lang="en-US" sz="2585" dirty="0">
                <a:latin typeface="Calibri" pitchFamily="34" charset="0"/>
                <a:cs typeface="Calibri" pitchFamily="34" charset="0"/>
              </a:rPr>
              <a:t>THE REGION</a:t>
            </a:r>
          </a:p>
        </p:txBody>
      </p:sp>
      <p:graphicFrame>
        <p:nvGraphicFramePr>
          <p:cNvPr id="4" name="Table 3"/>
          <p:cNvGraphicFramePr>
            <a:graphicFrameLocks noGrp="1"/>
          </p:cNvGraphicFramePr>
          <p:nvPr>
            <p:extLst>
              <p:ext uri="{D42A27DB-BD31-4B8C-83A1-F6EECF244321}">
                <p14:modId xmlns:p14="http://schemas.microsoft.com/office/powerpoint/2010/main" val="1287040800"/>
              </p:ext>
            </p:extLst>
          </p:nvPr>
        </p:nvGraphicFramePr>
        <p:xfrm>
          <a:off x="443833" y="2930981"/>
          <a:ext cx="4658068" cy="3502854"/>
        </p:xfrm>
        <a:graphic>
          <a:graphicData uri="http://schemas.openxmlformats.org/drawingml/2006/table">
            <a:tbl>
              <a:tblPr firstRow="1" bandRow="1">
                <a:tableStyleId>{F5AB1C69-6EDB-4FF4-983F-18BD219EF322}</a:tableStyleId>
              </a:tblPr>
              <a:tblGrid>
                <a:gridCol w="2531062"/>
                <a:gridCol w="2127006"/>
              </a:tblGrid>
              <a:tr h="342314">
                <a:tc>
                  <a:txBody>
                    <a:bodyPr/>
                    <a:lstStyle/>
                    <a:p>
                      <a:pPr algn="ctr"/>
                      <a:r>
                        <a:rPr lang="en-MY" sz="1800" dirty="0" smtClean="0"/>
                        <a:t>Region</a:t>
                      </a:r>
                      <a:endParaRPr lang="en-MY" sz="1800" dirty="0"/>
                    </a:p>
                  </a:txBody>
                  <a:tcPr marL="84406" marR="84406" marT="42203" marB="42203"/>
                </a:tc>
                <a:tc>
                  <a:txBody>
                    <a:bodyPr/>
                    <a:lstStyle/>
                    <a:p>
                      <a:pPr algn="ctr"/>
                      <a:r>
                        <a:rPr lang="en-MY" sz="1800" dirty="0" smtClean="0"/>
                        <a:t>Number of</a:t>
                      </a:r>
                      <a:r>
                        <a:rPr lang="en-MY" sz="1800" baseline="0" dirty="0" smtClean="0"/>
                        <a:t> countries</a:t>
                      </a:r>
                      <a:endParaRPr lang="en-MY" sz="1800" dirty="0"/>
                    </a:p>
                  </a:txBody>
                  <a:tcPr marL="84406" marR="84406" marT="42203" marB="42203"/>
                </a:tc>
              </a:tr>
              <a:tr h="342314">
                <a:tc>
                  <a:txBody>
                    <a:bodyPr/>
                    <a:lstStyle/>
                    <a:p>
                      <a:pPr algn="ctr"/>
                      <a:r>
                        <a:rPr lang="en-MY" sz="1800" dirty="0" smtClean="0"/>
                        <a:t>ASEAN</a:t>
                      </a:r>
                      <a:endParaRPr lang="en-MY" sz="1800" dirty="0"/>
                    </a:p>
                  </a:txBody>
                  <a:tcPr marL="84406" marR="84406" marT="42203" marB="42203"/>
                </a:tc>
                <a:tc>
                  <a:txBody>
                    <a:bodyPr/>
                    <a:lstStyle/>
                    <a:p>
                      <a:pPr algn="ctr"/>
                      <a:r>
                        <a:rPr lang="en-MY" sz="1800" dirty="0" smtClean="0"/>
                        <a:t>7</a:t>
                      </a:r>
                    </a:p>
                  </a:txBody>
                  <a:tcPr marL="84406" marR="84406" marT="42203" marB="42203"/>
                </a:tc>
              </a:tr>
              <a:tr h="342314">
                <a:tc>
                  <a:txBody>
                    <a:bodyPr/>
                    <a:lstStyle/>
                    <a:p>
                      <a:pPr algn="ctr"/>
                      <a:r>
                        <a:rPr lang="en-MY" sz="1800" dirty="0" smtClean="0"/>
                        <a:t>ASIA</a:t>
                      </a:r>
                      <a:endParaRPr lang="en-MY" sz="1800" dirty="0"/>
                    </a:p>
                  </a:txBody>
                  <a:tcPr marL="84406" marR="84406" marT="42203" marB="42203"/>
                </a:tc>
                <a:tc>
                  <a:txBody>
                    <a:bodyPr/>
                    <a:lstStyle/>
                    <a:p>
                      <a:pPr algn="ctr"/>
                      <a:r>
                        <a:rPr lang="en-MY" sz="1800" dirty="0" smtClean="0"/>
                        <a:t>19</a:t>
                      </a:r>
                      <a:endParaRPr lang="en-MY" sz="1800" dirty="0"/>
                    </a:p>
                  </a:txBody>
                  <a:tcPr marL="84406" marR="84406" marT="42203" marB="42203"/>
                </a:tc>
              </a:tr>
              <a:tr h="342314">
                <a:tc>
                  <a:txBody>
                    <a:bodyPr/>
                    <a:lstStyle/>
                    <a:p>
                      <a:pPr algn="ctr"/>
                      <a:r>
                        <a:rPr lang="en-MY" sz="1800" dirty="0" smtClean="0"/>
                        <a:t>EUROPE</a:t>
                      </a:r>
                      <a:endParaRPr lang="en-MY" sz="1800" dirty="0"/>
                    </a:p>
                  </a:txBody>
                  <a:tcPr marL="84406" marR="84406" marT="42203" marB="42203"/>
                </a:tc>
                <a:tc>
                  <a:txBody>
                    <a:bodyPr/>
                    <a:lstStyle/>
                    <a:p>
                      <a:pPr algn="ctr"/>
                      <a:r>
                        <a:rPr lang="en-MY" sz="1800" dirty="0" smtClean="0"/>
                        <a:t>53</a:t>
                      </a:r>
                      <a:endParaRPr lang="en-MY" sz="1800" dirty="0"/>
                    </a:p>
                  </a:txBody>
                  <a:tcPr marL="84406" marR="84406" marT="42203" marB="42203"/>
                </a:tc>
              </a:tr>
              <a:tr h="342314">
                <a:tc>
                  <a:txBody>
                    <a:bodyPr/>
                    <a:lstStyle/>
                    <a:p>
                      <a:pPr algn="ctr"/>
                      <a:r>
                        <a:rPr lang="en-MY" sz="1800" dirty="0" smtClean="0"/>
                        <a:t>OCEANIA</a:t>
                      </a:r>
                      <a:endParaRPr lang="en-MY" sz="1800" dirty="0"/>
                    </a:p>
                  </a:txBody>
                  <a:tcPr marL="84406" marR="84406" marT="42203" marB="42203"/>
                </a:tc>
                <a:tc>
                  <a:txBody>
                    <a:bodyPr/>
                    <a:lstStyle/>
                    <a:p>
                      <a:pPr algn="ctr"/>
                      <a:r>
                        <a:rPr lang="en-MY" sz="1800" dirty="0" smtClean="0"/>
                        <a:t>7</a:t>
                      </a:r>
                      <a:endParaRPr lang="en-MY" sz="1800" dirty="0"/>
                    </a:p>
                  </a:txBody>
                  <a:tcPr marL="84406" marR="84406" marT="42203" marB="42203"/>
                </a:tc>
              </a:tr>
              <a:tr h="342314">
                <a:tc>
                  <a:txBody>
                    <a:bodyPr/>
                    <a:lstStyle/>
                    <a:p>
                      <a:pPr algn="ctr"/>
                      <a:r>
                        <a:rPr lang="en-MY" sz="1800" dirty="0" smtClean="0"/>
                        <a:t>AFRICA</a:t>
                      </a:r>
                      <a:endParaRPr lang="en-MY" sz="1800" dirty="0"/>
                    </a:p>
                  </a:txBody>
                  <a:tcPr marL="84406" marR="84406" marT="42203" marB="42203"/>
                </a:tc>
                <a:tc>
                  <a:txBody>
                    <a:bodyPr/>
                    <a:lstStyle/>
                    <a:p>
                      <a:pPr algn="ctr"/>
                      <a:r>
                        <a:rPr lang="en-MY" sz="1800" dirty="0" smtClean="0"/>
                        <a:t>44</a:t>
                      </a:r>
                      <a:endParaRPr lang="en-MY" sz="1800" dirty="0"/>
                    </a:p>
                  </a:txBody>
                  <a:tcPr marL="84406" marR="84406" marT="42203" marB="42203"/>
                </a:tc>
              </a:tr>
              <a:tr h="342314">
                <a:tc>
                  <a:txBody>
                    <a:bodyPr/>
                    <a:lstStyle/>
                    <a:p>
                      <a:pPr algn="ctr"/>
                      <a:r>
                        <a:rPr lang="en-MY" sz="1800" dirty="0" smtClean="0"/>
                        <a:t>SOUTH AMERICA</a:t>
                      </a:r>
                      <a:endParaRPr lang="en-MY" sz="1800" dirty="0"/>
                    </a:p>
                  </a:txBody>
                  <a:tcPr marL="84406" marR="84406" marT="42203" marB="42203"/>
                </a:tc>
                <a:tc>
                  <a:txBody>
                    <a:bodyPr/>
                    <a:lstStyle/>
                    <a:p>
                      <a:pPr algn="ctr"/>
                      <a:r>
                        <a:rPr lang="en-MY" sz="1800" dirty="0" smtClean="0"/>
                        <a:t>11</a:t>
                      </a:r>
                      <a:endParaRPr lang="en-MY" sz="1800" dirty="0"/>
                    </a:p>
                  </a:txBody>
                  <a:tcPr marL="84406" marR="84406" marT="42203" marB="42203"/>
                </a:tc>
              </a:tr>
              <a:tr h="534572">
                <a:tc>
                  <a:txBody>
                    <a:bodyPr/>
                    <a:lstStyle/>
                    <a:p>
                      <a:pPr algn="ctr"/>
                      <a:r>
                        <a:rPr lang="en-MY" sz="1800" dirty="0" smtClean="0"/>
                        <a:t>CARRIBEAN</a:t>
                      </a:r>
                      <a:r>
                        <a:rPr lang="en-MY" sz="1800" baseline="0" dirty="0" smtClean="0"/>
                        <a:t>, CENTRAL &amp; NORTH AMERICA</a:t>
                      </a:r>
                      <a:endParaRPr lang="en-MY" sz="1800" dirty="0"/>
                    </a:p>
                  </a:txBody>
                  <a:tcPr marL="84406" marR="84406" marT="42203" marB="42203"/>
                </a:tc>
                <a:tc>
                  <a:txBody>
                    <a:bodyPr/>
                    <a:lstStyle/>
                    <a:p>
                      <a:pPr algn="ctr"/>
                      <a:r>
                        <a:rPr lang="en-MY" sz="1800" dirty="0" smtClean="0"/>
                        <a:t>19</a:t>
                      </a:r>
                      <a:endParaRPr lang="en-MY" sz="1800" dirty="0"/>
                    </a:p>
                  </a:txBody>
                  <a:tcPr marL="84406" marR="84406" marT="42203" marB="42203"/>
                </a:tc>
              </a:tr>
              <a:tr h="342314">
                <a:tc>
                  <a:txBody>
                    <a:bodyPr/>
                    <a:lstStyle/>
                    <a:p>
                      <a:pPr algn="ctr"/>
                      <a:r>
                        <a:rPr lang="en-MY" sz="1800" b="1" dirty="0" smtClean="0"/>
                        <a:t>TOTAL</a:t>
                      </a:r>
                      <a:endParaRPr lang="en-MY" sz="1800" b="1" dirty="0"/>
                    </a:p>
                  </a:txBody>
                  <a:tcPr marL="84406" marR="84406" marT="42203" marB="42203"/>
                </a:tc>
                <a:tc>
                  <a:txBody>
                    <a:bodyPr/>
                    <a:lstStyle/>
                    <a:p>
                      <a:pPr algn="ctr"/>
                      <a:r>
                        <a:rPr lang="en-MY" sz="1800" b="1" dirty="0" smtClean="0"/>
                        <a:t>160</a:t>
                      </a:r>
                      <a:endParaRPr lang="en-MY" sz="1800" b="1" dirty="0"/>
                    </a:p>
                  </a:txBody>
                  <a:tcPr marL="84406" marR="84406" marT="42203" marB="42203"/>
                </a:tc>
              </a:tr>
            </a:tbl>
          </a:graphicData>
        </a:graphic>
      </p:graphicFrame>
      <p:pic>
        <p:nvPicPr>
          <p:cNvPr id="5" name="Picture 4" descr="http://www.gustavocuervo.es/wp-content/uploads/2012/04/mapa-continentes.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23037" y="3297833"/>
            <a:ext cx="4070838" cy="2066193"/>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p:cNvSpPr>
            <a:spLocks noGrp="1"/>
          </p:cNvSpPr>
          <p:nvPr>
            <p:ph type="sldNum" sz="quarter" idx="12"/>
          </p:nvPr>
        </p:nvSpPr>
        <p:spPr/>
        <p:txBody>
          <a:bodyPr/>
          <a:lstStyle/>
          <a:p>
            <a:fld id="{B6F15528-21DE-4FAA-801E-634DDDAF4B2B}" type="slidenum">
              <a:rPr lang="en-US" smtClean="0"/>
              <a:pPr/>
              <a:t>17</a:t>
            </a:fld>
            <a:endParaRPr lang="en-US"/>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6171" y="1538953"/>
            <a:ext cx="6022801" cy="1441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22329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672793" y="2612570"/>
            <a:ext cx="2294646" cy="2623793"/>
          </a:xfrm>
          <a:prstGeom prst="rect">
            <a:avLst/>
          </a:prstGeom>
        </p:spPr>
      </p:pic>
      <p:sp>
        <p:nvSpPr>
          <p:cNvPr id="2" name="Slide Number Placeholder 3"/>
          <p:cNvSpPr>
            <a:spLocks noGrp="1"/>
          </p:cNvSpPr>
          <p:nvPr>
            <p:ph type="sldNum" sz="quarter" idx="12"/>
          </p:nvPr>
        </p:nvSpPr>
        <p:spPr>
          <a:xfrm>
            <a:off x="8507453" y="6407152"/>
            <a:ext cx="532558" cy="365125"/>
          </a:xfrm>
        </p:spPr>
        <p:txBody>
          <a:bodyPr/>
          <a:lstStyle/>
          <a:p>
            <a:fld id="{1F45E794-307C-49D3-8CE5-47BF882ED0AE}" type="slidenum">
              <a:rPr lang="en-MY" smtClean="0"/>
              <a:pPr/>
              <a:t>18</a:t>
            </a:fld>
            <a:endParaRPr lang="en-MY" dirty="0"/>
          </a:p>
        </p:txBody>
      </p:sp>
      <p:graphicFrame>
        <p:nvGraphicFramePr>
          <p:cNvPr id="3" name="Table 2"/>
          <p:cNvGraphicFramePr>
            <a:graphicFrameLocks noGrp="1"/>
          </p:cNvGraphicFramePr>
          <p:nvPr>
            <p:extLst>
              <p:ext uri="{D42A27DB-BD31-4B8C-83A1-F6EECF244321}">
                <p14:modId xmlns:p14="http://schemas.microsoft.com/office/powerpoint/2010/main" val="60889519"/>
              </p:ext>
            </p:extLst>
          </p:nvPr>
        </p:nvGraphicFramePr>
        <p:xfrm>
          <a:off x="188657" y="1791883"/>
          <a:ext cx="6313714" cy="3977226"/>
        </p:xfrm>
        <a:graphic>
          <a:graphicData uri="http://schemas.openxmlformats.org/drawingml/2006/table">
            <a:tbl>
              <a:tblPr firstRow="1" bandRow="1">
                <a:tableStyleId>{F5AB1C69-6EDB-4FF4-983F-18BD219EF322}</a:tableStyleId>
              </a:tblPr>
              <a:tblGrid>
                <a:gridCol w="1785257"/>
                <a:gridCol w="1973005"/>
                <a:gridCol w="1191109"/>
                <a:gridCol w="1364343"/>
              </a:tblGrid>
              <a:tr h="628260">
                <a:tc>
                  <a:txBody>
                    <a:bodyPr/>
                    <a:lstStyle/>
                    <a:p>
                      <a:pPr algn="ctr"/>
                      <a:r>
                        <a:rPr lang="en-MY" sz="1800" dirty="0" smtClean="0"/>
                        <a:t>Country</a:t>
                      </a:r>
                      <a:endParaRPr lang="en-MY" sz="1800" dirty="0"/>
                    </a:p>
                  </a:txBody>
                  <a:tcPr marL="84406" marR="84406" marT="42203" marB="42203" anchor="ctr"/>
                </a:tc>
                <a:tc>
                  <a:txBody>
                    <a:bodyPr/>
                    <a:lstStyle/>
                    <a:p>
                      <a:pPr algn="ctr"/>
                      <a:r>
                        <a:rPr lang="en-MY" sz="1800" dirty="0" smtClean="0"/>
                        <a:t>Year of Implementation</a:t>
                      </a:r>
                      <a:endParaRPr lang="en-MY" sz="1800" dirty="0"/>
                    </a:p>
                  </a:txBody>
                  <a:tcPr marL="84406" marR="84406" marT="42203" marB="42203" anchor="ctr"/>
                </a:tc>
                <a:tc>
                  <a:txBody>
                    <a:bodyPr/>
                    <a:lstStyle/>
                    <a:p>
                      <a:pPr algn="ctr"/>
                      <a:r>
                        <a:rPr lang="en-MY" sz="1800" dirty="0" smtClean="0"/>
                        <a:t>Initial</a:t>
                      </a:r>
                      <a:r>
                        <a:rPr lang="en-MY" sz="1800" baseline="0" dirty="0" smtClean="0"/>
                        <a:t> Rate(%)</a:t>
                      </a:r>
                      <a:endParaRPr lang="en-MY" sz="1800" dirty="0"/>
                    </a:p>
                  </a:txBody>
                  <a:tcPr marL="84406" marR="84406" marT="42203" marB="42203" anchor="ctr"/>
                </a:tc>
                <a:tc>
                  <a:txBody>
                    <a:bodyPr/>
                    <a:lstStyle/>
                    <a:p>
                      <a:pPr algn="ctr"/>
                      <a:r>
                        <a:rPr lang="en-MY" sz="1800" dirty="0" smtClean="0"/>
                        <a:t>Current Rate</a:t>
                      </a:r>
                      <a:r>
                        <a:rPr lang="en-MY" sz="1800" baseline="0" dirty="0" smtClean="0"/>
                        <a:t>(%)</a:t>
                      </a:r>
                      <a:endParaRPr lang="en-MY" sz="1800" dirty="0"/>
                    </a:p>
                  </a:txBody>
                  <a:tcPr marL="84406" marR="84406" marT="42203" marB="42203" anchor="ctr"/>
                </a:tc>
              </a:tr>
              <a:tr h="477740">
                <a:tc>
                  <a:txBody>
                    <a:bodyPr/>
                    <a:lstStyle/>
                    <a:p>
                      <a:pPr algn="ctr"/>
                      <a:r>
                        <a:rPr lang="en-MY" sz="1800" dirty="0" smtClean="0"/>
                        <a:t>Indonesia</a:t>
                      </a:r>
                      <a:endParaRPr lang="en-MY" sz="1800" dirty="0"/>
                    </a:p>
                  </a:txBody>
                  <a:tcPr marL="84406" marR="84406" marT="42203" marB="42203" anchor="ctr"/>
                </a:tc>
                <a:tc>
                  <a:txBody>
                    <a:bodyPr/>
                    <a:lstStyle/>
                    <a:p>
                      <a:pPr algn="ctr"/>
                      <a:r>
                        <a:rPr lang="en-MY" sz="1800" dirty="0" smtClean="0"/>
                        <a:t>1984</a:t>
                      </a:r>
                      <a:endParaRPr lang="en-MY" sz="1800" dirty="0"/>
                    </a:p>
                  </a:txBody>
                  <a:tcPr marL="84406" marR="84406" marT="42203" marB="42203" anchor="ctr"/>
                </a:tc>
                <a:tc>
                  <a:txBody>
                    <a:bodyPr/>
                    <a:lstStyle/>
                    <a:p>
                      <a:pPr algn="ctr"/>
                      <a:r>
                        <a:rPr lang="en-MY" sz="1800" dirty="0" smtClean="0"/>
                        <a:t>10</a:t>
                      </a:r>
                      <a:endParaRPr lang="en-MY" sz="1800" dirty="0"/>
                    </a:p>
                  </a:txBody>
                  <a:tcPr marL="84406" marR="84406" marT="42203" marB="42203" anchor="ctr"/>
                </a:tc>
                <a:tc>
                  <a:txBody>
                    <a:bodyPr/>
                    <a:lstStyle/>
                    <a:p>
                      <a:pPr algn="ctr"/>
                      <a:r>
                        <a:rPr lang="en-MY" sz="1800" dirty="0" smtClean="0"/>
                        <a:t>10</a:t>
                      </a:r>
                      <a:endParaRPr lang="en-MY" sz="1800" dirty="0"/>
                    </a:p>
                  </a:txBody>
                  <a:tcPr marL="84406" marR="84406" marT="42203" marB="42203" anchor="ctr"/>
                </a:tc>
              </a:tr>
              <a:tr h="477740">
                <a:tc>
                  <a:txBody>
                    <a:bodyPr/>
                    <a:lstStyle/>
                    <a:p>
                      <a:pPr algn="ctr"/>
                      <a:r>
                        <a:rPr lang="en-MY" sz="1800" dirty="0" smtClean="0"/>
                        <a:t>Thailand</a:t>
                      </a:r>
                      <a:endParaRPr lang="en-MY" sz="1800" dirty="0"/>
                    </a:p>
                  </a:txBody>
                  <a:tcPr marL="84406" marR="84406" marT="42203" marB="42203" anchor="ctr"/>
                </a:tc>
                <a:tc>
                  <a:txBody>
                    <a:bodyPr/>
                    <a:lstStyle/>
                    <a:p>
                      <a:pPr algn="ctr"/>
                      <a:r>
                        <a:rPr lang="en-MY" sz="1800" dirty="0" smtClean="0"/>
                        <a:t>1992</a:t>
                      </a:r>
                      <a:endParaRPr lang="en-MY" sz="1800" dirty="0"/>
                    </a:p>
                  </a:txBody>
                  <a:tcPr marL="84406" marR="84406" marT="42203" marB="42203" anchor="ctr"/>
                </a:tc>
                <a:tc>
                  <a:txBody>
                    <a:bodyPr/>
                    <a:lstStyle/>
                    <a:p>
                      <a:pPr algn="ctr"/>
                      <a:r>
                        <a:rPr lang="en-MY" sz="1800" dirty="0" smtClean="0"/>
                        <a:t>7</a:t>
                      </a:r>
                      <a:endParaRPr lang="en-MY" sz="1800" dirty="0"/>
                    </a:p>
                  </a:txBody>
                  <a:tcPr marL="84406" marR="84406" marT="42203" marB="42203" anchor="ctr"/>
                </a:tc>
                <a:tc>
                  <a:txBody>
                    <a:bodyPr/>
                    <a:lstStyle/>
                    <a:p>
                      <a:pPr algn="ctr"/>
                      <a:r>
                        <a:rPr lang="en-MY" sz="1800" dirty="0" smtClean="0"/>
                        <a:t>7</a:t>
                      </a:r>
                      <a:endParaRPr lang="en-MY" sz="1800" dirty="0"/>
                    </a:p>
                  </a:txBody>
                  <a:tcPr marL="84406" marR="84406" marT="42203" marB="42203" anchor="ctr"/>
                </a:tc>
              </a:tr>
              <a:tr h="477740">
                <a:tc>
                  <a:txBody>
                    <a:bodyPr/>
                    <a:lstStyle/>
                    <a:p>
                      <a:pPr algn="ctr"/>
                      <a:r>
                        <a:rPr lang="en-MY" sz="1800" dirty="0" smtClean="0"/>
                        <a:t>Singapore</a:t>
                      </a:r>
                      <a:endParaRPr lang="en-MY" sz="1800" dirty="0"/>
                    </a:p>
                  </a:txBody>
                  <a:tcPr marL="84406" marR="84406" marT="42203" marB="42203" anchor="ctr"/>
                </a:tc>
                <a:tc>
                  <a:txBody>
                    <a:bodyPr/>
                    <a:lstStyle/>
                    <a:p>
                      <a:pPr algn="ctr"/>
                      <a:r>
                        <a:rPr lang="en-MY" sz="1800" dirty="0" smtClean="0"/>
                        <a:t>1994</a:t>
                      </a:r>
                      <a:endParaRPr lang="en-MY" sz="1800" dirty="0"/>
                    </a:p>
                  </a:txBody>
                  <a:tcPr marL="84406" marR="84406" marT="42203" marB="42203" anchor="ctr"/>
                </a:tc>
                <a:tc>
                  <a:txBody>
                    <a:bodyPr/>
                    <a:lstStyle/>
                    <a:p>
                      <a:pPr algn="ctr"/>
                      <a:r>
                        <a:rPr lang="en-MY" sz="1800" dirty="0" smtClean="0"/>
                        <a:t>3</a:t>
                      </a:r>
                      <a:endParaRPr lang="en-MY" sz="1800" dirty="0"/>
                    </a:p>
                  </a:txBody>
                  <a:tcPr marL="84406" marR="84406" marT="42203" marB="42203" anchor="ctr"/>
                </a:tc>
                <a:tc>
                  <a:txBody>
                    <a:bodyPr/>
                    <a:lstStyle/>
                    <a:p>
                      <a:pPr algn="ctr"/>
                      <a:r>
                        <a:rPr lang="en-MY" sz="1800" dirty="0" smtClean="0"/>
                        <a:t>7</a:t>
                      </a:r>
                      <a:endParaRPr lang="en-MY" sz="1800" dirty="0"/>
                    </a:p>
                  </a:txBody>
                  <a:tcPr marL="84406" marR="84406" marT="42203" marB="42203" anchor="ctr"/>
                </a:tc>
              </a:tr>
              <a:tr h="477740">
                <a:tc>
                  <a:txBody>
                    <a:bodyPr/>
                    <a:lstStyle/>
                    <a:p>
                      <a:pPr algn="ctr"/>
                      <a:r>
                        <a:rPr lang="en-MY" sz="1800" dirty="0" smtClean="0"/>
                        <a:t>Filipina</a:t>
                      </a:r>
                      <a:r>
                        <a:rPr lang="en-MY" sz="1800" baseline="0" dirty="0" smtClean="0"/>
                        <a:t> </a:t>
                      </a:r>
                      <a:endParaRPr lang="en-MY" sz="1800" dirty="0"/>
                    </a:p>
                  </a:txBody>
                  <a:tcPr marL="84406" marR="84406" marT="42203" marB="42203" anchor="ctr"/>
                </a:tc>
                <a:tc>
                  <a:txBody>
                    <a:bodyPr/>
                    <a:lstStyle/>
                    <a:p>
                      <a:pPr algn="ctr"/>
                      <a:r>
                        <a:rPr lang="en-MY" sz="1800" dirty="0" smtClean="0"/>
                        <a:t>1998</a:t>
                      </a:r>
                      <a:endParaRPr lang="en-MY" sz="1800" dirty="0"/>
                    </a:p>
                  </a:txBody>
                  <a:tcPr marL="84406" marR="84406" marT="42203" marB="42203" anchor="ctr"/>
                </a:tc>
                <a:tc>
                  <a:txBody>
                    <a:bodyPr/>
                    <a:lstStyle/>
                    <a:p>
                      <a:pPr algn="ctr"/>
                      <a:r>
                        <a:rPr lang="en-MY" sz="1800" dirty="0" smtClean="0"/>
                        <a:t>10</a:t>
                      </a:r>
                      <a:endParaRPr lang="en-MY" sz="1800" dirty="0"/>
                    </a:p>
                  </a:txBody>
                  <a:tcPr marL="84406" marR="84406" marT="42203" marB="42203" anchor="ctr"/>
                </a:tc>
                <a:tc>
                  <a:txBody>
                    <a:bodyPr/>
                    <a:lstStyle/>
                    <a:p>
                      <a:pPr algn="ctr"/>
                      <a:r>
                        <a:rPr lang="en-MY" sz="1800" dirty="0" smtClean="0"/>
                        <a:t>12</a:t>
                      </a:r>
                      <a:endParaRPr lang="en-MY" sz="1800" dirty="0"/>
                    </a:p>
                  </a:txBody>
                  <a:tcPr marL="84406" marR="84406" marT="42203" marB="42203" anchor="ctr"/>
                </a:tc>
              </a:tr>
              <a:tr h="477740">
                <a:tc>
                  <a:txBody>
                    <a:bodyPr/>
                    <a:lstStyle/>
                    <a:p>
                      <a:pPr algn="ctr"/>
                      <a:r>
                        <a:rPr lang="en-MY" sz="1800" dirty="0" smtClean="0"/>
                        <a:t>Cambodia</a:t>
                      </a:r>
                      <a:endParaRPr lang="en-MY" sz="1800" dirty="0"/>
                    </a:p>
                  </a:txBody>
                  <a:tcPr marL="84406" marR="84406" marT="42203" marB="42203" anchor="ctr"/>
                </a:tc>
                <a:tc>
                  <a:txBody>
                    <a:bodyPr/>
                    <a:lstStyle/>
                    <a:p>
                      <a:pPr algn="ctr"/>
                      <a:r>
                        <a:rPr lang="en-MY" sz="1800" dirty="0" smtClean="0"/>
                        <a:t>1999</a:t>
                      </a:r>
                      <a:endParaRPr lang="en-MY" sz="1800" dirty="0"/>
                    </a:p>
                  </a:txBody>
                  <a:tcPr marL="84406" marR="84406" marT="42203" marB="42203" anchor="ctr"/>
                </a:tc>
                <a:tc>
                  <a:txBody>
                    <a:bodyPr/>
                    <a:lstStyle/>
                    <a:p>
                      <a:pPr algn="ctr"/>
                      <a:r>
                        <a:rPr lang="en-MY" sz="1800" dirty="0" smtClean="0"/>
                        <a:t>10</a:t>
                      </a:r>
                      <a:endParaRPr lang="en-MY" sz="1800" dirty="0"/>
                    </a:p>
                  </a:txBody>
                  <a:tcPr marL="84406" marR="84406" marT="42203" marB="42203" anchor="ctr"/>
                </a:tc>
                <a:tc>
                  <a:txBody>
                    <a:bodyPr/>
                    <a:lstStyle/>
                    <a:p>
                      <a:pPr algn="ctr"/>
                      <a:r>
                        <a:rPr lang="en-MY" sz="1800" dirty="0" smtClean="0"/>
                        <a:t>10</a:t>
                      </a:r>
                      <a:endParaRPr lang="en-MY" sz="1800" dirty="0"/>
                    </a:p>
                  </a:txBody>
                  <a:tcPr marL="84406" marR="84406" marT="42203" marB="42203" anchor="ctr"/>
                </a:tc>
              </a:tr>
              <a:tr h="477740">
                <a:tc>
                  <a:txBody>
                    <a:bodyPr/>
                    <a:lstStyle/>
                    <a:p>
                      <a:pPr algn="ctr"/>
                      <a:r>
                        <a:rPr lang="en-MY" sz="1800" dirty="0" smtClean="0"/>
                        <a:t>Vietnam</a:t>
                      </a:r>
                      <a:endParaRPr lang="en-MY" sz="1800" dirty="0"/>
                    </a:p>
                  </a:txBody>
                  <a:tcPr marL="84406" marR="84406" marT="42203" marB="42203" anchor="ctr"/>
                </a:tc>
                <a:tc>
                  <a:txBody>
                    <a:bodyPr/>
                    <a:lstStyle/>
                    <a:p>
                      <a:pPr algn="ctr"/>
                      <a:r>
                        <a:rPr lang="en-MY" sz="1800" dirty="0" smtClean="0"/>
                        <a:t>1999</a:t>
                      </a:r>
                      <a:endParaRPr lang="en-MY" sz="1800" dirty="0"/>
                    </a:p>
                  </a:txBody>
                  <a:tcPr marL="84406" marR="84406" marT="42203" marB="42203" anchor="ctr"/>
                </a:tc>
                <a:tc>
                  <a:txBody>
                    <a:bodyPr/>
                    <a:lstStyle/>
                    <a:p>
                      <a:pPr algn="ctr"/>
                      <a:r>
                        <a:rPr lang="en-MY" sz="1800" dirty="0" smtClean="0"/>
                        <a:t>10</a:t>
                      </a:r>
                      <a:endParaRPr lang="en-MY" sz="1800" dirty="0"/>
                    </a:p>
                  </a:txBody>
                  <a:tcPr marL="84406" marR="84406" marT="42203" marB="42203" anchor="ctr"/>
                </a:tc>
                <a:tc>
                  <a:txBody>
                    <a:bodyPr/>
                    <a:lstStyle/>
                    <a:p>
                      <a:pPr algn="ctr"/>
                      <a:r>
                        <a:rPr lang="en-MY" sz="1800" dirty="0" smtClean="0"/>
                        <a:t>10</a:t>
                      </a:r>
                      <a:endParaRPr lang="en-MY" sz="1800" dirty="0"/>
                    </a:p>
                  </a:txBody>
                  <a:tcPr marL="84406" marR="84406" marT="42203" marB="42203" anchor="ctr"/>
                </a:tc>
              </a:tr>
              <a:tr h="477740">
                <a:tc>
                  <a:txBody>
                    <a:bodyPr/>
                    <a:lstStyle/>
                    <a:p>
                      <a:pPr algn="ctr"/>
                      <a:r>
                        <a:rPr lang="en-MY" sz="1800" dirty="0" smtClean="0"/>
                        <a:t>Laos</a:t>
                      </a:r>
                      <a:endParaRPr lang="en-MY" sz="1800" dirty="0"/>
                    </a:p>
                  </a:txBody>
                  <a:tcPr marL="84406" marR="84406" marT="42203" marB="42203" anchor="ctr"/>
                </a:tc>
                <a:tc>
                  <a:txBody>
                    <a:bodyPr/>
                    <a:lstStyle/>
                    <a:p>
                      <a:pPr algn="ctr"/>
                      <a:r>
                        <a:rPr lang="en-MY" sz="1800" dirty="0" smtClean="0"/>
                        <a:t>2009</a:t>
                      </a:r>
                      <a:endParaRPr lang="en-MY" sz="1800" dirty="0"/>
                    </a:p>
                  </a:txBody>
                  <a:tcPr marL="84406" marR="84406" marT="42203" marB="42203" anchor="ctr"/>
                </a:tc>
                <a:tc>
                  <a:txBody>
                    <a:bodyPr/>
                    <a:lstStyle/>
                    <a:p>
                      <a:pPr algn="ctr"/>
                      <a:r>
                        <a:rPr lang="en-MY" sz="1800" dirty="0" smtClean="0"/>
                        <a:t>10</a:t>
                      </a:r>
                      <a:endParaRPr lang="en-MY" sz="1800" dirty="0"/>
                    </a:p>
                  </a:txBody>
                  <a:tcPr marL="84406" marR="84406" marT="42203" marB="42203" anchor="ctr"/>
                </a:tc>
                <a:tc>
                  <a:txBody>
                    <a:bodyPr/>
                    <a:lstStyle/>
                    <a:p>
                      <a:pPr algn="ctr"/>
                      <a:r>
                        <a:rPr lang="en-MY" sz="1800" dirty="0" smtClean="0"/>
                        <a:t>10</a:t>
                      </a:r>
                      <a:endParaRPr lang="en-MY" sz="1800" dirty="0"/>
                    </a:p>
                  </a:txBody>
                  <a:tcPr marL="84406" marR="84406" marT="42203" marB="42203" anchor="ctr"/>
                </a:tc>
              </a:tr>
            </a:tbl>
          </a:graphicData>
        </a:graphic>
      </p:graphicFrame>
      <p:sp>
        <p:nvSpPr>
          <p:cNvPr id="5" name="Rectangle 4"/>
          <p:cNvSpPr/>
          <p:nvPr/>
        </p:nvSpPr>
        <p:spPr>
          <a:xfrm>
            <a:off x="-349941" y="504295"/>
            <a:ext cx="6477000" cy="844062"/>
          </a:xfrm>
          <a:prstGeom prst="rect">
            <a:avLst/>
          </a:prstGeom>
          <a:solidFill>
            <a:srgbClr val="FF0000"/>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lvl="1"/>
            <a:r>
              <a:rPr lang="en-US" sz="2585" dirty="0">
                <a:latin typeface="Calibri" pitchFamily="34" charset="0"/>
                <a:cs typeface="Calibri" pitchFamily="34" charset="0"/>
              </a:rPr>
              <a:t>GST/VAT IN ASEAN COUNTRIES</a:t>
            </a:r>
            <a:endParaRPr lang="en-US" sz="1846" dirty="0">
              <a:latin typeface="Calibri" pitchFamily="34" charset="0"/>
              <a:cs typeface="Calibri" pitchFamily="34" charset="0"/>
            </a:endParaRPr>
          </a:p>
        </p:txBody>
      </p:sp>
    </p:spTree>
    <p:extLst>
      <p:ext uri="{BB962C8B-B14F-4D97-AF65-F5344CB8AC3E}">
        <p14:creationId xmlns:p14="http://schemas.microsoft.com/office/powerpoint/2010/main" val="34971805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119788759"/>
              </p:ext>
            </p:extLst>
          </p:nvPr>
        </p:nvGraphicFramePr>
        <p:xfrm>
          <a:off x="565262" y="1922511"/>
          <a:ext cx="5402140" cy="3654792"/>
        </p:xfrm>
        <a:graphic>
          <a:graphicData uri="http://schemas.openxmlformats.org/drawingml/2006/table">
            <a:tbl>
              <a:tblPr firstRow="1" bandRow="1">
                <a:tableStyleId>{F5AB1C69-6EDB-4FF4-983F-18BD219EF322}</a:tableStyleId>
              </a:tblPr>
              <a:tblGrid>
                <a:gridCol w="1285431"/>
                <a:gridCol w="1770743"/>
                <a:gridCol w="1120666"/>
                <a:gridCol w="1225300"/>
              </a:tblGrid>
              <a:tr h="628260">
                <a:tc>
                  <a:txBody>
                    <a:bodyPr/>
                    <a:lstStyle/>
                    <a:p>
                      <a:pPr algn="ctr"/>
                      <a:r>
                        <a:rPr lang="en-MY" sz="1800" dirty="0" smtClean="0"/>
                        <a:t>Country</a:t>
                      </a:r>
                      <a:endParaRPr lang="en-MY" sz="1800" dirty="0"/>
                    </a:p>
                  </a:txBody>
                  <a:tcPr marL="84406" marR="84406" marT="42203" marB="42203" anchor="ctr"/>
                </a:tc>
                <a:tc>
                  <a:txBody>
                    <a:bodyPr/>
                    <a:lstStyle/>
                    <a:p>
                      <a:pPr algn="ctr"/>
                      <a:r>
                        <a:rPr lang="en-MY" sz="1800" dirty="0" smtClean="0"/>
                        <a:t>Year of Implementation</a:t>
                      </a:r>
                      <a:endParaRPr lang="en-MY" sz="1800" dirty="0"/>
                    </a:p>
                  </a:txBody>
                  <a:tcPr marL="84406" marR="84406" marT="42203" marB="42203" anchor="ctr"/>
                </a:tc>
                <a:tc>
                  <a:txBody>
                    <a:bodyPr/>
                    <a:lstStyle/>
                    <a:p>
                      <a:pPr algn="ctr"/>
                      <a:r>
                        <a:rPr lang="en-MY" sz="1800" dirty="0" smtClean="0"/>
                        <a:t>Initial</a:t>
                      </a:r>
                      <a:r>
                        <a:rPr lang="en-MY" sz="1800" baseline="0" dirty="0" smtClean="0"/>
                        <a:t> Rate(%)</a:t>
                      </a:r>
                      <a:endParaRPr lang="en-MY" sz="1800" dirty="0"/>
                    </a:p>
                  </a:txBody>
                  <a:tcPr marL="84406" marR="84406" marT="42203" marB="42203" anchor="ctr"/>
                </a:tc>
                <a:tc>
                  <a:txBody>
                    <a:bodyPr/>
                    <a:lstStyle/>
                    <a:p>
                      <a:pPr algn="ctr"/>
                      <a:r>
                        <a:rPr lang="en-MY" sz="1800" dirty="0" smtClean="0"/>
                        <a:t>Current Rate</a:t>
                      </a:r>
                      <a:r>
                        <a:rPr lang="en-MY" sz="1800" baseline="0" dirty="0" smtClean="0"/>
                        <a:t>(%)</a:t>
                      </a:r>
                      <a:endParaRPr lang="en-MY" sz="1800" dirty="0"/>
                    </a:p>
                  </a:txBody>
                  <a:tcPr marL="84406" marR="84406" marT="42203" marB="42203" anchor="ctr"/>
                </a:tc>
              </a:tr>
              <a:tr h="477740">
                <a:tc>
                  <a:txBody>
                    <a:bodyPr/>
                    <a:lstStyle/>
                    <a:p>
                      <a:pPr algn="ctr"/>
                      <a:r>
                        <a:rPr lang="en-MY" sz="1800" dirty="0" smtClean="0"/>
                        <a:t>UK</a:t>
                      </a:r>
                      <a:endParaRPr lang="en-MY" sz="1800" dirty="0"/>
                    </a:p>
                  </a:txBody>
                  <a:tcPr marL="84406" marR="84406" marT="42203" marB="42203" anchor="ctr"/>
                </a:tc>
                <a:tc>
                  <a:txBody>
                    <a:bodyPr/>
                    <a:lstStyle/>
                    <a:p>
                      <a:pPr algn="ctr"/>
                      <a:r>
                        <a:rPr lang="en-MY" sz="1800" dirty="0" smtClean="0"/>
                        <a:t>1973</a:t>
                      </a:r>
                      <a:endParaRPr lang="en-MY" sz="1800" dirty="0"/>
                    </a:p>
                  </a:txBody>
                  <a:tcPr marL="84406" marR="84406" marT="42203" marB="42203" anchor="ctr"/>
                </a:tc>
                <a:tc>
                  <a:txBody>
                    <a:bodyPr/>
                    <a:lstStyle/>
                    <a:p>
                      <a:pPr algn="ctr"/>
                      <a:r>
                        <a:rPr lang="en-MY" sz="1800" dirty="0" smtClean="0"/>
                        <a:t>10</a:t>
                      </a:r>
                      <a:endParaRPr lang="en-MY" sz="1800" dirty="0"/>
                    </a:p>
                  </a:txBody>
                  <a:tcPr marL="84406" marR="84406" marT="42203" marB="42203" anchor="ctr"/>
                </a:tc>
                <a:tc>
                  <a:txBody>
                    <a:bodyPr/>
                    <a:lstStyle/>
                    <a:p>
                      <a:pPr algn="ctr"/>
                      <a:r>
                        <a:rPr lang="en-MY" sz="1800" dirty="0" smtClean="0"/>
                        <a:t>20</a:t>
                      </a:r>
                      <a:endParaRPr lang="en-MY" sz="1800" dirty="0"/>
                    </a:p>
                  </a:txBody>
                  <a:tcPr marL="84406" marR="84406" marT="42203" marB="42203" anchor="ctr"/>
                </a:tc>
              </a:tr>
              <a:tr h="477740">
                <a:tc>
                  <a:txBody>
                    <a:bodyPr/>
                    <a:lstStyle/>
                    <a:p>
                      <a:pPr algn="ctr"/>
                      <a:r>
                        <a:rPr lang="en-MY" sz="1800" dirty="0" smtClean="0"/>
                        <a:t>Australia</a:t>
                      </a:r>
                      <a:endParaRPr lang="en-MY" sz="1800" dirty="0"/>
                    </a:p>
                  </a:txBody>
                  <a:tcPr marL="84406" marR="84406" marT="42203" marB="42203" anchor="ctr"/>
                </a:tc>
                <a:tc>
                  <a:txBody>
                    <a:bodyPr/>
                    <a:lstStyle/>
                    <a:p>
                      <a:pPr algn="ctr"/>
                      <a:r>
                        <a:rPr lang="en-MY" sz="1800" dirty="0" smtClean="0"/>
                        <a:t>2000</a:t>
                      </a:r>
                      <a:endParaRPr lang="en-MY" sz="1800" dirty="0"/>
                    </a:p>
                  </a:txBody>
                  <a:tcPr marL="84406" marR="84406" marT="42203" marB="42203" anchor="ctr"/>
                </a:tc>
                <a:tc>
                  <a:txBody>
                    <a:bodyPr/>
                    <a:lstStyle/>
                    <a:p>
                      <a:pPr algn="ctr"/>
                      <a:r>
                        <a:rPr lang="en-MY" sz="1800" dirty="0" smtClean="0"/>
                        <a:t>10</a:t>
                      </a:r>
                      <a:endParaRPr lang="en-MY" sz="1800" dirty="0"/>
                    </a:p>
                  </a:txBody>
                  <a:tcPr marL="84406" marR="84406" marT="42203" marB="42203" anchor="ctr"/>
                </a:tc>
                <a:tc>
                  <a:txBody>
                    <a:bodyPr/>
                    <a:lstStyle/>
                    <a:p>
                      <a:pPr algn="ctr"/>
                      <a:r>
                        <a:rPr lang="en-MY" sz="1800" dirty="0" smtClean="0"/>
                        <a:t>10</a:t>
                      </a:r>
                      <a:endParaRPr lang="en-MY" sz="1800" dirty="0"/>
                    </a:p>
                  </a:txBody>
                  <a:tcPr marL="84406" marR="84406" marT="42203" marB="42203" anchor="ctr"/>
                </a:tc>
              </a:tr>
              <a:tr h="477740">
                <a:tc>
                  <a:txBody>
                    <a:bodyPr/>
                    <a:lstStyle/>
                    <a:p>
                      <a:pPr algn="ctr"/>
                      <a:r>
                        <a:rPr lang="en-MY" sz="1800" dirty="0" smtClean="0"/>
                        <a:t>New Zealand</a:t>
                      </a:r>
                      <a:endParaRPr lang="en-MY" sz="1800" dirty="0"/>
                    </a:p>
                  </a:txBody>
                  <a:tcPr marL="84406" marR="84406" marT="42203" marB="42203" anchor="ctr"/>
                </a:tc>
                <a:tc>
                  <a:txBody>
                    <a:bodyPr/>
                    <a:lstStyle/>
                    <a:p>
                      <a:pPr algn="ctr"/>
                      <a:r>
                        <a:rPr lang="en-MY" sz="1800" dirty="0" smtClean="0"/>
                        <a:t>1986</a:t>
                      </a:r>
                      <a:endParaRPr lang="en-MY" sz="1800" dirty="0"/>
                    </a:p>
                  </a:txBody>
                  <a:tcPr marL="84406" marR="84406" marT="42203" marB="42203" anchor="ctr"/>
                </a:tc>
                <a:tc>
                  <a:txBody>
                    <a:bodyPr/>
                    <a:lstStyle/>
                    <a:p>
                      <a:pPr algn="ctr"/>
                      <a:r>
                        <a:rPr lang="en-MY" sz="1800" dirty="0" smtClean="0"/>
                        <a:t>10</a:t>
                      </a:r>
                      <a:endParaRPr lang="en-MY" sz="1800" dirty="0"/>
                    </a:p>
                  </a:txBody>
                  <a:tcPr marL="84406" marR="84406" marT="42203" marB="42203" anchor="ctr"/>
                </a:tc>
                <a:tc>
                  <a:txBody>
                    <a:bodyPr/>
                    <a:lstStyle/>
                    <a:p>
                      <a:pPr algn="ctr"/>
                      <a:r>
                        <a:rPr lang="en-MY" sz="1800" dirty="0" smtClean="0"/>
                        <a:t>15</a:t>
                      </a:r>
                      <a:endParaRPr lang="en-MY" sz="1800" dirty="0"/>
                    </a:p>
                  </a:txBody>
                  <a:tcPr marL="84406" marR="84406" marT="42203" marB="42203" anchor="ctr"/>
                </a:tc>
              </a:tr>
              <a:tr h="477740">
                <a:tc>
                  <a:txBody>
                    <a:bodyPr/>
                    <a:lstStyle/>
                    <a:p>
                      <a:pPr algn="ctr"/>
                      <a:r>
                        <a:rPr lang="en-MY" sz="1800" dirty="0" smtClean="0"/>
                        <a:t>Norway</a:t>
                      </a:r>
                      <a:r>
                        <a:rPr lang="en-MY" sz="1800" baseline="0" dirty="0" smtClean="0"/>
                        <a:t> </a:t>
                      </a:r>
                      <a:endParaRPr lang="en-MY" sz="1800" dirty="0"/>
                    </a:p>
                  </a:txBody>
                  <a:tcPr marL="84406" marR="84406" marT="42203" marB="42203" anchor="ctr"/>
                </a:tc>
                <a:tc>
                  <a:txBody>
                    <a:bodyPr/>
                    <a:lstStyle/>
                    <a:p>
                      <a:pPr algn="ctr"/>
                      <a:r>
                        <a:rPr lang="en-MY" sz="1800" dirty="0" smtClean="0"/>
                        <a:t>1970</a:t>
                      </a:r>
                      <a:endParaRPr lang="en-MY" sz="1800" dirty="0"/>
                    </a:p>
                  </a:txBody>
                  <a:tcPr marL="84406" marR="84406" marT="42203" marB="42203" anchor="ctr"/>
                </a:tc>
                <a:tc>
                  <a:txBody>
                    <a:bodyPr/>
                    <a:lstStyle/>
                    <a:p>
                      <a:pPr algn="ctr"/>
                      <a:r>
                        <a:rPr lang="en-MY" sz="1800" dirty="0" smtClean="0"/>
                        <a:t>20</a:t>
                      </a:r>
                      <a:endParaRPr lang="en-MY" sz="1800" dirty="0"/>
                    </a:p>
                  </a:txBody>
                  <a:tcPr marL="84406" marR="84406" marT="42203" marB="42203" anchor="ctr"/>
                </a:tc>
                <a:tc>
                  <a:txBody>
                    <a:bodyPr/>
                    <a:lstStyle/>
                    <a:p>
                      <a:pPr algn="ctr"/>
                      <a:r>
                        <a:rPr lang="en-MY" sz="1800" dirty="0" smtClean="0"/>
                        <a:t>25</a:t>
                      </a:r>
                      <a:endParaRPr lang="en-MY" sz="1800" dirty="0"/>
                    </a:p>
                  </a:txBody>
                  <a:tcPr marL="84406" marR="84406" marT="42203" marB="42203" anchor="ctr"/>
                </a:tc>
              </a:tr>
              <a:tr h="477740">
                <a:tc>
                  <a:txBody>
                    <a:bodyPr/>
                    <a:lstStyle/>
                    <a:p>
                      <a:pPr algn="ctr"/>
                      <a:r>
                        <a:rPr lang="en-MY" sz="1800" dirty="0" smtClean="0"/>
                        <a:t>Turkey</a:t>
                      </a:r>
                      <a:endParaRPr lang="en-MY" sz="1800" dirty="0"/>
                    </a:p>
                  </a:txBody>
                  <a:tcPr marL="84406" marR="84406" marT="42203" marB="42203" anchor="ctr"/>
                </a:tc>
                <a:tc>
                  <a:txBody>
                    <a:bodyPr/>
                    <a:lstStyle/>
                    <a:p>
                      <a:pPr algn="ctr"/>
                      <a:r>
                        <a:rPr lang="en-MY" sz="1800" dirty="0" smtClean="0"/>
                        <a:t>1984</a:t>
                      </a:r>
                      <a:endParaRPr lang="en-MY" sz="1800" dirty="0"/>
                    </a:p>
                  </a:txBody>
                  <a:tcPr marL="84406" marR="84406" marT="42203" marB="42203" anchor="ctr"/>
                </a:tc>
                <a:tc>
                  <a:txBody>
                    <a:bodyPr/>
                    <a:lstStyle/>
                    <a:p>
                      <a:pPr algn="ctr"/>
                      <a:r>
                        <a:rPr lang="en-MY" sz="1800" dirty="0" smtClean="0"/>
                        <a:t>10</a:t>
                      </a:r>
                      <a:endParaRPr lang="en-MY" sz="1800" dirty="0"/>
                    </a:p>
                  </a:txBody>
                  <a:tcPr marL="84406" marR="84406" marT="42203" marB="42203" anchor="ctr"/>
                </a:tc>
                <a:tc>
                  <a:txBody>
                    <a:bodyPr/>
                    <a:lstStyle/>
                    <a:p>
                      <a:pPr algn="ctr"/>
                      <a:r>
                        <a:rPr lang="en-MY" sz="1800" dirty="0" smtClean="0"/>
                        <a:t>18</a:t>
                      </a:r>
                      <a:endParaRPr lang="en-MY" sz="1800" dirty="0"/>
                    </a:p>
                  </a:txBody>
                  <a:tcPr marL="84406" marR="84406" marT="42203" marB="42203" anchor="ctr"/>
                </a:tc>
              </a:tr>
              <a:tr h="477740">
                <a:tc>
                  <a:txBody>
                    <a:bodyPr/>
                    <a:lstStyle/>
                    <a:p>
                      <a:pPr algn="ctr"/>
                      <a:r>
                        <a:rPr lang="en-MY" sz="1800" dirty="0" smtClean="0"/>
                        <a:t>Morocco</a:t>
                      </a:r>
                      <a:endParaRPr lang="en-MY" sz="1800" dirty="0"/>
                    </a:p>
                  </a:txBody>
                  <a:tcPr marL="84406" marR="84406" marT="42203" marB="42203" anchor="ctr"/>
                </a:tc>
                <a:tc>
                  <a:txBody>
                    <a:bodyPr/>
                    <a:lstStyle/>
                    <a:p>
                      <a:pPr algn="ctr"/>
                      <a:r>
                        <a:rPr lang="en-MY" sz="1800" dirty="0" smtClean="0"/>
                        <a:t>1986</a:t>
                      </a:r>
                      <a:endParaRPr lang="en-MY" sz="1800" dirty="0"/>
                    </a:p>
                  </a:txBody>
                  <a:tcPr marL="84406" marR="84406" marT="42203" marB="42203" anchor="ctr"/>
                </a:tc>
                <a:tc>
                  <a:txBody>
                    <a:bodyPr/>
                    <a:lstStyle/>
                    <a:p>
                      <a:pPr algn="ctr"/>
                      <a:r>
                        <a:rPr lang="en-MY" sz="1800" dirty="0" smtClean="0"/>
                        <a:t>19</a:t>
                      </a:r>
                      <a:endParaRPr lang="en-MY" sz="1800" dirty="0"/>
                    </a:p>
                  </a:txBody>
                  <a:tcPr marL="84406" marR="84406" marT="42203" marB="42203" anchor="ctr"/>
                </a:tc>
                <a:tc>
                  <a:txBody>
                    <a:bodyPr/>
                    <a:lstStyle/>
                    <a:p>
                      <a:pPr algn="ctr"/>
                      <a:r>
                        <a:rPr lang="en-MY" sz="1800" dirty="0" smtClean="0"/>
                        <a:t>20</a:t>
                      </a:r>
                      <a:endParaRPr lang="en-MY" sz="1800" dirty="0"/>
                    </a:p>
                  </a:txBody>
                  <a:tcPr marL="84406" marR="84406" marT="42203" marB="42203" anchor="ctr"/>
                </a:tc>
              </a:tr>
            </a:tbl>
          </a:graphicData>
        </a:graphic>
      </p:graphicFrame>
      <p:sp>
        <p:nvSpPr>
          <p:cNvPr id="4" name="Rectangle 3"/>
          <p:cNvSpPr/>
          <p:nvPr/>
        </p:nvSpPr>
        <p:spPr>
          <a:xfrm>
            <a:off x="-349941" y="504295"/>
            <a:ext cx="6477000" cy="844062"/>
          </a:xfrm>
          <a:prstGeom prst="rect">
            <a:avLst/>
          </a:prstGeom>
          <a:solidFill>
            <a:srgbClr val="FF0000"/>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lvl="1"/>
            <a:r>
              <a:rPr lang="en-US" sz="2585" dirty="0">
                <a:latin typeface="Calibri" pitchFamily="34" charset="0"/>
                <a:cs typeface="Calibri" pitchFamily="34" charset="0"/>
              </a:rPr>
              <a:t>GST/VAT </a:t>
            </a:r>
            <a:r>
              <a:rPr lang="en-US" sz="2585" dirty="0" smtClean="0">
                <a:latin typeface="Calibri" pitchFamily="34" charset="0"/>
                <a:cs typeface="Calibri" pitchFamily="34" charset="0"/>
              </a:rPr>
              <a:t>WORLDWIDE</a:t>
            </a:r>
            <a:endParaRPr lang="en-US" sz="1846" dirty="0">
              <a:latin typeface="Calibri" pitchFamily="34" charset="0"/>
              <a:cs typeface="Calibri" pitchFamily="34" charset="0"/>
            </a:endParaRPr>
          </a:p>
        </p:txBody>
      </p:sp>
      <p:pic>
        <p:nvPicPr>
          <p:cNvPr id="5" name="Picture 2" descr="http://www6.miami.edu/alumni/groups/imx/gbf_globe.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27059" y="2578658"/>
            <a:ext cx="2619375" cy="2571751"/>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p:cNvSpPr>
            <a:spLocks noGrp="1"/>
          </p:cNvSpPr>
          <p:nvPr>
            <p:ph type="sldNum" sz="quarter" idx="12"/>
          </p:nvPr>
        </p:nvSpPr>
        <p:spPr/>
        <p:txBody>
          <a:bodyPr/>
          <a:lstStyle/>
          <a:p>
            <a:fld id="{B6F15528-21DE-4FAA-801E-634DDDAF4B2B}" type="slidenum">
              <a:rPr lang="en-US" smtClean="0"/>
              <a:pPr/>
              <a:t>19</a:t>
            </a:fld>
            <a:endParaRPr lang="en-US"/>
          </a:p>
        </p:txBody>
      </p:sp>
    </p:spTree>
    <p:extLst>
      <p:ext uri="{BB962C8B-B14F-4D97-AF65-F5344CB8AC3E}">
        <p14:creationId xmlns:p14="http://schemas.microsoft.com/office/powerpoint/2010/main" val="1322841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pPr algn="ctr"/>
            <a:fld id="{9C344347-CE05-4868-B451-36A7699BD6CF}" type="slidenum">
              <a:rPr lang="en-MY" smtClean="0">
                <a:solidFill>
                  <a:schemeClr val="tx1"/>
                </a:solidFill>
              </a:rPr>
              <a:pPr algn="ctr"/>
              <a:t>2</a:t>
            </a:fld>
            <a:endParaRPr lang="en-MY" dirty="0">
              <a:solidFill>
                <a:schemeClr val="tx1"/>
              </a:solidFill>
            </a:endParaRPr>
          </a:p>
        </p:txBody>
      </p:sp>
      <p:sp>
        <p:nvSpPr>
          <p:cNvPr id="13" name="Text Box 2"/>
          <p:cNvSpPr txBox="1">
            <a:spLocks noChangeArrowheads="1"/>
          </p:cNvSpPr>
          <p:nvPr/>
        </p:nvSpPr>
        <p:spPr bwMode="auto">
          <a:xfrm>
            <a:off x="662086" y="293310"/>
            <a:ext cx="6538134" cy="830997"/>
          </a:xfrm>
          <a:prstGeom prst="rect">
            <a:avLst/>
          </a:prstGeom>
          <a:solidFill>
            <a:srgbClr val="FF0000"/>
          </a:solidFill>
          <a:ln>
            <a:headEnd/>
            <a:tailEnd/>
          </a:ln>
        </p:spPr>
        <p:style>
          <a:lnRef idx="3">
            <a:schemeClr val="lt1"/>
          </a:lnRef>
          <a:fillRef idx="1">
            <a:schemeClr val="accent2"/>
          </a:fillRef>
          <a:effectRef idx="1">
            <a:schemeClr val="accent2"/>
          </a:effectRef>
          <a:fontRef idx="minor">
            <a:schemeClr val="lt1"/>
          </a:fontRef>
        </p:style>
        <p:txBody>
          <a:bodyPr rot="0" vert="horz" wrap="square" lIns="91440" tIns="45720" rIns="91440" bIns="45720" anchor="t" anchorCtr="0">
            <a:spAutoFit/>
          </a:bodyPr>
          <a:lstStyle/>
          <a:p>
            <a:pPr algn="ctr">
              <a:spcAft>
                <a:spcPts val="0"/>
              </a:spcAft>
            </a:pPr>
            <a:r>
              <a:rPr lang="en-MY" sz="2400" b="1" dirty="0" smtClean="0">
                <a:effectLst/>
              </a:rPr>
              <a:t>GST AWARENESS </a:t>
            </a:r>
            <a:r>
              <a:rPr lang="en-MY" sz="2400" b="1" dirty="0">
                <a:effectLst/>
              </a:rPr>
              <a:t>TRAINING</a:t>
            </a:r>
            <a:endParaRPr lang="en-US" sz="3600" b="1" dirty="0">
              <a:effectLst/>
            </a:endParaRPr>
          </a:p>
          <a:p>
            <a:pPr algn="ctr">
              <a:spcAft>
                <a:spcPts val="0"/>
              </a:spcAft>
            </a:pPr>
            <a:r>
              <a:rPr lang="en-MY" sz="2400" b="1" dirty="0" smtClean="0"/>
              <a:t>13</a:t>
            </a:r>
            <a:r>
              <a:rPr lang="en-MY" sz="2400" b="1" baseline="30000" dirty="0" smtClean="0"/>
              <a:t>H</a:t>
            </a:r>
            <a:r>
              <a:rPr lang="en-MY" sz="2400" b="1" dirty="0" smtClean="0"/>
              <a:t> </a:t>
            </a:r>
            <a:r>
              <a:rPr lang="en-MY" sz="2400" b="1" smtClean="0"/>
              <a:t>OF </a:t>
            </a:r>
            <a:r>
              <a:rPr lang="en-MY" sz="2400" b="1" smtClean="0"/>
              <a:t>JANUARY</a:t>
            </a:r>
            <a:r>
              <a:rPr lang="en-MY" sz="2400" b="1" smtClean="0"/>
              <a:t> </a:t>
            </a:r>
            <a:r>
              <a:rPr lang="en-MY" sz="2400" b="1" smtClean="0">
                <a:effectLst/>
              </a:rPr>
              <a:t>2015</a:t>
            </a:r>
            <a:endParaRPr lang="en-US" sz="3600" b="1" dirty="0">
              <a:effectLst/>
            </a:endParaRPr>
          </a:p>
        </p:txBody>
      </p:sp>
      <p:graphicFrame>
        <p:nvGraphicFramePr>
          <p:cNvPr id="2" name="Table 1"/>
          <p:cNvGraphicFramePr>
            <a:graphicFrameLocks noGrp="1"/>
          </p:cNvGraphicFramePr>
          <p:nvPr>
            <p:extLst>
              <p:ext uri="{D42A27DB-BD31-4B8C-83A1-F6EECF244321}">
                <p14:modId xmlns:p14="http://schemas.microsoft.com/office/powerpoint/2010/main" val="1671076637"/>
              </p:ext>
            </p:extLst>
          </p:nvPr>
        </p:nvGraphicFramePr>
        <p:xfrm>
          <a:off x="662086" y="1247327"/>
          <a:ext cx="7581801" cy="4586421"/>
        </p:xfrm>
        <a:graphic>
          <a:graphicData uri="http://schemas.openxmlformats.org/drawingml/2006/table">
            <a:tbl>
              <a:tblPr firstRow="1" bandRow="1">
                <a:tableStyleId>{21E4AEA4-8DFA-4A89-87EB-49C32662AFE0}</a:tableStyleId>
              </a:tblPr>
              <a:tblGrid>
                <a:gridCol w="2796861"/>
                <a:gridCol w="4784940"/>
              </a:tblGrid>
              <a:tr h="510036">
                <a:tc>
                  <a:txBody>
                    <a:bodyPr/>
                    <a:lstStyle/>
                    <a:p>
                      <a:pPr algn="ctr">
                        <a:lnSpc>
                          <a:spcPct val="107000"/>
                        </a:lnSpc>
                        <a:spcAft>
                          <a:spcPts val="0"/>
                        </a:spcAft>
                      </a:pPr>
                      <a:r>
                        <a:rPr lang="en-MY" sz="2400" dirty="0">
                          <a:effectLst/>
                        </a:rPr>
                        <a:t>TIME</a:t>
                      </a:r>
                      <a:endParaRPr lang="en-MY"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0000"/>
                    </a:solidFill>
                  </a:tcPr>
                </a:tc>
                <a:tc>
                  <a:txBody>
                    <a:bodyPr/>
                    <a:lstStyle/>
                    <a:p>
                      <a:pPr algn="ctr">
                        <a:lnSpc>
                          <a:spcPct val="107000"/>
                        </a:lnSpc>
                        <a:spcAft>
                          <a:spcPts val="0"/>
                        </a:spcAft>
                      </a:pPr>
                      <a:r>
                        <a:rPr lang="en-MY" sz="2400" dirty="0">
                          <a:effectLst/>
                        </a:rPr>
                        <a:t>PROGRAM</a:t>
                      </a:r>
                      <a:endParaRPr lang="en-MY"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0000"/>
                    </a:solidFill>
                  </a:tcPr>
                </a:tc>
              </a:tr>
              <a:tr h="728890">
                <a:tc>
                  <a:txBody>
                    <a:bodyPr/>
                    <a:lstStyle/>
                    <a:p>
                      <a:pPr algn="ctr">
                        <a:lnSpc>
                          <a:spcPct val="107000"/>
                        </a:lnSpc>
                        <a:spcAft>
                          <a:spcPts val="0"/>
                        </a:spcAft>
                      </a:pPr>
                      <a:r>
                        <a:rPr lang="en-MY" sz="1800" dirty="0">
                          <a:effectLst/>
                        </a:rPr>
                        <a:t> </a:t>
                      </a:r>
                      <a:endParaRPr lang="en-MY" sz="1800" dirty="0" smtClean="0">
                        <a:effectLst/>
                      </a:endParaRPr>
                    </a:p>
                    <a:p>
                      <a:pPr algn="ctr">
                        <a:lnSpc>
                          <a:spcPct val="107000"/>
                        </a:lnSpc>
                        <a:spcAft>
                          <a:spcPts val="0"/>
                        </a:spcAft>
                      </a:pPr>
                      <a:r>
                        <a:rPr lang="en-MY" sz="1800" dirty="0" smtClean="0">
                          <a:effectLst/>
                        </a:rPr>
                        <a:t>08.45 </a:t>
                      </a:r>
                      <a:r>
                        <a:rPr lang="en-MY" sz="1800" dirty="0">
                          <a:effectLst/>
                        </a:rPr>
                        <a:t>am – 09.00 am</a:t>
                      </a:r>
                      <a:endParaRPr lang="en-MY"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MY" sz="1800" dirty="0">
                          <a:effectLst/>
                        </a:rPr>
                        <a:t> </a:t>
                      </a:r>
                      <a:endParaRPr lang="en-MY" sz="1800" dirty="0" smtClean="0">
                        <a:effectLst/>
                      </a:endParaRPr>
                    </a:p>
                    <a:p>
                      <a:pPr algn="l">
                        <a:lnSpc>
                          <a:spcPct val="107000"/>
                        </a:lnSpc>
                        <a:spcAft>
                          <a:spcPts val="0"/>
                        </a:spcAft>
                      </a:pPr>
                      <a:r>
                        <a:rPr lang="en-MY" sz="1800" dirty="0" smtClean="0">
                          <a:effectLst/>
                        </a:rPr>
                        <a:t>Registration</a:t>
                      </a:r>
                    </a:p>
                    <a:p>
                      <a:pPr algn="l">
                        <a:lnSpc>
                          <a:spcPct val="107000"/>
                        </a:lnSpc>
                        <a:spcAft>
                          <a:spcPts val="0"/>
                        </a:spcAft>
                      </a:pPr>
                      <a:endParaRPr lang="en-MY"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728890">
                <a:tc>
                  <a:txBody>
                    <a:bodyPr/>
                    <a:lstStyle/>
                    <a:p>
                      <a:pPr algn="ctr">
                        <a:lnSpc>
                          <a:spcPct val="107000"/>
                        </a:lnSpc>
                        <a:spcAft>
                          <a:spcPts val="0"/>
                        </a:spcAft>
                      </a:pPr>
                      <a:endParaRPr lang="en-MY" sz="1800" dirty="0" smtClean="0">
                        <a:effectLst/>
                      </a:endParaRPr>
                    </a:p>
                    <a:p>
                      <a:pPr algn="ctr">
                        <a:lnSpc>
                          <a:spcPct val="107000"/>
                        </a:lnSpc>
                        <a:spcAft>
                          <a:spcPts val="0"/>
                        </a:spcAft>
                      </a:pPr>
                      <a:r>
                        <a:rPr lang="en-MY" sz="1800" dirty="0">
                          <a:effectLst/>
                        </a:rPr>
                        <a:t> </a:t>
                      </a:r>
                      <a:r>
                        <a:rPr lang="en-MY" sz="1800" dirty="0" smtClean="0">
                          <a:effectLst/>
                        </a:rPr>
                        <a:t>09.00 </a:t>
                      </a:r>
                      <a:r>
                        <a:rPr lang="en-MY" sz="1800" dirty="0">
                          <a:effectLst/>
                        </a:rPr>
                        <a:t>am – 10.30 am</a:t>
                      </a:r>
                      <a:endParaRPr lang="en-MY"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MY" sz="1800" dirty="0">
                          <a:effectLst/>
                        </a:rPr>
                        <a:t> </a:t>
                      </a:r>
                      <a:endParaRPr lang="en-MY" sz="1800" dirty="0" smtClean="0">
                        <a:effectLst/>
                      </a:endParaRPr>
                    </a:p>
                    <a:p>
                      <a:pPr algn="l">
                        <a:lnSpc>
                          <a:spcPct val="107000"/>
                        </a:lnSpc>
                        <a:spcAft>
                          <a:spcPts val="0"/>
                        </a:spcAft>
                      </a:pPr>
                      <a:r>
                        <a:rPr lang="en-MY" sz="1800" dirty="0" smtClean="0">
                          <a:effectLst/>
                        </a:rPr>
                        <a:t>Salient Features </a:t>
                      </a:r>
                      <a:r>
                        <a:rPr lang="en-MY" sz="1800" dirty="0">
                          <a:effectLst/>
                        </a:rPr>
                        <a:t>of GST </a:t>
                      </a:r>
                      <a:endParaRPr lang="en-MY" sz="1800" dirty="0" smtClean="0">
                        <a:effectLst/>
                      </a:endParaRPr>
                    </a:p>
                    <a:p>
                      <a:pPr algn="l">
                        <a:lnSpc>
                          <a:spcPct val="107000"/>
                        </a:lnSpc>
                        <a:spcAft>
                          <a:spcPts val="0"/>
                        </a:spcAft>
                      </a:pPr>
                      <a:endParaRPr lang="en-MY"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728890">
                <a:tc>
                  <a:txBody>
                    <a:bodyPr/>
                    <a:lstStyle/>
                    <a:p>
                      <a:pPr algn="ctr">
                        <a:lnSpc>
                          <a:spcPct val="107000"/>
                        </a:lnSpc>
                        <a:spcAft>
                          <a:spcPts val="0"/>
                        </a:spcAft>
                      </a:pPr>
                      <a:endParaRPr lang="en-MY" sz="1800" dirty="0" smtClean="0">
                        <a:effectLst/>
                      </a:endParaRPr>
                    </a:p>
                    <a:p>
                      <a:pPr algn="ctr">
                        <a:lnSpc>
                          <a:spcPct val="107000"/>
                        </a:lnSpc>
                        <a:spcAft>
                          <a:spcPts val="0"/>
                        </a:spcAft>
                      </a:pPr>
                      <a:r>
                        <a:rPr lang="en-MY" sz="1800" dirty="0">
                          <a:effectLst/>
                        </a:rPr>
                        <a:t> </a:t>
                      </a:r>
                      <a:r>
                        <a:rPr lang="en-MY" sz="1800" dirty="0" smtClean="0">
                          <a:effectLst/>
                        </a:rPr>
                        <a:t>10.30 </a:t>
                      </a:r>
                      <a:r>
                        <a:rPr lang="en-MY" sz="1800" dirty="0">
                          <a:effectLst/>
                        </a:rPr>
                        <a:t>am – 11.00 am</a:t>
                      </a:r>
                      <a:endParaRPr lang="en-MY"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MY" sz="1800" dirty="0">
                          <a:effectLst/>
                        </a:rPr>
                        <a:t> </a:t>
                      </a:r>
                      <a:endParaRPr lang="en-MY" sz="1800" dirty="0" smtClean="0">
                        <a:effectLst/>
                      </a:endParaRPr>
                    </a:p>
                    <a:p>
                      <a:pPr algn="l">
                        <a:lnSpc>
                          <a:spcPct val="107000"/>
                        </a:lnSpc>
                        <a:spcAft>
                          <a:spcPts val="0"/>
                        </a:spcAft>
                      </a:pPr>
                      <a:r>
                        <a:rPr lang="en-MY" sz="1800" dirty="0" smtClean="0">
                          <a:effectLst/>
                        </a:rPr>
                        <a:t>Break</a:t>
                      </a:r>
                    </a:p>
                    <a:p>
                      <a:pPr algn="l">
                        <a:lnSpc>
                          <a:spcPct val="107000"/>
                        </a:lnSpc>
                        <a:spcAft>
                          <a:spcPts val="0"/>
                        </a:spcAft>
                      </a:pPr>
                      <a:endParaRPr lang="en-MY"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728890">
                <a:tc>
                  <a:txBody>
                    <a:bodyPr/>
                    <a:lstStyle/>
                    <a:p>
                      <a:pPr algn="ctr">
                        <a:lnSpc>
                          <a:spcPct val="107000"/>
                        </a:lnSpc>
                        <a:spcAft>
                          <a:spcPts val="0"/>
                        </a:spcAft>
                      </a:pPr>
                      <a:endParaRPr lang="en-MY" sz="1800" dirty="0" smtClean="0">
                        <a:effectLst/>
                      </a:endParaRPr>
                    </a:p>
                    <a:p>
                      <a:pPr algn="ctr">
                        <a:lnSpc>
                          <a:spcPct val="107000"/>
                        </a:lnSpc>
                        <a:spcAft>
                          <a:spcPts val="0"/>
                        </a:spcAft>
                      </a:pPr>
                      <a:r>
                        <a:rPr lang="en-MY" sz="1800" dirty="0">
                          <a:effectLst/>
                        </a:rPr>
                        <a:t> </a:t>
                      </a:r>
                      <a:r>
                        <a:rPr lang="en-MY" sz="1800" dirty="0" smtClean="0">
                          <a:effectLst/>
                        </a:rPr>
                        <a:t>11.00 </a:t>
                      </a:r>
                      <a:r>
                        <a:rPr lang="en-MY" sz="1800" dirty="0">
                          <a:effectLst/>
                        </a:rPr>
                        <a:t>am – </a:t>
                      </a:r>
                      <a:r>
                        <a:rPr lang="en-MY" sz="1800" dirty="0" smtClean="0">
                          <a:effectLst/>
                        </a:rPr>
                        <a:t>12.30 </a:t>
                      </a:r>
                      <a:r>
                        <a:rPr lang="en-MY" sz="1800" dirty="0">
                          <a:effectLst/>
                        </a:rPr>
                        <a:t>pm</a:t>
                      </a:r>
                      <a:endParaRPr lang="en-MY"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endParaRPr lang="en-MY" sz="1800" dirty="0" smtClean="0">
                        <a:effectLst/>
                      </a:endParaRPr>
                    </a:p>
                    <a:p>
                      <a:pPr algn="l">
                        <a:lnSpc>
                          <a:spcPct val="107000"/>
                        </a:lnSpc>
                        <a:spcAft>
                          <a:spcPts val="0"/>
                        </a:spcAft>
                      </a:pPr>
                      <a:r>
                        <a:rPr lang="en-MY" sz="1800" dirty="0">
                          <a:effectLst/>
                        </a:rPr>
                        <a:t> </a:t>
                      </a:r>
                      <a:r>
                        <a:rPr lang="en-MY" sz="1800" dirty="0" smtClean="0">
                          <a:effectLst/>
                        </a:rPr>
                        <a:t>GST Readiness</a:t>
                      </a:r>
                    </a:p>
                    <a:p>
                      <a:pPr algn="l">
                        <a:lnSpc>
                          <a:spcPct val="107000"/>
                        </a:lnSpc>
                        <a:spcAft>
                          <a:spcPts val="0"/>
                        </a:spcAft>
                      </a:pPr>
                      <a:endParaRPr lang="en-MY"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728890">
                <a:tc>
                  <a:txBody>
                    <a:bodyPr/>
                    <a:lstStyle/>
                    <a:p>
                      <a:pPr algn="ctr">
                        <a:lnSpc>
                          <a:spcPct val="107000"/>
                        </a:lnSpc>
                        <a:spcAft>
                          <a:spcPts val="0"/>
                        </a:spcAft>
                      </a:pPr>
                      <a:endParaRPr lang="en-MY" sz="1800" dirty="0" smtClean="0">
                        <a:effectLst/>
                      </a:endParaRPr>
                    </a:p>
                    <a:p>
                      <a:pPr algn="ctr">
                        <a:lnSpc>
                          <a:spcPct val="107000"/>
                        </a:lnSpc>
                        <a:spcAft>
                          <a:spcPts val="0"/>
                        </a:spcAft>
                      </a:pPr>
                      <a:r>
                        <a:rPr lang="en-MY" sz="1800" dirty="0">
                          <a:effectLst/>
                        </a:rPr>
                        <a:t> </a:t>
                      </a:r>
                      <a:r>
                        <a:rPr lang="en-MY" sz="1800" dirty="0" smtClean="0">
                          <a:effectLst/>
                        </a:rPr>
                        <a:t>12.30 </a:t>
                      </a:r>
                      <a:r>
                        <a:rPr lang="en-MY" sz="1800" dirty="0">
                          <a:effectLst/>
                        </a:rPr>
                        <a:t>p</a:t>
                      </a:r>
                      <a:r>
                        <a:rPr lang="en-MY" sz="1800" dirty="0" smtClean="0">
                          <a:effectLst/>
                        </a:rPr>
                        <a:t>m </a:t>
                      </a:r>
                      <a:r>
                        <a:rPr lang="en-MY" sz="1800" dirty="0">
                          <a:effectLst/>
                        </a:rPr>
                        <a:t>– </a:t>
                      </a:r>
                      <a:r>
                        <a:rPr lang="en-MY" sz="1800" dirty="0" smtClean="0">
                          <a:effectLst/>
                        </a:rPr>
                        <a:t>1.00 </a:t>
                      </a:r>
                      <a:r>
                        <a:rPr lang="en-MY" sz="1800" dirty="0">
                          <a:effectLst/>
                        </a:rPr>
                        <a:t>pm</a:t>
                      </a:r>
                      <a:endParaRPr lang="en-MY"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endParaRPr lang="en-MY" sz="1800" dirty="0" smtClean="0">
                        <a:effectLst/>
                      </a:endParaRPr>
                    </a:p>
                    <a:p>
                      <a:pPr algn="l">
                        <a:lnSpc>
                          <a:spcPct val="107000"/>
                        </a:lnSpc>
                        <a:spcAft>
                          <a:spcPts val="0"/>
                        </a:spcAft>
                      </a:pPr>
                      <a:r>
                        <a:rPr lang="en-MY" sz="1800" dirty="0">
                          <a:effectLst/>
                        </a:rPr>
                        <a:t> </a:t>
                      </a:r>
                      <a:r>
                        <a:rPr lang="en-MY" sz="1800" dirty="0" smtClean="0">
                          <a:effectLst/>
                        </a:rPr>
                        <a:t>Q</a:t>
                      </a:r>
                      <a:r>
                        <a:rPr lang="en-MY" sz="1800" baseline="0" dirty="0" smtClean="0">
                          <a:effectLst/>
                        </a:rPr>
                        <a:t> &amp; A / Closing</a:t>
                      </a:r>
                    </a:p>
                    <a:p>
                      <a:pPr algn="l">
                        <a:lnSpc>
                          <a:spcPct val="107000"/>
                        </a:lnSpc>
                        <a:spcAft>
                          <a:spcPts val="0"/>
                        </a:spcAft>
                      </a:pPr>
                      <a:endParaRPr lang="en-MY"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5286842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9941" y="504295"/>
            <a:ext cx="6477000" cy="844062"/>
          </a:xfrm>
          <a:prstGeom prst="rect">
            <a:avLst/>
          </a:prstGeom>
          <a:solidFill>
            <a:srgbClr val="FF0000"/>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lvl="1"/>
            <a:r>
              <a:rPr lang="en-US" sz="2585" dirty="0">
                <a:latin typeface="Calibri" pitchFamily="34" charset="0"/>
                <a:cs typeface="Calibri" pitchFamily="34" charset="0"/>
              </a:rPr>
              <a:t>GST/VAT </a:t>
            </a:r>
            <a:r>
              <a:rPr lang="en-US" sz="2585" dirty="0" smtClean="0">
                <a:latin typeface="Calibri" pitchFamily="34" charset="0"/>
                <a:cs typeface="Calibri" pitchFamily="34" charset="0"/>
              </a:rPr>
              <a:t>WORLDWIDE</a:t>
            </a:r>
            <a:endParaRPr lang="en-US" sz="1846" dirty="0">
              <a:latin typeface="Calibri" pitchFamily="34" charset="0"/>
              <a:cs typeface="Calibri" pitchFamily="34" charset="0"/>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pPr/>
              <a:t>20</a:t>
            </a:fld>
            <a:endParaRPr lang="en-US"/>
          </a:p>
        </p:txBody>
      </p:sp>
      <p:sp>
        <p:nvSpPr>
          <p:cNvPr id="8" name="TextBox 7"/>
          <p:cNvSpPr txBox="1"/>
          <p:nvPr/>
        </p:nvSpPr>
        <p:spPr>
          <a:xfrm>
            <a:off x="1286294" y="1480767"/>
            <a:ext cx="1573268" cy="584775"/>
          </a:xfrm>
          <a:prstGeom prst="rect">
            <a:avLst/>
          </a:prstGeom>
          <a:noFill/>
        </p:spPr>
        <p:txBody>
          <a:bodyPr wrap="square" rtlCol="0">
            <a:spAutoFit/>
          </a:bodyPr>
          <a:lstStyle/>
          <a:p>
            <a:pPr algn="ctr"/>
            <a:r>
              <a:rPr lang="en-MY" sz="3200" b="1" dirty="0" smtClean="0"/>
              <a:t>RATE ?</a:t>
            </a:r>
            <a:endParaRPr lang="en-MY" sz="3200" b="1" dirty="0"/>
          </a:p>
        </p:txBody>
      </p:sp>
      <p:sp>
        <p:nvSpPr>
          <p:cNvPr id="9" name="TextBox 8"/>
          <p:cNvSpPr txBox="1"/>
          <p:nvPr/>
        </p:nvSpPr>
        <p:spPr>
          <a:xfrm>
            <a:off x="4260701" y="1584138"/>
            <a:ext cx="4676791" cy="523220"/>
          </a:xfrm>
          <a:prstGeom prst="rect">
            <a:avLst/>
          </a:prstGeom>
          <a:noFill/>
        </p:spPr>
        <p:txBody>
          <a:bodyPr wrap="square" rtlCol="0">
            <a:spAutoFit/>
          </a:bodyPr>
          <a:lstStyle/>
          <a:p>
            <a:pPr algn="ctr"/>
            <a:r>
              <a:rPr lang="en-MY" sz="2800" b="1" dirty="0" smtClean="0"/>
              <a:t>YEAR OF IMPLEMENTATION ?</a:t>
            </a:r>
            <a:endParaRPr lang="en-MY" sz="2800" b="1" dirty="0"/>
          </a:p>
        </p:txBody>
      </p:sp>
      <p:sp>
        <p:nvSpPr>
          <p:cNvPr id="13" name="Rounded Rectangle 12"/>
          <p:cNvSpPr/>
          <p:nvPr/>
        </p:nvSpPr>
        <p:spPr>
          <a:xfrm>
            <a:off x="275806" y="3269095"/>
            <a:ext cx="3706413" cy="773093"/>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MY" sz="2800" dirty="0" smtClean="0"/>
              <a:t>HIGHEST </a:t>
            </a:r>
          </a:p>
          <a:p>
            <a:pPr algn="ctr"/>
            <a:r>
              <a:rPr lang="en-MY" dirty="0" smtClean="0"/>
              <a:t>Hungary (European Union) – </a:t>
            </a:r>
            <a:r>
              <a:rPr lang="en-MY" sz="2400" b="1" dirty="0" smtClean="0"/>
              <a:t>27%</a:t>
            </a:r>
            <a:endParaRPr lang="en-MY" b="1" dirty="0"/>
          </a:p>
        </p:txBody>
      </p:sp>
      <p:pic>
        <p:nvPicPr>
          <p:cNvPr id="2050" name="Picture 2" descr="http://brandeewine.files.wordpress.com/2011/11/percentage.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57299" y="1949165"/>
            <a:ext cx="1631259" cy="1225483"/>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718835" y="4169254"/>
            <a:ext cx="2854050" cy="2064432"/>
            <a:chOff x="718835" y="4169254"/>
            <a:chExt cx="2854050" cy="2064432"/>
          </a:xfrm>
        </p:grpSpPr>
        <p:sp>
          <p:nvSpPr>
            <p:cNvPr id="14" name="Rounded Rectangle 13"/>
            <p:cNvSpPr/>
            <p:nvPr/>
          </p:nvSpPr>
          <p:spPr>
            <a:xfrm>
              <a:off x="718835" y="4169254"/>
              <a:ext cx="2820356" cy="2064432"/>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MY" sz="2800" dirty="0" smtClean="0"/>
                <a:t>LOWEST </a:t>
              </a:r>
            </a:p>
            <a:p>
              <a:pPr algn="ctr"/>
              <a:r>
                <a:rPr lang="en-MY" dirty="0" smtClean="0"/>
                <a:t>Nigeria</a:t>
              </a:r>
              <a:endParaRPr lang="en-MY" dirty="0"/>
            </a:p>
            <a:p>
              <a:pPr algn="ctr"/>
              <a:r>
                <a:rPr lang="en-MY" dirty="0"/>
                <a:t>Canada</a:t>
              </a:r>
            </a:p>
            <a:p>
              <a:pPr algn="ctr"/>
              <a:r>
                <a:rPr lang="en-MY" dirty="0"/>
                <a:t>Taiwan</a:t>
              </a:r>
            </a:p>
            <a:p>
              <a:pPr algn="ctr"/>
              <a:r>
                <a:rPr lang="en-MY" dirty="0"/>
                <a:t>Iran</a:t>
              </a:r>
            </a:p>
            <a:p>
              <a:pPr algn="ctr"/>
              <a:r>
                <a:rPr lang="en-MY" dirty="0" smtClean="0"/>
                <a:t>Jersey </a:t>
              </a:r>
              <a:endParaRPr lang="en-MY" dirty="0"/>
            </a:p>
          </p:txBody>
        </p:sp>
        <p:sp>
          <p:nvSpPr>
            <p:cNvPr id="15" name="Right Brace 14"/>
            <p:cNvSpPr/>
            <p:nvPr/>
          </p:nvSpPr>
          <p:spPr>
            <a:xfrm>
              <a:off x="2571750" y="4700578"/>
              <a:ext cx="316809" cy="1420814"/>
            </a:xfrm>
            <a:prstGeom prst="righ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MY"/>
            </a:p>
          </p:txBody>
        </p:sp>
        <p:sp>
          <p:nvSpPr>
            <p:cNvPr id="16" name="TextBox 15"/>
            <p:cNvSpPr txBox="1"/>
            <p:nvPr/>
          </p:nvSpPr>
          <p:spPr>
            <a:xfrm>
              <a:off x="2937724" y="5180152"/>
              <a:ext cx="635161" cy="461665"/>
            </a:xfrm>
            <a:prstGeom prst="rect">
              <a:avLst/>
            </a:prstGeom>
            <a:noFill/>
          </p:spPr>
          <p:txBody>
            <a:bodyPr wrap="square" rtlCol="0">
              <a:spAutoFit/>
            </a:bodyPr>
            <a:lstStyle/>
            <a:p>
              <a:r>
                <a:rPr lang="en-MY" sz="2400" b="1" dirty="0" smtClean="0"/>
                <a:t>5%</a:t>
              </a:r>
              <a:endParaRPr lang="en-MY" sz="2400" b="1" dirty="0"/>
            </a:p>
          </p:txBody>
        </p:sp>
      </p:grpSp>
      <p:sp>
        <p:nvSpPr>
          <p:cNvPr id="17" name="TextBox 16"/>
          <p:cNvSpPr txBox="1"/>
          <p:nvPr/>
        </p:nvSpPr>
        <p:spPr>
          <a:xfrm>
            <a:off x="241196" y="6487818"/>
            <a:ext cx="5294724" cy="307777"/>
          </a:xfrm>
          <a:prstGeom prst="rect">
            <a:avLst/>
          </a:prstGeom>
          <a:noFill/>
        </p:spPr>
        <p:txBody>
          <a:bodyPr wrap="square" rtlCol="0">
            <a:spAutoFit/>
          </a:bodyPr>
          <a:lstStyle/>
          <a:p>
            <a:r>
              <a:rPr lang="en-MY" sz="1400" dirty="0"/>
              <a:t>Sources : http://gst.customs.gov.my/en/gst/Pages/gst_ci.aspx</a:t>
            </a:r>
          </a:p>
        </p:txBody>
      </p:sp>
      <p:sp>
        <p:nvSpPr>
          <p:cNvPr id="19" name="Rounded Rectangle 18"/>
          <p:cNvSpPr/>
          <p:nvPr/>
        </p:nvSpPr>
        <p:spPr>
          <a:xfrm>
            <a:off x="4991052" y="3551505"/>
            <a:ext cx="2943301" cy="735573"/>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MY" sz="2800" dirty="0" smtClean="0"/>
              <a:t>FIRST COUNTRY </a:t>
            </a:r>
          </a:p>
          <a:p>
            <a:pPr algn="ctr"/>
            <a:r>
              <a:rPr lang="en-MY" dirty="0" smtClean="0"/>
              <a:t>France, 1954</a:t>
            </a:r>
            <a:endParaRPr lang="en-MY" b="1" dirty="0"/>
          </a:p>
        </p:txBody>
      </p:sp>
      <p:sp>
        <p:nvSpPr>
          <p:cNvPr id="20" name="Rounded Rectangle 19"/>
          <p:cNvSpPr/>
          <p:nvPr/>
        </p:nvSpPr>
        <p:spPr>
          <a:xfrm>
            <a:off x="4991051" y="4467383"/>
            <a:ext cx="2943301" cy="735573"/>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MY" sz="2800" dirty="0" smtClean="0"/>
              <a:t>LATEST COUNTRY</a:t>
            </a:r>
          </a:p>
          <a:p>
            <a:pPr algn="ctr"/>
            <a:r>
              <a:rPr lang="en-MY" dirty="0" smtClean="0"/>
              <a:t>Gambia, Africa - 2013</a:t>
            </a:r>
            <a:endParaRPr lang="en-MY" b="1" dirty="0"/>
          </a:p>
        </p:txBody>
      </p:sp>
      <p:pic>
        <p:nvPicPr>
          <p:cNvPr id="2052" name="Picture 4" descr="http://www.mccain.com/SiteCollectionImages/McCainDotcom/history/years-timeline.png.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0701" y="2234424"/>
            <a:ext cx="4404005" cy="1166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45528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43200" y="4552037"/>
            <a:ext cx="5867400" cy="546945"/>
          </a:xfrm>
          <a:prstGeom prst="rect">
            <a:avLst/>
          </a:prstGeom>
          <a:noFill/>
        </p:spPr>
        <p:txBody>
          <a:bodyPr wrap="square" rtlCol="0">
            <a:spAutoFit/>
          </a:bodyPr>
          <a:lstStyle/>
          <a:p>
            <a:r>
              <a:rPr lang="en-US" sz="2954" dirty="0" smtClean="0">
                <a:latin typeface="Calibri" pitchFamily="34" charset="0"/>
                <a:cs typeface="Calibri" pitchFamily="34" charset="0"/>
              </a:rPr>
              <a:t>WHAT IS GST?</a:t>
            </a:r>
            <a:endParaRPr lang="en-MY" sz="2954" b="1" dirty="0">
              <a:latin typeface="Calibri" pitchFamily="34" charset="0"/>
              <a:cs typeface="Calibri" pitchFamily="34" charset="0"/>
            </a:endParaRPr>
          </a:p>
        </p:txBody>
      </p:sp>
      <p:grpSp>
        <p:nvGrpSpPr>
          <p:cNvPr id="2" name="Group 2"/>
          <p:cNvGrpSpPr/>
          <p:nvPr/>
        </p:nvGrpSpPr>
        <p:grpSpPr>
          <a:xfrm>
            <a:off x="609600" y="3040996"/>
            <a:ext cx="8001000" cy="2266612"/>
            <a:chOff x="609600" y="3008662"/>
            <a:chExt cx="8001000" cy="2455496"/>
          </a:xfrm>
        </p:grpSpPr>
        <p:cxnSp>
          <p:nvCxnSpPr>
            <p:cNvPr id="7" name="Straight Connector 6"/>
            <p:cNvCxnSpPr/>
            <p:nvPr/>
          </p:nvCxnSpPr>
          <p:spPr>
            <a:xfrm>
              <a:off x="609600" y="5464158"/>
              <a:ext cx="800100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3" name="Group 1"/>
            <p:cNvGrpSpPr/>
            <p:nvPr/>
          </p:nvGrpSpPr>
          <p:grpSpPr>
            <a:xfrm>
              <a:off x="609600" y="3008662"/>
              <a:ext cx="1905000" cy="2231303"/>
              <a:chOff x="609600" y="3008662"/>
              <a:chExt cx="1905000" cy="2231303"/>
            </a:xfrm>
          </p:grpSpPr>
          <p:sp>
            <p:nvSpPr>
              <p:cNvPr id="5" name="Rectangle 4"/>
              <p:cNvSpPr/>
              <p:nvPr/>
            </p:nvSpPr>
            <p:spPr>
              <a:xfrm>
                <a:off x="609600" y="3564693"/>
                <a:ext cx="1676400" cy="1675272"/>
              </a:xfrm>
              <a:prstGeom prst="rect">
                <a:avLst/>
              </a:prstGeom>
              <a:solidFill>
                <a:srgbClr val="FF0000"/>
              </a:solidFill>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MY" sz="1662"/>
              </a:p>
            </p:txBody>
          </p:sp>
          <p:pic>
            <p:nvPicPr>
              <p:cNvPr id="1027" name="Picture 3" descr="C:\Users\Account\Desktop\Untitled-4.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7111" y="3008662"/>
                <a:ext cx="1557489" cy="198797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sp>
        <p:nvSpPr>
          <p:cNvPr id="10" name="Slide Number Placeholder 3"/>
          <p:cNvSpPr>
            <a:spLocks noGrp="1"/>
          </p:cNvSpPr>
          <p:nvPr>
            <p:ph type="sldNum" sz="quarter" idx="12"/>
          </p:nvPr>
        </p:nvSpPr>
        <p:spPr/>
        <p:txBody>
          <a:bodyPr/>
          <a:lstStyle/>
          <a:p>
            <a:fld id="{1F45E794-307C-49D3-8CE5-47BF882ED0AE}" type="slidenum">
              <a:rPr lang="en-MY" smtClean="0"/>
              <a:pPr/>
              <a:t>21</a:t>
            </a:fld>
            <a:endParaRPr lang="en-MY" dirty="0"/>
          </a:p>
        </p:txBody>
      </p:sp>
    </p:spTree>
    <p:extLst>
      <p:ext uri="{BB962C8B-B14F-4D97-AF65-F5344CB8AC3E}">
        <p14:creationId xmlns:p14="http://schemas.microsoft.com/office/powerpoint/2010/main" val="28585786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9"/>
          <p:cNvSpPr>
            <a:spLocks noGrp="1"/>
          </p:cNvSpPr>
          <p:nvPr>
            <p:ph type="sldNum" sz="quarter" idx="12"/>
          </p:nvPr>
        </p:nvSpPr>
        <p:spPr>
          <a:xfrm>
            <a:off x="8530190" y="6406663"/>
            <a:ext cx="532558" cy="337038"/>
          </a:xfrm>
        </p:spPr>
        <p:txBody>
          <a:bodyPr/>
          <a:lstStyle/>
          <a:p>
            <a:fld id="{0609AB30-EEFD-4B7E-84BA-C09F076F50F0}" type="slidenum">
              <a:rPr lang="en-US" smtClean="0"/>
              <a:t>22</a:t>
            </a:fld>
            <a:endParaRPr lang="en-US" dirty="0"/>
          </a:p>
        </p:txBody>
      </p:sp>
      <p:pic>
        <p:nvPicPr>
          <p:cNvPr id="2" name="Kenapa Kerajaan Memperkenalkan GST !!! #Bajet2014 #Malaysi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49832" y="1157289"/>
            <a:ext cx="8619207" cy="4246065"/>
          </a:xfrm>
          <a:prstGeom prst="rect">
            <a:avLst/>
          </a:prstGeom>
        </p:spPr>
      </p:pic>
    </p:spTree>
    <p:extLst>
      <p:ext uri="{BB962C8B-B14F-4D97-AF65-F5344CB8AC3E}">
        <p14:creationId xmlns:p14="http://schemas.microsoft.com/office/powerpoint/2010/main" val="428680572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90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2"/>
          <p:cNvSpPr txBox="1">
            <a:spLocks noChangeArrowheads="1"/>
          </p:cNvSpPr>
          <p:nvPr/>
        </p:nvSpPr>
        <p:spPr bwMode="auto">
          <a:xfrm>
            <a:off x="450927" y="1412776"/>
            <a:ext cx="5317897"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lvl="1" indent="-342900" algn="l">
              <a:spcBef>
                <a:spcPts val="600"/>
              </a:spcBef>
              <a:buClr>
                <a:srgbClr val="FF0000"/>
              </a:buClr>
              <a:buFont typeface="Wingdings" pitchFamily="2" charset="2"/>
              <a:buChar char="q"/>
            </a:pPr>
            <a:r>
              <a:rPr lang="en-US" sz="2400" dirty="0">
                <a:latin typeface="Calibri" pitchFamily="34" charset="0"/>
              </a:rPr>
              <a:t>A </a:t>
            </a:r>
            <a:r>
              <a:rPr lang="en-US" sz="2400" b="1" u="sng" dirty="0" smtClean="0">
                <a:solidFill>
                  <a:schemeClr val="tx2"/>
                </a:solidFill>
                <a:latin typeface="Calibri" pitchFamily="34" charset="0"/>
              </a:rPr>
              <a:t>BROAD-BASED</a:t>
            </a:r>
            <a:r>
              <a:rPr lang="en-US" sz="2400" dirty="0" smtClean="0">
                <a:latin typeface="Calibri" pitchFamily="34" charset="0"/>
              </a:rPr>
              <a:t> </a:t>
            </a:r>
            <a:r>
              <a:rPr lang="en-US" sz="2400" dirty="0">
                <a:latin typeface="Calibri" pitchFamily="34" charset="0"/>
              </a:rPr>
              <a:t>consumption tax in the form of value added </a:t>
            </a:r>
            <a:r>
              <a:rPr lang="en-US" sz="2400" dirty="0" smtClean="0">
                <a:latin typeface="Calibri" pitchFamily="34" charset="0"/>
              </a:rPr>
              <a:t>tax</a:t>
            </a:r>
          </a:p>
          <a:p>
            <a:pPr marL="342900" lvl="1" indent="-342900" algn="l">
              <a:spcBef>
                <a:spcPts val="600"/>
              </a:spcBef>
              <a:buClr>
                <a:srgbClr val="FF0000"/>
              </a:buClr>
              <a:buFont typeface="Wingdings" pitchFamily="2" charset="2"/>
              <a:buChar char="q"/>
            </a:pPr>
            <a:r>
              <a:rPr lang="en-US" sz="2400" b="1" u="sng" dirty="0" smtClean="0">
                <a:solidFill>
                  <a:schemeClr val="tx2"/>
                </a:solidFill>
                <a:latin typeface="Calibri" pitchFamily="34" charset="0"/>
              </a:rPr>
              <a:t>MULTI STAGE TAX </a:t>
            </a:r>
            <a:r>
              <a:rPr lang="en-US" sz="2400" dirty="0" smtClean="0">
                <a:latin typeface="Calibri" pitchFamily="34" charset="0"/>
              </a:rPr>
              <a:t>based </a:t>
            </a:r>
            <a:r>
              <a:rPr lang="en-US" sz="2400" dirty="0">
                <a:latin typeface="Calibri" pitchFamily="34" charset="0"/>
              </a:rPr>
              <a:t>on net value at each stage of business transaction up to the retail stage of </a:t>
            </a:r>
            <a:r>
              <a:rPr lang="en-US" sz="2400" dirty="0" smtClean="0">
                <a:latin typeface="Calibri" pitchFamily="34" charset="0"/>
              </a:rPr>
              <a:t>distribution</a:t>
            </a:r>
          </a:p>
          <a:p>
            <a:pPr marL="342900" lvl="1" indent="-342900" algn="l">
              <a:spcBef>
                <a:spcPts val="600"/>
              </a:spcBef>
              <a:buClr>
                <a:srgbClr val="FF0000"/>
              </a:buClr>
              <a:buFont typeface="Wingdings" pitchFamily="2" charset="2"/>
              <a:buChar char="q"/>
            </a:pPr>
            <a:r>
              <a:rPr lang="en-US" sz="2400" dirty="0" smtClean="0">
                <a:latin typeface="Calibri" pitchFamily="34" charset="0"/>
              </a:rPr>
              <a:t>Also known as </a:t>
            </a:r>
            <a:r>
              <a:rPr lang="en-US" sz="2400" b="1" u="sng" dirty="0" smtClean="0">
                <a:solidFill>
                  <a:schemeClr val="tx2"/>
                </a:solidFill>
                <a:latin typeface="Calibri" pitchFamily="34" charset="0"/>
              </a:rPr>
              <a:t>VALUE ADDED TAX (VAT) </a:t>
            </a:r>
            <a:r>
              <a:rPr lang="en-US" sz="2400" dirty="0" smtClean="0">
                <a:latin typeface="Calibri" pitchFamily="34" charset="0"/>
              </a:rPr>
              <a:t>in certain countries</a:t>
            </a:r>
          </a:p>
          <a:p>
            <a:pPr marL="342900" lvl="1" indent="-342900" algn="l">
              <a:spcBef>
                <a:spcPts val="600"/>
              </a:spcBef>
              <a:buClr>
                <a:srgbClr val="FF0000"/>
              </a:buClr>
              <a:buFont typeface="Wingdings" pitchFamily="2" charset="2"/>
              <a:buChar char="q"/>
            </a:pPr>
            <a:r>
              <a:rPr lang="en-US" sz="2400" dirty="0" smtClean="0">
                <a:latin typeface="Calibri" pitchFamily="34" charset="0"/>
              </a:rPr>
              <a:t>Tax </a:t>
            </a:r>
            <a:r>
              <a:rPr lang="en-US" sz="2400" dirty="0">
                <a:latin typeface="Calibri" pitchFamily="34" charset="0"/>
              </a:rPr>
              <a:t>on final consumption – </a:t>
            </a:r>
            <a:r>
              <a:rPr lang="en-US" sz="2400" b="1" dirty="0">
                <a:solidFill>
                  <a:schemeClr val="tx2"/>
                </a:solidFill>
                <a:latin typeface="Calibri" pitchFamily="34" charset="0"/>
              </a:rPr>
              <a:t>THE </a:t>
            </a:r>
            <a:r>
              <a:rPr lang="en-US" sz="2400" b="1" dirty="0" smtClean="0">
                <a:solidFill>
                  <a:schemeClr val="tx2"/>
                </a:solidFill>
                <a:latin typeface="Calibri" pitchFamily="34" charset="0"/>
              </a:rPr>
              <a:t>CONSUMER</a:t>
            </a:r>
          </a:p>
          <a:p>
            <a:pPr marL="342900" lvl="1" indent="-342900">
              <a:spcBef>
                <a:spcPts val="600"/>
              </a:spcBef>
              <a:buClr>
                <a:srgbClr val="FF0000"/>
              </a:buClr>
              <a:buFont typeface="Wingdings" pitchFamily="2" charset="2"/>
              <a:buChar char="q"/>
            </a:pPr>
            <a:r>
              <a:rPr lang="en-US" sz="2400" dirty="0">
                <a:latin typeface="Calibri" pitchFamily="34" charset="0"/>
              </a:rPr>
              <a:t>GST incurred on inputs is allowed as a credit to the </a:t>
            </a:r>
            <a:r>
              <a:rPr lang="en-US" sz="2400" dirty="0" smtClean="0">
                <a:latin typeface="Calibri" pitchFamily="34" charset="0"/>
              </a:rPr>
              <a:t>registrant </a:t>
            </a:r>
            <a:r>
              <a:rPr lang="en-US" sz="2400" dirty="0" smtClean="0">
                <a:solidFill>
                  <a:schemeClr val="tx2"/>
                </a:solidFill>
                <a:latin typeface="Calibri" pitchFamily="34" charset="0"/>
              </a:rPr>
              <a:t>- </a:t>
            </a:r>
            <a:r>
              <a:rPr lang="en-US" sz="2400" b="1" u="sng" dirty="0" smtClean="0">
                <a:solidFill>
                  <a:schemeClr val="tx2"/>
                </a:solidFill>
                <a:latin typeface="Calibri" pitchFamily="34" charset="0"/>
              </a:rPr>
              <a:t>OFFSET AGAINST OUTPUT TAX</a:t>
            </a:r>
            <a:endParaRPr lang="en-US" sz="2400" b="1" u="sng" dirty="0">
              <a:solidFill>
                <a:schemeClr val="tx2"/>
              </a:solidFill>
              <a:latin typeface="Calibri" pitchFamily="34" charset="0"/>
            </a:endParaRPr>
          </a:p>
        </p:txBody>
      </p:sp>
      <p:pic>
        <p:nvPicPr>
          <p:cNvPr id="12" name="Picture 2" descr="P:\SALIHIN Logo Centre\gs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45592" y="1308542"/>
            <a:ext cx="2932820" cy="252028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33130" y="3828822"/>
            <a:ext cx="1739411" cy="2420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13"/>
          <p:cNvSpPr/>
          <p:nvPr/>
        </p:nvSpPr>
        <p:spPr>
          <a:xfrm>
            <a:off x="-219006" y="275408"/>
            <a:ext cx="6477000" cy="844062"/>
          </a:xfrm>
          <a:prstGeom prst="rect">
            <a:avLst/>
          </a:prstGeom>
          <a:solidFill>
            <a:srgbClr val="FF0000"/>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lvl="1"/>
            <a:r>
              <a:rPr lang="en-US" sz="2585" dirty="0" smtClean="0">
                <a:latin typeface="Calibri" pitchFamily="34" charset="0"/>
                <a:cs typeface="Calibri" pitchFamily="34" charset="0"/>
              </a:rPr>
              <a:t>WHAT IS GST?</a:t>
            </a:r>
            <a:endParaRPr lang="en-US" sz="2585" dirty="0">
              <a:latin typeface="Calibri" pitchFamily="34" charset="0"/>
              <a:cs typeface="Calibri" pitchFamily="34" charset="0"/>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pPr/>
              <a:t>23</a:t>
            </a:fld>
            <a:endParaRPr lang="en-US"/>
          </a:p>
        </p:txBody>
      </p:sp>
    </p:spTree>
    <p:extLst>
      <p:ext uri="{BB962C8B-B14F-4D97-AF65-F5344CB8AC3E}">
        <p14:creationId xmlns:p14="http://schemas.microsoft.com/office/powerpoint/2010/main" val="7804032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19006" y="570836"/>
            <a:ext cx="6477000" cy="844062"/>
          </a:xfrm>
          <a:prstGeom prst="rect">
            <a:avLst/>
          </a:prstGeom>
          <a:solidFill>
            <a:srgbClr val="FF0000"/>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lvl="1"/>
            <a:r>
              <a:rPr lang="en-US" sz="2585" dirty="0">
                <a:latin typeface="Calibri" pitchFamily="34" charset="0"/>
                <a:cs typeface="Calibri" pitchFamily="34" charset="0"/>
              </a:rPr>
              <a:t>TYPE OF SUPPLY (GOODS OR SERVICES)</a:t>
            </a:r>
            <a:endParaRPr lang="en-US" sz="2215" dirty="0">
              <a:latin typeface="Calibri" pitchFamily="34" charset="0"/>
              <a:cs typeface="Calibri" pitchFamily="34" charset="0"/>
            </a:endParaRPr>
          </a:p>
        </p:txBody>
      </p:sp>
      <p:sp>
        <p:nvSpPr>
          <p:cNvPr id="7" name="Slide Number Placeholder 3"/>
          <p:cNvSpPr>
            <a:spLocks noGrp="1"/>
          </p:cNvSpPr>
          <p:nvPr>
            <p:ph type="sldNum" sz="quarter" idx="12"/>
          </p:nvPr>
        </p:nvSpPr>
        <p:spPr/>
        <p:txBody>
          <a:bodyPr/>
          <a:lstStyle/>
          <a:p>
            <a:fld id="{1F45E794-307C-49D3-8CE5-47BF882ED0AE}" type="slidenum">
              <a:rPr lang="en-MY" smtClean="0"/>
              <a:pPr/>
              <a:t>24</a:t>
            </a:fld>
            <a:endParaRPr lang="en-MY" dirty="0"/>
          </a:p>
        </p:txBody>
      </p:sp>
      <p:graphicFrame>
        <p:nvGraphicFramePr>
          <p:cNvPr id="11" name="Diagram 10"/>
          <p:cNvGraphicFramePr/>
          <p:nvPr>
            <p:extLst>
              <p:ext uri="{D42A27DB-BD31-4B8C-83A1-F6EECF244321}">
                <p14:modId xmlns:p14="http://schemas.microsoft.com/office/powerpoint/2010/main" val="1843641131"/>
              </p:ext>
            </p:extLst>
          </p:nvPr>
        </p:nvGraphicFramePr>
        <p:xfrm>
          <a:off x="150268" y="1882796"/>
          <a:ext cx="7909802" cy="41875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13" name="Straight Connector 12"/>
          <p:cNvCxnSpPr/>
          <p:nvPr/>
        </p:nvCxnSpPr>
        <p:spPr>
          <a:xfrm>
            <a:off x="4837716" y="4016565"/>
            <a:ext cx="2372889" cy="814511"/>
          </a:xfrm>
          <a:prstGeom prst="line">
            <a:avLst/>
          </a:prstGeom>
          <a:ln w="101600">
            <a:solidFill>
              <a:srgbClr val="FF0000">
                <a:alpha val="56000"/>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4837717" y="3976567"/>
            <a:ext cx="2372889" cy="814511"/>
          </a:xfrm>
          <a:prstGeom prst="line">
            <a:avLst/>
          </a:prstGeom>
          <a:ln w="88900" cap="sq">
            <a:solidFill>
              <a:srgbClr val="FF0000">
                <a:alpha val="60000"/>
              </a:srgbClr>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711832" y="2033153"/>
            <a:ext cx="3988135" cy="490134"/>
          </a:xfrm>
          <a:prstGeom prst="rect">
            <a:avLst/>
          </a:prstGeom>
          <a:noFill/>
        </p:spPr>
        <p:txBody>
          <a:bodyPr wrap="square" rtlCol="0">
            <a:spAutoFit/>
          </a:bodyPr>
          <a:lstStyle/>
          <a:p>
            <a:r>
              <a:rPr lang="en-US" sz="2585" b="1" dirty="0"/>
              <a:t>Standard Rated Supply</a:t>
            </a:r>
          </a:p>
        </p:txBody>
      </p:sp>
      <p:sp>
        <p:nvSpPr>
          <p:cNvPr id="18" name="TextBox 17"/>
          <p:cNvSpPr txBox="1"/>
          <p:nvPr/>
        </p:nvSpPr>
        <p:spPr>
          <a:xfrm>
            <a:off x="684346" y="3135786"/>
            <a:ext cx="3988135" cy="490134"/>
          </a:xfrm>
          <a:prstGeom prst="rect">
            <a:avLst/>
          </a:prstGeom>
          <a:noFill/>
        </p:spPr>
        <p:txBody>
          <a:bodyPr wrap="square" rtlCol="0">
            <a:spAutoFit/>
          </a:bodyPr>
          <a:lstStyle/>
          <a:p>
            <a:r>
              <a:rPr lang="en-US" sz="2585" b="1" dirty="0"/>
              <a:t>Zero Rated Supply</a:t>
            </a:r>
          </a:p>
        </p:txBody>
      </p:sp>
      <p:sp>
        <p:nvSpPr>
          <p:cNvPr id="19" name="TextBox 18"/>
          <p:cNvSpPr txBox="1"/>
          <p:nvPr/>
        </p:nvSpPr>
        <p:spPr>
          <a:xfrm>
            <a:off x="711832" y="4160342"/>
            <a:ext cx="3988135" cy="490134"/>
          </a:xfrm>
          <a:prstGeom prst="rect">
            <a:avLst/>
          </a:prstGeom>
          <a:noFill/>
        </p:spPr>
        <p:txBody>
          <a:bodyPr wrap="square" rtlCol="0">
            <a:spAutoFit/>
          </a:bodyPr>
          <a:lstStyle/>
          <a:p>
            <a:r>
              <a:rPr lang="en-US" sz="2585" b="1" dirty="0"/>
              <a:t>Exempt Supply</a:t>
            </a:r>
          </a:p>
        </p:txBody>
      </p:sp>
      <p:sp>
        <p:nvSpPr>
          <p:cNvPr id="20" name="TextBox 19"/>
          <p:cNvSpPr txBox="1"/>
          <p:nvPr/>
        </p:nvSpPr>
        <p:spPr>
          <a:xfrm>
            <a:off x="711832" y="5164570"/>
            <a:ext cx="3988135" cy="490134"/>
          </a:xfrm>
          <a:prstGeom prst="rect">
            <a:avLst/>
          </a:prstGeom>
          <a:noFill/>
        </p:spPr>
        <p:txBody>
          <a:bodyPr wrap="square" rtlCol="0">
            <a:spAutoFit/>
          </a:bodyPr>
          <a:lstStyle/>
          <a:p>
            <a:r>
              <a:rPr lang="en-US" sz="2585" b="1" dirty="0"/>
              <a:t>Out of Scope </a:t>
            </a:r>
          </a:p>
        </p:txBody>
      </p:sp>
      <p:cxnSp>
        <p:nvCxnSpPr>
          <p:cNvPr id="21" name="Straight Connector 20"/>
          <p:cNvCxnSpPr/>
          <p:nvPr/>
        </p:nvCxnSpPr>
        <p:spPr>
          <a:xfrm flipH="1">
            <a:off x="4837718" y="5036778"/>
            <a:ext cx="2372889" cy="814511"/>
          </a:xfrm>
          <a:prstGeom prst="line">
            <a:avLst/>
          </a:prstGeom>
          <a:ln w="88900" cap="sq">
            <a:solidFill>
              <a:srgbClr val="FF0000">
                <a:alpha val="60000"/>
              </a:srgb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837716" y="5036777"/>
            <a:ext cx="2372889" cy="814511"/>
          </a:xfrm>
          <a:prstGeom prst="line">
            <a:avLst/>
          </a:prstGeom>
          <a:ln w="101600">
            <a:solidFill>
              <a:srgbClr val="FF0000">
                <a:alpha val="56000"/>
              </a:srgbClr>
            </a:solidFill>
          </a:ln>
        </p:spPr>
        <p:style>
          <a:lnRef idx="1">
            <a:schemeClr val="accent1"/>
          </a:lnRef>
          <a:fillRef idx="0">
            <a:schemeClr val="accent1"/>
          </a:fillRef>
          <a:effectRef idx="0">
            <a:schemeClr val="accent1"/>
          </a:effectRef>
          <a:fontRef idx="minor">
            <a:schemeClr val="tx1"/>
          </a:fontRef>
        </p:style>
      </p:cxnSp>
      <p:sp>
        <p:nvSpPr>
          <p:cNvPr id="2" name="Right Brace 1"/>
          <p:cNvSpPr/>
          <p:nvPr/>
        </p:nvSpPr>
        <p:spPr>
          <a:xfrm>
            <a:off x="6996292" y="2099469"/>
            <a:ext cx="428625" cy="1711395"/>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MY"/>
          </a:p>
        </p:txBody>
      </p:sp>
      <p:sp>
        <p:nvSpPr>
          <p:cNvPr id="14" name="Right Brace 13"/>
          <p:cNvSpPr/>
          <p:nvPr/>
        </p:nvSpPr>
        <p:spPr>
          <a:xfrm>
            <a:off x="6996292" y="4038231"/>
            <a:ext cx="428625" cy="1711395"/>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MY"/>
          </a:p>
        </p:txBody>
      </p:sp>
      <p:pic>
        <p:nvPicPr>
          <p:cNvPr id="2050" name="Picture 2" descr="http://www.clker.com/cliparts/U/9/8/L/i/m/speech-bubbles-2-0green-hi.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91425" y="2499308"/>
            <a:ext cx="1730375" cy="89402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7740728" y="2632603"/>
            <a:ext cx="1078630" cy="646331"/>
          </a:xfrm>
          <a:prstGeom prst="rect">
            <a:avLst/>
          </a:prstGeom>
        </p:spPr>
        <p:txBody>
          <a:bodyPr wrap="none">
            <a:spAutoFit/>
          </a:bodyPr>
          <a:lstStyle/>
          <a:p>
            <a:pPr algn="ctr"/>
            <a:r>
              <a:rPr lang="en-MY" b="1" dirty="0"/>
              <a:t>TAXABLE </a:t>
            </a:r>
            <a:endParaRPr lang="en-MY" b="1" dirty="0" smtClean="0"/>
          </a:p>
          <a:p>
            <a:pPr algn="ctr"/>
            <a:r>
              <a:rPr lang="en-MY" b="1" dirty="0" smtClean="0"/>
              <a:t>SUPPLY</a:t>
            </a:r>
            <a:endParaRPr lang="en-MY" b="1" dirty="0"/>
          </a:p>
        </p:txBody>
      </p:sp>
      <p:pic>
        <p:nvPicPr>
          <p:cNvPr id="23" name="Picture 2" descr="http://www.clker.com/cliparts/U/9/8/L/i/m/speech-bubbles-2-0green-hi.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89837" y="4405409"/>
            <a:ext cx="1730375" cy="894027"/>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p:cNvSpPr/>
          <p:nvPr/>
        </p:nvSpPr>
        <p:spPr>
          <a:xfrm>
            <a:off x="7683250" y="4405409"/>
            <a:ext cx="1078629" cy="923330"/>
          </a:xfrm>
          <a:prstGeom prst="rect">
            <a:avLst/>
          </a:prstGeom>
        </p:spPr>
        <p:txBody>
          <a:bodyPr wrap="none">
            <a:spAutoFit/>
          </a:bodyPr>
          <a:lstStyle/>
          <a:p>
            <a:pPr algn="ctr"/>
            <a:r>
              <a:rPr lang="en-MY" b="1" dirty="0" smtClean="0"/>
              <a:t>NON-</a:t>
            </a:r>
          </a:p>
          <a:p>
            <a:pPr algn="ctr"/>
            <a:r>
              <a:rPr lang="en-MY" b="1" dirty="0" smtClean="0"/>
              <a:t>TAXABLE </a:t>
            </a:r>
          </a:p>
          <a:p>
            <a:pPr algn="ctr"/>
            <a:r>
              <a:rPr lang="en-MY" b="1" dirty="0" smtClean="0"/>
              <a:t>SUPPLY</a:t>
            </a:r>
            <a:endParaRPr lang="en-MY" b="1" dirty="0"/>
          </a:p>
        </p:txBody>
      </p:sp>
      <p:pic>
        <p:nvPicPr>
          <p:cNvPr id="2052" name="Picture 4" descr="https://www.copyrightsworld.com/wp-content/uploads/Copyright-Importance.jpg"/>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11349" y="697322"/>
            <a:ext cx="1828662" cy="18057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30388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25</a:t>
            </a:fld>
            <a:endParaRPr lang="en-US"/>
          </a:p>
        </p:txBody>
      </p:sp>
      <p:sp>
        <p:nvSpPr>
          <p:cNvPr id="3" name="Text Box 2"/>
          <p:cNvSpPr txBox="1">
            <a:spLocks noChangeArrowheads="1"/>
          </p:cNvSpPr>
          <p:nvPr/>
        </p:nvSpPr>
        <p:spPr bwMode="auto">
          <a:xfrm>
            <a:off x="1485900" y="1863389"/>
            <a:ext cx="8158163" cy="3908762"/>
          </a:xfrm>
          <a:prstGeom prst="rect">
            <a:avLst/>
          </a:prstGeom>
          <a:noFill/>
          <a:ln w="9525">
            <a:noFill/>
            <a:miter lim="800000"/>
            <a:headEnd/>
            <a:tailEnd/>
          </a:ln>
        </p:spPr>
        <p:txBody>
          <a:bodyPr wrap="square">
            <a:spAutoFit/>
          </a:bodyPr>
          <a:lstStyle/>
          <a:p>
            <a:pPr marL="798513" lvl="1" indent="-457200" algn="l" defTabSz="798513" eaLnBrk="0" hangingPunct="0">
              <a:spcBef>
                <a:spcPct val="40000"/>
              </a:spcBef>
              <a:buClr>
                <a:srgbClr val="FF0000"/>
              </a:buClr>
              <a:buFont typeface="Wingdings" pitchFamily="2" charset="2"/>
              <a:buChar char="q"/>
              <a:tabLst>
                <a:tab pos="1712913" algn="l"/>
              </a:tabLst>
              <a:defRPr/>
            </a:pPr>
            <a:r>
              <a:rPr lang="en-US" sz="2800" dirty="0" smtClean="0"/>
              <a:t>GST </a:t>
            </a:r>
            <a:r>
              <a:rPr lang="en-US" sz="2800" dirty="0"/>
              <a:t>is charged on</a:t>
            </a:r>
          </a:p>
          <a:p>
            <a:pPr marL="1255713" lvl="2" indent="-457200" algn="l" defTabSz="798513" eaLnBrk="0" hangingPunct="0">
              <a:spcBef>
                <a:spcPct val="40000"/>
              </a:spcBef>
              <a:buClr>
                <a:srgbClr val="0000CC"/>
              </a:buClr>
              <a:buFont typeface="Wingdings" pitchFamily="2" charset="2"/>
              <a:buChar char="Ø"/>
              <a:tabLst>
                <a:tab pos="1712913" algn="l"/>
              </a:tabLst>
              <a:defRPr/>
            </a:pPr>
            <a:r>
              <a:rPr lang="en-US" sz="2800" dirty="0" smtClean="0"/>
              <a:t>The </a:t>
            </a:r>
            <a:r>
              <a:rPr lang="en-US" sz="2800" b="1" dirty="0" smtClean="0">
                <a:solidFill>
                  <a:srgbClr val="FF0000"/>
                </a:solidFill>
              </a:rPr>
              <a:t>taxable supply </a:t>
            </a:r>
            <a:r>
              <a:rPr lang="en-US" sz="2800" dirty="0" smtClean="0"/>
              <a:t>of goods and services</a:t>
            </a:r>
            <a:endParaRPr lang="en-US" sz="2800" dirty="0"/>
          </a:p>
          <a:p>
            <a:pPr marL="1255713" lvl="2" indent="-457200" algn="l" defTabSz="798513" eaLnBrk="0" hangingPunct="0">
              <a:spcBef>
                <a:spcPct val="40000"/>
              </a:spcBef>
              <a:buClr>
                <a:srgbClr val="0000CC"/>
              </a:buClr>
              <a:buFont typeface="Wingdings" pitchFamily="2" charset="2"/>
              <a:buChar char="Ø"/>
              <a:tabLst>
                <a:tab pos="1712913" algn="l"/>
              </a:tabLst>
              <a:defRPr/>
            </a:pPr>
            <a:r>
              <a:rPr lang="en-US" sz="2800" dirty="0" smtClean="0"/>
              <a:t>Made by a </a:t>
            </a:r>
            <a:r>
              <a:rPr lang="en-US" sz="2800" b="1" dirty="0" smtClean="0">
                <a:solidFill>
                  <a:srgbClr val="FF0000"/>
                </a:solidFill>
              </a:rPr>
              <a:t>taxable person</a:t>
            </a:r>
          </a:p>
          <a:p>
            <a:pPr marL="1255713" lvl="2" indent="-457200" algn="l" defTabSz="798513" eaLnBrk="0" hangingPunct="0">
              <a:spcBef>
                <a:spcPct val="40000"/>
              </a:spcBef>
              <a:buClr>
                <a:srgbClr val="0000CC"/>
              </a:buClr>
              <a:buFont typeface="Wingdings" pitchFamily="2" charset="2"/>
              <a:buChar char="Ø"/>
              <a:tabLst>
                <a:tab pos="1712913" algn="l"/>
              </a:tabLst>
              <a:defRPr/>
            </a:pPr>
            <a:r>
              <a:rPr lang="en-US" sz="2800" dirty="0" smtClean="0"/>
              <a:t>In the course or </a:t>
            </a:r>
            <a:r>
              <a:rPr lang="en-US" sz="2800" b="1" dirty="0" smtClean="0">
                <a:solidFill>
                  <a:srgbClr val="FF0000"/>
                </a:solidFill>
              </a:rPr>
              <a:t>furtherance of business</a:t>
            </a:r>
          </a:p>
          <a:p>
            <a:pPr marL="1255713" lvl="2" indent="-457200" algn="l" defTabSz="798513" eaLnBrk="0" hangingPunct="0">
              <a:spcBef>
                <a:spcPct val="40000"/>
              </a:spcBef>
              <a:buClr>
                <a:srgbClr val="0000CC"/>
              </a:buClr>
              <a:buFont typeface="Wingdings" pitchFamily="2" charset="2"/>
              <a:buChar char="Ø"/>
              <a:tabLst>
                <a:tab pos="1712913" algn="l"/>
              </a:tabLst>
              <a:defRPr/>
            </a:pPr>
            <a:r>
              <a:rPr lang="en-US" sz="2800" dirty="0" smtClean="0"/>
              <a:t>In </a:t>
            </a:r>
            <a:r>
              <a:rPr lang="en-US" sz="2800" b="1" dirty="0">
                <a:solidFill>
                  <a:srgbClr val="FF0000"/>
                </a:solidFill>
              </a:rPr>
              <a:t>M</a:t>
            </a:r>
            <a:r>
              <a:rPr lang="en-US" sz="2800" b="1" dirty="0" smtClean="0">
                <a:solidFill>
                  <a:srgbClr val="FF0000"/>
                </a:solidFill>
              </a:rPr>
              <a:t>alaysia</a:t>
            </a:r>
          </a:p>
          <a:p>
            <a:pPr marL="798513" lvl="1" indent="-457200" algn="l" defTabSz="798513" eaLnBrk="0" hangingPunct="0">
              <a:spcBef>
                <a:spcPct val="40000"/>
              </a:spcBef>
              <a:buClr>
                <a:srgbClr val="FF0000"/>
              </a:buClr>
              <a:buFont typeface="Wingdings" pitchFamily="2" charset="2"/>
              <a:buChar char="q"/>
              <a:tabLst>
                <a:tab pos="1712913" algn="l"/>
              </a:tabLst>
              <a:defRPr/>
            </a:pPr>
            <a:r>
              <a:rPr lang="en-US" sz="2800" dirty="0" smtClean="0"/>
              <a:t>GST </a:t>
            </a:r>
            <a:r>
              <a:rPr lang="en-US" sz="2800" dirty="0"/>
              <a:t>is charged on imported goods</a:t>
            </a:r>
            <a:endParaRPr lang="en-US" sz="2000" dirty="0"/>
          </a:p>
          <a:p>
            <a:pPr marL="465138" lvl="1" indent="-290513" algn="l" defTabSz="798513" eaLnBrk="0" hangingPunct="0">
              <a:spcBef>
                <a:spcPct val="20000"/>
              </a:spcBef>
              <a:buClr>
                <a:srgbClr val="0000CC"/>
              </a:buClr>
              <a:buFont typeface="Wingdings" pitchFamily="2" charset="2"/>
              <a:buChar char="ü"/>
              <a:tabLst>
                <a:tab pos="1712913" algn="l"/>
              </a:tabLst>
              <a:defRPr/>
            </a:pPr>
            <a:endParaRPr lang="en-US" sz="2000" b="1" dirty="0"/>
          </a:p>
        </p:txBody>
      </p:sp>
      <p:sp>
        <p:nvSpPr>
          <p:cNvPr id="5" name="Rectangle 4"/>
          <p:cNvSpPr/>
          <p:nvPr/>
        </p:nvSpPr>
        <p:spPr>
          <a:xfrm>
            <a:off x="-219006" y="275408"/>
            <a:ext cx="6477000" cy="844062"/>
          </a:xfrm>
          <a:prstGeom prst="rect">
            <a:avLst/>
          </a:prstGeom>
          <a:solidFill>
            <a:srgbClr val="FF0000"/>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lvl="1"/>
            <a:r>
              <a:rPr lang="en-US" sz="2585" dirty="0" smtClean="0">
                <a:latin typeface="Calibri" pitchFamily="34" charset="0"/>
                <a:cs typeface="Calibri" pitchFamily="34" charset="0"/>
              </a:rPr>
              <a:t>SCOPE OF GST / TEST OF GST</a:t>
            </a:r>
            <a:endParaRPr lang="en-US" sz="2585" dirty="0">
              <a:latin typeface="Calibri" pitchFamily="34" charset="0"/>
              <a:cs typeface="Calibri" pitchFamily="34" charset="0"/>
            </a:endParaRPr>
          </a:p>
        </p:txBody>
      </p:sp>
      <p:pic>
        <p:nvPicPr>
          <p:cNvPr id="3078" name="Picture 6" descr="http://independence.cherrycreekschools.org/PublishingImages/Announcements%20_Important_Reminders/Important_information_logo.pn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9006" y="2145166"/>
            <a:ext cx="2987675" cy="2703846"/>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s://www.epicamera.com/newsletter/201401/image/04.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98826" y="5295902"/>
            <a:ext cx="2301874" cy="1587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8981249"/>
      </p:ext>
    </p:extLst>
  </p:cSld>
  <p:clrMapOvr>
    <a:masterClrMapping/>
  </p:clrMapOvr>
  <p:transition spd="slow">
    <p:pull/>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43199" y="4306052"/>
            <a:ext cx="6027313" cy="1001556"/>
          </a:xfrm>
          <a:prstGeom prst="rect">
            <a:avLst/>
          </a:prstGeom>
          <a:noFill/>
        </p:spPr>
        <p:txBody>
          <a:bodyPr wrap="square" rtlCol="0">
            <a:spAutoFit/>
          </a:bodyPr>
          <a:lstStyle/>
          <a:p>
            <a:r>
              <a:rPr lang="en-US" sz="2954" dirty="0" smtClean="0">
                <a:latin typeface="Calibri" pitchFamily="34" charset="0"/>
                <a:cs typeface="Calibri" pitchFamily="34" charset="0"/>
              </a:rPr>
              <a:t>BASIC CONCEPTS AND                   PROPOSED </a:t>
            </a:r>
            <a:r>
              <a:rPr lang="en-US" sz="2954" dirty="0">
                <a:latin typeface="Calibri" pitchFamily="34" charset="0"/>
                <a:cs typeface="Calibri" pitchFamily="34" charset="0"/>
              </a:rPr>
              <a:t>GST MODEL</a:t>
            </a:r>
            <a:endParaRPr lang="en-MY" sz="2954" b="1" dirty="0">
              <a:latin typeface="Calibri" pitchFamily="34" charset="0"/>
              <a:cs typeface="Calibri" pitchFamily="34" charset="0"/>
            </a:endParaRPr>
          </a:p>
        </p:txBody>
      </p:sp>
      <p:grpSp>
        <p:nvGrpSpPr>
          <p:cNvPr id="2" name="Group 2"/>
          <p:cNvGrpSpPr/>
          <p:nvPr/>
        </p:nvGrpSpPr>
        <p:grpSpPr>
          <a:xfrm>
            <a:off x="609600" y="3040996"/>
            <a:ext cx="8001000" cy="2266612"/>
            <a:chOff x="609600" y="3008662"/>
            <a:chExt cx="8001000" cy="2455496"/>
          </a:xfrm>
        </p:grpSpPr>
        <p:cxnSp>
          <p:nvCxnSpPr>
            <p:cNvPr id="7" name="Straight Connector 6"/>
            <p:cNvCxnSpPr/>
            <p:nvPr/>
          </p:nvCxnSpPr>
          <p:spPr>
            <a:xfrm>
              <a:off x="609600" y="5464158"/>
              <a:ext cx="800100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3" name="Group 1"/>
            <p:cNvGrpSpPr/>
            <p:nvPr/>
          </p:nvGrpSpPr>
          <p:grpSpPr>
            <a:xfrm>
              <a:off x="609600" y="3008662"/>
              <a:ext cx="1905000" cy="2231303"/>
              <a:chOff x="609600" y="3008662"/>
              <a:chExt cx="1905000" cy="2231303"/>
            </a:xfrm>
          </p:grpSpPr>
          <p:sp>
            <p:nvSpPr>
              <p:cNvPr id="5" name="Rectangle 4"/>
              <p:cNvSpPr/>
              <p:nvPr/>
            </p:nvSpPr>
            <p:spPr>
              <a:xfrm>
                <a:off x="609600" y="3564693"/>
                <a:ext cx="1676400" cy="1675272"/>
              </a:xfrm>
              <a:prstGeom prst="rect">
                <a:avLst/>
              </a:prstGeom>
              <a:solidFill>
                <a:srgbClr val="FF0000"/>
              </a:solidFill>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MY" sz="1662"/>
              </a:p>
            </p:txBody>
          </p:sp>
          <p:pic>
            <p:nvPicPr>
              <p:cNvPr id="1027" name="Picture 3" descr="C:\Users\Account\Desktop\Untitled-4.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7111" y="3008662"/>
                <a:ext cx="1557489" cy="198797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sp>
        <p:nvSpPr>
          <p:cNvPr id="10" name="Slide Number Placeholder 3"/>
          <p:cNvSpPr>
            <a:spLocks noGrp="1"/>
          </p:cNvSpPr>
          <p:nvPr>
            <p:ph type="sldNum" sz="quarter" idx="12"/>
          </p:nvPr>
        </p:nvSpPr>
        <p:spPr/>
        <p:txBody>
          <a:bodyPr/>
          <a:lstStyle/>
          <a:p>
            <a:fld id="{1F45E794-307C-49D3-8CE5-47BF882ED0AE}" type="slidenum">
              <a:rPr lang="en-MY" smtClean="0"/>
              <a:pPr/>
              <a:t>26</a:t>
            </a:fld>
            <a:endParaRPr lang="en-MY" dirty="0"/>
          </a:p>
        </p:txBody>
      </p:sp>
    </p:spTree>
    <p:extLst>
      <p:ext uri="{BB962C8B-B14F-4D97-AF65-F5344CB8AC3E}">
        <p14:creationId xmlns:p14="http://schemas.microsoft.com/office/powerpoint/2010/main" val="17910532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27</a:t>
            </a:fld>
            <a:endParaRPr lang="en-US"/>
          </a:p>
        </p:txBody>
      </p:sp>
      <p:sp>
        <p:nvSpPr>
          <p:cNvPr id="11" name="AutoShape 6" descr="data:image/jpeg;base64,/9j/4AAQSkZJRgABAQAAAQABAAD/2wCEAAkGBxQTEhUTExIWFRMQFhMXGRcWGRQaGRUYFx8WFxQfGhQYHiwgGBolHxcXIT0hKCorLi46Fx80ODMsNygtLi8BCgoKDg0OGxAQGywmICUsLCwsLCwsLCwsLCwsNCwsLC80LCwsLCwsLCwsLCwsLCwsLCwsLCwsLCwsLCwsLCwsLP/AABEIAJABXgMBEQACEQEDEQH/xAAcAAEAAgIDAQAAAAAAAAAAAAAABgcFCAIDBAH/xABOEAABAwICBgMKCggEBQUAAAABAAIDBBEFIQYHEjFBUSJhcRMUMjVSgZGSobEXM0JUYnJ0k7LTJFNzgqLBwtIII7PRJTRDg4QVFkTh8P/EABoBAQADAQEBAAAAAAAAAAAAAAACAwQFAQb/xAAyEQEAAgEDAgMGBgICAwAAAAAAAQIDBBExEhMhQVEUM2FxgbEFMlKRodEiQiPB4fDx/9oADAMBAAIRAxEAPwC8UBAQEBAQEBAQEBAQEBAQEBAQEBAQEBAQEBAQEBAQEHF7wBckADich6UeTOzHSY7SZtNVACcrd2YD7HXBUeqPVVOow8dcfvCN4toJFUdOKqkBO7aeZW+Yk39qjOOJ4ljy6CmXxraf33RHFtG6+iBe173RtzL4Xv6PW5u8Dr3Kua2q5+XTanBG8TO3wlxwfWBVwkB7hMzk/wALzPGd+26ReYeYvxLNT83jHxWXo3pTBWDoHZkAu6N3hDmR5Q6x7FdW0S7Wn1ePPH+PPozik0iAgICAgICAgICAgICAgICAgICAgICAgICAgICAgICAgICAgIOLpALAkAndcjPsR5vDF49o9BVtAlBuNzmuILf5HzgqNqxblTn09M0bWV3jmraeO7qdwmaPkmzX/wCzvZ2Kqccxw4+f8LvXxxzv90Sp6qanedh0kT2nMAuaQeRb/IqHDn1vkxT4TMSnejOsc5R1guDl3Vo3fXYN/aB5lZXJ6urpvxP/AFy/u6tOdFI3MNbR2dG7pPayxbbi9luHMefml6+cPNbo6zXvYuPPb7oJSVL4ntkjcWvYbhw3g/8A7gq3Jpe1LRavK89E8cFZTtlsA8EteBweLXt1EEHzrRW28PqdLnjNji37sypNAgICAgICAgICAgICAgICAgICAgICAgICAgICAgICAgICAgIMTpLgbKyAxPyO9j7XLHDcbceVutRtWLQo1GCM1OmVZYlg2I0HTbLIYm/Lie8tA+kw7vOCOtUzW1XFyYdVp/GJnb4f09mCay5mECoYJW+U2zXjzeC72dqlGSfNPD+KXr4ZI3+6WYhhtJisPdI3DugFhIB02Hg17d5HUfNzU5iLw35MWHWU6q8+vnHzVNjOFSU0pilFnDMEbnA7i08R/sqJjadnAzYbYbdNnt0Y0llo39HpxO8OInou6x5Luv0r2tphbptXfBPh4x5w6MfgiD+605vBNdzWnfEflMcOBF8uYI3pO3kjqK06uvH+Wf4+CTap8T2Kh8BPRnbcfWZc+1t/VCljnx2bfwrLteaev/S2Fe7wgICAgICAgICAgICAgICAgICAgICAgICAgICAgICAgICAgIIzpZpS+iczap+6RSZB4fYhw3gjZI3ZjPPPkoWt0sWq1c4Jjeu8T5uGE6e0cx2S8xOPCUAD1x0fSQkZIl5i/EMOTw32+bF6Y6CMla6elAbJ4RjFtmTns+S72H2qNqecKNX+H1vE3x8+nqrXD6+Wnk24nOjkbkeG7eHNO/sKqiduHFx5L4rb1naU1fjcOKQ9wnDYatvxUm5j3eTc+DtbrHqtnkrOqLRtPLp9+msp0X8LeUoHPC5jnMeC1zCQQd4IyIVbk2rNZ2nl1o8ZfRGfYraYjjKxvrnYP4l7XmGjSW6c9Z+P38F9rS+rEBAQEBAQEBAQEBAQEBAQEBAQEBAQEBAQEBAQEBAQEBAQEBB5sRoI54zHKwPY7eD7wd4PWF5Mb8oZMdclem0bwqLTLQx9J/mRkvpyd/yo77g7mPpe7jRamz5/WaG2H/KvjX7PDo7pZUUhAa7bi4xuzb+6d7T2ZdRXlbTCrT63Jh8I8Y9Hv0rdBVt78pujILd3hNg4cA8D5Q4EjmCbZr220+MLtV288d3Hz5x/2iSi5zsnnc87TiXOsBc7zbIXPHJHtrTad5cAeW9HizcP0WZUPpK+CzAXRySx8Nphu4s5dJtrbuStiu+0w7tNJXLNM9PDiZj/AN+KxFa6wgICAgICAgICAgICAgICAgICAgICAgICAgICAgICAgICAgIK11tSyskgc172sLXjolwG0CCb242I9BVOXlxvxW16zWYmdkTw3SGtALGSSStIO1G8GVpbuN2uBs1Qi0sGLU5+ImZj05YWR1ySABcnIXsOoXzsvGWZ3nd8BR4+ICDvq6R8ezti3dGMkb1teLgj3eYonek023843Wzqpe40RB3NlkDeyzSbfvFyux8O/wDhcz2PH1lMlY6IgICAgICAgICAgICAgICAgICAgICAgICAgICAgICAgICAgIMbj+DR1cJik3HNrhvY4biPT7SvLRvGynPgrmp02V/odG/Dq8wVDdkVA2GP+S4g9Cx5Hd1EhVV/xttLlaOJ02eaZPPiUn0x0NjqmmSMBlQM9rcJOp/93BTtTds1eirmjevhb7/NUUe1BMNtpDoXtLmkcWkEgjzKjh8/G+LJ/lHjErL020GbI0zUrA2Vubo2izZBxsOD/erb084dvW6CLx1448fT1/8AKqiLeZUuAt7EdE++MOp47bNRBCzZJ8rZG0wnkd3mBV803rHq+iyaPu6etf8AaIj/AOJJgOGCmp44W59zbmebjm4+ckqdY2jZswYoxY4pHkyC9WiAgICAgICAgICAgICAgICAgICAgICAgICAgICAgICAgICAgIPLiOHRzs2JWBzeveDwIcM2nrC8mInlC+Ot42tDviZstAuTYWud57etepRG0bI3pTodHWSRyX2HNcA8gfGRjeD9LgD19ihakSx6nRVzWi3E+fxhJ1NtRSt0HhkrW1O5nhPjtk+QW2T2cSOJHWVCaRvuw30FLZoyfx8UrU24QEBAQEBAQEBAQEBAQEBAQEBAQEBAQEBAQEBAQEBAQEBAQEBAQEBAQEBAQEBAQEBAQEBBr87XhX3+JpfUm/NXU9ix+s/x/Sjuy+fDjX/qKX1JvzU9ix+s/wAf087spfqu1j1WI1b4J44GsZA+QGNsgdtNdE0ZueRazzw5KjUaemOm8b8rKXm3KYaY6Z02HMDp3XkeDsRMsXv83yW/SOSz4sNsk+Cc2iFL45rkr5nHuGxTM4BrQ99ut77g+Zo/muhTR4458VM5ZYNusbFAb9/SX6xGR6pbZW+zYv0o9yUp0c111Ubg2rjbPHldzAGSDry6Luyw7VRfRVn8s7Jxl9V16PY/BWwiankD2HI+Ux3Fr272u6lz747Una0LYndkJpmsaXPcGtaCS5xADQMySTkAoRG/D1UuluuuONxjoYxMRl3WS4j/AHWCznjruB2rdi0Uz438FdskRwr2t1o4pIb99Fg8mNkbQPOWk+1ao0uKPJX3JcaLWfikZB77LwOEjI3A9p2b+1ezpcU+R3JWDofrqbI5sVfG2IuyE0e1sX4bbDcsH0rkdgWXLo9o3p+ydcm/K3mPBAIIIIBBGYIO4g8QsC1yQVFpFrrEM0sMNGXGGR8ZdJIACWEtNmtacrjmt2PRdURMyrnJtKJ1eurEXeC2njH0Y3E+cvefcFfGix/FDuyxE2tHFXEnvwtvwbHCAOzoX9qnGlxejzuS8x1iYne/f0v8Hu2VL2fF+l53JeiDWfirbfpjjbg5kJv2nYv7V5Omxej3uSkOFa76xhHd4YZmcdkOjf61y3+FVW0VJ4mUoyrN0R1l0VcRG1xhnduilsC4/QcOi7s39Sx5dNfH4+SyLRKZrOkiGsnG62ipxU0kcMjI/jWyNkc5rTazm7Dx0Rxyy37gVfp6Uvbpt9EbTMR4Ks+HGv8A1FL6k35q2+xY/Wf4/pT3ZPhxr/1FL6k35qexY/Wf4/o7srS1a6atxKnLnBrKiI2ljbe2fguaCSdk+wghYtRh7VvDhdW28JgqEhBE9Y+mbcNptsBr6iU7MUbr2J+U5wGey0enIZXV+DD3bbeXmja20Kp+HGv/AFFL6k35q2+xY/Wf4/pT3ZPhxr/1FL6k35q99ix+s/x/R3ZTrAdJ8QqcLq6ydsUAEMpgMTXh5LWnp9N7hs3yGWdid1llvjx1yRWvj6rYmZjeVP8AwjYp8+l9Ef8Aat/s+L9KnuSfCNifz6X0R/2p7Pi/SdyU01RaYVtViLYqipfJGYpXbLtm1xa24dazarDSuPesLKWmZXXiOIRQRulmkbHGwXLnEAD/AO+riufWs2naFqpdI9eLWktoqfbtulmu1pPVEOkR2lpW7Hop/wB5VTkjyQut1t4pJunZF1Rxs/rDlojSYo8kO7LHyax8UJua6TzCMewNUvZsX6Xncl2R6zcUb/8ANee1kJ97E9mxfpe9yWWpNc2JM8IwSfXjI/A4KE6PHPq97spJhuvbcKiiy4uikv29B4/qVNtD+mUoywtzBsRbUwRVDAQyeNkjQ61wHAEXsbXzWG9em01nyWtPX7z2ld5jcUEt1b6TNw+eeocNp3esjI2+XI58JaCeA6JJPUVRnxTkrFfispbZHsYxWWqmfPO8vkkNyT7ABwaOStpSKxtCEzu8V1I2fUeCCTavtLH4dVtkBJheQ2ZnBzDxt5Td4PaOKpz4oyV28/JOltpSfW9rANXIaSmf+ixnpubunflx4sbw5m55KnS6fojqtz9kr38oVkStioBQEBBd+obS1zw7D5XX7k0vhJ37APTZfquCOonkudrMUR/nH1X47b+C4lgWtQtKv+dq/tNT/qPXdx/kj5Qy35eKjopJTaKJ8h5Rtc4+hoKlNojmXkVlm6fQTEXi7aGe3W3Z9jrFVznxx/tCXbkn0ExFgu6hnsOTdr2NuUjPjn/aDtywlZRSRHZlifG7lI1zT6HAKyLRPEozEw6F68fQbZjIj2INhtTWnDq2J1NUOvUUzQQ475Yt1zzc02BPHaad91ytVg6J6q8S00tvCyJIw4FrgC1wIIOYIORBHELIm1n1p6EHDqjajBNLUEmM/q3bzGT1cOY6wV2NPn7ldp5hnyV28UIWhWzOiGkclBVMqI89k2ezhJGfDafeDwIBVeXHGSvTKVbbS2rwbFI6qCOeF21HM0OafeCOBBuCOori3rNZ2lqid3LFsSjpoZJ5nbMcLS5x6hyHEncBxulazadoGqumeksmIVT6iTIHoxs4RxjwR28SeZK7WLHGOvTDLa28sGrEU01YaEnEai7wRSwEGV2Y2zvEbTzPHkO0LPqM3br4crKU3X/plEG4bVNaAGtppgAMgAGEAAcly8XvI+a+3DUwLuMggsHUX41b+xm/pWXWe6+q3Fy69b+lrqysfC1x72pHOY1oOT3tykeRxN7gdQy3le6XFFKb+cvMlvHZAlpVucUTnENa0uc7c1oJJ7AMyk+D2I3Z6m0GxGQbTaGe30mFvsfYqqc+OP8AaEu3LjU6E4hHm6hqPNG534bpGfHP+0HRLC1FO+M2kY5h3We1zT6CFZExPCO0upevG2Or7xZRfZoPwtXEz+8t85a44aoP3ntK7bI4oCC/tXmqiCGJs1dE2aoeA7ubxdkQNrNLNz38ycuA3XPMz6q0ztSdoaKU2T+bRujczubqSnLBuaYo7DsFsissZLxO+8p7QoTXFoZFQTxyU4LYKoPszMiN7NnaAJ+SQ4EDqPBdPS5pyVmLcwpyV28VerUqEGW0V0flrqllNFk5+bnHcxg8Jx7OXEkBQyZIx16pSrXeWyOjer6go2NDKdkkjd8srWveTxILh0OxtlyMmoyX5loisQ9GkGhFFWMc2WmjDiLCRjWskbyIe0X8xuOpeUzXpPhL2axLWHSLCH0lTNTPN3QPLdoZbQyLXW4XaQbda7NLxesWjzZrRtLHKSLP6AYgYMRpJBf45jDbi2Q9zd7HKrNXqxzHwTpPi2yXEaULodWNAyaSeSLu8k0kkh7t0mAvcXECPwbZ8QStE6nJMRETsj0wl9NTMjaGxsaxoyDWgNAA3WAVEzM8pO1eAg8mKYXDUxmKeJksbt7XgEebkesZhSraazvEjV/WJox/6fWvgaSY3NbJGTv7m64APMgtcL8bXXYwZe5TdmvXaUZVyCQ6vsWNLiNNKDkZWsd1skOw7338wVWenVjmE6TtLbBcRpY3SLBIqynfTzNuyQb+LXfJc08HA5qdLzS3VDyY3aq6T4BLQ1L6aYdJmYcNz2HwXN6jbzWI4LtY8kZK9UM1q7SxSmisrUzpt3pP3rM79GqXdEk5RSnIHqa7ceux5rJqsPXHVHMLcdvJy1z6b99Td6Qu/R6Zx2yDlLKN+7e1u4ddzyXmkwdMdU8yZLeSs1sVMno3gUtbUMp4R05DmTezGjwnO6h/sOKhkvFK9UpVrvLarRnAYqKnZTwizYxmeL3HwnO5kn/bguLkyTe3VLTEbQ6NOPF9Z9nm/C5e4vzx8y3DUkLuMggnmpWTZxLa8mnqD6ACs2r939YW4+UELy7pEkl2ZJ3knMknmtKueXxHjYfUXgcLKBtUGtM9Q6XaeQC5rWPcwNB4CzQ63G/YuVrLzN+nyhppEbLKWRMQdFXRxytLJY2SNORa9rXAjrDhZexMx4wIZjuqfDqi5bEad/lQHZH3Zuz2BaKavJXz3+aM0iUqwDDe9qaGn2tvveNke1a21sAC9rm25UXt1Wm3qlDUB+89pXeY3FBLdVOFioxSna4XbG50rh+zBc3+LZVGpt045WY43ltIuM0CCsP8QVODh8T+MdQy37zZAVs0U/8AJMfBXk4a+rqM4gvH/DxhYENTVEdKR7Ymnk1g2nW7S8eqFztdbxiq/FHguBYFog1w16whuKk+XBC78Tf6V1tHP/H9VGXlXq1KntwQ2qYDymh/G1Rv+WfklXluIuC1OmrqmRML5XtjY3Mue4NaO1xyC9iJmdoEGxfW/hsJIZI+dw/VMJHrvs0+Ylaa6TJb4ITeIR2fXxHc7FDIW8C6VrT6A029KtjQz52R7sPHJr4ffo0Dbdcx/lGpRoY/V/DzuuHw8SfMGffO/sT2GP1fw97qB6faWnEqhs7oREWRNi2Q4uuA57r3IHlngtWHF2q9O+6u9upGlagbRGYyIzB5Ebkexy3QC+fa31BDdZ2hbcRpuhYVMF3ROPHymE+S62/gbHmtGnzdu3wRtXeGsc0TmOLHtLXMJa5rhYtIyIIO4hdiJ34ZZjZwQEHKKMucGtBc5xDQBmXE5AAcSSj2I3bNartCRh1Pd4BqpwDK7Lo8QwHkOPM3PJcfUZu5bw4hprXaE1WdJhNOPF9Z9nm/C5WYvzx83luGpIXcZBBYGo0XxRo5wz+5qy6z3f1W4uUMxvDjTVE1O4G8Ej2Z7yGkhp84sfOtFLdVYt6oWjaXiUkUq0L09qsNu2LZfC83dFJctvxLSDdpPo3ZKnLgrk55TreYWJh+vdh+Pont64pGu/hcG+9ZLaGfKVkZYSGj1yYY+20+WL68Tjb1NpVTo8sJdcJPhml9DUECGsge525u20OP7hIPsVNsN68xKW8M2q3og0wfvPaV9AxuKCyNQTL4m4+TTSn+KIfzWTW+7+q3Fy2JXKXiCt9fg/4YPtEPuetei959EMnDXZdVmEGxmoeO2Fg+VPMfwj+S5Os979GmnCxVlTEGumvt98UA8mnhH8Uh/murovd/VRl5Vytap6cLdaeI8pYvxNUbfllKvLa/S7SOOgpX1Euezk1o3yPPgNHK/PgASuLixzkt0w0zO0NYtKtKqmvkL6iQltyWxjKOMcA1vPrOZXYx4q442qzWtMsIrERB7IMJqH+BTzO+rHIfcFGb1jzhLpl3f+3qv5nUfcy/2rzuU9Y/c6JeSso5InbMsb43EXDZGuaSMxezgDa4OfUVKJieHkxMOhevHx24o9jlubTOuxp5tafYuBPLW7V4CDXPXm+mOIf5A/zgwd8Fttkv+R++G7/3eN11dH1dvx48lGXbdXS1qhBP9Sc1K3EW98D/ADHNIpybbAkN73+kRkD28SFl1cWnH/j9VuPbdskuSvEGE048X1n2eb8LlZi/PHzeW4akhdxkEFg6i/Grf2M39Ky6z3X1W4uVh619WxrT31S2FS1tnMJAEwHg2JyDxuucjle1ll02o6P8bcfZO9N1CYjh8sDzHNE+J4+S9pafNfeOsLp1tFo3iVExMPMvXggIBCCU6L6wK6hI7nMZIgc4pSXMI42JzZ5j5iqcmnpfmE65JhsZofpNFiFM2eLLPZew+FG8Wu0+kG/EELk5cc47dMtETvDUx+89pXcZHFBZn+H3xlL9kl/1IFj1vu4+f9rcXLYVcteIK21++LG/aIfc9a9F7z6IX4a7rqswg2U1IeKYv2k/43Lkaz3s/RqpwnqzJCDXLXwP+Kf9iH3vXV0fu/qoy8q7WtU7aQ2kYeT2e8LyeHscrV/xDYoXVNPTAnZiiMpF8i6QlouOYDD66xaGv+M2W5Z8lSrcpCUGzer/AFfU9DCxz4mSVZAL5HAOLXEZtZfwWjdcZniuPn1Frz4T4NVaxEJss6Qg141/yg4mwA5spYgeo7czvc4Lq6L3f1/pRl5Vqtap8fuKPY5bmUXxbPqt9wXAnlrdy8EH1qabDD6fZjN6qoDhGMugNxkI5DhzPYVo0+HuW8eIQvbaGs73kkkkkuJJJNyScySeJXYZpnd8QEH1riCCCQQQQRkQRuIPAoNktU2nAr4O5Su/S6do27/9Vm4SDr4Hke0LkanB27bxxLTS28J8sybCaceL6z7PN+Fysxfnj5vLcNSQu4yCCwdRfjVv7Gb+lZdZ7r6rcXLZBcle8uI4bDO3YmijlYfkyNa4ehwUq2ms7xIh+I6pMMlJIgdET+qe8D1SS0eYK+uryx5ozSEdq9RNOfi6yZn12xv92yrY11vOIR7UI1jWpOsjaXQSxVFrnZzjeeVgbtJ7XBXU1tJ5jZCcXorKeFzHOY9pa9hLXNORa4GxBHMFbInfxhVLggsDU7pQKKomEjrRTRAkHdtsc0NPbZzll1WLrrG3K3HbZAX7z2lalTigsz/D74yl+yS/6kCya33cfP8Atbi5bCrlLxBW+vzxYPtEPuetei959EL8Ndl1WYQbKakPFMP15/xuXI1fvZ+jVThPVmSEGuWvjxp/48PvkXV0fu/qoy8q7WtU7Kfw2/Wb7wk8PY5WHr7hLcTDjukp4iPM6Rp93tWTRT/x/VZl5Vwtap9a4ggjeCCO0ZhHsNw8FxSOqgjnicHMlaHC3C+8HkQciOpcG9ZrO0tUTu9qi9Y3SDHIaOB087w1jN2673cGtHynHkp0pa87VeTOzVLSPGX1lTLUyCzpnXsMw0Cwa0HqAA8y7WOkUrFYZrTvLGqaL4/cUexy3Movi2fVb7guBPLWx+lGPxUNM+omPRYMmje958Fres+zM8FLHjnJbph5M7Q1W0ixuWsqJKiY3fId3BjR4LW8mgf78V2qUilemGa1t5Y1TRWZqZ0I76m77nb+j07uiCMpZRu372N3nrsOax6rP0x0xzK3HXzctdGhHes3fkDf0eod0wBlFKezc13sNxxCaTP1R0zzBkr5qxWxU9+B4vLSTsqIHbMkRuL7iOLXDi0jIhRvSLx0y9rO0tqdEtI4q+mZUQnJ2T28Y3i2013WL+cEHiuLlxzjt0y1RO8OOnHi+s+zzfhcmL88fMtw1JC7jIILB1F+NW/sZv6Vl1nuvqtxcrpwvT6gmlfAKhrJo3ujLJegS5pLeiXZPzHA3XPtgyVjfbwW9UJMDfMcVSk+oCAg1Y1pVkc2K1T4iCzba243OcxjGPII39JpzXa08TGKIlmycoqrkGQwSgkmkLI2lzg0usOQLR/MKF7RWN5SrG7wv3ntKmi4oLM/w++Mpfskv+pAset93Hz/ALW4uWwq5a8QVvr88WD7RD7nrXovefRC/DXZdVmEGympDxTF+0n/ABuXI1nvZ+jVThPVmSEGuWvjxp/48PvkXV0fu/qoy8q7WtU7Kbw2fWb7wk8PY5X5r30ZdPTMq4wS+j2tsDjE6xcf3SAewuXL0eTpt0z5r8ld4a/rqM4gzmjWltXQk97TljXEFzCA5ju1jsgesWPWq8mKmT80JReYSqTXTiRbYCnB8oRuv6C+yo9ix/FPuyhuL4zVV0rTPLJPITssHW7gyNoAFzwAWitK0jwjZCbTZ7tNdGHYfJBDIbyyU7JZBwa9z5W7IPEAMaL87qOLL3ImY9dntq9KOq1B8fuKPY5bkxStZCHOIa1kYJJyAAFySeS4ExvLW1p1naauxGp6BIpYCRE3dtcHPcOZ4chbrXX0+Ht18eWe9t0NWhWzuhejMmIVTKeO4b4Uj+EcY8I9vADiSOtV5csY67ylSu8tqcJw2OmhjghbsxwtDWjqHM8Sd5PG5XFtabTvLVHg+4ph8dRC+CVu1HM0tcOYPXwPXwXlbTWd4Gq+m+i8mHVToH3LPCief+pGdx7RuI5jkQu1hyxkrvDNeu0sArUEt1baZOw2pDiSaeYhszBy4PA8ptz2i45KjPhjJX4+SyltpbCaXVDZMMqnscHMfSyua4ZhwLCQQVy8UTGSIn1XTw1OC7bKILB1F+NW/sZv6Vl1nuvqtxcofpJ/zdT9oqPxuV+P8kfKELcuzCdJaum+IqpYx5Iedn1DdvDklsdLcwReYSai1u4ozIzMl/aRMy87Nn2qmdJinyS7svYddWI+TTj/ALb/AO9R9ix/F73ZYXG9ZOI1TSx9SWRuFiyJrYwRx6Q6Z9ZWU02OvEPJyTKJK9WILu1EaJFrJK6ZlhM3ucQcN7Lhz39hIaB9UncQudrMvjFI+q/HXaN0CdqwxW//ACTvvKf8xavacXr90O3L58F+K/MnfeU/5ie1YvX7nblO9TehlbR10ktTTmKN1PIwOLonXcXwuAsxxO5p9CzarNS9Nqz5p46zHK5lz1ogg+uDBJ6ygEVNGZJO7Ru2QWjogOubuIHELRpb1pfeyN43hS3wX4r8yd95T/mLo+1YvX7qe3J8F+K/MnfeU/5ie1YvX7nbleOqnCJqXDo4aiPucrXyktJabBziRm0kbiubqbxfJM1XVjaEwVCQgpPW7oTXVdf3ampjJH3GNu0HxDpAvuLOcDxC6GlzUpTa0qr1mZ8EK+C/FfmTvvKf8xafasXr90O3LnBqxxUOaTROsHNPxkHAi/y15Opxev3Ixy2dc0EWIuDkQeK47QpvTrU1tudNh5a3aNzTuNmjn3N3D6py5Ebl0MOs28L/ALqrY9+FUYpo1V05ImpZo7cSxxb64u0+lba5KW4lVNJhjmQOJsGuJPAAk+hS3h5skeB6v8QqnAMpXsaflzAxsHrZnzAqq+ox15lKMcyu3V/qygw+00hE9V5ZFmx33iNp48No59m5c7PqbZPCPCF1aRCMa5tC62srIpqaDusYp2xmz422c18rjk9w4PartLmpSkxafNG9JmfBAvgvxX5k77yn/MWr2rF6/dDty+O1X4r8yd95B/entWL1+5GOVq61KXEqiFlHR0zjCWtM0gfC3bI3MAc8HZBFyeOQ3Xvi0046z1Wnx8ltomY2hVfwX4r8yd95T/mLb7Vi9fuq7dnz4MMV+ZO+8p/709qxev3O3K9dW+hzcOpQwgGols6Z44u4NB8lu70niubnzdy2/l5Lq12hLVQkIItrD0QZiNKY8hNHd0Lz8l/I/RduPmPAK7BmnHbfy80bV3hQ3wX4r8yd95T/AN66ftWL1+6nty+/BfivzJ33lP8AmJ7Vi9fuduU/0MwrFYaGqoKikf3OSCbuDu6QnYe5p6GT/BcTcciTwOWXLbFN4vWfPx5WRFttpV/8F+K/MnfeU/5i1e1YvX7q+3L78F+K/MnfeU/5ie1YvX7nblMtUuhFdSYg2aopjHGIpW7RfEc3Wtk1xPBZ9Tnx3ptWU6UmJfdKdS9RJPNNT1ELhNLLJsSB7C0PcXWDhtAkXtwTHrKxERMFse6FYjqzxOE50jnjnEWvB8wO17ForqcU+aE45YGpwKqjvt0s7AN5dFIB6SLKyMlZ4mEemXiMZ8k+gqaOzvpsNmk+Lglf9Rj3fhCjNqxzL2KzLP4Xq6xKe2zRyNB+VLaMD1yD6Aq7ajHXzSjHMrK0N1Lsjc2Wve2UtsRCy/c7jMbbzYvH0bAdoWPLrJnwp+62uPblbjGAAAAAAAADIADdYLCsf//Z"/>
          <p:cNvSpPr>
            <a:spLocks noChangeAspect="1" noChangeArrowheads="1"/>
          </p:cNvSpPr>
          <p:nvPr/>
        </p:nvSpPr>
        <p:spPr bwMode="auto">
          <a:xfrm>
            <a:off x="143608" y="130419"/>
            <a:ext cx="281354" cy="28135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endParaRPr lang="en-SG" sz="1662"/>
          </a:p>
        </p:txBody>
      </p:sp>
      <p:sp>
        <p:nvSpPr>
          <p:cNvPr id="19" name="Rectangle 18"/>
          <p:cNvSpPr/>
          <p:nvPr/>
        </p:nvSpPr>
        <p:spPr>
          <a:xfrm>
            <a:off x="-413169" y="5226937"/>
            <a:ext cx="9970338" cy="794351"/>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SG" sz="1662"/>
          </a:p>
        </p:txBody>
      </p:sp>
      <p:sp>
        <p:nvSpPr>
          <p:cNvPr id="21" name="Rounded Rectangle 20"/>
          <p:cNvSpPr/>
          <p:nvPr/>
        </p:nvSpPr>
        <p:spPr>
          <a:xfrm>
            <a:off x="658517" y="1664892"/>
            <a:ext cx="2734789" cy="67355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MY" sz="2215" b="1" dirty="0"/>
              <a:t>Current Tax System</a:t>
            </a:r>
          </a:p>
        </p:txBody>
      </p:sp>
      <p:sp>
        <p:nvSpPr>
          <p:cNvPr id="22" name="Right Arrow 21"/>
          <p:cNvSpPr/>
          <p:nvPr/>
        </p:nvSpPr>
        <p:spPr>
          <a:xfrm>
            <a:off x="4005086" y="2936612"/>
            <a:ext cx="1179611" cy="1036596"/>
          </a:xfrm>
          <a:prstGeom prst="rightArrow">
            <a:avLst/>
          </a:prstGeom>
          <a:solidFill>
            <a:srgbClr val="C00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1662"/>
          </a:p>
        </p:txBody>
      </p:sp>
      <p:sp>
        <p:nvSpPr>
          <p:cNvPr id="23" name="Rounded Rectangle 22"/>
          <p:cNvSpPr/>
          <p:nvPr/>
        </p:nvSpPr>
        <p:spPr>
          <a:xfrm>
            <a:off x="5441645" y="1664892"/>
            <a:ext cx="3317898" cy="673552"/>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215" b="1" dirty="0"/>
              <a:t>Effective on</a:t>
            </a:r>
          </a:p>
          <a:p>
            <a:pPr algn="ctr"/>
            <a:r>
              <a:rPr lang="en-US" sz="2215" b="1" dirty="0"/>
              <a:t>1</a:t>
            </a:r>
            <a:r>
              <a:rPr lang="en-US" sz="2215" b="1" baseline="30000" dirty="0"/>
              <a:t>st</a:t>
            </a:r>
            <a:r>
              <a:rPr lang="en-US" sz="2215" b="1" dirty="0"/>
              <a:t> April 2015</a:t>
            </a:r>
            <a:endParaRPr lang="ms-MY" sz="2215" b="1" dirty="0"/>
          </a:p>
        </p:txBody>
      </p:sp>
      <p:pic>
        <p:nvPicPr>
          <p:cNvPr id="24" name="Picture 2" descr="P:\SALIHIN Logo Centre\gst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4521" y="2449851"/>
            <a:ext cx="2211055" cy="175260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3" descr="C:\Users\Acchead\Pictures\Artikel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640" y="2607809"/>
            <a:ext cx="2813538" cy="1749669"/>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p:cNvSpPr/>
          <p:nvPr/>
        </p:nvSpPr>
        <p:spPr>
          <a:xfrm>
            <a:off x="1209001" y="4427682"/>
            <a:ext cx="1758816" cy="603883"/>
          </a:xfrm>
          <a:prstGeom prst="rect">
            <a:avLst/>
          </a:prstGeom>
        </p:spPr>
        <p:txBody>
          <a:bodyPr wrap="none">
            <a:spAutoFit/>
          </a:bodyPr>
          <a:lstStyle/>
          <a:p>
            <a:pPr algn="ctr"/>
            <a:r>
              <a:rPr lang="en-MY" sz="1662" b="1" dirty="0"/>
              <a:t>5%, 6%, 10%, 20%</a:t>
            </a:r>
          </a:p>
          <a:p>
            <a:pPr algn="ctr"/>
            <a:r>
              <a:rPr lang="en-MY" sz="1662" b="1" dirty="0"/>
              <a:t>&amp; specific rate</a:t>
            </a:r>
          </a:p>
        </p:txBody>
      </p:sp>
      <p:sp>
        <p:nvSpPr>
          <p:cNvPr id="27" name="Rectangle 26"/>
          <p:cNvSpPr/>
          <p:nvPr/>
        </p:nvSpPr>
        <p:spPr>
          <a:xfrm>
            <a:off x="6776659" y="4323649"/>
            <a:ext cx="886782" cy="774186"/>
          </a:xfrm>
          <a:prstGeom prst="rect">
            <a:avLst/>
          </a:prstGeom>
        </p:spPr>
        <p:txBody>
          <a:bodyPr wrap="none">
            <a:spAutoFit/>
          </a:bodyPr>
          <a:lstStyle/>
          <a:p>
            <a:pPr algn="ctr"/>
            <a:r>
              <a:rPr lang="en-MY" sz="4431" b="1" dirty="0"/>
              <a:t>6%</a:t>
            </a:r>
          </a:p>
        </p:txBody>
      </p:sp>
      <p:sp>
        <p:nvSpPr>
          <p:cNvPr id="28" name="TextBox 27"/>
          <p:cNvSpPr txBox="1"/>
          <p:nvPr/>
        </p:nvSpPr>
        <p:spPr>
          <a:xfrm>
            <a:off x="655644" y="5291738"/>
            <a:ext cx="7878495" cy="603691"/>
          </a:xfrm>
          <a:prstGeom prst="rect">
            <a:avLst/>
          </a:prstGeom>
          <a:noFill/>
        </p:spPr>
        <p:txBody>
          <a:bodyPr wrap="square" rtlCol="0">
            <a:spAutoFit/>
          </a:bodyPr>
          <a:lstStyle/>
          <a:p>
            <a:pPr algn="ctr"/>
            <a:r>
              <a:rPr lang="en-US" sz="3323" b="1" dirty="0"/>
              <a:t>GST is a </a:t>
            </a:r>
            <a:r>
              <a:rPr lang="en-US" sz="3323" b="1" u="sng" dirty="0"/>
              <a:t>REPLACEMENT </a:t>
            </a:r>
            <a:r>
              <a:rPr lang="en-US" sz="3323" b="1" u="sng" dirty="0" smtClean="0"/>
              <a:t>TAX</a:t>
            </a:r>
            <a:endParaRPr lang="en-SG" sz="3323" b="1" u="sng" dirty="0"/>
          </a:p>
        </p:txBody>
      </p:sp>
      <p:sp>
        <p:nvSpPr>
          <p:cNvPr id="29" name="Rectangle 28"/>
          <p:cNvSpPr/>
          <p:nvPr/>
        </p:nvSpPr>
        <p:spPr>
          <a:xfrm>
            <a:off x="-219006" y="570836"/>
            <a:ext cx="6477000" cy="844062"/>
          </a:xfrm>
          <a:prstGeom prst="rect">
            <a:avLst/>
          </a:prstGeom>
          <a:solidFill>
            <a:srgbClr val="FF0000"/>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lvl="1"/>
            <a:r>
              <a:rPr lang="en-US" sz="2585" dirty="0">
                <a:latin typeface="Calibri" pitchFamily="34" charset="0"/>
                <a:cs typeface="Calibri" pitchFamily="34" charset="0"/>
              </a:rPr>
              <a:t>ABOLISHMENT OF SST</a:t>
            </a:r>
          </a:p>
        </p:txBody>
      </p:sp>
      <p:sp>
        <p:nvSpPr>
          <p:cNvPr id="30" name="Right Arrow 29"/>
          <p:cNvSpPr/>
          <p:nvPr/>
        </p:nvSpPr>
        <p:spPr>
          <a:xfrm>
            <a:off x="908798" y="5105814"/>
            <a:ext cx="1179611" cy="1036596"/>
          </a:xfrm>
          <a:prstGeom prst="rightArrow">
            <a:avLst/>
          </a:prstGeom>
          <a:solidFill>
            <a:srgbClr val="C00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1662"/>
          </a:p>
        </p:txBody>
      </p:sp>
      <p:sp>
        <p:nvSpPr>
          <p:cNvPr id="31" name="Right Arrow 30"/>
          <p:cNvSpPr/>
          <p:nvPr/>
        </p:nvSpPr>
        <p:spPr>
          <a:xfrm rot="10800000">
            <a:off x="7073635" y="5105814"/>
            <a:ext cx="1179611" cy="1036596"/>
          </a:xfrm>
          <a:prstGeom prst="rightArrow">
            <a:avLst/>
          </a:prstGeom>
          <a:solidFill>
            <a:srgbClr val="C00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1662"/>
          </a:p>
        </p:txBody>
      </p:sp>
    </p:spTree>
    <p:extLst>
      <p:ext uri="{BB962C8B-B14F-4D97-AF65-F5344CB8AC3E}">
        <p14:creationId xmlns:p14="http://schemas.microsoft.com/office/powerpoint/2010/main" val="2964056767"/>
      </p:ext>
    </p:extLst>
  </p:cSld>
  <p:clrMapOvr>
    <a:masterClrMapping/>
  </p:clrMapOvr>
  <p:transition spd="slow">
    <p:pull/>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28</a:t>
            </a:fld>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878620">
            <a:off x="624911" y="2861843"/>
            <a:ext cx="1532779" cy="179781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7257" y="1402535"/>
            <a:ext cx="3646866" cy="2195904"/>
          </a:xfrm>
          <a:prstGeom prst="rect">
            <a:avLst/>
          </a:prstGeom>
        </p:spPr>
      </p:pic>
      <p:grpSp>
        <p:nvGrpSpPr>
          <p:cNvPr id="6" name="Group 5"/>
          <p:cNvGrpSpPr/>
          <p:nvPr/>
        </p:nvGrpSpPr>
        <p:grpSpPr>
          <a:xfrm>
            <a:off x="6464090" y="3301755"/>
            <a:ext cx="2228438" cy="1796356"/>
            <a:chOff x="6955011" y="3181086"/>
            <a:chExt cx="2860402" cy="2305785"/>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16404">
              <a:off x="6955011" y="3181086"/>
              <a:ext cx="2591113" cy="2305785"/>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648928">
              <a:off x="8990203" y="3415355"/>
              <a:ext cx="825210" cy="574653"/>
            </a:xfrm>
            <a:prstGeom prst="rect">
              <a:avLst/>
            </a:prstGeom>
          </p:spPr>
        </p:pic>
      </p:grpSp>
      <p:pic>
        <p:nvPicPr>
          <p:cNvPr id="9" name="Picture 2" descr="http://1.bp.blogspot.com/-wRVppIlR1XQ/UM_zpVqZ82I/AAAAAAAABjk/p1dNwIXCxQw/s1600/mobilephone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7396" y="1735937"/>
            <a:ext cx="1511917" cy="100290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ttp://www.stockquickly.com/eng/fabrics/clothing_fabrics/images/text/40_clothing.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11058" y="1483291"/>
            <a:ext cx="2217765" cy="1542580"/>
          </a:xfrm>
          <a:prstGeom prst="rect">
            <a:avLst/>
          </a:prstGeom>
          <a:noFill/>
          <a:extLst>
            <a:ext uri="{909E8E84-426E-40DD-AFC4-6F175D3DCCD1}">
              <a14:hiddenFill xmlns:a14="http://schemas.microsoft.com/office/drawing/2010/main">
                <a:solidFill>
                  <a:srgbClr val="FFFFFF"/>
                </a:solidFill>
              </a14:hiddenFill>
            </a:ext>
          </a:extLst>
        </p:spPr>
      </p:pic>
      <p:sp>
        <p:nvSpPr>
          <p:cNvPr id="11" name="AutoShape 6" descr="data:image/jpeg;base64,/9j/4AAQSkZJRgABAQAAAQABAAD/2wCEAAkGBxQTEhUTExIWFRMQFhMXGRcWGRQaGRUYFx8WFxQfGhQYHiwgGBolHxcXIT0hKCorLi46Fx80ODMsNygtLi8BCgoKDg0OGxAQGywmICUsLCwsLCwsLCwsLCwsNCwsLC80LCwsLCwsLCwsLCwsLCwsLCwsLCwsLCwsLCwsLCwsLP/AABEIAJABXgMBEQACEQEDEQH/xAAcAAEAAgIDAQAAAAAAAAAAAAAABgcFCAIDBAH/xABOEAABAwICBgMKCggEBQUAAAABAAIDBBEFIQYHEjFBUSJhcRMUMjVSgZGSobEXM0JUYnJ0k7LTJFNzgqLBwtIII7PRJTRDg4QVFkTh8P/EABoBAQADAQEBAAAAAAAAAAAAAAACAwQFAQb/xAAyEQEAAgEDAgMGBgICAwAAAAAAAQIDBBExEhMhQVEUM2FxgbEFMlKRodEiQiPB4fDx/9oADAMBAAIRAxEAPwC8UBAQEBAQEBAQEBAQEBAQEBAQEBAQEBAQEBAQEBAQEHF7wBckADich6UeTOzHSY7SZtNVACcrd2YD7HXBUeqPVVOow8dcfvCN4toJFUdOKqkBO7aeZW+Yk39qjOOJ4ljy6CmXxraf33RHFtG6+iBe173RtzL4Xv6PW5u8Dr3Kua2q5+XTanBG8TO3wlxwfWBVwkB7hMzk/wALzPGd+26ReYeYvxLNT83jHxWXo3pTBWDoHZkAu6N3hDmR5Q6x7FdW0S7Wn1ePPH+PPozik0iAgICAgICAgICAgICAgICAgICAgICAgICAgICAgICAgICAgIOLpALAkAndcjPsR5vDF49o9BVtAlBuNzmuILf5HzgqNqxblTn09M0bWV3jmraeO7qdwmaPkmzX/wCzvZ2Kqccxw4+f8LvXxxzv90Sp6qanedh0kT2nMAuaQeRb/IqHDn1vkxT4TMSnejOsc5R1guDl3Vo3fXYN/aB5lZXJ6urpvxP/AFy/u6tOdFI3MNbR2dG7pPayxbbi9luHMefml6+cPNbo6zXvYuPPb7oJSVL4ntkjcWvYbhw3g/8A7gq3Jpe1LRavK89E8cFZTtlsA8EteBweLXt1EEHzrRW28PqdLnjNji37sypNAgICAgICAgICAgICAgICAgICAgICAgICAgICAgICAgICAgIMTpLgbKyAxPyO9j7XLHDcbceVutRtWLQo1GCM1OmVZYlg2I0HTbLIYm/Lie8tA+kw7vOCOtUzW1XFyYdVp/GJnb4f09mCay5mECoYJW+U2zXjzeC72dqlGSfNPD+KXr4ZI3+6WYhhtJisPdI3DugFhIB02Hg17d5HUfNzU5iLw35MWHWU6q8+vnHzVNjOFSU0pilFnDMEbnA7i08R/sqJjadnAzYbYbdNnt0Y0llo39HpxO8OInou6x5Luv0r2tphbptXfBPh4x5w6MfgiD+605vBNdzWnfEflMcOBF8uYI3pO3kjqK06uvH+Wf4+CTap8T2Kh8BPRnbcfWZc+1t/VCljnx2bfwrLteaev/S2Fe7wgICAgICAgICAgICAgICAgICAgICAgICAgICAgICAgICAgIIzpZpS+iczap+6RSZB4fYhw3gjZI3ZjPPPkoWt0sWq1c4Jjeu8T5uGE6e0cx2S8xOPCUAD1x0fSQkZIl5i/EMOTw32+bF6Y6CMla6elAbJ4RjFtmTns+S72H2qNqecKNX+H1vE3x8+nqrXD6+Wnk24nOjkbkeG7eHNO/sKqiduHFx5L4rb1naU1fjcOKQ9wnDYatvxUm5j3eTc+DtbrHqtnkrOqLRtPLp9+msp0X8LeUoHPC5jnMeC1zCQQd4IyIVbk2rNZ2nl1o8ZfRGfYraYjjKxvrnYP4l7XmGjSW6c9Z+P38F9rS+rEBAQEBAQEBAQEBAQEBAQEBAQEBAQEBAQEBAQEBAQEBAQEBB5sRoI54zHKwPY7eD7wd4PWF5Mb8oZMdclem0bwqLTLQx9J/mRkvpyd/yo77g7mPpe7jRamz5/WaG2H/KvjX7PDo7pZUUhAa7bi4xuzb+6d7T2ZdRXlbTCrT63Jh8I8Y9Hv0rdBVt78pujILd3hNg4cA8D5Q4EjmCbZr220+MLtV288d3Hz5x/2iSi5zsnnc87TiXOsBc7zbIXPHJHtrTad5cAeW9HizcP0WZUPpK+CzAXRySx8Nphu4s5dJtrbuStiu+0w7tNJXLNM9PDiZj/AN+KxFa6wgICAgICAgICAgICAgICAgICAgICAgICAgICAgICAgICAgIK11tSyskgc172sLXjolwG0CCb242I9BVOXlxvxW16zWYmdkTw3SGtALGSSStIO1G8GVpbuN2uBs1Qi0sGLU5+ImZj05YWR1ySABcnIXsOoXzsvGWZ3nd8BR4+ICDvq6R8ezti3dGMkb1teLgj3eYonek023843Wzqpe40RB3NlkDeyzSbfvFyux8O/wDhcz2PH1lMlY6IgICAgICAgICAgICAgICAgICAgICAgICAgICAgICAgICAgIMbj+DR1cJik3HNrhvY4biPT7SvLRvGynPgrmp02V/odG/Dq8wVDdkVA2GP+S4g9Cx5Hd1EhVV/xttLlaOJ02eaZPPiUn0x0NjqmmSMBlQM9rcJOp/93BTtTds1eirmjevhb7/NUUe1BMNtpDoXtLmkcWkEgjzKjh8/G+LJ/lHjErL020GbI0zUrA2Vubo2izZBxsOD/erb084dvW6CLx1448fT1/8AKqiLeZUuAt7EdE++MOp47bNRBCzZJ8rZG0wnkd3mBV803rHq+iyaPu6etf8AaIj/AOJJgOGCmp44W59zbmebjm4+ckqdY2jZswYoxY4pHkyC9WiAgICAgICAgICAgICAgICAgICAgICAgICAgICAgICAgICAgIPLiOHRzs2JWBzeveDwIcM2nrC8mInlC+Ot42tDviZstAuTYWud57etepRG0bI3pTodHWSRyX2HNcA8gfGRjeD9LgD19ihakSx6nRVzWi3E+fxhJ1NtRSt0HhkrW1O5nhPjtk+QW2T2cSOJHWVCaRvuw30FLZoyfx8UrU24QEBAQEBAQEBAQEBAQEBAQEBAQEBAQEBAQEBAQEBAQEBAQEBAQEBAQEBAQEBAQEBAQEBBr87XhX3+JpfUm/NXU9ix+s/x/Sjuy+fDjX/qKX1JvzU9ix+s/wAf087spfqu1j1WI1b4J44GsZA+QGNsgdtNdE0ZueRazzw5KjUaemOm8b8rKXm3KYaY6Z02HMDp3XkeDsRMsXv83yW/SOSz4sNsk+Cc2iFL45rkr5nHuGxTM4BrQ99ut77g+Zo/muhTR4458VM5ZYNusbFAb9/SX6xGR6pbZW+zYv0o9yUp0c111Ubg2rjbPHldzAGSDry6Luyw7VRfRVn8s7Jxl9V16PY/BWwiankD2HI+Ux3Fr272u6lz747Una0LYndkJpmsaXPcGtaCS5xADQMySTkAoRG/D1UuluuuONxjoYxMRl3WS4j/AHWCznjruB2rdi0Uz438FdskRwr2t1o4pIb99Fg8mNkbQPOWk+1ao0uKPJX3JcaLWfikZB77LwOEjI3A9p2b+1ezpcU+R3JWDofrqbI5sVfG2IuyE0e1sX4bbDcsH0rkdgWXLo9o3p+ydcm/K3mPBAIIIIBBGYIO4g8QsC1yQVFpFrrEM0sMNGXGGR8ZdJIACWEtNmtacrjmt2PRdURMyrnJtKJ1eurEXeC2njH0Y3E+cvefcFfGix/FDuyxE2tHFXEnvwtvwbHCAOzoX9qnGlxejzuS8x1iYne/f0v8Hu2VL2fF+l53JeiDWfirbfpjjbg5kJv2nYv7V5Omxej3uSkOFa76xhHd4YZmcdkOjf61y3+FVW0VJ4mUoyrN0R1l0VcRG1xhnduilsC4/QcOi7s39Sx5dNfH4+SyLRKZrOkiGsnG62ipxU0kcMjI/jWyNkc5rTazm7Dx0Rxyy37gVfp6Uvbpt9EbTMR4Ks+HGv8A1FL6k35q2+xY/Wf4/pT3ZPhxr/1FL6k35qexY/Wf4/o7srS1a6atxKnLnBrKiI2ljbe2fguaCSdk+wghYtRh7VvDhdW28JgqEhBE9Y+mbcNptsBr6iU7MUbr2J+U5wGey0enIZXV+DD3bbeXmja20Kp+HGv/AFFL6k35q2+xY/Wf4/pT3ZPhxr/1FL6k35q99ix+s/x/R3ZTrAdJ8QqcLq6ydsUAEMpgMTXh5LWnp9N7hs3yGWdid1llvjx1yRWvj6rYmZjeVP8AwjYp8+l9Ef8Aat/s+L9KnuSfCNifz6X0R/2p7Pi/SdyU01RaYVtViLYqipfJGYpXbLtm1xa24dazarDSuPesLKWmZXXiOIRQRulmkbHGwXLnEAD/AO+riufWs2naFqpdI9eLWktoqfbtulmu1pPVEOkR2lpW7Hop/wB5VTkjyQut1t4pJunZF1Rxs/rDlojSYo8kO7LHyax8UJua6TzCMewNUvZsX6Xncl2R6zcUb/8ANee1kJ97E9mxfpe9yWWpNc2JM8IwSfXjI/A4KE6PHPq97spJhuvbcKiiy4uikv29B4/qVNtD+mUoywtzBsRbUwRVDAQyeNkjQ61wHAEXsbXzWG9em01nyWtPX7z2ld5jcUEt1b6TNw+eeocNp3esjI2+XI58JaCeA6JJPUVRnxTkrFfispbZHsYxWWqmfPO8vkkNyT7ABwaOStpSKxtCEzu8V1I2fUeCCTavtLH4dVtkBJheQ2ZnBzDxt5Td4PaOKpz4oyV28/JOltpSfW9rANXIaSmf+ixnpubunflx4sbw5m55KnS6fojqtz9kr38oVkStioBQEBBd+obS1zw7D5XX7k0vhJ37APTZfquCOonkudrMUR/nH1X47b+C4lgWtQtKv+dq/tNT/qPXdx/kj5Qy35eKjopJTaKJ8h5Rtc4+hoKlNojmXkVlm6fQTEXi7aGe3W3Z9jrFVznxx/tCXbkn0ExFgu6hnsOTdr2NuUjPjn/aDtywlZRSRHZlifG7lI1zT6HAKyLRPEozEw6F68fQbZjIj2INhtTWnDq2J1NUOvUUzQQ475Yt1zzc02BPHaad91ytVg6J6q8S00tvCyJIw4FrgC1wIIOYIORBHELIm1n1p6EHDqjajBNLUEmM/q3bzGT1cOY6wV2NPn7ldp5hnyV28UIWhWzOiGkclBVMqI89k2ezhJGfDafeDwIBVeXHGSvTKVbbS2rwbFI6qCOeF21HM0OafeCOBBuCOori3rNZ2lqid3LFsSjpoZJ5nbMcLS5x6hyHEncBxulazadoGqumeksmIVT6iTIHoxs4RxjwR28SeZK7WLHGOvTDLa28sGrEU01YaEnEai7wRSwEGV2Y2zvEbTzPHkO0LPqM3br4crKU3X/plEG4bVNaAGtppgAMgAGEAAcly8XvI+a+3DUwLuMggsHUX41b+xm/pWXWe6+q3Fy69b+lrqysfC1x72pHOY1oOT3tykeRxN7gdQy3le6XFFKb+cvMlvHZAlpVucUTnENa0uc7c1oJJ7AMyk+D2I3Z6m0GxGQbTaGe30mFvsfYqqc+OP8AaEu3LjU6E4hHm6hqPNG534bpGfHP+0HRLC1FO+M2kY5h3We1zT6CFZExPCO0upevG2Or7xZRfZoPwtXEz+8t85a44aoP3ntK7bI4oCC/tXmqiCGJs1dE2aoeA7ubxdkQNrNLNz38ycuA3XPMz6q0ztSdoaKU2T+bRujczubqSnLBuaYo7DsFsissZLxO+8p7QoTXFoZFQTxyU4LYKoPszMiN7NnaAJ+SQ4EDqPBdPS5pyVmLcwpyV28VerUqEGW0V0flrqllNFk5+bnHcxg8Jx7OXEkBQyZIx16pSrXeWyOjer6go2NDKdkkjd8srWveTxILh0OxtlyMmoyX5loisQ9GkGhFFWMc2WmjDiLCRjWskbyIe0X8xuOpeUzXpPhL2axLWHSLCH0lTNTPN3QPLdoZbQyLXW4XaQbda7NLxesWjzZrRtLHKSLP6AYgYMRpJBf45jDbi2Q9zd7HKrNXqxzHwTpPi2yXEaULodWNAyaSeSLu8k0kkh7t0mAvcXECPwbZ8QStE6nJMRETsj0wl9NTMjaGxsaxoyDWgNAA3WAVEzM8pO1eAg8mKYXDUxmKeJksbt7XgEebkesZhSraazvEjV/WJox/6fWvgaSY3NbJGTv7m64APMgtcL8bXXYwZe5TdmvXaUZVyCQ6vsWNLiNNKDkZWsd1skOw7338wVWenVjmE6TtLbBcRpY3SLBIqynfTzNuyQb+LXfJc08HA5qdLzS3VDyY3aq6T4BLQ1L6aYdJmYcNz2HwXN6jbzWI4LtY8kZK9UM1q7SxSmisrUzpt3pP3rM79GqXdEk5RSnIHqa7ceux5rJqsPXHVHMLcdvJy1z6b99Td6Qu/R6Zx2yDlLKN+7e1u4ddzyXmkwdMdU8yZLeSs1sVMno3gUtbUMp4R05DmTezGjwnO6h/sOKhkvFK9UpVrvLarRnAYqKnZTwizYxmeL3HwnO5kn/bguLkyTe3VLTEbQ6NOPF9Z9nm/C5e4vzx8y3DUkLuMggnmpWTZxLa8mnqD6ACs2r939YW4+UELy7pEkl2ZJ3knMknmtKueXxHjYfUXgcLKBtUGtM9Q6XaeQC5rWPcwNB4CzQ63G/YuVrLzN+nyhppEbLKWRMQdFXRxytLJY2SNORa9rXAjrDhZexMx4wIZjuqfDqi5bEad/lQHZH3Zuz2BaKavJXz3+aM0iUqwDDe9qaGn2tvveNke1a21sAC9rm25UXt1Wm3qlDUB+89pXeY3FBLdVOFioxSna4XbG50rh+zBc3+LZVGpt045WY43ltIuM0CCsP8QVODh8T+MdQy37zZAVs0U/8AJMfBXk4a+rqM4gvH/DxhYENTVEdKR7Ymnk1g2nW7S8eqFztdbxiq/FHguBYFog1w16whuKk+XBC78Tf6V1tHP/H9VGXlXq1KntwQ2qYDymh/G1Rv+WfklXluIuC1OmrqmRML5XtjY3Mue4NaO1xyC9iJmdoEGxfW/hsJIZI+dw/VMJHrvs0+Ylaa6TJb4ITeIR2fXxHc7FDIW8C6VrT6A029KtjQz52R7sPHJr4ffo0Dbdcx/lGpRoY/V/DzuuHw8SfMGffO/sT2GP1fw97qB6faWnEqhs7oREWRNi2Q4uuA57r3IHlngtWHF2q9O+6u9upGlagbRGYyIzB5Ebkexy3QC+fa31BDdZ2hbcRpuhYVMF3ROPHymE+S62/gbHmtGnzdu3wRtXeGsc0TmOLHtLXMJa5rhYtIyIIO4hdiJ34ZZjZwQEHKKMucGtBc5xDQBmXE5AAcSSj2I3bNartCRh1Pd4BqpwDK7Lo8QwHkOPM3PJcfUZu5bw4hprXaE1WdJhNOPF9Z9nm/C5WYvzx83luGpIXcZBBYGo0XxRo5wz+5qy6z3f1W4uUMxvDjTVE1O4G8Ej2Z7yGkhp84sfOtFLdVYt6oWjaXiUkUq0L09qsNu2LZfC83dFJctvxLSDdpPo3ZKnLgrk55TreYWJh+vdh+Pont64pGu/hcG+9ZLaGfKVkZYSGj1yYY+20+WL68Tjb1NpVTo8sJdcJPhml9DUECGsge525u20OP7hIPsVNsN68xKW8M2q3og0wfvPaV9AxuKCyNQTL4m4+TTSn+KIfzWTW+7+q3Fy2JXKXiCt9fg/4YPtEPuetei959EMnDXZdVmEGxmoeO2Fg+VPMfwj+S5Os979GmnCxVlTEGumvt98UA8mnhH8Uh/murovd/VRl5Vytap6cLdaeI8pYvxNUbfllKvLa/S7SOOgpX1Euezk1o3yPPgNHK/PgASuLixzkt0w0zO0NYtKtKqmvkL6iQltyWxjKOMcA1vPrOZXYx4q442qzWtMsIrERB7IMJqH+BTzO+rHIfcFGb1jzhLpl3f+3qv5nUfcy/2rzuU9Y/c6JeSso5InbMsb43EXDZGuaSMxezgDa4OfUVKJieHkxMOhevHx24o9jlubTOuxp5tafYuBPLW7V4CDXPXm+mOIf5A/zgwd8Fttkv+R++G7/3eN11dH1dvx48lGXbdXS1qhBP9Sc1K3EW98D/ADHNIpybbAkN73+kRkD28SFl1cWnH/j9VuPbdskuSvEGE048X1n2eb8LlZi/PHzeW4akhdxkEFg6i/Grf2M39Ky6z3X1W4uVh619WxrT31S2FS1tnMJAEwHg2JyDxuucjle1ll02o6P8bcfZO9N1CYjh8sDzHNE+J4+S9pafNfeOsLp1tFo3iVExMPMvXggIBCCU6L6wK6hI7nMZIgc4pSXMI42JzZ5j5iqcmnpfmE65JhsZofpNFiFM2eLLPZew+FG8Wu0+kG/EELk5cc47dMtETvDUx+89pXcZHFBZn+H3xlL9kl/1IFj1vu4+f9rcXLYVcteIK21++LG/aIfc9a9F7z6IX4a7rqswg2U1IeKYv2k/43Lkaz3s/RqpwnqzJCDXLXwP+Kf9iH3vXV0fu/qoy8q7WtU7aQ2kYeT2e8LyeHscrV/xDYoXVNPTAnZiiMpF8i6QlouOYDD66xaGv+M2W5Z8lSrcpCUGzer/AFfU9DCxz4mSVZAL5HAOLXEZtZfwWjdcZniuPn1Frz4T4NVaxEJss6Qg141/yg4mwA5spYgeo7czvc4Lq6L3f1/pRl5Vqtap8fuKPY5bmUXxbPqt9wXAnlrdy8EH1qabDD6fZjN6qoDhGMugNxkI5DhzPYVo0+HuW8eIQvbaGs73kkkkkuJJJNyScySeJXYZpnd8QEH1riCCCQQQQRkQRuIPAoNktU2nAr4O5Su/S6do27/9Vm4SDr4Hke0LkanB27bxxLTS28J8sybCaceL6z7PN+Fysxfnj5vLcNSQu4yCCwdRfjVv7Gb+lZdZ7r6rcXLZBcle8uI4bDO3YmijlYfkyNa4ehwUq2ms7xIh+I6pMMlJIgdET+qe8D1SS0eYK+uryx5ozSEdq9RNOfi6yZn12xv92yrY11vOIR7UI1jWpOsjaXQSxVFrnZzjeeVgbtJ7XBXU1tJ5jZCcXorKeFzHOY9pa9hLXNORa4GxBHMFbInfxhVLggsDU7pQKKomEjrRTRAkHdtsc0NPbZzll1WLrrG3K3HbZAX7z2lalTigsz/D74yl+yS/6kCya33cfP8Atbi5bCrlLxBW+vzxYPtEPuetei959EL8Ndl1WYQbKakPFMP15/xuXI1fvZ+jVThPVmSEGuWvjxp/48PvkXV0fu/qoy8q7WtU7Kfw2/Wb7wk8PY5WHr7hLcTDjukp4iPM6Rp93tWTRT/x/VZl5Vwtap9a4ggjeCCO0ZhHsNw8FxSOqgjnicHMlaHC3C+8HkQciOpcG9ZrO0tUTu9qi9Y3SDHIaOB087w1jN2673cGtHynHkp0pa87VeTOzVLSPGX1lTLUyCzpnXsMw0Cwa0HqAA8y7WOkUrFYZrTvLGqaL4/cUexy3Movi2fVb7guBPLWx+lGPxUNM+omPRYMmje958Fres+zM8FLHjnJbph5M7Q1W0ixuWsqJKiY3fId3BjR4LW8mgf78V2qUilemGa1t5Y1TRWZqZ0I76m77nb+j07uiCMpZRu372N3nrsOax6rP0x0xzK3HXzctdGhHes3fkDf0eod0wBlFKezc13sNxxCaTP1R0zzBkr5qxWxU9+B4vLSTsqIHbMkRuL7iOLXDi0jIhRvSLx0y9rO0tqdEtI4q+mZUQnJ2T28Y3i2013WL+cEHiuLlxzjt0y1RO8OOnHi+s+zzfhcmL88fMtw1JC7jIILB1F+NW/sZv6Vl1nuvqtxcrpwvT6gmlfAKhrJo3ujLJegS5pLeiXZPzHA3XPtgyVjfbwW9UJMDfMcVSk+oCAg1Y1pVkc2K1T4iCzba243OcxjGPII39JpzXa08TGKIlmycoqrkGQwSgkmkLI2lzg0usOQLR/MKF7RWN5SrG7wv3ntKmi4oLM/w++Mpfskv+pAset93Hz/ALW4uWwq5a8QVvr88WD7RD7nrXovefRC/DXZdVmEGympDxTF+0n/ABuXI1nvZ+jVThPVmSEGuWvjxp/48PvkXV0fu/qoy8q7WtU7Kbw2fWb7wk8PY5X5r30ZdPTMq4wS+j2tsDjE6xcf3SAewuXL0eTpt0z5r8ld4a/rqM4gzmjWltXQk97TljXEFzCA5ju1jsgesWPWq8mKmT80JReYSqTXTiRbYCnB8oRuv6C+yo9ix/FPuyhuL4zVV0rTPLJPITssHW7gyNoAFzwAWitK0jwjZCbTZ7tNdGHYfJBDIbyyU7JZBwa9z5W7IPEAMaL87qOLL3ImY9dntq9KOq1B8fuKPY5bkxStZCHOIa1kYJJyAAFySeS4ExvLW1p1naauxGp6BIpYCRE3dtcHPcOZ4chbrXX0+Ht18eWe9t0NWhWzuhejMmIVTKeO4b4Uj+EcY8I9vADiSOtV5csY67ylSu8tqcJw2OmhjghbsxwtDWjqHM8Sd5PG5XFtabTvLVHg+4ph8dRC+CVu1HM0tcOYPXwPXwXlbTWd4Gq+m+i8mHVToH3LPCief+pGdx7RuI5jkQu1hyxkrvDNeu0sArUEt1baZOw2pDiSaeYhszBy4PA8ptz2i45KjPhjJX4+SyltpbCaXVDZMMqnscHMfSyua4ZhwLCQQVy8UTGSIn1XTw1OC7bKILB1F+NW/sZv6Vl1nuvqtxcofpJ/zdT9oqPxuV+P8kfKELcuzCdJaum+IqpYx5Iedn1DdvDklsdLcwReYSai1u4ozIzMl/aRMy87Nn2qmdJinyS7svYddWI+TTj/ALb/AO9R9ix/F73ZYXG9ZOI1TSx9SWRuFiyJrYwRx6Q6Z9ZWU02OvEPJyTKJK9WILu1EaJFrJK6ZlhM3ucQcN7Lhz39hIaB9UncQudrMvjFI+q/HXaN0CdqwxW//ACTvvKf8xavacXr90O3L58F+K/MnfeU/5ie1YvX7nblO9TehlbR10ktTTmKN1PIwOLonXcXwuAsxxO5p9CzarNS9Nqz5p46zHK5lz1ogg+uDBJ6ygEVNGZJO7Ru2QWjogOubuIHELRpb1pfeyN43hS3wX4r8yd95T/mLo+1YvX7qe3J8F+K/MnfeU/5ie1YvX7nbleOqnCJqXDo4aiPucrXyktJabBziRm0kbiubqbxfJM1XVjaEwVCQgpPW7oTXVdf3ampjJH3GNu0HxDpAvuLOcDxC6GlzUpTa0qr1mZ8EK+C/FfmTvvKf8xafasXr90O3LnBqxxUOaTROsHNPxkHAi/y15Opxev3Ixy2dc0EWIuDkQeK47QpvTrU1tudNh5a3aNzTuNmjn3N3D6py5Ebl0MOs28L/ALqrY9+FUYpo1V05ImpZo7cSxxb64u0+lba5KW4lVNJhjmQOJsGuJPAAk+hS3h5skeB6v8QqnAMpXsaflzAxsHrZnzAqq+ox15lKMcyu3V/qygw+00hE9V5ZFmx33iNp48No59m5c7PqbZPCPCF1aRCMa5tC62srIpqaDusYp2xmz422c18rjk9w4PartLmpSkxafNG9JmfBAvgvxX5k77yn/MWr2rF6/dDty+O1X4r8yd95B/entWL1+5GOVq61KXEqiFlHR0zjCWtM0gfC3bI3MAc8HZBFyeOQ3Xvi0046z1Wnx8ltomY2hVfwX4r8yd95T/mLb7Vi9fuq7dnz4MMV+ZO+8p/709qxev3O3K9dW+hzcOpQwgGols6Z44u4NB8lu70niubnzdy2/l5Lq12hLVQkIItrD0QZiNKY8hNHd0Lz8l/I/RduPmPAK7BmnHbfy80bV3hQ3wX4r8yd95T/AN66ftWL1+6nty+/BfivzJ33lP8AmJ7Vi9fuduU/0MwrFYaGqoKikf3OSCbuDu6QnYe5p6GT/BcTcciTwOWXLbFN4vWfPx5WRFttpV/8F+K/MnfeU/5i1e1YvX7q+3L78F+K/MnfeU/5ie1YvX7nblMtUuhFdSYg2aopjHGIpW7RfEc3Wtk1xPBZ9Tnx3ptWU6UmJfdKdS9RJPNNT1ELhNLLJsSB7C0PcXWDhtAkXtwTHrKxERMFse6FYjqzxOE50jnjnEWvB8wO17ForqcU+aE45YGpwKqjvt0s7AN5dFIB6SLKyMlZ4mEemXiMZ8k+gqaOzvpsNmk+Lglf9Rj3fhCjNqxzL2KzLP4Xq6xKe2zRyNB+VLaMD1yD6Aq7ajHXzSjHMrK0N1Lsjc2Wve2UtsRCy/c7jMbbzYvH0bAdoWPLrJnwp+62uPblbjGAAAAAAAADIADdYLCsf//Z"/>
          <p:cNvSpPr>
            <a:spLocks noChangeAspect="1" noChangeArrowheads="1"/>
          </p:cNvSpPr>
          <p:nvPr/>
        </p:nvSpPr>
        <p:spPr bwMode="auto">
          <a:xfrm>
            <a:off x="143608" y="130419"/>
            <a:ext cx="281354" cy="28135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endParaRPr lang="en-SG" sz="1662"/>
          </a:p>
        </p:txBody>
      </p:sp>
      <p:pic>
        <p:nvPicPr>
          <p:cNvPr id="12"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96887">
            <a:off x="566664" y="4943889"/>
            <a:ext cx="1848531" cy="1412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 name="Group 12"/>
          <p:cNvGrpSpPr/>
          <p:nvPr/>
        </p:nvGrpSpPr>
        <p:grpSpPr>
          <a:xfrm>
            <a:off x="2625118" y="3236683"/>
            <a:ext cx="3666949" cy="1655458"/>
            <a:chOff x="3977735" y="3517065"/>
            <a:chExt cx="1296144" cy="1409753"/>
          </a:xfrm>
        </p:grpSpPr>
        <p:sp>
          <p:nvSpPr>
            <p:cNvPr id="14" name="12-Point Star 13"/>
            <p:cNvSpPr/>
            <p:nvPr/>
          </p:nvSpPr>
          <p:spPr>
            <a:xfrm>
              <a:off x="3977735" y="3517065"/>
              <a:ext cx="1296144" cy="1409753"/>
            </a:xfrm>
            <a:prstGeom prst="star12">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MY" sz="2954" b="1" dirty="0"/>
            </a:p>
          </p:txBody>
        </p:sp>
        <p:sp>
          <p:nvSpPr>
            <p:cNvPr id="15" name="TextBox 14"/>
            <p:cNvSpPr txBox="1"/>
            <p:nvPr/>
          </p:nvSpPr>
          <p:spPr>
            <a:xfrm>
              <a:off x="4151884" y="3702682"/>
              <a:ext cx="936104" cy="972101"/>
            </a:xfrm>
            <a:prstGeom prst="rect">
              <a:avLst/>
            </a:prstGeom>
            <a:noFill/>
          </p:spPr>
          <p:txBody>
            <a:bodyPr wrap="square" rtlCol="0">
              <a:spAutoFit/>
            </a:bodyPr>
            <a:lstStyle/>
            <a:p>
              <a:pPr algn="ctr"/>
              <a:r>
                <a:rPr lang="en-MY" sz="2954" b="1" dirty="0"/>
                <a:t>6</a:t>
              </a:r>
              <a:r>
                <a:rPr lang="en-MY" sz="2954" b="1" dirty="0" smtClean="0"/>
                <a:t>%</a:t>
              </a:r>
            </a:p>
            <a:p>
              <a:pPr algn="ctr"/>
              <a:r>
                <a:rPr lang="en-MY" sz="2954" b="1" dirty="0" smtClean="0"/>
                <a:t>Standard rate</a:t>
              </a:r>
              <a:endParaRPr lang="en-MY" sz="2954" b="1" dirty="0"/>
            </a:p>
          </p:txBody>
        </p:sp>
      </p:grpSp>
      <p:pic>
        <p:nvPicPr>
          <p:cNvPr id="16" name="Picture 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02433" y="5155352"/>
            <a:ext cx="1946076" cy="989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15" descr="http://4.bp.blogspot.com/-4gOtuRZKClg/UK1wqf14QFI/AAAAAAAAAFM/2X_QIP6M528/s640/mas-airasia.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939178" y="5131489"/>
            <a:ext cx="1646245" cy="963229"/>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195222" y="394193"/>
            <a:ext cx="7067514" cy="844062"/>
          </a:xfrm>
          <a:prstGeom prst="rect">
            <a:avLst/>
          </a:prstGeom>
          <a:solidFill>
            <a:srgbClr val="FF0000"/>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lvl="1"/>
            <a:r>
              <a:rPr lang="en-US" sz="2585" dirty="0">
                <a:latin typeface="Calibri" pitchFamily="34" charset="0"/>
                <a:cs typeface="Calibri" pitchFamily="34" charset="0"/>
              </a:rPr>
              <a:t>PROPOSED GST MODEL </a:t>
            </a:r>
            <a:r>
              <a:rPr lang="en-US" sz="2585" dirty="0" smtClean="0">
                <a:latin typeface="Calibri" pitchFamily="34" charset="0"/>
                <a:cs typeface="Calibri" pitchFamily="34" charset="0"/>
              </a:rPr>
              <a:t>- STANDARD RATED</a:t>
            </a:r>
            <a:endParaRPr lang="en-US" sz="2215" dirty="0">
              <a:latin typeface="Calibri" pitchFamily="34" charset="0"/>
              <a:cs typeface="Calibri" pitchFamily="34" charset="0"/>
            </a:endParaRPr>
          </a:p>
        </p:txBody>
      </p:sp>
    </p:spTree>
    <p:extLst>
      <p:ext uri="{BB962C8B-B14F-4D97-AF65-F5344CB8AC3E}">
        <p14:creationId xmlns:p14="http://schemas.microsoft.com/office/powerpoint/2010/main" val="3164871585"/>
      </p:ext>
    </p:extLst>
  </p:cSld>
  <p:clrMapOvr>
    <a:masterClrMapping/>
  </p:clrMapOvr>
  <p:transition spd="slow">
    <p:pull/>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29</a:t>
            </a:fld>
            <a:endParaRPr lang="en-US"/>
          </a:p>
        </p:txBody>
      </p:sp>
      <p:sp>
        <p:nvSpPr>
          <p:cNvPr id="4" name="Rectangle 34"/>
          <p:cNvSpPr>
            <a:spLocks noChangeArrowheads="1"/>
          </p:cNvSpPr>
          <p:nvPr/>
        </p:nvSpPr>
        <p:spPr bwMode="auto">
          <a:xfrm>
            <a:off x="3143340" y="4658597"/>
            <a:ext cx="2931221" cy="1691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type="none" w="sm" len="sm"/>
                <a:tailEnd type="none" w="sm" len="sm"/>
              </a14:hiddenLine>
            </a:ext>
          </a:extLst>
        </p:spPr>
        <p:txBody>
          <a:bodyPr/>
          <a:lstStyle/>
          <a:p>
            <a:pPr algn="ctr"/>
            <a:r>
              <a:rPr lang="en-GB" sz="10616" b="1" dirty="0">
                <a:latin typeface="Arial Narrow" charset="0"/>
              </a:rPr>
              <a:t>0%</a:t>
            </a:r>
          </a:p>
        </p:txBody>
      </p:sp>
      <p:sp>
        <p:nvSpPr>
          <p:cNvPr id="8" name="Rectangle 7"/>
          <p:cNvSpPr/>
          <p:nvPr/>
        </p:nvSpPr>
        <p:spPr>
          <a:xfrm>
            <a:off x="659745" y="2074608"/>
            <a:ext cx="2142106" cy="747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MY" sz="1662" dirty="0"/>
              <a:t>Water usage to domestic users</a:t>
            </a:r>
          </a:p>
        </p:txBody>
      </p:sp>
      <p:sp>
        <p:nvSpPr>
          <p:cNvPr id="11" name="Rectangle 10"/>
          <p:cNvSpPr/>
          <p:nvPr/>
        </p:nvSpPr>
        <p:spPr>
          <a:xfrm>
            <a:off x="3474572" y="2099242"/>
            <a:ext cx="2142106" cy="574165"/>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1662" dirty="0" smtClean="0"/>
              <a:t>Export</a:t>
            </a:r>
            <a:endParaRPr lang="en-MY" sz="1662" dirty="0"/>
          </a:p>
        </p:txBody>
      </p:sp>
      <p:sp>
        <p:nvSpPr>
          <p:cNvPr id="12" name="Rectangle 11"/>
          <p:cNvSpPr/>
          <p:nvPr/>
        </p:nvSpPr>
        <p:spPr>
          <a:xfrm>
            <a:off x="6365347" y="2099242"/>
            <a:ext cx="2142106" cy="747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MY" sz="1662" dirty="0"/>
              <a:t>First </a:t>
            </a:r>
            <a:r>
              <a:rPr lang="en-MY" sz="1662" dirty="0" smtClean="0"/>
              <a:t>300 units of </a:t>
            </a:r>
            <a:r>
              <a:rPr lang="en-MY" sz="1662" dirty="0"/>
              <a:t>electricity to domestic users</a:t>
            </a:r>
          </a:p>
        </p:txBody>
      </p:sp>
      <p:pic>
        <p:nvPicPr>
          <p:cNvPr id="18" name="Picture 6" descr="C:\Users\GSTUser\Desktop\Logo Syabas.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58193" y="2135566"/>
            <a:ext cx="612301" cy="69682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9" name="Picture 7" descr="C:\Users\GSTUser\Desktop\thunder-bolt-plain-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31506" y="2099242"/>
            <a:ext cx="443876" cy="84148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1" name="Picture 10" descr="C:\Users\GSTUser\Desktop\Buatan Malaysia.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75345" y="2310609"/>
            <a:ext cx="815668" cy="63011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3" name="Rectangle 22"/>
          <p:cNvSpPr/>
          <p:nvPr/>
        </p:nvSpPr>
        <p:spPr>
          <a:xfrm>
            <a:off x="-219006" y="570836"/>
            <a:ext cx="6477000" cy="844062"/>
          </a:xfrm>
          <a:prstGeom prst="rect">
            <a:avLst/>
          </a:prstGeom>
          <a:solidFill>
            <a:srgbClr val="FF0000"/>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lvl="1"/>
            <a:r>
              <a:rPr lang="en-US" sz="2585" dirty="0">
                <a:latin typeface="Calibri" pitchFamily="34" charset="0"/>
                <a:cs typeface="Calibri" pitchFamily="34" charset="0"/>
              </a:rPr>
              <a:t>PROPOSED GST </a:t>
            </a:r>
            <a:r>
              <a:rPr lang="en-US" sz="2585" dirty="0" smtClean="0">
                <a:latin typeface="Calibri" pitchFamily="34" charset="0"/>
                <a:cs typeface="Calibri" pitchFamily="34" charset="0"/>
              </a:rPr>
              <a:t>MODEL - ZERO RATED</a:t>
            </a:r>
            <a:endParaRPr lang="en-US" sz="2215" dirty="0">
              <a:latin typeface="Calibri" pitchFamily="34" charset="0"/>
              <a:cs typeface="Calibri" pitchFamily="34" charset="0"/>
            </a:endParaRPr>
          </a:p>
        </p:txBody>
      </p:sp>
      <p:sp>
        <p:nvSpPr>
          <p:cNvPr id="27" name="Rounded Rectangle 26"/>
          <p:cNvSpPr/>
          <p:nvPr/>
        </p:nvSpPr>
        <p:spPr>
          <a:xfrm>
            <a:off x="693151" y="2940724"/>
            <a:ext cx="2118124" cy="2897711"/>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285750" indent="-285750">
              <a:buFont typeface="Arial" panose="020B0604020202020204" pitchFamily="34" charset="0"/>
              <a:buChar char="•"/>
            </a:pPr>
            <a:r>
              <a:rPr lang="en-MY" dirty="0"/>
              <a:t>E</a:t>
            </a:r>
            <a:r>
              <a:rPr lang="en-MY" dirty="0" smtClean="0"/>
              <a:t>xcludes distilled water, de-ionised water, oxygenised water and mineral water.</a:t>
            </a:r>
            <a:endParaRPr lang="en-MY" dirty="0"/>
          </a:p>
        </p:txBody>
      </p:sp>
      <p:sp>
        <p:nvSpPr>
          <p:cNvPr id="28" name="Rounded Rectangle 27"/>
          <p:cNvSpPr/>
          <p:nvPr/>
        </p:nvSpPr>
        <p:spPr>
          <a:xfrm>
            <a:off x="6299694" y="3005769"/>
            <a:ext cx="2468756" cy="2897711"/>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285750" indent="-285750">
              <a:buFont typeface="Arial" panose="020B0604020202020204" pitchFamily="34" charset="0"/>
              <a:buChar char="•"/>
            </a:pPr>
            <a:r>
              <a:rPr lang="en-MY" dirty="0" smtClean="0"/>
              <a:t>Supply of first 300 units of electricity to domestic user (Current Tariff : RM 77)</a:t>
            </a:r>
            <a:endParaRPr lang="en-MY" dirty="0"/>
          </a:p>
        </p:txBody>
      </p:sp>
      <p:sp>
        <p:nvSpPr>
          <p:cNvPr id="29" name="Rounded Rectangle 28"/>
          <p:cNvSpPr/>
          <p:nvPr/>
        </p:nvSpPr>
        <p:spPr>
          <a:xfrm>
            <a:off x="3549888" y="3051133"/>
            <a:ext cx="2118124" cy="1607464"/>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285750" indent="-285750">
              <a:buFont typeface="Arial" panose="020B0604020202020204" pitchFamily="34" charset="0"/>
              <a:buChar char="•"/>
            </a:pPr>
            <a:r>
              <a:rPr lang="en-MY" dirty="0" smtClean="0"/>
              <a:t>Exported Goods and Services </a:t>
            </a:r>
            <a:endParaRPr lang="en-MY" dirty="0"/>
          </a:p>
        </p:txBody>
      </p:sp>
    </p:spTree>
    <p:extLst>
      <p:ext uri="{BB962C8B-B14F-4D97-AF65-F5344CB8AC3E}">
        <p14:creationId xmlns:p14="http://schemas.microsoft.com/office/powerpoint/2010/main" val="1449868158"/>
      </p:ext>
    </p:extLst>
  </p:cSld>
  <p:clrMapOvr>
    <a:masterClrMapping/>
  </p:clrMapOvr>
  <p:transition spd="slow">
    <p:pull/>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5493"/>
          <a:stretch/>
        </p:blipFill>
        <p:spPr bwMode="auto">
          <a:xfrm>
            <a:off x="6252760" y="4381148"/>
            <a:ext cx="2472140" cy="16674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Content Placeholder 2"/>
          <p:cNvSpPr txBox="1">
            <a:spLocks/>
          </p:cNvSpPr>
          <p:nvPr/>
        </p:nvSpPr>
        <p:spPr>
          <a:xfrm>
            <a:off x="495300" y="1223210"/>
            <a:ext cx="8229600" cy="4037662"/>
          </a:xfrm>
          <a:prstGeom prst="rect">
            <a:avLst/>
          </a:prstGeom>
        </p:spPr>
        <p:txBody>
          <a:bodyPr>
            <a:normAutofit fontScale="92500" lnSpcReduction="10000"/>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428625" indent="-428625">
              <a:buFont typeface="+mj-lt"/>
              <a:buAutoNum type="romanUcPeriod"/>
            </a:pPr>
            <a:endParaRPr lang="en-MY" dirty="0" smtClean="0"/>
          </a:p>
          <a:p>
            <a:pPr marL="428625" indent="-428625">
              <a:buFont typeface="+mj-lt"/>
              <a:buAutoNum type="romanUcPeriod"/>
            </a:pPr>
            <a:r>
              <a:rPr lang="en-MY" sz="2800" dirty="0" smtClean="0"/>
              <a:t>ABOUT SALIHIN</a:t>
            </a:r>
          </a:p>
          <a:p>
            <a:pPr marL="428625" indent="-428625">
              <a:buFont typeface="+mj-lt"/>
              <a:buAutoNum type="romanUcPeriod"/>
            </a:pPr>
            <a:r>
              <a:rPr lang="en-MY" sz="2800" dirty="0" smtClean="0"/>
              <a:t>TAX SYSTEM IN MALAYSIA</a:t>
            </a:r>
            <a:endParaRPr lang="en-MY" sz="2800" dirty="0"/>
          </a:p>
          <a:p>
            <a:pPr marL="428625" indent="-428625">
              <a:buFont typeface="+mj-lt"/>
              <a:buAutoNum type="romanUcPeriod"/>
            </a:pPr>
            <a:r>
              <a:rPr lang="en-MY" sz="2800" dirty="0" smtClean="0"/>
              <a:t>INTRODUCTION OF GST IN MALAYSIA</a:t>
            </a:r>
          </a:p>
          <a:p>
            <a:pPr marL="428625" indent="-428625">
              <a:buFont typeface="+mj-lt"/>
              <a:buAutoNum type="romanUcPeriod"/>
            </a:pPr>
            <a:r>
              <a:rPr lang="en-MY" sz="2800" dirty="0" smtClean="0"/>
              <a:t>WHAT IS GST?</a:t>
            </a:r>
          </a:p>
          <a:p>
            <a:pPr marL="428625" indent="-428625">
              <a:buFont typeface="+mj-lt"/>
              <a:buAutoNum type="romanUcPeriod"/>
            </a:pPr>
            <a:r>
              <a:rPr lang="en-MY" sz="2800" dirty="0" smtClean="0"/>
              <a:t>BASIC CONCEPT AND PROPOSED GST MODEL</a:t>
            </a:r>
          </a:p>
          <a:p>
            <a:pPr marL="428625" indent="-428625">
              <a:buFont typeface="+mj-lt"/>
              <a:buAutoNum type="romanUcPeriod"/>
            </a:pPr>
            <a:r>
              <a:rPr lang="en-US" sz="2800" dirty="0" smtClean="0"/>
              <a:t>SST vs GST</a:t>
            </a:r>
            <a:endParaRPr lang="en-MY" sz="2800" dirty="0" smtClean="0"/>
          </a:p>
          <a:p>
            <a:pPr marL="428625" indent="-428625">
              <a:buFont typeface="+mj-lt"/>
              <a:buAutoNum type="romanUcPeriod"/>
            </a:pPr>
            <a:r>
              <a:rPr lang="en-MY" sz="2800" dirty="0" smtClean="0"/>
              <a:t>GST IMPACT TO CONSUMER </a:t>
            </a:r>
          </a:p>
          <a:p>
            <a:pPr marL="428625" indent="-428625">
              <a:buFont typeface="+mj-lt"/>
              <a:buAutoNum type="romanUcPeriod"/>
            </a:pPr>
            <a:r>
              <a:rPr lang="en-MY" sz="2800" dirty="0" smtClean="0"/>
              <a:t>GST READINESS</a:t>
            </a:r>
            <a:endParaRPr lang="en-MY" sz="2800" dirty="0"/>
          </a:p>
        </p:txBody>
      </p:sp>
      <p:sp>
        <p:nvSpPr>
          <p:cNvPr id="12" name="Rectangle 11"/>
          <p:cNvSpPr/>
          <p:nvPr/>
        </p:nvSpPr>
        <p:spPr>
          <a:xfrm>
            <a:off x="-187657" y="308810"/>
            <a:ext cx="7016750" cy="914400"/>
          </a:xfrm>
          <a:prstGeom prst="rect">
            <a:avLst/>
          </a:prstGeom>
          <a:solidFill>
            <a:srgbClr val="FF0000"/>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1"/>
            <a:r>
              <a:rPr lang="en-US" sz="2800" dirty="0" smtClean="0">
                <a:latin typeface="Calibri" pitchFamily="34" charset="0"/>
                <a:cs typeface="Calibri" pitchFamily="34" charset="0"/>
              </a:rPr>
              <a:t>AGENDA</a:t>
            </a:r>
            <a:endParaRPr lang="en-MY" sz="2800" dirty="0">
              <a:latin typeface="Calibri" pitchFamily="34" charset="0"/>
              <a:cs typeface="Calibri" pitchFamily="34" charset="0"/>
            </a:endParaRPr>
          </a:p>
        </p:txBody>
      </p:sp>
      <p:sp>
        <p:nvSpPr>
          <p:cNvPr id="13" name="Slide Number Placeholder 4"/>
          <p:cNvSpPr>
            <a:spLocks noGrp="1"/>
          </p:cNvSpPr>
          <p:nvPr>
            <p:ph type="sldNum" sz="quarter" idx="12"/>
          </p:nvPr>
        </p:nvSpPr>
        <p:spPr>
          <a:xfrm>
            <a:off x="8507455" y="6407155"/>
            <a:ext cx="532557" cy="365125"/>
          </a:xfrm>
        </p:spPr>
        <p:txBody>
          <a:bodyPr/>
          <a:lstStyle/>
          <a:p>
            <a:fld id="{B6F15528-21DE-4FAA-801E-634DDDAF4B2B}" type="slidenum">
              <a:rPr lang="en-US" smtClean="0"/>
              <a:pPr/>
              <a:t>3</a:t>
            </a:fld>
            <a:endParaRPr lang="en-US" dirty="0"/>
          </a:p>
        </p:txBody>
      </p:sp>
    </p:spTree>
    <p:extLst>
      <p:ext uri="{BB962C8B-B14F-4D97-AF65-F5344CB8AC3E}">
        <p14:creationId xmlns:p14="http://schemas.microsoft.com/office/powerpoint/2010/main" val="39875124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30</a:t>
            </a:fld>
            <a:endParaRPr lang="en-US"/>
          </a:p>
        </p:txBody>
      </p:sp>
      <p:sp>
        <p:nvSpPr>
          <p:cNvPr id="4" name="Rectangle 34"/>
          <p:cNvSpPr>
            <a:spLocks noChangeArrowheads="1"/>
          </p:cNvSpPr>
          <p:nvPr/>
        </p:nvSpPr>
        <p:spPr bwMode="auto">
          <a:xfrm>
            <a:off x="3409192" y="3467942"/>
            <a:ext cx="2931221" cy="1691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type="none" w="sm" len="sm"/>
                <a:tailEnd type="none" w="sm" len="sm"/>
              </a14:hiddenLine>
            </a:ext>
          </a:extLst>
        </p:spPr>
        <p:txBody>
          <a:bodyPr/>
          <a:lstStyle/>
          <a:p>
            <a:pPr algn="ctr"/>
            <a:r>
              <a:rPr lang="en-GB" sz="10616" b="1" dirty="0">
                <a:latin typeface="Arial Narrow" charset="0"/>
              </a:rPr>
              <a:t>0%</a:t>
            </a:r>
          </a:p>
        </p:txBody>
      </p:sp>
      <p:sp>
        <p:nvSpPr>
          <p:cNvPr id="23" name="Rectangle 22"/>
          <p:cNvSpPr/>
          <p:nvPr/>
        </p:nvSpPr>
        <p:spPr>
          <a:xfrm>
            <a:off x="-219006" y="570836"/>
            <a:ext cx="6477000" cy="844062"/>
          </a:xfrm>
          <a:prstGeom prst="rect">
            <a:avLst/>
          </a:prstGeom>
          <a:solidFill>
            <a:srgbClr val="FF0000"/>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lvl="1"/>
            <a:r>
              <a:rPr lang="en-US" sz="2585" dirty="0">
                <a:latin typeface="Calibri" pitchFamily="34" charset="0"/>
                <a:cs typeface="Calibri" pitchFamily="34" charset="0"/>
              </a:rPr>
              <a:t>PROPOSED GST </a:t>
            </a:r>
            <a:r>
              <a:rPr lang="en-US" sz="2585" dirty="0" smtClean="0">
                <a:latin typeface="Calibri" pitchFamily="34" charset="0"/>
                <a:cs typeface="Calibri" pitchFamily="34" charset="0"/>
              </a:rPr>
              <a:t>MODEL - ZERO RATED</a:t>
            </a:r>
            <a:endParaRPr lang="en-US" sz="2215" dirty="0">
              <a:latin typeface="Calibri" pitchFamily="34" charset="0"/>
              <a:cs typeface="Calibri" pitchFamily="34" charset="0"/>
            </a:endParaRPr>
          </a:p>
        </p:txBody>
      </p:sp>
      <p:sp>
        <p:nvSpPr>
          <p:cNvPr id="26" name="Rounded Rectangle 25"/>
          <p:cNvSpPr/>
          <p:nvPr/>
        </p:nvSpPr>
        <p:spPr>
          <a:xfrm>
            <a:off x="961586" y="2835472"/>
            <a:ext cx="3000375" cy="3589339"/>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285750" indent="-285750">
              <a:buFont typeface="Arial" panose="020B0604020202020204" pitchFamily="34" charset="0"/>
              <a:buChar char="•"/>
            </a:pPr>
            <a:r>
              <a:rPr lang="en-MY" dirty="0" smtClean="0"/>
              <a:t>Cattle</a:t>
            </a:r>
          </a:p>
          <a:p>
            <a:pPr marL="285750" indent="-285750">
              <a:buFont typeface="Arial" panose="020B0604020202020204" pitchFamily="34" charset="0"/>
              <a:buChar char="•"/>
            </a:pPr>
            <a:r>
              <a:rPr lang="en-MY" dirty="0" smtClean="0"/>
              <a:t>Buffalo</a:t>
            </a:r>
          </a:p>
          <a:p>
            <a:pPr marL="285750" indent="-285750">
              <a:buFont typeface="Arial" panose="020B0604020202020204" pitchFamily="34" charset="0"/>
              <a:buChar char="•"/>
            </a:pPr>
            <a:r>
              <a:rPr lang="en-MY" dirty="0" smtClean="0"/>
              <a:t>Swine</a:t>
            </a:r>
          </a:p>
          <a:p>
            <a:pPr marL="285750" indent="-285750">
              <a:buFont typeface="Arial" panose="020B0604020202020204" pitchFamily="34" charset="0"/>
              <a:buChar char="•"/>
            </a:pPr>
            <a:r>
              <a:rPr lang="en-MY" dirty="0" smtClean="0"/>
              <a:t>Sheep &amp; goats</a:t>
            </a:r>
          </a:p>
          <a:p>
            <a:pPr marL="285750" indent="-285750">
              <a:buFont typeface="Arial" panose="020B0604020202020204" pitchFamily="34" charset="0"/>
              <a:buChar char="•"/>
            </a:pPr>
            <a:r>
              <a:rPr lang="en-MY" dirty="0" smtClean="0"/>
              <a:t>Ducks</a:t>
            </a:r>
          </a:p>
          <a:p>
            <a:pPr marL="285750" indent="-285750">
              <a:buFont typeface="Arial" panose="020B0604020202020204" pitchFamily="34" charset="0"/>
              <a:buChar char="•"/>
            </a:pPr>
            <a:r>
              <a:rPr lang="en-MY" dirty="0" smtClean="0"/>
              <a:t>Geese</a:t>
            </a:r>
          </a:p>
          <a:p>
            <a:pPr marL="285750" indent="-285750">
              <a:buFont typeface="Arial" panose="020B0604020202020204" pitchFamily="34" charset="0"/>
              <a:buChar char="•"/>
            </a:pPr>
            <a:r>
              <a:rPr lang="en-MY" dirty="0" smtClean="0"/>
              <a:t>Turkeys</a:t>
            </a:r>
          </a:p>
          <a:p>
            <a:pPr marL="285750" indent="-285750">
              <a:buFont typeface="Arial" panose="020B0604020202020204" pitchFamily="34" charset="0"/>
              <a:buChar char="•"/>
            </a:pPr>
            <a:r>
              <a:rPr lang="en-MY" dirty="0" smtClean="0"/>
              <a:t>Fish                      (including </a:t>
            </a:r>
            <a:r>
              <a:rPr lang="en-MY" dirty="0" err="1" smtClean="0"/>
              <a:t>dried,salted</a:t>
            </a:r>
            <a:r>
              <a:rPr lang="en-MY" dirty="0" smtClean="0"/>
              <a:t>)</a:t>
            </a:r>
          </a:p>
          <a:p>
            <a:pPr marL="285750" indent="-285750">
              <a:buFont typeface="Arial" panose="020B0604020202020204" pitchFamily="34" charset="0"/>
              <a:buChar char="•"/>
            </a:pPr>
            <a:r>
              <a:rPr lang="en-MY" dirty="0" err="1" smtClean="0"/>
              <a:t>Etc</a:t>
            </a:r>
            <a:endParaRPr lang="en-MY" dirty="0" smtClean="0"/>
          </a:p>
        </p:txBody>
      </p:sp>
      <p:sp>
        <p:nvSpPr>
          <p:cNvPr id="27" name="Rectangle 26"/>
          <p:cNvSpPr/>
          <p:nvPr/>
        </p:nvSpPr>
        <p:spPr>
          <a:xfrm>
            <a:off x="1303884" y="2092123"/>
            <a:ext cx="2513338" cy="521968"/>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1662" dirty="0"/>
              <a:t>Livestock </a:t>
            </a:r>
            <a:r>
              <a:rPr lang="en-US" sz="1662" dirty="0" smtClean="0"/>
              <a:t>supplies      (Fresh, chilled or frozen)</a:t>
            </a:r>
            <a:endParaRPr lang="en-MY" sz="1662" dirty="0"/>
          </a:p>
        </p:txBody>
      </p:sp>
      <p:pic>
        <p:nvPicPr>
          <p:cNvPr id="28" name="Picture 3" descr="C:\Users\GSTUser\Desktop\133788287516323.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477663" y="1981432"/>
            <a:ext cx="977811" cy="7433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9" name="Rounded Rectangle 28"/>
          <p:cNvSpPr/>
          <p:nvPr/>
        </p:nvSpPr>
        <p:spPr>
          <a:xfrm>
            <a:off x="5782662" y="2817813"/>
            <a:ext cx="3000375" cy="3589339"/>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285750" indent="-285750">
              <a:buFont typeface="Arial" panose="020B0604020202020204" pitchFamily="34" charset="0"/>
              <a:buChar char="•"/>
            </a:pPr>
            <a:r>
              <a:rPr lang="en-MY" dirty="0" smtClean="0"/>
              <a:t>Fish                      (including </a:t>
            </a:r>
            <a:r>
              <a:rPr lang="en-MY" dirty="0" err="1" smtClean="0"/>
              <a:t>dried,salted</a:t>
            </a:r>
            <a:r>
              <a:rPr lang="en-MY" dirty="0" smtClean="0"/>
              <a:t>)</a:t>
            </a:r>
          </a:p>
          <a:p>
            <a:pPr marL="285750" indent="-285750">
              <a:buFont typeface="Arial" panose="020B0604020202020204" pitchFamily="34" charset="0"/>
              <a:buChar char="•"/>
            </a:pPr>
            <a:r>
              <a:rPr lang="en-MY" dirty="0" smtClean="0"/>
              <a:t>Lobster</a:t>
            </a:r>
          </a:p>
          <a:p>
            <a:pPr marL="285750" indent="-285750">
              <a:buFont typeface="Arial" panose="020B0604020202020204" pitchFamily="34" charset="0"/>
              <a:buChar char="•"/>
            </a:pPr>
            <a:r>
              <a:rPr lang="en-MY" dirty="0" smtClean="0"/>
              <a:t>Oyster</a:t>
            </a:r>
          </a:p>
          <a:p>
            <a:pPr marL="285750" indent="-285750">
              <a:buFont typeface="Arial" panose="020B0604020202020204" pitchFamily="34" charset="0"/>
              <a:buChar char="•"/>
            </a:pPr>
            <a:r>
              <a:rPr lang="en-MY" dirty="0" smtClean="0"/>
              <a:t>Mussels</a:t>
            </a:r>
          </a:p>
          <a:p>
            <a:pPr marL="285750" indent="-285750">
              <a:buFont typeface="Arial" panose="020B0604020202020204" pitchFamily="34" charset="0"/>
              <a:buChar char="•"/>
            </a:pPr>
            <a:r>
              <a:rPr lang="en-MY" dirty="0" smtClean="0"/>
              <a:t>Octopus</a:t>
            </a:r>
          </a:p>
          <a:p>
            <a:pPr marL="285750" indent="-285750">
              <a:buFont typeface="Arial" panose="020B0604020202020204" pitchFamily="34" charset="0"/>
              <a:buChar char="•"/>
            </a:pPr>
            <a:r>
              <a:rPr lang="en-MY" dirty="0" smtClean="0"/>
              <a:t>Snails</a:t>
            </a:r>
          </a:p>
          <a:p>
            <a:pPr marL="285750" indent="-285750">
              <a:buFont typeface="Arial" panose="020B0604020202020204" pitchFamily="34" charset="0"/>
              <a:buChar char="•"/>
            </a:pPr>
            <a:r>
              <a:rPr lang="en-MY" dirty="0" smtClean="0"/>
              <a:t>Sea cucumbers</a:t>
            </a:r>
          </a:p>
          <a:p>
            <a:pPr marL="285750" indent="-285750">
              <a:buFont typeface="Arial" panose="020B0604020202020204" pitchFamily="34" charset="0"/>
              <a:buChar char="•"/>
            </a:pPr>
            <a:r>
              <a:rPr lang="en-MY" dirty="0" smtClean="0"/>
              <a:t>Jellyfish</a:t>
            </a:r>
          </a:p>
          <a:p>
            <a:pPr marL="285750" indent="-285750">
              <a:buFont typeface="Arial" panose="020B0604020202020204" pitchFamily="34" charset="0"/>
              <a:buChar char="•"/>
            </a:pPr>
            <a:r>
              <a:rPr lang="en-MY" dirty="0" smtClean="0"/>
              <a:t>Anchovies (</a:t>
            </a:r>
            <a:r>
              <a:rPr lang="en-MY" dirty="0" err="1" smtClean="0"/>
              <a:t>ikan</a:t>
            </a:r>
            <a:r>
              <a:rPr lang="en-MY" dirty="0" smtClean="0"/>
              <a:t> </a:t>
            </a:r>
            <a:r>
              <a:rPr lang="en-MY" dirty="0" err="1" smtClean="0"/>
              <a:t>bilis</a:t>
            </a:r>
            <a:r>
              <a:rPr lang="en-MY" dirty="0" smtClean="0"/>
              <a:t>)</a:t>
            </a:r>
          </a:p>
          <a:p>
            <a:pPr marL="285750" indent="-285750">
              <a:buFont typeface="Arial" panose="020B0604020202020204" pitchFamily="34" charset="0"/>
              <a:buChar char="•"/>
            </a:pPr>
            <a:r>
              <a:rPr lang="en-MY" dirty="0" err="1" smtClean="0"/>
              <a:t>Etc</a:t>
            </a:r>
            <a:endParaRPr lang="en-MY" dirty="0" smtClean="0"/>
          </a:p>
        </p:txBody>
      </p:sp>
      <p:sp>
        <p:nvSpPr>
          <p:cNvPr id="30" name="Rectangle 29"/>
          <p:cNvSpPr/>
          <p:nvPr/>
        </p:nvSpPr>
        <p:spPr>
          <a:xfrm>
            <a:off x="6059935" y="2065027"/>
            <a:ext cx="2208977" cy="521968"/>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1662" dirty="0"/>
              <a:t>Fish, Crab, Oyster, etc.</a:t>
            </a:r>
            <a:endParaRPr lang="en-MY" sz="1662" dirty="0"/>
          </a:p>
        </p:txBody>
      </p:sp>
      <p:grpSp>
        <p:nvGrpSpPr>
          <p:cNvPr id="31" name="Group 4"/>
          <p:cNvGrpSpPr/>
          <p:nvPr/>
        </p:nvGrpSpPr>
        <p:grpSpPr>
          <a:xfrm>
            <a:off x="7913581" y="2148078"/>
            <a:ext cx="1016203" cy="666125"/>
            <a:chOff x="76748" y="3878070"/>
            <a:chExt cx="1100887" cy="721635"/>
          </a:xfrm>
        </p:grpSpPr>
        <p:pic>
          <p:nvPicPr>
            <p:cNvPr id="32" name="Picture 5" descr="C:\Users\GSTUser\Desktop\snapper no background png file30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90860" y="3984619"/>
              <a:ext cx="1086775" cy="6150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3" name="Picture 5" descr="C:\Users\GSTUser\Desktop\snapper no background png file30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301585" flipH="1">
              <a:off x="76748" y="3878070"/>
              <a:ext cx="987977" cy="55916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57681982"/>
      </p:ext>
    </p:extLst>
  </p:cSld>
  <p:clrMapOvr>
    <a:masterClrMapping/>
  </p:clrMapOvr>
  <p:transition spd="slow">
    <p:pull/>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31</a:t>
            </a:fld>
            <a:endParaRPr lang="en-US"/>
          </a:p>
        </p:txBody>
      </p:sp>
      <p:sp>
        <p:nvSpPr>
          <p:cNvPr id="4" name="Rectangle 34"/>
          <p:cNvSpPr>
            <a:spLocks noChangeArrowheads="1"/>
          </p:cNvSpPr>
          <p:nvPr/>
        </p:nvSpPr>
        <p:spPr bwMode="auto">
          <a:xfrm>
            <a:off x="3409192" y="3467942"/>
            <a:ext cx="2931221" cy="1691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type="none" w="sm" len="sm"/>
                <a:tailEnd type="none" w="sm" len="sm"/>
              </a14:hiddenLine>
            </a:ext>
          </a:extLst>
        </p:spPr>
        <p:txBody>
          <a:bodyPr/>
          <a:lstStyle/>
          <a:p>
            <a:pPr algn="ctr"/>
            <a:r>
              <a:rPr lang="en-GB" sz="10616" b="1" dirty="0">
                <a:latin typeface="Arial Narrow" charset="0"/>
              </a:rPr>
              <a:t>0%</a:t>
            </a:r>
          </a:p>
        </p:txBody>
      </p:sp>
      <p:sp>
        <p:nvSpPr>
          <p:cNvPr id="23" name="Rectangle 22"/>
          <p:cNvSpPr/>
          <p:nvPr/>
        </p:nvSpPr>
        <p:spPr>
          <a:xfrm>
            <a:off x="-219006" y="570836"/>
            <a:ext cx="6477000" cy="844062"/>
          </a:xfrm>
          <a:prstGeom prst="rect">
            <a:avLst/>
          </a:prstGeom>
          <a:solidFill>
            <a:srgbClr val="FF0000"/>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lvl="1"/>
            <a:r>
              <a:rPr lang="en-US" sz="2585" dirty="0">
                <a:latin typeface="Calibri" pitchFamily="34" charset="0"/>
                <a:cs typeface="Calibri" pitchFamily="34" charset="0"/>
              </a:rPr>
              <a:t>PROPOSED GST </a:t>
            </a:r>
            <a:r>
              <a:rPr lang="en-US" sz="2585" dirty="0" smtClean="0">
                <a:latin typeface="Calibri" pitchFamily="34" charset="0"/>
                <a:cs typeface="Calibri" pitchFamily="34" charset="0"/>
              </a:rPr>
              <a:t>MODEL - ZERO RATED</a:t>
            </a:r>
            <a:endParaRPr lang="en-US" sz="2215" dirty="0">
              <a:latin typeface="Calibri" pitchFamily="34" charset="0"/>
              <a:cs typeface="Calibri" pitchFamily="34" charset="0"/>
            </a:endParaRPr>
          </a:p>
        </p:txBody>
      </p:sp>
      <p:sp>
        <p:nvSpPr>
          <p:cNvPr id="26" name="Rounded Rectangle 25"/>
          <p:cNvSpPr/>
          <p:nvPr/>
        </p:nvSpPr>
        <p:spPr>
          <a:xfrm>
            <a:off x="961586" y="2284955"/>
            <a:ext cx="3000375" cy="4287295"/>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285750" indent="-285750">
              <a:buFont typeface="Arial" panose="020B0604020202020204" pitchFamily="34" charset="0"/>
              <a:buChar char="•"/>
            </a:pPr>
            <a:r>
              <a:rPr lang="en-MY" dirty="0" smtClean="0"/>
              <a:t>Potatoes</a:t>
            </a:r>
          </a:p>
          <a:p>
            <a:pPr marL="285750" indent="-285750">
              <a:buFont typeface="Arial" panose="020B0604020202020204" pitchFamily="34" charset="0"/>
              <a:buChar char="•"/>
            </a:pPr>
            <a:r>
              <a:rPr lang="en-MY" dirty="0" smtClean="0"/>
              <a:t>Tomatoes</a:t>
            </a:r>
          </a:p>
          <a:p>
            <a:pPr marL="285750" indent="-285750">
              <a:buFont typeface="Arial" panose="020B0604020202020204" pitchFamily="34" charset="0"/>
              <a:buChar char="•"/>
            </a:pPr>
            <a:r>
              <a:rPr lang="en-MY" dirty="0" smtClean="0"/>
              <a:t>Onion, garlic</a:t>
            </a:r>
          </a:p>
          <a:p>
            <a:pPr marL="285750" indent="-285750">
              <a:buFont typeface="Arial" panose="020B0604020202020204" pitchFamily="34" charset="0"/>
              <a:buChar char="•"/>
            </a:pPr>
            <a:r>
              <a:rPr lang="en-MY" dirty="0" smtClean="0"/>
              <a:t>Cabbage</a:t>
            </a:r>
            <a:r>
              <a:rPr lang="en-MY" dirty="0"/>
              <a:t> </a:t>
            </a:r>
            <a:r>
              <a:rPr lang="en-MY" dirty="0" smtClean="0"/>
              <a:t>&amp; lettuce</a:t>
            </a:r>
          </a:p>
          <a:p>
            <a:pPr marL="285750" indent="-285750">
              <a:buFont typeface="Arial" panose="020B0604020202020204" pitchFamily="34" charset="0"/>
              <a:buChar char="•"/>
            </a:pPr>
            <a:r>
              <a:rPr lang="en-MY" dirty="0" smtClean="0"/>
              <a:t>Carrots</a:t>
            </a:r>
          </a:p>
          <a:p>
            <a:pPr marL="285750" indent="-285750">
              <a:buFont typeface="Arial" panose="020B0604020202020204" pitchFamily="34" charset="0"/>
              <a:buChar char="•"/>
            </a:pPr>
            <a:r>
              <a:rPr lang="en-MY" dirty="0" smtClean="0"/>
              <a:t>Cucumbers</a:t>
            </a:r>
          </a:p>
          <a:p>
            <a:pPr marL="285750" indent="-285750">
              <a:buFont typeface="Arial" panose="020B0604020202020204" pitchFamily="34" charset="0"/>
              <a:buChar char="•"/>
            </a:pPr>
            <a:r>
              <a:rPr lang="en-MY" dirty="0" smtClean="0"/>
              <a:t>Celery</a:t>
            </a:r>
          </a:p>
          <a:p>
            <a:pPr marL="285750" indent="-285750">
              <a:buFont typeface="Arial" panose="020B0604020202020204" pitchFamily="34" charset="0"/>
              <a:buChar char="•"/>
            </a:pPr>
            <a:r>
              <a:rPr lang="en-MY" dirty="0" smtClean="0"/>
              <a:t>Mushrooms</a:t>
            </a:r>
          </a:p>
          <a:p>
            <a:pPr marL="285750" indent="-285750">
              <a:buFont typeface="Arial" panose="020B0604020202020204" pitchFamily="34" charset="0"/>
              <a:buChar char="•"/>
            </a:pPr>
            <a:r>
              <a:rPr lang="en-MY" dirty="0" smtClean="0"/>
              <a:t>Asparagus</a:t>
            </a:r>
          </a:p>
          <a:p>
            <a:pPr marL="285750" indent="-285750">
              <a:buFont typeface="Arial" panose="020B0604020202020204" pitchFamily="34" charset="0"/>
              <a:buChar char="•"/>
            </a:pPr>
            <a:r>
              <a:rPr lang="en-MY" dirty="0" smtClean="0"/>
              <a:t>Spinach</a:t>
            </a:r>
          </a:p>
          <a:p>
            <a:pPr marL="285750" indent="-285750">
              <a:buFont typeface="Arial" panose="020B0604020202020204" pitchFamily="34" charset="0"/>
              <a:buChar char="•"/>
            </a:pPr>
            <a:r>
              <a:rPr lang="en-MY" dirty="0" smtClean="0"/>
              <a:t>Olives</a:t>
            </a:r>
          </a:p>
          <a:p>
            <a:pPr marL="285750" indent="-285750">
              <a:buFont typeface="Arial" panose="020B0604020202020204" pitchFamily="34" charset="0"/>
              <a:buChar char="•"/>
            </a:pPr>
            <a:r>
              <a:rPr lang="en-MY" dirty="0" smtClean="0"/>
              <a:t>Yams</a:t>
            </a:r>
          </a:p>
          <a:p>
            <a:pPr marL="285750" indent="-285750">
              <a:buFont typeface="Arial" panose="020B0604020202020204" pitchFamily="34" charset="0"/>
              <a:buChar char="•"/>
            </a:pPr>
            <a:r>
              <a:rPr lang="en-MY" dirty="0" smtClean="0"/>
              <a:t>Banana (fresh only)</a:t>
            </a:r>
          </a:p>
          <a:p>
            <a:pPr marL="285750" indent="-285750">
              <a:buFont typeface="Arial" panose="020B0604020202020204" pitchFamily="34" charset="0"/>
              <a:buChar char="•"/>
            </a:pPr>
            <a:r>
              <a:rPr lang="en-MY" dirty="0" err="1" smtClean="0"/>
              <a:t>Etc</a:t>
            </a:r>
            <a:r>
              <a:rPr lang="en-MY" dirty="0" smtClean="0"/>
              <a:t> </a:t>
            </a:r>
          </a:p>
        </p:txBody>
      </p:sp>
      <p:sp>
        <p:nvSpPr>
          <p:cNvPr id="29" name="Rounded Rectangle 28"/>
          <p:cNvSpPr/>
          <p:nvPr/>
        </p:nvSpPr>
        <p:spPr>
          <a:xfrm>
            <a:off x="5782662" y="2284955"/>
            <a:ext cx="3000375" cy="4287295"/>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285750" indent="-285750">
              <a:buFont typeface="Arial" panose="020B0604020202020204" pitchFamily="34" charset="0"/>
              <a:buChar char="•"/>
            </a:pPr>
            <a:r>
              <a:rPr lang="en-MY" dirty="0" smtClean="0"/>
              <a:t>Rice</a:t>
            </a:r>
          </a:p>
          <a:p>
            <a:pPr marL="285750" indent="-285750">
              <a:buFont typeface="Arial" panose="020B0604020202020204" pitchFamily="34" charset="0"/>
              <a:buChar char="•"/>
            </a:pPr>
            <a:r>
              <a:rPr lang="en-MY" dirty="0" smtClean="0"/>
              <a:t>Flour</a:t>
            </a:r>
          </a:p>
          <a:p>
            <a:pPr marL="285750" indent="-285750">
              <a:buFont typeface="Arial" panose="020B0604020202020204" pitchFamily="34" charset="0"/>
              <a:buChar char="•"/>
            </a:pPr>
            <a:r>
              <a:rPr lang="en-MY" dirty="0" smtClean="0"/>
              <a:t>Palm oil</a:t>
            </a:r>
          </a:p>
          <a:p>
            <a:pPr marL="285750" indent="-285750">
              <a:buFont typeface="Arial" panose="020B0604020202020204" pitchFamily="34" charset="0"/>
              <a:buChar char="•"/>
            </a:pPr>
            <a:r>
              <a:rPr lang="en-MY" dirty="0" smtClean="0"/>
              <a:t>Coconut oil</a:t>
            </a:r>
          </a:p>
          <a:p>
            <a:pPr marL="285750" indent="-285750">
              <a:buFont typeface="Arial" panose="020B0604020202020204" pitchFamily="34" charset="0"/>
              <a:buChar char="•"/>
            </a:pPr>
            <a:r>
              <a:rPr lang="en-MY" dirty="0" smtClean="0"/>
              <a:t>Ground nut oil</a:t>
            </a:r>
          </a:p>
          <a:p>
            <a:pPr marL="285750" indent="-285750">
              <a:buFont typeface="Arial" panose="020B0604020202020204" pitchFamily="34" charset="0"/>
              <a:buChar char="•"/>
            </a:pPr>
            <a:r>
              <a:rPr lang="en-MY" dirty="0" smtClean="0"/>
              <a:t>Margarine</a:t>
            </a:r>
          </a:p>
          <a:p>
            <a:pPr marL="285750" indent="-285750">
              <a:buFont typeface="Arial" panose="020B0604020202020204" pitchFamily="34" charset="0"/>
              <a:buChar char="•"/>
            </a:pPr>
            <a:r>
              <a:rPr lang="en-MY" dirty="0" err="1" smtClean="0"/>
              <a:t>Cencaluk</a:t>
            </a:r>
            <a:endParaRPr lang="en-MY" dirty="0" smtClean="0"/>
          </a:p>
          <a:p>
            <a:pPr marL="285750" indent="-285750">
              <a:buFont typeface="Arial" panose="020B0604020202020204" pitchFamily="34" charset="0"/>
              <a:buChar char="•"/>
            </a:pPr>
            <a:r>
              <a:rPr lang="en-MY" dirty="0" smtClean="0"/>
              <a:t>Sugar </a:t>
            </a:r>
          </a:p>
          <a:p>
            <a:pPr marL="285750" indent="-285750">
              <a:buFont typeface="Arial" panose="020B0604020202020204" pitchFamily="34" charset="0"/>
              <a:buChar char="•"/>
            </a:pPr>
            <a:r>
              <a:rPr lang="en-MY" dirty="0" smtClean="0"/>
              <a:t>Pasta</a:t>
            </a:r>
          </a:p>
          <a:p>
            <a:pPr marL="285750" indent="-285750">
              <a:buFont typeface="Arial" panose="020B0604020202020204" pitchFamily="34" charset="0"/>
              <a:buChar char="•"/>
            </a:pPr>
            <a:r>
              <a:rPr lang="en-MY" dirty="0" smtClean="0"/>
              <a:t>White bread and wholemeal</a:t>
            </a:r>
          </a:p>
          <a:p>
            <a:pPr marL="285750" indent="-285750">
              <a:buFont typeface="Arial" panose="020B0604020202020204" pitchFamily="34" charset="0"/>
              <a:buChar char="•"/>
            </a:pPr>
            <a:r>
              <a:rPr lang="en-MY" dirty="0" smtClean="0"/>
              <a:t>Sauces</a:t>
            </a:r>
          </a:p>
          <a:p>
            <a:pPr marL="285750" indent="-285750">
              <a:buFont typeface="Arial" panose="020B0604020202020204" pitchFamily="34" charset="0"/>
              <a:buChar char="•"/>
            </a:pPr>
            <a:r>
              <a:rPr lang="en-MY" dirty="0" smtClean="0"/>
              <a:t>Salt</a:t>
            </a:r>
          </a:p>
          <a:p>
            <a:pPr marL="285750" indent="-285750">
              <a:buFont typeface="Arial" panose="020B0604020202020204" pitchFamily="34" charset="0"/>
              <a:buChar char="•"/>
            </a:pPr>
            <a:r>
              <a:rPr lang="en-MY" dirty="0" smtClean="0"/>
              <a:t>Spices</a:t>
            </a:r>
          </a:p>
          <a:p>
            <a:pPr marL="285750" indent="-285750">
              <a:buFont typeface="Arial" panose="020B0604020202020204" pitchFamily="34" charset="0"/>
              <a:buChar char="•"/>
            </a:pPr>
            <a:r>
              <a:rPr lang="en-MY" dirty="0" smtClean="0"/>
              <a:t>Milk powder (baby)</a:t>
            </a:r>
          </a:p>
        </p:txBody>
      </p:sp>
      <p:sp>
        <p:nvSpPr>
          <p:cNvPr id="13" name="Rectangle 12"/>
          <p:cNvSpPr/>
          <p:nvPr/>
        </p:nvSpPr>
        <p:spPr>
          <a:xfrm>
            <a:off x="1752984" y="1762987"/>
            <a:ext cx="2208977" cy="521968"/>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1662" dirty="0"/>
              <a:t>Agriculture Product</a:t>
            </a:r>
            <a:endParaRPr lang="en-MY" sz="1662" dirty="0"/>
          </a:p>
        </p:txBody>
      </p:sp>
      <p:pic>
        <p:nvPicPr>
          <p:cNvPr id="14" name="Picture 2" descr="C:\Users\GSTUser\Desktop\vegetabl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613644" y="1232994"/>
            <a:ext cx="1510091" cy="133643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5" name="Rectangle 14"/>
          <p:cNvSpPr/>
          <p:nvPr/>
        </p:nvSpPr>
        <p:spPr>
          <a:xfrm>
            <a:off x="5877657" y="1762987"/>
            <a:ext cx="2208977" cy="521968"/>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1662" dirty="0"/>
              <a:t>Rice, Flour, Salt, etc.</a:t>
            </a:r>
            <a:endParaRPr lang="en-MY" sz="1662" dirty="0"/>
          </a:p>
        </p:txBody>
      </p:sp>
      <p:pic>
        <p:nvPicPr>
          <p:cNvPr id="16" name="Picture 11" descr="C:\Users\GSTUser\Desktop\icon_Sal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34877" y="1414898"/>
            <a:ext cx="1809123" cy="125888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7909104"/>
      </p:ext>
    </p:extLst>
  </p:cSld>
  <p:clrMapOvr>
    <a:masterClrMapping/>
  </p:clrMapOvr>
  <p:transition spd="slow">
    <p:pull/>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32</a:t>
            </a:fld>
            <a:endParaRPr lang="en-US"/>
          </a:p>
        </p:txBody>
      </p:sp>
      <p:sp>
        <p:nvSpPr>
          <p:cNvPr id="4" name="Rectangle 34"/>
          <p:cNvSpPr>
            <a:spLocks noChangeArrowheads="1"/>
          </p:cNvSpPr>
          <p:nvPr/>
        </p:nvSpPr>
        <p:spPr bwMode="auto">
          <a:xfrm>
            <a:off x="2848044" y="3129577"/>
            <a:ext cx="2931221" cy="1691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type="none" w="sm" len="sm"/>
                <a:tailEnd type="none" w="sm" len="sm"/>
              </a14:hiddenLine>
            </a:ext>
          </a:extLst>
        </p:spPr>
        <p:txBody>
          <a:bodyPr/>
          <a:lstStyle/>
          <a:p>
            <a:pPr algn="ctr"/>
            <a:r>
              <a:rPr lang="en-GB" sz="10616" b="1" dirty="0">
                <a:latin typeface="Arial Narrow" charset="0"/>
              </a:rPr>
              <a:t>0%</a:t>
            </a:r>
          </a:p>
        </p:txBody>
      </p:sp>
      <p:sp>
        <p:nvSpPr>
          <p:cNvPr id="23" name="Rectangle 22"/>
          <p:cNvSpPr/>
          <p:nvPr/>
        </p:nvSpPr>
        <p:spPr>
          <a:xfrm>
            <a:off x="-390456" y="230126"/>
            <a:ext cx="6477000" cy="844062"/>
          </a:xfrm>
          <a:prstGeom prst="rect">
            <a:avLst/>
          </a:prstGeom>
          <a:solidFill>
            <a:srgbClr val="FF0000"/>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lvl="1"/>
            <a:r>
              <a:rPr lang="en-US" sz="2585" dirty="0">
                <a:latin typeface="Calibri" pitchFamily="34" charset="0"/>
                <a:cs typeface="Calibri" pitchFamily="34" charset="0"/>
              </a:rPr>
              <a:t>PROPOSED GST </a:t>
            </a:r>
            <a:r>
              <a:rPr lang="en-US" sz="2585" dirty="0" smtClean="0">
                <a:latin typeface="Calibri" pitchFamily="34" charset="0"/>
                <a:cs typeface="Calibri" pitchFamily="34" charset="0"/>
              </a:rPr>
              <a:t>MODEL - ZERO RATED</a:t>
            </a:r>
            <a:endParaRPr lang="en-US" sz="2215" dirty="0">
              <a:latin typeface="Calibri" pitchFamily="34" charset="0"/>
              <a:cs typeface="Calibri" pitchFamily="34" charset="0"/>
            </a:endParaRPr>
          </a:p>
        </p:txBody>
      </p:sp>
      <p:sp>
        <p:nvSpPr>
          <p:cNvPr id="26" name="Rounded Rectangle 25"/>
          <p:cNvSpPr/>
          <p:nvPr/>
        </p:nvSpPr>
        <p:spPr>
          <a:xfrm>
            <a:off x="5157214" y="2135940"/>
            <a:ext cx="3676211" cy="4421430"/>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285750" indent="-285750">
              <a:buFont typeface="Arial" panose="020B0604020202020204" pitchFamily="34" charset="0"/>
              <a:buChar char="•"/>
            </a:pPr>
            <a:r>
              <a:rPr lang="en-MY" dirty="0" smtClean="0"/>
              <a:t>Exercise books and printed books</a:t>
            </a:r>
          </a:p>
          <a:p>
            <a:pPr marL="285750" indent="-285750">
              <a:buFont typeface="Arial" panose="020B0604020202020204" pitchFamily="34" charset="0"/>
              <a:buChar char="•"/>
            </a:pPr>
            <a:r>
              <a:rPr lang="en-MY" dirty="0" smtClean="0"/>
              <a:t>Dictionaries and encyclopaedia</a:t>
            </a:r>
          </a:p>
          <a:p>
            <a:pPr marL="285750" indent="-285750">
              <a:buFont typeface="Arial" panose="020B0604020202020204" pitchFamily="34" charset="0"/>
              <a:buChar char="•"/>
            </a:pPr>
            <a:r>
              <a:rPr lang="en-MY" dirty="0" smtClean="0"/>
              <a:t>Student text books</a:t>
            </a:r>
          </a:p>
          <a:p>
            <a:pPr marL="285750" indent="-285750">
              <a:buFont typeface="Arial" panose="020B0604020202020204" pitchFamily="34" charset="0"/>
              <a:buChar char="•"/>
            </a:pPr>
            <a:r>
              <a:rPr lang="en-MY" dirty="0" smtClean="0"/>
              <a:t>Reference books</a:t>
            </a:r>
          </a:p>
          <a:p>
            <a:pPr marL="285750" indent="-285750">
              <a:buFont typeface="Arial" panose="020B0604020202020204" pitchFamily="34" charset="0"/>
              <a:buChar char="•"/>
            </a:pPr>
            <a:r>
              <a:rPr lang="en-MY" dirty="0" smtClean="0"/>
              <a:t>Work books</a:t>
            </a:r>
          </a:p>
          <a:p>
            <a:pPr marL="285750" indent="-285750">
              <a:buFont typeface="Arial" panose="020B0604020202020204" pitchFamily="34" charset="0"/>
              <a:buChar char="•"/>
            </a:pPr>
            <a:r>
              <a:rPr lang="en-MY" dirty="0" smtClean="0"/>
              <a:t>Religious text only</a:t>
            </a:r>
          </a:p>
          <a:p>
            <a:pPr marL="285750" indent="-285750">
              <a:buFont typeface="Arial" panose="020B0604020202020204" pitchFamily="34" charset="0"/>
              <a:buChar char="•"/>
            </a:pPr>
            <a:r>
              <a:rPr lang="en-MY" dirty="0" smtClean="0"/>
              <a:t>Newspaper (appearing at least four times a week)</a:t>
            </a:r>
          </a:p>
          <a:p>
            <a:pPr marL="285750" indent="-285750">
              <a:buFont typeface="Arial" panose="020B0604020202020204" pitchFamily="34" charset="0"/>
              <a:buChar char="•"/>
            </a:pPr>
            <a:r>
              <a:rPr lang="en-MY" dirty="0" smtClean="0"/>
              <a:t>Children picture, drawing and colouring books </a:t>
            </a:r>
          </a:p>
        </p:txBody>
      </p:sp>
      <p:sp>
        <p:nvSpPr>
          <p:cNvPr id="29" name="Rounded Rectangle 28"/>
          <p:cNvSpPr/>
          <p:nvPr/>
        </p:nvSpPr>
        <p:spPr>
          <a:xfrm>
            <a:off x="417076" y="2190552"/>
            <a:ext cx="3000375" cy="4366818"/>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285750" indent="-285750">
              <a:buFont typeface="Arial" panose="020B0604020202020204" pitchFamily="34" charset="0"/>
              <a:buChar char="•"/>
            </a:pPr>
            <a:r>
              <a:rPr lang="en-MY" dirty="0" smtClean="0"/>
              <a:t>Chicken </a:t>
            </a:r>
          </a:p>
          <a:p>
            <a:pPr marL="285750" indent="-285750">
              <a:buFont typeface="Arial" panose="020B0604020202020204" pitchFamily="34" charset="0"/>
              <a:buChar char="•"/>
            </a:pPr>
            <a:r>
              <a:rPr lang="en-MY" dirty="0" smtClean="0"/>
              <a:t>Duck</a:t>
            </a:r>
          </a:p>
          <a:p>
            <a:pPr marL="285750" indent="-285750">
              <a:buFont typeface="Arial" panose="020B0604020202020204" pitchFamily="34" charset="0"/>
              <a:buChar char="•"/>
            </a:pPr>
            <a:r>
              <a:rPr lang="en-MY" dirty="0" smtClean="0"/>
              <a:t>Chicken eggs</a:t>
            </a:r>
          </a:p>
          <a:p>
            <a:pPr marL="285750" indent="-285750">
              <a:buFont typeface="Arial" panose="020B0604020202020204" pitchFamily="34" charset="0"/>
              <a:buChar char="•"/>
            </a:pPr>
            <a:r>
              <a:rPr lang="en-MY" dirty="0" smtClean="0"/>
              <a:t>Duck eggs </a:t>
            </a:r>
          </a:p>
          <a:p>
            <a:pPr marL="285750" indent="-285750">
              <a:buFont typeface="Arial" panose="020B0604020202020204" pitchFamily="34" charset="0"/>
              <a:buChar char="•"/>
            </a:pPr>
            <a:endParaRPr lang="en-MY" dirty="0"/>
          </a:p>
          <a:p>
            <a:r>
              <a:rPr lang="en-MY" dirty="0" smtClean="0"/>
              <a:t>* Include egg in shell, fresh, preserved or cooked</a:t>
            </a:r>
          </a:p>
          <a:p>
            <a:pPr marL="285750" indent="-285750">
              <a:buFont typeface="Arial" panose="020B0604020202020204" pitchFamily="34" charset="0"/>
              <a:buChar char="•"/>
            </a:pPr>
            <a:endParaRPr lang="en-MY" dirty="0" smtClean="0"/>
          </a:p>
          <a:p>
            <a:pPr marL="285750" indent="-285750">
              <a:buFont typeface="Arial" panose="020B0604020202020204" pitchFamily="34" charset="0"/>
              <a:buChar char="•"/>
            </a:pPr>
            <a:endParaRPr lang="en-MY" dirty="0" smtClean="0"/>
          </a:p>
        </p:txBody>
      </p:sp>
      <p:sp>
        <p:nvSpPr>
          <p:cNvPr id="13" name="Rectangle 12"/>
          <p:cNvSpPr/>
          <p:nvPr/>
        </p:nvSpPr>
        <p:spPr>
          <a:xfrm>
            <a:off x="5890830" y="1374254"/>
            <a:ext cx="2208977" cy="521968"/>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1662" dirty="0" smtClean="0"/>
              <a:t>Books and newspaper</a:t>
            </a:r>
            <a:endParaRPr lang="en-MY" sz="1662" dirty="0"/>
          </a:p>
        </p:txBody>
      </p:sp>
      <p:sp>
        <p:nvSpPr>
          <p:cNvPr id="11" name="Rectangle 10"/>
          <p:cNvSpPr/>
          <p:nvPr/>
        </p:nvSpPr>
        <p:spPr>
          <a:xfrm>
            <a:off x="659420" y="1374254"/>
            <a:ext cx="2208977" cy="521968"/>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1662" dirty="0"/>
              <a:t>Poultry &amp; Eggs</a:t>
            </a:r>
            <a:endParaRPr lang="en-MY" sz="1662" dirty="0"/>
          </a:p>
        </p:txBody>
      </p:sp>
      <p:pic>
        <p:nvPicPr>
          <p:cNvPr id="12" name="Picture 9" descr="C:\Users\GSTUser\Desktop\zolotoe_yajco_gold_eggs.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5575" y="1246882"/>
            <a:ext cx="799708" cy="81629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AutoShape 2" descr="data:image/jpeg;base64,/9j/4AAQSkZJRgABAQAAAQABAAD/2wCEAAkGBxQTERUUExQUFhQXGBgaGBgYFxUaHBgXGRUXGBUXGhgbHCojGhslHBQXITEhJykrLi4uHB8zODMsNygtLiwBCgoKDg0OGxAQGywkICQsLCwsMCwsLDI3LCwsLCwsLCwsLCwsLCw0LCwsLCwsLCwsLCwsLCwsLCwsLCwsLCwsLP/AABEIAOEA4QMBIgACEQEDEQH/xAAcAAEAAQUBAQAAAAAAAAAAAAAABgIDBAUHAQj/xABMEAABAgIFBwcJBgQEBQUAAAABAAIDEQQFEiExBkFRYXGBoQcTIjKRsfAUQlJicpLB0dIjgqLh4vEzU5OyFmPC0yRDRLPDFVRzg/P/xAAaAQEAAwEBAQAAAAAAAAAAAAAAAgMEAQUG/8QALxEAAgECBAUCBQQDAAAAAAAAAAECAxEEEiExEzJBUZEiYQVxwdHwQlKBsRSh8f/aAAwDAQACEQMRAD8A7iiIgCIiAIiIDGrKlc1BiRD5jXO7BcFyugV7SmvFiM8lxwcbQmdIdgNimfKPTCyiWRjEc0fdHSPcBvXNaE8zc70Wntd0BxcvIx1R8RJPYrk9SeUHLh4/iwQ8enBM99g3jtUgq3KeixpBkVod6L+i7sOO5cgfHdmJlO7UM2zBPKvTaHaJifHrcVCnjKsd9fmFM7ui41VtfRIf8GM9kvNd02dhvG4FSirsu4gH28JrxndBN+9hvG+S2Qx0HzKxJSRPUWkqzKyiR7mxQ13ov6B2X3HcSt2CtkZxlyu5IIiKQCIiAIiIAiIgCIiAIiIAiIgCIiAIiIAiIgCIiA5pymVgDSGQ53Q2TI1vv7mt7VE6O8BhPpO4MbPvcFeyhpwi0mNFn1nGWto6LeACxo5IAGEmtntebfcWr5+rLPNy7lLepS5+ZW3Ow3/urD3leMON6hYiXGhXhEN0p3YatOxY9qa9aSEBlmkz/iNDhrvPbc7itpVlaxIUuYjxIfqk22e6R3ArRk3XzvNyB2ZE2tUduT+gZexmy56C2I3O+CbxtYfyUmqvK6iR5WYoa70YnRM9F9x3ErjYedOzVs0blfo1MGEQB2id5x0ztcVqhi6sff5klM7yDNeri9ArR8I/YR4kPDoztt90j/SVJKLl/Fhgc/DZEEwLUMyN4ne057s8lrp4+D5lYmpo6IiwqnrJlIgtjQ52XTuMpggkEGRxBCzVtTTV0SCIi6AiIgCIiAIiIAiIgCIiAIiIAtVlRTuYokaIMQwhvtO6LeJC2qgfK1T7MCFBGMR5cfZYPqc3sVNeWWm2cbsjnUIWixuckDivKdSQ5xcJ3kkbJyHAK3RYkg53otJ3noN4unuVh5vxwu7MV4iRQXg6Y2KwTmKuFqoJvkiBQYpBV6E6YnerdhVNMgusF+3ggKsufgrmCjY4W3OO5euM1QV5FnmUrHS6yIdAks+jxAZt0iW/Fv4my+8VqmRFdbGIIkZHDDPm4yK40DofJRWwJiUcnH7RnBrx/ae1dHXBqqrA0alw4zeraDiPUf127gXDaF3aFEDgC0gg4EL1MFUvHL2LoPQrREW0kEREAREQBERAEREARW48drGlz3Na0YlxAA2kqFV5yo0ODNsIupDx/LuaNrzcR7M11JvYjKSjuTla6t68o9GbajxmQ9AJvOxovduC4zXPKVTaR0YbhBacGwgS/e83+6Aoo+ES4ujP6RxtEvefGshaI4aT5tDPPFJcp1OvOVxgm2iwS8+nF6LdoYOkd5aoZWdcx6W5sSO4F1mQk0ANBNqQG8YzK0bC2YDQBMgWol5vMuoLhvmthGeZkk3zN2G6Sw/FFGnCMI7vXwQhUlN3ZfhCUO/zn8GNmf7h2KiBI3r0RWua0OtgtBvEiL3EzlcZ3gY5l61vouY7UeifxSn2leIWlRIVsSnJeRIZA6TXN2i49yoF2BHjauWOFblS9kxPOqWkjG5Um8yXQe2riqoZVkuxC9bedS7YF0XJzk8f3VMVeICqziqTLOjna14b70BtJNdDDtBludM8HB3vBailxYkJ9uE+Iy0Lyx7m9IaZHRLis6hRZ9H0hZ7ZWTuc1varLRaaRJl4mA8XTE8+IJvG9RV07mrCVFCor7PQyqvy8p8PCkueNEQNfxInxW/oXK7SG/xYMGIPVL4Z42goS6C2d8Mg+o+c9cnTmN6svgMzPIOh7SOLZq+NeS2bPXlRg90jrtC5W6K7+LCjQ9YsvHAg8Fv6Fl3V8XCkw2nREnD/ALwF8/uorvNsu9lwPCc+CsPY4HpAjaCO9aI4qfdMplhab2Pqaj0ljxNj2vGlrgR2hXV8qwYpYZsLmu0tJB7Qt3Qcs6fC6lKiy0PIif8AcBVyxfdFLwb6M+j0XE6v5WaY0jnGQYoz3OY7tBI/CuwVPWLaRAhx2TsxGhwBxE8QdYNyvp1oz0RRUoyp7mYiIrSo41y2l/lcAOtiFzXRn1DEtutgZrcrGOYhc6bIO6QmBiJy/Zd+5R6tEejsY4Ai3O/2HD4rjNa5NxYV7AYjPR89o9U+cNX7q+liIx9DM1XDyfqRhRXkg82RYzsaLLgPWxJGuZGxYYcfNlLVj8z4wVIMuk0m444Fp16FWY7Xdbou9ID+5o7xftW1ST2MdrGfkvVbqXS4MBvnOm4+jDbe922Qu1kKXV7klHgvdYDY8OdxnZeBmtCYmdhO7BbPkfosBnORHxYPlMWbIbLbbXNt6TiBjNxEzqYCpzT6C52BB3heN8RSqTSfQ9HDUouOvU4s+GGCT2vhnWJ98visWxPAtO+XfIroddVNFv6BlsUKp1VvE+hwXlqj2ZdLCvdGPCe+HcC5uq8T2jAqs0sE9NjTrlZP4ZDgsDyh8LM6WjN2YFWRWjfOAG4t7ruCi6M108FEqUkbJxZeA57NoDhwl3FetgE4WX+yZO90yPBYPlDHXh3c4do+SuWJ4EO2GfDHgobbkC7FZfIzadBB/fgqGNIwv2X8FVDpD29G0ZZ2m8e6bl7EitM5wxtaS0/EcEOFBiL0vVdhpwiEantn2ET7gvRRnG8NtDSw2u0CfwTQFk6FeiOErlbsg3Tv1+JL3m+zTm7UOHkPHbd43yKyqUTatDBwDt5na/ECsYtzdiyohnD9kz+6653Y5o95cBqaTCfDnZvhm+WLRPMR5pzZsFY54HAlh0Ekt/LfPasmmEtFoEhzc4N8j3iebWsMxGu6wl6zB/czDslvX0UKNLFUlOS16td/zuKeJq0HaL07fn0PXTHWaL8DmOwi4o2kluBeNjpjsVNhzQXNIczPK8feacN4VIc13qntb8xxWGt8PqQ29S/On2PVo/EKc9JaP86l3ymeIY6eltk9rFV0HMJkWyMh0gQTovGEr5z0aVbbRTuIM3YgNGJmO75ql7puAAkBc0fPWcT+S8+2puTuewxO6RJJAAGLiTJrRrJX0jkdVb6LQoEGIQXsb0pYBznF7gNQLiBqC4vknUdpopLx0A4CEPSNoB0XZ5rd52/QK34WNrsx4ud7RCIi2GI1OUXUZ7XwK0EagNeMPHjwVcyiymgGlCh2pRWycSZBpLhcxpOLpEGUu1XYJ8ePG3BZat1MuptOJCMosjGxCXtmyJme3/UPOHieZc9rSqokB0orbM8HgdB30nUeC+gw0HHx48SwWurGpGRGkFoIOIImDtHjdirqVeUSqpRjP5kP5EaiPOx6U4EBo5pmgudJz3bm2AD6zl1GlRYYE3PbLt24KCVDkw+HSoLWxHCjQrbxAPVDzMhwI63Sf5080jIKZUprZNmSZDADObzfhnXK1VSlcUqbSszVU2tKG3GK4ezDi/Bq0tJrih5qVEHtQox72lb6OxuaCD7TvgB8VpqbRYh6sCjb2RD/AOQLM5QfQ0KDWxpaRTaK7/qoLvbgPHEMC1NLoVEfi+hnZEMP+8raUqr6Tmg0X+k//cWrj1fS/wD29F/pRP8AcUbR6EryNRHyWgPvhkT/AMuNCf3EFYcfJmM29rnkeuwniJrbuoNJ86i0Y7GRh/5UZR4jf+jhj2HxG/Ndd/n4+rIuMXujQO8oh3OAcNv+l4QVkPPYR2j5hSZlIeMaPFA1Uhx4OYvX827rQou9sF3G4qqVJP8AT4ZB4eD2ZGmUlhFzu0fETV2ECTMX62mctd2C2VIqejOzPafZI7nFa6NUYH8ON7wd3lvxUHR7f7RTLDNbNGR5c+V5te0A7ibxuK9ZGYfMLTpY74On3hYJhxm42X72ngb16KRLrMI2T+M+9VulJdPBTKnNboz3QgcHt2PBae3Dir0BhBAc11kzaXAzbJ0hOYuuMjjmWuEZjsHDfdxw4qrpN6QJGtp+IVfsVlp7b3Ndnm06j+R7lpyCDI3Ed63ER9okkknEnTNa+sWSId6Q4jHhIr2PhlW0nTfXUhNdTHbHIM7wRnbcVkc813WH3mXH7zcDw2rElPN41lXIUIk9EEnVcBrJzcNq9m5U0XQ17ZmG603zrOjEW2HNtElfq10F8Rojkw4ZcLbmAu6HnANxE8JicgTcscFrXWi607QwyA+9id3avI8S0ZmQJzAADxtVNXD06vMtS6liKlLlZ2SsKXBNFtwXMfBYBLmyCAGyulmkBgb8Nam+TtfwabBEaA60yZBmJFrhi1wOBvHavmeixXsJMNzmzEnEGQIOIdmI1Fdf5DiOYpEiJc42YF19jrSzTuGbq4LE8PKlLR3X5+fQ2RxEakbNWZ01ERdBy7lLyAjR4rqVR/tC4C3CJAd0WhtqGTcbgOgdxvkork9lnFox5ukB8SG02SSCIsI4SIdIulodfoJFy72o3lZkXR6cLThzcaUmxmAWpZmuGD26jukp3UllkrorcWnmg7Mx6qrCHHhiJCeHsOcZjoIxaRoIBHq4rYt8ePG/FcXrKp6bVEa2DZBIAismYMUZmvB6p9V2uy7Opxkpl3BpJEKLKDSMLJPRefUcc59B1/tqidBx1jqi2FZPSWjN3XNOiwXtMKwLTTO00uNxE5SOsaZ6VrH1xST54GyGPi0rcV5Cm1p0EjtGv2f2wWn8nGrh8ljnua4JWLTqxjnGIewjuaFjRYkZ3/NijY+MO5Z3k41cPknk41cPkoE9DSxaFEdjGj/1IyxX1ETjGj++/wCSknk41cPknk41cPku3Y0Io/JhpxiRved9KtnJCGfPi9v6FL/Jxq4fJPJxq4fJLsWRDTkZC9KJ4+4qf8FQvSi+PuKaeTjVw+SeTjVw+S7ml3OWRCv8EQvTi9v6E/wRC9ON2/oU18nGrh8k8nGrh8kzy7i0exCv8EQv5kb3j9Cf4Ih/zI/vH6FNfJxq4fJPJxq4fJM8u4yx7EJ/wRD/AJkf3p97FWzItgwiRu0fCGpn5ONXD5J5ONXD5Ljbe5xwg90QmNkm8dSLPVEYT+JoBUeruhRIZ5t7G2pBwIcbMr7+kGnMcdC6v5ONXD5KB8o9Hsx6M66y9sSGcMRZc27e4b12klCal21MtehDI3EhvRGJtnQLmjfn3S2qiLSHOEiQG5mi4DcO83qnmXEkAYEgk3AbSs6rqpdEIsNL9d4YPi7gvflUildnmxg27IwYUInAXZybgNpK2VAq10Q9Btv1jMMHxPAKWVVkiDJ0U2yM2DBsGHw1hS6iVUGiQGGqQGgy+Jl7RWKrjOkTZTwnWZD6syXAIdE6ZEjI3NGxv7DWrfJFTzRa2i0cE82+JFhSN3Vc50My0zYR98roPk4HjOeyR7D7S5LkcS6uQ4TmaUDfj/GOO6ajhZSqSld9CeIjGEY5V1PpdERdAREQFukQGxGFj2texwk5rgCCDiCDcQuU5Z8lNxiUK9ueA43j/wCJ5zeo67QRgutLmfKfyheTh1FojvtzdEiD/kg+aP8AM/t2rjqcPU6qXEdjSZAVjSXxfJ48RzmwmRCA8dNhESHDsOJIdNtl4kSZTOaSnnNDTx/WoHyOUQ87SnCZsthsnfeS55dfMTmWT3rqHMu0O4/WsTfEebuWUvSrX7mr5oaeP605oaeP61tOZdodx+tOZdodx+tMpZmNXzQ08f1pzQ08f1racy7Q7j9acy7Q7j9aZRmNXzQ08f1pzQ08f1racy7Q7j9acy7Q7j9aZRmNXzQ08f1pzQ08f1racy7Q7j9acy7Q7j9aZRmNXzQ08f1pzQ08f1racy7Q7j9acy7Q7j9aZRmNXzQ08f1qmJCuuInu+tbbmXaHcfrTmXaHcfrTKMxz6sKbTWxhDhugzd1Q5vW1Ah+KkNUiKYY58BsS+cpyMs4m/WsDL+C5rGvFoFrgQb7iDMHr6VYyVypdSKWYJGIc67NIX5xdfpVM4zU01s9ytyyy33JFzQ08f1qA8rMMWaFK88/jPAWbxKZxu7F1LmXaHcfrXNuUuAYtPocEdZjIj8TMc45rGTEzITbPcdCtaypsVZelmpqrJQPk983TvDfNE78P33KY0KqGtAAAlsu2yz7eIW3o9CDGgaAOAu8cQsizu8eNG0qTlJ2uycIKKsjBdAsNJxIv/PV3+sVGYeVAYYvPQwS09DEAZjdp1yntUwii4+P24HUVyfKSEYkWwy91rpAYhubtv0bFowavVSKMYk6LOkUR9uGx8sWg7JictWz8KgPJHVHOVi+JiyE5755jIuaztL5/dKyKRT6wp73UejQXQYY6DhLpAYSe83MGoS1ErpOQGS3kFHMNzmue51pxaLgJXNnnAvM5DFXUY8LM3u+nYrqSVVxS2XXuSdERcJhEXN+U7lB8mtUWjO/4gjpvH/JBGbTEIw0YnMFGc1FXZKEHN2RRyncoYowdRaK6dIN0R4vEEEYDTEI7MdC4ne45yXHWSSe8zVLzMkmZJJJJMyScSScSrtFjhs5icxKYMiBqObsWCpNy1PSp01BWRlvpJbdMEgAOLXPbMi4CbXAOI0yVt9bSAnb/AKkX61TDgNd1XD2X9H8WHELX05kjIgt4jcf3VcEm7XZTUwsOYzRXzcCH7bcX61lOrOTbUi5pziLGu1dcSUeLN6tMiuYZtO0ZitUIQfNfyzHUw9tYk+oNCfGZbhPhubnlFpM2nQ5s5g7cc017FqyMPR3RY/1KI1fWBa8PgvMKKNdxGi+4jUbtim1UZUw4soccCDFwneGOO09Q6iZaDmVksKlrFtr5sqio7S0ZrokGIP8A9Y/1Kw2I+cpE/wD2RvrUrpdC1ePH7Z1i0CrLUVoln8eO9VcKPv5ZZwUamnVdSIbBE5tz2m/oRIxIGwvWjfXbh5kaQx6cS7b9pcvoSjURoYAQLh48ccy0df5HwY83NHNxfTaMdTm5x4uCQjTvaV/LIzoO14nFDlCfRi/1In+4qDlAdEX+pF/3FJ6bkUWxSyK4QJ9WJZLoTt4M2HhoCpjZFhkgIjY7yfNBbDaNLnTm46hJbP8AEp5c13b5mXP6stnfsR+HXznYMi7eciSG084rprk4ARDr5yNL/uKcVXkc27nOnoaBJo2NHx7FiZQZOWXggXLPKFK9otv+WaI0ZPWWhEaRGdEEpO3vinveVPHZMQhQWxobxz3MQX2bbgZ2WGIOiZ4Ws+Zauh1RqVyPkwXvtNe5huzmSz1qbssrZOVOy0RhQ6BGOcf1KR9a32SNVRGUlryIQE5vP2hceiQ3pPJwJC2lDq4yE7znOnWtkHQ6M3nYz2w2DO4yv0DSdQv2ruRPv5ZYqUVqSkDx48bVr65rmBRWW48RrBmGLnHQ1ovJ2DaoDX3KW94LKEyw2+ceIBdraw3D71/qrKyW5N30oik06I91uRkSS9wN4mXdUX4cGrTHD/v0/s5Kt+3UxKdlhTKc7mavguY03WpAvI0jzWDXftapBkXyax6Lzsd0dppERkg1wttDpzDnuN5cMLsJnFdEqqqoNHZYgw2sbqxOtxN7jrJWYr4tQ5VYplDOvXqR/JGp6RAa91JjmLEiEEtaAIbJXdG6ZMpTOoXXKQIiSk5O7OxioqyCIi4SPHOABJwGK+Xsq6fEpFOpUVjJw+cwN4tSBOM5GUsF9IZSxC2h0gjEQon9hXI+SWrGUiDTbYFoUp15vuLRISzYHbuVFS0pWfYvptxjmXc5lz7fOaWHVeOw/NViHPqkO2G/sPwXX655P2OnIfl8uCg9aZBRGXsn8/geKpdJdGXxrvqiMWiLsFZczQfl2LOj0KkQrnNLgMxHwOHBYwjMPWBYe0cfmq8so9C7PCfUx+ZacRLW35H8l6avn1SHasHdhx3ErL8mPmkO2Y9hvO5Y5BBkbjoK4pvow6aMeJQcxm0jSqg8gSiC03M4Yjf8FlspLgJYjQ68bp4blWHMdiCw6R0h2G8dpVkK84Mrnh4TRnVNlDFo7QD9tR9E72D1Ser7Jm3RJdNyLjQaR9pCcHAdYG5zT6zcRtwOk4Ljpoz2m1DIdps39rceCyKopzmRREgPMCkNwkZA6QDhf6JuOpa04VlpozDOM6O+qPpKXjZ43eqqT48fD91BMl+UZkQiFTQIMW4c5hDdotA/wz2t0Fs1Oz41z75+LSzVISg7MthNSV0WojAfHjxpWB/6VN5MtHctkfHx8ccyzaMzohQiSZiUerwFhV9V4cy4LeyVqlAWSXEAATJJAAGkk4KZwg0Cr9SzXUdkNhfEc1jG3lziABtJwUer3lAgwyYdDb5REv6V/NjWCL4m6Q9ZRCNDj013OUqKXgHotFzG+y0XDGUxec7ldGi95aIqlVS0jqyRVvl80Ew6DD5x3814IYNbW3F202RtUWrOiRXN5+lxC+I4yY1x2Tk0SssAxlITlcZzW+oNDhwwXXNY0Ek6AMTt4lYNX0aJT6U2yJTMmA4MYMXHZOZ0uIGCjOsqatTWr8k6VF1Heo9Ebnk5yYNIiiJEH2UMiYlIFwvbDAwkLnHXIaV2+DDkFr6hqplHgshsEmtG8nEk6STeVtFZThlWur6kak1J6Ky6BERWFYREQBERAWKfRxEhPhnB7XNOxwI+K4vyV0nyWsqZQ4oDXxZPaSZEuhl1tgGfrOOxpxXaaS6QXF+UaikUmHSobXCNDcDaYZESwOvACWccaakXzIupyVnFnVXHx+Uu4DasSkgSJsl2mzInXdOZ947FzOp+U+IJNjsZE0kfZv8AdPRcdgCy6ZlgIj4nNlzYb2FvS6JaZAOBv14zWOdXotzRGhLV+xKX1VAjtm2RBzSkfdLe5u9RutshGOmQPy233b3DYt/kjDlBBnj2HtuP4lvieG27diNwarb2KjiFY5DxId7Jj4/A7prTR4EeH0YjLYGkXjccOC+gYkJpGA4fOR3udsWtplRQ33WRsl/pl3NG1G1LdEoylHZnCAILs7oZ13jj9RVT6ueOrJ49U3+6bzuBXTa1yHhumQPG2ct1rcopTsjIsI/Zlw1fpIv3AqGRfpfkuVb9y8EQdMGRmCNUiF691odKTtZx94XrdxzGZdGhCIBqvHbh2hWGwqO+4OdCdodeOJ/1FReaOrXgsThLZmubSwAGxAXNGB85ux2caiFKcl8rKRQmiw4UiiegT1BnsnGGdV7ThnWkpNRxR1QIg9QzPunpcFq2W4TpsJa7OD3OBWulioyWWeqMVbBuLzU9GfQ1QZQwKYy1AfMgC0x1z2aLTZ4esLsZEKSUYdAbPHjivmKhU8W2vhvNHjtwIJDT7JHV9nA6JLb5Q5W0qkMEOk0pohgSMODIW9JcG3OJz2iG6AFP/GV7xehn475ZLU6llPym0Wjkw4H/ABMbCTD9mD60QTmdTZnMSFyXKjKmkUo/8XGMsRR4VzWnNNsyAdby5wWiiUl3VhjmwcSDN5Gt+aehst6zcnaj5+KGgGyJFxGMiZBo9ZxuG85iuSrU6SvHX3LYUKlV+rRG9yOqOLSzMDm4ZnINn1QZOiPcb3X9FoN05mVykkagc2bAEgLgNS6Rk5UjaNBDZAPIFqWAkJNYPVaLu0qH8o9JbRwAz+PEnZl5owL/AIDSdNkrOpyfqn/wtyRvkp7f37kNrqkc4/ydh6DTOIRfNwPV12TmzuMsy6zyfZMijQrTmyiPAmPRb5rOMzpJKiXJlkpNwixB0Wm6fnPHeG8XT0BdehskFOhDM+I/4O15qK4cf5KgF6iLUZAiIgCIiAIiICl7ZhaKtahbExC36IDktfZAscCbI2/mtTX2RTaLVz3iIHENdiZi2+TWMbpAu4ldtfCBxCjtbZJQ40hfZBmGzMgdIGAWetRlUcddFuW06uS9tzgVRVxSaKOi6LDb6vSYdrHXKbVTykOIlFhtiDTCMj/Tdd2SU3pORkOzINCh1c8njTe0SOkXFclh+sXYnGutpK5JqsyqoseQbFAd6L5sdsFo37nrb6sxzZjuIv7HbVxen5OUiFoiN0Ox94Xq3QK+pFGubEiwh6L+nDOrOANyolCpHdeC1cOXK/J2yfDRO74j8KsvgtIzSOzuwP4lBau5QHSHPwQ5vpwiCNth1zdxBUoqzKOjR/4cVto+a6bX9jiCR94qCknsdlTlHdFVLqSG+4tGyXwImOxqjNaZEw3TIA8b5H3jsU51cPyl3NO1J+NHGYG9uxSUmiFjj9KySjwT9k5zdWb3SPhvWFHpMUdGkQGxQM8rx24biF2h8FpEpCR2SO7A9jlgUupWPxaPluN4/Cjyy5kTjOUdmcafV9EjXMiOgu9F942C0QexxWLHyUjMvawRB/lm0fckHcF0qs8i4bsAL/G/tco5HyYpEA/Yve2XmiZHukfAbUSa5ZefuT4kXzR8fYiFFqyNEfYhwojn6LJEtM53NGsyAXauTXJYQIYiOvOLT6T8HRPZHVbvOdXeT1kak0eJ5Y4vLIpaBOQLQxhFoA33uOpTgNkJDDV3LkKc27ztp2ITrK1omDXFZQ6NBfGiGTGCesnBrR6xMgNq5NU1GjVlSzGiXF5mJYQ2Ay6OodUaTM5isjLKuTWFKECESaPCdiPPf1S4acbLdrjgV0rI+ohR4QmBbMrUs0hc0agLv3U1Hizy9Fv9gnwYZv1PY3FWUFsKG1jQA1oAA1BZqIt5hCIiAIiIAiIgCIiAIiIAiIgPCFbfABzK6iA1VLqdj8wUarXIxj59EKdLwhAcQrPIAsJdCLmHS27go3TaqjQ/4kJsQaQLLvkTtX0bFozTmWrptQsfmCrnShPmRZCrOHKzhlWZQR4Jsw6Q4f5UcTGyZuO4hSuhZdESFJgObofDNpu2Rw2NJW+rjIZjweiOxQ2m5GRoM+Zc5o9HFp1FpuWaWFkuR+fuXxxEHzx8E5q6uoEf+FFa452zk6WtpId2krP1cPkJXbm71xqlUd7T9tAvHnwriDpsG7sIWyqvKCkMk2DSGxR/KjdbseQexxVEs0OdWLVGM+R3Opz/ADPzvn2uGxW3wWkSkJaPkJdwO1ROiZdNBDaTCfCdpALgN0g4bAFI6BWcGMCYURjxnkQSDocJzB1GZ1InfVEXFx3N5UcENY4D0vgNJ8aFF+UzKQwmCiQSeejCTiDeyGbpDQ5+A0CZuuW4p9eModEfGfeQ6TGTkXvLRZYLrtJuuAJUCyRqiJTKQ6kRpl8QlzneqbpjRMCy0ZmjYrJTaiox3YpwTbnLZEi5OcmQwCI4Ayw1uwLtgwG8510ljZBWaHRwxoAEgBILIWylTVOOVGWrUdSWZhERWFYREQBERAEREAREQBERAEREAREQBERAEREBSWhY8ahNdiFlIgI7T8m2PzBQ+usgGP8ANC6kqHQwUBwemZOUmCJMdbZ6EQW28bxuK1D6NJwLoUWC8YPhEvA1yJDxuK+hY9XNdiFrYuTkMnAKieHpy1tZ+xfDEVI6Xuvc5DRKDFpbobHxo0drCbLTDc2U5TtOcM8hMmZlgux5OVSIEMC6ZvJ1/IYAaFkUKqmswAWxASnQjB31b9zlSvKatol7HqIivKQiIgCIiAIiIAiIgCIiAIiIAiIgCIiAIiIAiIgCIiAIiIAvCvUQBERAEREAREQBERAEREAREQBERAf/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MY"/>
          </a:p>
        </p:txBody>
      </p:sp>
      <p:pic>
        <p:nvPicPr>
          <p:cNvPr id="5" name="Picture 4"/>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87293" y="1242018"/>
            <a:ext cx="786439" cy="786439"/>
          </a:xfrm>
          <a:prstGeom prst="rect">
            <a:avLst/>
          </a:prstGeom>
        </p:spPr>
      </p:pic>
    </p:spTree>
    <p:extLst>
      <p:ext uri="{BB962C8B-B14F-4D97-AF65-F5344CB8AC3E}">
        <p14:creationId xmlns:p14="http://schemas.microsoft.com/office/powerpoint/2010/main" val="3764642718"/>
      </p:ext>
    </p:extLst>
  </p:cSld>
  <p:clrMapOvr>
    <a:masterClrMapping/>
  </p:clrMapOvr>
  <p:transition spd="slow">
    <p:pull/>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498911" y="6382135"/>
            <a:ext cx="532558" cy="365125"/>
          </a:xfrm>
        </p:spPr>
        <p:txBody>
          <a:bodyPr/>
          <a:lstStyle/>
          <a:p>
            <a:fld id="{B6F15528-21DE-4FAA-801E-634DDDAF4B2B}" type="slidenum">
              <a:rPr lang="en-US" smtClean="0"/>
              <a:pPr/>
              <a:t>33</a:t>
            </a:fld>
            <a:endParaRPr lang="en-US" dirty="0"/>
          </a:p>
        </p:txBody>
      </p:sp>
      <p:sp>
        <p:nvSpPr>
          <p:cNvPr id="25" name="Slide Number Placeholder 3"/>
          <p:cNvSpPr txBox="1">
            <a:spLocks/>
          </p:cNvSpPr>
          <p:nvPr/>
        </p:nvSpPr>
        <p:spPr>
          <a:xfrm>
            <a:off x="10080335" y="6151660"/>
            <a:ext cx="532557"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F45E794-307C-49D3-8CE5-47BF882ED0AE}" type="slidenum">
              <a:rPr lang="en-MY"/>
              <a:pPr/>
              <a:t>33</a:t>
            </a:fld>
            <a:endParaRPr lang="en-MY" dirty="0"/>
          </a:p>
        </p:txBody>
      </p:sp>
      <p:sp>
        <p:nvSpPr>
          <p:cNvPr id="28" name="Rectangle 27"/>
          <p:cNvSpPr/>
          <p:nvPr/>
        </p:nvSpPr>
        <p:spPr>
          <a:xfrm>
            <a:off x="326448" y="2155711"/>
            <a:ext cx="2776520" cy="446276"/>
          </a:xfrm>
          <a:prstGeom prst="rect">
            <a:avLst/>
          </a:prstGeom>
        </p:spPr>
        <p:txBody>
          <a:bodyPr wrap="square">
            <a:spAutoFit/>
          </a:bodyPr>
          <a:lstStyle/>
          <a:p>
            <a:pPr marL="285738" indent="-285738">
              <a:spcBef>
                <a:spcPts val="1108"/>
              </a:spcBef>
              <a:buFont typeface="Arial" panose="020B0604020202020204" pitchFamily="34" charset="0"/>
              <a:buChar char="•"/>
            </a:pPr>
            <a:endParaRPr lang="en-MY" sz="2300" dirty="0"/>
          </a:p>
        </p:txBody>
      </p:sp>
      <p:sp>
        <p:nvSpPr>
          <p:cNvPr id="46" name="Rectangle 45"/>
          <p:cNvSpPr/>
          <p:nvPr/>
        </p:nvSpPr>
        <p:spPr>
          <a:xfrm>
            <a:off x="-251797" y="182483"/>
            <a:ext cx="6477000" cy="844062"/>
          </a:xfrm>
          <a:prstGeom prst="rect">
            <a:avLst/>
          </a:prstGeom>
          <a:solidFill>
            <a:srgbClr val="FF0000"/>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lvl="1"/>
            <a:r>
              <a:rPr lang="en-US" sz="2585" dirty="0">
                <a:latin typeface="Calibri" pitchFamily="34" charset="0"/>
                <a:cs typeface="Calibri" pitchFamily="34" charset="0"/>
              </a:rPr>
              <a:t>PROPOSED GST MODEL - EXEMPTED</a:t>
            </a:r>
            <a:endParaRPr lang="en-US" sz="2215" dirty="0">
              <a:latin typeface="Calibri" pitchFamily="34" charset="0"/>
              <a:cs typeface="Calibri" pitchFamily="34" charset="0"/>
            </a:endParaRPr>
          </a:p>
        </p:txBody>
      </p:sp>
      <p:sp>
        <p:nvSpPr>
          <p:cNvPr id="4" name="TextBox 3"/>
          <p:cNvSpPr txBox="1"/>
          <p:nvPr/>
        </p:nvSpPr>
        <p:spPr>
          <a:xfrm>
            <a:off x="151591" y="944801"/>
            <a:ext cx="8879876" cy="646203"/>
          </a:xfrm>
          <a:prstGeom prst="rect">
            <a:avLst/>
          </a:prstGeom>
          <a:noFill/>
        </p:spPr>
        <p:txBody>
          <a:bodyPr wrap="square" rtlCol="0">
            <a:spAutoFit/>
          </a:bodyPr>
          <a:lstStyle/>
          <a:p>
            <a:r>
              <a:rPr lang="en-MY" sz="2800" dirty="0"/>
              <a:t>SUPPLY OF </a:t>
            </a:r>
            <a:r>
              <a:rPr lang="en-MY" sz="3599" b="1" dirty="0">
                <a:solidFill>
                  <a:srgbClr val="2E0FE7"/>
                </a:solidFill>
              </a:rPr>
              <a:t>GOODS</a:t>
            </a:r>
            <a:r>
              <a:rPr lang="en-MY" sz="2800" dirty="0"/>
              <a:t> DETERMINED AS AN EXEMPT SUPPLY</a:t>
            </a:r>
          </a:p>
        </p:txBody>
      </p:sp>
      <p:graphicFrame>
        <p:nvGraphicFramePr>
          <p:cNvPr id="8" name="Diagram 7"/>
          <p:cNvGraphicFramePr/>
          <p:nvPr>
            <p:extLst/>
          </p:nvPr>
        </p:nvGraphicFramePr>
        <p:xfrm>
          <a:off x="151593" y="1591218"/>
          <a:ext cx="8879876" cy="42586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Box 8"/>
          <p:cNvSpPr txBox="1"/>
          <p:nvPr/>
        </p:nvSpPr>
        <p:spPr>
          <a:xfrm>
            <a:off x="456120" y="5919792"/>
            <a:ext cx="2517177" cy="738664"/>
          </a:xfrm>
          <a:prstGeom prst="rect">
            <a:avLst/>
          </a:prstGeom>
          <a:noFill/>
        </p:spPr>
        <p:txBody>
          <a:bodyPr wrap="square" rtlCol="0">
            <a:spAutoFit/>
          </a:bodyPr>
          <a:lstStyle/>
          <a:p>
            <a:r>
              <a:rPr lang="en-MY" sz="1400" dirty="0"/>
              <a:t>**General use : burial </a:t>
            </a:r>
            <a:r>
              <a:rPr lang="en-MY" sz="1400" dirty="0" err="1"/>
              <a:t>ground,playground</a:t>
            </a:r>
            <a:r>
              <a:rPr lang="en-MY" sz="1400" dirty="0"/>
              <a:t>, religious building</a:t>
            </a:r>
          </a:p>
        </p:txBody>
      </p:sp>
      <p:sp>
        <p:nvSpPr>
          <p:cNvPr id="23" name="TextBox 22"/>
          <p:cNvSpPr txBox="1"/>
          <p:nvPr/>
        </p:nvSpPr>
        <p:spPr>
          <a:xfrm>
            <a:off x="3317288" y="5857176"/>
            <a:ext cx="3652823" cy="954107"/>
          </a:xfrm>
          <a:prstGeom prst="rect">
            <a:avLst/>
          </a:prstGeom>
          <a:noFill/>
        </p:spPr>
        <p:txBody>
          <a:bodyPr wrap="square" rtlCol="0">
            <a:spAutoFit/>
          </a:bodyPr>
          <a:lstStyle/>
          <a:p>
            <a:r>
              <a:rPr lang="en-MY" sz="1400" dirty="0"/>
              <a:t>**Similar establishment: premises provided with sleeping accommodation, with or without lodging or facilities for the preparation of foods for use of visitor or travellers.</a:t>
            </a:r>
          </a:p>
        </p:txBody>
      </p:sp>
    </p:spTree>
    <p:extLst>
      <p:ext uri="{BB962C8B-B14F-4D97-AF65-F5344CB8AC3E}">
        <p14:creationId xmlns:p14="http://schemas.microsoft.com/office/powerpoint/2010/main" val="2035936963"/>
      </p:ext>
    </p:extLst>
  </p:cSld>
  <p:clrMapOvr>
    <a:masterClrMapping/>
  </p:clrMapOvr>
  <p:transition spd="slow">
    <p:pull/>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498911" y="6382135"/>
            <a:ext cx="532558" cy="365125"/>
          </a:xfrm>
        </p:spPr>
        <p:txBody>
          <a:bodyPr/>
          <a:lstStyle/>
          <a:p>
            <a:fld id="{B6F15528-21DE-4FAA-801E-634DDDAF4B2B}" type="slidenum">
              <a:rPr lang="en-US" smtClean="0"/>
              <a:pPr/>
              <a:t>34</a:t>
            </a:fld>
            <a:endParaRPr lang="en-US" dirty="0"/>
          </a:p>
        </p:txBody>
      </p:sp>
      <p:sp>
        <p:nvSpPr>
          <p:cNvPr id="25" name="Slide Number Placeholder 3"/>
          <p:cNvSpPr txBox="1">
            <a:spLocks/>
          </p:cNvSpPr>
          <p:nvPr/>
        </p:nvSpPr>
        <p:spPr>
          <a:xfrm>
            <a:off x="10080335" y="6151660"/>
            <a:ext cx="532557"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F45E794-307C-49D3-8CE5-47BF882ED0AE}" type="slidenum">
              <a:rPr lang="en-MY"/>
              <a:pPr/>
              <a:t>34</a:t>
            </a:fld>
            <a:endParaRPr lang="en-MY" dirty="0"/>
          </a:p>
        </p:txBody>
      </p:sp>
      <p:grpSp>
        <p:nvGrpSpPr>
          <p:cNvPr id="26" name="Group 25"/>
          <p:cNvGrpSpPr/>
          <p:nvPr/>
        </p:nvGrpSpPr>
        <p:grpSpPr>
          <a:xfrm>
            <a:off x="135838" y="1971441"/>
            <a:ext cx="5208669" cy="4878533"/>
            <a:chOff x="855144" y="1358400"/>
            <a:chExt cx="3843428" cy="5834544"/>
          </a:xfrm>
        </p:grpSpPr>
        <p:sp>
          <p:nvSpPr>
            <p:cNvPr id="27" name="Rounded Rectangle 26"/>
            <p:cNvSpPr/>
            <p:nvPr/>
          </p:nvSpPr>
          <p:spPr>
            <a:xfrm>
              <a:off x="914400" y="1358400"/>
              <a:ext cx="3784172" cy="5264316"/>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spcBef>
                  <a:spcPts val="1108"/>
                </a:spcBef>
              </a:pPr>
              <a:endParaRPr lang="en-US" sz="2000" dirty="0">
                <a:solidFill>
                  <a:schemeClr val="bg1"/>
                </a:solidFill>
              </a:endParaRPr>
            </a:p>
          </p:txBody>
        </p:sp>
        <p:sp>
          <p:nvSpPr>
            <p:cNvPr id="28" name="Rectangle 27"/>
            <p:cNvSpPr/>
            <p:nvPr/>
          </p:nvSpPr>
          <p:spPr>
            <a:xfrm>
              <a:off x="855144" y="1481425"/>
              <a:ext cx="3808204" cy="5711519"/>
            </a:xfrm>
            <a:prstGeom prst="rect">
              <a:avLst/>
            </a:prstGeom>
          </p:spPr>
          <p:txBody>
            <a:bodyPr wrap="square">
              <a:spAutoFit/>
            </a:bodyPr>
            <a:lstStyle/>
            <a:p>
              <a:pPr marL="285738" indent="-285738" algn="ctr">
                <a:spcBef>
                  <a:spcPts val="1108"/>
                </a:spcBef>
                <a:buFont typeface="Arial" panose="020B0604020202020204" pitchFamily="34" charset="0"/>
                <a:buChar char="•"/>
              </a:pPr>
              <a:r>
                <a:rPr lang="en-MY" sz="2300" b="1" dirty="0"/>
                <a:t>Public Transportation  </a:t>
              </a:r>
            </a:p>
            <a:p>
              <a:pPr marL="285738" indent="-285738" algn="ctr">
                <a:spcBef>
                  <a:spcPts val="1108"/>
                </a:spcBef>
                <a:buFont typeface="Arial" panose="020B0604020202020204" pitchFamily="34" charset="0"/>
                <a:buChar char="•"/>
              </a:pPr>
              <a:r>
                <a:rPr lang="en-US" sz="2300" b="1" dirty="0"/>
                <a:t>Land For Residential, Agriculture And General Use</a:t>
              </a:r>
            </a:p>
            <a:p>
              <a:pPr marL="285738" indent="-285738" algn="ctr">
                <a:spcBef>
                  <a:spcPts val="1108"/>
                </a:spcBef>
                <a:buFont typeface="Arial" panose="020B0604020202020204" pitchFamily="34" charset="0"/>
                <a:buChar char="•"/>
              </a:pPr>
              <a:r>
                <a:rPr lang="en-US" sz="2300" b="1" dirty="0"/>
                <a:t>Highway and Toll Bridge</a:t>
              </a:r>
            </a:p>
            <a:p>
              <a:pPr marL="285738" indent="-285738" algn="ctr">
                <a:spcBef>
                  <a:spcPts val="1108"/>
                </a:spcBef>
                <a:buFont typeface="Arial" panose="020B0604020202020204" pitchFamily="34" charset="0"/>
                <a:buChar char="•"/>
              </a:pPr>
              <a:r>
                <a:rPr lang="en-US" sz="2300" b="1" dirty="0"/>
                <a:t>Funeral, Burial and Cremation Services</a:t>
              </a:r>
            </a:p>
            <a:p>
              <a:pPr marL="285738" indent="-285738" algn="ctr">
                <a:spcBef>
                  <a:spcPts val="1108"/>
                </a:spcBef>
                <a:buFont typeface="Arial" panose="020B0604020202020204" pitchFamily="34" charset="0"/>
                <a:buChar char="•"/>
              </a:pPr>
              <a:r>
                <a:rPr lang="en-US" sz="2300" b="1" dirty="0"/>
                <a:t>Healthcare Services</a:t>
              </a:r>
            </a:p>
            <a:p>
              <a:pPr marL="285738" indent="-285738" algn="ctr">
                <a:spcBef>
                  <a:spcPts val="1108"/>
                </a:spcBef>
                <a:buFont typeface="Arial" panose="020B0604020202020204" pitchFamily="34" charset="0"/>
                <a:buChar char="•"/>
              </a:pPr>
              <a:r>
                <a:rPr lang="en-US" sz="2300" b="1" dirty="0"/>
                <a:t> Education Services</a:t>
              </a:r>
            </a:p>
            <a:p>
              <a:pPr marL="285738" indent="-285738" algn="ctr">
                <a:spcBef>
                  <a:spcPts val="1108"/>
                </a:spcBef>
                <a:buFont typeface="Arial" panose="020B0604020202020204" pitchFamily="34" charset="0"/>
                <a:buChar char="•"/>
              </a:pPr>
              <a:r>
                <a:rPr lang="en-US" sz="2300" b="1" dirty="0"/>
                <a:t>Financial Services</a:t>
              </a:r>
            </a:p>
            <a:p>
              <a:pPr marL="285738" indent="-285738" algn="ctr">
                <a:spcBef>
                  <a:spcPts val="1108"/>
                </a:spcBef>
                <a:buFont typeface="Arial" panose="020B0604020202020204" pitchFamily="34" charset="0"/>
                <a:buChar char="•"/>
              </a:pPr>
              <a:r>
                <a:rPr lang="en-US" sz="2300" b="1" dirty="0"/>
                <a:t>Child Care Services</a:t>
              </a:r>
            </a:p>
            <a:p>
              <a:pPr algn="ctr">
                <a:spcBef>
                  <a:spcPts val="1108"/>
                </a:spcBef>
              </a:pPr>
              <a:endParaRPr lang="en-US" sz="2400" b="1" dirty="0"/>
            </a:p>
          </p:txBody>
        </p:sp>
      </p:grpSp>
      <p:grpSp>
        <p:nvGrpSpPr>
          <p:cNvPr id="36" name="Group 6"/>
          <p:cNvGrpSpPr/>
          <p:nvPr/>
        </p:nvGrpSpPr>
        <p:grpSpPr>
          <a:xfrm>
            <a:off x="5517385" y="2130147"/>
            <a:ext cx="3247804" cy="3787443"/>
            <a:chOff x="5098772" y="1822179"/>
            <a:chExt cx="3518454" cy="4103063"/>
          </a:xfrm>
        </p:grpSpPr>
        <p:pic>
          <p:nvPicPr>
            <p:cNvPr id="37"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858000" y="4598090"/>
              <a:ext cx="1759226" cy="13194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38" name="Picture 3" descr="C:\Users\GSTUser\Desktop\IMG_9287.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098"/>
            <a:stretch/>
          </p:blipFill>
          <p:spPr bwMode="auto">
            <a:xfrm>
              <a:off x="5098773" y="4576503"/>
              <a:ext cx="1759227" cy="13487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39" name="Picture 4" descr="C:\Users\GSTUser\Desktop\ampang_hospital.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3587"/>
            <a:stretch/>
          </p:blipFill>
          <p:spPr bwMode="auto">
            <a:xfrm>
              <a:off x="5098773" y="3223261"/>
              <a:ext cx="1759227" cy="13487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40" name="Picture 5" descr="C:\Users\GSTUser\Desktop\teksi.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1482" r="7934"/>
            <a:stretch/>
          </p:blipFill>
          <p:spPr bwMode="auto">
            <a:xfrm>
              <a:off x="6858000" y="3223261"/>
              <a:ext cx="1752600" cy="13532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41" name="Picture 6" descr="C:\Users\GSTUser\Desktop\img_KTM-Komuter-81-Class-(57).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998" r="14819" b="12089"/>
            <a:stretch/>
          </p:blipFill>
          <p:spPr bwMode="auto">
            <a:xfrm>
              <a:off x="6857999" y="1823066"/>
              <a:ext cx="1749701" cy="13868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42" name="Picture 7" descr="C:\Users\GSTUser\Desktop\tol.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98772" y="1822179"/>
              <a:ext cx="1759227" cy="13877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grpSp>
      <p:sp>
        <p:nvSpPr>
          <p:cNvPr id="46" name="Rectangle 45"/>
          <p:cNvSpPr/>
          <p:nvPr/>
        </p:nvSpPr>
        <p:spPr>
          <a:xfrm>
            <a:off x="-386571" y="250890"/>
            <a:ext cx="6477000" cy="844062"/>
          </a:xfrm>
          <a:prstGeom prst="rect">
            <a:avLst/>
          </a:prstGeom>
          <a:solidFill>
            <a:srgbClr val="FF0000"/>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lvl="1"/>
            <a:r>
              <a:rPr lang="en-US" sz="2585" dirty="0">
                <a:latin typeface="Calibri" pitchFamily="34" charset="0"/>
                <a:cs typeface="Calibri" pitchFamily="34" charset="0"/>
              </a:rPr>
              <a:t>PROPOSED GST MODEL - EXEMPTED</a:t>
            </a:r>
            <a:endParaRPr lang="en-US" sz="2215" dirty="0">
              <a:latin typeface="Calibri" pitchFamily="34" charset="0"/>
              <a:cs typeface="Calibri" pitchFamily="34" charset="0"/>
            </a:endParaRPr>
          </a:p>
        </p:txBody>
      </p:sp>
      <p:sp>
        <p:nvSpPr>
          <p:cNvPr id="15" name="TextBox 14"/>
          <p:cNvSpPr txBox="1"/>
          <p:nvPr/>
        </p:nvSpPr>
        <p:spPr>
          <a:xfrm>
            <a:off x="0" y="1194863"/>
            <a:ext cx="9365651" cy="646203"/>
          </a:xfrm>
          <a:prstGeom prst="rect">
            <a:avLst/>
          </a:prstGeom>
          <a:noFill/>
        </p:spPr>
        <p:txBody>
          <a:bodyPr wrap="square" rtlCol="0">
            <a:spAutoFit/>
          </a:bodyPr>
          <a:lstStyle/>
          <a:p>
            <a:r>
              <a:rPr lang="en-MY" sz="2800" dirty="0"/>
              <a:t>SUPPLY OF </a:t>
            </a:r>
            <a:r>
              <a:rPr lang="en-MY" sz="3599" b="1" dirty="0">
                <a:solidFill>
                  <a:srgbClr val="2E0FE7"/>
                </a:solidFill>
              </a:rPr>
              <a:t>SERVICES</a:t>
            </a:r>
            <a:r>
              <a:rPr lang="en-MY" sz="2800" dirty="0"/>
              <a:t> DETERMINED AS AN EXEMPT SUPPLY</a:t>
            </a:r>
          </a:p>
        </p:txBody>
      </p:sp>
    </p:spTree>
    <p:extLst>
      <p:ext uri="{BB962C8B-B14F-4D97-AF65-F5344CB8AC3E}">
        <p14:creationId xmlns:p14="http://schemas.microsoft.com/office/powerpoint/2010/main" val="1452834006"/>
      </p:ext>
    </p:extLst>
  </p:cSld>
  <p:clrMapOvr>
    <a:masterClrMapping/>
  </p:clrMapOvr>
  <p:transition spd="slow">
    <p:pull/>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507455" y="6372510"/>
            <a:ext cx="532558" cy="365125"/>
          </a:xfrm>
        </p:spPr>
        <p:txBody>
          <a:bodyPr/>
          <a:lstStyle/>
          <a:p>
            <a:fld id="{B6F15528-21DE-4FAA-801E-634DDDAF4B2B}" type="slidenum">
              <a:rPr lang="en-US" smtClean="0"/>
              <a:pPr/>
              <a:t>35</a:t>
            </a:fld>
            <a:endParaRPr lang="en-US"/>
          </a:p>
        </p:txBody>
      </p:sp>
      <p:sp>
        <p:nvSpPr>
          <p:cNvPr id="25" name="Rectangle 24"/>
          <p:cNvSpPr/>
          <p:nvPr/>
        </p:nvSpPr>
        <p:spPr>
          <a:xfrm>
            <a:off x="-219006" y="410416"/>
            <a:ext cx="6477000" cy="844062"/>
          </a:xfrm>
          <a:prstGeom prst="rect">
            <a:avLst/>
          </a:prstGeom>
          <a:solidFill>
            <a:srgbClr val="FF0000"/>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lvl="1"/>
            <a:r>
              <a:rPr lang="en-US" sz="2585" dirty="0" smtClean="0">
                <a:solidFill>
                  <a:schemeClr val="bg1"/>
                </a:solidFill>
                <a:latin typeface="Calibri" pitchFamily="34" charset="0"/>
                <a:cs typeface="Calibri" pitchFamily="34" charset="0"/>
              </a:rPr>
              <a:t>PROPOSED GST MODEL</a:t>
            </a:r>
            <a:endParaRPr lang="en-US" sz="2585" dirty="0">
              <a:solidFill>
                <a:schemeClr val="bg1"/>
              </a:solidFill>
              <a:latin typeface="Calibri" pitchFamily="34" charset="0"/>
              <a:cs typeface="Calibri" pitchFamily="34" charset="0"/>
            </a:endParaRPr>
          </a:p>
          <a:p>
            <a:pPr lvl="1"/>
            <a:r>
              <a:rPr lang="en-US" sz="2000" dirty="0" smtClean="0">
                <a:solidFill>
                  <a:schemeClr val="bg1"/>
                </a:solidFill>
                <a:latin typeface="Calibri" pitchFamily="34" charset="0"/>
                <a:cs typeface="Calibri" pitchFamily="34" charset="0"/>
              </a:rPr>
              <a:t>GOVERNMENT SUPPLY</a:t>
            </a:r>
            <a:endParaRPr lang="en-US" sz="2000" dirty="0">
              <a:solidFill>
                <a:schemeClr val="bg1"/>
              </a:solidFill>
              <a:latin typeface="Calibri" pitchFamily="34" charset="0"/>
              <a:cs typeface="Calibri" pitchFamily="34" charset="0"/>
            </a:endParaRPr>
          </a:p>
        </p:txBody>
      </p:sp>
      <p:graphicFrame>
        <p:nvGraphicFramePr>
          <p:cNvPr id="26" name="Table 25"/>
          <p:cNvGraphicFramePr>
            <a:graphicFrameLocks noGrp="1"/>
          </p:cNvGraphicFramePr>
          <p:nvPr>
            <p:extLst>
              <p:ext uri="{D42A27DB-BD31-4B8C-83A1-F6EECF244321}">
                <p14:modId xmlns:p14="http://schemas.microsoft.com/office/powerpoint/2010/main" val="3106732361"/>
              </p:ext>
            </p:extLst>
          </p:nvPr>
        </p:nvGraphicFramePr>
        <p:xfrm>
          <a:off x="502498" y="1611086"/>
          <a:ext cx="8103474" cy="4491851"/>
        </p:xfrm>
        <a:graphic>
          <a:graphicData uri="http://schemas.openxmlformats.org/drawingml/2006/table">
            <a:tbl>
              <a:tblPr firstRow="1" bandRow="1">
                <a:tableStyleId>{5C22544A-7EE6-4342-B048-85BDC9FD1C3A}</a:tableStyleId>
              </a:tblPr>
              <a:tblGrid>
                <a:gridCol w="1765737"/>
                <a:gridCol w="3145597"/>
                <a:gridCol w="3192140"/>
              </a:tblGrid>
              <a:tr h="774938">
                <a:tc>
                  <a:txBody>
                    <a:bodyPr/>
                    <a:lstStyle/>
                    <a:p>
                      <a:endParaRPr lang="en-MY" sz="1600" dirty="0"/>
                    </a:p>
                  </a:txBody>
                  <a:tcPr>
                    <a:solidFill>
                      <a:schemeClr val="bg1"/>
                    </a:solidFill>
                  </a:tcPr>
                </a:tc>
                <a:tc>
                  <a:txBody>
                    <a:bodyPr/>
                    <a:lstStyle/>
                    <a:p>
                      <a:pPr algn="ctr"/>
                      <a:r>
                        <a:rPr lang="en-US" sz="1800" dirty="0" smtClean="0"/>
                        <a:t>FEDERAL GOVERNMENT </a:t>
                      </a:r>
                      <a:r>
                        <a:rPr lang="en-US" sz="1800" baseline="0" dirty="0" smtClean="0"/>
                        <a:t>&amp; </a:t>
                      </a:r>
                    </a:p>
                    <a:p>
                      <a:pPr algn="ctr"/>
                      <a:r>
                        <a:rPr lang="en-US" sz="1800" baseline="0" dirty="0" smtClean="0"/>
                        <a:t>STATE GOVERNMENT</a:t>
                      </a:r>
                      <a:endParaRPr lang="en-MY" sz="1800" dirty="0"/>
                    </a:p>
                  </a:txBody>
                  <a:tcPr anchor="ctr">
                    <a:solidFill>
                      <a:srgbClr val="002060"/>
                    </a:solidFill>
                  </a:tcPr>
                </a:tc>
                <a:tc>
                  <a:txBody>
                    <a:bodyPr/>
                    <a:lstStyle/>
                    <a:p>
                      <a:pPr algn="ctr"/>
                      <a:r>
                        <a:rPr lang="en-US" sz="1800" dirty="0" smtClean="0"/>
                        <a:t>LOCAL</a:t>
                      </a:r>
                      <a:r>
                        <a:rPr lang="en-US" sz="1800" baseline="0" dirty="0" smtClean="0"/>
                        <a:t> AUTHORITY </a:t>
                      </a:r>
                      <a:r>
                        <a:rPr lang="en-US" sz="1800" dirty="0" smtClean="0"/>
                        <a:t>&amp; STATUTORY</a:t>
                      </a:r>
                      <a:r>
                        <a:rPr lang="en-US" sz="1800" baseline="0" dirty="0" smtClean="0"/>
                        <a:t> BODIES</a:t>
                      </a:r>
                      <a:endParaRPr lang="en-MY" sz="1800" dirty="0"/>
                    </a:p>
                  </a:txBody>
                  <a:tcPr anchor="ctr">
                    <a:solidFill>
                      <a:srgbClr val="002060"/>
                    </a:solidFill>
                  </a:tcPr>
                </a:tc>
              </a:tr>
              <a:tr h="1613793">
                <a:tc>
                  <a:txBody>
                    <a:bodyPr/>
                    <a:lstStyle/>
                    <a:p>
                      <a:pPr algn="ctr"/>
                      <a:r>
                        <a:rPr lang="en-US" sz="1800" b="1" dirty="0" smtClean="0">
                          <a:solidFill>
                            <a:schemeClr val="bg1"/>
                          </a:solidFill>
                        </a:rPr>
                        <a:t>OUT</a:t>
                      </a:r>
                      <a:r>
                        <a:rPr lang="en-US" sz="1800" b="1" baseline="0" dirty="0" smtClean="0">
                          <a:solidFill>
                            <a:schemeClr val="bg1"/>
                          </a:solidFill>
                        </a:rPr>
                        <a:t> OF SCOPE</a:t>
                      </a:r>
                      <a:endParaRPr lang="en-MY" sz="1800" b="1" dirty="0">
                        <a:solidFill>
                          <a:schemeClr val="bg1"/>
                        </a:solidFill>
                      </a:endParaRPr>
                    </a:p>
                  </a:txBody>
                  <a:tcPr anchor="ctr">
                    <a:solidFill>
                      <a:schemeClr val="accent2">
                        <a:lumMod val="75000"/>
                      </a:schemeClr>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1800" dirty="0" smtClean="0"/>
                        <a:t>All supplies by Federal &amp; State Government</a:t>
                      </a:r>
                      <a:endParaRPr lang="en-MY" sz="1800" dirty="0" smtClean="0"/>
                    </a:p>
                  </a:txBody>
                  <a:tcPr marL="137160" marR="137160" marT="137160" marB="137160" anchor="ctr"/>
                </a:tc>
                <a:tc>
                  <a:txBody>
                    <a:bodyPr/>
                    <a:lstStyle/>
                    <a:p>
                      <a:pPr algn="ctr"/>
                      <a:r>
                        <a:rPr lang="en-US" sz="2000" dirty="0" smtClean="0"/>
                        <a:t>Supplies made in the regulatory and enforcement (R&amp;E) Functions</a:t>
                      </a:r>
                    </a:p>
                    <a:p>
                      <a:pPr algn="ctr"/>
                      <a:r>
                        <a:rPr lang="en-US" sz="1600" dirty="0" smtClean="0"/>
                        <a:t>e.g. assessment rate collection, issuance of license, penalty</a:t>
                      </a:r>
                      <a:endParaRPr lang="en-MY" sz="1600" dirty="0" smtClean="0"/>
                    </a:p>
                  </a:txBody>
                  <a:tcPr anchor="ctr"/>
                </a:tc>
              </a:tr>
              <a:tr h="1834861">
                <a:tc>
                  <a:txBody>
                    <a:bodyPr/>
                    <a:lstStyle/>
                    <a:p>
                      <a:pPr algn="ctr"/>
                      <a:r>
                        <a:rPr lang="en-US" sz="1800" b="1" dirty="0" smtClean="0">
                          <a:solidFill>
                            <a:schemeClr val="bg1"/>
                          </a:solidFill>
                        </a:rPr>
                        <a:t>SUBJECT TO GST</a:t>
                      </a:r>
                      <a:endParaRPr lang="en-MY" sz="1800" b="1" dirty="0">
                        <a:solidFill>
                          <a:schemeClr val="bg1"/>
                        </a:solidFill>
                      </a:endParaRPr>
                    </a:p>
                  </a:txBody>
                  <a:tcPr anchor="ctr">
                    <a:solidFill>
                      <a:schemeClr val="accent2">
                        <a:lumMod val="75000"/>
                      </a:schemeClr>
                    </a:solidFill>
                  </a:tcPr>
                </a:tc>
                <a:tc>
                  <a:txBody>
                    <a:bodyPr/>
                    <a:lstStyle/>
                    <a:p>
                      <a:pPr algn="ctr"/>
                      <a:r>
                        <a:rPr lang="en-US" sz="2000" dirty="0" smtClean="0"/>
                        <a:t>Supplies that have been directed by Minister in the GST</a:t>
                      </a:r>
                    </a:p>
                    <a:p>
                      <a:pPr algn="ctr"/>
                      <a:r>
                        <a:rPr lang="en-US" sz="2000" dirty="0" smtClean="0"/>
                        <a:t>(Government Taxable Supply Order)</a:t>
                      </a:r>
                    </a:p>
                    <a:p>
                      <a:pPr algn="ctr"/>
                      <a:r>
                        <a:rPr lang="en-US" sz="1600" dirty="0" smtClean="0"/>
                        <a:t>e.g. supply made by RTM, Prison Department</a:t>
                      </a:r>
                      <a:endParaRPr lang="en-MY" sz="1600" dirty="0" smtClean="0"/>
                    </a:p>
                  </a:txBody>
                  <a:tcPr anchor="ctr"/>
                </a:tc>
                <a:tc>
                  <a:txBody>
                    <a:bodyPr/>
                    <a:lstStyle/>
                    <a:p>
                      <a:pPr algn="ctr"/>
                      <a:r>
                        <a:rPr lang="en-US" sz="2000" dirty="0" smtClean="0"/>
                        <a:t>Non R&amp;E functions, i.e. business activities</a:t>
                      </a:r>
                    </a:p>
                    <a:p>
                      <a:pPr algn="ctr"/>
                      <a:r>
                        <a:rPr lang="en-US" sz="1600" dirty="0" smtClean="0"/>
                        <a:t>e.g. Rental facilities</a:t>
                      </a:r>
                      <a:endParaRPr lang="en-MY" sz="1600" dirty="0" smtClean="0"/>
                    </a:p>
                  </a:txBody>
                  <a:tcPr anchor="ctr"/>
                </a:tc>
              </a:tr>
            </a:tbl>
          </a:graphicData>
        </a:graphic>
      </p:graphicFrame>
    </p:spTree>
    <p:extLst>
      <p:ext uri="{BB962C8B-B14F-4D97-AF65-F5344CB8AC3E}">
        <p14:creationId xmlns:p14="http://schemas.microsoft.com/office/powerpoint/2010/main" val="1373163496"/>
      </p:ext>
    </p:extLst>
  </p:cSld>
  <p:clrMapOvr>
    <a:masterClrMapping/>
  </p:clrMapOvr>
  <p:transition spd="slow">
    <p:pull/>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1190162" y="1962060"/>
            <a:ext cx="6895444" cy="3988135"/>
            <a:chOff x="1856656" y="1052736"/>
            <a:chExt cx="6336704" cy="4320480"/>
          </a:xfrm>
        </p:grpSpPr>
        <p:cxnSp>
          <p:nvCxnSpPr>
            <p:cNvPr id="23" name="Straight Connector 22"/>
            <p:cNvCxnSpPr/>
            <p:nvPr/>
          </p:nvCxnSpPr>
          <p:spPr>
            <a:xfrm>
              <a:off x="4844988" y="1052736"/>
              <a:ext cx="0" cy="4320480"/>
            </a:xfrm>
            <a:prstGeom prst="line">
              <a:avLst/>
            </a:prstGeom>
            <a:ln w="57150">
              <a:solidFill>
                <a:srgbClr val="CC0066"/>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856656" y="2373774"/>
              <a:ext cx="6336704" cy="0"/>
            </a:xfrm>
            <a:prstGeom prst="line">
              <a:avLst/>
            </a:prstGeom>
            <a:ln w="57150">
              <a:solidFill>
                <a:srgbClr val="CC0066"/>
              </a:solidFill>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1856656" y="1628800"/>
              <a:ext cx="2736304" cy="566822"/>
            </a:xfrm>
            <a:prstGeom prst="rect">
              <a:avLst/>
            </a:prstGeom>
            <a:solidFill>
              <a:srgbClr val="0000FF"/>
            </a:solidFill>
            <a:ln>
              <a:noFill/>
            </a:ln>
            <a:effectLst>
              <a:outerShdw blurRad="50800" dist="38100" dir="5400000" algn="t"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2800" b="1" dirty="0"/>
                <a:t>INPUT TAX</a:t>
              </a:r>
              <a:endParaRPr lang="en-SG" sz="2800" b="1" dirty="0"/>
            </a:p>
          </p:txBody>
        </p:sp>
        <p:sp>
          <p:nvSpPr>
            <p:cNvPr id="34" name="TextBox 33"/>
            <p:cNvSpPr txBox="1"/>
            <p:nvPr/>
          </p:nvSpPr>
          <p:spPr>
            <a:xfrm>
              <a:off x="5169024" y="1628800"/>
              <a:ext cx="2736304" cy="566822"/>
            </a:xfrm>
            <a:prstGeom prst="rect">
              <a:avLst/>
            </a:prstGeom>
            <a:solidFill>
              <a:srgbClr val="CCCC00"/>
            </a:solidFill>
            <a:ln>
              <a:noFill/>
            </a:ln>
            <a:effectLst>
              <a:outerShdw blurRad="50800" dist="38100" dir="5400000" algn="t"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3">
              <a:schemeClr val="lt1"/>
            </a:lnRef>
            <a:fillRef idx="1">
              <a:schemeClr val="accent6"/>
            </a:fillRef>
            <a:effectRef idx="1">
              <a:schemeClr val="accent6"/>
            </a:effectRef>
            <a:fontRef idx="minor">
              <a:schemeClr val="lt1"/>
            </a:fontRef>
          </p:style>
          <p:txBody>
            <a:bodyPr wrap="square" rtlCol="0">
              <a:spAutoFit/>
            </a:bodyPr>
            <a:lstStyle/>
            <a:p>
              <a:pPr algn="ctr"/>
              <a:r>
                <a:rPr lang="en-US" sz="2800" b="1" dirty="0"/>
                <a:t>OUTPUT TAX</a:t>
              </a:r>
              <a:endParaRPr lang="en-SG" sz="2800" b="1" dirty="0"/>
            </a:p>
          </p:txBody>
        </p:sp>
        <p:sp>
          <p:nvSpPr>
            <p:cNvPr id="35" name="TextBox 34"/>
            <p:cNvSpPr txBox="1"/>
            <p:nvPr/>
          </p:nvSpPr>
          <p:spPr>
            <a:xfrm>
              <a:off x="1856656" y="2733814"/>
              <a:ext cx="2736304" cy="500137"/>
            </a:xfrm>
            <a:prstGeom prst="rect">
              <a:avLst/>
            </a:prstGeom>
            <a:noFill/>
          </p:spPr>
          <p:txBody>
            <a:bodyPr wrap="square" rtlCol="0">
              <a:spAutoFit/>
            </a:bodyPr>
            <a:lstStyle/>
            <a:p>
              <a:pPr algn="ctr"/>
              <a:r>
                <a:rPr lang="en-US" sz="2400" b="1" dirty="0"/>
                <a:t>ACQUISITION</a:t>
              </a:r>
              <a:endParaRPr lang="en-SG" sz="2400" b="1" dirty="0"/>
            </a:p>
          </p:txBody>
        </p:sp>
        <p:sp>
          <p:nvSpPr>
            <p:cNvPr id="36" name="TextBox 35"/>
            <p:cNvSpPr txBox="1"/>
            <p:nvPr/>
          </p:nvSpPr>
          <p:spPr>
            <a:xfrm>
              <a:off x="5169024" y="2733814"/>
              <a:ext cx="2736304" cy="500137"/>
            </a:xfrm>
            <a:prstGeom prst="rect">
              <a:avLst/>
            </a:prstGeom>
            <a:noFill/>
          </p:spPr>
          <p:txBody>
            <a:bodyPr wrap="square" rtlCol="0">
              <a:spAutoFit/>
            </a:bodyPr>
            <a:lstStyle/>
            <a:p>
              <a:pPr algn="ctr"/>
              <a:r>
                <a:rPr lang="en-US" sz="2400" b="1" dirty="0"/>
                <a:t>SUPPLY</a:t>
              </a:r>
              <a:endParaRPr lang="en-SG" sz="2400" b="1" dirty="0"/>
            </a:p>
          </p:txBody>
        </p:sp>
        <p:sp>
          <p:nvSpPr>
            <p:cNvPr id="37" name="TextBox 36"/>
            <p:cNvSpPr txBox="1"/>
            <p:nvPr/>
          </p:nvSpPr>
          <p:spPr>
            <a:xfrm>
              <a:off x="1856656" y="3500826"/>
              <a:ext cx="2736304" cy="500137"/>
            </a:xfrm>
            <a:prstGeom prst="rect">
              <a:avLst/>
            </a:prstGeom>
            <a:noFill/>
          </p:spPr>
          <p:txBody>
            <a:bodyPr wrap="square" rtlCol="0">
              <a:spAutoFit/>
            </a:bodyPr>
            <a:lstStyle/>
            <a:p>
              <a:pPr algn="ctr"/>
              <a:r>
                <a:rPr lang="en-US" sz="2400" b="1" dirty="0"/>
                <a:t>PURCHASES</a:t>
              </a:r>
              <a:endParaRPr lang="en-SG" sz="2400" b="1" dirty="0"/>
            </a:p>
          </p:txBody>
        </p:sp>
        <p:sp>
          <p:nvSpPr>
            <p:cNvPr id="38" name="TextBox 37"/>
            <p:cNvSpPr txBox="1"/>
            <p:nvPr/>
          </p:nvSpPr>
          <p:spPr>
            <a:xfrm>
              <a:off x="5169024" y="3500826"/>
              <a:ext cx="2736304" cy="500137"/>
            </a:xfrm>
            <a:prstGeom prst="rect">
              <a:avLst/>
            </a:prstGeom>
            <a:noFill/>
          </p:spPr>
          <p:txBody>
            <a:bodyPr wrap="square" rtlCol="0">
              <a:spAutoFit/>
            </a:bodyPr>
            <a:lstStyle/>
            <a:p>
              <a:pPr algn="ctr"/>
              <a:r>
                <a:rPr lang="en-US" sz="2400" b="1" dirty="0"/>
                <a:t>SALES</a:t>
              </a:r>
              <a:endParaRPr lang="en-SG" sz="2400" b="1" dirty="0"/>
            </a:p>
          </p:txBody>
        </p:sp>
        <p:sp>
          <p:nvSpPr>
            <p:cNvPr id="39" name="TextBox 38"/>
            <p:cNvSpPr txBox="1"/>
            <p:nvPr/>
          </p:nvSpPr>
          <p:spPr>
            <a:xfrm>
              <a:off x="1856656" y="4365104"/>
              <a:ext cx="2736304" cy="500137"/>
            </a:xfrm>
            <a:prstGeom prst="rect">
              <a:avLst/>
            </a:prstGeom>
            <a:noFill/>
          </p:spPr>
          <p:txBody>
            <a:bodyPr wrap="square" rtlCol="0">
              <a:spAutoFit/>
            </a:bodyPr>
            <a:lstStyle/>
            <a:p>
              <a:pPr algn="ctr"/>
              <a:r>
                <a:rPr lang="en-US" sz="2400" b="1" dirty="0"/>
                <a:t>PAYMENT</a:t>
              </a:r>
              <a:endParaRPr lang="en-SG" sz="2400" b="1" dirty="0"/>
            </a:p>
          </p:txBody>
        </p:sp>
        <p:sp>
          <p:nvSpPr>
            <p:cNvPr id="40" name="TextBox 39"/>
            <p:cNvSpPr txBox="1"/>
            <p:nvPr/>
          </p:nvSpPr>
          <p:spPr>
            <a:xfrm>
              <a:off x="5169024" y="4365104"/>
              <a:ext cx="2736304" cy="500137"/>
            </a:xfrm>
            <a:prstGeom prst="rect">
              <a:avLst/>
            </a:prstGeom>
            <a:noFill/>
          </p:spPr>
          <p:txBody>
            <a:bodyPr wrap="square" rtlCol="0">
              <a:spAutoFit/>
            </a:bodyPr>
            <a:lstStyle/>
            <a:p>
              <a:pPr algn="ctr"/>
              <a:r>
                <a:rPr lang="en-US" sz="2400" b="1" dirty="0"/>
                <a:t>INCOME</a:t>
              </a:r>
              <a:endParaRPr lang="en-SG" sz="2400" b="1" dirty="0"/>
            </a:p>
          </p:txBody>
        </p:sp>
      </p:grpSp>
      <p:sp>
        <p:nvSpPr>
          <p:cNvPr id="41" name="Rectangle 40"/>
          <p:cNvSpPr/>
          <p:nvPr/>
        </p:nvSpPr>
        <p:spPr>
          <a:xfrm>
            <a:off x="-219006" y="570836"/>
            <a:ext cx="6477000" cy="844062"/>
          </a:xfrm>
          <a:prstGeom prst="rect">
            <a:avLst/>
          </a:prstGeom>
          <a:solidFill>
            <a:srgbClr val="FF0000"/>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lvl="1"/>
            <a:r>
              <a:rPr lang="en-US" sz="2585" dirty="0">
                <a:latin typeface="Calibri" pitchFamily="34" charset="0"/>
                <a:cs typeface="Calibri" pitchFamily="34" charset="0"/>
              </a:rPr>
              <a:t>GST MECHANISM</a:t>
            </a:r>
            <a:endParaRPr lang="en-US" sz="2215" dirty="0">
              <a:latin typeface="Calibri" pitchFamily="34" charset="0"/>
              <a:cs typeface="Calibri" pitchFamily="34" charset="0"/>
            </a:endParaRPr>
          </a:p>
        </p:txBody>
      </p:sp>
      <p:sp>
        <p:nvSpPr>
          <p:cNvPr id="3" name="Slide Number Placeholder 2"/>
          <p:cNvSpPr>
            <a:spLocks noGrp="1"/>
          </p:cNvSpPr>
          <p:nvPr>
            <p:ph type="sldNum" sz="quarter" idx="12"/>
          </p:nvPr>
        </p:nvSpPr>
        <p:spPr/>
        <p:txBody>
          <a:bodyPr/>
          <a:lstStyle/>
          <a:p>
            <a:fld id="{B6F15528-21DE-4FAA-801E-634DDDAF4B2B}" type="slidenum">
              <a:rPr lang="en-US" smtClean="0"/>
              <a:pPr/>
              <a:t>36</a:t>
            </a:fld>
            <a:endParaRPr lang="en-US"/>
          </a:p>
        </p:txBody>
      </p:sp>
    </p:spTree>
    <p:extLst>
      <p:ext uri="{BB962C8B-B14F-4D97-AF65-F5344CB8AC3E}">
        <p14:creationId xmlns:p14="http://schemas.microsoft.com/office/powerpoint/2010/main" val="5623659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p:cNvSpPr/>
          <p:nvPr/>
        </p:nvSpPr>
        <p:spPr>
          <a:xfrm>
            <a:off x="-219006" y="570836"/>
            <a:ext cx="6477000" cy="844062"/>
          </a:xfrm>
          <a:prstGeom prst="rect">
            <a:avLst/>
          </a:prstGeom>
          <a:solidFill>
            <a:srgbClr val="FF0000"/>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lvl="1"/>
            <a:r>
              <a:rPr lang="en-US" sz="2585" dirty="0">
                <a:latin typeface="Calibri" pitchFamily="34" charset="0"/>
                <a:cs typeface="Calibri" pitchFamily="34" charset="0"/>
              </a:rPr>
              <a:t>GST MECHANISM (</a:t>
            </a:r>
            <a:r>
              <a:rPr lang="en-US" sz="2585" dirty="0" smtClean="0">
                <a:latin typeface="Calibri" pitchFamily="34" charset="0"/>
                <a:cs typeface="Calibri" pitchFamily="34" charset="0"/>
              </a:rPr>
              <a:t>CONTD)</a:t>
            </a:r>
            <a:endParaRPr lang="en-US" sz="2215" dirty="0">
              <a:latin typeface="Calibri" pitchFamily="34" charset="0"/>
              <a:cs typeface="Calibri" pitchFamily="34" charset="0"/>
            </a:endParaRPr>
          </a:p>
        </p:txBody>
      </p:sp>
      <p:sp>
        <p:nvSpPr>
          <p:cNvPr id="2" name="Slide Number Placeholder 1"/>
          <p:cNvSpPr>
            <a:spLocks noGrp="1"/>
          </p:cNvSpPr>
          <p:nvPr>
            <p:ph type="sldNum" sz="quarter" idx="12"/>
          </p:nvPr>
        </p:nvSpPr>
        <p:spPr/>
        <p:txBody>
          <a:bodyPr/>
          <a:lstStyle/>
          <a:p>
            <a:fld id="{B6F15528-21DE-4FAA-801E-634DDDAF4B2B}" type="slidenum">
              <a:rPr lang="en-US" smtClean="0"/>
              <a:pPr/>
              <a:t>37</a:t>
            </a:fld>
            <a:endParaRPr lang="en-US"/>
          </a:p>
        </p:txBody>
      </p:sp>
      <p:grpSp>
        <p:nvGrpSpPr>
          <p:cNvPr id="25" name="Group 24"/>
          <p:cNvGrpSpPr/>
          <p:nvPr/>
        </p:nvGrpSpPr>
        <p:grpSpPr>
          <a:xfrm>
            <a:off x="172172" y="1836049"/>
            <a:ext cx="8743556" cy="3825517"/>
            <a:chOff x="271369" y="1702929"/>
            <a:chExt cx="9472186" cy="4144315"/>
          </a:xfrm>
        </p:grpSpPr>
        <p:sp>
          <p:nvSpPr>
            <p:cNvPr id="26" name="Rounded Rectangle 25"/>
            <p:cNvSpPr/>
            <p:nvPr/>
          </p:nvSpPr>
          <p:spPr>
            <a:xfrm>
              <a:off x="7425799" y="3473506"/>
              <a:ext cx="1966512" cy="1057629"/>
            </a:xfrm>
            <a:prstGeom prst="roundRect">
              <a:avLst>
                <a:gd name="adj" fmla="val 10139"/>
              </a:avLst>
            </a:prstGeom>
            <a:gradFill flip="none" rotWithShape="1">
              <a:gsLst>
                <a:gs pos="0">
                  <a:srgbClr val="FF3399">
                    <a:tint val="66000"/>
                    <a:satMod val="160000"/>
                  </a:srgbClr>
                </a:gs>
                <a:gs pos="50000">
                  <a:srgbClr val="FF3399">
                    <a:tint val="44500"/>
                    <a:satMod val="160000"/>
                  </a:srgbClr>
                </a:gs>
                <a:gs pos="100000">
                  <a:srgbClr val="FF3399">
                    <a:tint val="23500"/>
                    <a:satMod val="160000"/>
                  </a:srgbClr>
                </a:gs>
              </a:gsLst>
              <a:lin ang="16200000" scaled="1"/>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2400" b="1" dirty="0">
                  <a:solidFill>
                    <a:schemeClr val="tx1"/>
                  </a:solidFill>
                </a:rPr>
                <a:t>Services</a:t>
              </a:r>
            </a:p>
          </p:txBody>
        </p:sp>
        <p:sp>
          <p:nvSpPr>
            <p:cNvPr id="27" name="Rounded Rectangle 26"/>
            <p:cNvSpPr/>
            <p:nvPr/>
          </p:nvSpPr>
          <p:spPr>
            <a:xfrm>
              <a:off x="7425799" y="2333214"/>
              <a:ext cx="1966512" cy="1026334"/>
            </a:xfrm>
            <a:prstGeom prst="roundRect">
              <a:avLst>
                <a:gd name="adj" fmla="val 10139"/>
              </a:avLst>
            </a:prstGeom>
            <a:gradFill flip="none" rotWithShape="1">
              <a:gsLst>
                <a:gs pos="0">
                  <a:srgbClr val="FF3399">
                    <a:tint val="66000"/>
                    <a:satMod val="160000"/>
                  </a:srgbClr>
                </a:gs>
                <a:gs pos="50000">
                  <a:srgbClr val="FF3399">
                    <a:tint val="44500"/>
                    <a:satMod val="160000"/>
                  </a:srgbClr>
                </a:gs>
                <a:gs pos="100000">
                  <a:srgbClr val="FF3399">
                    <a:tint val="23500"/>
                    <a:satMod val="160000"/>
                  </a:srgbClr>
                </a:gs>
              </a:gsLst>
              <a:lin ang="16200000" scaled="1"/>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2400" b="1" dirty="0">
                  <a:solidFill>
                    <a:schemeClr val="tx1"/>
                  </a:solidFill>
                </a:rPr>
                <a:t>Goods</a:t>
              </a:r>
              <a:endParaRPr lang="en-SG" sz="2400" dirty="0">
                <a:solidFill>
                  <a:schemeClr val="tx1"/>
                </a:solidFill>
              </a:endParaRPr>
            </a:p>
          </p:txBody>
        </p:sp>
        <p:sp>
          <p:nvSpPr>
            <p:cNvPr id="28" name="Rectangle 3"/>
            <p:cNvSpPr>
              <a:spLocks noChangeArrowheads="1"/>
            </p:cNvSpPr>
            <p:nvPr/>
          </p:nvSpPr>
          <p:spPr bwMode="auto">
            <a:xfrm>
              <a:off x="3584848" y="2771775"/>
              <a:ext cx="2422525" cy="1320800"/>
            </a:xfrm>
            <a:prstGeom prst="roundRect">
              <a:avLst>
                <a:gd name="adj" fmla="val 12271"/>
              </a:avLst>
            </a:prstGeom>
            <a:solidFill>
              <a:srgbClr val="0000FF"/>
            </a:solidFill>
            <a:ln w="12700" algn="ctr">
              <a:noFill/>
              <a:round/>
              <a:headEnd type="none" w="sm" len="sm"/>
              <a:tailEnd type="none" w="sm" len="sm"/>
            </a:ln>
            <a:effectLst/>
            <a:scene3d>
              <a:camera prst="orthographicFront">
                <a:rot lat="0" lon="0" rev="0"/>
              </a:camera>
              <a:lightRig rig="contrasting" dir="t">
                <a:rot lat="0" lon="0" rev="7800000"/>
              </a:lightRig>
            </a:scene3d>
            <a:sp3d>
              <a:bevelT w="139700" h="139700"/>
            </a:sp3d>
          </p:spPr>
          <p:txBody>
            <a:bodyPr anchor="ctr" anchorCtr="1"/>
            <a:lstStyle>
              <a:lvl1pPr eaLnBrk="0" hangingPunct="0">
                <a:defRPr sz="4400">
                  <a:solidFill>
                    <a:schemeClr val="tx1"/>
                  </a:solidFill>
                  <a:latin typeface="Arial" pitchFamily="34" charset="0"/>
                </a:defRPr>
              </a:lvl1pPr>
              <a:lvl2pPr marL="742950" indent="-285750" eaLnBrk="0" hangingPunct="0">
                <a:defRPr sz="4400">
                  <a:solidFill>
                    <a:schemeClr val="tx1"/>
                  </a:solidFill>
                  <a:latin typeface="Arial" pitchFamily="34" charset="0"/>
                </a:defRPr>
              </a:lvl2pPr>
              <a:lvl3pPr marL="1143000" indent="-228600" eaLnBrk="0" hangingPunct="0">
                <a:defRPr sz="4400">
                  <a:solidFill>
                    <a:schemeClr val="tx1"/>
                  </a:solidFill>
                  <a:latin typeface="Arial" pitchFamily="34" charset="0"/>
                </a:defRPr>
              </a:lvl3pPr>
              <a:lvl4pPr marL="1600200" indent="-228600" eaLnBrk="0" hangingPunct="0">
                <a:defRPr sz="4400">
                  <a:solidFill>
                    <a:schemeClr val="tx1"/>
                  </a:solidFill>
                  <a:latin typeface="Arial" pitchFamily="34" charset="0"/>
                </a:defRPr>
              </a:lvl4pPr>
              <a:lvl5pPr marL="2057400" indent="-228600" eaLnBrk="0" hangingPunct="0">
                <a:defRPr sz="4400">
                  <a:solidFill>
                    <a:schemeClr val="tx1"/>
                  </a:solidFill>
                  <a:latin typeface="Arial" pitchFamily="34" charset="0"/>
                </a:defRPr>
              </a:lvl5pPr>
              <a:lvl6pPr marL="2514600" indent="-228600" algn="r" eaLnBrk="0" fontAlgn="base" hangingPunct="0">
                <a:spcBef>
                  <a:spcPct val="0"/>
                </a:spcBef>
                <a:spcAft>
                  <a:spcPct val="0"/>
                </a:spcAft>
                <a:defRPr sz="4400">
                  <a:solidFill>
                    <a:schemeClr val="tx1"/>
                  </a:solidFill>
                  <a:latin typeface="Arial" pitchFamily="34" charset="0"/>
                </a:defRPr>
              </a:lvl6pPr>
              <a:lvl7pPr marL="2971800" indent="-228600" algn="r" eaLnBrk="0" fontAlgn="base" hangingPunct="0">
                <a:spcBef>
                  <a:spcPct val="0"/>
                </a:spcBef>
                <a:spcAft>
                  <a:spcPct val="0"/>
                </a:spcAft>
                <a:defRPr sz="4400">
                  <a:solidFill>
                    <a:schemeClr val="tx1"/>
                  </a:solidFill>
                  <a:latin typeface="Arial" pitchFamily="34" charset="0"/>
                </a:defRPr>
              </a:lvl7pPr>
              <a:lvl8pPr marL="3429000" indent="-228600" algn="r" eaLnBrk="0" fontAlgn="base" hangingPunct="0">
                <a:spcBef>
                  <a:spcPct val="0"/>
                </a:spcBef>
                <a:spcAft>
                  <a:spcPct val="0"/>
                </a:spcAft>
                <a:defRPr sz="4400">
                  <a:solidFill>
                    <a:schemeClr val="tx1"/>
                  </a:solidFill>
                  <a:latin typeface="Arial" pitchFamily="34" charset="0"/>
                </a:defRPr>
              </a:lvl8pPr>
              <a:lvl9pPr marL="3886200" indent="-228600" algn="r" eaLnBrk="0" fontAlgn="base" hangingPunct="0">
                <a:spcBef>
                  <a:spcPct val="0"/>
                </a:spcBef>
                <a:spcAft>
                  <a:spcPct val="0"/>
                </a:spcAft>
                <a:defRPr sz="4400">
                  <a:solidFill>
                    <a:schemeClr val="tx1"/>
                  </a:solidFill>
                  <a:latin typeface="Arial" pitchFamily="34" charset="0"/>
                </a:defRPr>
              </a:lvl9pPr>
            </a:lstStyle>
            <a:p>
              <a:pPr algn="ctr" eaLnBrk="1" hangingPunct="1"/>
              <a:r>
                <a:rPr lang="en-US" altLang="en-US" sz="3200" b="1" dirty="0">
                  <a:solidFill>
                    <a:schemeClr val="bg1"/>
                  </a:solidFill>
                  <a:latin typeface="+mn-lt"/>
                </a:rPr>
                <a:t>Seller</a:t>
              </a:r>
            </a:p>
          </p:txBody>
        </p:sp>
        <p:sp>
          <p:nvSpPr>
            <p:cNvPr id="29" name="Right Arrow 5"/>
            <p:cNvSpPr>
              <a:spLocks noChangeArrowheads="1"/>
            </p:cNvSpPr>
            <p:nvPr/>
          </p:nvSpPr>
          <p:spPr bwMode="auto">
            <a:xfrm>
              <a:off x="2601314" y="3228775"/>
              <a:ext cx="815305" cy="406799"/>
            </a:xfrm>
            <a:prstGeom prst="rightArrow">
              <a:avLst>
                <a:gd name="adj1" fmla="val 50000"/>
                <a:gd name="adj2" fmla="val 49942"/>
              </a:avLst>
            </a:prstGeom>
            <a:solidFill>
              <a:srgbClr val="FF3399"/>
            </a:solidFill>
            <a:ln w="12700" algn="ctr">
              <a:noFill/>
              <a:round/>
              <a:headEnd type="none" w="sm" len="sm"/>
              <a:tailEnd type="none" w="sm" len="sm"/>
            </a:ln>
            <a:effectLst>
              <a:outerShdw blurRad="63500" sx="102000" sy="102000" algn="ctr" rotWithShape="0">
                <a:prstClr val="black">
                  <a:alpha val="40000"/>
                </a:prstClr>
              </a:outerShdw>
            </a:effectLst>
            <a:scene3d>
              <a:camera prst="orthographicFront">
                <a:rot lat="0" lon="0" rev="0"/>
              </a:camera>
              <a:lightRig rig="contrasting" dir="t">
                <a:rot lat="0" lon="0" rev="7800000"/>
              </a:lightRig>
            </a:scene3d>
            <a:sp3d>
              <a:bevelT w="139700" h="139700"/>
            </a:sp3d>
          </p:spPr>
          <p:txBody>
            <a:bodyPr/>
            <a:lstStyle>
              <a:lvl1pPr eaLnBrk="0" hangingPunct="0">
                <a:defRPr sz="4400">
                  <a:solidFill>
                    <a:schemeClr val="tx1"/>
                  </a:solidFill>
                  <a:latin typeface="Arial" pitchFamily="34" charset="0"/>
                </a:defRPr>
              </a:lvl1pPr>
              <a:lvl2pPr marL="742950" indent="-285750" eaLnBrk="0" hangingPunct="0">
                <a:defRPr sz="4400">
                  <a:solidFill>
                    <a:schemeClr val="tx1"/>
                  </a:solidFill>
                  <a:latin typeface="Arial" pitchFamily="34" charset="0"/>
                </a:defRPr>
              </a:lvl2pPr>
              <a:lvl3pPr marL="1143000" indent="-228600" eaLnBrk="0" hangingPunct="0">
                <a:defRPr sz="4400">
                  <a:solidFill>
                    <a:schemeClr val="tx1"/>
                  </a:solidFill>
                  <a:latin typeface="Arial" pitchFamily="34" charset="0"/>
                </a:defRPr>
              </a:lvl3pPr>
              <a:lvl4pPr marL="1600200" indent="-228600" eaLnBrk="0" hangingPunct="0">
                <a:defRPr sz="4400">
                  <a:solidFill>
                    <a:schemeClr val="tx1"/>
                  </a:solidFill>
                  <a:latin typeface="Arial" pitchFamily="34" charset="0"/>
                </a:defRPr>
              </a:lvl4pPr>
              <a:lvl5pPr marL="2057400" indent="-228600" eaLnBrk="0" hangingPunct="0">
                <a:defRPr sz="4400">
                  <a:solidFill>
                    <a:schemeClr val="tx1"/>
                  </a:solidFill>
                  <a:latin typeface="Arial" pitchFamily="34" charset="0"/>
                </a:defRPr>
              </a:lvl5pPr>
              <a:lvl6pPr marL="2514600" indent="-228600" algn="r" eaLnBrk="0" fontAlgn="base" hangingPunct="0">
                <a:spcBef>
                  <a:spcPct val="0"/>
                </a:spcBef>
                <a:spcAft>
                  <a:spcPct val="0"/>
                </a:spcAft>
                <a:defRPr sz="4400">
                  <a:solidFill>
                    <a:schemeClr val="tx1"/>
                  </a:solidFill>
                  <a:latin typeface="Arial" pitchFamily="34" charset="0"/>
                </a:defRPr>
              </a:lvl6pPr>
              <a:lvl7pPr marL="2971800" indent="-228600" algn="r" eaLnBrk="0" fontAlgn="base" hangingPunct="0">
                <a:spcBef>
                  <a:spcPct val="0"/>
                </a:spcBef>
                <a:spcAft>
                  <a:spcPct val="0"/>
                </a:spcAft>
                <a:defRPr sz="4400">
                  <a:solidFill>
                    <a:schemeClr val="tx1"/>
                  </a:solidFill>
                  <a:latin typeface="Arial" pitchFamily="34" charset="0"/>
                </a:defRPr>
              </a:lvl7pPr>
              <a:lvl8pPr marL="3429000" indent="-228600" algn="r" eaLnBrk="0" fontAlgn="base" hangingPunct="0">
                <a:spcBef>
                  <a:spcPct val="0"/>
                </a:spcBef>
                <a:spcAft>
                  <a:spcPct val="0"/>
                </a:spcAft>
                <a:defRPr sz="4400">
                  <a:solidFill>
                    <a:schemeClr val="tx1"/>
                  </a:solidFill>
                  <a:latin typeface="Arial" pitchFamily="34" charset="0"/>
                </a:defRPr>
              </a:lvl8pPr>
              <a:lvl9pPr marL="3886200" indent="-228600" algn="r" eaLnBrk="0" fontAlgn="base" hangingPunct="0">
                <a:spcBef>
                  <a:spcPct val="0"/>
                </a:spcBef>
                <a:spcAft>
                  <a:spcPct val="0"/>
                </a:spcAft>
                <a:defRPr sz="4400">
                  <a:solidFill>
                    <a:schemeClr val="tx1"/>
                  </a:solidFill>
                  <a:latin typeface="Arial" pitchFamily="34" charset="0"/>
                </a:defRPr>
              </a:lvl9pPr>
            </a:lstStyle>
            <a:p>
              <a:pPr algn="l" eaLnBrk="1" hangingPunct="1"/>
              <a:endParaRPr lang="en-US" altLang="en-US" sz="3200">
                <a:latin typeface="+mn-lt"/>
              </a:endParaRPr>
            </a:p>
          </p:txBody>
        </p:sp>
        <p:grpSp>
          <p:nvGrpSpPr>
            <p:cNvPr id="30" name="Group 29"/>
            <p:cNvGrpSpPr/>
            <p:nvPr/>
          </p:nvGrpSpPr>
          <p:grpSpPr>
            <a:xfrm>
              <a:off x="785650" y="2333214"/>
              <a:ext cx="1752770" cy="2197923"/>
              <a:chOff x="233459" y="2158760"/>
              <a:chExt cx="1752770" cy="2197923"/>
            </a:xfrm>
            <a:solidFill>
              <a:srgbClr val="CCCC00"/>
            </a:solidFill>
          </p:grpSpPr>
          <p:sp>
            <p:nvSpPr>
              <p:cNvPr id="54" name="Rounded Rectangle 53"/>
              <p:cNvSpPr/>
              <p:nvPr/>
            </p:nvSpPr>
            <p:spPr>
              <a:xfrm>
                <a:off x="233460" y="2158760"/>
                <a:ext cx="1752769" cy="2197923"/>
              </a:xfrm>
              <a:prstGeom prst="roundRect">
                <a:avLst>
                  <a:gd name="adj" fmla="val 10139"/>
                </a:avLst>
              </a:prstGeom>
              <a:gradFill flip="none" rotWithShape="1">
                <a:gsLst>
                  <a:gs pos="0">
                    <a:schemeClr val="bg2">
                      <a:lumMod val="50000"/>
                      <a:tint val="66000"/>
                      <a:satMod val="160000"/>
                    </a:schemeClr>
                  </a:gs>
                  <a:gs pos="50000">
                    <a:schemeClr val="bg2">
                      <a:lumMod val="50000"/>
                      <a:tint val="44500"/>
                      <a:satMod val="160000"/>
                    </a:schemeClr>
                  </a:gs>
                  <a:gs pos="100000">
                    <a:schemeClr val="bg2">
                      <a:lumMod val="50000"/>
                      <a:tint val="23500"/>
                      <a:satMod val="160000"/>
                    </a:schemeClr>
                  </a:gs>
                </a:gsLst>
                <a:lin ang="16200000" scaled="1"/>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55" name="TextBox 7"/>
              <p:cNvSpPr txBox="1">
                <a:spLocks noChangeArrowheads="1"/>
              </p:cNvSpPr>
              <p:nvPr/>
            </p:nvSpPr>
            <p:spPr bwMode="auto">
              <a:xfrm>
                <a:off x="233460" y="2319287"/>
                <a:ext cx="1752768" cy="900247"/>
              </a:xfrm>
              <a:prstGeom prst="rect">
                <a:avLst/>
              </a:prstGeom>
              <a:noFill/>
              <a:ln w="9525">
                <a:noFill/>
                <a:miter lim="800000"/>
                <a:headEnd/>
                <a:tailEnd/>
              </a:ln>
              <a:extLst/>
            </p:spPr>
            <p:txBody>
              <a:bodyPr wrap="square">
                <a:spAutoFit/>
              </a:bodyPr>
              <a:lstStyle>
                <a:lvl1pPr eaLnBrk="0" hangingPunct="0">
                  <a:defRPr sz="4400">
                    <a:solidFill>
                      <a:schemeClr val="tx1"/>
                    </a:solidFill>
                    <a:latin typeface="Arial" pitchFamily="34" charset="0"/>
                  </a:defRPr>
                </a:lvl1pPr>
                <a:lvl2pPr marL="742950" indent="-285750" eaLnBrk="0" hangingPunct="0">
                  <a:defRPr sz="4400">
                    <a:solidFill>
                      <a:schemeClr val="tx1"/>
                    </a:solidFill>
                    <a:latin typeface="Arial" pitchFamily="34" charset="0"/>
                  </a:defRPr>
                </a:lvl2pPr>
                <a:lvl3pPr marL="1143000" indent="-228600" eaLnBrk="0" hangingPunct="0">
                  <a:defRPr sz="4400">
                    <a:solidFill>
                      <a:schemeClr val="tx1"/>
                    </a:solidFill>
                    <a:latin typeface="Arial" pitchFamily="34" charset="0"/>
                  </a:defRPr>
                </a:lvl3pPr>
                <a:lvl4pPr marL="1600200" indent="-228600" eaLnBrk="0" hangingPunct="0">
                  <a:defRPr sz="4400">
                    <a:solidFill>
                      <a:schemeClr val="tx1"/>
                    </a:solidFill>
                    <a:latin typeface="Arial" pitchFamily="34" charset="0"/>
                  </a:defRPr>
                </a:lvl4pPr>
                <a:lvl5pPr marL="2057400" indent="-228600" eaLnBrk="0" hangingPunct="0">
                  <a:defRPr sz="4400">
                    <a:solidFill>
                      <a:schemeClr val="tx1"/>
                    </a:solidFill>
                    <a:latin typeface="Arial" pitchFamily="34" charset="0"/>
                  </a:defRPr>
                </a:lvl5pPr>
                <a:lvl6pPr marL="2514600" indent="-228600" algn="r" eaLnBrk="0" fontAlgn="base" hangingPunct="0">
                  <a:spcBef>
                    <a:spcPct val="0"/>
                  </a:spcBef>
                  <a:spcAft>
                    <a:spcPct val="0"/>
                  </a:spcAft>
                  <a:defRPr sz="4400">
                    <a:solidFill>
                      <a:schemeClr val="tx1"/>
                    </a:solidFill>
                    <a:latin typeface="Arial" pitchFamily="34" charset="0"/>
                  </a:defRPr>
                </a:lvl6pPr>
                <a:lvl7pPr marL="2971800" indent="-228600" algn="r" eaLnBrk="0" fontAlgn="base" hangingPunct="0">
                  <a:spcBef>
                    <a:spcPct val="0"/>
                  </a:spcBef>
                  <a:spcAft>
                    <a:spcPct val="0"/>
                  </a:spcAft>
                  <a:defRPr sz="4400">
                    <a:solidFill>
                      <a:schemeClr val="tx1"/>
                    </a:solidFill>
                    <a:latin typeface="Arial" pitchFamily="34" charset="0"/>
                  </a:defRPr>
                </a:lvl7pPr>
                <a:lvl8pPr marL="3429000" indent="-228600" algn="r" eaLnBrk="0" fontAlgn="base" hangingPunct="0">
                  <a:spcBef>
                    <a:spcPct val="0"/>
                  </a:spcBef>
                  <a:spcAft>
                    <a:spcPct val="0"/>
                  </a:spcAft>
                  <a:defRPr sz="4400">
                    <a:solidFill>
                      <a:schemeClr val="tx1"/>
                    </a:solidFill>
                    <a:latin typeface="Arial" pitchFamily="34" charset="0"/>
                  </a:defRPr>
                </a:lvl8pPr>
                <a:lvl9pPr marL="3886200" indent="-228600" algn="r" eaLnBrk="0" fontAlgn="base" hangingPunct="0">
                  <a:spcBef>
                    <a:spcPct val="0"/>
                  </a:spcBef>
                  <a:spcAft>
                    <a:spcPct val="0"/>
                  </a:spcAft>
                  <a:defRPr sz="4400">
                    <a:solidFill>
                      <a:schemeClr val="tx1"/>
                    </a:solidFill>
                    <a:latin typeface="Arial" pitchFamily="34" charset="0"/>
                  </a:defRPr>
                </a:lvl9pPr>
              </a:lstStyle>
              <a:p>
                <a:pPr algn="ctr" eaLnBrk="1" hangingPunct="1"/>
                <a:r>
                  <a:rPr lang="en-US" altLang="en-US" sz="2400" b="1" dirty="0">
                    <a:latin typeface="+mn-lt"/>
                  </a:rPr>
                  <a:t>Raw Materials</a:t>
                </a:r>
              </a:p>
            </p:txBody>
          </p:sp>
          <p:sp>
            <p:nvSpPr>
              <p:cNvPr id="56" name="TextBox 8"/>
              <p:cNvSpPr txBox="1">
                <a:spLocks noChangeArrowheads="1"/>
              </p:cNvSpPr>
              <p:nvPr/>
            </p:nvSpPr>
            <p:spPr bwMode="auto">
              <a:xfrm>
                <a:off x="233460" y="3166381"/>
                <a:ext cx="1752768" cy="500137"/>
              </a:xfrm>
              <a:prstGeom prst="rect">
                <a:avLst/>
              </a:prstGeom>
              <a:noFill/>
              <a:ln w="9525">
                <a:noFill/>
                <a:miter lim="800000"/>
                <a:headEnd/>
                <a:tailEnd/>
              </a:ln>
              <a:extLst/>
            </p:spPr>
            <p:txBody>
              <a:bodyPr wrap="square">
                <a:spAutoFit/>
              </a:bodyPr>
              <a:lstStyle>
                <a:lvl1pPr eaLnBrk="0" hangingPunct="0">
                  <a:defRPr sz="4400">
                    <a:solidFill>
                      <a:schemeClr val="tx1"/>
                    </a:solidFill>
                    <a:latin typeface="Arial" pitchFamily="34" charset="0"/>
                  </a:defRPr>
                </a:lvl1pPr>
                <a:lvl2pPr marL="742950" indent="-285750" eaLnBrk="0" hangingPunct="0">
                  <a:defRPr sz="4400">
                    <a:solidFill>
                      <a:schemeClr val="tx1"/>
                    </a:solidFill>
                    <a:latin typeface="Arial" pitchFamily="34" charset="0"/>
                  </a:defRPr>
                </a:lvl2pPr>
                <a:lvl3pPr marL="1143000" indent="-228600" eaLnBrk="0" hangingPunct="0">
                  <a:defRPr sz="4400">
                    <a:solidFill>
                      <a:schemeClr val="tx1"/>
                    </a:solidFill>
                    <a:latin typeface="Arial" pitchFamily="34" charset="0"/>
                  </a:defRPr>
                </a:lvl3pPr>
                <a:lvl4pPr marL="1600200" indent="-228600" eaLnBrk="0" hangingPunct="0">
                  <a:defRPr sz="4400">
                    <a:solidFill>
                      <a:schemeClr val="tx1"/>
                    </a:solidFill>
                    <a:latin typeface="Arial" pitchFamily="34" charset="0"/>
                  </a:defRPr>
                </a:lvl4pPr>
                <a:lvl5pPr marL="2057400" indent="-228600" eaLnBrk="0" hangingPunct="0">
                  <a:defRPr sz="4400">
                    <a:solidFill>
                      <a:schemeClr val="tx1"/>
                    </a:solidFill>
                    <a:latin typeface="Arial" pitchFamily="34" charset="0"/>
                  </a:defRPr>
                </a:lvl5pPr>
                <a:lvl6pPr marL="2514600" indent="-228600" algn="r" eaLnBrk="0" fontAlgn="base" hangingPunct="0">
                  <a:spcBef>
                    <a:spcPct val="0"/>
                  </a:spcBef>
                  <a:spcAft>
                    <a:spcPct val="0"/>
                  </a:spcAft>
                  <a:defRPr sz="4400">
                    <a:solidFill>
                      <a:schemeClr val="tx1"/>
                    </a:solidFill>
                    <a:latin typeface="Arial" pitchFamily="34" charset="0"/>
                  </a:defRPr>
                </a:lvl6pPr>
                <a:lvl7pPr marL="2971800" indent="-228600" algn="r" eaLnBrk="0" fontAlgn="base" hangingPunct="0">
                  <a:spcBef>
                    <a:spcPct val="0"/>
                  </a:spcBef>
                  <a:spcAft>
                    <a:spcPct val="0"/>
                  </a:spcAft>
                  <a:defRPr sz="4400">
                    <a:solidFill>
                      <a:schemeClr val="tx1"/>
                    </a:solidFill>
                    <a:latin typeface="Arial" pitchFamily="34" charset="0"/>
                  </a:defRPr>
                </a:lvl7pPr>
                <a:lvl8pPr marL="3429000" indent="-228600" algn="r" eaLnBrk="0" fontAlgn="base" hangingPunct="0">
                  <a:spcBef>
                    <a:spcPct val="0"/>
                  </a:spcBef>
                  <a:spcAft>
                    <a:spcPct val="0"/>
                  </a:spcAft>
                  <a:defRPr sz="4400">
                    <a:solidFill>
                      <a:schemeClr val="tx1"/>
                    </a:solidFill>
                    <a:latin typeface="Arial" pitchFamily="34" charset="0"/>
                  </a:defRPr>
                </a:lvl8pPr>
                <a:lvl9pPr marL="3886200" indent="-228600" algn="r" eaLnBrk="0" fontAlgn="base" hangingPunct="0">
                  <a:spcBef>
                    <a:spcPct val="0"/>
                  </a:spcBef>
                  <a:spcAft>
                    <a:spcPct val="0"/>
                  </a:spcAft>
                  <a:defRPr sz="4400">
                    <a:solidFill>
                      <a:schemeClr val="tx1"/>
                    </a:solidFill>
                    <a:latin typeface="Arial" pitchFamily="34" charset="0"/>
                  </a:defRPr>
                </a:lvl9pPr>
              </a:lstStyle>
              <a:p>
                <a:pPr algn="ctr" eaLnBrk="1" hangingPunct="1"/>
                <a:r>
                  <a:rPr lang="en-US" altLang="en-US" sz="2400" b="1" dirty="0">
                    <a:latin typeface="+mn-lt"/>
                  </a:rPr>
                  <a:t>Rental</a:t>
                </a:r>
              </a:p>
            </p:txBody>
          </p:sp>
          <p:sp>
            <p:nvSpPr>
              <p:cNvPr id="57" name="TextBox 9"/>
              <p:cNvSpPr txBox="1">
                <a:spLocks noChangeArrowheads="1"/>
              </p:cNvSpPr>
              <p:nvPr/>
            </p:nvSpPr>
            <p:spPr bwMode="auto">
              <a:xfrm>
                <a:off x="233459" y="3678746"/>
                <a:ext cx="1752770" cy="500137"/>
              </a:xfrm>
              <a:prstGeom prst="rect">
                <a:avLst/>
              </a:prstGeom>
              <a:noFill/>
              <a:ln w="9525">
                <a:noFill/>
                <a:miter lim="800000"/>
                <a:headEnd/>
                <a:tailEnd/>
              </a:ln>
              <a:extLst/>
            </p:spPr>
            <p:txBody>
              <a:bodyPr wrap="square">
                <a:spAutoFit/>
              </a:bodyPr>
              <a:lstStyle>
                <a:lvl1pPr eaLnBrk="0" hangingPunct="0">
                  <a:defRPr sz="4400">
                    <a:solidFill>
                      <a:schemeClr val="tx1"/>
                    </a:solidFill>
                    <a:latin typeface="Arial" pitchFamily="34" charset="0"/>
                  </a:defRPr>
                </a:lvl1pPr>
                <a:lvl2pPr marL="742950" indent="-285750" eaLnBrk="0" hangingPunct="0">
                  <a:defRPr sz="4400">
                    <a:solidFill>
                      <a:schemeClr val="tx1"/>
                    </a:solidFill>
                    <a:latin typeface="Arial" pitchFamily="34" charset="0"/>
                  </a:defRPr>
                </a:lvl2pPr>
                <a:lvl3pPr marL="1143000" indent="-228600" eaLnBrk="0" hangingPunct="0">
                  <a:defRPr sz="4400">
                    <a:solidFill>
                      <a:schemeClr val="tx1"/>
                    </a:solidFill>
                    <a:latin typeface="Arial" pitchFamily="34" charset="0"/>
                  </a:defRPr>
                </a:lvl3pPr>
                <a:lvl4pPr marL="1600200" indent="-228600" eaLnBrk="0" hangingPunct="0">
                  <a:defRPr sz="4400">
                    <a:solidFill>
                      <a:schemeClr val="tx1"/>
                    </a:solidFill>
                    <a:latin typeface="Arial" pitchFamily="34" charset="0"/>
                  </a:defRPr>
                </a:lvl4pPr>
                <a:lvl5pPr marL="2057400" indent="-228600" eaLnBrk="0" hangingPunct="0">
                  <a:defRPr sz="4400">
                    <a:solidFill>
                      <a:schemeClr val="tx1"/>
                    </a:solidFill>
                    <a:latin typeface="Arial" pitchFamily="34" charset="0"/>
                  </a:defRPr>
                </a:lvl5pPr>
                <a:lvl6pPr marL="2514600" indent="-228600" algn="r" eaLnBrk="0" fontAlgn="base" hangingPunct="0">
                  <a:spcBef>
                    <a:spcPct val="0"/>
                  </a:spcBef>
                  <a:spcAft>
                    <a:spcPct val="0"/>
                  </a:spcAft>
                  <a:defRPr sz="4400">
                    <a:solidFill>
                      <a:schemeClr val="tx1"/>
                    </a:solidFill>
                    <a:latin typeface="Arial" pitchFamily="34" charset="0"/>
                  </a:defRPr>
                </a:lvl6pPr>
                <a:lvl7pPr marL="2971800" indent="-228600" algn="r" eaLnBrk="0" fontAlgn="base" hangingPunct="0">
                  <a:spcBef>
                    <a:spcPct val="0"/>
                  </a:spcBef>
                  <a:spcAft>
                    <a:spcPct val="0"/>
                  </a:spcAft>
                  <a:defRPr sz="4400">
                    <a:solidFill>
                      <a:schemeClr val="tx1"/>
                    </a:solidFill>
                    <a:latin typeface="Arial" pitchFamily="34" charset="0"/>
                  </a:defRPr>
                </a:lvl7pPr>
                <a:lvl8pPr marL="3429000" indent="-228600" algn="r" eaLnBrk="0" fontAlgn="base" hangingPunct="0">
                  <a:spcBef>
                    <a:spcPct val="0"/>
                  </a:spcBef>
                  <a:spcAft>
                    <a:spcPct val="0"/>
                  </a:spcAft>
                  <a:defRPr sz="4400">
                    <a:solidFill>
                      <a:schemeClr val="tx1"/>
                    </a:solidFill>
                    <a:latin typeface="Arial" pitchFamily="34" charset="0"/>
                  </a:defRPr>
                </a:lvl8pPr>
                <a:lvl9pPr marL="3886200" indent="-228600" algn="r" eaLnBrk="0" fontAlgn="base" hangingPunct="0">
                  <a:spcBef>
                    <a:spcPct val="0"/>
                  </a:spcBef>
                  <a:spcAft>
                    <a:spcPct val="0"/>
                  </a:spcAft>
                  <a:defRPr sz="4400">
                    <a:solidFill>
                      <a:schemeClr val="tx1"/>
                    </a:solidFill>
                    <a:latin typeface="Arial" pitchFamily="34" charset="0"/>
                  </a:defRPr>
                </a:lvl9pPr>
              </a:lstStyle>
              <a:p>
                <a:pPr algn="ctr" eaLnBrk="1" hangingPunct="1"/>
                <a:r>
                  <a:rPr lang="en-US" altLang="en-US" sz="2400" b="1" dirty="0">
                    <a:latin typeface="+mn-lt"/>
                  </a:rPr>
                  <a:t>Telephone</a:t>
                </a:r>
              </a:p>
            </p:txBody>
          </p:sp>
        </p:grpSp>
        <p:sp>
          <p:nvSpPr>
            <p:cNvPr id="31" name="Right Arrow 10"/>
            <p:cNvSpPr>
              <a:spLocks noChangeArrowheads="1"/>
            </p:cNvSpPr>
            <p:nvPr/>
          </p:nvSpPr>
          <p:spPr bwMode="auto">
            <a:xfrm rot="955928">
              <a:off x="6204939" y="3485862"/>
              <a:ext cx="1122035" cy="412097"/>
            </a:xfrm>
            <a:prstGeom prst="rightArrow">
              <a:avLst>
                <a:gd name="adj1" fmla="val 50000"/>
                <a:gd name="adj2" fmla="val 50036"/>
              </a:avLst>
            </a:prstGeom>
            <a:solidFill>
              <a:srgbClr val="92D050"/>
            </a:solidFill>
            <a:ln w="12700" algn="ctr">
              <a:noFill/>
              <a:round/>
              <a:headEnd type="none" w="sm" len="sm"/>
              <a:tailEnd type="none" w="sm" len="sm"/>
            </a:ln>
            <a:effectLst/>
            <a:scene3d>
              <a:camera prst="orthographicFront">
                <a:rot lat="0" lon="0" rev="0"/>
              </a:camera>
              <a:lightRig rig="contrasting" dir="t">
                <a:rot lat="0" lon="0" rev="7800000"/>
              </a:lightRig>
            </a:scene3d>
            <a:sp3d>
              <a:bevelT w="139700" h="139700"/>
            </a:sp3d>
          </p:spPr>
          <p:txBody>
            <a:bodyPr/>
            <a:lstStyle>
              <a:lvl1pPr eaLnBrk="0" hangingPunct="0">
                <a:defRPr sz="4400">
                  <a:solidFill>
                    <a:schemeClr val="tx1"/>
                  </a:solidFill>
                  <a:latin typeface="Arial" pitchFamily="34" charset="0"/>
                </a:defRPr>
              </a:lvl1pPr>
              <a:lvl2pPr marL="742950" indent="-285750" eaLnBrk="0" hangingPunct="0">
                <a:defRPr sz="4400">
                  <a:solidFill>
                    <a:schemeClr val="tx1"/>
                  </a:solidFill>
                  <a:latin typeface="Arial" pitchFamily="34" charset="0"/>
                </a:defRPr>
              </a:lvl2pPr>
              <a:lvl3pPr marL="1143000" indent="-228600" eaLnBrk="0" hangingPunct="0">
                <a:defRPr sz="4400">
                  <a:solidFill>
                    <a:schemeClr val="tx1"/>
                  </a:solidFill>
                  <a:latin typeface="Arial" pitchFamily="34" charset="0"/>
                </a:defRPr>
              </a:lvl3pPr>
              <a:lvl4pPr marL="1600200" indent="-228600" eaLnBrk="0" hangingPunct="0">
                <a:defRPr sz="4400">
                  <a:solidFill>
                    <a:schemeClr val="tx1"/>
                  </a:solidFill>
                  <a:latin typeface="Arial" pitchFamily="34" charset="0"/>
                </a:defRPr>
              </a:lvl4pPr>
              <a:lvl5pPr marL="2057400" indent="-228600" eaLnBrk="0" hangingPunct="0">
                <a:defRPr sz="4400">
                  <a:solidFill>
                    <a:schemeClr val="tx1"/>
                  </a:solidFill>
                  <a:latin typeface="Arial" pitchFamily="34" charset="0"/>
                </a:defRPr>
              </a:lvl5pPr>
              <a:lvl6pPr marL="2514600" indent="-228600" algn="r" eaLnBrk="0" fontAlgn="base" hangingPunct="0">
                <a:spcBef>
                  <a:spcPct val="0"/>
                </a:spcBef>
                <a:spcAft>
                  <a:spcPct val="0"/>
                </a:spcAft>
                <a:defRPr sz="4400">
                  <a:solidFill>
                    <a:schemeClr val="tx1"/>
                  </a:solidFill>
                  <a:latin typeface="Arial" pitchFamily="34" charset="0"/>
                </a:defRPr>
              </a:lvl6pPr>
              <a:lvl7pPr marL="2971800" indent="-228600" algn="r" eaLnBrk="0" fontAlgn="base" hangingPunct="0">
                <a:spcBef>
                  <a:spcPct val="0"/>
                </a:spcBef>
                <a:spcAft>
                  <a:spcPct val="0"/>
                </a:spcAft>
                <a:defRPr sz="4400">
                  <a:solidFill>
                    <a:schemeClr val="tx1"/>
                  </a:solidFill>
                  <a:latin typeface="Arial" pitchFamily="34" charset="0"/>
                </a:defRPr>
              </a:lvl7pPr>
              <a:lvl8pPr marL="3429000" indent="-228600" algn="r" eaLnBrk="0" fontAlgn="base" hangingPunct="0">
                <a:spcBef>
                  <a:spcPct val="0"/>
                </a:spcBef>
                <a:spcAft>
                  <a:spcPct val="0"/>
                </a:spcAft>
                <a:defRPr sz="4400">
                  <a:solidFill>
                    <a:schemeClr val="tx1"/>
                  </a:solidFill>
                  <a:latin typeface="Arial" pitchFamily="34" charset="0"/>
                </a:defRPr>
              </a:lvl8pPr>
              <a:lvl9pPr marL="3886200" indent="-228600" algn="r" eaLnBrk="0" fontAlgn="base" hangingPunct="0">
                <a:spcBef>
                  <a:spcPct val="0"/>
                </a:spcBef>
                <a:spcAft>
                  <a:spcPct val="0"/>
                </a:spcAft>
                <a:defRPr sz="4400">
                  <a:solidFill>
                    <a:schemeClr val="tx1"/>
                  </a:solidFill>
                  <a:latin typeface="Arial" pitchFamily="34" charset="0"/>
                </a:defRPr>
              </a:lvl9pPr>
            </a:lstStyle>
            <a:p>
              <a:pPr algn="l" eaLnBrk="1" hangingPunct="1"/>
              <a:endParaRPr lang="en-US" altLang="en-US" sz="3200">
                <a:latin typeface="+mn-lt"/>
              </a:endParaRPr>
            </a:p>
          </p:txBody>
        </p:sp>
        <p:sp>
          <p:nvSpPr>
            <p:cNvPr id="32" name="Right Arrow 12"/>
            <p:cNvSpPr>
              <a:spLocks noChangeArrowheads="1"/>
            </p:cNvSpPr>
            <p:nvPr/>
          </p:nvSpPr>
          <p:spPr bwMode="auto">
            <a:xfrm rot="20615824">
              <a:off x="6224462" y="2881093"/>
              <a:ext cx="1104005" cy="396499"/>
            </a:xfrm>
            <a:prstGeom prst="rightArrow">
              <a:avLst>
                <a:gd name="adj1" fmla="val 50000"/>
                <a:gd name="adj2" fmla="val 50036"/>
              </a:avLst>
            </a:prstGeom>
            <a:solidFill>
              <a:srgbClr val="92D050"/>
            </a:solidFill>
            <a:ln w="12700" algn="ctr">
              <a:noFill/>
              <a:round/>
              <a:headEnd type="none" w="sm" len="sm"/>
              <a:tailEnd type="none" w="sm" len="sm"/>
            </a:ln>
            <a:effectLst/>
            <a:scene3d>
              <a:camera prst="orthographicFront">
                <a:rot lat="0" lon="0" rev="0"/>
              </a:camera>
              <a:lightRig rig="contrasting" dir="t">
                <a:rot lat="0" lon="0" rev="7800000"/>
              </a:lightRig>
            </a:scene3d>
            <a:sp3d>
              <a:bevelT w="139700" h="139700"/>
            </a:sp3d>
          </p:spPr>
          <p:txBody>
            <a:bodyPr/>
            <a:lstStyle>
              <a:lvl1pPr eaLnBrk="0" hangingPunct="0">
                <a:defRPr sz="4400">
                  <a:solidFill>
                    <a:schemeClr val="tx1"/>
                  </a:solidFill>
                  <a:latin typeface="Arial" pitchFamily="34" charset="0"/>
                </a:defRPr>
              </a:lvl1pPr>
              <a:lvl2pPr marL="742950" indent="-285750" eaLnBrk="0" hangingPunct="0">
                <a:defRPr sz="4400">
                  <a:solidFill>
                    <a:schemeClr val="tx1"/>
                  </a:solidFill>
                  <a:latin typeface="Arial" pitchFamily="34" charset="0"/>
                </a:defRPr>
              </a:lvl2pPr>
              <a:lvl3pPr marL="1143000" indent="-228600" eaLnBrk="0" hangingPunct="0">
                <a:defRPr sz="4400">
                  <a:solidFill>
                    <a:schemeClr val="tx1"/>
                  </a:solidFill>
                  <a:latin typeface="Arial" pitchFamily="34" charset="0"/>
                </a:defRPr>
              </a:lvl3pPr>
              <a:lvl4pPr marL="1600200" indent="-228600" eaLnBrk="0" hangingPunct="0">
                <a:defRPr sz="4400">
                  <a:solidFill>
                    <a:schemeClr val="tx1"/>
                  </a:solidFill>
                  <a:latin typeface="Arial" pitchFamily="34" charset="0"/>
                </a:defRPr>
              </a:lvl4pPr>
              <a:lvl5pPr marL="2057400" indent="-228600" eaLnBrk="0" hangingPunct="0">
                <a:defRPr sz="4400">
                  <a:solidFill>
                    <a:schemeClr val="tx1"/>
                  </a:solidFill>
                  <a:latin typeface="Arial" pitchFamily="34" charset="0"/>
                </a:defRPr>
              </a:lvl5pPr>
              <a:lvl6pPr marL="2514600" indent="-228600" algn="r" eaLnBrk="0" fontAlgn="base" hangingPunct="0">
                <a:spcBef>
                  <a:spcPct val="0"/>
                </a:spcBef>
                <a:spcAft>
                  <a:spcPct val="0"/>
                </a:spcAft>
                <a:defRPr sz="4400">
                  <a:solidFill>
                    <a:schemeClr val="tx1"/>
                  </a:solidFill>
                  <a:latin typeface="Arial" pitchFamily="34" charset="0"/>
                </a:defRPr>
              </a:lvl6pPr>
              <a:lvl7pPr marL="2971800" indent="-228600" algn="r" eaLnBrk="0" fontAlgn="base" hangingPunct="0">
                <a:spcBef>
                  <a:spcPct val="0"/>
                </a:spcBef>
                <a:spcAft>
                  <a:spcPct val="0"/>
                </a:spcAft>
                <a:defRPr sz="4400">
                  <a:solidFill>
                    <a:schemeClr val="tx1"/>
                  </a:solidFill>
                  <a:latin typeface="Arial" pitchFamily="34" charset="0"/>
                </a:defRPr>
              </a:lvl7pPr>
              <a:lvl8pPr marL="3429000" indent="-228600" algn="r" eaLnBrk="0" fontAlgn="base" hangingPunct="0">
                <a:spcBef>
                  <a:spcPct val="0"/>
                </a:spcBef>
                <a:spcAft>
                  <a:spcPct val="0"/>
                </a:spcAft>
                <a:defRPr sz="4400">
                  <a:solidFill>
                    <a:schemeClr val="tx1"/>
                  </a:solidFill>
                  <a:latin typeface="Arial" pitchFamily="34" charset="0"/>
                </a:defRPr>
              </a:lvl8pPr>
              <a:lvl9pPr marL="3886200" indent="-228600" algn="r" eaLnBrk="0" fontAlgn="base" hangingPunct="0">
                <a:spcBef>
                  <a:spcPct val="0"/>
                </a:spcBef>
                <a:spcAft>
                  <a:spcPct val="0"/>
                </a:spcAft>
                <a:defRPr sz="4400">
                  <a:solidFill>
                    <a:schemeClr val="tx1"/>
                  </a:solidFill>
                  <a:latin typeface="Arial" pitchFamily="34" charset="0"/>
                </a:defRPr>
              </a:lvl9pPr>
            </a:lstStyle>
            <a:p>
              <a:pPr algn="l" eaLnBrk="1" hangingPunct="1"/>
              <a:endParaRPr lang="en-US" altLang="en-US" sz="3200">
                <a:latin typeface="+mn-lt"/>
              </a:endParaRPr>
            </a:p>
          </p:txBody>
        </p:sp>
        <p:sp>
          <p:nvSpPr>
            <p:cNvPr id="48" name="TextBox 16"/>
            <p:cNvSpPr txBox="1">
              <a:spLocks noChangeArrowheads="1"/>
            </p:cNvSpPr>
            <p:nvPr/>
          </p:nvSpPr>
          <p:spPr bwMode="auto">
            <a:xfrm>
              <a:off x="1066264" y="1702929"/>
              <a:ext cx="1214222" cy="566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Arial" pitchFamily="34" charset="0"/>
                </a:defRPr>
              </a:lvl1pPr>
              <a:lvl2pPr marL="742950" indent="-285750" eaLnBrk="0" hangingPunct="0">
                <a:defRPr sz="4400">
                  <a:solidFill>
                    <a:schemeClr val="tx1"/>
                  </a:solidFill>
                  <a:latin typeface="Arial" pitchFamily="34" charset="0"/>
                </a:defRPr>
              </a:lvl2pPr>
              <a:lvl3pPr marL="1143000" indent="-228600" eaLnBrk="0" hangingPunct="0">
                <a:defRPr sz="4400">
                  <a:solidFill>
                    <a:schemeClr val="tx1"/>
                  </a:solidFill>
                  <a:latin typeface="Arial" pitchFamily="34" charset="0"/>
                </a:defRPr>
              </a:lvl3pPr>
              <a:lvl4pPr marL="1600200" indent="-228600" eaLnBrk="0" hangingPunct="0">
                <a:defRPr sz="4400">
                  <a:solidFill>
                    <a:schemeClr val="tx1"/>
                  </a:solidFill>
                  <a:latin typeface="Arial" pitchFamily="34" charset="0"/>
                </a:defRPr>
              </a:lvl4pPr>
              <a:lvl5pPr marL="2057400" indent="-228600" eaLnBrk="0" hangingPunct="0">
                <a:defRPr sz="4400">
                  <a:solidFill>
                    <a:schemeClr val="tx1"/>
                  </a:solidFill>
                  <a:latin typeface="Arial" pitchFamily="34" charset="0"/>
                </a:defRPr>
              </a:lvl5pPr>
              <a:lvl6pPr marL="2514600" indent="-228600" algn="r" eaLnBrk="0" fontAlgn="base" hangingPunct="0">
                <a:spcBef>
                  <a:spcPct val="0"/>
                </a:spcBef>
                <a:spcAft>
                  <a:spcPct val="0"/>
                </a:spcAft>
                <a:defRPr sz="4400">
                  <a:solidFill>
                    <a:schemeClr val="tx1"/>
                  </a:solidFill>
                  <a:latin typeface="Arial" pitchFamily="34" charset="0"/>
                </a:defRPr>
              </a:lvl6pPr>
              <a:lvl7pPr marL="2971800" indent="-228600" algn="r" eaLnBrk="0" fontAlgn="base" hangingPunct="0">
                <a:spcBef>
                  <a:spcPct val="0"/>
                </a:spcBef>
                <a:spcAft>
                  <a:spcPct val="0"/>
                </a:spcAft>
                <a:defRPr sz="4400">
                  <a:solidFill>
                    <a:schemeClr val="tx1"/>
                  </a:solidFill>
                  <a:latin typeface="Arial" pitchFamily="34" charset="0"/>
                </a:defRPr>
              </a:lvl7pPr>
              <a:lvl8pPr marL="3429000" indent="-228600" algn="r" eaLnBrk="0" fontAlgn="base" hangingPunct="0">
                <a:spcBef>
                  <a:spcPct val="0"/>
                </a:spcBef>
                <a:spcAft>
                  <a:spcPct val="0"/>
                </a:spcAft>
                <a:defRPr sz="4400">
                  <a:solidFill>
                    <a:schemeClr val="tx1"/>
                  </a:solidFill>
                  <a:latin typeface="Arial" pitchFamily="34" charset="0"/>
                </a:defRPr>
              </a:lvl8pPr>
              <a:lvl9pPr marL="3886200" indent="-228600" algn="r" eaLnBrk="0" fontAlgn="base" hangingPunct="0">
                <a:spcBef>
                  <a:spcPct val="0"/>
                </a:spcBef>
                <a:spcAft>
                  <a:spcPct val="0"/>
                </a:spcAft>
                <a:defRPr sz="4400">
                  <a:solidFill>
                    <a:schemeClr val="tx1"/>
                  </a:solidFill>
                  <a:latin typeface="Arial" pitchFamily="34" charset="0"/>
                </a:defRPr>
              </a:lvl9pPr>
            </a:lstStyle>
            <a:p>
              <a:pPr algn="l" eaLnBrk="1" hangingPunct="1"/>
              <a:r>
                <a:rPr lang="en-US" altLang="en-US" sz="2800" b="1" u="sng" dirty="0">
                  <a:latin typeface="+mn-lt"/>
                </a:rPr>
                <a:t>INPUT</a:t>
              </a:r>
            </a:p>
          </p:txBody>
        </p:sp>
        <p:sp>
          <p:nvSpPr>
            <p:cNvPr id="49" name="TextBox 17"/>
            <p:cNvSpPr txBox="1">
              <a:spLocks noChangeArrowheads="1"/>
            </p:cNvSpPr>
            <p:nvPr/>
          </p:nvSpPr>
          <p:spPr bwMode="auto">
            <a:xfrm>
              <a:off x="7688345" y="1702929"/>
              <a:ext cx="1561538" cy="566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Arial" pitchFamily="34" charset="0"/>
                </a:defRPr>
              </a:lvl1pPr>
              <a:lvl2pPr marL="742950" indent="-285750" eaLnBrk="0" hangingPunct="0">
                <a:defRPr sz="4400">
                  <a:solidFill>
                    <a:schemeClr val="tx1"/>
                  </a:solidFill>
                  <a:latin typeface="Arial" pitchFamily="34" charset="0"/>
                </a:defRPr>
              </a:lvl2pPr>
              <a:lvl3pPr marL="1143000" indent="-228600" eaLnBrk="0" hangingPunct="0">
                <a:defRPr sz="4400">
                  <a:solidFill>
                    <a:schemeClr val="tx1"/>
                  </a:solidFill>
                  <a:latin typeface="Arial" pitchFamily="34" charset="0"/>
                </a:defRPr>
              </a:lvl3pPr>
              <a:lvl4pPr marL="1600200" indent="-228600" eaLnBrk="0" hangingPunct="0">
                <a:defRPr sz="4400">
                  <a:solidFill>
                    <a:schemeClr val="tx1"/>
                  </a:solidFill>
                  <a:latin typeface="Arial" pitchFamily="34" charset="0"/>
                </a:defRPr>
              </a:lvl4pPr>
              <a:lvl5pPr marL="2057400" indent="-228600" eaLnBrk="0" hangingPunct="0">
                <a:defRPr sz="4400">
                  <a:solidFill>
                    <a:schemeClr val="tx1"/>
                  </a:solidFill>
                  <a:latin typeface="Arial" pitchFamily="34" charset="0"/>
                </a:defRPr>
              </a:lvl5pPr>
              <a:lvl6pPr marL="2514600" indent="-228600" algn="r" eaLnBrk="0" fontAlgn="base" hangingPunct="0">
                <a:spcBef>
                  <a:spcPct val="0"/>
                </a:spcBef>
                <a:spcAft>
                  <a:spcPct val="0"/>
                </a:spcAft>
                <a:defRPr sz="4400">
                  <a:solidFill>
                    <a:schemeClr val="tx1"/>
                  </a:solidFill>
                  <a:latin typeface="Arial" pitchFamily="34" charset="0"/>
                </a:defRPr>
              </a:lvl6pPr>
              <a:lvl7pPr marL="2971800" indent="-228600" algn="r" eaLnBrk="0" fontAlgn="base" hangingPunct="0">
                <a:spcBef>
                  <a:spcPct val="0"/>
                </a:spcBef>
                <a:spcAft>
                  <a:spcPct val="0"/>
                </a:spcAft>
                <a:defRPr sz="4400">
                  <a:solidFill>
                    <a:schemeClr val="tx1"/>
                  </a:solidFill>
                  <a:latin typeface="Arial" pitchFamily="34" charset="0"/>
                </a:defRPr>
              </a:lvl7pPr>
              <a:lvl8pPr marL="3429000" indent="-228600" algn="r" eaLnBrk="0" fontAlgn="base" hangingPunct="0">
                <a:spcBef>
                  <a:spcPct val="0"/>
                </a:spcBef>
                <a:spcAft>
                  <a:spcPct val="0"/>
                </a:spcAft>
                <a:defRPr sz="4400">
                  <a:solidFill>
                    <a:schemeClr val="tx1"/>
                  </a:solidFill>
                  <a:latin typeface="Arial" pitchFamily="34" charset="0"/>
                </a:defRPr>
              </a:lvl8pPr>
              <a:lvl9pPr marL="3886200" indent="-228600" algn="r" eaLnBrk="0" fontAlgn="base" hangingPunct="0">
                <a:spcBef>
                  <a:spcPct val="0"/>
                </a:spcBef>
                <a:spcAft>
                  <a:spcPct val="0"/>
                </a:spcAft>
                <a:defRPr sz="4400">
                  <a:solidFill>
                    <a:schemeClr val="tx1"/>
                  </a:solidFill>
                  <a:latin typeface="Arial" pitchFamily="34" charset="0"/>
                </a:defRPr>
              </a:lvl9pPr>
            </a:lstStyle>
            <a:p>
              <a:pPr algn="l" eaLnBrk="1" hangingPunct="1"/>
              <a:r>
                <a:rPr lang="en-US" altLang="en-US" sz="2800" b="1" u="sng" dirty="0">
                  <a:latin typeface="+mn-lt"/>
                </a:rPr>
                <a:t>OUTPUT</a:t>
              </a:r>
            </a:p>
          </p:txBody>
        </p:sp>
        <p:sp>
          <p:nvSpPr>
            <p:cNvPr id="50" name="TextBox 18"/>
            <p:cNvSpPr txBox="1">
              <a:spLocks noChangeArrowheads="1"/>
            </p:cNvSpPr>
            <p:nvPr/>
          </p:nvSpPr>
          <p:spPr bwMode="auto">
            <a:xfrm>
              <a:off x="271369" y="4946997"/>
              <a:ext cx="2710607" cy="900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400">
                  <a:solidFill>
                    <a:schemeClr val="tx1"/>
                  </a:solidFill>
                  <a:latin typeface="Arial" pitchFamily="34" charset="0"/>
                </a:defRPr>
              </a:lvl1pPr>
              <a:lvl2pPr marL="742950" indent="-285750" eaLnBrk="0" hangingPunct="0">
                <a:defRPr sz="4400">
                  <a:solidFill>
                    <a:schemeClr val="tx1"/>
                  </a:solidFill>
                  <a:latin typeface="Arial" pitchFamily="34" charset="0"/>
                </a:defRPr>
              </a:lvl2pPr>
              <a:lvl3pPr marL="1143000" indent="-228600" eaLnBrk="0" hangingPunct="0">
                <a:defRPr sz="4400">
                  <a:solidFill>
                    <a:schemeClr val="tx1"/>
                  </a:solidFill>
                  <a:latin typeface="Arial" pitchFamily="34" charset="0"/>
                </a:defRPr>
              </a:lvl3pPr>
              <a:lvl4pPr marL="1600200" indent="-228600" eaLnBrk="0" hangingPunct="0">
                <a:defRPr sz="4400">
                  <a:solidFill>
                    <a:schemeClr val="tx1"/>
                  </a:solidFill>
                  <a:latin typeface="Arial" pitchFamily="34" charset="0"/>
                </a:defRPr>
              </a:lvl4pPr>
              <a:lvl5pPr marL="2057400" indent="-228600" eaLnBrk="0" hangingPunct="0">
                <a:defRPr sz="4400">
                  <a:solidFill>
                    <a:schemeClr val="tx1"/>
                  </a:solidFill>
                  <a:latin typeface="Arial" pitchFamily="34" charset="0"/>
                </a:defRPr>
              </a:lvl5pPr>
              <a:lvl6pPr marL="2514600" indent="-228600" algn="r" eaLnBrk="0" fontAlgn="base" hangingPunct="0">
                <a:spcBef>
                  <a:spcPct val="0"/>
                </a:spcBef>
                <a:spcAft>
                  <a:spcPct val="0"/>
                </a:spcAft>
                <a:defRPr sz="4400">
                  <a:solidFill>
                    <a:schemeClr val="tx1"/>
                  </a:solidFill>
                  <a:latin typeface="Arial" pitchFamily="34" charset="0"/>
                </a:defRPr>
              </a:lvl6pPr>
              <a:lvl7pPr marL="2971800" indent="-228600" algn="r" eaLnBrk="0" fontAlgn="base" hangingPunct="0">
                <a:spcBef>
                  <a:spcPct val="0"/>
                </a:spcBef>
                <a:spcAft>
                  <a:spcPct val="0"/>
                </a:spcAft>
                <a:defRPr sz="4400">
                  <a:solidFill>
                    <a:schemeClr val="tx1"/>
                  </a:solidFill>
                  <a:latin typeface="Arial" pitchFamily="34" charset="0"/>
                </a:defRPr>
              </a:lvl7pPr>
              <a:lvl8pPr marL="3429000" indent="-228600" algn="r" eaLnBrk="0" fontAlgn="base" hangingPunct="0">
                <a:spcBef>
                  <a:spcPct val="0"/>
                </a:spcBef>
                <a:spcAft>
                  <a:spcPct val="0"/>
                </a:spcAft>
                <a:defRPr sz="4400">
                  <a:solidFill>
                    <a:schemeClr val="tx1"/>
                  </a:solidFill>
                  <a:latin typeface="Arial" pitchFamily="34" charset="0"/>
                </a:defRPr>
              </a:lvl8pPr>
              <a:lvl9pPr marL="3886200" indent="-228600" algn="r" eaLnBrk="0" fontAlgn="base" hangingPunct="0">
                <a:spcBef>
                  <a:spcPct val="0"/>
                </a:spcBef>
                <a:spcAft>
                  <a:spcPct val="0"/>
                </a:spcAft>
                <a:defRPr sz="4400">
                  <a:solidFill>
                    <a:schemeClr val="tx1"/>
                  </a:solidFill>
                  <a:latin typeface="Arial" pitchFamily="34" charset="0"/>
                </a:defRPr>
              </a:lvl9pPr>
            </a:lstStyle>
            <a:p>
              <a:pPr algn="ctr" eaLnBrk="1" hangingPunct="1"/>
              <a:r>
                <a:rPr lang="en-US" altLang="en-US" sz="2400" b="1" dirty="0">
                  <a:solidFill>
                    <a:srgbClr val="0000FF"/>
                  </a:solidFill>
                  <a:latin typeface="+mn-lt"/>
                </a:rPr>
                <a:t>GST on </a:t>
              </a:r>
              <a:r>
                <a:rPr lang="en-US" altLang="en-US" sz="2400" b="1" u="sng" dirty="0">
                  <a:latin typeface="+mn-lt"/>
                </a:rPr>
                <a:t>Input</a:t>
              </a:r>
              <a:r>
                <a:rPr lang="en-US" altLang="en-US" sz="2400" b="1" dirty="0">
                  <a:latin typeface="+mn-lt"/>
                </a:rPr>
                <a:t> </a:t>
              </a:r>
            </a:p>
            <a:p>
              <a:pPr algn="ctr" eaLnBrk="1" hangingPunct="1"/>
              <a:r>
                <a:rPr lang="en-US" altLang="en-US" sz="2400" b="1" dirty="0">
                  <a:solidFill>
                    <a:srgbClr val="0000FF"/>
                  </a:solidFill>
                  <a:latin typeface="+mn-lt"/>
                </a:rPr>
                <a:t>= Input Tax</a:t>
              </a:r>
            </a:p>
          </p:txBody>
        </p:sp>
        <p:sp>
          <p:nvSpPr>
            <p:cNvPr id="51" name="TextBox 19"/>
            <p:cNvSpPr txBox="1">
              <a:spLocks noChangeArrowheads="1"/>
            </p:cNvSpPr>
            <p:nvPr/>
          </p:nvSpPr>
          <p:spPr bwMode="auto">
            <a:xfrm>
              <a:off x="7074554" y="4946996"/>
              <a:ext cx="2669001" cy="900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400">
                  <a:solidFill>
                    <a:schemeClr val="tx1"/>
                  </a:solidFill>
                  <a:latin typeface="Arial" pitchFamily="34" charset="0"/>
                </a:defRPr>
              </a:lvl1pPr>
              <a:lvl2pPr marL="742950" indent="-285750" eaLnBrk="0" hangingPunct="0">
                <a:defRPr sz="4400">
                  <a:solidFill>
                    <a:schemeClr val="tx1"/>
                  </a:solidFill>
                  <a:latin typeface="Arial" pitchFamily="34" charset="0"/>
                </a:defRPr>
              </a:lvl2pPr>
              <a:lvl3pPr marL="1143000" indent="-228600" eaLnBrk="0" hangingPunct="0">
                <a:defRPr sz="4400">
                  <a:solidFill>
                    <a:schemeClr val="tx1"/>
                  </a:solidFill>
                  <a:latin typeface="Arial" pitchFamily="34" charset="0"/>
                </a:defRPr>
              </a:lvl3pPr>
              <a:lvl4pPr marL="1600200" indent="-228600" eaLnBrk="0" hangingPunct="0">
                <a:defRPr sz="4400">
                  <a:solidFill>
                    <a:schemeClr val="tx1"/>
                  </a:solidFill>
                  <a:latin typeface="Arial" pitchFamily="34" charset="0"/>
                </a:defRPr>
              </a:lvl4pPr>
              <a:lvl5pPr marL="2057400" indent="-228600" eaLnBrk="0" hangingPunct="0">
                <a:defRPr sz="4400">
                  <a:solidFill>
                    <a:schemeClr val="tx1"/>
                  </a:solidFill>
                  <a:latin typeface="Arial" pitchFamily="34" charset="0"/>
                </a:defRPr>
              </a:lvl5pPr>
              <a:lvl6pPr marL="2514600" indent="-228600" algn="r" eaLnBrk="0" fontAlgn="base" hangingPunct="0">
                <a:spcBef>
                  <a:spcPct val="0"/>
                </a:spcBef>
                <a:spcAft>
                  <a:spcPct val="0"/>
                </a:spcAft>
                <a:defRPr sz="4400">
                  <a:solidFill>
                    <a:schemeClr val="tx1"/>
                  </a:solidFill>
                  <a:latin typeface="Arial" pitchFamily="34" charset="0"/>
                </a:defRPr>
              </a:lvl6pPr>
              <a:lvl7pPr marL="2971800" indent="-228600" algn="r" eaLnBrk="0" fontAlgn="base" hangingPunct="0">
                <a:spcBef>
                  <a:spcPct val="0"/>
                </a:spcBef>
                <a:spcAft>
                  <a:spcPct val="0"/>
                </a:spcAft>
                <a:defRPr sz="4400">
                  <a:solidFill>
                    <a:schemeClr val="tx1"/>
                  </a:solidFill>
                  <a:latin typeface="Arial" pitchFamily="34" charset="0"/>
                </a:defRPr>
              </a:lvl7pPr>
              <a:lvl8pPr marL="3429000" indent="-228600" algn="r" eaLnBrk="0" fontAlgn="base" hangingPunct="0">
                <a:spcBef>
                  <a:spcPct val="0"/>
                </a:spcBef>
                <a:spcAft>
                  <a:spcPct val="0"/>
                </a:spcAft>
                <a:defRPr sz="4400">
                  <a:solidFill>
                    <a:schemeClr val="tx1"/>
                  </a:solidFill>
                  <a:latin typeface="Arial" pitchFamily="34" charset="0"/>
                </a:defRPr>
              </a:lvl8pPr>
              <a:lvl9pPr marL="3886200" indent="-228600" algn="r" eaLnBrk="0" fontAlgn="base" hangingPunct="0">
                <a:spcBef>
                  <a:spcPct val="0"/>
                </a:spcBef>
                <a:spcAft>
                  <a:spcPct val="0"/>
                </a:spcAft>
                <a:defRPr sz="4400">
                  <a:solidFill>
                    <a:schemeClr val="tx1"/>
                  </a:solidFill>
                  <a:latin typeface="Arial" pitchFamily="34" charset="0"/>
                </a:defRPr>
              </a:lvl9pPr>
            </a:lstStyle>
            <a:p>
              <a:pPr algn="ctr" eaLnBrk="1" hangingPunct="1"/>
              <a:r>
                <a:rPr lang="en-US" altLang="en-US" sz="2400" b="1" dirty="0">
                  <a:solidFill>
                    <a:srgbClr val="0000FF"/>
                  </a:solidFill>
                  <a:latin typeface="+mn-lt"/>
                </a:rPr>
                <a:t>GST on </a:t>
              </a:r>
              <a:r>
                <a:rPr lang="en-US" altLang="en-US" sz="2400" b="1" u="sng" dirty="0">
                  <a:latin typeface="+mn-lt"/>
                </a:rPr>
                <a:t>Output</a:t>
              </a:r>
            </a:p>
            <a:p>
              <a:pPr algn="ctr" eaLnBrk="1" hangingPunct="1"/>
              <a:r>
                <a:rPr lang="en-US" altLang="en-US" sz="2400" b="1" dirty="0">
                  <a:solidFill>
                    <a:srgbClr val="0000FF"/>
                  </a:solidFill>
                  <a:latin typeface="+mn-lt"/>
                </a:rPr>
                <a:t>= Output Tax</a:t>
              </a:r>
            </a:p>
          </p:txBody>
        </p:sp>
        <p:sp>
          <p:nvSpPr>
            <p:cNvPr id="52" name="AutoShape 20"/>
            <p:cNvSpPr>
              <a:spLocks noChangeArrowheads="1"/>
            </p:cNvSpPr>
            <p:nvPr/>
          </p:nvSpPr>
          <p:spPr bwMode="auto">
            <a:xfrm rot="5400000">
              <a:off x="4555867" y="4255027"/>
              <a:ext cx="480481" cy="48577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tx1"/>
            </a:solidFill>
            <a:ln w="12700">
              <a:solidFill>
                <a:schemeClr val="tx1"/>
              </a:solidFill>
              <a:miter lim="800000"/>
              <a:headEnd type="none" w="sm" len="sm"/>
              <a:tailEnd type="none" w="sm" len="sm"/>
            </a:ln>
          </p:spPr>
          <p:txBody>
            <a:bodyPr wrap="none" anchor="ctr"/>
            <a:lstStyle>
              <a:lvl1pPr eaLnBrk="0" hangingPunct="0">
                <a:defRPr sz="4400">
                  <a:solidFill>
                    <a:schemeClr val="tx1"/>
                  </a:solidFill>
                  <a:latin typeface="Arial" pitchFamily="34" charset="0"/>
                </a:defRPr>
              </a:lvl1pPr>
              <a:lvl2pPr marL="742950" indent="-285750" eaLnBrk="0" hangingPunct="0">
                <a:defRPr sz="4400">
                  <a:solidFill>
                    <a:schemeClr val="tx1"/>
                  </a:solidFill>
                  <a:latin typeface="Arial" pitchFamily="34" charset="0"/>
                </a:defRPr>
              </a:lvl2pPr>
              <a:lvl3pPr marL="1143000" indent="-228600" eaLnBrk="0" hangingPunct="0">
                <a:defRPr sz="4400">
                  <a:solidFill>
                    <a:schemeClr val="tx1"/>
                  </a:solidFill>
                  <a:latin typeface="Arial" pitchFamily="34" charset="0"/>
                </a:defRPr>
              </a:lvl3pPr>
              <a:lvl4pPr marL="1600200" indent="-228600" eaLnBrk="0" hangingPunct="0">
                <a:defRPr sz="4400">
                  <a:solidFill>
                    <a:schemeClr val="tx1"/>
                  </a:solidFill>
                  <a:latin typeface="Arial" pitchFamily="34" charset="0"/>
                </a:defRPr>
              </a:lvl4pPr>
              <a:lvl5pPr marL="2057400" indent="-228600" eaLnBrk="0" hangingPunct="0">
                <a:defRPr sz="4400">
                  <a:solidFill>
                    <a:schemeClr val="tx1"/>
                  </a:solidFill>
                  <a:latin typeface="Arial" pitchFamily="34" charset="0"/>
                </a:defRPr>
              </a:lvl5pPr>
              <a:lvl6pPr marL="2514600" indent="-228600" algn="r" eaLnBrk="0" fontAlgn="base" hangingPunct="0">
                <a:spcBef>
                  <a:spcPct val="0"/>
                </a:spcBef>
                <a:spcAft>
                  <a:spcPct val="0"/>
                </a:spcAft>
                <a:defRPr sz="4400">
                  <a:solidFill>
                    <a:schemeClr val="tx1"/>
                  </a:solidFill>
                  <a:latin typeface="Arial" pitchFamily="34" charset="0"/>
                </a:defRPr>
              </a:lvl6pPr>
              <a:lvl7pPr marL="2971800" indent="-228600" algn="r" eaLnBrk="0" fontAlgn="base" hangingPunct="0">
                <a:spcBef>
                  <a:spcPct val="0"/>
                </a:spcBef>
                <a:spcAft>
                  <a:spcPct val="0"/>
                </a:spcAft>
                <a:defRPr sz="4400">
                  <a:solidFill>
                    <a:schemeClr val="tx1"/>
                  </a:solidFill>
                  <a:latin typeface="Arial" pitchFamily="34" charset="0"/>
                </a:defRPr>
              </a:lvl7pPr>
              <a:lvl8pPr marL="3429000" indent="-228600" algn="r" eaLnBrk="0" fontAlgn="base" hangingPunct="0">
                <a:spcBef>
                  <a:spcPct val="0"/>
                </a:spcBef>
                <a:spcAft>
                  <a:spcPct val="0"/>
                </a:spcAft>
                <a:defRPr sz="4400">
                  <a:solidFill>
                    <a:schemeClr val="tx1"/>
                  </a:solidFill>
                  <a:latin typeface="Arial" pitchFamily="34" charset="0"/>
                </a:defRPr>
              </a:lvl8pPr>
              <a:lvl9pPr marL="3886200" indent="-228600" algn="r" eaLnBrk="0" fontAlgn="base" hangingPunct="0">
                <a:spcBef>
                  <a:spcPct val="0"/>
                </a:spcBef>
                <a:spcAft>
                  <a:spcPct val="0"/>
                </a:spcAft>
                <a:defRPr sz="4400">
                  <a:solidFill>
                    <a:schemeClr val="tx1"/>
                  </a:solidFill>
                  <a:latin typeface="Arial" pitchFamily="34" charset="0"/>
                </a:defRPr>
              </a:lvl9pPr>
            </a:lstStyle>
            <a:p>
              <a:pPr eaLnBrk="1" hangingPunct="1"/>
              <a:endParaRPr lang="en-MY" altLang="en-US">
                <a:latin typeface="+mn-lt"/>
              </a:endParaRPr>
            </a:p>
          </p:txBody>
        </p:sp>
        <p:sp>
          <p:nvSpPr>
            <p:cNvPr id="53" name="Rectangle 21"/>
            <p:cNvSpPr>
              <a:spLocks noChangeArrowheads="1"/>
            </p:cNvSpPr>
            <p:nvPr/>
          </p:nvSpPr>
          <p:spPr bwMode="auto">
            <a:xfrm>
              <a:off x="3693589" y="4810163"/>
              <a:ext cx="2205037" cy="914400"/>
            </a:xfrm>
            <a:prstGeom prst="roundRect">
              <a:avLst/>
            </a:prstGeom>
            <a:solidFill>
              <a:srgbClr val="FF0000"/>
            </a:solidFill>
            <a:ln w="12700">
              <a:noFill/>
              <a:miter lim="800000"/>
              <a:headEnd type="none" w="sm" len="sm"/>
              <a:tailEnd type="none" w="sm" len="sm"/>
            </a:ln>
            <a:effectLst/>
            <a:scene3d>
              <a:camera prst="orthographicFront">
                <a:rot lat="0" lon="0" rev="0"/>
              </a:camera>
              <a:lightRig rig="contrasting" dir="t">
                <a:rot lat="0" lon="0" rev="7800000"/>
              </a:lightRig>
            </a:scene3d>
            <a:sp3d>
              <a:bevelT w="139700" h="139700"/>
            </a:sp3d>
          </p:spPr>
          <p:txBody>
            <a:bodyPr wrap="none" anchor="ctr"/>
            <a:lstStyle>
              <a:lvl1pPr eaLnBrk="0" hangingPunct="0">
                <a:defRPr sz="4400">
                  <a:solidFill>
                    <a:schemeClr val="tx1"/>
                  </a:solidFill>
                  <a:latin typeface="Arial" pitchFamily="34" charset="0"/>
                </a:defRPr>
              </a:lvl1pPr>
              <a:lvl2pPr marL="742950" indent="-285750" eaLnBrk="0" hangingPunct="0">
                <a:defRPr sz="4400">
                  <a:solidFill>
                    <a:schemeClr val="tx1"/>
                  </a:solidFill>
                  <a:latin typeface="Arial" pitchFamily="34" charset="0"/>
                </a:defRPr>
              </a:lvl2pPr>
              <a:lvl3pPr marL="1143000" indent="-228600" eaLnBrk="0" hangingPunct="0">
                <a:defRPr sz="4400">
                  <a:solidFill>
                    <a:schemeClr val="tx1"/>
                  </a:solidFill>
                  <a:latin typeface="Arial" pitchFamily="34" charset="0"/>
                </a:defRPr>
              </a:lvl3pPr>
              <a:lvl4pPr marL="1600200" indent="-228600" eaLnBrk="0" hangingPunct="0">
                <a:defRPr sz="4400">
                  <a:solidFill>
                    <a:schemeClr val="tx1"/>
                  </a:solidFill>
                  <a:latin typeface="Arial" pitchFamily="34" charset="0"/>
                </a:defRPr>
              </a:lvl4pPr>
              <a:lvl5pPr marL="2057400" indent="-228600" eaLnBrk="0" hangingPunct="0">
                <a:defRPr sz="4400">
                  <a:solidFill>
                    <a:schemeClr val="tx1"/>
                  </a:solidFill>
                  <a:latin typeface="Arial" pitchFamily="34" charset="0"/>
                </a:defRPr>
              </a:lvl5pPr>
              <a:lvl6pPr marL="2514600" indent="-228600" algn="r" eaLnBrk="0" fontAlgn="base" hangingPunct="0">
                <a:spcBef>
                  <a:spcPct val="0"/>
                </a:spcBef>
                <a:spcAft>
                  <a:spcPct val="0"/>
                </a:spcAft>
                <a:defRPr sz="4400">
                  <a:solidFill>
                    <a:schemeClr val="tx1"/>
                  </a:solidFill>
                  <a:latin typeface="Arial" pitchFamily="34" charset="0"/>
                </a:defRPr>
              </a:lvl6pPr>
              <a:lvl7pPr marL="2971800" indent="-228600" algn="r" eaLnBrk="0" fontAlgn="base" hangingPunct="0">
                <a:spcBef>
                  <a:spcPct val="0"/>
                </a:spcBef>
                <a:spcAft>
                  <a:spcPct val="0"/>
                </a:spcAft>
                <a:defRPr sz="4400">
                  <a:solidFill>
                    <a:schemeClr val="tx1"/>
                  </a:solidFill>
                  <a:latin typeface="Arial" pitchFamily="34" charset="0"/>
                </a:defRPr>
              </a:lvl7pPr>
              <a:lvl8pPr marL="3429000" indent="-228600" algn="r" eaLnBrk="0" fontAlgn="base" hangingPunct="0">
                <a:spcBef>
                  <a:spcPct val="0"/>
                </a:spcBef>
                <a:spcAft>
                  <a:spcPct val="0"/>
                </a:spcAft>
                <a:defRPr sz="4400">
                  <a:solidFill>
                    <a:schemeClr val="tx1"/>
                  </a:solidFill>
                  <a:latin typeface="Arial" pitchFamily="34" charset="0"/>
                </a:defRPr>
              </a:lvl8pPr>
              <a:lvl9pPr marL="3886200" indent="-228600" algn="r" eaLnBrk="0" fontAlgn="base" hangingPunct="0">
                <a:spcBef>
                  <a:spcPct val="0"/>
                </a:spcBef>
                <a:spcAft>
                  <a:spcPct val="0"/>
                </a:spcAft>
                <a:defRPr sz="4400">
                  <a:solidFill>
                    <a:schemeClr val="tx1"/>
                  </a:solidFill>
                  <a:latin typeface="Arial" pitchFamily="34" charset="0"/>
                </a:defRPr>
              </a:lvl9pPr>
            </a:lstStyle>
            <a:p>
              <a:pPr algn="ctr" eaLnBrk="1" hangingPunct="1"/>
              <a:r>
                <a:rPr lang="en-US" altLang="en-US" sz="2400" b="1" dirty="0">
                  <a:solidFill>
                    <a:schemeClr val="bg1"/>
                  </a:solidFill>
                  <a:latin typeface="+mn-lt"/>
                </a:rPr>
                <a:t>Claim</a:t>
              </a:r>
            </a:p>
            <a:p>
              <a:pPr algn="ctr" eaLnBrk="1" hangingPunct="1"/>
              <a:r>
                <a:rPr lang="en-US" altLang="en-US" sz="2400" b="1" dirty="0">
                  <a:solidFill>
                    <a:schemeClr val="bg1"/>
                  </a:solidFill>
                  <a:latin typeface="+mn-lt"/>
                </a:rPr>
                <a:t>Input Tax</a:t>
              </a:r>
            </a:p>
          </p:txBody>
        </p:sp>
      </p:grpSp>
    </p:spTree>
    <p:extLst>
      <p:ext uri="{BB962C8B-B14F-4D97-AF65-F5344CB8AC3E}">
        <p14:creationId xmlns:p14="http://schemas.microsoft.com/office/powerpoint/2010/main" val="19652350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19006" y="570836"/>
            <a:ext cx="6477000" cy="844062"/>
          </a:xfrm>
          <a:prstGeom prst="rect">
            <a:avLst/>
          </a:prstGeom>
          <a:solidFill>
            <a:srgbClr val="FF0000"/>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lvl="1"/>
            <a:r>
              <a:rPr lang="en-US" sz="2585" dirty="0">
                <a:latin typeface="Calibri" pitchFamily="34" charset="0"/>
                <a:cs typeface="Calibri" pitchFamily="34" charset="0"/>
              </a:rPr>
              <a:t>HOW GST WORKS ?</a:t>
            </a:r>
          </a:p>
          <a:p>
            <a:pPr lvl="1"/>
            <a:r>
              <a:rPr lang="en-US" sz="1846" dirty="0">
                <a:latin typeface="Calibri" pitchFamily="34" charset="0"/>
                <a:cs typeface="Calibri" pitchFamily="34" charset="0"/>
              </a:rPr>
              <a:t>STANDARD </a:t>
            </a:r>
            <a:r>
              <a:rPr lang="en-US" sz="1846" dirty="0" smtClean="0">
                <a:latin typeface="Calibri" pitchFamily="34" charset="0"/>
                <a:cs typeface="Calibri" pitchFamily="34" charset="0"/>
              </a:rPr>
              <a:t>RATED 6%</a:t>
            </a:r>
            <a:endParaRPr lang="en-US" sz="1846" dirty="0">
              <a:latin typeface="Calibri" pitchFamily="34" charset="0"/>
              <a:cs typeface="Calibri" pitchFamily="34" charset="0"/>
            </a:endParaRPr>
          </a:p>
        </p:txBody>
      </p:sp>
      <p:sp>
        <p:nvSpPr>
          <p:cNvPr id="7" name="Slide Number Placeholder 3"/>
          <p:cNvSpPr>
            <a:spLocks noGrp="1"/>
          </p:cNvSpPr>
          <p:nvPr>
            <p:ph type="sldNum" sz="quarter" idx="12"/>
          </p:nvPr>
        </p:nvSpPr>
        <p:spPr/>
        <p:txBody>
          <a:bodyPr/>
          <a:lstStyle/>
          <a:p>
            <a:fld id="{1F45E794-307C-49D3-8CE5-47BF882ED0AE}" type="slidenum">
              <a:rPr lang="en-MY" smtClean="0"/>
              <a:pPr/>
              <a:t>38</a:t>
            </a:fld>
            <a:endParaRPr lang="en-MY" dirty="0"/>
          </a:p>
        </p:txBody>
      </p:sp>
      <p:sp>
        <p:nvSpPr>
          <p:cNvPr id="22" name="Rectangle 17"/>
          <p:cNvSpPr>
            <a:spLocks noChangeArrowheads="1"/>
          </p:cNvSpPr>
          <p:nvPr/>
        </p:nvSpPr>
        <p:spPr bwMode="auto">
          <a:xfrm>
            <a:off x="304797" y="4230028"/>
            <a:ext cx="189896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defTabSz="826498">
              <a:buClr>
                <a:srgbClr val="FFFFFF"/>
              </a:buClr>
            </a:pPr>
            <a:r>
              <a:rPr lang="en-US" sz="2400" b="1" dirty="0">
                <a:solidFill>
                  <a:srgbClr val="000000"/>
                </a:solidFill>
                <a:ea typeface="SimSun" pitchFamily="2" charset="-122"/>
              </a:rPr>
              <a:t>Manufacturer</a:t>
            </a:r>
          </a:p>
        </p:txBody>
      </p:sp>
      <p:sp>
        <p:nvSpPr>
          <p:cNvPr id="23" name="Rectangle 25"/>
          <p:cNvSpPr>
            <a:spLocks noChangeArrowheads="1"/>
          </p:cNvSpPr>
          <p:nvPr/>
        </p:nvSpPr>
        <p:spPr bwMode="auto">
          <a:xfrm>
            <a:off x="2639381" y="4240049"/>
            <a:ext cx="15786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defTabSz="826498">
              <a:buClr>
                <a:srgbClr val="FFFFFF"/>
              </a:buClr>
            </a:pPr>
            <a:r>
              <a:rPr lang="en-US" sz="2400" b="1" dirty="0">
                <a:solidFill>
                  <a:srgbClr val="000000"/>
                </a:solidFill>
                <a:ea typeface="SimSun" pitchFamily="2" charset="-122"/>
              </a:rPr>
              <a:t>Wholesaler</a:t>
            </a:r>
          </a:p>
        </p:txBody>
      </p:sp>
      <p:sp>
        <p:nvSpPr>
          <p:cNvPr id="33" name="Down Arrow 15"/>
          <p:cNvSpPr>
            <a:spLocks noChangeArrowheads="1"/>
          </p:cNvSpPr>
          <p:nvPr/>
        </p:nvSpPr>
        <p:spPr bwMode="auto">
          <a:xfrm>
            <a:off x="2154334" y="3288566"/>
            <a:ext cx="593052" cy="452803"/>
          </a:xfrm>
          <a:prstGeom prst="downArrow">
            <a:avLst>
              <a:gd name="adj1" fmla="val 50000"/>
              <a:gd name="adj2" fmla="val 41551"/>
            </a:avLst>
          </a:prstGeom>
          <a:ln/>
          <a:extLst/>
        </p:spPr>
        <p:style>
          <a:lnRef idx="2">
            <a:schemeClr val="accent2"/>
          </a:lnRef>
          <a:fillRef idx="1">
            <a:schemeClr val="lt1"/>
          </a:fillRef>
          <a:effectRef idx="0">
            <a:schemeClr val="accent2"/>
          </a:effectRef>
          <a:fontRef idx="minor">
            <a:schemeClr val="dk1"/>
          </a:fontRef>
        </p:style>
        <p:txBody>
          <a:bodyPr/>
          <a:lstStyle/>
          <a:p>
            <a:pPr algn="l"/>
            <a:r>
              <a:rPr lang="en-GB" sz="1200" dirty="0" smtClean="0">
                <a:solidFill>
                  <a:srgbClr val="000000"/>
                </a:solidFill>
              </a:rPr>
              <a:t>6%</a:t>
            </a:r>
            <a:endParaRPr lang="en-GB" sz="1200" dirty="0">
              <a:solidFill>
                <a:srgbClr val="000000"/>
              </a:solidFill>
            </a:endParaRPr>
          </a:p>
        </p:txBody>
      </p:sp>
      <p:sp>
        <p:nvSpPr>
          <p:cNvPr id="34" name="Down Arrow 16"/>
          <p:cNvSpPr>
            <a:spLocks noChangeArrowheads="1"/>
          </p:cNvSpPr>
          <p:nvPr/>
        </p:nvSpPr>
        <p:spPr bwMode="auto">
          <a:xfrm>
            <a:off x="4269696" y="3274445"/>
            <a:ext cx="599005" cy="454269"/>
          </a:xfrm>
          <a:prstGeom prst="downArrow">
            <a:avLst>
              <a:gd name="adj1" fmla="val 50000"/>
              <a:gd name="adj2" fmla="val 41551"/>
            </a:avLst>
          </a:prstGeom>
          <a:ln/>
          <a:extLst/>
        </p:spPr>
        <p:style>
          <a:lnRef idx="2">
            <a:schemeClr val="accent2"/>
          </a:lnRef>
          <a:fillRef idx="1">
            <a:schemeClr val="lt1"/>
          </a:fillRef>
          <a:effectRef idx="0">
            <a:schemeClr val="accent2"/>
          </a:effectRef>
          <a:fontRef idx="minor">
            <a:schemeClr val="dk1"/>
          </a:fontRef>
        </p:style>
        <p:txBody>
          <a:bodyPr/>
          <a:lstStyle/>
          <a:p>
            <a:pPr algn="l"/>
            <a:r>
              <a:rPr lang="en-GB" sz="1200" dirty="0" smtClean="0">
                <a:solidFill>
                  <a:srgbClr val="000000"/>
                </a:solidFill>
              </a:rPr>
              <a:t>6%</a:t>
            </a:r>
            <a:endParaRPr lang="en-GB" sz="1200" dirty="0">
              <a:solidFill>
                <a:srgbClr val="000000"/>
              </a:solidFill>
            </a:endParaRPr>
          </a:p>
        </p:txBody>
      </p:sp>
      <p:sp>
        <p:nvSpPr>
          <p:cNvPr id="35" name="Down Arrow 17"/>
          <p:cNvSpPr>
            <a:spLocks noChangeArrowheads="1"/>
          </p:cNvSpPr>
          <p:nvPr/>
        </p:nvSpPr>
        <p:spPr bwMode="auto">
          <a:xfrm>
            <a:off x="6546608" y="3288566"/>
            <a:ext cx="573869" cy="452804"/>
          </a:xfrm>
          <a:prstGeom prst="downArrow">
            <a:avLst>
              <a:gd name="adj1" fmla="val 50000"/>
              <a:gd name="adj2" fmla="val 41551"/>
            </a:avLst>
          </a:prstGeom>
          <a:ln/>
          <a:extLst/>
        </p:spPr>
        <p:style>
          <a:lnRef idx="2">
            <a:schemeClr val="accent2"/>
          </a:lnRef>
          <a:fillRef idx="1">
            <a:schemeClr val="lt1"/>
          </a:fillRef>
          <a:effectRef idx="0">
            <a:schemeClr val="accent2"/>
          </a:effectRef>
          <a:fontRef idx="minor">
            <a:schemeClr val="dk1"/>
          </a:fontRef>
        </p:style>
        <p:txBody>
          <a:bodyPr/>
          <a:lstStyle/>
          <a:p>
            <a:pPr algn="l"/>
            <a:r>
              <a:rPr lang="en-GB" sz="1200" dirty="0" smtClean="0">
                <a:solidFill>
                  <a:schemeClr val="tx1"/>
                </a:solidFill>
              </a:rPr>
              <a:t>6%</a:t>
            </a:r>
            <a:endParaRPr lang="en-GB" sz="1200" dirty="0">
              <a:solidFill>
                <a:schemeClr val="tx1"/>
              </a:solidFill>
            </a:endParaRPr>
          </a:p>
        </p:txBody>
      </p:sp>
      <p:sp>
        <p:nvSpPr>
          <p:cNvPr id="36" name="Rectangle 36"/>
          <p:cNvSpPr>
            <a:spLocks noChangeArrowheads="1"/>
          </p:cNvSpPr>
          <p:nvPr/>
        </p:nvSpPr>
        <p:spPr bwMode="auto">
          <a:xfrm>
            <a:off x="2154334" y="2299477"/>
            <a:ext cx="4930456" cy="490430"/>
          </a:xfrm>
          <a:prstGeom prst="rect">
            <a:avLst/>
          </a:prstGeom>
          <a:ln/>
          <a:extLst/>
        </p:spPr>
        <p:style>
          <a:lnRef idx="1">
            <a:schemeClr val="accent6"/>
          </a:lnRef>
          <a:fillRef idx="3">
            <a:schemeClr val="accent6"/>
          </a:fillRef>
          <a:effectRef idx="2">
            <a:schemeClr val="accent6"/>
          </a:effectRef>
          <a:fontRef idx="minor">
            <a:schemeClr val="lt1"/>
          </a:fontRef>
        </p:style>
        <p:txBody>
          <a:bodyPr anchor="ctr" anchorCtr="1"/>
          <a:lstStyle/>
          <a:p>
            <a:pPr algn="ctr"/>
            <a:r>
              <a:rPr lang="en-GB" sz="2585" b="1" dirty="0">
                <a:latin typeface="Calibri" pitchFamily="34" charset="0"/>
              </a:rPr>
              <a:t>GST AT STANDARD RATE 6%  </a:t>
            </a:r>
          </a:p>
        </p:txBody>
      </p:sp>
      <p:sp>
        <p:nvSpPr>
          <p:cNvPr id="37" name="Rectangle 25"/>
          <p:cNvSpPr>
            <a:spLocks noChangeArrowheads="1"/>
          </p:cNvSpPr>
          <p:nvPr/>
        </p:nvSpPr>
        <p:spPr bwMode="auto">
          <a:xfrm>
            <a:off x="4860353" y="4256215"/>
            <a:ext cx="15795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defTabSz="826498">
              <a:buClr>
                <a:srgbClr val="FFFFFF"/>
              </a:buClr>
            </a:pPr>
            <a:r>
              <a:rPr lang="en-US" sz="2400" b="1" dirty="0">
                <a:solidFill>
                  <a:srgbClr val="000000"/>
                </a:solidFill>
                <a:ea typeface="SimSun" pitchFamily="2" charset="-122"/>
              </a:rPr>
              <a:t>Retailer</a:t>
            </a:r>
          </a:p>
        </p:txBody>
      </p:sp>
      <p:sp>
        <p:nvSpPr>
          <p:cNvPr id="38" name="Rectangle 25"/>
          <p:cNvSpPr>
            <a:spLocks noChangeArrowheads="1"/>
          </p:cNvSpPr>
          <p:nvPr/>
        </p:nvSpPr>
        <p:spPr bwMode="auto">
          <a:xfrm>
            <a:off x="7036795" y="4230028"/>
            <a:ext cx="15795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defTabSz="826498">
              <a:buClr>
                <a:srgbClr val="FFFFFF"/>
              </a:buClr>
            </a:pPr>
            <a:r>
              <a:rPr lang="en-US" sz="2400" b="1" dirty="0">
                <a:solidFill>
                  <a:srgbClr val="000000"/>
                </a:solidFill>
                <a:ea typeface="SimSun" pitchFamily="2" charset="-122"/>
              </a:rPr>
              <a:t>Consumer</a:t>
            </a:r>
          </a:p>
        </p:txBody>
      </p:sp>
      <p:sp>
        <p:nvSpPr>
          <p:cNvPr id="68" name="Right Brace 67"/>
          <p:cNvSpPr/>
          <p:nvPr/>
        </p:nvSpPr>
        <p:spPr>
          <a:xfrm rot="5400000">
            <a:off x="3377637" y="2591117"/>
            <a:ext cx="377621" cy="4460034"/>
          </a:xfrm>
          <a:prstGeom prst="rightBrace">
            <a:avLst>
              <a:gd name="adj1" fmla="val 0"/>
              <a:gd name="adj2" fmla="val 50000"/>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MY" sz="1662"/>
          </a:p>
        </p:txBody>
      </p:sp>
      <p:sp>
        <p:nvSpPr>
          <p:cNvPr id="69" name="TextBox 68"/>
          <p:cNvSpPr txBox="1"/>
          <p:nvPr/>
        </p:nvSpPr>
        <p:spPr>
          <a:xfrm>
            <a:off x="2217288" y="5050231"/>
            <a:ext cx="2698317" cy="830997"/>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2400" b="1" dirty="0"/>
              <a:t>GST input tax claimable</a:t>
            </a:r>
            <a:endParaRPr lang="en-MY" sz="2400" b="1" dirty="0"/>
          </a:p>
        </p:txBody>
      </p:sp>
      <p:pic>
        <p:nvPicPr>
          <p:cNvPr id="2" name="Picture 1"/>
          <p:cNvPicPr>
            <a:picLocks noChangeAspect="1"/>
          </p:cNvPicPr>
          <p:nvPr/>
        </p:nvPicPr>
        <p:blipFill>
          <a:blip r:embed="rId2"/>
          <a:stretch>
            <a:fillRect/>
          </a:stretch>
        </p:blipFill>
        <p:spPr>
          <a:xfrm>
            <a:off x="389197" y="2946862"/>
            <a:ext cx="1804817" cy="1266153"/>
          </a:xfrm>
          <a:prstGeom prst="rect">
            <a:avLst/>
          </a:prstGeom>
          <a:ln>
            <a:noFill/>
          </a:ln>
          <a:effectLst>
            <a:softEdge rad="112500"/>
          </a:effectLst>
        </p:spPr>
      </p:pic>
      <p:pic>
        <p:nvPicPr>
          <p:cNvPr id="5" name="Picture 4"/>
          <p:cNvPicPr>
            <a:picLocks noChangeAspect="1"/>
          </p:cNvPicPr>
          <p:nvPr/>
        </p:nvPicPr>
        <p:blipFill>
          <a:blip r:embed="rId3"/>
          <a:stretch>
            <a:fillRect/>
          </a:stretch>
        </p:blipFill>
        <p:spPr>
          <a:xfrm>
            <a:off x="4872970" y="3008670"/>
            <a:ext cx="1636535" cy="1227401"/>
          </a:xfrm>
          <a:prstGeom prst="rect">
            <a:avLst/>
          </a:prstGeom>
          <a:ln>
            <a:noFill/>
          </a:ln>
          <a:effectLst>
            <a:softEdge rad="112500"/>
          </a:effectLst>
        </p:spPr>
      </p:pic>
      <p:pic>
        <p:nvPicPr>
          <p:cNvPr id="8" name="Picture 7"/>
          <p:cNvPicPr>
            <a:picLocks noChangeAspect="1"/>
          </p:cNvPicPr>
          <p:nvPr/>
        </p:nvPicPr>
        <p:blipFill rotWithShape="1">
          <a:blip r:embed="rId4"/>
          <a:srcRect l="32982" t="1538" r="22007" b="6843"/>
          <a:stretch/>
        </p:blipFill>
        <p:spPr>
          <a:xfrm>
            <a:off x="7120477" y="2915795"/>
            <a:ext cx="1459936" cy="1328285"/>
          </a:xfrm>
          <a:prstGeom prst="rect">
            <a:avLst/>
          </a:prstGeom>
          <a:ln>
            <a:noFill/>
          </a:ln>
          <a:effectLst>
            <a:softEdge rad="112500"/>
          </a:effectLst>
        </p:spPr>
      </p:pic>
      <p:pic>
        <p:nvPicPr>
          <p:cNvPr id="9" name="Picture 8"/>
          <p:cNvPicPr>
            <a:picLocks noChangeAspect="1"/>
          </p:cNvPicPr>
          <p:nvPr/>
        </p:nvPicPr>
        <p:blipFill rotWithShape="1">
          <a:blip r:embed="rId5"/>
          <a:srcRect l="14469" t="6085" r="22912" b="14694"/>
          <a:stretch/>
        </p:blipFill>
        <p:spPr>
          <a:xfrm>
            <a:off x="2757679" y="2959850"/>
            <a:ext cx="1504319" cy="1270178"/>
          </a:xfrm>
          <a:prstGeom prst="rect">
            <a:avLst/>
          </a:prstGeom>
          <a:ln>
            <a:noFill/>
          </a:ln>
          <a:effectLst>
            <a:softEdge rad="112500"/>
          </a:effectLst>
        </p:spPr>
      </p:pic>
    </p:spTree>
    <p:extLst>
      <p:ext uri="{BB962C8B-B14F-4D97-AF65-F5344CB8AC3E}">
        <p14:creationId xmlns:p14="http://schemas.microsoft.com/office/powerpoint/2010/main" val="34234381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2"/>
          </p:nvPr>
        </p:nvSpPr>
        <p:spPr/>
        <p:txBody>
          <a:bodyPr/>
          <a:lstStyle/>
          <a:p>
            <a:fld id="{1F45E794-307C-49D3-8CE5-47BF882ED0AE}" type="slidenum">
              <a:rPr lang="en-MY" smtClean="0"/>
              <a:pPr/>
              <a:t>39</a:t>
            </a:fld>
            <a:endParaRPr lang="en-MY" dirty="0"/>
          </a:p>
        </p:txBody>
      </p:sp>
      <p:sp>
        <p:nvSpPr>
          <p:cNvPr id="139" name="Line 3"/>
          <p:cNvSpPr>
            <a:spLocks noChangeShapeType="1"/>
          </p:cNvSpPr>
          <p:nvPr/>
        </p:nvSpPr>
        <p:spPr bwMode="auto">
          <a:xfrm flipH="1">
            <a:off x="2253899" y="3477403"/>
            <a:ext cx="711672" cy="11234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66470" tIns="66470" rIns="66470" bIns="66470" anchor="ctr"/>
          <a:lstStyle/>
          <a:p>
            <a:endParaRPr lang="en-MY" sz="1662">
              <a:solidFill>
                <a:prstClr val="black"/>
              </a:solidFill>
            </a:endParaRPr>
          </a:p>
        </p:txBody>
      </p:sp>
      <p:sp>
        <p:nvSpPr>
          <p:cNvPr id="140" name="Line 4"/>
          <p:cNvSpPr>
            <a:spLocks noChangeShapeType="1"/>
          </p:cNvSpPr>
          <p:nvPr/>
        </p:nvSpPr>
        <p:spPr bwMode="auto">
          <a:xfrm>
            <a:off x="4616125" y="3477403"/>
            <a:ext cx="729189" cy="112622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66470" tIns="66470" rIns="66470" bIns="66470" anchor="ctr"/>
          <a:lstStyle/>
          <a:p>
            <a:endParaRPr lang="en-MY" sz="1662">
              <a:solidFill>
                <a:prstClr val="black"/>
              </a:solidFill>
            </a:endParaRPr>
          </a:p>
        </p:txBody>
      </p:sp>
      <p:grpSp>
        <p:nvGrpSpPr>
          <p:cNvPr id="141" name="Group 5"/>
          <p:cNvGrpSpPr>
            <a:grpSpLocks/>
          </p:cNvGrpSpPr>
          <p:nvPr/>
        </p:nvGrpSpPr>
        <p:grpSpPr bwMode="auto">
          <a:xfrm>
            <a:off x="1435618" y="3987339"/>
            <a:ext cx="4727331" cy="1280746"/>
            <a:chOff x="2161" y="2728"/>
            <a:chExt cx="1499" cy="461"/>
          </a:xfrm>
          <a:effectLst>
            <a:outerShdw blurRad="63500" sx="102000" sy="102000" algn="ctr" rotWithShape="0">
              <a:prstClr val="black">
                <a:alpha val="40000"/>
              </a:prstClr>
            </a:outerShdw>
          </a:effectLst>
        </p:grpSpPr>
        <p:sp>
          <p:nvSpPr>
            <p:cNvPr id="142" name="Line 6"/>
            <p:cNvSpPr>
              <a:spLocks noChangeShapeType="1"/>
            </p:cNvSpPr>
            <p:nvPr/>
          </p:nvSpPr>
          <p:spPr bwMode="auto">
            <a:xfrm>
              <a:off x="2161" y="2958"/>
              <a:ext cx="471"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lIns="66470" tIns="66470" rIns="66470" bIns="66470" anchor="ctr"/>
            <a:lstStyle/>
            <a:p>
              <a:pPr>
                <a:defRPr/>
              </a:pPr>
              <a:endParaRPr lang="en-MY" sz="1662">
                <a:solidFill>
                  <a:prstClr val="black"/>
                </a:solidFill>
              </a:endParaRPr>
            </a:p>
          </p:txBody>
        </p:sp>
        <p:sp>
          <p:nvSpPr>
            <p:cNvPr id="143" name="Line 7"/>
            <p:cNvSpPr>
              <a:spLocks noChangeShapeType="1"/>
            </p:cNvSpPr>
            <p:nvPr/>
          </p:nvSpPr>
          <p:spPr bwMode="auto">
            <a:xfrm>
              <a:off x="3189" y="2959"/>
              <a:ext cx="471"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lIns="66470" tIns="66470" rIns="66470" bIns="66470" anchor="ctr"/>
            <a:lstStyle/>
            <a:p>
              <a:pPr>
                <a:defRPr/>
              </a:pPr>
              <a:endParaRPr lang="en-MY" sz="1662">
                <a:solidFill>
                  <a:prstClr val="black"/>
                </a:solidFill>
              </a:endParaRPr>
            </a:p>
          </p:txBody>
        </p:sp>
        <p:sp>
          <p:nvSpPr>
            <p:cNvPr id="144" name="Rectangle 8"/>
            <p:cNvSpPr>
              <a:spLocks noChangeArrowheads="1"/>
            </p:cNvSpPr>
            <p:nvPr/>
          </p:nvSpPr>
          <p:spPr bwMode="auto">
            <a:xfrm>
              <a:off x="2621" y="2728"/>
              <a:ext cx="586" cy="461"/>
            </a:xfrm>
            <a:prstGeom prst="rect">
              <a:avLst/>
            </a:prstGeom>
            <a:solidFill>
              <a:srgbClr val="FF3399"/>
            </a:solidFill>
            <a:ln w="9525">
              <a:solidFill>
                <a:schemeClr val="tx1"/>
              </a:solidFill>
              <a:miter lim="800000"/>
              <a:headEnd/>
              <a:tailEnd/>
            </a:ln>
          </p:spPr>
          <p:txBody>
            <a:bodyPr wrap="none" lIns="66463" tIns="66463" rIns="66463" bIns="66463" anchor="ctr"/>
            <a:lstStyle/>
            <a:p>
              <a:pPr algn="ctr">
                <a:buClr>
                  <a:srgbClr val="FFFFFF"/>
                </a:buClr>
                <a:defRPr/>
              </a:pPr>
              <a:endParaRPr lang="en-GB" sz="1662" b="1">
                <a:solidFill>
                  <a:srgbClr val="000000"/>
                </a:solidFill>
                <a:ea typeface="SimSun" pitchFamily="2" charset="-122"/>
              </a:endParaRPr>
            </a:p>
          </p:txBody>
        </p:sp>
      </p:grpSp>
      <p:sp>
        <p:nvSpPr>
          <p:cNvPr id="145" name="Text Box 11"/>
          <p:cNvSpPr txBox="1">
            <a:spLocks noChangeArrowheads="1"/>
          </p:cNvSpPr>
          <p:nvPr/>
        </p:nvSpPr>
        <p:spPr bwMode="auto">
          <a:xfrm>
            <a:off x="5018260" y="4817964"/>
            <a:ext cx="3247290" cy="927133"/>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lIns="66463" tIns="66463" rIns="66463" bIns="66463">
            <a:spAutoFit/>
          </a:bodyPr>
          <a:lstStyle>
            <a:lvl1pPr eaLnBrk="0" hangingPunct="0">
              <a:defRPr sz="4400">
                <a:solidFill>
                  <a:schemeClr val="tx1"/>
                </a:solidFill>
                <a:latin typeface="Arial" charset="0"/>
                <a:ea typeface="ＭＳ Ｐゴシック" charset="-128"/>
              </a:defRPr>
            </a:lvl1pPr>
            <a:lvl2pPr marL="742950" indent="-285750" eaLnBrk="0" hangingPunct="0">
              <a:defRPr sz="4400">
                <a:solidFill>
                  <a:schemeClr val="tx1"/>
                </a:solidFill>
                <a:latin typeface="Arial" charset="0"/>
                <a:ea typeface="ＭＳ Ｐゴシック" charset="-128"/>
              </a:defRPr>
            </a:lvl2pPr>
            <a:lvl3pPr marL="1143000" indent="-228600" eaLnBrk="0" hangingPunct="0">
              <a:defRPr sz="4400">
                <a:solidFill>
                  <a:schemeClr val="tx1"/>
                </a:solidFill>
                <a:latin typeface="Arial" charset="0"/>
                <a:ea typeface="ＭＳ Ｐゴシック" charset="-128"/>
              </a:defRPr>
            </a:lvl3pPr>
            <a:lvl4pPr marL="1600200" indent="-228600" eaLnBrk="0" hangingPunct="0">
              <a:defRPr sz="4400">
                <a:solidFill>
                  <a:schemeClr val="tx1"/>
                </a:solidFill>
                <a:latin typeface="Arial" charset="0"/>
                <a:ea typeface="ＭＳ Ｐゴシック" charset="-128"/>
              </a:defRPr>
            </a:lvl4pPr>
            <a:lvl5pPr marL="2057400" indent="-228600" eaLnBrk="0" hangingPunct="0">
              <a:defRPr sz="4400">
                <a:solidFill>
                  <a:schemeClr val="tx1"/>
                </a:solidFill>
                <a:latin typeface="Arial" charset="0"/>
                <a:ea typeface="ＭＳ Ｐゴシック" charset="-128"/>
              </a:defRPr>
            </a:lvl5pPr>
            <a:lvl6pPr marL="2514600" indent="-228600" algn="r" eaLnBrk="0" fontAlgn="base" hangingPunct="0">
              <a:spcBef>
                <a:spcPct val="0"/>
              </a:spcBef>
              <a:spcAft>
                <a:spcPct val="0"/>
              </a:spcAft>
              <a:defRPr sz="4400">
                <a:solidFill>
                  <a:schemeClr val="tx1"/>
                </a:solidFill>
                <a:latin typeface="Arial" charset="0"/>
                <a:ea typeface="ＭＳ Ｐゴシック" charset="-128"/>
              </a:defRPr>
            </a:lvl6pPr>
            <a:lvl7pPr marL="2971800" indent="-228600" algn="r" eaLnBrk="0" fontAlgn="base" hangingPunct="0">
              <a:spcBef>
                <a:spcPct val="0"/>
              </a:spcBef>
              <a:spcAft>
                <a:spcPct val="0"/>
              </a:spcAft>
              <a:defRPr sz="4400">
                <a:solidFill>
                  <a:schemeClr val="tx1"/>
                </a:solidFill>
                <a:latin typeface="Arial" charset="0"/>
                <a:ea typeface="ＭＳ Ｐゴシック" charset="-128"/>
              </a:defRPr>
            </a:lvl7pPr>
            <a:lvl8pPr marL="3429000" indent="-228600" algn="r" eaLnBrk="0" fontAlgn="base" hangingPunct="0">
              <a:spcBef>
                <a:spcPct val="0"/>
              </a:spcBef>
              <a:spcAft>
                <a:spcPct val="0"/>
              </a:spcAft>
              <a:defRPr sz="4400">
                <a:solidFill>
                  <a:schemeClr val="tx1"/>
                </a:solidFill>
                <a:latin typeface="Arial" charset="0"/>
                <a:ea typeface="ＭＳ Ｐゴシック" charset="-128"/>
              </a:defRPr>
            </a:lvl8pPr>
            <a:lvl9pPr marL="3886200" indent="-228600" algn="r" eaLnBrk="0" fontAlgn="base" hangingPunct="0">
              <a:spcBef>
                <a:spcPct val="0"/>
              </a:spcBef>
              <a:spcAft>
                <a:spcPct val="0"/>
              </a:spcAft>
              <a:defRPr sz="4400">
                <a:solidFill>
                  <a:schemeClr val="tx1"/>
                </a:solidFill>
                <a:latin typeface="Arial" charset="0"/>
                <a:ea typeface="ＭＳ Ｐゴシック" charset="-128"/>
              </a:defRPr>
            </a:lvl9pPr>
          </a:lstStyle>
          <a:p>
            <a:pPr eaLnBrk="1" hangingPunct="1">
              <a:lnSpc>
                <a:spcPct val="90000"/>
              </a:lnSpc>
              <a:spcBef>
                <a:spcPct val="20000"/>
              </a:spcBef>
              <a:buClr>
                <a:srgbClr val="FFFFFF"/>
              </a:buClr>
            </a:pPr>
            <a:r>
              <a:rPr lang="en-US" sz="1662" b="1" dirty="0">
                <a:solidFill>
                  <a:prstClr val="black"/>
                </a:solidFill>
                <a:ea typeface="SimSun" pitchFamily="2" charset="-122"/>
              </a:rPr>
              <a:t>Selling Price: 	   </a:t>
            </a:r>
            <a:r>
              <a:rPr lang="en-US" sz="1662" b="1" dirty="0" smtClean="0">
                <a:solidFill>
                  <a:prstClr val="black"/>
                </a:solidFill>
                <a:ea typeface="SimSun" pitchFamily="2" charset="-122"/>
              </a:rPr>
              <a:t>RM125</a:t>
            </a:r>
            <a:endParaRPr lang="en-US" sz="1662" b="1" dirty="0">
              <a:solidFill>
                <a:prstClr val="black"/>
              </a:solidFill>
              <a:ea typeface="SimSun" pitchFamily="2" charset="-122"/>
            </a:endParaRPr>
          </a:p>
          <a:p>
            <a:pPr eaLnBrk="1" hangingPunct="1">
              <a:lnSpc>
                <a:spcPct val="90000"/>
              </a:lnSpc>
              <a:spcBef>
                <a:spcPct val="20000"/>
              </a:spcBef>
              <a:buClr>
                <a:srgbClr val="FFFFFF"/>
              </a:buClr>
            </a:pPr>
            <a:r>
              <a:rPr lang="en-US" sz="1662" b="1" dirty="0">
                <a:solidFill>
                  <a:prstClr val="black"/>
                </a:solidFill>
                <a:ea typeface="SimSun" pitchFamily="2" charset="-122"/>
              </a:rPr>
              <a:t>GST </a:t>
            </a:r>
            <a:r>
              <a:rPr lang="en-US" sz="1662" b="1" dirty="0" smtClean="0">
                <a:solidFill>
                  <a:prstClr val="black"/>
                </a:solidFill>
                <a:ea typeface="SimSun" pitchFamily="2" charset="-122"/>
              </a:rPr>
              <a:t>:   </a:t>
            </a:r>
            <a:r>
              <a:rPr lang="en-US" sz="1662" b="1" dirty="0">
                <a:solidFill>
                  <a:prstClr val="black"/>
                </a:solidFill>
                <a:ea typeface="SimSun" pitchFamily="2" charset="-122"/>
              </a:rPr>
              <a:t>		   </a:t>
            </a:r>
            <a:r>
              <a:rPr lang="en-US" sz="1662" b="1" dirty="0" smtClean="0">
                <a:solidFill>
                  <a:prstClr val="black"/>
                </a:solidFill>
                <a:ea typeface="SimSun" pitchFamily="2" charset="-122"/>
              </a:rPr>
              <a:t>        </a:t>
            </a:r>
            <a:r>
              <a:rPr lang="en-US" sz="1662" b="1" dirty="0">
                <a:solidFill>
                  <a:prstClr val="black"/>
                </a:solidFill>
                <a:ea typeface="SimSun" pitchFamily="2" charset="-122"/>
              </a:rPr>
              <a:t>RM7.50</a:t>
            </a:r>
          </a:p>
          <a:p>
            <a:pPr eaLnBrk="1" hangingPunct="1">
              <a:lnSpc>
                <a:spcPct val="90000"/>
              </a:lnSpc>
              <a:spcBef>
                <a:spcPct val="20000"/>
              </a:spcBef>
              <a:buClr>
                <a:srgbClr val="FFFFFF"/>
              </a:buClr>
            </a:pPr>
            <a:r>
              <a:rPr lang="en-US" sz="1662" b="1" dirty="0">
                <a:solidFill>
                  <a:prstClr val="black"/>
                </a:solidFill>
                <a:ea typeface="SimSun" pitchFamily="2" charset="-122"/>
              </a:rPr>
              <a:t>Total Selling Price:  RM132.50</a:t>
            </a:r>
          </a:p>
        </p:txBody>
      </p:sp>
      <p:sp>
        <p:nvSpPr>
          <p:cNvPr id="146" name="Text Box 12"/>
          <p:cNvSpPr txBox="1">
            <a:spLocks noChangeArrowheads="1"/>
          </p:cNvSpPr>
          <p:nvPr/>
        </p:nvSpPr>
        <p:spPr bwMode="auto">
          <a:xfrm>
            <a:off x="119954" y="4844858"/>
            <a:ext cx="2590800" cy="927133"/>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lIns="66463" tIns="66463" rIns="66463" bIns="66463">
            <a:spAutoFit/>
          </a:bodyPr>
          <a:lstStyle>
            <a:lvl1pPr eaLnBrk="0" hangingPunct="0">
              <a:defRPr sz="4400">
                <a:solidFill>
                  <a:schemeClr val="tx1"/>
                </a:solidFill>
                <a:latin typeface="Arial" charset="0"/>
                <a:ea typeface="ＭＳ Ｐゴシック" charset="-128"/>
              </a:defRPr>
            </a:lvl1pPr>
            <a:lvl2pPr marL="742950" indent="-285750" eaLnBrk="0" hangingPunct="0">
              <a:defRPr sz="4400">
                <a:solidFill>
                  <a:schemeClr val="tx1"/>
                </a:solidFill>
                <a:latin typeface="Arial" charset="0"/>
                <a:ea typeface="ＭＳ Ｐゴシック" charset="-128"/>
              </a:defRPr>
            </a:lvl2pPr>
            <a:lvl3pPr marL="1143000" indent="-228600" eaLnBrk="0" hangingPunct="0">
              <a:defRPr sz="4400">
                <a:solidFill>
                  <a:schemeClr val="tx1"/>
                </a:solidFill>
                <a:latin typeface="Arial" charset="0"/>
                <a:ea typeface="ＭＳ Ｐゴシック" charset="-128"/>
              </a:defRPr>
            </a:lvl3pPr>
            <a:lvl4pPr marL="1600200" indent="-228600" eaLnBrk="0" hangingPunct="0">
              <a:defRPr sz="4400">
                <a:solidFill>
                  <a:schemeClr val="tx1"/>
                </a:solidFill>
                <a:latin typeface="Arial" charset="0"/>
                <a:ea typeface="ＭＳ Ｐゴシック" charset="-128"/>
              </a:defRPr>
            </a:lvl4pPr>
            <a:lvl5pPr marL="2057400" indent="-228600" eaLnBrk="0" hangingPunct="0">
              <a:defRPr sz="4400">
                <a:solidFill>
                  <a:schemeClr val="tx1"/>
                </a:solidFill>
                <a:latin typeface="Arial" charset="0"/>
                <a:ea typeface="ＭＳ Ｐゴシック" charset="-128"/>
              </a:defRPr>
            </a:lvl5pPr>
            <a:lvl6pPr marL="2514600" indent="-228600" algn="r" eaLnBrk="0" fontAlgn="base" hangingPunct="0">
              <a:spcBef>
                <a:spcPct val="0"/>
              </a:spcBef>
              <a:spcAft>
                <a:spcPct val="0"/>
              </a:spcAft>
              <a:defRPr sz="4400">
                <a:solidFill>
                  <a:schemeClr val="tx1"/>
                </a:solidFill>
                <a:latin typeface="Arial" charset="0"/>
                <a:ea typeface="ＭＳ Ｐゴシック" charset="-128"/>
              </a:defRPr>
            </a:lvl6pPr>
            <a:lvl7pPr marL="2971800" indent="-228600" algn="r" eaLnBrk="0" fontAlgn="base" hangingPunct="0">
              <a:spcBef>
                <a:spcPct val="0"/>
              </a:spcBef>
              <a:spcAft>
                <a:spcPct val="0"/>
              </a:spcAft>
              <a:defRPr sz="4400">
                <a:solidFill>
                  <a:schemeClr val="tx1"/>
                </a:solidFill>
                <a:latin typeface="Arial" charset="0"/>
                <a:ea typeface="ＭＳ Ｐゴシック" charset="-128"/>
              </a:defRPr>
            </a:lvl7pPr>
            <a:lvl8pPr marL="3429000" indent="-228600" algn="r" eaLnBrk="0" fontAlgn="base" hangingPunct="0">
              <a:spcBef>
                <a:spcPct val="0"/>
              </a:spcBef>
              <a:spcAft>
                <a:spcPct val="0"/>
              </a:spcAft>
              <a:defRPr sz="4400">
                <a:solidFill>
                  <a:schemeClr val="tx1"/>
                </a:solidFill>
                <a:latin typeface="Arial" charset="0"/>
                <a:ea typeface="ＭＳ Ｐゴシック" charset="-128"/>
              </a:defRPr>
            </a:lvl8pPr>
            <a:lvl9pPr marL="3886200" indent="-228600" algn="r" eaLnBrk="0" fontAlgn="base" hangingPunct="0">
              <a:spcBef>
                <a:spcPct val="0"/>
              </a:spcBef>
              <a:spcAft>
                <a:spcPct val="0"/>
              </a:spcAft>
              <a:defRPr sz="4400">
                <a:solidFill>
                  <a:schemeClr val="tx1"/>
                </a:solidFill>
                <a:latin typeface="Arial" charset="0"/>
                <a:ea typeface="ＭＳ Ｐゴシック" charset="-128"/>
              </a:defRPr>
            </a:lvl9pPr>
          </a:lstStyle>
          <a:p>
            <a:pPr eaLnBrk="1" hangingPunct="1">
              <a:lnSpc>
                <a:spcPct val="90000"/>
              </a:lnSpc>
              <a:spcBef>
                <a:spcPct val="20000"/>
              </a:spcBef>
              <a:buClr>
                <a:srgbClr val="FFFFFF"/>
              </a:buClr>
            </a:pPr>
            <a:r>
              <a:rPr lang="en-US" sz="1662" b="1" dirty="0">
                <a:solidFill>
                  <a:prstClr val="black"/>
                </a:solidFill>
                <a:ea typeface="SimSun" pitchFamily="2" charset="-122"/>
              </a:rPr>
              <a:t>Purchase Cost: </a:t>
            </a:r>
            <a:r>
              <a:rPr lang="en-US" sz="1662" b="1" dirty="0" smtClean="0">
                <a:solidFill>
                  <a:prstClr val="black"/>
                </a:solidFill>
                <a:ea typeface="SimSun" pitchFamily="2" charset="-122"/>
              </a:rPr>
              <a:t>RM100</a:t>
            </a:r>
            <a:endParaRPr lang="en-US" sz="1662" b="1" dirty="0">
              <a:solidFill>
                <a:prstClr val="black"/>
              </a:solidFill>
              <a:ea typeface="SimSun" pitchFamily="2" charset="-122"/>
            </a:endParaRPr>
          </a:p>
          <a:p>
            <a:pPr eaLnBrk="1" hangingPunct="1">
              <a:lnSpc>
                <a:spcPct val="90000"/>
              </a:lnSpc>
              <a:spcBef>
                <a:spcPct val="20000"/>
              </a:spcBef>
              <a:buClr>
                <a:srgbClr val="FFFFFF"/>
              </a:buClr>
            </a:pPr>
            <a:r>
              <a:rPr lang="en-US" sz="1662" b="1" dirty="0">
                <a:solidFill>
                  <a:prstClr val="black"/>
                </a:solidFill>
                <a:ea typeface="SimSun" pitchFamily="2" charset="-122"/>
              </a:rPr>
              <a:t>GST* : 		</a:t>
            </a:r>
            <a:r>
              <a:rPr lang="en-US" sz="1662" b="1" dirty="0" smtClean="0">
                <a:solidFill>
                  <a:prstClr val="black"/>
                </a:solidFill>
                <a:ea typeface="SimSun" pitchFamily="2" charset="-122"/>
              </a:rPr>
              <a:t>    RM6</a:t>
            </a:r>
            <a:endParaRPr lang="en-US" sz="1662" b="1" dirty="0">
              <a:solidFill>
                <a:prstClr val="black"/>
              </a:solidFill>
              <a:ea typeface="SimSun" pitchFamily="2" charset="-122"/>
            </a:endParaRPr>
          </a:p>
          <a:p>
            <a:pPr eaLnBrk="1" hangingPunct="1">
              <a:lnSpc>
                <a:spcPct val="90000"/>
              </a:lnSpc>
              <a:spcBef>
                <a:spcPct val="20000"/>
              </a:spcBef>
              <a:buClr>
                <a:srgbClr val="FFFFFF"/>
              </a:buClr>
            </a:pPr>
            <a:r>
              <a:rPr lang="en-US" sz="1662" b="1" dirty="0">
                <a:solidFill>
                  <a:prstClr val="black"/>
                </a:solidFill>
                <a:ea typeface="SimSun" pitchFamily="2" charset="-122"/>
              </a:rPr>
              <a:t>Purchase </a:t>
            </a:r>
            <a:r>
              <a:rPr lang="en-US" sz="1662" b="1" dirty="0" smtClean="0">
                <a:solidFill>
                  <a:prstClr val="black"/>
                </a:solidFill>
                <a:ea typeface="SimSun" pitchFamily="2" charset="-122"/>
              </a:rPr>
              <a:t>Price:RM106</a:t>
            </a:r>
            <a:endParaRPr lang="en-US" sz="1662" b="1" dirty="0">
              <a:solidFill>
                <a:prstClr val="black"/>
              </a:solidFill>
              <a:ea typeface="SimSun" pitchFamily="2" charset="-122"/>
            </a:endParaRPr>
          </a:p>
        </p:txBody>
      </p:sp>
      <p:sp>
        <p:nvSpPr>
          <p:cNvPr id="153" name="Text Box 26"/>
          <p:cNvSpPr txBox="1">
            <a:spLocks noChangeArrowheads="1"/>
          </p:cNvSpPr>
          <p:nvPr/>
        </p:nvSpPr>
        <p:spPr bwMode="auto">
          <a:xfrm>
            <a:off x="424024" y="6466024"/>
            <a:ext cx="2829132" cy="361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6463" tIns="66463" rIns="66463" bIns="66463">
            <a:spAutoFit/>
          </a:bodyPr>
          <a:lstStyle>
            <a:lvl1pPr eaLnBrk="0" hangingPunct="0">
              <a:defRPr sz="4400">
                <a:solidFill>
                  <a:schemeClr val="tx1"/>
                </a:solidFill>
                <a:latin typeface="Arial" charset="0"/>
                <a:ea typeface="ＭＳ Ｐゴシック" charset="-128"/>
              </a:defRPr>
            </a:lvl1pPr>
            <a:lvl2pPr marL="742950" indent="-285750" eaLnBrk="0" hangingPunct="0">
              <a:defRPr sz="4400">
                <a:solidFill>
                  <a:schemeClr val="tx1"/>
                </a:solidFill>
                <a:latin typeface="Arial" charset="0"/>
                <a:ea typeface="ＭＳ Ｐゴシック" charset="-128"/>
              </a:defRPr>
            </a:lvl2pPr>
            <a:lvl3pPr marL="1143000" indent="-228600" eaLnBrk="0" hangingPunct="0">
              <a:defRPr sz="4400">
                <a:solidFill>
                  <a:schemeClr val="tx1"/>
                </a:solidFill>
                <a:latin typeface="Arial" charset="0"/>
                <a:ea typeface="ＭＳ Ｐゴシック" charset="-128"/>
              </a:defRPr>
            </a:lvl3pPr>
            <a:lvl4pPr marL="1600200" indent="-228600" eaLnBrk="0" hangingPunct="0">
              <a:defRPr sz="4400">
                <a:solidFill>
                  <a:schemeClr val="tx1"/>
                </a:solidFill>
                <a:latin typeface="Arial" charset="0"/>
                <a:ea typeface="ＭＳ Ｐゴシック" charset="-128"/>
              </a:defRPr>
            </a:lvl4pPr>
            <a:lvl5pPr marL="2057400" indent="-228600" eaLnBrk="0" hangingPunct="0">
              <a:defRPr sz="4400">
                <a:solidFill>
                  <a:schemeClr val="tx1"/>
                </a:solidFill>
                <a:latin typeface="Arial" charset="0"/>
                <a:ea typeface="ＭＳ Ｐゴシック" charset="-128"/>
              </a:defRPr>
            </a:lvl5pPr>
            <a:lvl6pPr marL="2514600" indent="-228600" algn="r" eaLnBrk="0" fontAlgn="base" hangingPunct="0">
              <a:spcBef>
                <a:spcPct val="0"/>
              </a:spcBef>
              <a:spcAft>
                <a:spcPct val="0"/>
              </a:spcAft>
              <a:defRPr sz="4400">
                <a:solidFill>
                  <a:schemeClr val="tx1"/>
                </a:solidFill>
                <a:latin typeface="Arial" charset="0"/>
                <a:ea typeface="ＭＳ Ｐゴシック" charset="-128"/>
              </a:defRPr>
            </a:lvl6pPr>
            <a:lvl7pPr marL="2971800" indent="-228600" algn="r" eaLnBrk="0" fontAlgn="base" hangingPunct="0">
              <a:spcBef>
                <a:spcPct val="0"/>
              </a:spcBef>
              <a:spcAft>
                <a:spcPct val="0"/>
              </a:spcAft>
              <a:defRPr sz="4400">
                <a:solidFill>
                  <a:schemeClr val="tx1"/>
                </a:solidFill>
                <a:latin typeface="Arial" charset="0"/>
                <a:ea typeface="ＭＳ Ｐゴシック" charset="-128"/>
              </a:defRPr>
            </a:lvl7pPr>
            <a:lvl8pPr marL="3429000" indent="-228600" algn="r" eaLnBrk="0" fontAlgn="base" hangingPunct="0">
              <a:spcBef>
                <a:spcPct val="0"/>
              </a:spcBef>
              <a:spcAft>
                <a:spcPct val="0"/>
              </a:spcAft>
              <a:defRPr sz="4400">
                <a:solidFill>
                  <a:schemeClr val="tx1"/>
                </a:solidFill>
                <a:latin typeface="Arial" charset="0"/>
                <a:ea typeface="ＭＳ Ｐゴシック" charset="-128"/>
              </a:defRPr>
            </a:lvl8pPr>
            <a:lvl9pPr marL="3886200" indent="-228600" algn="r" eaLnBrk="0" fontAlgn="base" hangingPunct="0">
              <a:spcBef>
                <a:spcPct val="0"/>
              </a:spcBef>
              <a:spcAft>
                <a:spcPct val="0"/>
              </a:spcAft>
              <a:defRPr sz="4400">
                <a:solidFill>
                  <a:schemeClr val="tx1"/>
                </a:solidFill>
                <a:latin typeface="Arial" charset="0"/>
                <a:ea typeface="ＭＳ Ｐゴシック" charset="-128"/>
              </a:defRPr>
            </a:lvl9pPr>
          </a:lstStyle>
          <a:p>
            <a:pPr eaLnBrk="1" hangingPunct="1">
              <a:spcBef>
                <a:spcPct val="50000"/>
              </a:spcBef>
              <a:buClr>
                <a:srgbClr val="FFFFFF"/>
              </a:buClr>
            </a:pPr>
            <a:r>
              <a:rPr lang="en-US" sz="1477" i="1" dirty="0">
                <a:solidFill>
                  <a:prstClr val="black"/>
                </a:solidFill>
                <a:ea typeface="SimSun" pitchFamily="2" charset="-122"/>
              </a:rPr>
              <a:t>*Note: claim input tax</a:t>
            </a:r>
          </a:p>
        </p:txBody>
      </p:sp>
      <p:sp>
        <p:nvSpPr>
          <p:cNvPr id="154" name="Text Box 10"/>
          <p:cNvSpPr txBox="1">
            <a:spLocks noChangeArrowheads="1"/>
          </p:cNvSpPr>
          <p:nvPr/>
        </p:nvSpPr>
        <p:spPr bwMode="auto">
          <a:xfrm>
            <a:off x="3133476" y="4210228"/>
            <a:ext cx="1375996" cy="90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6463" tIns="66463" rIns="66463" bIns="66463">
            <a:spAutoFit/>
          </a:bodyPr>
          <a:lstStyle>
            <a:lvl1pPr eaLnBrk="0" hangingPunct="0">
              <a:defRPr sz="4400">
                <a:solidFill>
                  <a:schemeClr val="tx1"/>
                </a:solidFill>
                <a:latin typeface="Arial" charset="0"/>
                <a:ea typeface="ＭＳ Ｐゴシック" charset="-128"/>
              </a:defRPr>
            </a:lvl1pPr>
            <a:lvl2pPr marL="742950" indent="-285750" eaLnBrk="0" hangingPunct="0">
              <a:defRPr sz="4400">
                <a:solidFill>
                  <a:schemeClr val="tx1"/>
                </a:solidFill>
                <a:latin typeface="Arial" charset="0"/>
                <a:ea typeface="ＭＳ Ｐゴシック" charset="-128"/>
              </a:defRPr>
            </a:lvl2pPr>
            <a:lvl3pPr marL="1143000" indent="-228600" eaLnBrk="0" hangingPunct="0">
              <a:defRPr sz="4400">
                <a:solidFill>
                  <a:schemeClr val="tx1"/>
                </a:solidFill>
                <a:latin typeface="Arial" charset="0"/>
                <a:ea typeface="ＭＳ Ｐゴシック" charset="-128"/>
              </a:defRPr>
            </a:lvl3pPr>
            <a:lvl4pPr marL="1600200" indent="-228600" eaLnBrk="0" hangingPunct="0">
              <a:defRPr sz="4400">
                <a:solidFill>
                  <a:schemeClr val="tx1"/>
                </a:solidFill>
                <a:latin typeface="Arial" charset="0"/>
                <a:ea typeface="ＭＳ Ｐゴシック" charset="-128"/>
              </a:defRPr>
            </a:lvl4pPr>
            <a:lvl5pPr marL="2057400" indent="-228600" eaLnBrk="0" hangingPunct="0">
              <a:defRPr sz="4400">
                <a:solidFill>
                  <a:schemeClr val="tx1"/>
                </a:solidFill>
                <a:latin typeface="Arial" charset="0"/>
                <a:ea typeface="ＭＳ Ｐゴシック" charset="-128"/>
              </a:defRPr>
            </a:lvl5pPr>
            <a:lvl6pPr marL="2514600" indent="-228600" algn="r" eaLnBrk="0" fontAlgn="base" hangingPunct="0">
              <a:spcBef>
                <a:spcPct val="0"/>
              </a:spcBef>
              <a:spcAft>
                <a:spcPct val="0"/>
              </a:spcAft>
              <a:defRPr sz="4400">
                <a:solidFill>
                  <a:schemeClr val="tx1"/>
                </a:solidFill>
                <a:latin typeface="Arial" charset="0"/>
                <a:ea typeface="ＭＳ Ｐゴシック" charset="-128"/>
              </a:defRPr>
            </a:lvl6pPr>
            <a:lvl7pPr marL="2971800" indent="-228600" algn="r" eaLnBrk="0" fontAlgn="base" hangingPunct="0">
              <a:spcBef>
                <a:spcPct val="0"/>
              </a:spcBef>
              <a:spcAft>
                <a:spcPct val="0"/>
              </a:spcAft>
              <a:defRPr sz="4400">
                <a:solidFill>
                  <a:schemeClr val="tx1"/>
                </a:solidFill>
                <a:latin typeface="Arial" charset="0"/>
                <a:ea typeface="ＭＳ Ｐゴシック" charset="-128"/>
              </a:defRPr>
            </a:lvl7pPr>
            <a:lvl8pPr marL="3429000" indent="-228600" algn="r" eaLnBrk="0" fontAlgn="base" hangingPunct="0">
              <a:spcBef>
                <a:spcPct val="0"/>
              </a:spcBef>
              <a:spcAft>
                <a:spcPct val="0"/>
              </a:spcAft>
              <a:defRPr sz="4400">
                <a:solidFill>
                  <a:schemeClr val="tx1"/>
                </a:solidFill>
                <a:latin typeface="Arial" charset="0"/>
                <a:ea typeface="ＭＳ Ｐゴシック" charset="-128"/>
              </a:defRPr>
            </a:lvl8pPr>
            <a:lvl9pPr marL="3886200" indent="-228600" algn="r" eaLnBrk="0" fontAlgn="base" hangingPunct="0">
              <a:spcBef>
                <a:spcPct val="0"/>
              </a:spcBef>
              <a:spcAft>
                <a:spcPct val="0"/>
              </a:spcAft>
              <a:defRPr sz="4400">
                <a:solidFill>
                  <a:schemeClr val="tx1"/>
                </a:solidFill>
                <a:latin typeface="Arial" charset="0"/>
                <a:ea typeface="ＭＳ Ｐゴシック" charset="-128"/>
              </a:defRPr>
            </a:lvl9pPr>
          </a:lstStyle>
          <a:p>
            <a:pPr algn="ctr" eaLnBrk="1" hangingPunct="1">
              <a:spcBef>
                <a:spcPct val="50000"/>
              </a:spcBef>
              <a:buClr>
                <a:srgbClr val="FFFFFF"/>
              </a:buClr>
            </a:pPr>
            <a:r>
              <a:rPr lang="en-US" sz="1662" b="1" dirty="0">
                <a:solidFill>
                  <a:prstClr val="white"/>
                </a:solidFill>
                <a:ea typeface="SimSun" pitchFamily="2" charset="-122"/>
              </a:rPr>
              <a:t>Value Added Activity</a:t>
            </a:r>
          </a:p>
        </p:txBody>
      </p:sp>
      <p:sp>
        <p:nvSpPr>
          <p:cNvPr id="155" name="Text Box 13"/>
          <p:cNvSpPr txBox="1">
            <a:spLocks noChangeArrowheads="1"/>
          </p:cNvSpPr>
          <p:nvPr/>
        </p:nvSpPr>
        <p:spPr bwMode="auto">
          <a:xfrm>
            <a:off x="2614064" y="5366149"/>
            <a:ext cx="2438400" cy="11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6463" tIns="66463" rIns="66463" bIns="66463">
            <a:spAutoFit/>
          </a:bodyPr>
          <a:lstStyle>
            <a:lvl1pPr eaLnBrk="0" hangingPunct="0">
              <a:defRPr sz="4400">
                <a:solidFill>
                  <a:schemeClr val="tx1"/>
                </a:solidFill>
                <a:latin typeface="Arial" charset="0"/>
                <a:ea typeface="ＭＳ Ｐゴシック" charset="-128"/>
              </a:defRPr>
            </a:lvl1pPr>
            <a:lvl2pPr marL="742950" indent="-285750" eaLnBrk="0" hangingPunct="0">
              <a:defRPr sz="4400">
                <a:solidFill>
                  <a:schemeClr val="tx1"/>
                </a:solidFill>
                <a:latin typeface="Arial" charset="0"/>
                <a:ea typeface="ＭＳ Ｐゴシック" charset="-128"/>
              </a:defRPr>
            </a:lvl2pPr>
            <a:lvl3pPr marL="1143000" indent="-228600" eaLnBrk="0" hangingPunct="0">
              <a:defRPr sz="4400">
                <a:solidFill>
                  <a:schemeClr val="tx1"/>
                </a:solidFill>
                <a:latin typeface="Arial" charset="0"/>
                <a:ea typeface="ＭＳ Ｐゴシック" charset="-128"/>
              </a:defRPr>
            </a:lvl3pPr>
            <a:lvl4pPr marL="1600200" indent="-228600" eaLnBrk="0" hangingPunct="0">
              <a:defRPr sz="4400">
                <a:solidFill>
                  <a:schemeClr val="tx1"/>
                </a:solidFill>
                <a:latin typeface="Arial" charset="0"/>
                <a:ea typeface="ＭＳ Ｐゴシック" charset="-128"/>
              </a:defRPr>
            </a:lvl4pPr>
            <a:lvl5pPr marL="2057400" indent="-228600" eaLnBrk="0" hangingPunct="0">
              <a:defRPr sz="4400">
                <a:solidFill>
                  <a:schemeClr val="tx1"/>
                </a:solidFill>
                <a:latin typeface="Arial" charset="0"/>
                <a:ea typeface="ＭＳ Ｐゴシック" charset="-128"/>
              </a:defRPr>
            </a:lvl5pPr>
            <a:lvl6pPr marL="2514600" indent="-228600" algn="r" eaLnBrk="0" fontAlgn="base" hangingPunct="0">
              <a:spcBef>
                <a:spcPct val="0"/>
              </a:spcBef>
              <a:spcAft>
                <a:spcPct val="0"/>
              </a:spcAft>
              <a:defRPr sz="4400">
                <a:solidFill>
                  <a:schemeClr val="tx1"/>
                </a:solidFill>
                <a:latin typeface="Arial" charset="0"/>
                <a:ea typeface="ＭＳ Ｐゴシック" charset="-128"/>
              </a:defRPr>
            </a:lvl6pPr>
            <a:lvl7pPr marL="2971800" indent="-228600" algn="r" eaLnBrk="0" fontAlgn="base" hangingPunct="0">
              <a:spcBef>
                <a:spcPct val="0"/>
              </a:spcBef>
              <a:spcAft>
                <a:spcPct val="0"/>
              </a:spcAft>
              <a:defRPr sz="4400">
                <a:solidFill>
                  <a:schemeClr val="tx1"/>
                </a:solidFill>
                <a:latin typeface="Arial" charset="0"/>
                <a:ea typeface="ＭＳ Ｐゴシック" charset="-128"/>
              </a:defRPr>
            </a:lvl7pPr>
            <a:lvl8pPr marL="3429000" indent="-228600" algn="r" eaLnBrk="0" fontAlgn="base" hangingPunct="0">
              <a:spcBef>
                <a:spcPct val="0"/>
              </a:spcBef>
              <a:spcAft>
                <a:spcPct val="0"/>
              </a:spcAft>
              <a:defRPr sz="4400">
                <a:solidFill>
                  <a:schemeClr val="tx1"/>
                </a:solidFill>
                <a:latin typeface="Arial" charset="0"/>
                <a:ea typeface="ＭＳ Ｐゴシック" charset="-128"/>
              </a:defRPr>
            </a:lvl8pPr>
            <a:lvl9pPr marL="3886200" indent="-228600" algn="r" eaLnBrk="0" fontAlgn="base" hangingPunct="0">
              <a:spcBef>
                <a:spcPct val="0"/>
              </a:spcBef>
              <a:spcAft>
                <a:spcPct val="0"/>
              </a:spcAft>
              <a:defRPr sz="4400">
                <a:solidFill>
                  <a:schemeClr val="tx1"/>
                </a:solidFill>
                <a:latin typeface="Arial" charset="0"/>
                <a:ea typeface="ＭＳ Ｐゴシック" charset="-128"/>
              </a:defRPr>
            </a:lvl9pPr>
          </a:lstStyle>
          <a:p>
            <a:pPr algn="ctr" eaLnBrk="1" hangingPunct="1">
              <a:lnSpc>
                <a:spcPct val="90000"/>
              </a:lnSpc>
              <a:spcBef>
                <a:spcPct val="20000"/>
              </a:spcBef>
              <a:buClr>
                <a:srgbClr val="FFFFFF"/>
              </a:buClr>
            </a:pPr>
            <a:r>
              <a:rPr lang="en-US" sz="1662" b="1" dirty="0">
                <a:solidFill>
                  <a:prstClr val="black"/>
                </a:solidFill>
                <a:ea typeface="SimSun" pitchFamily="2" charset="-122"/>
              </a:rPr>
              <a:t>Added Value: RM25</a:t>
            </a:r>
          </a:p>
          <a:p>
            <a:pPr algn="ctr" eaLnBrk="1" hangingPunct="1">
              <a:lnSpc>
                <a:spcPct val="90000"/>
              </a:lnSpc>
              <a:spcBef>
                <a:spcPct val="20000"/>
              </a:spcBef>
              <a:buClr>
                <a:srgbClr val="FFFFFF"/>
              </a:buClr>
            </a:pPr>
            <a:r>
              <a:rPr lang="en-US" sz="1662" b="1" dirty="0">
                <a:solidFill>
                  <a:srgbClr val="FF0000"/>
                </a:solidFill>
                <a:ea typeface="SimSun" pitchFamily="2" charset="-122"/>
              </a:rPr>
              <a:t>(+ GST : RM1.50)</a:t>
            </a:r>
          </a:p>
          <a:p>
            <a:pPr algn="ctr" eaLnBrk="1" hangingPunct="1">
              <a:lnSpc>
                <a:spcPct val="90000"/>
              </a:lnSpc>
              <a:spcBef>
                <a:spcPct val="20000"/>
              </a:spcBef>
              <a:buClr>
                <a:srgbClr val="FFFFFF"/>
              </a:buClr>
            </a:pPr>
            <a:r>
              <a:rPr lang="en-US" sz="1662" b="1" dirty="0" smtClean="0">
                <a:solidFill>
                  <a:prstClr val="black"/>
                </a:solidFill>
                <a:ea typeface="SimSun" pitchFamily="2" charset="-122"/>
              </a:rPr>
              <a:t>*RM1.50 will be paid to Customs </a:t>
            </a:r>
            <a:endParaRPr lang="en-US" sz="1662" b="1" dirty="0">
              <a:solidFill>
                <a:prstClr val="black"/>
              </a:solidFill>
              <a:ea typeface="SimSun" pitchFamily="2" charset="-122"/>
            </a:endParaRPr>
          </a:p>
        </p:txBody>
      </p:sp>
      <p:sp>
        <p:nvSpPr>
          <p:cNvPr id="43" name="Rectangle 42"/>
          <p:cNvSpPr/>
          <p:nvPr/>
        </p:nvSpPr>
        <p:spPr>
          <a:xfrm>
            <a:off x="-219006" y="570836"/>
            <a:ext cx="6477000" cy="844062"/>
          </a:xfrm>
          <a:prstGeom prst="rect">
            <a:avLst/>
          </a:prstGeom>
          <a:solidFill>
            <a:srgbClr val="FF0000"/>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lvl="1"/>
            <a:r>
              <a:rPr lang="en-US" sz="2585" dirty="0">
                <a:latin typeface="Calibri" pitchFamily="34" charset="0"/>
                <a:cs typeface="Calibri" pitchFamily="34" charset="0"/>
              </a:rPr>
              <a:t>HOW GST WORKS ? </a:t>
            </a:r>
          </a:p>
          <a:p>
            <a:pPr lvl="1"/>
            <a:r>
              <a:rPr lang="en-US" sz="1846" dirty="0">
                <a:latin typeface="Calibri" pitchFamily="34" charset="0"/>
                <a:cs typeface="Calibri" pitchFamily="34" charset="0"/>
              </a:rPr>
              <a:t>STANDARD RATED </a:t>
            </a:r>
            <a:r>
              <a:rPr lang="en-US" sz="1846" dirty="0" smtClean="0">
                <a:latin typeface="Calibri" pitchFamily="34" charset="0"/>
                <a:cs typeface="Calibri" pitchFamily="34" charset="0"/>
              </a:rPr>
              <a:t>(CONTD)</a:t>
            </a:r>
            <a:endParaRPr lang="en-US" sz="1846" dirty="0">
              <a:latin typeface="Calibri" pitchFamily="34" charset="0"/>
              <a:cs typeface="Calibri" pitchFamily="34" charset="0"/>
            </a:endParaRPr>
          </a:p>
        </p:txBody>
      </p:sp>
      <p:sp>
        <p:nvSpPr>
          <p:cNvPr id="44" name="Rectangle 17"/>
          <p:cNvSpPr>
            <a:spLocks noChangeArrowheads="1"/>
          </p:cNvSpPr>
          <p:nvPr/>
        </p:nvSpPr>
        <p:spPr bwMode="auto">
          <a:xfrm>
            <a:off x="580565" y="3108071"/>
            <a:ext cx="206545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defTabSz="826498">
              <a:buClr>
                <a:srgbClr val="FFFFFF"/>
              </a:buClr>
            </a:pPr>
            <a:r>
              <a:rPr lang="en-US" sz="2400" b="1" dirty="0">
                <a:solidFill>
                  <a:srgbClr val="000000"/>
                </a:solidFill>
                <a:ea typeface="SimSun" pitchFamily="2" charset="-122"/>
              </a:rPr>
              <a:t>Manufacturer</a:t>
            </a:r>
          </a:p>
        </p:txBody>
      </p:sp>
      <p:sp>
        <p:nvSpPr>
          <p:cNvPr id="45" name="Rectangle 25"/>
          <p:cNvSpPr>
            <a:spLocks noChangeArrowheads="1"/>
          </p:cNvSpPr>
          <p:nvPr/>
        </p:nvSpPr>
        <p:spPr bwMode="auto">
          <a:xfrm>
            <a:off x="2921261" y="3118092"/>
            <a:ext cx="178446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defTabSz="826498">
              <a:buClr>
                <a:srgbClr val="FFFFFF"/>
              </a:buClr>
            </a:pPr>
            <a:r>
              <a:rPr lang="en-US" sz="2400" b="1" dirty="0" smtClean="0">
                <a:solidFill>
                  <a:srgbClr val="000000"/>
                </a:solidFill>
                <a:ea typeface="SimSun" pitchFamily="2" charset="-122"/>
              </a:rPr>
              <a:t>WHOLESALER</a:t>
            </a:r>
            <a:endParaRPr lang="en-US" sz="2400" b="1" dirty="0">
              <a:solidFill>
                <a:srgbClr val="000000"/>
              </a:solidFill>
              <a:ea typeface="SimSun" pitchFamily="2" charset="-122"/>
            </a:endParaRPr>
          </a:p>
        </p:txBody>
      </p:sp>
      <p:sp>
        <p:nvSpPr>
          <p:cNvPr id="46" name="Down Arrow 15"/>
          <p:cNvSpPr>
            <a:spLocks noChangeArrowheads="1"/>
          </p:cNvSpPr>
          <p:nvPr/>
        </p:nvSpPr>
        <p:spPr bwMode="auto">
          <a:xfrm rot="16200000">
            <a:off x="2465970" y="2166609"/>
            <a:ext cx="593052" cy="452803"/>
          </a:xfrm>
          <a:prstGeom prst="downArrow">
            <a:avLst>
              <a:gd name="adj1" fmla="val 50000"/>
              <a:gd name="adj2" fmla="val 41551"/>
            </a:avLst>
          </a:prstGeom>
          <a:ln/>
          <a:extLst/>
        </p:spPr>
        <p:style>
          <a:lnRef idx="2">
            <a:schemeClr val="accent2"/>
          </a:lnRef>
          <a:fillRef idx="1">
            <a:schemeClr val="lt1"/>
          </a:fillRef>
          <a:effectRef idx="0">
            <a:schemeClr val="accent2"/>
          </a:effectRef>
          <a:fontRef idx="minor">
            <a:schemeClr val="dk1"/>
          </a:fontRef>
        </p:style>
        <p:txBody>
          <a:bodyPr/>
          <a:lstStyle/>
          <a:p>
            <a:pPr algn="l"/>
            <a:endParaRPr lang="en-GB" sz="1200" dirty="0">
              <a:solidFill>
                <a:srgbClr val="000000"/>
              </a:solidFill>
            </a:endParaRPr>
          </a:p>
        </p:txBody>
      </p:sp>
      <p:sp>
        <p:nvSpPr>
          <p:cNvPr id="47" name="Down Arrow 16"/>
          <p:cNvSpPr>
            <a:spLocks noChangeArrowheads="1"/>
          </p:cNvSpPr>
          <p:nvPr/>
        </p:nvSpPr>
        <p:spPr bwMode="auto">
          <a:xfrm rot="16200000">
            <a:off x="4581332" y="2152488"/>
            <a:ext cx="599005" cy="454269"/>
          </a:xfrm>
          <a:prstGeom prst="downArrow">
            <a:avLst>
              <a:gd name="adj1" fmla="val 50000"/>
              <a:gd name="adj2" fmla="val 41551"/>
            </a:avLst>
          </a:prstGeom>
          <a:ln/>
          <a:extLst/>
        </p:spPr>
        <p:style>
          <a:lnRef idx="2">
            <a:schemeClr val="accent2"/>
          </a:lnRef>
          <a:fillRef idx="1">
            <a:schemeClr val="lt1"/>
          </a:fillRef>
          <a:effectRef idx="0">
            <a:schemeClr val="accent2"/>
          </a:effectRef>
          <a:fontRef idx="minor">
            <a:schemeClr val="dk1"/>
          </a:fontRef>
        </p:style>
        <p:txBody>
          <a:bodyPr/>
          <a:lstStyle/>
          <a:p>
            <a:pPr algn="l"/>
            <a:endParaRPr lang="en-GB" sz="1200" dirty="0">
              <a:solidFill>
                <a:srgbClr val="000000"/>
              </a:solidFill>
            </a:endParaRPr>
          </a:p>
        </p:txBody>
      </p:sp>
      <p:sp>
        <p:nvSpPr>
          <p:cNvPr id="48" name="Down Arrow 17"/>
          <p:cNvSpPr>
            <a:spLocks noChangeArrowheads="1"/>
          </p:cNvSpPr>
          <p:nvPr/>
        </p:nvSpPr>
        <p:spPr bwMode="auto">
          <a:xfrm rot="16200000">
            <a:off x="6858244" y="2166609"/>
            <a:ext cx="573869" cy="452804"/>
          </a:xfrm>
          <a:prstGeom prst="downArrow">
            <a:avLst>
              <a:gd name="adj1" fmla="val 50000"/>
              <a:gd name="adj2" fmla="val 41551"/>
            </a:avLst>
          </a:prstGeom>
          <a:ln/>
          <a:extLst/>
        </p:spPr>
        <p:style>
          <a:lnRef idx="2">
            <a:schemeClr val="accent2"/>
          </a:lnRef>
          <a:fillRef idx="1">
            <a:schemeClr val="lt1"/>
          </a:fillRef>
          <a:effectRef idx="0">
            <a:schemeClr val="accent2"/>
          </a:effectRef>
          <a:fontRef idx="minor">
            <a:schemeClr val="dk1"/>
          </a:fontRef>
        </p:style>
        <p:txBody>
          <a:bodyPr/>
          <a:lstStyle/>
          <a:p>
            <a:pPr algn="l"/>
            <a:endParaRPr lang="en-GB" sz="1200" dirty="0">
              <a:solidFill>
                <a:schemeClr val="tx1"/>
              </a:solidFill>
            </a:endParaRPr>
          </a:p>
        </p:txBody>
      </p:sp>
      <p:sp>
        <p:nvSpPr>
          <p:cNvPr id="49" name="Rectangle 25"/>
          <p:cNvSpPr>
            <a:spLocks noChangeArrowheads="1"/>
          </p:cNvSpPr>
          <p:nvPr/>
        </p:nvSpPr>
        <p:spPr bwMode="auto">
          <a:xfrm>
            <a:off x="5164125" y="3134258"/>
            <a:ext cx="171804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defTabSz="826498">
              <a:buClr>
                <a:srgbClr val="FFFFFF"/>
              </a:buClr>
            </a:pPr>
            <a:r>
              <a:rPr lang="en-US" sz="2400" b="1" dirty="0">
                <a:solidFill>
                  <a:srgbClr val="000000"/>
                </a:solidFill>
                <a:ea typeface="SimSun" pitchFamily="2" charset="-122"/>
              </a:rPr>
              <a:t>Retailer</a:t>
            </a:r>
          </a:p>
        </p:txBody>
      </p:sp>
      <p:sp>
        <p:nvSpPr>
          <p:cNvPr id="50" name="Rectangle 25"/>
          <p:cNvSpPr>
            <a:spLocks noChangeArrowheads="1"/>
          </p:cNvSpPr>
          <p:nvPr/>
        </p:nvSpPr>
        <p:spPr bwMode="auto">
          <a:xfrm>
            <a:off x="7340567" y="3108071"/>
            <a:ext cx="171804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defTabSz="826498">
              <a:buClr>
                <a:srgbClr val="FFFFFF"/>
              </a:buClr>
            </a:pPr>
            <a:r>
              <a:rPr lang="en-US" sz="2400" b="1" dirty="0">
                <a:solidFill>
                  <a:srgbClr val="000000"/>
                </a:solidFill>
                <a:ea typeface="SimSun" pitchFamily="2" charset="-122"/>
              </a:rPr>
              <a:t>Consumer</a:t>
            </a:r>
          </a:p>
        </p:txBody>
      </p:sp>
      <p:pic>
        <p:nvPicPr>
          <p:cNvPr id="51" name="Picture 50"/>
          <p:cNvPicPr>
            <a:picLocks noChangeAspect="1"/>
          </p:cNvPicPr>
          <p:nvPr/>
        </p:nvPicPr>
        <p:blipFill>
          <a:blip r:embed="rId2"/>
          <a:stretch>
            <a:fillRect/>
          </a:stretch>
        </p:blipFill>
        <p:spPr>
          <a:xfrm>
            <a:off x="700833" y="1824905"/>
            <a:ext cx="1804817" cy="1266153"/>
          </a:xfrm>
          <a:prstGeom prst="rect">
            <a:avLst/>
          </a:prstGeom>
          <a:ln>
            <a:noFill/>
          </a:ln>
          <a:effectLst>
            <a:softEdge rad="112500"/>
          </a:effectLst>
        </p:spPr>
      </p:pic>
      <p:pic>
        <p:nvPicPr>
          <p:cNvPr id="52" name="Picture 51"/>
          <p:cNvPicPr>
            <a:picLocks noChangeAspect="1"/>
          </p:cNvPicPr>
          <p:nvPr/>
        </p:nvPicPr>
        <p:blipFill>
          <a:blip r:embed="rId3"/>
          <a:stretch>
            <a:fillRect/>
          </a:stretch>
        </p:blipFill>
        <p:spPr>
          <a:xfrm>
            <a:off x="5184606" y="1886713"/>
            <a:ext cx="1636535" cy="1227401"/>
          </a:xfrm>
          <a:prstGeom prst="rect">
            <a:avLst/>
          </a:prstGeom>
          <a:ln>
            <a:noFill/>
          </a:ln>
          <a:effectLst>
            <a:softEdge rad="112500"/>
          </a:effectLst>
        </p:spPr>
      </p:pic>
      <p:pic>
        <p:nvPicPr>
          <p:cNvPr id="54" name="Picture 53"/>
          <p:cNvPicPr>
            <a:picLocks noChangeAspect="1"/>
          </p:cNvPicPr>
          <p:nvPr/>
        </p:nvPicPr>
        <p:blipFill rotWithShape="1">
          <a:blip r:embed="rId4"/>
          <a:srcRect l="14469" t="6085" r="22912" b="14694"/>
          <a:stretch/>
        </p:blipFill>
        <p:spPr>
          <a:xfrm>
            <a:off x="3069315" y="1837893"/>
            <a:ext cx="1504319" cy="1270178"/>
          </a:xfrm>
          <a:prstGeom prst="rect">
            <a:avLst/>
          </a:prstGeom>
          <a:ln>
            <a:noFill/>
          </a:ln>
          <a:effectLst>
            <a:softEdge rad="112500"/>
          </a:effectLst>
        </p:spPr>
      </p:pic>
      <p:sp>
        <p:nvSpPr>
          <p:cNvPr id="2" name="TextBox 1"/>
          <p:cNvSpPr txBox="1"/>
          <p:nvPr/>
        </p:nvSpPr>
        <p:spPr>
          <a:xfrm>
            <a:off x="6909312" y="2231371"/>
            <a:ext cx="436338" cy="338554"/>
          </a:xfrm>
          <a:prstGeom prst="rect">
            <a:avLst/>
          </a:prstGeom>
          <a:noFill/>
        </p:spPr>
        <p:txBody>
          <a:bodyPr wrap="none" rtlCol="0">
            <a:spAutoFit/>
          </a:bodyPr>
          <a:lstStyle/>
          <a:p>
            <a:r>
              <a:rPr lang="en-MY" sz="1600" dirty="0" smtClean="0"/>
              <a:t>6%</a:t>
            </a:r>
            <a:endParaRPr lang="en-MY" sz="1600" dirty="0"/>
          </a:p>
        </p:txBody>
      </p:sp>
      <p:sp>
        <p:nvSpPr>
          <p:cNvPr id="55" name="TextBox 54"/>
          <p:cNvSpPr txBox="1"/>
          <p:nvPr/>
        </p:nvSpPr>
        <p:spPr>
          <a:xfrm>
            <a:off x="2529233" y="2198775"/>
            <a:ext cx="436338" cy="338554"/>
          </a:xfrm>
          <a:prstGeom prst="rect">
            <a:avLst/>
          </a:prstGeom>
          <a:noFill/>
        </p:spPr>
        <p:txBody>
          <a:bodyPr wrap="none" rtlCol="0">
            <a:spAutoFit/>
          </a:bodyPr>
          <a:lstStyle/>
          <a:p>
            <a:r>
              <a:rPr lang="en-MY" sz="1600" dirty="0" smtClean="0"/>
              <a:t>6%</a:t>
            </a:r>
            <a:endParaRPr lang="en-MY" sz="1600" dirty="0"/>
          </a:p>
        </p:txBody>
      </p:sp>
      <p:sp>
        <p:nvSpPr>
          <p:cNvPr id="56" name="TextBox 55"/>
          <p:cNvSpPr txBox="1"/>
          <p:nvPr/>
        </p:nvSpPr>
        <p:spPr>
          <a:xfrm>
            <a:off x="4616126" y="2216375"/>
            <a:ext cx="436338" cy="338554"/>
          </a:xfrm>
          <a:prstGeom prst="rect">
            <a:avLst/>
          </a:prstGeom>
          <a:noFill/>
        </p:spPr>
        <p:txBody>
          <a:bodyPr wrap="none" rtlCol="0">
            <a:spAutoFit/>
          </a:bodyPr>
          <a:lstStyle/>
          <a:p>
            <a:r>
              <a:rPr lang="en-MY" sz="1600" dirty="0" smtClean="0"/>
              <a:t>6%</a:t>
            </a:r>
            <a:endParaRPr lang="en-MY" sz="1600" dirty="0"/>
          </a:p>
        </p:txBody>
      </p:sp>
      <p:pic>
        <p:nvPicPr>
          <p:cNvPr id="3" name="Picture 2"/>
          <p:cNvPicPr>
            <a:picLocks noChangeAspect="1"/>
          </p:cNvPicPr>
          <p:nvPr/>
        </p:nvPicPr>
        <p:blipFill rotWithShape="1">
          <a:blip r:embed="rId5"/>
          <a:srcRect l="32790" t="14799" r="12353" b="11236"/>
          <a:stretch/>
        </p:blipFill>
        <p:spPr>
          <a:xfrm>
            <a:off x="7448689" y="1838623"/>
            <a:ext cx="1409938" cy="1295635"/>
          </a:xfrm>
          <a:prstGeom prst="rect">
            <a:avLst/>
          </a:prstGeom>
          <a:ln>
            <a:noFill/>
          </a:ln>
          <a:effectLst>
            <a:softEdge rad="112500"/>
          </a:effectLst>
        </p:spPr>
      </p:pic>
    </p:spTree>
    <p:extLst>
      <p:ext uri="{BB962C8B-B14F-4D97-AF65-F5344CB8AC3E}">
        <p14:creationId xmlns:p14="http://schemas.microsoft.com/office/powerpoint/2010/main" val="7471285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47783" y="4746375"/>
            <a:ext cx="6600825" cy="546945"/>
          </a:xfrm>
          <a:prstGeom prst="rect">
            <a:avLst/>
          </a:prstGeom>
          <a:noFill/>
        </p:spPr>
        <p:txBody>
          <a:bodyPr wrap="square" rtlCol="0">
            <a:spAutoFit/>
          </a:bodyPr>
          <a:lstStyle/>
          <a:p>
            <a:r>
              <a:rPr lang="en-US" sz="2954" dirty="0" smtClean="0">
                <a:latin typeface="Calibri" pitchFamily="34" charset="0"/>
                <a:cs typeface="Calibri" pitchFamily="34" charset="0"/>
              </a:rPr>
              <a:t>ABOUT SALIHIN</a:t>
            </a:r>
            <a:endParaRPr lang="en-US" sz="2954" dirty="0">
              <a:latin typeface="Calibri" pitchFamily="34" charset="0"/>
              <a:cs typeface="Calibri" pitchFamily="34" charset="0"/>
            </a:endParaRPr>
          </a:p>
        </p:txBody>
      </p:sp>
      <p:grpSp>
        <p:nvGrpSpPr>
          <p:cNvPr id="2" name="Group 2"/>
          <p:cNvGrpSpPr/>
          <p:nvPr/>
        </p:nvGrpSpPr>
        <p:grpSpPr>
          <a:xfrm>
            <a:off x="609600" y="3040996"/>
            <a:ext cx="8001000" cy="2266612"/>
            <a:chOff x="609600" y="3008662"/>
            <a:chExt cx="8001000" cy="2455496"/>
          </a:xfrm>
        </p:grpSpPr>
        <p:cxnSp>
          <p:nvCxnSpPr>
            <p:cNvPr id="7" name="Straight Connector 6"/>
            <p:cNvCxnSpPr/>
            <p:nvPr/>
          </p:nvCxnSpPr>
          <p:spPr>
            <a:xfrm>
              <a:off x="609600" y="5464158"/>
              <a:ext cx="800100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3" name="Group 1"/>
            <p:cNvGrpSpPr/>
            <p:nvPr/>
          </p:nvGrpSpPr>
          <p:grpSpPr>
            <a:xfrm>
              <a:off x="609600" y="3008662"/>
              <a:ext cx="1905000" cy="2231303"/>
              <a:chOff x="609600" y="3008662"/>
              <a:chExt cx="1905000" cy="2231303"/>
            </a:xfrm>
          </p:grpSpPr>
          <p:sp>
            <p:nvSpPr>
              <p:cNvPr id="5" name="Rectangle 4"/>
              <p:cNvSpPr/>
              <p:nvPr/>
            </p:nvSpPr>
            <p:spPr>
              <a:xfrm>
                <a:off x="609600" y="3564693"/>
                <a:ext cx="1676400" cy="1675272"/>
              </a:xfrm>
              <a:prstGeom prst="rect">
                <a:avLst/>
              </a:prstGeom>
              <a:solidFill>
                <a:srgbClr val="FF0000"/>
              </a:solidFill>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MY" sz="1662"/>
              </a:p>
            </p:txBody>
          </p:sp>
          <p:pic>
            <p:nvPicPr>
              <p:cNvPr id="1027" name="Picture 3" descr="C:\Users\Account\Desktop\Untitled-4.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7111" y="3008662"/>
                <a:ext cx="1557489" cy="198797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sp>
        <p:nvSpPr>
          <p:cNvPr id="10" name="Slide Number Placeholder 3"/>
          <p:cNvSpPr>
            <a:spLocks noGrp="1"/>
          </p:cNvSpPr>
          <p:nvPr>
            <p:ph type="sldNum" sz="quarter" idx="12"/>
          </p:nvPr>
        </p:nvSpPr>
        <p:spPr/>
        <p:txBody>
          <a:bodyPr/>
          <a:lstStyle/>
          <a:p>
            <a:fld id="{1F45E794-307C-49D3-8CE5-47BF882ED0AE}" type="slidenum">
              <a:rPr lang="en-MY" smtClean="0"/>
              <a:pPr/>
              <a:t>4</a:t>
            </a:fld>
            <a:endParaRPr lang="en-MY" dirty="0"/>
          </a:p>
        </p:txBody>
      </p:sp>
    </p:spTree>
    <p:extLst>
      <p:ext uri="{BB962C8B-B14F-4D97-AF65-F5344CB8AC3E}">
        <p14:creationId xmlns:p14="http://schemas.microsoft.com/office/powerpoint/2010/main" val="29490627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Rectangle 45"/>
          <p:cNvSpPr>
            <a:spLocks noChangeArrowheads="1"/>
          </p:cNvSpPr>
          <p:nvPr/>
        </p:nvSpPr>
        <p:spPr bwMode="auto">
          <a:xfrm>
            <a:off x="4455887" y="5432277"/>
            <a:ext cx="3976913" cy="886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4992" tIns="42497" rIns="84992" bIns="42497">
            <a:spAutoFit/>
          </a:bodyPr>
          <a:lstStyle/>
          <a:p>
            <a:r>
              <a:rPr lang="en-GB" sz="2000" b="1" dirty="0" smtClean="0">
                <a:solidFill>
                  <a:srgbClr val="FF0000"/>
                </a:solidFill>
                <a:latin typeface="Calibri" pitchFamily="34" charset="0"/>
              </a:rPr>
              <a:t>Total amount remitted to Custom: </a:t>
            </a:r>
          </a:p>
          <a:p>
            <a:r>
              <a:rPr lang="en-GB" sz="3200" b="1" dirty="0" smtClean="0">
                <a:solidFill>
                  <a:srgbClr val="FF0000"/>
                </a:solidFill>
                <a:latin typeface="Calibri" pitchFamily="34" charset="0"/>
              </a:rPr>
              <a:t>= RM 9.00</a:t>
            </a:r>
            <a:endParaRPr lang="en-GB" sz="1200" b="1" dirty="0" smtClean="0">
              <a:solidFill>
                <a:srgbClr val="FF0000"/>
              </a:solidFill>
              <a:latin typeface="Calibri" pitchFamily="34" charset="0"/>
            </a:endParaRPr>
          </a:p>
        </p:txBody>
      </p:sp>
      <p:sp>
        <p:nvSpPr>
          <p:cNvPr id="2" name="Slide Number Placeholder 1"/>
          <p:cNvSpPr>
            <a:spLocks noGrp="1"/>
          </p:cNvSpPr>
          <p:nvPr>
            <p:ph type="sldNum" sz="quarter" idx="12"/>
          </p:nvPr>
        </p:nvSpPr>
        <p:spPr>
          <a:xfrm>
            <a:off x="8504961" y="6407152"/>
            <a:ext cx="535050" cy="365125"/>
          </a:xfrm>
        </p:spPr>
        <p:txBody>
          <a:bodyPr/>
          <a:lstStyle/>
          <a:p>
            <a:fld id="{B6F15528-21DE-4FAA-801E-634DDDAF4B2B}" type="slidenum">
              <a:rPr lang="en-US" smtClean="0"/>
              <a:pPr/>
              <a:t>40</a:t>
            </a:fld>
            <a:endParaRPr lang="en-US"/>
          </a:p>
        </p:txBody>
      </p:sp>
      <p:sp>
        <p:nvSpPr>
          <p:cNvPr id="6" name="Flowchart: Merge 5"/>
          <p:cNvSpPr/>
          <p:nvPr/>
        </p:nvSpPr>
        <p:spPr>
          <a:xfrm>
            <a:off x="2104083" y="1887186"/>
            <a:ext cx="1674692" cy="1017327"/>
          </a:xfrm>
          <a:prstGeom prst="flowChartMerg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MY"/>
          </a:p>
        </p:txBody>
      </p:sp>
      <p:sp>
        <p:nvSpPr>
          <p:cNvPr id="94" name="Flowchart: Merge 93"/>
          <p:cNvSpPr/>
          <p:nvPr/>
        </p:nvSpPr>
        <p:spPr>
          <a:xfrm>
            <a:off x="2187011" y="2959825"/>
            <a:ext cx="1700768" cy="1017327"/>
          </a:xfrm>
          <a:prstGeom prst="flowChartMerg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MY"/>
          </a:p>
        </p:txBody>
      </p:sp>
      <p:sp>
        <p:nvSpPr>
          <p:cNvPr id="95" name="Flowchart: Merge 94"/>
          <p:cNvSpPr/>
          <p:nvPr/>
        </p:nvSpPr>
        <p:spPr>
          <a:xfrm>
            <a:off x="2197895" y="4208472"/>
            <a:ext cx="1735590" cy="907003"/>
          </a:xfrm>
          <a:prstGeom prst="flowChartMerg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MY"/>
          </a:p>
        </p:txBody>
      </p:sp>
      <p:sp>
        <p:nvSpPr>
          <p:cNvPr id="96" name="Flowchart: Merge 95"/>
          <p:cNvSpPr/>
          <p:nvPr/>
        </p:nvSpPr>
        <p:spPr>
          <a:xfrm>
            <a:off x="2207754" y="5291431"/>
            <a:ext cx="1725731" cy="1017327"/>
          </a:xfrm>
          <a:prstGeom prst="flowChartMerg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MY"/>
          </a:p>
        </p:txBody>
      </p:sp>
      <p:pic>
        <p:nvPicPr>
          <p:cNvPr id="90" name="Picture 89"/>
          <p:cNvPicPr>
            <a:picLocks noChangeAspect="1"/>
          </p:cNvPicPr>
          <p:nvPr/>
        </p:nvPicPr>
        <p:blipFill>
          <a:blip r:embed="rId3" cstate="print"/>
          <a:stretch>
            <a:fillRect/>
          </a:stretch>
        </p:blipFill>
        <p:spPr>
          <a:xfrm>
            <a:off x="2405716" y="1954839"/>
            <a:ext cx="1151873" cy="9496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1" name="Picture 90"/>
          <p:cNvPicPr>
            <a:picLocks noChangeAspect="1"/>
          </p:cNvPicPr>
          <p:nvPr/>
        </p:nvPicPr>
        <p:blipFill>
          <a:blip r:embed="rId4" cstate="print"/>
          <a:stretch>
            <a:fillRect/>
          </a:stretch>
        </p:blipFill>
        <p:spPr>
          <a:xfrm>
            <a:off x="2495997" y="4261628"/>
            <a:ext cx="1136301" cy="7255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6" name="Rounded Rectangle 15"/>
          <p:cNvSpPr/>
          <p:nvPr/>
        </p:nvSpPr>
        <p:spPr>
          <a:xfrm>
            <a:off x="3911058" y="1501473"/>
            <a:ext cx="4766065" cy="759669"/>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MY" sz="2400" b="1" dirty="0" smtClean="0"/>
              <a:t>Tax Remitted to Government</a:t>
            </a:r>
            <a:endParaRPr lang="en-MY" sz="2400" b="1" dirty="0"/>
          </a:p>
        </p:txBody>
      </p:sp>
      <p:sp>
        <p:nvSpPr>
          <p:cNvPr id="18" name="Rounded Rectangle 17"/>
          <p:cNvSpPr/>
          <p:nvPr/>
        </p:nvSpPr>
        <p:spPr>
          <a:xfrm>
            <a:off x="4470401" y="2278888"/>
            <a:ext cx="1823690" cy="36004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2000" b="1" dirty="0" smtClean="0"/>
              <a:t>Output Tax  =</a:t>
            </a:r>
            <a:endParaRPr lang="en-MY" sz="2000" b="1" dirty="0"/>
          </a:p>
        </p:txBody>
      </p:sp>
      <p:sp>
        <p:nvSpPr>
          <p:cNvPr id="19" name="Rounded Rectangle 18"/>
          <p:cNvSpPr/>
          <p:nvPr/>
        </p:nvSpPr>
        <p:spPr>
          <a:xfrm>
            <a:off x="4470401" y="2935675"/>
            <a:ext cx="3780311" cy="792088"/>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2000" b="1" dirty="0" smtClean="0">
                <a:solidFill>
                  <a:srgbClr val="0070C0"/>
                </a:solidFill>
              </a:rPr>
              <a:t>Output Tax    = RM 7.50</a:t>
            </a:r>
          </a:p>
          <a:p>
            <a:r>
              <a:rPr lang="en-US" sz="2000" b="1" dirty="0" smtClean="0">
                <a:solidFill>
                  <a:srgbClr val="0070C0"/>
                </a:solidFill>
              </a:rPr>
              <a:t>Input Tax       = RM 6.00</a:t>
            </a:r>
            <a:endParaRPr lang="en-MY" sz="2000" b="1" dirty="0">
              <a:solidFill>
                <a:srgbClr val="0070C0"/>
              </a:solidFill>
            </a:endParaRPr>
          </a:p>
        </p:txBody>
      </p:sp>
      <p:sp>
        <p:nvSpPr>
          <p:cNvPr id="20" name="Rounded Rectangle 19"/>
          <p:cNvSpPr/>
          <p:nvPr/>
        </p:nvSpPr>
        <p:spPr>
          <a:xfrm>
            <a:off x="4455887" y="4151320"/>
            <a:ext cx="2947755" cy="675984"/>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2000" b="1" dirty="0" smtClean="0"/>
              <a:t>Output Tax     = RM 9.00</a:t>
            </a:r>
          </a:p>
          <a:p>
            <a:r>
              <a:rPr lang="en-US" sz="2000" b="1" dirty="0" smtClean="0"/>
              <a:t>Input Tax         = RM 7.50</a:t>
            </a:r>
            <a:endParaRPr lang="en-MY" sz="2000" b="1" dirty="0"/>
          </a:p>
        </p:txBody>
      </p:sp>
      <p:sp>
        <p:nvSpPr>
          <p:cNvPr id="22" name="Rounded Rectangle 21"/>
          <p:cNvSpPr/>
          <p:nvPr/>
        </p:nvSpPr>
        <p:spPr>
          <a:xfrm>
            <a:off x="367632" y="2158035"/>
            <a:ext cx="1663933" cy="682073"/>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2000" b="1" dirty="0" smtClean="0"/>
              <a:t>Price :RM100</a:t>
            </a:r>
          </a:p>
          <a:p>
            <a:r>
              <a:rPr lang="en-US" sz="2000" b="1" dirty="0" smtClean="0"/>
              <a:t>GST:RM6.00</a:t>
            </a:r>
            <a:endParaRPr lang="en-MY" sz="2000" b="1" dirty="0"/>
          </a:p>
        </p:txBody>
      </p:sp>
      <p:sp>
        <p:nvSpPr>
          <p:cNvPr id="23" name="Rounded Rectangle 22"/>
          <p:cNvSpPr/>
          <p:nvPr/>
        </p:nvSpPr>
        <p:spPr>
          <a:xfrm>
            <a:off x="367632" y="3186502"/>
            <a:ext cx="1663933" cy="682073"/>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2000" b="1" dirty="0" smtClean="0">
                <a:solidFill>
                  <a:srgbClr val="0070C0"/>
                </a:solidFill>
              </a:rPr>
              <a:t>Price :RM125</a:t>
            </a:r>
          </a:p>
          <a:p>
            <a:r>
              <a:rPr lang="en-US" sz="2000" b="1" dirty="0" smtClean="0">
                <a:solidFill>
                  <a:srgbClr val="0070C0"/>
                </a:solidFill>
              </a:rPr>
              <a:t>GST:RM7.50</a:t>
            </a:r>
            <a:endParaRPr lang="en-MY" sz="2000" b="1" dirty="0">
              <a:solidFill>
                <a:srgbClr val="0070C0"/>
              </a:solidFill>
            </a:endParaRPr>
          </a:p>
        </p:txBody>
      </p:sp>
      <p:sp>
        <p:nvSpPr>
          <p:cNvPr id="24" name="Rounded Rectangle 23"/>
          <p:cNvSpPr/>
          <p:nvPr/>
        </p:nvSpPr>
        <p:spPr>
          <a:xfrm>
            <a:off x="367632" y="4318275"/>
            <a:ext cx="1956234" cy="682073"/>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2000" b="1" dirty="0" smtClean="0"/>
              <a:t>Price :RM150</a:t>
            </a:r>
          </a:p>
          <a:p>
            <a:r>
              <a:rPr lang="en-US" sz="2000" b="1" dirty="0" smtClean="0"/>
              <a:t>GST:RM9.00</a:t>
            </a:r>
            <a:endParaRPr lang="en-MY" sz="2000" b="1" dirty="0"/>
          </a:p>
        </p:txBody>
      </p:sp>
      <p:sp>
        <p:nvSpPr>
          <p:cNvPr id="3" name="TextBox 2"/>
          <p:cNvSpPr txBox="1"/>
          <p:nvPr/>
        </p:nvSpPr>
        <p:spPr>
          <a:xfrm>
            <a:off x="6200051" y="2272661"/>
            <a:ext cx="1255869" cy="400110"/>
          </a:xfrm>
          <a:prstGeom prst="rect">
            <a:avLst/>
          </a:prstGeom>
          <a:noFill/>
        </p:spPr>
        <p:txBody>
          <a:bodyPr wrap="square" rtlCol="0">
            <a:spAutoFit/>
          </a:bodyPr>
          <a:lstStyle/>
          <a:p>
            <a:r>
              <a:rPr lang="en-MY" sz="2000" b="1" u="sng" dirty="0" smtClean="0"/>
              <a:t>RM 6.00</a:t>
            </a:r>
            <a:endParaRPr lang="en-MY" sz="2000" b="1" u="sng" dirty="0"/>
          </a:p>
        </p:txBody>
      </p:sp>
      <p:cxnSp>
        <p:nvCxnSpPr>
          <p:cNvPr id="8" name="Straight Connector 7"/>
          <p:cNvCxnSpPr/>
          <p:nvPr/>
        </p:nvCxnSpPr>
        <p:spPr>
          <a:xfrm>
            <a:off x="6200842" y="3697756"/>
            <a:ext cx="936104" cy="0"/>
          </a:xfrm>
          <a:prstGeom prst="line">
            <a:avLst/>
          </a:prstGeom>
        </p:spPr>
        <p:style>
          <a:lnRef idx="1">
            <a:schemeClr val="dk1"/>
          </a:lnRef>
          <a:fillRef idx="0">
            <a:schemeClr val="dk1"/>
          </a:fillRef>
          <a:effectRef idx="0">
            <a:schemeClr val="dk1"/>
          </a:effectRef>
          <a:fontRef idx="minor">
            <a:schemeClr val="tx1"/>
          </a:fontRef>
        </p:style>
      </p:cxnSp>
      <p:cxnSp>
        <p:nvCxnSpPr>
          <p:cNvPr id="27" name="Straight Connector 26"/>
          <p:cNvCxnSpPr/>
          <p:nvPr/>
        </p:nvCxnSpPr>
        <p:spPr>
          <a:xfrm>
            <a:off x="6200842" y="3997356"/>
            <a:ext cx="936104" cy="0"/>
          </a:xfrm>
          <a:prstGeom prst="line">
            <a:avLst/>
          </a:prstGeom>
        </p:spPr>
        <p:style>
          <a:lnRef idx="1">
            <a:schemeClr val="dk1"/>
          </a:lnRef>
          <a:fillRef idx="0">
            <a:schemeClr val="dk1"/>
          </a:fillRef>
          <a:effectRef idx="0">
            <a:schemeClr val="dk1"/>
          </a:effectRef>
          <a:fontRef idx="minor">
            <a:schemeClr val="tx1"/>
          </a:fontRef>
        </p:style>
      </p:cxnSp>
      <p:sp>
        <p:nvSpPr>
          <p:cNvPr id="9" name="TextBox 8"/>
          <p:cNvSpPr txBox="1"/>
          <p:nvPr/>
        </p:nvSpPr>
        <p:spPr>
          <a:xfrm>
            <a:off x="6200842" y="3665137"/>
            <a:ext cx="1080120" cy="369332"/>
          </a:xfrm>
          <a:prstGeom prst="rect">
            <a:avLst/>
          </a:prstGeom>
          <a:noFill/>
        </p:spPr>
        <p:txBody>
          <a:bodyPr wrap="square" rtlCol="0">
            <a:spAutoFit/>
          </a:bodyPr>
          <a:lstStyle/>
          <a:p>
            <a:r>
              <a:rPr lang="en-MY" b="1" dirty="0" smtClean="0">
                <a:solidFill>
                  <a:srgbClr val="0070C0"/>
                </a:solidFill>
              </a:rPr>
              <a:t>RM 1.50</a:t>
            </a:r>
            <a:endParaRPr lang="en-MY" b="1" dirty="0">
              <a:solidFill>
                <a:srgbClr val="0070C0"/>
              </a:solidFill>
            </a:endParaRPr>
          </a:p>
        </p:txBody>
      </p:sp>
      <p:cxnSp>
        <p:nvCxnSpPr>
          <p:cNvPr id="29" name="Straight Connector 28"/>
          <p:cNvCxnSpPr/>
          <p:nvPr/>
        </p:nvCxnSpPr>
        <p:spPr>
          <a:xfrm>
            <a:off x="6200842" y="4788033"/>
            <a:ext cx="936104" cy="0"/>
          </a:xfrm>
          <a:prstGeom prst="line">
            <a:avLst/>
          </a:prstGeom>
        </p:spPr>
        <p:style>
          <a:lnRef idx="1">
            <a:schemeClr val="dk1"/>
          </a:lnRef>
          <a:fillRef idx="0">
            <a:schemeClr val="dk1"/>
          </a:fillRef>
          <a:effectRef idx="0">
            <a:schemeClr val="dk1"/>
          </a:effectRef>
          <a:fontRef idx="minor">
            <a:schemeClr val="tx1"/>
          </a:fontRef>
        </p:style>
      </p:cxnSp>
      <p:sp>
        <p:nvSpPr>
          <p:cNvPr id="30" name="TextBox 29"/>
          <p:cNvSpPr txBox="1"/>
          <p:nvPr/>
        </p:nvSpPr>
        <p:spPr>
          <a:xfrm>
            <a:off x="6157300" y="4816388"/>
            <a:ext cx="1080120" cy="400110"/>
          </a:xfrm>
          <a:prstGeom prst="rect">
            <a:avLst/>
          </a:prstGeom>
          <a:noFill/>
        </p:spPr>
        <p:txBody>
          <a:bodyPr wrap="square" rtlCol="0">
            <a:spAutoFit/>
          </a:bodyPr>
          <a:lstStyle/>
          <a:p>
            <a:r>
              <a:rPr lang="en-MY" sz="2000" b="1" dirty="0" smtClean="0"/>
              <a:t>RM 1.50</a:t>
            </a:r>
            <a:endParaRPr lang="en-MY" sz="2000" b="1" dirty="0"/>
          </a:p>
        </p:txBody>
      </p:sp>
      <p:cxnSp>
        <p:nvCxnSpPr>
          <p:cNvPr id="31" name="Straight Connector 30"/>
          <p:cNvCxnSpPr/>
          <p:nvPr/>
        </p:nvCxnSpPr>
        <p:spPr>
          <a:xfrm>
            <a:off x="6200842" y="5195341"/>
            <a:ext cx="936104" cy="0"/>
          </a:xfrm>
          <a:prstGeom prst="line">
            <a:avLst/>
          </a:prstGeom>
        </p:spPr>
        <p:style>
          <a:lnRef idx="1">
            <a:schemeClr val="dk1"/>
          </a:lnRef>
          <a:fillRef idx="0">
            <a:schemeClr val="dk1"/>
          </a:fillRef>
          <a:effectRef idx="0">
            <a:schemeClr val="dk1"/>
          </a:effectRef>
          <a:fontRef idx="minor">
            <a:schemeClr val="tx1"/>
          </a:fontRef>
        </p:style>
      </p:cxnSp>
      <p:sp>
        <p:nvSpPr>
          <p:cNvPr id="32" name="Rectangle 31"/>
          <p:cNvSpPr/>
          <p:nvPr/>
        </p:nvSpPr>
        <p:spPr>
          <a:xfrm>
            <a:off x="-219006" y="570836"/>
            <a:ext cx="6477000" cy="844062"/>
          </a:xfrm>
          <a:prstGeom prst="rect">
            <a:avLst/>
          </a:prstGeom>
          <a:solidFill>
            <a:srgbClr val="FF0000"/>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lvl="1"/>
            <a:r>
              <a:rPr lang="en-US" sz="2585" dirty="0">
                <a:latin typeface="Calibri" pitchFamily="34" charset="0"/>
                <a:cs typeface="Calibri" pitchFamily="34" charset="0"/>
              </a:rPr>
              <a:t>HOW GST WORKS ? </a:t>
            </a:r>
          </a:p>
          <a:p>
            <a:pPr lvl="1"/>
            <a:r>
              <a:rPr lang="en-US" sz="1846" dirty="0">
                <a:latin typeface="Calibri" pitchFamily="34" charset="0"/>
                <a:cs typeface="Calibri" pitchFamily="34" charset="0"/>
              </a:rPr>
              <a:t>STANDARD RATED </a:t>
            </a:r>
            <a:r>
              <a:rPr lang="en-US" sz="1846" dirty="0" smtClean="0">
                <a:latin typeface="Calibri" pitchFamily="34" charset="0"/>
                <a:cs typeface="Calibri" pitchFamily="34" charset="0"/>
              </a:rPr>
              <a:t>(CONTD)</a:t>
            </a:r>
            <a:endParaRPr lang="en-US" sz="1846" dirty="0">
              <a:latin typeface="Calibri" pitchFamily="34" charset="0"/>
              <a:cs typeface="Calibri" pitchFamily="34" charset="0"/>
            </a:endParaRPr>
          </a:p>
        </p:txBody>
      </p:sp>
      <p:sp>
        <p:nvSpPr>
          <p:cNvPr id="7" name="TextBox 6"/>
          <p:cNvSpPr txBox="1"/>
          <p:nvPr/>
        </p:nvSpPr>
        <p:spPr>
          <a:xfrm>
            <a:off x="2117061" y="5288727"/>
            <a:ext cx="1913834" cy="461665"/>
          </a:xfrm>
          <a:prstGeom prst="rect">
            <a:avLst/>
          </a:prstGeom>
          <a:noFill/>
        </p:spPr>
        <p:txBody>
          <a:bodyPr wrap="square" rtlCol="0">
            <a:spAutoFit/>
          </a:bodyPr>
          <a:lstStyle/>
          <a:p>
            <a:pPr algn="ctr"/>
            <a:r>
              <a:rPr lang="en-MY" sz="2400" b="1" dirty="0" smtClean="0"/>
              <a:t>Consumer</a:t>
            </a:r>
            <a:endParaRPr lang="en-MY" sz="2400" b="1" dirty="0"/>
          </a:p>
        </p:txBody>
      </p:sp>
      <p:sp>
        <p:nvSpPr>
          <p:cNvPr id="97" name="TextBox 96"/>
          <p:cNvSpPr txBox="1"/>
          <p:nvPr/>
        </p:nvSpPr>
        <p:spPr>
          <a:xfrm>
            <a:off x="2133238" y="2889741"/>
            <a:ext cx="1783569" cy="461665"/>
          </a:xfrm>
          <a:prstGeom prst="rect">
            <a:avLst/>
          </a:prstGeom>
          <a:noFill/>
        </p:spPr>
        <p:txBody>
          <a:bodyPr wrap="square" rtlCol="0">
            <a:spAutoFit/>
          </a:bodyPr>
          <a:lstStyle/>
          <a:p>
            <a:pPr algn="ctr"/>
            <a:r>
              <a:rPr lang="en-MY" sz="2400" b="1" dirty="0" smtClean="0"/>
              <a:t>Wholesaler</a:t>
            </a:r>
            <a:endParaRPr lang="en-MY" sz="2400" b="1" dirty="0"/>
          </a:p>
        </p:txBody>
      </p:sp>
      <p:sp>
        <p:nvSpPr>
          <p:cNvPr id="98" name="TextBox 97"/>
          <p:cNvSpPr txBox="1"/>
          <p:nvPr/>
        </p:nvSpPr>
        <p:spPr>
          <a:xfrm>
            <a:off x="2370430" y="3847798"/>
            <a:ext cx="1357325" cy="461665"/>
          </a:xfrm>
          <a:prstGeom prst="rect">
            <a:avLst/>
          </a:prstGeom>
          <a:noFill/>
        </p:spPr>
        <p:txBody>
          <a:bodyPr wrap="square" rtlCol="0">
            <a:spAutoFit/>
          </a:bodyPr>
          <a:lstStyle/>
          <a:p>
            <a:pPr algn="ctr"/>
            <a:r>
              <a:rPr lang="en-MY" sz="2400" b="1" dirty="0" smtClean="0"/>
              <a:t>Retailer</a:t>
            </a:r>
            <a:endParaRPr lang="en-MY" sz="2400" b="1" dirty="0"/>
          </a:p>
        </p:txBody>
      </p:sp>
      <p:sp>
        <p:nvSpPr>
          <p:cNvPr id="99" name="TextBox 98"/>
          <p:cNvSpPr txBox="1"/>
          <p:nvPr/>
        </p:nvSpPr>
        <p:spPr>
          <a:xfrm>
            <a:off x="1870280" y="1480075"/>
            <a:ext cx="2262251" cy="461665"/>
          </a:xfrm>
          <a:prstGeom prst="rect">
            <a:avLst/>
          </a:prstGeom>
          <a:noFill/>
        </p:spPr>
        <p:txBody>
          <a:bodyPr wrap="square" rtlCol="0">
            <a:spAutoFit/>
          </a:bodyPr>
          <a:lstStyle/>
          <a:p>
            <a:pPr algn="ctr"/>
            <a:r>
              <a:rPr lang="en-US" sz="2400" b="1" dirty="0" smtClean="0"/>
              <a:t>Manufacturer</a:t>
            </a:r>
            <a:endParaRPr lang="en-MY" sz="2400" b="1" dirty="0"/>
          </a:p>
        </p:txBody>
      </p:sp>
      <p:sp>
        <p:nvSpPr>
          <p:cNvPr id="21" name="Rounded Rectangle 20"/>
          <p:cNvSpPr/>
          <p:nvPr/>
        </p:nvSpPr>
        <p:spPr>
          <a:xfrm>
            <a:off x="1336034" y="6329624"/>
            <a:ext cx="3452515" cy="420942"/>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smtClean="0"/>
              <a:t>GST 6% </a:t>
            </a:r>
            <a:endParaRPr lang="en-MY" sz="2800" b="1" dirty="0"/>
          </a:p>
        </p:txBody>
      </p:sp>
    </p:spTree>
    <p:extLst>
      <p:ext uri="{BB962C8B-B14F-4D97-AF65-F5344CB8AC3E}">
        <p14:creationId xmlns:p14="http://schemas.microsoft.com/office/powerpoint/2010/main" val="157104000"/>
      </p:ext>
    </p:extLst>
  </p:cSld>
  <p:clrMapOvr>
    <a:masterClrMapping/>
  </p:clrMapOvr>
  <p:transition spd="slow">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68" y="4841850"/>
            <a:ext cx="1979222" cy="1988343"/>
          </a:xfrm>
          <a:prstGeom prst="rect">
            <a:avLst/>
          </a:prstGeom>
        </p:spPr>
      </p:pic>
      <p:sp>
        <p:nvSpPr>
          <p:cNvPr id="7" name="Slide Number Placeholder 3"/>
          <p:cNvSpPr>
            <a:spLocks noGrp="1"/>
          </p:cNvSpPr>
          <p:nvPr>
            <p:ph type="sldNum" sz="quarter" idx="12"/>
          </p:nvPr>
        </p:nvSpPr>
        <p:spPr/>
        <p:txBody>
          <a:bodyPr/>
          <a:lstStyle/>
          <a:p>
            <a:fld id="{1F45E794-307C-49D3-8CE5-47BF882ED0AE}" type="slidenum">
              <a:rPr lang="en-MY" smtClean="0"/>
              <a:pPr/>
              <a:t>41</a:t>
            </a:fld>
            <a:endParaRPr lang="en-MY" dirty="0"/>
          </a:p>
        </p:txBody>
      </p:sp>
      <p:sp>
        <p:nvSpPr>
          <p:cNvPr id="5" name="Rectangle 25"/>
          <p:cNvSpPr>
            <a:spLocks noChangeArrowheads="1"/>
          </p:cNvSpPr>
          <p:nvPr/>
        </p:nvSpPr>
        <p:spPr bwMode="auto">
          <a:xfrm>
            <a:off x="2719243" y="3638989"/>
            <a:ext cx="160601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defTabSz="826498">
              <a:buClr>
                <a:srgbClr val="FFFFFF"/>
              </a:buClr>
            </a:pPr>
            <a:r>
              <a:rPr lang="en-US" sz="2000" b="1" dirty="0" smtClean="0">
                <a:solidFill>
                  <a:srgbClr val="000000"/>
                </a:solidFill>
                <a:ea typeface="SimSun" pitchFamily="2" charset="-122"/>
              </a:rPr>
              <a:t>Wholesaler</a:t>
            </a:r>
          </a:p>
          <a:p>
            <a:pPr algn="ctr" defTabSz="826498">
              <a:buClr>
                <a:srgbClr val="FFFFFF"/>
              </a:buClr>
            </a:pPr>
            <a:r>
              <a:rPr lang="en-US" sz="2000" b="1" dirty="0" smtClean="0">
                <a:solidFill>
                  <a:srgbClr val="000000"/>
                </a:solidFill>
                <a:ea typeface="SimSun" pitchFamily="2" charset="-122"/>
              </a:rPr>
              <a:t>(Syarikat </a:t>
            </a:r>
            <a:r>
              <a:rPr lang="en-US" sz="2000" b="1" dirty="0" err="1" smtClean="0">
                <a:solidFill>
                  <a:srgbClr val="000000"/>
                </a:solidFill>
                <a:ea typeface="SimSun" pitchFamily="2" charset="-122"/>
              </a:rPr>
              <a:t>Faiza</a:t>
            </a:r>
            <a:r>
              <a:rPr lang="en-US" sz="2000" b="1" dirty="0" smtClean="0">
                <a:solidFill>
                  <a:srgbClr val="000000"/>
                </a:solidFill>
                <a:ea typeface="SimSun" pitchFamily="2" charset="-122"/>
              </a:rPr>
              <a:t> </a:t>
            </a:r>
            <a:r>
              <a:rPr lang="en-US" sz="2000" b="1" dirty="0" err="1" smtClean="0">
                <a:solidFill>
                  <a:srgbClr val="000000"/>
                </a:solidFill>
                <a:ea typeface="SimSun" pitchFamily="2" charset="-122"/>
              </a:rPr>
              <a:t>Sdn</a:t>
            </a:r>
            <a:r>
              <a:rPr lang="en-US" sz="2000" b="1" dirty="0" smtClean="0">
                <a:solidFill>
                  <a:srgbClr val="000000"/>
                </a:solidFill>
                <a:ea typeface="SimSun" pitchFamily="2" charset="-122"/>
              </a:rPr>
              <a:t> </a:t>
            </a:r>
            <a:r>
              <a:rPr lang="en-US" sz="2000" b="1" dirty="0" err="1" smtClean="0">
                <a:solidFill>
                  <a:srgbClr val="000000"/>
                </a:solidFill>
                <a:ea typeface="SimSun" pitchFamily="2" charset="-122"/>
              </a:rPr>
              <a:t>Bhd</a:t>
            </a:r>
            <a:r>
              <a:rPr lang="en-US" sz="2000" b="1" dirty="0" smtClean="0">
                <a:solidFill>
                  <a:srgbClr val="000000"/>
                </a:solidFill>
                <a:ea typeface="SimSun" pitchFamily="2" charset="-122"/>
              </a:rPr>
              <a:t>)</a:t>
            </a:r>
            <a:endParaRPr lang="en-US" sz="2000" b="1" dirty="0">
              <a:solidFill>
                <a:srgbClr val="000000"/>
              </a:solidFill>
              <a:ea typeface="SimSun" pitchFamily="2" charset="-122"/>
            </a:endParaRPr>
          </a:p>
        </p:txBody>
      </p:sp>
      <p:sp>
        <p:nvSpPr>
          <p:cNvPr id="9" name="Down Arrow 15"/>
          <p:cNvSpPr>
            <a:spLocks noChangeArrowheads="1"/>
          </p:cNvSpPr>
          <p:nvPr/>
        </p:nvSpPr>
        <p:spPr bwMode="auto">
          <a:xfrm>
            <a:off x="2032846" y="2413801"/>
            <a:ext cx="617099" cy="550205"/>
          </a:xfrm>
          <a:prstGeom prst="downArrow">
            <a:avLst>
              <a:gd name="adj1" fmla="val 50000"/>
              <a:gd name="adj2" fmla="val 41551"/>
            </a:avLst>
          </a:prstGeom>
          <a:solidFill>
            <a:srgbClr val="0033CC"/>
          </a:solidFill>
          <a:ln>
            <a:noFill/>
          </a:ln>
          <a:extLst>
            <a:ext uri="{91240B29-F687-4F45-9708-019B960494DF}">
              <a14:hiddenLine xmlns:a14="http://schemas.microsoft.com/office/drawing/2010/main" w="12700">
                <a:solidFill>
                  <a:srgbClr val="000000"/>
                </a:solidFill>
                <a:round/>
                <a:headEnd type="none" w="sm" len="sm"/>
                <a:tailEnd type="none" w="sm" len="sm"/>
              </a14:hiddenLine>
            </a:ext>
          </a:extLst>
        </p:spPr>
        <p:txBody>
          <a:bodyPr/>
          <a:lstStyle/>
          <a:p>
            <a:endParaRPr lang="en-GB" sz="1662" dirty="0">
              <a:solidFill>
                <a:srgbClr val="000000"/>
              </a:solidFill>
            </a:endParaRPr>
          </a:p>
        </p:txBody>
      </p:sp>
      <p:sp>
        <p:nvSpPr>
          <p:cNvPr id="10" name="Down Arrow 16"/>
          <p:cNvSpPr>
            <a:spLocks noChangeArrowheads="1"/>
          </p:cNvSpPr>
          <p:nvPr/>
        </p:nvSpPr>
        <p:spPr bwMode="auto">
          <a:xfrm>
            <a:off x="4370418" y="2385312"/>
            <a:ext cx="580813" cy="538786"/>
          </a:xfrm>
          <a:prstGeom prst="downArrow">
            <a:avLst>
              <a:gd name="adj1" fmla="val 50000"/>
              <a:gd name="adj2" fmla="val 41551"/>
            </a:avLst>
          </a:prstGeom>
          <a:solidFill>
            <a:srgbClr val="0033CC"/>
          </a:solidFill>
          <a:ln>
            <a:noFill/>
          </a:ln>
          <a:extLst>
            <a:ext uri="{91240B29-F687-4F45-9708-019B960494DF}">
              <a14:hiddenLine xmlns:a14="http://schemas.microsoft.com/office/drawing/2010/main" w="12700">
                <a:solidFill>
                  <a:srgbClr val="000000"/>
                </a:solidFill>
                <a:round/>
                <a:headEnd type="none" w="sm" len="sm"/>
                <a:tailEnd type="none" w="sm" len="sm"/>
              </a14:hiddenLine>
            </a:ext>
          </a:extLst>
        </p:spPr>
        <p:txBody>
          <a:bodyPr/>
          <a:lstStyle/>
          <a:p>
            <a:endParaRPr lang="en-GB" sz="1662" dirty="0">
              <a:solidFill>
                <a:srgbClr val="000000"/>
              </a:solidFill>
            </a:endParaRPr>
          </a:p>
        </p:txBody>
      </p:sp>
      <p:sp>
        <p:nvSpPr>
          <p:cNvPr id="11" name="Down Arrow 17"/>
          <p:cNvSpPr>
            <a:spLocks noChangeArrowheads="1"/>
          </p:cNvSpPr>
          <p:nvPr/>
        </p:nvSpPr>
        <p:spPr bwMode="auto">
          <a:xfrm>
            <a:off x="6620398" y="2452526"/>
            <a:ext cx="554418" cy="452804"/>
          </a:xfrm>
          <a:prstGeom prst="downArrow">
            <a:avLst>
              <a:gd name="adj1" fmla="val 50000"/>
              <a:gd name="adj2" fmla="val 41551"/>
            </a:avLst>
          </a:prstGeom>
          <a:solidFill>
            <a:srgbClr val="0033CC"/>
          </a:solidFill>
          <a:ln>
            <a:noFill/>
          </a:ln>
          <a:extLst>
            <a:ext uri="{91240B29-F687-4F45-9708-019B960494DF}">
              <a14:hiddenLine xmlns:a14="http://schemas.microsoft.com/office/drawing/2010/main" w="12700">
                <a:solidFill>
                  <a:srgbClr val="000000"/>
                </a:solidFill>
                <a:round/>
                <a:headEnd type="none" w="sm" len="sm"/>
                <a:tailEnd type="none" w="sm" len="sm"/>
              </a14:hiddenLine>
            </a:ext>
          </a:extLst>
        </p:spPr>
        <p:txBody>
          <a:bodyPr/>
          <a:lstStyle/>
          <a:p>
            <a:endParaRPr lang="en-GB" sz="1662">
              <a:solidFill>
                <a:srgbClr val="000000"/>
              </a:solidFill>
            </a:endParaRPr>
          </a:p>
        </p:txBody>
      </p:sp>
      <p:sp>
        <p:nvSpPr>
          <p:cNvPr id="12" name="Rectangle 36"/>
          <p:cNvSpPr>
            <a:spLocks noChangeArrowheads="1"/>
          </p:cNvSpPr>
          <p:nvPr/>
        </p:nvSpPr>
        <p:spPr bwMode="auto">
          <a:xfrm>
            <a:off x="2113010" y="1845236"/>
            <a:ext cx="5341327" cy="490430"/>
          </a:xfrm>
          <a:prstGeom prst="rect">
            <a:avLst/>
          </a:prstGeom>
          <a:ln/>
          <a:extLst/>
        </p:spPr>
        <p:style>
          <a:lnRef idx="1">
            <a:schemeClr val="accent6"/>
          </a:lnRef>
          <a:fillRef idx="3">
            <a:schemeClr val="accent6"/>
          </a:fillRef>
          <a:effectRef idx="2">
            <a:schemeClr val="accent6"/>
          </a:effectRef>
          <a:fontRef idx="minor">
            <a:schemeClr val="lt1"/>
          </a:fontRef>
        </p:style>
        <p:txBody>
          <a:bodyPr anchor="ctr" anchorCtr="1"/>
          <a:lstStyle/>
          <a:p>
            <a:pPr algn="ctr"/>
            <a:r>
              <a:rPr lang="en-GB" sz="2585" b="1" dirty="0">
                <a:solidFill>
                  <a:prstClr val="white"/>
                </a:solidFill>
              </a:rPr>
              <a:t>GST AT ZERO RATE 0%  </a:t>
            </a:r>
          </a:p>
        </p:txBody>
      </p:sp>
      <p:sp>
        <p:nvSpPr>
          <p:cNvPr id="13" name="Rectangle 25"/>
          <p:cNvSpPr>
            <a:spLocks noChangeArrowheads="1"/>
          </p:cNvSpPr>
          <p:nvPr/>
        </p:nvSpPr>
        <p:spPr bwMode="auto">
          <a:xfrm>
            <a:off x="4950740" y="3641134"/>
            <a:ext cx="160691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defTabSz="826498">
              <a:buClr>
                <a:srgbClr val="FFFFFF"/>
              </a:buClr>
            </a:pPr>
            <a:r>
              <a:rPr lang="en-US" sz="2000" b="1" dirty="0" smtClean="0">
                <a:solidFill>
                  <a:srgbClr val="000000"/>
                </a:solidFill>
                <a:ea typeface="SimSun" pitchFamily="2" charset="-122"/>
              </a:rPr>
              <a:t>Retailer</a:t>
            </a:r>
          </a:p>
          <a:p>
            <a:pPr algn="ctr" defTabSz="826498">
              <a:buClr>
                <a:srgbClr val="FFFFFF"/>
              </a:buClr>
            </a:pPr>
            <a:r>
              <a:rPr lang="en-US" sz="2000" b="1" dirty="0" smtClean="0">
                <a:solidFill>
                  <a:srgbClr val="000000"/>
                </a:solidFill>
                <a:ea typeface="SimSun" pitchFamily="2" charset="-122"/>
              </a:rPr>
              <a:t>(</a:t>
            </a:r>
            <a:r>
              <a:rPr lang="en-US" sz="2000" b="1" dirty="0" err="1" smtClean="0">
                <a:solidFill>
                  <a:srgbClr val="000000"/>
                </a:solidFill>
                <a:ea typeface="SimSun" pitchFamily="2" charset="-122"/>
              </a:rPr>
              <a:t>Speedmart</a:t>
            </a:r>
            <a:r>
              <a:rPr lang="en-US" sz="2000" b="1" dirty="0" smtClean="0">
                <a:solidFill>
                  <a:srgbClr val="000000"/>
                </a:solidFill>
                <a:ea typeface="SimSun" pitchFamily="2" charset="-122"/>
              </a:rPr>
              <a:t>)</a:t>
            </a:r>
            <a:endParaRPr lang="en-US" sz="2000" b="1" dirty="0">
              <a:solidFill>
                <a:srgbClr val="000000"/>
              </a:solidFill>
              <a:ea typeface="SimSun" pitchFamily="2" charset="-122"/>
            </a:endParaRPr>
          </a:p>
        </p:txBody>
      </p:sp>
      <p:sp>
        <p:nvSpPr>
          <p:cNvPr id="14" name="Rectangle 25"/>
          <p:cNvSpPr>
            <a:spLocks noChangeArrowheads="1"/>
          </p:cNvSpPr>
          <p:nvPr/>
        </p:nvSpPr>
        <p:spPr bwMode="auto">
          <a:xfrm>
            <a:off x="7192949" y="3629674"/>
            <a:ext cx="160691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defTabSz="826498">
              <a:buClr>
                <a:srgbClr val="FFFFFF"/>
              </a:buClr>
            </a:pPr>
            <a:r>
              <a:rPr lang="en-US" sz="2000" b="1" dirty="0">
                <a:solidFill>
                  <a:srgbClr val="000000"/>
                </a:solidFill>
                <a:ea typeface="SimSun" pitchFamily="2" charset="-122"/>
              </a:rPr>
              <a:t>Consumer</a:t>
            </a:r>
          </a:p>
        </p:txBody>
      </p:sp>
      <p:sp>
        <p:nvSpPr>
          <p:cNvPr id="30" name="Right Brace 29"/>
          <p:cNvSpPr/>
          <p:nvPr/>
        </p:nvSpPr>
        <p:spPr>
          <a:xfrm rot="5400000">
            <a:off x="3266866" y="2428458"/>
            <a:ext cx="377621" cy="4371241"/>
          </a:xfrm>
          <a:prstGeom prst="rightBrace">
            <a:avLst>
              <a:gd name="adj1" fmla="val 0"/>
              <a:gd name="adj2" fmla="val 50000"/>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MY" sz="1662">
              <a:solidFill>
                <a:prstClr val="black"/>
              </a:solidFill>
            </a:endParaRPr>
          </a:p>
        </p:txBody>
      </p:sp>
      <p:sp>
        <p:nvSpPr>
          <p:cNvPr id="32" name="32-Point Star 66"/>
          <p:cNvSpPr>
            <a:spLocks noChangeArrowheads="1"/>
          </p:cNvSpPr>
          <p:nvPr/>
        </p:nvSpPr>
        <p:spPr bwMode="auto">
          <a:xfrm>
            <a:off x="6557650" y="4042314"/>
            <a:ext cx="2397666" cy="2351339"/>
          </a:xfrm>
          <a:prstGeom prst="star32">
            <a:avLst>
              <a:gd name="adj" fmla="val 37500"/>
            </a:avLst>
          </a:prstGeom>
          <a:solidFill>
            <a:srgbClr val="FF0000"/>
          </a:solidFill>
          <a:ln>
            <a:noFill/>
          </a:ln>
          <a:effectLst>
            <a:outerShdw blurRad="63500" sx="102000" sy="102000" algn="ctr" rotWithShape="0">
              <a:prstClr val="black">
                <a:alpha val="40000"/>
              </a:prstClr>
            </a:outerShdw>
          </a:effectLst>
          <a:extLst>
            <a:ext uri="{91240B29-F687-4F45-9708-019B960494DF}">
              <a14:hiddenLine xmlns:a14="http://schemas.microsoft.com/office/drawing/2010/main" w="12700">
                <a:solidFill>
                  <a:srgbClr val="000000"/>
                </a:solidFill>
                <a:round/>
                <a:headEnd type="none" w="sm" len="sm"/>
                <a:tailEnd type="none" w="sm" len="sm"/>
              </a14:hiddenLine>
            </a:ext>
          </a:extLst>
        </p:spPr>
        <p:txBody>
          <a:bodyPr wrap="none" tIns="33231" bIns="33231"/>
          <a:lstStyle/>
          <a:p>
            <a:pPr algn="ctr">
              <a:defRPr/>
            </a:pPr>
            <a:r>
              <a:rPr lang="en-US" sz="2400" b="1" dirty="0">
                <a:solidFill>
                  <a:srgbClr val="FFFFFF"/>
                </a:solidFill>
              </a:rPr>
              <a:t>Consumer</a:t>
            </a:r>
          </a:p>
          <a:p>
            <a:pPr algn="ctr">
              <a:defRPr/>
            </a:pPr>
            <a:r>
              <a:rPr lang="en-US" sz="2400" b="1" dirty="0">
                <a:solidFill>
                  <a:srgbClr val="FFFFFF"/>
                </a:solidFill>
              </a:rPr>
              <a:t>does not</a:t>
            </a:r>
          </a:p>
          <a:p>
            <a:pPr algn="ctr">
              <a:defRPr/>
            </a:pPr>
            <a:r>
              <a:rPr lang="en-US" sz="2400" b="1" dirty="0">
                <a:solidFill>
                  <a:srgbClr val="FFFFFF"/>
                </a:solidFill>
              </a:rPr>
              <a:t>pay any</a:t>
            </a:r>
          </a:p>
          <a:p>
            <a:pPr algn="ctr">
              <a:defRPr/>
            </a:pPr>
            <a:r>
              <a:rPr lang="en-US" sz="2400" b="1" dirty="0">
                <a:solidFill>
                  <a:srgbClr val="FFFFFF"/>
                </a:solidFill>
              </a:rPr>
              <a:t>GST</a:t>
            </a:r>
            <a:endParaRPr lang="en-US" sz="5400" b="1" dirty="0">
              <a:solidFill>
                <a:srgbClr val="FFFFFF"/>
              </a:solidFill>
            </a:endParaRPr>
          </a:p>
        </p:txBody>
      </p:sp>
      <p:sp>
        <p:nvSpPr>
          <p:cNvPr id="33" name="Rectangle 17"/>
          <p:cNvSpPr>
            <a:spLocks noChangeArrowheads="1"/>
          </p:cNvSpPr>
          <p:nvPr/>
        </p:nvSpPr>
        <p:spPr bwMode="auto">
          <a:xfrm>
            <a:off x="464455" y="3580649"/>
            <a:ext cx="193185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defTabSz="826498">
              <a:buClr>
                <a:srgbClr val="FFFFFF"/>
              </a:buClr>
            </a:pPr>
            <a:r>
              <a:rPr lang="en-US" sz="2000" b="1" dirty="0" smtClean="0">
                <a:solidFill>
                  <a:srgbClr val="000000"/>
                </a:solidFill>
                <a:ea typeface="SimSun" pitchFamily="2" charset="-122"/>
              </a:rPr>
              <a:t>Manufacturer</a:t>
            </a:r>
          </a:p>
          <a:p>
            <a:pPr algn="ctr" defTabSz="826498">
              <a:buClr>
                <a:srgbClr val="FFFFFF"/>
              </a:buClr>
            </a:pPr>
            <a:r>
              <a:rPr lang="en-US" sz="2000" b="1" dirty="0" smtClean="0">
                <a:solidFill>
                  <a:srgbClr val="000000"/>
                </a:solidFill>
                <a:ea typeface="SimSun" pitchFamily="2" charset="-122"/>
              </a:rPr>
              <a:t>(</a:t>
            </a:r>
            <a:r>
              <a:rPr lang="en-US" sz="2000" b="1" dirty="0" err="1" smtClean="0">
                <a:solidFill>
                  <a:srgbClr val="000000"/>
                </a:solidFill>
                <a:ea typeface="SimSun" pitchFamily="2" charset="-122"/>
              </a:rPr>
              <a:t>Kilang</a:t>
            </a:r>
            <a:r>
              <a:rPr lang="en-US" sz="2000" b="1" dirty="0" smtClean="0">
                <a:solidFill>
                  <a:srgbClr val="000000"/>
                </a:solidFill>
                <a:ea typeface="SimSun" pitchFamily="2" charset="-122"/>
              </a:rPr>
              <a:t> </a:t>
            </a:r>
            <a:r>
              <a:rPr lang="en-US" sz="2000" b="1" dirty="0" err="1" smtClean="0">
                <a:solidFill>
                  <a:srgbClr val="000000"/>
                </a:solidFill>
                <a:ea typeface="SimSun" pitchFamily="2" charset="-122"/>
              </a:rPr>
              <a:t>Beras</a:t>
            </a:r>
            <a:r>
              <a:rPr lang="en-US" sz="2000" b="1" dirty="0" smtClean="0">
                <a:solidFill>
                  <a:srgbClr val="000000"/>
                </a:solidFill>
                <a:ea typeface="SimSun" pitchFamily="2" charset="-122"/>
              </a:rPr>
              <a:t> </a:t>
            </a:r>
            <a:r>
              <a:rPr lang="en-US" sz="2000" b="1" dirty="0" err="1" smtClean="0">
                <a:solidFill>
                  <a:srgbClr val="000000"/>
                </a:solidFill>
                <a:ea typeface="SimSun" pitchFamily="2" charset="-122"/>
              </a:rPr>
              <a:t>Bernas</a:t>
            </a:r>
            <a:r>
              <a:rPr lang="en-US" sz="2000" b="1" dirty="0" smtClean="0">
                <a:solidFill>
                  <a:srgbClr val="000000"/>
                </a:solidFill>
                <a:ea typeface="SimSun" pitchFamily="2" charset="-122"/>
              </a:rPr>
              <a:t>)</a:t>
            </a:r>
            <a:endParaRPr lang="en-US" sz="2000" b="1" dirty="0">
              <a:solidFill>
                <a:srgbClr val="000000"/>
              </a:solidFill>
              <a:ea typeface="SimSun" pitchFamily="2" charset="-122"/>
            </a:endParaRPr>
          </a:p>
        </p:txBody>
      </p:sp>
      <p:sp>
        <p:nvSpPr>
          <p:cNvPr id="39" name="Rectangle 38"/>
          <p:cNvSpPr/>
          <p:nvPr/>
        </p:nvSpPr>
        <p:spPr>
          <a:xfrm>
            <a:off x="-205249" y="504367"/>
            <a:ext cx="6477000" cy="844062"/>
          </a:xfrm>
          <a:prstGeom prst="rect">
            <a:avLst/>
          </a:prstGeom>
          <a:solidFill>
            <a:srgbClr val="FF0000"/>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lvl="1"/>
            <a:r>
              <a:rPr lang="en-US" sz="2585" dirty="0">
                <a:latin typeface="Calibri" pitchFamily="34" charset="0"/>
                <a:cs typeface="Calibri" pitchFamily="34" charset="0"/>
              </a:rPr>
              <a:t>HOW GST WORKS ?</a:t>
            </a:r>
          </a:p>
          <a:p>
            <a:pPr lvl="1"/>
            <a:r>
              <a:rPr lang="en-US" sz="1846" dirty="0">
                <a:latin typeface="Calibri" pitchFamily="34" charset="0"/>
                <a:cs typeface="Calibri" pitchFamily="34" charset="0"/>
              </a:rPr>
              <a:t>ZERO RATED</a:t>
            </a:r>
          </a:p>
        </p:txBody>
      </p:sp>
      <p:sp>
        <p:nvSpPr>
          <p:cNvPr id="40" name="TextBox 39"/>
          <p:cNvSpPr txBox="1"/>
          <p:nvPr/>
        </p:nvSpPr>
        <p:spPr>
          <a:xfrm>
            <a:off x="2151278" y="4844355"/>
            <a:ext cx="2698317" cy="830997"/>
          </a:xfrm>
          <a:prstGeom prst="rect">
            <a:avLst/>
          </a:prstGeom>
          <a:solidFill>
            <a:srgbClr val="FF3399"/>
          </a:solidFill>
          <a:ln>
            <a:solidFill>
              <a:schemeClr val="tx1"/>
            </a:solidFill>
          </a:ln>
        </p:spPr>
        <p:txBody>
          <a:bodyPr wrap="square" rtlCol="0">
            <a:spAutoFit/>
          </a:bodyPr>
          <a:lstStyle/>
          <a:p>
            <a:pPr algn="ctr"/>
            <a:r>
              <a:rPr lang="en-US" sz="2400" b="1" dirty="0"/>
              <a:t>GST input tax claimable</a:t>
            </a:r>
            <a:endParaRPr lang="en-MY" sz="2400" b="1" dirty="0"/>
          </a:p>
        </p:txBody>
      </p:sp>
      <p:pic>
        <p:nvPicPr>
          <p:cNvPr id="2" name="Picture 1"/>
          <p:cNvPicPr>
            <a:picLocks noChangeAspect="1"/>
          </p:cNvPicPr>
          <p:nvPr/>
        </p:nvPicPr>
        <p:blipFill rotWithShape="1">
          <a:blip r:embed="rId3"/>
          <a:srcRect l="43654" t="42494" b="24802"/>
          <a:stretch/>
        </p:blipFill>
        <p:spPr>
          <a:xfrm>
            <a:off x="482467" y="2492153"/>
            <a:ext cx="1575177" cy="1001428"/>
          </a:xfrm>
          <a:prstGeom prst="rect">
            <a:avLst/>
          </a:prstGeom>
        </p:spPr>
      </p:pic>
      <p:pic>
        <p:nvPicPr>
          <p:cNvPr id="4" name="Picture 3"/>
          <p:cNvPicPr>
            <a:picLocks noChangeAspect="1"/>
          </p:cNvPicPr>
          <p:nvPr/>
        </p:nvPicPr>
        <p:blipFill rotWithShape="1">
          <a:blip r:embed="rId4"/>
          <a:srcRect b="12677"/>
          <a:stretch/>
        </p:blipFill>
        <p:spPr>
          <a:xfrm>
            <a:off x="2716468" y="2529168"/>
            <a:ext cx="1621318" cy="1057275"/>
          </a:xfrm>
          <a:prstGeom prst="rect">
            <a:avLst/>
          </a:prstGeom>
        </p:spPr>
      </p:pic>
      <p:pic>
        <p:nvPicPr>
          <p:cNvPr id="41" name="Picture 40"/>
          <p:cNvPicPr>
            <a:picLocks noChangeAspect="1"/>
          </p:cNvPicPr>
          <p:nvPr/>
        </p:nvPicPr>
        <p:blipFill>
          <a:blip r:embed="rId5"/>
          <a:stretch>
            <a:fillRect/>
          </a:stretch>
        </p:blipFill>
        <p:spPr>
          <a:xfrm>
            <a:off x="4983863" y="2463843"/>
            <a:ext cx="1636535" cy="1227401"/>
          </a:xfrm>
          <a:prstGeom prst="rect">
            <a:avLst/>
          </a:prstGeom>
          <a:ln>
            <a:noFill/>
          </a:ln>
          <a:effectLst>
            <a:softEdge rad="112500"/>
          </a:effectLst>
        </p:spPr>
      </p:pic>
      <p:pic>
        <p:nvPicPr>
          <p:cNvPr id="6" name="Picture 5"/>
          <p:cNvPicPr>
            <a:picLocks noChangeAspect="1"/>
          </p:cNvPicPr>
          <p:nvPr/>
        </p:nvPicPr>
        <p:blipFill>
          <a:blip r:embed="rId6"/>
          <a:stretch>
            <a:fillRect/>
          </a:stretch>
        </p:blipFill>
        <p:spPr>
          <a:xfrm>
            <a:off x="7157924" y="2521491"/>
            <a:ext cx="1524000" cy="1182166"/>
          </a:xfrm>
          <a:prstGeom prst="rect">
            <a:avLst/>
          </a:prstGeom>
        </p:spPr>
      </p:pic>
    </p:spTree>
    <p:extLst>
      <p:ext uri="{BB962C8B-B14F-4D97-AF65-F5344CB8AC3E}">
        <p14:creationId xmlns:p14="http://schemas.microsoft.com/office/powerpoint/2010/main" val="28210538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2"/>
          </p:nvPr>
        </p:nvSpPr>
        <p:spPr/>
        <p:txBody>
          <a:bodyPr/>
          <a:lstStyle/>
          <a:p>
            <a:fld id="{1F45E794-307C-49D3-8CE5-47BF882ED0AE}" type="slidenum">
              <a:rPr lang="en-MY" smtClean="0"/>
              <a:pPr/>
              <a:t>42</a:t>
            </a:fld>
            <a:endParaRPr lang="en-MY" dirty="0"/>
          </a:p>
        </p:txBody>
      </p:sp>
      <p:sp>
        <p:nvSpPr>
          <p:cNvPr id="5" name="Line 3"/>
          <p:cNvSpPr>
            <a:spLocks noChangeShapeType="1"/>
          </p:cNvSpPr>
          <p:nvPr/>
        </p:nvSpPr>
        <p:spPr bwMode="auto">
          <a:xfrm flipH="1">
            <a:off x="2250098" y="3578248"/>
            <a:ext cx="610770" cy="95523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66470" tIns="66470" rIns="66470" bIns="66470" anchor="ctr"/>
          <a:lstStyle/>
          <a:p>
            <a:endParaRPr lang="en-MY" sz="1662">
              <a:solidFill>
                <a:prstClr val="black"/>
              </a:solidFill>
            </a:endParaRPr>
          </a:p>
        </p:txBody>
      </p:sp>
      <p:sp>
        <p:nvSpPr>
          <p:cNvPr id="9" name="Line 4"/>
          <p:cNvSpPr>
            <a:spLocks noChangeShapeType="1"/>
          </p:cNvSpPr>
          <p:nvPr/>
        </p:nvSpPr>
        <p:spPr bwMode="auto">
          <a:xfrm>
            <a:off x="4658079" y="3578249"/>
            <a:ext cx="541815" cy="9263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66470" tIns="66470" rIns="66470" bIns="66470" anchor="ctr"/>
          <a:lstStyle/>
          <a:p>
            <a:endParaRPr lang="en-MY" sz="1662">
              <a:solidFill>
                <a:prstClr val="black"/>
              </a:solidFill>
            </a:endParaRPr>
          </a:p>
        </p:txBody>
      </p:sp>
      <p:grpSp>
        <p:nvGrpSpPr>
          <p:cNvPr id="10" name="Group 5"/>
          <p:cNvGrpSpPr>
            <a:grpSpLocks/>
          </p:cNvGrpSpPr>
          <p:nvPr/>
        </p:nvGrpSpPr>
        <p:grpSpPr bwMode="auto">
          <a:xfrm>
            <a:off x="1410186" y="3901368"/>
            <a:ext cx="4727331" cy="1280746"/>
            <a:chOff x="2161" y="2728"/>
            <a:chExt cx="1499" cy="461"/>
          </a:xfrm>
        </p:grpSpPr>
        <p:sp>
          <p:nvSpPr>
            <p:cNvPr id="11" name="Line 6"/>
            <p:cNvSpPr>
              <a:spLocks noChangeShapeType="1"/>
            </p:cNvSpPr>
            <p:nvPr/>
          </p:nvSpPr>
          <p:spPr bwMode="auto">
            <a:xfrm>
              <a:off x="2161" y="2958"/>
              <a:ext cx="471"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lIns="66470" tIns="66470" rIns="66470" bIns="66470" anchor="ctr"/>
            <a:lstStyle/>
            <a:p>
              <a:endParaRPr lang="en-MY" sz="1662">
                <a:solidFill>
                  <a:prstClr val="black"/>
                </a:solidFill>
              </a:endParaRPr>
            </a:p>
          </p:txBody>
        </p:sp>
        <p:sp>
          <p:nvSpPr>
            <p:cNvPr id="12" name="Line 7"/>
            <p:cNvSpPr>
              <a:spLocks noChangeShapeType="1"/>
            </p:cNvSpPr>
            <p:nvPr/>
          </p:nvSpPr>
          <p:spPr bwMode="auto">
            <a:xfrm>
              <a:off x="3189" y="2959"/>
              <a:ext cx="471"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lIns="66470" tIns="66470" rIns="66470" bIns="66470" anchor="ctr"/>
            <a:lstStyle/>
            <a:p>
              <a:endParaRPr lang="en-MY" sz="1662">
                <a:solidFill>
                  <a:prstClr val="black"/>
                </a:solidFill>
              </a:endParaRPr>
            </a:p>
          </p:txBody>
        </p:sp>
        <p:sp>
          <p:nvSpPr>
            <p:cNvPr id="13" name="Rectangle 8"/>
            <p:cNvSpPr>
              <a:spLocks noChangeArrowheads="1"/>
            </p:cNvSpPr>
            <p:nvPr/>
          </p:nvSpPr>
          <p:spPr bwMode="auto">
            <a:xfrm>
              <a:off x="2621" y="2728"/>
              <a:ext cx="586" cy="461"/>
            </a:xfrm>
            <a:prstGeom prst="rect">
              <a:avLst/>
            </a:prstGeom>
            <a:solidFill>
              <a:srgbClr val="FF3399"/>
            </a:solidFill>
            <a:ln w="9525">
              <a:solidFill>
                <a:schemeClr val="tx1"/>
              </a:solidFill>
              <a:miter lim="800000"/>
              <a:headEnd/>
              <a:tailEnd/>
            </a:ln>
          </p:spPr>
          <p:txBody>
            <a:bodyPr wrap="none" lIns="66463" tIns="66463" rIns="66463" bIns="66463" anchor="ctr"/>
            <a:lstStyle/>
            <a:p>
              <a:pPr algn="ctr">
                <a:buClr>
                  <a:srgbClr val="FFFFFF"/>
                </a:buClr>
              </a:pPr>
              <a:endParaRPr lang="en-GB" sz="1662" b="1">
                <a:solidFill>
                  <a:srgbClr val="000000"/>
                </a:solidFill>
                <a:ea typeface="SimSun" pitchFamily="2" charset="-122"/>
              </a:endParaRPr>
            </a:p>
          </p:txBody>
        </p:sp>
      </p:grpSp>
      <p:sp>
        <p:nvSpPr>
          <p:cNvPr id="16" name="Text Box 26"/>
          <p:cNvSpPr txBox="1">
            <a:spLocks noChangeArrowheads="1"/>
          </p:cNvSpPr>
          <p:nvPr/>
        </p:nvSpPr>
        <p:spPr bwMode="auto">
          <a:xfrm>
            <a:off x="102609" y="6265350"/>
            <a:ext cx="2845730" cy="361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6463" tIns="66463" rIns="66463" bIns="66463">
            <a:spAutoFit/>
          </a:bodyPr>
          <a:lstStyle>
            <a:lvl1pPr eaLnBrk="0" hangingPunct="0">
              <a:defRPr sz="4400">
                <a:solidFill>
                  <a:schemeClr val="tx1"/>
                </a:solidFill>
                <a:latin typeface="Arial" charset="0"/>
                <a:ea typeface="ＭＳ Ｐゴシック" charset="-128"/>
              </a:defRPr>
            </a:lvl1pPr>
            <a:lvl2pPr marL="742950" indent="-285750" eaLnBrk="0" hangingPunct="0">
              <a:defRPr sz="4400">
                <a:solidFill>
                  <a:schemeClr val="tx1"/>
                </a:solidFill>
                <a:latin typeface="Arial" charset="0"/>
                <a:ea typeface="ＭＳ Ｐゴシック" charset="-128"/>
              </a:defRPr>
            </a:lvl2pPr>
            <a:lvl3pPr marL="1143000" indent="-228600" eaLnBrk="0" hangingPunct="0">
              <a:defRPr sz="4400">
                <a:solidFill>
                  <a:schemeClr val="tx1"/>
                </a:solidFill>
                <a:latin typeface="Arial" charset="0"/>
                <a:ea typeface="ＭＳ Ｐゴシック" charset="-128"/>
              </a:defRPr>
            </a:lvl3pPr>
            <a:lvl4pPr marL="1600200" indent="-228600" eaLnBrk="0" hangingPunct="0">
              <a:defRPr sz="4400">
                <a:solidFill>
                  <a:schemeClr val="tx1"/>
                </a:solidFill>
                <a:latin typeface="Arial" charset="0"/>
                <a:ea typeface="ＭＳ Ｐゴシック" charset="-128"/>
              </a:defRPr>
            </a:lvl4pPr>
            <a:lvl5pPr marL="2057400" indent="-228600" eaLnBrk="0" hangingPunct="0">
              <a:defRPr sz="4400">
                <a:solidFill>
                  <a:schemeClr val="tx1"/>
                </a:solidFill>
                <a:latin typeface="Arial" charset="0"/>
                <a:ea typeface="ＭＳ Ｐゴシック" charset="-128"/>
              </a:defRPr>
            </a:lvl5pPr>
            <a:lvl6pPr marL="2514600" indent="-228600" algn="r" eaLnBrk="0" fontAlgn="base" hangingPunct="0">
              <a:spcBef>
                <a:spcPct val="0"/>
              </a:spcBef>
              <a:spcAft>
                <a:spcPct val="0"/>
              </a:spcAft>
              <a:defRPr sz="4400">
                <a:solidFill>
                  <a:schemeClr val="tx1"/>
                </a:solidFill>
                <a:latin typeface="Arial" charset="0"/>
                <a:ea typeface="ＭＳ Ｐゴシック" charset="-128"/>
              </a:defRPr>
            </a:lvl6pPr>
            <a:lvl7pPr marL="2971800" indent="-228600" algn="r" eaLnBrk="0" fontAlgn="base" hangingPunct="0">
              <a:spcBef>
                <a:spcPct val="0"/>
              </a:spcBef>
              <a:spcAft>
                <a:spcPct val="0"/>
              </a:spcAft>
              <a:defRPr sz="4400">
                <a:solidFill>
                  <a:schemeClr val="tx1"/>
                </a:solidFill>
                <a:latin typeface="Arial" charset="0"/>
                <a:ea typeface="ＭＳ Ｐゴシック" charset="-128"/>
              </a:defRPr>
            </a:lvl7pPr>
            <a:lvl8pPr marL="3429000" indent="-228600" algn="r" eaLnBrk="0" fontAlgn="base" hangingPunct="0">
              <a:spcBef>
                <a:spcPct val="0"/>
              </a:spcBef>
              <a:spcAft>
                <a:spcPct val="0"/>
              </a:spcAft>
              <a:defRPr sz="4400">
                <a:solidFill>
                  <a:schemeClr val="tx1"/>
                </a:solidFill>
                <a:latin typeface="Arial" charset="0"/>
                <a:ea typeface="ＭＳ Ｐゴシック" charset="-128"/>
              </a:defRPr>
            </a:lvl8pPr>
            <a:lvl9pPr marL="3886200" indent="-228600" algn="r" eaLnBrk="0" fontAlgn="base" hangingPunct="0">
              <a:spcBef>
                <a:spcPct val="0"/>
              </a:spcBef>
              <a:spcAft>
                <a:spcPct val="0"/>
              </a:spcAft>
              <a:defRPr sz="4400">
                <a:solidFill>
                  <a:schemeClr val="tx1"/>
                </a:solidFill>
                <a:latin typeface="Arial" charset="0"/>
                <a:ea typeface="ＭＳ Ｐゴシック" charset="-128"/>
              </a:defRPr>
            </a:lvl9pPr>
          </a:lstStyle>
          <a:p>
            <a:pPr eaLnBrk="1" hangingPunct="1">
              <a:spcBef>
                <a:spcPct val="50000"/>
              </a:spcBef>
              <a:buClr>
                <a:srgbClr val="FFFFFF"/>
              </a:buClr>
            </a:pPr>
            <a:r>
              <a:rPr lang="en-US" sz="1477" dirty="0">
                <a:solidFill>
                  <a:prstClr val="black"/>
                </a:solidFill>
                <a:ea typeface="SimSun" pitchFamily="2" charset="-122"/>
              </a:rPr>
              <a:t>*</a:t>
            </a:r>
            <a:r>
              <a:rPr lang="en-US" sz="1477" dirty="0" smtClean="0">
                <a:solidFill>
                  <a:prstClr val="black"/>
                </a:solidFill>
                <a:ea typeface="SimSun" pitchFamily="2" charset="-122"/>
              </a:rPr>
              <a:t>Note: </a:t>
            </a:r>
            <a:r>
              <a:rPr lang="en-US" sz="1477" dirty="0">
                <a:solidFill>
                  <a:prstClr val="black"/>
                </a:solidFill>
                <a:ea typeface="SimSun" pitchFamily="2" charset="-122"/>
              </a:rPr>
              <a:t>claim input tax</a:t>
            </a:r>
          </a:p>
        </p:txBody>
      </p:sp>
      <p:sp>
        <p:nvSpPr>
          <p:cNvPr id="17" name="Text Box 10"/>
          <p:cNvSpPr txBox="1">
            <a:spLocks noChangeArrowheads="1"/>
          </p:cNvSpPr>
          <p:nvPr/>
        </p:nvSpPr>
        <p:spPr bwMode="auto">
          <a:xfrm>
            <a:off x="3078725" y="4035277"/>
            <a:ext cx="1377462" cy="90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6463" tIns="66463" rIns="66463" bIns="66463">
            <a:spAutoFit/>
          </a:bodyPr>
          <a:lstStyle>
            <a:lvl1pPr eaLnBrk="0" hangingPunct="0">
              <a:defRPr sz="4400">
                <a:solidFill>
                  <a:schemeClr val="tx1"/>
                </a:solidFill>
                <a:latin typeface="Arial" charset="0"/>
                <a:ea typeface="ＭＳ Ｐゴシック" charset="-128"/>
              </a:defRPr>
            </a:lvl1pPr>
            <a:lvl2pPr marL="742950" indent="-285750" eaLnBrk="0" hangingPunct="0">
              <a:defRPr sz="4400">
                <a:solidFill>
                  <a:schemeClr val="tx1"/>
                </a:solidFill>
                <a:latin typeface="Arial" charset="0"/>
                <a:ea typeface="ＭＳ Ｐゴシック" charset="-128"/>
              </a:defRPr>
            </a:lvl2pPr>
            <a:lvl3pPr marL="1143000" indent="-228600" eaLnBrk="0" hangingPunct="0">
              <a:defRPr sz="4400">
                <a:solidFill>
                  <a:schemeClr val="tx1"/>
                </a:solidFill>
                <a:latin typeface="Arial" charset="0"/>
                <a:ea typeface="ＭＳ Ｐゴシック" charset="-128"/>
              </a:defRPr>
            </a:lvl3pPr>
            <a:lvl4pPr marL="1600200" indent="-228600" eaLnBrk="0" hangingPunct="0">
              <a:defRPr sz="4400">
                <a:solidFill>
                  <a:schemeClr val="tx1"/>
                </a:solidFill>
                <a:latin typeface="Arial" charset="0"/>
                <a:ea typeface="ＭＳ Ｐゴシック" charset="-128"/>
              </a:defRPr>
            </a:lvl4pPr>
            <a:lvl5pPr marL="2057400" indent="-228600" eaLnBrk="0" hangingPunct="0">
              <a:defRPr sz="4400">
                <a:solidFill>
                  <a:schemeClr val="tx1"/>
                </a:solidFill>
                <a:latin typeface="Arial" charset="0"/>
                <a:ea typeface="ＭＳ Ｐゴシック" charset="-128"/>
              </a:defRPr>
            </a:lvl5pPr>
            <a:lvl6pPr marL="2514600" indent="-228600" algn="r" eaLnBrk="0" fontAlgn="base" hangingPunct="0">
              <a:spcBef>
                <a:spcPct val="0"/>
              </a:spcBef>
              <a:spcAft>
                <a:spcPct val="0"/>
              </a:spcAft>
              <a:defRPr sz="4400">
                <a:solidFill>
                  <a:schemeClr val="tx1"/>
                </a:solidFill>
                <a:latin typeface="Arial" charset="0"/>
                <a:ea typeface="ＭＳ Ｐゴシック" charset="-128"/>
              </a:defRPr>
            </a:lvl6pPr>
            <a:lvl7pPr marL="2971800" indent="-228600" algn="r" eaLnBrk="0" fontAlgn="base" hangingPunct="0">
              <a:spcBef>
                <a:spcPct val="0"/>
              </a:spcBef>
              <a:spcAft>
                <a:spcPct val="0"/>
              </a:spcAft>
              <a:defRPr sz="4400">
                <a:solidFill>
                  <a:schemeClr val="tx1"/>
                </a:solidFill>
                <a:latin typeface="Arial" charset="0"/>
                <a:ea typeface="ＭＳ Ｐゴシック" charset="-128"/>
              </a:defRPr>
            </a:lvl7pPr>
            <a:lvl8pPr marL="3429000" indent="-228600" algn="r" eaLnBrk="0" fontAlgn="base" hangingPunct="0">
              <a:spcBef>
                <a:spcPct val="0"/>
              </a:spcBef>
              <a:spcAft>
                <a:spcPct val="0"/>
              </a:spcAft>
              <a:defRPr sz="4400">
                <a:solidFill>
                  <a:schemeClr val="tx1"/>
                </a:solidFill>
                <a:latin typeface="Arial" charset="0"/>
                <a:ea typeface="ＭＳ Ｐゴシック" charset="-128"/>
              </a:defRPr>
            </a:lvl8pPr>
            <a:lvl9pPr marL="3886200" indent="-228600" algn="r" eaLnBrk="0" fontAlgn="base" hangingPunct="0">
              <a:spcBef>
                <a:spcPct val="0"/>
              </a:spcBef>
              <a:spcAft>
                <a:spcPct val="0"/>
              </a:spcAft>
              <a:defRPr sz="4400">
                <a:solidFill>
                  <a:schemeClr val="tx1"/>
                </a:solidFill>
                <a:latin typeface="Arial" charset="0"/>
                <a:ea typeface="ＭＳ Ｐゴシック" charset="-128"/>
              </a:defRPr>
            </a:lvl9pPr>
          </a:lstStyle>
          <a:p>
            <a:pPr algn="ctr" eaLnBrk="1" hangingPunct="1">
              <a:spcBef>
                <a:spcPct val="50000"/>
              </a:spcBef>
              <a:buClr>
                <a:srgbClr val="FFFFFF"/>
              </a:buClr>
            </a:pPr>
            <a:r>
              <a:rPr lang="en-US" sz="1662" b="1" dirty="0">
                <a:solidFill>
                  <a:prstClr val="white"/>
                </a:solidFill>
                <a:ea typeface="SimSun" pitchFamily="2" charset="-122"/>
              </a:rPr>
              <a:t>Value Added Activity</a:t>
            </a:r>
          </a:p>
        </p:txBody>
      </p:sp>
      <p:sp>
        <p:nvSpPr>
          <p:cNvPr id="18" name="Text Box 13"/>
          <p:cNvSpPr txBox="1">
            <a:spLocks noChangeArrowheads="1"/>
          </p:cNvSpPr>
          <p:nvPr/>
        </p:nvSpPr>
        <p:spPr bwMode="auto">
          <a:xfrm>
            <a:off x="2689318" y="5271606"/>
            <a:ext cx="2439866" cy="1438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6463" tIns="66463" rIns="66463" bIns="66463">
            <a:spAutoFit/>
          </a:bodyPr>
          <a:lstStyle>
            <a:lvl1pPr eaLnBrk="0" hangingPunct="0">
              <a:defRPr sz="4400">
                <a:solidFill>
                  <a:schemeClr val="tx1"/>
                </a:solidFill>
                <a:latin typeface="Arial" charset="0"/>
                <a:ea typeface="ＭＳ Ｐゴシック" charset="-128"/>
              </a:defRPr>
            </a:lvl1pPr>
            <a:lvl2pPr marL="742950" indent="-285750" eaLnBrk="0" hangingPunct="0">
              <a:defRPr sz="4400">
                <a:solidFill>
                  <a:schemeClr val="tx1"/>
                </a:solidFill>
                <a:latin typeface="Arial" charset="0"/>
                <a:ea typeface="ＭＳ Ｐゴシック" charset="-128"/>
              </a:defRPr>
            </a:lvl2pPr>
            <a:lvl3pPr marL="1143000" indent="-228600" eaLnBrk="0" hangingPunct="0">
              <a:defRPr sz="4400">
                <a:solidFill>
                  <a:schemeClr val="tx1"/>
                </a:solidFill>
                <a:latin typeface="Arial" charset="0"/>
                <a:ea typeface="ＭＳ Ｐゴシック" charset="-128"/>
              </a:defRPr>
            </a:lvl3pPr>
            <a:lvl4pPr marL="1600200" indent="-228600" eaLnBrk="0" hangingPunct="0">
              <a:defRPr sz="4400">
                <a:solidFill>
                  <a:schemeClr val="tx1"/>
                </a:solidFill>
                <a:latin typeface="Arial" charset="0"/>
                <a:ea typeface="ＭＳ Ｐゴシック" charset="-128"/>
              </a:defRPr>
            </a:lvl4pPr>
            <a:lvl5pPr marL="2057400" indent="-228600" eaLnBrk="0" hangingPunct="0">
              <a:defRPr sz="4400">
                <a:solidFill>
                  <a:schemeClr val="tx1"/>
                </a:solidFill>
                <a:latin typeface="Arial" charset="0"/>
                <a:ea typeface="ＭＳ Ｐゴシック" charset="-128"/>
              </a:defRPr>
            </a:lvl5pPr>
            <a:lvl6pPr marL="2514600" indent="-228600" algn="r" eaLnBrk="0" fontAlgn="base" hangingPunct="0">
              <a:spcBef>
                <a:spcPct val="0"/>
              </a:spcBef>
              <a:spcAft>
                <a:spcPct val="0"/>
              </a:spcAft>
              <a:defRPr sz="4400">
                <a:solidFill>
                  <a:schemeClr val="tx1"/>
                </a:solidFill>
                <a:latin typeface="Arial" charset="0"/>
                <a:ea typeface="ＭＳ Ｐゴシック" charset="-128"/>
              </a:defRPr>
            </a:lvl6pPr>
            <a:lvl7pPr marL="2971800" indent="-228600" algn="r" eaLnBrk="0" fontAlgn="base" hangingPunct="0">
              <a:spcBef>
                <a:spcPct val="0"/>
              </a:spcBef>
              <a:spcAft>
                <a:spcPct val="0"/>
              </a:spcAft>
              <a:defRPr sz="4400">
                <a:solidFill>
                  <a:schemeClr val="tx1"/>
                </a:solidFill>
                <a:latin typeface="Arial" charset="0"/>
                <a:ea typeface="ＭＳ Ｐゴシック" charset="-128"/>
              </a:defRPr>
            </a:lvl7pPr>
            <a:lvl8pPr marL="3429000" indent="-228600" algn="r" eaLnBrk="0" fontAlgn="base" hangingPunct="0">
              <a:spcBef>
                <a:spcPct val="0"/>
              </a:spcBef>
              <a:spcAft>
                <a:spcPct val="0"/>
              </a:spcAft>
              <a:defRPr sz="4400">
                <a:solidFill>
                  <a:schemeClr val="tx1"/>
                </a:solidFill>
                <a:latin typeface="Arial" charset="0"/>
                <a:ea typeface="ＭＳ Ｐゴシック" charset="-128"/>
              </a:defRPr>
            </a:lvl8pPr>
            <a:lvl9pPr marL="3886200" indent="-228600" algn="r" eaLnBrk="0" fontAlgn="base" hangingPunct="0">
              <a:spcBef>
                <a:spcPct val="0"/>
              </a:spcBef>
              <a:spcAft>
                <a:spcPct val="0"/>
              </a:spcAft>
              <a:defRPr sz="4400">
                <a:solidFill>
                  <a:schemeClr val="tx1"/>
                </a:solidFill>
                <a:latin typeface="Arial" charset="0"/>
                <a:ea typeface="ＭＳ Ｐゴシック" charset="-128"/>
              </a:defRPr>
            </a:lvl9pPr>
          </a:lstStyle>
          <a:p>
            <a:pPr algn="ctr" eaLnBrk="1" hangingPunct="1">
              <a:lnSpc>
                <a:spcPct val="90000"/>
              </a:lnSpc>
              <a:spcBef>
                <a:spcPct val="20000"/>
              </a:spcBef>
              <a:buClr>
                <a:srgbClr val="FFFFFF"/>
              </a:buClr>
            </a:pPr>
            <a:r>
              <a:rPr lang="en-US" sz="1662" b="1" dirty="0">
                <a:solidFill>
                  <a:prstClr val="black"/>
                </a:solidFill>
                <a:ea typeface="SimSun" pitchFamily="2" charset="-122"/>
              </a:rPr>
              <a:t>Added Value: RM25</a:t>
            </a:r>
          </a:p>
          <a:p>
            <a:pPr algn="ctr" eaLnBrk="1" hangingPunct="1">
              <a:lnSpc>
                <a:spcPct val="90000"/>
              </a:lnSpc>
              <a:spcBef>
                <a:spcPct val="20000"/>
              </a:spcBef>
              <a:buClr>
                <a:srgbClr val="FFFFFF"/>
              </a:buClr>
            </a:pPr>
            <a:r>
              <a:rPr lang="en-US" sz="1662" b="1" dirty="0">
                <a:solidFill>
                  <a:srgbClr val="FF0000"/>
                </a:solidFill>
                <a:ea typeface="SimSun" pitchFamily="2" charset="-122"/>
              </a:rPr>
              <a:t>(+ GST : No GST </a:t>
            </a:r>
            <a:r>
              <a:rPr lang="en-US" sz="1662" b="1" dirty="0" smtClean="0">
                <a:solidFill>
                  <a:srgbClr val="FF0000"/>
                </a:solidFill>
                <a:ea typeface="SimSun" pitchFamily="2" charset="-122"/>
              </a:rPr>
              <a:t>)</a:t>
            </a:r>
          </a:p>
          <a:p>
            <a:pPr algn="ctr" eaLnBrk="1" hangingPunct="1">
              <a:lnSpc>
                <a:spcPct val="90000"/>
              </a:lnSpc>
              <a:spcBef>
                <a:spcPct val="20000"/>
              </a:spcBef>
              <a:buClr>
                <a:srgbClr val="FFFFFF"/>
              </a:buClr>
            </a:pPr>
            <a:r>
              <a:rPr lang="en-US" sz="1662" b="1" dirty="0" smtClean="0">
                <a:solidFill>
                  <a:prstClr val="black"/>
                </a:solidFill>
                <a:ea typeface="SimSun" pitchFamily="2" charset="-122"/>
              </a:rPr>
              <a:t>No GST will </a:t>
            </a:r>
            <a:r>
              <a:rPr lang="en-US" sz="1662" b="1" dirty="0">
                <a:solidFill>
                  <a:prstClr val="black"/>
                </a:solidFill>
                <a:ea typeface="SimSun" pitchFamily="2" charset="-122"/>
              </a:rPr>
              <a:t>be paid to Customs </a:t>
            </a:r>
          </a:p>
          <a:p>
            <a:pPr algn="ctr" eaLnBrk="1" hangingPunct="1">
              <a:lnSpc>
                <a:spcPct val="90000"/>
              </a:lnSpc>
              <a:spcBef>
                <a:spcPct val="20000"/>
              </a:spcBef>
              <a:buClr>
                <a:srgbClr val="FFFFFF"/>
              </a:buClr>
            </a:pPr>
            <a:endParaRPr lang="en-US" sz="1662" b="1" dirty="0">
              <a:solidFill>
                <a:srgbClr val="FF0000"/>
              </a:solidFill>
              <a:ea typeface="SimSun" pitchFamily="2" charset="-122"/>
            </a:endParaRPr>
          </a:p>
        </p:txBody>
      </p:sp>
      <p:sp>
        <p:nvSpPr>
          <p:cNvPr id="21" name="AutoShape 20"/>
          <p:cNvSpPr>
            <a:spLocks noChangeArrowheads="1"/>
          </p:cNvSpPr>
          <p:nvPr/>
        </p:nvSpPr>
        <p:spPr bwMode="auto">
          <a:xfrm>
            <a:off x="3352800" y="2171639"/>
            <a:ext cx="319454" cy="291747"/>
          </a:xfrm>
          <a:prstGeom prst="rightArrow">
            <a:avLst>
              <a:gd name="adj1" fmla="val 50000"/>
              <a:gd name="adj2" fmla="val 26940"/>
            </a:avLst>
          </a:prstGeom>
          <a:solidFill>
            <a:schemeClr val="accent5">
              <a:lumMod val="25000"/>
            </a:schemeClr>
          </a:solidFill>
          <a:ln>
            <a:noFill/>
          </a:ln>
          <a:effectLst>
            <a:outerShdw blurRad="63500" sx="102000" sy="102000" algn="ctr" rotWithShape="0">
              <a:prstClr val="black">
                <a:alpha val="40000"/>
              </a:prstClr>
            </a:outerShdw>
          </a:effectLst>
        </p:spPr>
        <p:txBody>
          <a:bodyPr wrap="none" lIns="66463" tIns="66463" rIns="66463" bIns="66463" anchor="ctr"/>
          <a:lstStyle/>
          <a:p>
            <a:pPr algn="ctr">
              <a:buClr>
                <a:srgbClr val="FFFFFF"/>
              </a:buClr>
              <a:defRPr/>
            </a:pPr>
            <a:endParaRPr lang="en-GB" sz="1662" b="1">
              <a:solidFill>
                <a:srgbClr val="000000"/>
              </a:solidFill>
              <a:ea typeface="SimSun" pitchFamily="2" charset="-122"/>
            </a:endParaRPr>
          </a:p>
        </p:txBody>
      </p:sp>
      <p:sp>
        <p:nvSpPr>
          <p:cNvPr id="47" name="Rectangle 46"/>
          <p:cNvSpPr/>
          <p:nvPr/>
        </p:nvSpPr>
        <p:spPr>
          <a:xfrm>
            <a:off x="-205249" y="504367"/>
            <a:ext cx="6477000" cy="844062"/>
          </a:xfrm>
          <a:prstGeom prst="rect">
            <a:avLst/>
          </a:prstGeom>
          <a:solidFill>
            <a:srgbClr val="FF0000"/>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lvl="1"/>
            <a:r>
              <a:rPr lang="en-US" sz="2585" dirty="0">
                <a:latin typeface="Calibri" pitchFamily="34" charset="0"/>
                <a:cs typeface="Calibri" pitchFamily="34" charset="0"/>
              </a:rPr>
              <a:t>HOW GST WORKS ? </a:t>
            </a:r>
          </a:p>
          <a:p>
            <a:pPr lvl="1"/>
            <a:r>
              <a:rPr lang="en-US" sz="1846" dirty="0">
                <a:latin typeface="Calibri" pitchFamily="34" charset="0"/>
                <a:cs typeface="Calibri" pitchFamily="34" charset="0"/>
              </a:rPr>
              <a:t>ZERO </a:t>
            </a:r>
            <a:r>
              <a:rPr lang="en-US" sz="1846" dirty="0" smtClean="0">
                <a:latin typeface="Calibri" pitchFamily="34" charset="0"/>
                <a:cs typeface="Calibri" pitchFamily="34" charset="0"/>
              </a:rPr>
              <a:t>RATED (CONTD)</a:t>
            </a:r>
            <a:endParaRPr lang="en-US" sz="1846" dirty="0">
              <a:latin typeface="Calibri" pitchFamily="34" charset="0"/>
              <a:cs typeface="Calibri" pitchFamily="34" charset="0"/>
            </a:endParaRPr>
          </a:p>
        </p:txBody>
      </p:sp>
      <p:sp>
        <p:nvSpPr>
          <p:cNvPr id="48" name="Rectangle 25"/>
          <p:cNvSpPr>
            <a:spLocks noChangeArrowheads="1"/>
          </p:cNvSpPr>
          <p:nvPr/>
        </p:nvSpPr>
        <p:spPr bwMode="auto">
          <a:xfrm>
            <a:off x="3008915" y="2902495"/>
            <a:ext cx="154756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defTabSz="826498">
              <a:buClr>
                <a:srgbClr val="FFFFFF"/>
              </a:buClr>
            </a:pPr>
            <a:r>
              <a:rPr lang="en-US" sz="2000" b="1" dirty="0" smtClean="0">
                <a:solidFill>
                  <a:srgbClr val="000000"/>
                </a:solidFill>
                <a:ea typeface="SimSun" pitchFamily="2" charset="-122"/>
              </a:rPr>
              <a:t>WHOLESALER</a:t>
            </a:r>
          </a:p>
          <a:p>
            <a:pPr algn="ctr" defTabSz="826498">
              <a:buClr>
                <a:srgbClr val="FFFFFF"/>
              </a:buClr>
            </a:pPr>
            <a:r>
              <a:rPr lang="en-US" sz="2000" b="1" dirty="0" smtClean="0">
                <a:solidFill>
                  <a:srgbClr val="000000"/>
                </a:solidFill>
                <a:ea typeface="SimSun" pitchFamily="2" charset="-122"/>
              </a:rPr>
              <a:t>(Syarikat </a:t>
            </a:r>
            <a:r>
              <a:rPr lang="en-US" sz="2000" b="1" dirty="0" err="1" smtClean="0">
                <a:solidFill>
                  <a:srgbClr val="000000"/>
                </a:solidFill>
                <a:ea typeface="SimSun" pitchFamily="2" charset="-122"/>
              </a:rPr>
              <a:t>Faiza</a:t>
            </a:r>
            <a:r>
              <a:rPr lang="en-US" sz="2000" b="1" dirty="0" smtClean="0">
                <a:solidFill>
                  <a:srgbClr val="000000"/>
                </a:solidFill>
                <a:ea typeface="SimSun" pitchFamily="2" charset="-122"/>
              </a:rPr>
              <a:t> </a:t>
            </a:r>
            <a:r>
              <a:rPr lang="en-US" sz="2000" b="1" dirty="0" err="1" smtClean="0">
                <a:solidFill>
                  <a:srgbClr val="000000"/>
                </a:solidFill>
                <a:ea typeface="SimSun" pitchFamily="2" charset="-122"/>
              </a:rPr>
              <a:t>Sdn</a:t>
            </a:r>
            <a:r>
              <a:rPr lang="en-US" sz="2000" b="1" dirty="0" smtClean="0">
                <a:solidFill>
                  <a:srgbClr val="000000"/>
                </a:solidFill>
                <a:ea typeface="SimSun" pitchFamily="2" charset="-122"/>
              </a:rPr>
              <a:t> </a:t>
            </a:r>
            <a:r>
              <a:rPr lang="en-US" sz="2000" b="1" dirty="0" err="1" smtClean="0">
                <a:solidFill>
                  <a:srgbClr val="000000"/>
                </a:solidFill>
                <a:ea typeface="SimSun" pitchFamily="2" charset="-122"/>
              </a:rPr>
              <a:t>Bhd</a:t>
            </a:r>
            <a:r>
              <a:rPr lang="en-US" sz="2000" b="1" dirty="0" smtClean="0">
                <a:solidFill>
                  <a:srgbClr val="000000"/>
                </a:solidFill>
                <a:ea typeface="SimSun" pitchFamily="2" charset="-122"/>
              </a:rPr>
              <a:t>)</a:t>
            </a:r>
            <a:endParaRPr lang="en-US" sz="2000" b="1" dirty="0">
              <a:solidFill>
                <a:srgbClr val="000000"/>
              </a:solidFill>
              <a:ea typeface="SimSun" pitchFamily="2" charset="-122"/>
            </a:endParaRPr>
          </a:p>
        </p:txBody>
      </p:sp>
      <p:sp>
        <p:nvSpPr>
          <p:cNvPr id="49" name="Rectangle 25"/>
          <p:cNvSpPr>
            <a:spLocks noChangeArrowheads="1"/>
          </p:cNvSpPr>
          <p:nvPr/>
        </p:nvSpPr>
        <p:spPr bwMode="auto">
          <a:xfrm>
            <a:off x="5240503" y="2904640"/>
            <a:ext cx="171186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defTabSz="826498">
              <a:buClr>
                <a:srgbClr val="FFFFFF"/>
              </a:buClr>
            </a:pPr>
            <a:r>
              <a:rPr lang="en-US" sz="2000" b="1" dirty="0" smtClean="0">
                <a:solidFill>
                  <a:srgbClr val="000000"/>
                </a:solidFill>
                <a:ea typeface="SimSun" pitchFamily="2" charset="-122"/>
              </a:rPr>
              <a:t>Retailer</a:t>
            </a:r>
          </a:p>
          <a:p>
            <a:pPr algn="ctr" defTabSz="826498">
              <a:buClr>
                <a:srgbClr val="FFFFFF"/>
              </a:buClr>
            </a:pPr>
            <a:r>
              <a:rPr lang="en-US" sz="2000" b="1" dirty="0" smtClean="0">
                <a:solidFill>
                  <a:srgbClr val="000000"/>
                </a:solidFill>
                <a:ea typeface="SimSun" pitchFamily="2" charset="-122"/>
              </a:rPr>
              <a:t>(99 </a:t>
            </a:r>
            <a:r>
              <a:rPr lang="en-US" sz="2000" b="1" dirty="0" err="1" smtClean="0">
                <a:solidFill>
                  <a:srgbClr val="000000"/>
                </a:solidFill>
                <a:ea typeface="SimSun" pitchFamily="2" charset="-122"/>
              </a:rPr>
              <a:t>Speedmart</a:t>
            </a:r>
            <a:r>
              <a:rPr lang="en-US" sz="2000" b="1" dirty="0" smtClean="0">
                <a:solidFill>
                  <a:srgbClr val="000000"/>
                </a:solidFill>
                <a:ea typeface="SimSun" pitchFamily="2" charset="-122"/>
              </a:rPr>
              <a:t>)</a:t>
            </a:r>
            <a:endParaRPr lang="en-US" sz="2000" b="1" dirty="0">
              <a:solidFill>
                <a:srgbClr val="000000"/>
              </a:solidFill>
              <a:ea typeface="SimSun" pitchFamily="2" charset="-122"/>
            </a:endParaRPr>
          </a:p>
        </p:txBody>
      </p:sp>
      <p:sp>
        <p:nvSpPr>
          <p:cNvPr id="50" name="Rectangle 25"/>
          <p:cNvSpPr>
            <a:spLocks noChangeArrowheads="1"/>
          </p:cNvSpPr>
          <p:nvPr/>
        </p:nvSpPr>
        <p:spPr bwMode="auto">
          <a:xfrm>
            <a:off x="7304846" y="2949245"/>
            <a:ext cx="154843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defTabSz="826498">
              <a:buClr>
                <a:srgbClr val="FFFFFF"/>
              </a:buClr>
            </a:pPr>
            <a:r>
              <a:rPr lang="en-US" sz="2000" b="1" dirty="0">
                <a:solidFill>
                  <a:srgbClr val="000000"/>
                </a:solidFill>
                <a:ea typeface="SimSun" pitchFamily="2" charset="-122"/>
              </a:rPr>
              <a:t>Consumer</a:t>
            </a:r>
          </a:p>
        </p:txBody>
      </p:sp>
      <p:sp>
        <p:nvSpPr>
          <p:cNvPr id="51" name="Rectangle 17"/>
          <p:cNvSpPr>
            <a:spLocks noChangeArrowheads="1"/>
          </p:cNvSpPr>
          <p:nvPr/>
        </p:nvSpPr>
        <p:spPr bwMode="auto">
          <a:xfrm>
            <a:off x="257918" y="3027237"/>
            <a:ext cx="1861553"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defTabSz="826498">
              <a:buClr>
                <a:srgbClr val="FFFFFF"/>
              </a:buClr>
            </a:pPr>
            <a:r>
              <a:rPr lang="en-US" sz="2000" b="1" dirty="0" smtClean="0">
                <a:solidFill>
                  <a:srgbClr val="000000"/>
                </a:solidFill>
                <a:ea typeface="SimSun" pitchFamily="2" charset="-122"/>
              </a:rPr>
              <a:t>Manufacturer</a:t>
            </a:r>
          </a:p>
          <a:p>
            <a:pPr algn="ctr" defTabSz="826498">
              <a:buClr>
                <a:srgbClr val="FFFFFF"/>
              </a:buClr>
            </a:pPr>
            <a:r>
              <a:rPr lang="en-US" sz="2000" b="1" dirty="0" smtClean="0">
                <a:solidFill>
                  <a:srgbClr val="000000"/>
                </a:solidFill>
                <a:ea typeface="SimSun" pitchFamily="2" charset="-122"/>
              </a:rPr>
              <a:t>(</a:t>
            </a:r>
            <a:r>
              <a:rPr lang="en-US" sz="2000" b="1" dirty="0" err="1" smtClean="0">
                <a:solidFill>
                  <a:srgbClr val="000000"/>
                </a:solidFill>
                <a:ea typeface="SimSun" pitchFamily="2" charset="-122"/>
              </a:rPr>
              <a:t>Beras</a:t>
            </a:r>
            <a:r>
              <a:rPr lang="en-US" sz="2000" b="1" dirty="0" smtClean="0">
                <a:solidFill>
                  <a:srgbClr val="000000"/>
                </a:solidFill>
                <a:ea typeface="SimSun" pitchFamily="2" charset="-122"/>
              </a:rPr>
              <a:t> </a:t>
            </a:r>
            <a:r>
              <a:rPr lang="en-US" sz="2000" b="1" dirty="0" err="1" smtClean="0">
                <a:solidFill>
                  <a:srgbClr val="000000"/>
                </a:solidFill>
                <a:ea typeface="SimSun" pitchFamily="2" charset="-122"/>
              </a:rPr>
              <a:t>Bernas</a:t>
            </a:r>
            <a:r>
              <a:rPr lang="en-US" sz="2000" b="1" dirty="0" smtClean="0">
                <a:solidFill>
                  <a:srgbClr val="000000"/>
                </a:solidFill>
                <a:ea typeface="SimSun" pitchFamily="2" charset="-122"/>
              </a:rPr>
              <a:t>)</a:t>
            </a:r>
            <a:endParaRPr lang="en-US" sz="2000" b="1" dirty="0">
              <a:solidFill>
                <a:srgbClr val="000000"/>
              </a:solidFill>
              <a:ea typeface="SimSun" pitchFamily="2" charset="-122"/>
            </a:endParaRPr>
          </a:p>
        </p:txBody>
      </p:sp>
      <p:pic>
        <p:nvPicPr>
          <p:cNvPr id="52" name="Picture 51"/>
          <p:cNvPicPr>
            <a:picLocks noChangeAspect="1"/>
          </p:cNvPicPr>
          <p:nvPr/>
        </p:nvPicPr>
        <p:blipFill rotWithShape="1">
          <a:blip r:embed="rId2"/>
          <a:srcRect l="43654" t="42494" b="24802"/>
          <a:stretch/>
        </p:blipFill>
        <p:spPr>
          <a:xfrm>
            <a:off x="401726" y="1886442"/>
            <a:ext cx="1741927" cy="888974"/>
          </a:xfrm>
          <a:prstGeom prst="rect">
            <a:avLst/>
          </a:prstGeom>
        </p:spPr>
      </p:pic>
      <p:pic>
        <p:nvPicPr>
          <p:cNvPr id="53" name="Picture 52"/>
          <p:cNvPicPr>
            <a:picLocks noChangeAspect="1"/>
          </p:cNvPicPr>
          <p:nvPr/>
        </p:nvPicPr>
        <p:blipFill rotWithShape="1">
          <a:blip r:embed="rId3"/>
          <a:srcRect b="12677"/>
          <a:stretch/>
        </p:blipFill>
        <p:spPr>
          <a:xfrm>
            <a:off x="2971887" y="1763646"/>
            <a:ext cx="1621318" cy="1057275"/>
          </a:xfrm>
          <a:prstGeom prst="rect">
            <a:avLst/>
          </a:prstGeom>
        </p:spPr>
      </p:pic>
      <p:pic>
        <p:nvPicPr>
          <p:cNvPr id="54" name="Picture 53"/>
          <p:cNvPicPr>
            <a:picLocks noChangeAspect="1"/>
          </p:cNvPicPr>
          <p:nvPr/>
        </p:nvPicPr>
        <p:blipFill>
          <a:blip r:embed="rId4"/>
          <a:stretch>
            <a:fillRect/>
          </a:stretch>
        </p:blipFill>
        <p:spPr>
          <a:xfrm>
            <a:off x="5239282" y="1698321"/>
            <a:ext cx="1636535" cy="1227401"/>
          </a:xfrm>
          <a:prstGeom prst="rect">
            <a:avLst/>
          </a:prstGeom>
          <a:ln>
            <a:noFill/>
          </a:ln>
          <a:effectLst>
            <a:softEdge rad="112500"/>
          </a:effectLst>
        </p:spPr>
      </p:pic>
      <p:pic>
        <p:nvPicPr>
          <p:cNvPr id="55" name="Picture 54"/>
          <p:cNvPicPr>
            <a:picLocks noChangeAspect="1"/>
          </p:cNvPicPr>
          <p:nvPr/>
        </p:nvPicPr>
        <p:blipFill>
          <a:blip r:embed="rId5"/>
          <a:stretch>
            <a:fillRect/>
          </a:stretch>
        </p:blipFill>
        <p:spPr>
          <a:xfrm>
            <a:off x="7332661" y="1755969"/>
            <a:ext cx="1524000" cy="1182166"/>
          </a:xfrm>
          <a:prstGeom prst="rect">
            <a:avLst/>
          </a:prstGeom>
        </p:spPr>
      </p:pic>
      <p:sp>
        <p:nvSpPr>
          <p:cNvPr id="56" name="AutoShape 20"/>
          <p:cNvSpPr>
            <a:spLocks noChangeArrowheads="1"/>
          </p:cNvSpPr>
          <p:nvPr/>
        </p:nvSpPr>
        <p:spPr bwMode="auto">
          <a:xfrm>
            <a:off x="2495820" y="2121081"/>
            <a:ext cx="319454" cy="291747"/>
          </a:xfrm>
          <a:prstGeom prst="rightArrow">
            <a:avLst>
              <a:gd name="adj1" fmla="val 50000"/>
              <a:gd name="adj2" fmla="val 26940"/>
            </a:avLst>
          </a:prstGeom>
          <a:solidFill>
            <a:schemeClr val="accent5">
              <a:lumMod val="25000"/>
            </a:schemeClr>
          </a:solidFill>
          <a:ln>
            <a:noFill/>
          </a:ln>
          <a:effectLst>
            <a:outerShdw blurRad="63500" sx="102000" sy="102000" algn="ctr" rotWithShape="0">
              <a:prstClr val="black">
                <a:alpha val="40000"/>
              </a:prstClr>
            </a:outerShdw>
          </a:effectLst>
        </p:spPr>
        <p:txBody>
          <a:bodyPr wrap="none" lIns="66463" tIns="66463" rIns="66463" bIns="66463" anchor="ctr"/>
          <a:lstStyle/>
          <a:p>
            <a:pPr algn="ctr">
              <a:buClr>
                <a:srgbClr val="FFFFFF"/>
              </a:buClr>
              <a:defRPr/>
            </a:pPr>
            <a:r>
              <a:rPr lang="en-GB" sz="1662" b="1" dirty="0" smtClean="0">
                <a:solidFill>
                  <a:schemeClr val="bg1"/>
                </a:solidFill>
                <a:ea typeface="SimSun" pitchFamily="2" charset="-122"/>
              </a:rPr>
              <a:t>0%</a:t>
            </a:r>
            <a:endParaRPr lang="en-GB" sz="1662" b="1" dirty="0">
              <a:solidFill>
                <a:schemeClr val="bg1"/>
              </a:solidFill>
              <a:ea typeface="SimSun" pitchFamily="2" charset="-122"/>
            </a:endParaRPr>
          </a:p>
        </p:txBody>
      </p:sp>
      <p:sp>
        <p:nvSpPr>
          <p:cNvPr id="57" name="AutoShape 20"/>
          <p:cNvSpPr>
            <a:spLocks noChangeArrowheads="1"/>
          </p:cNvSpPr>
          <p:nvPr/>
        </p:nvSpPr>
        <p:spPr bwMode="auto">
          <a:xfrm>
            <a:off x="4780485" y="2153709"/>
            <a:ext cx="319454" cy="291747"/>
          </a:xfrm>
          <a:prstGeom prst="rightArrow">
            <a:avLst>
              <a:gd name="adj1" fmla="val 50000"/>
              <a:gd name="adj2" fmla="val 26940"/>
            </a:avLst>
          </a:prstGeom>
          <a:solidFill>
            <a:schemeClr val="accent5">
              <a:lumMod val="25000"/>
            </a:schemeClr>
          </a:solidFill>
          <a:ln>
            <a:noFill/>
          </a:ln>
          <a:effectLst>
            <a:outerShdw blurRad="63500" sx="102000" sy="102000" algn="ctr" rotWithShape="0">
              <a:prstClr val="black">
                <a:alpha val="40000"/>
              </a:prstClr>
            </a:outerShdw>
          </a:effectLst>
        </p:spPr>
        <p:txBody>
          <a:bodyPr wrap="none" lIns="66463" tIns="66463" rIns="66463" bIns="66463" anchor="ctr"/>
          <a:lstStyle/>
          <a:p>
            <a:pPr algn="ctr">
              <a:buClr>
                <a:srgbClr val="FFFFFF"/>
              </a:buClr>
              <a:defRPr/>
            </a:pPr>
            <a:r>
              <a:rPr lang="en-GB" sz="1662" b="1" dirty="0" smtClean="0">
                <a:solidFill>
                  <a:schemeClr val="bg1"/>
                </a:solidFill>
                <a:ea typeface="SimSun" pitchFamily="2" charset="-122"/>
              </a:rPr>
              <a:t>0%</a:t>
            </a:r>
            <a:endParaRPr lang="en-GB" sz="1662" b="1" dirty="0">
              <a:solidFill>
                <a:schemeClr val="bg1"/>
              </a:solidFill>
              <a:ea typeface="SimSun" pitchFamily="2" charset="-122"/>
            </a:endParaRPr>
          </a:p>
        </p:txBody>
      </p:sp>
      <p:sp>
        <p:nvSpPr>
          <p:cNvPr id="58" name="AutoShape 20"/>
          <p:cNvSpPr>
            <a:spLocks noChangeArrowheads="1"/>
          </p:cNvSpPr>
          <p:nvPr/>
        </p:nvSpPr>
        <p:spPr bwMode="auto">
          <a:xfrm>
            <a:off x="6984853" y="2185056"/>
            <a:ext cx="319454" cy="291747"/>
          </a:xfrm>
          <a:prstGeom prst="rightArrow">
            <a:avLst>
              <a:gd name="adj1" fmla="val 50000"/>
              <a:gd name="adj2" fmla="val 26940"/>
            </a:avLst>
          </a:prstGeom>
          <a:solidFill>
            <a:schemeClr val="accent5">
              <a:lumMod val="25000"/>
            </a:schemeClr>
          </a:solidFill>
          <a:ln>
            <a:noFill/>
          </a:ln>
          <a:effectLst>
            <a:outerShdw blurRad="63500" sx="102000" sy="102000" algn="ctr" rotWithShape="0">
              <a:prstClr val="black">
                <a:alpha val="40000"/>
              </a:prstClr>
            </a:outerShdw>
          </a:effectLst>
        </p:spPr>
        <p:txBody>
          <a:bodyPr wrap="none" lIns="66463" tIns="66463" rIns="66463" bIns="66463" anchor="ctr"/>
          <a:lstStyle/>
          <a:p>
            <a:pPr algn="ctr">
              <a:buClr>
                <a:srgbClr val="FFFFFF"/>
              </a:buClr>
              <a:defRPr/>
            </a:pPr>
            <a:r>
              <a:rPr lang="en-GB" sz="1662" b="1" dirty="0" smtClean="0">
                <a:solidFill>
                  <a:schemeClr val="bg1"/>
                </a:solidFill>
                <a:ea typeface="SimSun" pitchFamily="2" charset="-122"/>
              </a:rPr>
              <a:t>0%</a:t>
            </a:r>
            <a:endParaRPr lang="en-GB" sz="1662" b="1" dirty="0">
              <a:solidFill>
                <a:schemeClr val="bg1"/>
              </a:solidFill>
              <a:ea typeface="SimSun" pitchFamily="2" charset="-122"/>
            </a:endParaRPr>
          </a:p>
        </p:txBody>
      </p:sp>
      <p:sp>
        <p:nvSpPr>
          <p:cNvPr id="59" name="Text Box 11"/>
          <p:cNvSpPr txBox="1">
            <a:spLocks noChangeArrowheads="1"/>
          </p:cNvSpPr>
          <p:nvPr/>
        </p:nvSpPr>
        <p:spPr bwMode="auto">
          <a:xfrm>
            <a:off x="5134245" y="4714824"/>
            <a:ext cx="3114898" cy="927133"/>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lIns="66463" tIns="66463" rIns="66463" bIns="66463">
            <a:spAutoFit/>
          </a:bodyPr>
          <a:lstStyle>
            <a:lvl1pPr eaLnBrk="0" hangingPunct="0">
              <a:defRPr sz="4400">
                <a:solidFill>
                  <a:schemeClr val="tx1"/>
                </a:solidFill>
                <a:latin typeface="Arial" charset="0"/>
                <a:ea typeface="ＭＳ Ｐゴシック" charset="-128"/>
              </a:defRPr>
            </a:lvl1pPr>
            <a:lvl2pPr marL="742950" indent="-285750" eaLnBrk="0" hangingPunct="0">
              <a:defRPr sz="4400">
                <a:solidFill>
                  <a:schemeClr val="tx1"/>
                </a:solidFill>
                <a:latin typeface="Arial" charset="0"/>
                <a:ea typeface="ＭＳ Ｐゴシック" charset="-128"/>
              </a:defRPr>
            </a:lvl2pPr>
            <a:lvl3pPr marL="1143000" indent="-228600" eaLnBrk="0" hangingPunct="0">
              <a:defRPr sz="4400">
                <a:solidFill>
                  <a:schemeClr val="tx1"/>
                </a:solidFill>
                <a:latin typeface="Arial" charset="0"/>
                <a:ea typeface="ＭＳ Ｐゴシック" charset="-128"/>
              </a:defRPr>
            </a:lvl3pPr>
            <a:lvl4pPr marL="1600200" indent="-228600" eaLnBrk="0" hangingPunct="0">
              <a:defRPr sz="4400">
                <a:solidFill>
                  <a:schemeClr val="tx1"/>
                </a:solidFill>
                <a:latin typeface="Arial" charset="0"/>
                <a:ea typeface="ＭＳ Ｐゴシック" charset="-128"/>
              </a:defRPr>
            </a:lvl4pPr>
            <a:lvl5pPr marL="2057400" indent="-228600" eaLnBrk="0" hangingPunct="0">
              <a:defRPr sz="4400">
                <a:solidFill>
                  <a:schemeClr val="tx1"/>
                </a:solidFill>
                <a:latin typeface="Arial" charset="0"/>
                <a:ea typeface="ＭＳ Ｐゴシック" charset="-128"/>
              </a:defRPr>
            </a:lvl5pPr>
            <a:lvl6pPr marL="2514600" indent="-228600" algn="r" eaLnBrk="0" fontAlgn="base" hangingPunct="0">
              <a:spcBef>
                <a:spcPct val="0"/>
              </a:spcBef>
              <a:spcAft>
                <a:spcPct val="0"/>
              </a:spcAft>
              <a:defRPr sz="4400">
                <a:solidFill>
                  <a:schemeClr val="tx1"/>
                </a:solidFill>
                <a:latin typeface="Arial" charset="0"/>
                <a:ea typeface="ＭＳ Ｐゴシック" charset="-128"/>
              </a:defRPr>
            </a:lvl6pPr>
            <a:lvl7pPr marL="2971800" indent="-228600" algn="r" eaLnBrk="0" fontAlgn="base" hangingPunct="0">
              <a:spcBef>
                <a:spcPct val="0"/>
              </a:spcBef>
              <a:spcAft>
                <a:spcPct val="0"/>
              </a:spcAft>
              <a:defRPr sz="4400">
                <a:solidFill>
                  <a:schemeClr val="tx1"/>
                </a:solidFill>
                <a:latin typeface="Arial" charset="0"/>
                <a:ea typeface="ＭＳ Ｐゴシック" charset="-128"/>
              </a:defRPr>
            </a:lvl7pPr>
            <a:lvl8pPr marL="3429000" indent="-228600" algn="r" eaLnBrk="0" fontAlgn="base" hangingPunct="0">
              <a:spcBef>
                <a:spcPct val="0"/>
              </a:spcBef>
              <a:spcAft>
                <a:spcPct val="0"/>
              </a:spcAft>
              <a:defRPr sz="4400">
                <a:solidFill>
                  <a:schemeClr val="tx1"/>
                </a:solidFill>
                <a:latin typeface="Arial" charset="0"/>
                <a:ea typeface="ＭＳ Ｐゴシック" charset="-128"/>
              </a:defRPr>
            </a:lvl8pPr>
            <a:lvl9pPr marL="3886200" indent="-228600" algn="r" eaLnBrk="0" fontAlgn="base" hangingPunct="0">
              <a:spcBef>
                <a:spcPct val="0"/>
              </a:spcBef>
              <a:spcAft>
                <a:spcPct val="0"/>
              </a:spcAft>
              <a:defRPr sz="4400">
                <a:solidFill>
                  <a:schemeClr val="tx1"/>
                </a:solidFill>
                <a:latin typeface="Arial" charset="0"/>
                <a:ea typeface="ＭＳ Ｐゴシック" charset="-128"/>
              </a:defRPr>
            </a:lvl9pPr>
          </a:lstStyle>
          <a:p>
            <a:pPr eaLnBrk="1" hangingPunct="1">
              <a:lnSpc>
                <a:spcPct val="90000"/>
              </a:lnSpc>
              <a:spcBef>
                <a:spcPct val="20000"/>
              </a:spcBef>
              <a:buClr>
                <a:srgbClr val="FFFFFF"/>
              </a:buClr>
            </a:pPr>
            <a:r>
              <a:rPr lang="en-US" sz="1662" b="1" dirty="0">
                <a:solidFill>
                  <a:prstClr val="black"/>
                </a:solidFill>
                <a:ea typeface="SimSun" pitchFamily="2" charset="-122"/>
              </a:rPr>
              <a:t>Selling Price: 	   </a:t>
            </a:r>
            <a:r>
              <a:rPr lang="en-US" sz="1662" b="1" dirty="0" smtClean="0">
                <a:solidFill>
                  <a:prstClr val="black"/>
                </a:solidFill>
                <a:ea typeface="SimSun" pitchFamily="2" charset="-122"/>
              </a:rPr>
              <a:t>RM125</a:t>
            </a:r>
            <a:endParaRPr lang="en-US" sz="1662" b="1" dirty="0">
              <a:solidFill>
                <a:prstClr val="black"/>
              </a:solidFill>
              <a:ea typeface="SimSun" pitchFamily="2" charset="-122"/>
            </a:endParaRPr>
          </a:p>
          <a:p>
            <a:pPr eaLnBrk="1" hangingPunct="1">
              <a:lnSpc>
                <a:spcPct val="90000"/>
              </a:lnSpc>
              <a:spcBef>
                <a:spcPct val="20000"/>
              </a:spcBef>
              <a:buClr>
                <a:srgbClr val="FFFFFF"/>
              </a:buClr>
            </a:pPr>
            <a:r>
              <a:rPr lang="en-US" sz="1662" b="1" dirty="0">
                <a:solidFill>
                  <a:prstClr val="black"/>
                </a:solidFill>
                <a:ea typeface="SimSun" pitchFamily="2" charset="-122"/>
              </a:rPr>
              <a:t>GST </a:t>
            </a:r>
            <a:r>
              <a:rPr lang="en-US" sz="1662" b="1" dirty="0" smtClean="0">
                <a:solidFill>
                  <a:prstClr val="black"/>
                </a:solidFill>
                <a:ea typeface="SimSun" pitchFamily="2" charset="-122"/>
              </a:rPr>
              <a:t>:   </a:t>
            </a:r>
            <a:r>
              <a:rPr lang="en-US" sz="1662" b="1" dirty="0">
                <a:solidFill>
                  <a:prstClr val="black"/>
                </a:solidFill>
                <a:ea typeface="SimSun" pitchFamily="2" charset="-122"/>
              </a:rPr>
              <a:t>		   </a:t>
            </a:r>
            <a:r>
              <a:rPr lang="en-US" sz="1662" b="1" dirty="0" smtClean="0">
                <a:solidFill>
                  <a:prstClr val="black"/>
                </a:solidFill>
                <a:ea typeface="SimSun" pitchFamily="2" charset="-122"/>
              </a:rPr>
              <a:t>        RM0</a:t>
            </a:r>
          </a:p>
          <a:p>
            <a:pPr eaLnBrk="1" hangingPunct="1">
              <a:lnSpc>
                <a:spcPct val="90000"/>
              </a:lnSpc>
              <a:spcBef>
                <a:spcPct val="20000"/>
              </a:spcBef>
              <a:buClr>
                <a:srgbClr val="FFFFFF"/>
              </a:buClr>
            </a:pPr>
            <a:r>
              <a:rPr lang="en-US" sz="1662" b="1" dirty="0" smtClean="0">
                <a:solidFill>
                  <a:prstClr val="black"/>
                </a:solidFill>
                <a:ea typeface="SimSun" pitchFamily="2" charset="-122"/>
              </a:rPr>
              <a:t>Total </a:t>
            </a:r>
            <a:r>
              <a:rPr lang="en-US" sz="1662" b="1" dirty="0">
                <a:solidFill>
                  <a:prstClr val="black"/>
                </a:solidFill>
                <a:ea typeface="SimSun" pitchFamily="2" charset="-122"/>
              </a:rPr>
              <a:t>Selling Price:  </a:t>
            </a:r>
            <a:r>
              <a:rPr lang="en-US" sz="1662" b="1" dirty="0" smtClean="0">
                <a:solidFill>
                  <a:prstClr val="black"/>
                </a:solidFill>
                <a:ea typeface="SimSun" pitchFamily="2" charset="-122"/>
              </a:rPr>
              <a:t>RM125</a:t>
            </a:r>
            <a:endParaRPr lang="en-US" sz="1662" b="1" dirty="0">
              <a:solidFill>
                <a:prstClr val="black"/>
              </a:solidFill>
              <a:ea typeface="SimSun" pitchFamily="2" charset="-122"/>
            </a:endParaRPr>
          </a:p>
        </p:txBody>
      </p:sp>
      <p:sp>
        <p:nvSpPr>
          <p:cNvPr id="60" name="Text Box 12"/>
          <p:cNvSpPr txBox="1">
            <a:spLocks noChangeArrowheads="1"/>
          </p:cNvSpPr>
          <p:nvPr/>
        </p:nvSpPr>
        <p:spPr bwMode="auto">
          <a:xfrm>
            <a:off x="209173" y="4741718"/>
            <a:ext cx="2485173" cy="927133"/>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lIns="66463" tIns="66463" rIns="66463" bIns="66463">
            <a:spAutoFit/>
          </a:bodyPr>
          <a:lstStyle>
            <a:lvl1pPr eaLnBrk="0" hangingPunct="0">
              <a:defRPr sz="4400">
                <a:solidFill>
                  <a:schemeClr val="tx1"/>
                </a:solidFill>
                <a:latin typeface="Arial" charset="0"/>
                <a:ea typeface="ＭＳ Ｐゴシック" charset="-128"/>
              </a:defRPr>
            </a:lvl1pPr>
            <a:lvl2pPr marL="742950" indent="-285750" eaLnBrk="0" hangingPunct="0">
              <a:defRPr sz="4400">
                <a:solidFill>
                  <a:schemeClr val="tx1"/>
                </a:solidFill>
                <a:latin typeface="Arial" charset="0"/>
                <a:ea typeface="ＭＳ Ｐゴシック" charset="-128"/>
              </a:defRPr>
            </a:lvl2pPr>
            <a:lvl3pPr marL="1143000" indent="-228600" eaLnBrk="0" hangingPunct="0">
              <a:defRPr sz="4400">
                <a:solidFill>
                  <a:schemeClr val="tx1"/>
                </a:solidFill>
                <a:latin typeface="Arial" charset="0"/>
                <a:ea typeface="ＭＳ Ｐゴシック" charset="-128"/>
              </a:defRPr>
            </a:lvl3pPr>
            <a:lvl4pPr marL="1600200" indent="-228600" eaLnBrk="0" hangingPunct="0">
              <a:defRPr sz="4400">
                <a:solidFill>
                  <a:schemeClr val="tx1"/>
                </a:solidFill>
                <a:latin typeface="Arial" charset="0"/>
                <a:ea typeface="ＭＳ Ｐゴシック" charset="-128"/>
              </a:defRPr>
            </a:lvl4pPr>
            <a:lvl5pPr marL="2057400" indent="-228600" eaLnBrk="0" hangingPunct="0">
              <a:defRPr sz="4400">
                <a:solidFill>
                  <a:schemeClr val="tx1"/>
                </a:solidFill>
                <a:latin typeface="Arial" charset="0"/>
                <a:ea typeface="ＭＳ Ｐゴシック" charset="-128"/>
              </a:defRPr>
            </a:lvl5pPr>
            <a:lvl6pPr marL="2514600" indent="-228600" algn="r" eaLnBrk="0" fontAlgn="base" hangingPunct="0">
              <a:spcBef>
                <a:spcPct val="0"/>
              </a:spcBef>
              <a:spcAft>
                <a:spcPct val="0"/>
              </a:spcAft>
              <a:defRPr sz="4400">
                <a:solidFill>
                  <a:schemeClr val="tx1"/>
                </a:solidFill>
                <a:latin typeface="Arial" charset="0"/>
                <a:ea typeface="ＭＳ Ｐゴシック" charset="-128"/>
              </a:defRPr>
            </a:lvl6pPr>
            <a:lvl7pPr marL="2971800" indent="-228600" algn="r" eaLnBrk="0" fontAlgn="base" hangingPunct="0">
              <a:spcBef>
                <a:spcPct val="0"/>
              </a:spcBef>
              <a:spcAft>
                <a:spcPct val="0"/>
              </a:spcAft>
              <a:defRPr sz="4400">
                <a:solidFill>
                  <a:schemeClr val="tx1"/>
                </a:solidFill>
                <a:latin typeface="Arial" charset="0"/>
                <a:ea typeface="ＭＳ Ｐゴシック" charset="-128"/>
              </a:defRPr>
            </a:lvl7pPr>
            <a:lvl8pPr marL="3429000" indent="-228600" algn="r" eaLnBrk="0" fontAlgn="base" hangingPunct="0">
              <a:spcBef>
                <a:spcPct val="0"/>
              </a:spcBef>
              <a:spcAft>
                <a:spcPct val="0"/>
              </a:spcAft>
              <a:defRPr sz="4400">
                <a:solidFill>
                  <a:schemeClr val="tx1"/>
                </a:solidFill>
                <a:latin typeface="Arial" charset="0"/>
                <a:ea typeface="ＭＳ Ｐゴシック" charset="-128"/>
              </a:defRPr>
            </a:lvl8pPr>
            <a:lvl9pPr marL="3886200" indent="-228600" algn="r" eaLnBrk="0" fontAlgn="base" hangingPunct="0">
              <a:spcBef>
                <a:spcPct val="0"/>
              </a:spcBef>
              <a:spcAft>
                <a:spcPct val="0"/>
              </a:spcAft>
              <a:defRPr sz="4400">
                <a:solidFill>
                  <a:schemeClr val="tx1"/>
                </a:solidFill>
                <a:latin typeface="Arial" charset="0"/>
                <a:ea typeface="ＭＳ Ｐゴシック" charset="-128"/>
              </a:defRPr>
            </a:lvl9pPr>
          </a:lstStyle>
          <a:p>
            <a:pPr eaLnBrk="1" hangingPunct="1">
              <a:lnSpc>
                <a:spcPct val="90000"/>
              </a:lnSpc>
              <a:spcBef>
                <a:spcPct val="20000"/>
              </a:spcBef>
              <a:buClr>
                <a:srgbClr val="FFFFFF"/>
              </a:buClr>
            </a:pPr>
            <a:r>
              <a:rPr lang="en-US" sz="1662" b="1" dirty="0">
                <a:solidFill>
                  <a:prstClr val="black"/>
                </a:solidFill>
                <a:ea typeface="SimSun" pitchFamily="2" charset="-122"/>
              </a:rPr>
              <a:t>Purchase Cost: </a:t>
            </a:r>
            <a:r>
              <a:rPr lang="en-US" sz="1662" b="1" dirty="0" smtClean="0">
                <a:solidFill>
                  <a:prstClr val="black"/>
                </a:solidFill>
                <a:ea typeface="SimSun" pitchFamily="2" charset="-122"/>
              </a:rPr>
              <a:t>RM100</a:t>
            </a:r>
          </a:p>
          <a:p>
            <a:pPr eaLnBrk="1" hangingPunct="1">
              <a:lnSpc>
                <a:spcPct val="90000"/>
              </a:lnSpc>
              <a:spcBef>
                <a:spcPct val="20000"/>
              </a:spcBef>
              <a:buClr>
                <a:srgbClr val="FFFFFF"/>
              </a:buClr>
            </a:pPr>
            <a:r>
              <a:rPr lang="en-US" sz="1662" b="1" dirty="0" smtClean="0">
                <a:solidFill>
                  <a:prstClr val="black"/>
                </a:solidFill>
                <a:ea typeface="SimSun" pitchFamily="2" charset="-122"/>
              </a:rPr>
              <a:t>GST</a:t>
            </a:r>
            <a:r>
              <a:rPr lang="en-US" sz="1662" b="1" dirty="0">
                <a:solidFill>
                  <a:prstClr val="black"/>
                </a:solidFill>
                <a:ea typeface="SimSun" pitchFamily="2" charset="-122"/>
              </a:rPr>
              <a:t>* : 		</a:t>
            </a:r>
            <a:r>
              <a:rPr lang="en-US" sz="1662" b="1" dirty="0" smtClean="0">
                <a:solidFill>
                  <a:prstClr val="black"/>
                </a:solidFill>
                <a:ea typeface="SimSun" pitchFamily="2" charset="-122"/>
              </a:rPr>
              <a:t>    RM0</a:t>
            </a:r>
          </a:p>
          <a:p>
            <a:pPr eaLnBrk="1" hangingPunct="1">
              <a:lnSpc>
                <a:spcPct val="90000"/>
              </a:lnSpc>
              <a:spcBef>
                <a:spcPct val="20000"/>
              </a:spcBef>
              <a:buClr>
                <a:srgbClr val="FFFFFF"/>
              </a:buClr>
            </a:pPr>
            <a:r>
              <a:rPr lang="en-US" sz="1662" b="1" dirty="0" smtClean="0">
                <a:solidFill>
                  <a:prstClr val="black"/>
                </a:solidFill>
                <a:ea typeface="SimSun" pitchFamily="2" charset="-122"/>
              </a:rPr>
              <a:t>Purchase Price:RM100</a:t>
            </a:r>
            <a:endParaRPr lang="en-US" sz="1662" b="1" dirty="0">
              <a:solidFill>
                <a:prstClr val="black"/>
              </a:solidFill>
              <a:ea typeface="SimSun" pitchFamily="2" charset="-122"/>
            </a:endParaRPr>
          </a:p>
        </p:txBody>
      </p:sp>
    </p:spTree>
    <p:extLst>
      <p:ext uri="{BB962C8B-B14F-4D97-AF65-F5344CB8AC3E}">
        <p14:creationId xmlns:p14="http://schemas.microsoft.com/office/powerpoint/2010/main" val="12810028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5" descr="C:\Users\GSTUser\Desktop\woman_in_hospital_bed_42-17323158.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183" t="7030" r="11130" b="37249"/>
          <a:stretch/>
        </p:blipFill>
        <p:spPr bwMode="auto">
          <a:xfrm>
            <a:off x="6588224" y="2631376"/>
            <a:ext cx="1468746" cy="15594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9" name="Picture 3" descr="C:\Users\GSTUser\Desktop\Hospita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04670" y="2486364"/>
            <a:ext cx="1470325" cy="15690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6" name="Rectangle 5"/>
          <p:cNvSpPr/>
          <p:nvPr/>
        </p:nvSpPr>
        <p:spPr>
          <a:xfrm>
            <a:off x="-219006" y="570836"/>
            <a:ext cx="6477000" cy="844062"/>
          </a:xfrm>
          <a:prstGeom prst="rect">
            <a:avLst/>
          </a:prstGeom>
          <a:solidFill>
            <a:srgbClr val="FF0000"/>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lvl="1"/>
            <a:r>
              <a:rPr lang="en-US" sz="2585" dirty="0">
                <a:latin typeface="Calibri" pitchFamily="34" charset="0"/>
                <a:cs typeface="Calibri" pitchFamily="34" charset="0"/>
              </a:rPr>
              <a:t>HOW GST WORKS?</a:t>
            </a:r>
          </a:p>
          <a:p>
            <a:pPr lvl="1"/>
            <a:r>
              <a:rPr lang="en-US" sz="1846" dirty="0">
                <a:latin typeface="Calibri" pitchFamily="34" charset="0"/>
                <a:cs typeface="Calibri" pitchFamily="34" charset="0"/>
              </a:rPr>
              <a:t>EXEMPTED</a:t>
            </a:r>
          </a:p>
        </p:txBody>
      </p:sp>
      <p:sp>
        <p:nvSpPr>
          <p:cNvPr id="7" name="Slide Number Placeholder 3"/>
          <p:cNvSpPr>
            <a:spLocks noGrp="1"/>
          </p:cNvSpPr>
          <p:nvPr>
            <p:ph type="sldNum" sz="quarter" idx="12"/>
          </p:nvPr>
        </p:nvSpPr>
        <p:spPr/>
        <p:txBody>
          <a:bodyPr/>
          <a:lstStyle/>
          <a:p>
            <a:fld id="{1F45E794-307C-49D3-8CE5-47BF882ED0AE}" type="slidenum">
              <a:rPr lang="en-MY" smtClean="0"/>
              <a:pPr/>
              <a:t>43</a:t>
            </a:fld>
            <a:endParaRPr lang="en-MY" dirty="0"/>
          </a:p>
        </p:txBody>
      </p:sp>
      <p:sp>
        <p:nvSpPr>
          <p:cNvPr id="5" name="Rectangle 17"/>
          <p:cNvSpPr>
            <a:spLocks noChangeArrowheads="1"/>
          </p:cNvSpPr>
          <p:nvPr/>
        </p:nvSpPr>
        <p:spPr bwMode="auto">
          <a:xfrm>
            <a:off x="721275" y="4130190"/>
            <a:ext cx="19433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defTabSz="826498">
              <a:buClr>
                <a:srgbClr val="FFFFFF"/>
              </a:buClr>
            </a:pPr>
            <a:r>
              <a:rPr lang="en-US" sz="2400" b="1" dirty="0">
                <a:solidFill>
                  <a:prstClr val="black"/>
                </a:solidFill>
                <a:ea typeface="SimSun" pitchFamily="2" charset="-122"/>
              </a:rPr>
              <a:t>Supplier</a:t>
            </a:r>
          </a:p>
        </p:txBody>
      </p:sp>
      <p:sp>
        <p:nvSpPr>
          <p:cNvPr id="9" name="Rectangle 25"/>
          <p:cNvSpPr>
            <a:spLocks noChangeArrowheads="1"/>
          </p:cNvSpPr>
          <p:nvPr/>
        </p:nvSpPr>
        <p:spPr bwMode="auto">
          <a:xfrm>
            <a:off x="3775132" y="4129454"/>
            <a:ext cx="149201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defTabSz="826498">
              <a:buClr>
                <a:srgbClr val="FFFFFF"/>
              </a:buClr>
            </a:pPr>
            <a:r>
              <a:rPr lang="en-US" sz="2400" b="1" dirty="0">
                <a:solidFill>
                  <a:prstClr val="black"/>
                </a:solidFill>
                <a:ea typeface="SimSun" pitchFamily="2" charset="-122"/>
              </a:rPr>
              <a:t>Private Hospital</a:t>
            </a:r>
          </a:p>
        </p:txBody>
      </p:sp>
      <p:sp>
        <p:nvSpPr>
          <p:cNvPr id="11" name="Down Arrow 46"/>
          <p:cNvSpPr>
            <a:spLocks noChangeArrowheads="1"/>
          </p:cNvSpPr>
          <p:nvPr/>
        </p:nvSpPr>
        <p:spPr bwMode="auto">
          <a:xfrm>
            <a:off x="2439866" y="2244969"/>
            <a:ext cx="1014046" cy="452804"/>
          </a:xfrm>
          <a:prstGeom prst="downArrow">
            <a:avLst>
              <a:gd name="adj1" fmla="val 50000"/>
              <a:gd name="adj2" fmla="val 41551"/>
            </a:avLst>
          </a:prstGeom>
          <a:solidFill>
            <a:srgbClr val="0033CC"/>
          </a:solidFill>
          <a:ln>
            <a:noFill/>
          </a:ln>
          <a:extLst>
            <a:ext uri="{91240B29-F687-4F45-9708-019B960494DF}">
              <a14:hiddenLine xmlns:a14="http://schemas.microsoft.com/office/drawing/2010/main" w="12700">
                <a:solidFill>
                  <a:srgbClr val="000000"/>
                </a:solidFill>
                <a:round/>
                <a:headEnd type="none" w="sm" len="sm"/>
                <a:tailEnd type="none" w="sm" len="sm"/>
              </a14:hiddenLine>
            </a:ext>
          </a:extLst>
        </p:spPr>
        <p:txBody>
          <a:bodyPr/>
          <a:lstStyle/>
          <a:p>
            <a:endParaRPr lang="en-GB" sz="1662">
              <a:solidFill>
                <a:srgbClr val="000000"/>
              </a:solidFill>
            </a:endParaRPr>
          </a:p>
        </p:txBody>
      </p:sp>
      <p:sp>
        <p:nvSpPr>
          <p:cNvPr id="12" name="Down Arrow 47"/>
          <p:cNvSpPr>
            <a:spLocks noChangeArrowheads="1"/>
          </p:cNvSpPr>
          <p:nvPr/>
        </p:nvSpPr>
        <p:spPr bwMode="auto">
          <a:xfrm>
            <a:off x="5415480" y="2246441"/>
            <a:ext cx="1014046" cy="454269"/>
          </a:xfrm>
          <a:prstGeom prst="downArrow">
            <a:avLst>
              <a:gd name="adj1" fmla="val 50000"/>
              <a:gd name="adj2" fmla="val 41551"/>
            </a:avLst>
          </a:prstGeom>
          <a:solidFill>
            <a:srgbClr val="0033CC"/>
          </a:solidFill>
          <a:ln>
            <a:noFill/>
          </a:ln>
          <a:extLst>
            <a:ext uri="{91240B29-F687-4F45-9708-019B960494DF}">
              <a14:hiddenLine xmlns:a14="http://schemas.microsoft.com/office/drawing/2010/main" w="12700">
                <a:solidFill>
                  <a:srgbClr val="000000"/>
                </a:solidFill>
                <a:round/>
                <a:headEnd type="none" w="sm" len="sm"/>
                <a:tailEnd type="none" w="sm" len="sm"/>
              </a14:hiddenLine>
            </a:ext>
          </a:extLst>
        </p:spPr>
        <p:txBody>
          <a:bodyPr/>
          <a:lstStyle/>
          <a:p>
            <a:endParaRPr lang="en-GB" sz="1662">
              <a:solidFill>
                <a:srgbClr val="000000"/>
              </a:solidFill>
            </a:endParaRPr>
          </a:p>
        </p:txBody>
      </p:sp>
      <p:sp>
        <p:nvSpPr>
          <p:cNvPr id="13" name="Rectangle 23"/>
          <p:cNvSpPr>
            <a:spLocks noChangeArrowheads="1"/>
          </p:cNvSpPr>
          <p:nvPr/>
        </p:nvSpPr>
        <p:spPr bwMode="auto">
          <a:xfrm>
            <a:off x="1286783" y="1681283"/>
            <a:ext cx="3320212" cy="490430"/>
          </a:xfrm>
          <a:prstGeom prst="rect">
            <a:avLst/>
          </a:prstGeom>
          <a:ln/>
          <a:extLst/>
        </p:spPr>
        <p:style>
          <a:lnRef idx="0">
            <a:schemeClr val="accent6"/>
          </a:lnRef>
          <a:fillRef idx="3">
            <a:schemeClr val="accent6"/>
          </a:fillRef>
          <a:effectRef idx="3">
            <a:schemeClr val="accent6"/>
          </a:effectRef>
          <a:fontRef idx="minor">
            <a:schemeClr val="lt1"/>
          </a:fontRef>
        </p:style>
        <p:txBody>
          <a:bodyPr lIns="33231" rIns="33231" anchor="ctr" anchorCtr="1"/>
          <a:lstStyle/>
          <a:p>
            <a:pPr algn="ctr"/>
            <a:r>
              <a:rPr lang="en-GB" sz="2585" b="1" dirty="0">
                <a:solidFill>
                  <a:prstClr val="white"/>
                </a:solidFill>
              </a:rPr>
              <a:t>GST AT 6%  </a:t>
            </a:r>
          </a:p>
        </p:txBody>
      </p:sp>
      <p:sp>
        <p:nvSpPr>
          <p:cNvPr id="14" name="Rectangle 26"/>
          <p:cNvSpPr>
            <a:spLocks noChangeArrowheads="1"/>
          </p:cNvSpPr>
          <p:nvPr/>
        </p:nvSpPr>
        <p:spPr bwMode="auto">
          <a:xfrm>
            <a:off x="4909346" y="1672478"/>
            <a:ext cx="1948654" cy="490430"/>
          </a:xfrm>
          <a:prstGeom prst="rect">
            <a:avLst/>
          </a:prstGeom>
          <a:ln/>
          <a:extLst/>
        </p:spPr>
        <p:style>
          <a:lnRef idx="0">
            <a:schemeClr val="accent6"/>
          </a:lnRef>
          <a:fillRef idx="3">
            <a:schemeClr val="accent6"/>
          </a:fillRef>
          <a:effectRef idx="3">
            <a:schemeClr val="accent6"/>
          </a:effectRef>
          <a:fontRef idx="minor">
            <a:schemeClr val="lt1"/>
          </a:fontRef>
        </p:style>
        <p:txBody>
          <a:bodyPr lIns="33231" rIns="33231" anchor="ctr" anchorCtr="1"/>
          <a:lstStyle/>
          <a:p>
            <a:pPr algn="ctr"/>
            <a:r>
              <a:rPr lang="en-GB" sz="2585" b="1" dirty="0">
                <a:solidFill>
                  <a:prstClr val="white"/>
                </a:solidFill>
              </a:rPr>
              <a:t>NO GST </a:t>
            </a:r>
          </a:p>
        </p:txBody>
      </p:sp>
      <p:sp>
        <p:nvSpPr>
          <p:cNvPr id="15" name="Rectangle 27"/>
          <p:cNvSpPr>
            <a:spLocks noChangeArrowheads="1"/>
          </p:cNvSpPr>
          <p:nvPr/>
        </p:nvSpPr>
        <p:spPr bwMode="auto">
          <a:xfrm>
            <a:off x="6235063" y="4130190"/>
            <a:ext cx="19959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defTabSz="826498">
              <a:buClr>
                <a:srgbClr val="FFFFFF"/>
              </a:buClr>
            </a:pPr>
            <a:r>
              <a:rPr lang="en-US" sz="2400" b="1" dirty="0">
                <a:solidFill>
                  <a:prstClr val="black"/>
                </a:solidFill>
                <a:ea typeface="SimSun" pitchFamily="2" charset="-122"/>
              </a:rPr>
              <a:t>Consumer</a:t>
            </a:r>
          </a:p>
        </p:txBody>
      </p:sp>
      <p:pic>
        <p:nvPicPr>
          <p:cNvPr id="18" name="Picture 2" descr="C:\Users\GSTUser\Desktop\Stethoscope-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2" y="2499158"/>
            <a:ext cx="2042718" cy="1631032"/>
          </a:xfrm>
          <a:prstGeom prst="rect">
            <a:avLst/>
          </a:prstGeom>
          <a:noFill/>
          <a:effectLst>
            <a:outerShdw blurRad="50800" dist="38100" dir="10800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3273735" y="5065690"/>
            <a:ext cx="2332194" cy="1200329"/>
          </a:xfrm>
          <a:prstGeom prst="rect">
            <a:avLst/>
          </a:prstGeom>
          <a:noFill/>
          <a:ln>
            <a:solidFill>
              <a:schemeClr val="tx1"/>
            </a:solidFill>
          </a:ln>
        </p:spPr>
        <p:txBody>
          <a:bodyPr wrap="square" rtlCol="0">
            <a:spAutoFit/>
          </a:bodyPr>
          <a:lstStyle/>
          <a:p>
            <a:pPr algn="ctr"/>
            <a:r>
              <a:rPr lang="en-US" sz="2400" b="1" dirty="0">
                <a:solidFill>
                  <a:srgbClr val="C00000"/>
                </a:solidFill>
              </a:rPr>
              <a:t>CANNOT </a:t>
            </a:r>
            <a:r>
              <a:rPr lang="en-US" sz="2400" b="1" dirty="0"/>
              <a:t>claim back the GST paid</a:t>
            </a:r>
            <a:endParaRPr lang="en-MY" sz="2400" b="1" dirty="0"/>
          </a:p>
        </p:txBody>
      </p:sp>
      <p:sp>
        <p:nvSpPr>
          <p:cNvPr id="16" name="32-Point Star 66"/>
          <p:cNvSpPr>
            <a:spLocks noChangeArrowheads="1"/>
          </p:cNvSpPr>
          <p:nvPr/>
        </p:nvSpPr>
        <p:spPr bwMode="auto">
          <a:xfrm>
            <a:off x="6257994" y="4515768"/>
            <a:ext cx="2134467" cy="2093225"/>
          </a:xfrm>
          <a:prstGeom prst="star32">
            <a:avLst>
              <a:gd name="adj" fmla="val 37500"/>
            </a:avLst>
          </a:prstGeom>
          <a:solidFill>
            <a:srgbClr val="FF0000"/>
          </a:solidFill>
          <a:ln>
            <a:noFill/>
          </a:ln>
          <a:effectLst>
            <a:outerShdw blurRad="63500" sx="102000" sy="102000" algn="ctr" rotWithShape="0">
              <a:prstClr val="black">
                <a:alpha val="40000"/>
              </a:prstClr>
            </a:outerShdw>
          </a:effectLst>
          <a:extLst>
            <a:ext uri="{91240B29-F687-4F45-9708-019B960494DF}">
              <a14:hiddenLine xmlns:a14="http://schemas.microsoft.com/office/drawing/2010/main" w="12700">
                <a:solidFill>
                  <a:srgbClr val="000000"/>
                </a:solidFill>
                <a:round/>
                <a:headEnd type="none" w="sm" len="sm"/>
                <a:tailEnd type="none" w="sm" len="sm"/>
              </a14:hiddenLine>
            </a:ext>
          </a:extLst>
        </p:spPr>
        <p:txBody>
          <a:bodyPr wrap="none" tIns="33231" bIns="33231"/>
          <a:lstStyle/>
          <a:p>
            <a:pPr algn="ctr">
              <a:defRPr/>
            </a:pPr>
            <a:r>
              <a:rPr lang="en-US" sz="2000" b="1" dirty="0">
                <a:solidFill>
                  <a:srgbClr val="FFFFFF"/>
                </a:solidFill>
              </a:rPr>
              <a:t>Consumer</a:t>
            </a:r>
          </a:p>
          <a:p>
            <a:pPr algn="ctr">
              <a:defRPr/>
            </a:pPr>
            <a:r>
              <a:rPr lang="en-US" sz="2000" b="1" dirty="0">
                <a:solidFill>
                  <a:srgbClr val="FFFFFF"/>
                </a:solidFill>
              </a:rPr>
              <a:t>does not</a:t>
            </a:r>
          </a:p>
          <a:p>
            <a:pPr algn="ctr">
              <a:defRPr/>
            </a:pPr>
            <a:r>
              <a:rPr lang="en-US" sz="2000" b="1" dirty="0">
                <a:solidFill>
                  <a:srgbClr val="FFFFFF"/>
                </a:solidFill>
              </a:rPr>
              <a:t>pay any</a:t>
            </a:r>
          </a:p>
          <a:p>
            <a:pPr algn="ctr">
              <a:defRPr/>
            </a:pPr>
            <a:r>
              <a:rPr lang="en-US" sz="2000" b="1" dirty="0">
                <a:solidFill>
                  <a:srgbClr val="FFFFFF"/>
                </a:solidFill>
              </a:rPr>
              <a:t>GST</a:t>
            </a:r>
            <a:endParaRPr lang="en-US" sz="4800" b="1" dirty="0">
              <a:solidFill>
                <a:srgbClr val="FFFFFF"/>
              </a:solidFill>
            </a:endParaRPr>
          </a:p>
        </p:txBody>
      </p:sp>
    </p:spTree>
    <p:extLst>
      <p:ext uri="{BB962C8B-B14F-4D97-AF65-F5344CB8AC3E}">
        <p14:creationId xmlns:p14="http://schemas.microsoft.com/office/powerpoint/2010/main" val="17438609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19006" y="570836"/>
            <a:ext cx="6477000" cy="844062"/>
          </a:xfrm>
          <a:prstGeom prst="rect">
            <a:avLst/>
          </a:prstGeom>
          <a:solidFill>
            <a:srgbClr val="FF0000"/>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lvl="1"/>
            <a:r>
              <a:rPr lang="en-US" sz="2585" dirty="0">
                <a:latin typeface="Calibri" pitchFamily="34" charset="0"/>
                <a:cs typeface="Calibri" pitchFamily="34" charset="0"/>
              </a:rPr>
              <a:t>HOW GST WORKS? </a:t>
            </a:r>
          </a:p>
          <a:p>
            <a:pPr lvl="1"/>
            <a:r>
              <a:rPr lang="en-US" sz="1846" dirty="0">
                <a:latin typeface="Calibri" pitchFamily="34" charset="0"/>
                <a:cs typeface="Calibri" pitchFamily="34" charset="0"/>
              </a:rPr>
              <a:t>EXEMPTED </a:t>
            </a:r>
            <a:r>
              <a:rPr lang="en-US" sz="1846" dirty="0" smtClean="0">
                <a:latin typeface="Calibri" pitchFamily="34" charset="0"/>
                <a:cs typeface="Calibri" pitchFamily="34" charset="0"/>
              </a:rPr>
              <a:t>(CONTD)</a:t>
            </a:r>
            <a:endParaRPr lang="en-US" sz="1846" dirty="0">
              <a:latin typeface="Calibri" pitchFamily="34" charset="0"/>
              <a:cs typeface="Calibri" pitchFamily="34" charset="0"/>
            </a:endParaRPr>
          </a:p>
        </p:txBody>
      </p:sp>
      <p:sp>
        <p:nvSpPr>
          <p:cNvPr id="7" name="Slide Number Placeholder 3"/>
          <p:cNvSpPr>
            <a:spLocks noGrp="1"/>
          </p:cNvSpPr>
          <p:nvPr>
            <p:ph type="sldNum" sz="quarter" idx="12"/>
          </p:nvPr>
        </p:nvSpPr>
        <p:spPr/>
        <p:txBody>
          <a:bodyPr/>
          <a:lstStyle/>
          <a:p>
            <a:fld id="{1F45E794-307C-49D3-8CE5-47BF882ED0AE}" type="slidenum">
              <a:rPr lang="en-MY" smtClean="0"/>
              <a:pPr/>
              <a:t>44</a:t>
            </a:fld>
            <a:endParaRPr lang="en-MY" dirty="0"/>
          </a:p>
        </p:txBody>
      </p:sp>
      <p:sp>
        <p:nvSpPr>
          <p:cNvPr id="5" name="Line 3"/>
          <p:cNvSpPr>
            <a:spLocks noChangeShapeType="1"/>
          </p:cNvSpPr>
          <p:nvPr/>
        </p:nvSpPr>
        <p:spPr bwMode="auto">
          <a:xfrm flipH="1">
            <a:off x="2785697" y="2700705"/>
            <a:ext cx="1052146" cy="164562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66470" tIns="66470" rIns="66470" bIns="66470" anchor="ctr"/>
          <a:lstStyle/>
          <a:p>
            <a:endParaRPr lang="en-MY" sz="1662">
              <a:solidFill>
                <a:prstClr val="black"/>
              </a:solidFill>
            </a:endParaRPr>
          </a:p>
        </p:txBody>
      </p:sp>
      <p:sp>
        <p:nvSpPr>
          <p:cNvPr id="9" name="Line 4"/>
          <p:cNvSpPr>
            <a:spLocks noChangeShapeType="1"/>
          </p:cNvSpPr>
          <p:nvPr/>
        </p:nvSpPr>
        <p:spPr bwMode="auto">
          <a:xfrm>
            <a:off x="4878266" y="2708032"/>
            <a:ext cx="1052146" cy="164562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66470" tIns="66470" rIns="66470" bIns="66470" anchor="ctr"/>
          <a:lstStyle/>
          <a:p>
            <a:endParaRPr lang="en-MY" sz="1662">
              <a:solidFill>
                <a:prstClr val="black"/>
              </a:solidFill>
            </a:endParaRPr>
          </a:p>
        </p:txBody>
      </p:sp>
      <p:grpSp>
        <p:nvGrpSpPr>
          <p:cNvPr id="10" name="Group 5"/>
          <p:cNvGrpSpPr>
            <a:grpSpLocks/>
          </p:cNvGrpSpPr>
          <p:nvPr/>
        </p:nvGrpSpPr>
        <p:grpSpPr bwMode="auto">
          <a:xfrm>
            <a:off x="1997323" y="3768975"/>
            <a:ext cx="4727331" cy="1280746"/>
            <a:chOff x="2161" y="2728"/>
            <a:chExt cx="1499" cy="461"/>
          </a:xfrm>
        </p:grpSpPr>
        <p:sp>
          <p:nvSpPr>
            <p:cNvPr id="11" name="Line 6"/>
            <p:cNvSpPr>
              <a:spLocks noChangeShapeType="1"/>
            </p:cNvSpPr>
            <p:nvPr/>
          </p:nvSpPr>
          <p:spPr bwMode="auto">
            <a:xfrm>
              <a:off x="2161" y="2958"/>
              <a:ext cx="471"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lIns="66470" tIns="66470" rIns="66470" bIns="66470" anchor="ctr"/>
            <a:lstStyle/>
            <a:p>
              <a:endParaRPr lang="en-MY" sz="1662">
                <a:solidFill>
                  <a:prstClr val="black"/>
                </a:solidFill>
              </a:endParaRPr>
            </a:p>
          </p:txBody>
        </p:sp>
        <p:sp>
          <p:nvSpPr>
            <p:cNvPr id="12" name="Line 7"/>
            <p:cNvSpPr>
              <a:spLocks noChangeShapeType="1"/>
            </p:cNvSpPr>
            <p:nvPr/>
          </p:nvSpPr>
          <p:spPr bwMode="auto">
            <a:xfrm>
              <a:off x="3189" y="2959"/>
              <a:ext cx="471"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lIns="66470" tIns="66470" rIns="66470" bIns="66470" anchor="ctr"/>
            <a:lstStyle/>
            <a:p>
              <a:endParaRPr lang="en-MY" sz="1662">
                <a:solidFill>
                  <a:prstClr val="black"/>
                </a:solidFill>
              </a:endParaRPr>
            </a:p>
          </p:txBody>
        </p:sp>
        <p:sp>
          <p:nvSpPr>
            <p:cNvPr id="13" name="Rectangle 8"/>
            <p:cNvSpPr>
              <a:spLocks noChangeArrowheads="1"/>
            </p:cNvSpPr>
            <p:nvPr/>
          </p:nvSpPr>
          <p:spPr bwMode="auto">
            <a:xfrm>
              <a:off x="2621" y="2728"/>
              <a:ext cx="586" cy="461"/>
            </a:xfrm>
            <a:prstGeom prst="rect">
              <a:avLst/>
            </a:prstGeom>
            <a:solidFill>
              <a:srgbClr val="FF3399"/>
            </a:solidFill>
            <a:ln w="9525">
              <a:solidFill>
                <a:schemeClr val="tx1"/>
              </a:solidFill>
              <a:miter lim="800000"/>
              <a:headEnd/>
              <a:tailEnd/>
            </a:ln>
          </p:spPr>
          <p:txBody>
            <a:bodyPr wrap="none" lIns="66463" tIns="66463" rIns="66463" bIns="66463" anchor="ctr"/>
            <a:lstStyle/>
            <a:p>
              <a:pPr algn="ctr">
                <a:buClr>
                  <a:srgbClr val="FFFFFF"/>
                </a:buClr>
              </a:pPr>
              <a:endParaRPr lang="en-GB" sz="1662" b="1">
                <a:solidFill>
                  <a:srgbClr val="000000"/>
                </a:solidFill>
                <a:ea typeface="SimSun" pitchFamily="2" charset="-122"/>
              </a:endParaRPr>
            </a:p>
          </p:txBody>
        </p:sp>
      </p:grpSp>
      <p:sp>
        <p:nvSpPr>
          <p:cNvPr id="16" name="Text Box 10"/>
          <p:cNvSpPr txBox="1">
            <a:spLocks noChangeArrowheads="1"/>
          </p:cNvSpPr>
          <p:nvPr/>
        </p:nvSpPr>
        <p:spPr bwMode="auto">
          <a:xfrm>
            <a:off x="3661996" y="3965337"/>
            <a:ext cx="1377462" cy="90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6463" tIns="66463" rIns="66463" bIns="66463">
            <a:spAutoFit/>
          </a:bodyPr>
          <a:lstStyle>
            <a:lvl1pPr eaLnBrk="0" hangingPunct="0">
              <a:defRPr sz="4400">
                <a:solidFill>
                  <a:schemeClr val="tx1"/>
                </a:solidFill>
                <a:latin typeface="Arial" charset="0"/>
                <a:ea typeface="ＭＳ Ｐゴシック" charset="-128"/>
              </a:defRPr>
            </a:lvl1pPr>
            <a:lvl2pPr marL="742950" indent="-285750" eaLnBrk="0" hangingPunct="0">
              <a:defRPr sz="4400">
                <a:solidFill>
                  <a:schemeClr val="tx1"/>
                </a:solidFill>
                <a:latin typeface="Arial" charset="0"/>
                <a:ea typeface="ＭＳ Ｐゴシック" charset="-128"/>
              </a:defRPr>
            </a:lvl2pPr>
            <a:lvl3pPr marL="1143000" indent="-228600" eaLnBrk="0" hangingPunct="0">
              <a:defRPr sz="4400">
                <a:solidFill>
                  <a:schemeClr val="tx1"/>
                </a:solidFill>
                <a:latin typeface="Arial" charset="0"/>
                <a:ea typeface="ＭＳ Ｐゴシック" charset="-128"/>
              </a:defRPr>
            </a:lvl3pPr>
            <a:lvl4pPr marL="1600200" indent="-228600" eaLnBrk="0" hangingPunct="0">
              <a:defRPr sz="4400">
                <a:solidFill>
                  <a:schemeClr val="tx1"/>
                </a:solidFill>
                <a:latin typeface="Arial" charset="0"/>
                <a:ea typeface="ＭＳ Ｐゴシック" charset="-128"/>
              </a:defRPr>
            </a:lvl4pPr>
            <a:lvl5pPr marL="2057400" indent="-228600" eaLnBrk="0" hangingPunct="0">
              <a:defRPr sz="4400">
                <a:solidFill>
                  <a:schemeClr val="tx1"/>
                </a:solidFill>
                <a:latin typeface="Arial" charset="0"/>
                <a:ea typeface="ＭＳ Ｐゴシック" charset="-128"/>
              </a:defRPr>
            </a:lvl5pPr>
            <a:lvl6pPr marL="2514600" indent="-228600" algn="r" eaLnBrk="0" fontAlgn="base" hangingPunct="0">
              <a:spcBef>
                <a:spcPct val="0"/>
              </a:spcBef>
              <a:spcAft>
                <a:spcPct val="0"/>
              </a:spcAft>
              <a:defRPr sz="4400">
                <a:solidFill>
                  <a:schemeClr val="tx1"/>
                </a:solidFill>
                <a:latin typeface="Arial" charset="0"/>
                <a:ea typeface="ＭＳ Ｐゴシック" charset="-128"/>
              </a:defRPr>
            </a:lvl6pPr>
            <a:lvl7pPr marL="2971800" indent="-228600" algn="r" eaLnBrk="0" fontAlgn="base" hangingPunct="0">
              <a:spcBef>
                <a:spcPct val="0"/>
              </a:spcBef>
              <a:spcAft>
                <a:spcPct val="0"/>
              </a:spcAft>
              <a:defRPr sz="4400">
                <a:solidFill>
                  <a:schemeClr val="tx1"/>
                </a:solidFill>
                <a:latin typeface="Arial" charset="0"/>
                <a:ea typeface="ＭＳ Ｐゴシック" charset="-128"/>
              </a:defRPr>
            </a:lvl7pPr>
            <a:lvl8pPr marL="3429000" indent="-228600" algn="r" eaLnBrk="0" fontAlgn="base" hangingPunct="0">
              <a:spcBef>
                <a:spcPct val="0"/>
              </a:spcBef>
              <a:spcAft>
                <a:spcPct val="0"/>
              </a:spcAft>
              <a:defRPr sz="4400">
                <a:solidFill>
                  <a:schemeClr val="tx1"/>
                </a:solidFill>
                <a:latin typeface="Arial" charset="0"/>
                <a:ea typeface="ＭＳ Ｐゴシック" charset="-128"/>
              </a:defRPr>
            </a:lvl8pPr>
            <a:lvl9pPr marL="3886200" indent="-228600" algn="r" eaLnBrk="0" fontAlgn="base" hangingPunct="0">
              <a:spcBef>
                <a:spcPct val="0"/>
              </a:spcBef>
              <a:spcAft>
                <a:spcPct val="0"/>
              </a:spcAft>
              <a:defRPr sz="4400">
                <a:solidFill>
                  <a:schemeClr val="tx1"/>
                </a:solidFill>
                <a:latin typeface="Arial" charset="0"/>
                <a:ea typeface="ＭＳ Ｐゴシック" charset="-128"/>
              </a:defRPr>
            </a:lvl9pPr>
          </a:lstStyle>
          <a:p>
            <a:pPr algn="ctr" eaLnBrk="1" hangingPunct="1">
              <a:spcBef>
                <a:spcPct val="50000"/>
              </a:spcBef>
              <a:buClr>
                <a:srgbClr val="FFFFFF"/>
              </a:buClr>
            </a:pPr>
            <a:r>
              <a:rPr lang="en-US" sz="1662" b="1" dirty="0">
                <a:solidFill>
                  <a:prstClr val="white"/>
                </a:solidFill>
                <a:ea typeface="SimSun" pitchFamily="2" charset="-122"/>
              </a:rPr>
              <a:t>Value Added Activity</a:t>
            </a:r>
          </a:p>
        </p:txBody>
      </p:sp>
      <p:sp>
        <p:nvSpPr>
          <p:cNvPr id="17" name="Text Box 13"/>
          <p:cNvSpPr txBox="1">
            <a:spLocks noChangeArrowheads="1"/>
          </p:cNvSpPr>
          <p:nvPr/>
        </p:nvSpPr>
        <p:spPr bwMode="auto">
          <a:xfrm>
            <a:off x="3267808" y="5162551"/>
            <a:ext cx="2439866" cy="927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6463" tIns="66463" rIns="66463" bIns="66463">
            <a:spAutoFit/>
          </a:bodyPr>
          <a:lstStyle>
            <a:lvl1pPr eaLnBrk="0" hangingPunct="0">
              <a:defRPr sz="4400">
                <a:solidFill>
                  <a:schemeClr val="tx1"/>
                </a:solidFill>
                <a:latin typeface="Arial" charset="0"/>
                <a:ea typeface="ＭＳ Ｐゴシック" charset="-128"/>
              </a:defRPr>
            </a:lvl1pPr>
            <a:lvl2pPr marL="742950" indent="-285750" eaLnBrk="0" hangingPunct="0">
              <a:defRPr sz="4400">
                <a:solidFill>
                  <a:schemeClr val="tx1"/>
                </a:solidFill>
                <a:latin typeface="Arial" charset="0"/>
                <a:ea typeface="ＭＳ Ｐゴシック" charset="-128"/>
              </a:defRPr>
            </a:lvl2pPr>
            <a:lvl3pPr marL="1143000" indent="-228600" eaLnBrk="0" hangingPunct="0">
              <a:defRPr sz="4400">
                <a:solidFill>
                  <a:schemeClr val="tx1"/>
                </a:solidFill>
                <a:latin typeface="Arial" charset="0"/>
                <a:ea typeface="ＭＳ Ｐゴシック" charset="-128"/>
              </a:defRPr>
            </a:lvl3pPr>
            <a:lvl4pPr marL="1600200" indent="-228600" eaLnBrk="0" hangingPunct="0">
              <a:defRPr sz="4400">
                <a:solidFill>
                  <a:schemeClr val="tx1"/>
                </a:solidFill>
                <a:latin typeface="Arial" charset="0"/>
                <a:ea typeface="ＭＳ Ｐゴシック" charset="-128"/>
              </a:defRPr>
            </a:lvl4pPr>
            <a:lvl5pPr marL="2057400" indent="-228600" eaLnBrk="0" hangingPunct="0">
              <a:defRPr sz="4400">
                <a:solidFill>
                  <a:schemeClr val="tx1"/>
                </a:solidFill>
                <a:latin typeface="Arial" charset="0"/>
                <a:ea typeface="ＭＳ Ｐゴシック" charset="-128"/>
              </a:defRPr>
            </a:lvl5pPr>
            <a:lvl6pPr marL="2514600" indent="-228600" algn="r" eaLnBrk="0" fontAlgn="base" hangingPunct="0">
              <a:spcBef>
                <a:spcPct val="0"/>
              </a:spcBef>
              <a:spcAft>
                <a:spcPct val="0"/>
              </a:spcAft>
              <a:defRPr sz="4400">
                <a:solidFill>
                  <a:schemeClr val="tx1"/>
                </a:solidFill>
                <a:latin typeface="Arial" charset="0"/>
                <a:ea typeface="ＭＳ Ｐゴシック" charset="-128"/>
              </a:defRPr>
            </a:lvl6pPr>
            <a:lvl7pPr marL="2971800" indent="-228600" algn="r" eaLnBrk="0" fontAlgn="base" hangingPunct="0">
              <a:spcBef>
                <a:spcPct val="0"/>
              </a:spcBef>
              <a:spcAft>
                <a:spcPct val="0"/>
              </a:spcAft>
              <a:defRPr sz="4400">
                <a:solidFill>
                  <a:schemeClr val="tx1"/>
                </a:solidFill>
                <a:latin typeface="Arial" charset="0"/>
                <a:ea typeface="ＭＳ Ｐゴシック" charset="-128"/>
              </a:defRPr>
            </a:lvl7pPr>
            <a:lvl8pPr marL="3429000" indent="-228600" algn="r" eaLnBrk="0" fontAlgn="base" hangingPunct="0">
              <a:spcBef>
                <a:spcPct val="0"/>
              </a:spcBef>
              <a:spcAft>
                <a:spcPct val="0"/>
              </a:spcAft>
              <a:defRPr sz="4400">
                <a:solidFill>
                  <a:schemeClr val="tx1"/>
                </a:solidFill>
                <a:latin typeface="Arial" charset="0"/>
                <a:ea typeface="ＭＳ Ｐゴシック" charset="-128"/>
              </a:defRPr>
            </a:lvl8pPr>
            <a:lvl9pPr marL="3886200" indent="-228600" algn="r" eaLnBrk="0" fontAlgn="base" hangingPunct="0">
              <a:spcBef>
                <a:spcPct val="0"/>
              </a:spcBef>
              <a:spcAft>
                <a:spcPct val="0"/>
              </a:spcAft>
              <a:defRPr sz="4400">
                <a:solidFill>
                  <a:schemeClr val="tx1"/>
                </a:solidFill>
                <a:latin typeface="Arial" charset="0"/>
                <a:ea typeface="ＭＳ Ｐゴシック" charset="-128"/>
              </a:defRPr>
            </a:lvl9pPr>
          </a:lstStyle>
          <a:p>
            <a:pPr algn="ctr" eaLnBrk="1" hangingPunct="1">
              <a:lnSpc>
                <a:spcPct val="90000"/>
              </a:lnSpc>
              <a:spcBef>
                <a:spcPct val="20000"/>
              </a:spcBef>
              <a:buClr>
                <a:srgbClr val="FFFFFF"/>
              </a:buClr>
            </a:pPr>
            <a:r>
              <a:rPr lang="en-US" sz="1662" b="1" dirty="0">
                <a:solidFill>
                  <a:prstClr val="black"/>
                </a:solidFill>
                <a:ea typeface="SimSun" pitchFamily="2" charset="-122"/>
              </a:rPr>
              <a:t>Added Value: RM25</a:t>
            </a:r>
          </a:p>
          <a:p>
            <a:pPr algn="ctr" eaLnBrk="1" hangingPunct="1">
              <a:lnSpc>
                <a:spcPct val="90000"/>
              </a:lnSpc>
              <a:spcBef>
                <a:spcPct val="20000"/>
              </a:spcBef>
              <a:buClr>
                <a:srgbClr val="FFFFFF"/>
              </a:buClr>
            </a:pPr>
            <a:r>
              <a:rPr lang="en-US" sz="1662" b="1" dirty="0">
                <a:solidFill>
                  <a:srgbClr val="FF0000"/>
                </a:solidFill>
                <a:ea typeface="SimSun" pitchFamily="2" charset="-122"/>
              </a:rPr>
              <a:t>(+ GST : No GST </a:t>
            </a:r>
            <a:r>
              <a:rPr lang="en-US" sz="1662" b="1" dirty="0" smtClean="0">
                <a:solidFill>
                  <a:srgbClr val="FF0000"/>
                </a:solidFill>
                <a:ea typeface="SimSun" pitchFamily="2" charset="-122"/>
              </a:rPr>
              <a:t>)</a:t>
            </a:r>
          </a:p>
          <a:p>
            <a:pPr algn="ctr" eaLnBrk="1" hangingPunct="1">
              <a:lnSpc>
                <a:spcPct val="90000"/>
              </a:lnSpc>
              <a:spcBef>
                <a:spcPct val="20000"/>
              </a:spcBef>
              <a:buClr>
                <a:srgbClr val="FFFFFF"/>
              </a:buClr>
            </a:pPr>
            <a:endParaRPr lang="en-US" sz="1662" b="1" dirty="0">
              <a:solidFill>
                <a:srgbClr val="FF0000"/>
              </a:solidFill>
              <a:ea typeface="SimSun" pitchFamily="2" charset="-122"/>
            </a:endParaRPr>
          </a:p>
        </p:txBody>
      </p:sp>
      <p:sp>
        <p:nvSpPr>
          <p:cNvPr id="20" name="AutoShape 20"/>
          <p:cNvSpPr>
            <a:spLocks noChangeArrowheads="1"/>
          </p:cNvSpPr>
          <p:nvPr/>
        </p:nvSpPr>
        <p:spPr bwMode="auto">
          <a:xfrm>
            <a:off x="2927709" y="2291630"/>
            <a:ext cx="394318" cy="455000"/>
          </a:xfrm>
          <a:prstGeom prst="rightArrow">
            <a:avLst>
              <a:gd name="adj1" fmla="val 50000"/>
              <a:gd name="adj2" fmla="val 26940"/>
            </a:avLst>
          </a:prstGeom>
          <a:solidFill>
            <a:schemeClr val="accent5">
              <a:lumMod val="25000"/>
            </a:schemeClr>
          </a:solidFill>
          <a:ln>
            <a:noFill/>
          </a:ln>
          <a:effectLst>
            <a:outerShdw blurRad="63500" sx="102000" sy="102000" algn="ctr" rotWithShape="0">
              <a:prstClr val="black">
                <a:alpha val="40000"/>
              </a:prstClr>
            </a:outerShdw>
          </a:effectLst>
        </p:spPr>
        <p:txBody>
          <a:bodyPr wrap="none" lIns="66463" tIns="66463" rIns="66463" bIns="66463" anchor="ctr"/>
          <a:lstStyle/>
          <a:p>
            <a:pPr algn="ctr">
              <a:buClr>
                <a:srgbClr val="FFFFFF"/>
              </a:buClr>
              <a:defRPr/>
            </a:pPr>
            <a:endParaRPr lang="en-GB" sz="1662" b="1">
              <a:solidFill>
                <a:srgbClr val="000000"/>
              </a:solidFill>
              <a:ea typeface="SimSun" pitchFamily="2" charset="-122"/>
            </a:endParaRPr>
          </a:p>
        </p:txBody>
      </p:sp>
      <p:sp>
        <p:nvSpPr>
          <p:cNvPr id="44" name="AutoShape 20"/>
          <p:cNvSpPr>
            <a:spLocks noChangeArrowheads="1"/>
          </p:cNvSpPr>
          <p:nvPr/>
        </p:nvSpPr>
        <p:spPr bwMode="auto">
          <a:xfrm>
            <a:off x="5497230" y="2272672"/>
            <a:ext cx="420888" cy="473958"/>
          </a:xfrm>
          <a:prstGeom prst="rightArrow">
            <a:avLst>
              <a:gd name="adj1" fmla="val 50000"/>
              <a:gd name="adj2" fmla="val 26940"/>
            </a:avLst>
          </a:prstGeom>
          <a:solidFill>
            <a:schemeClr val="accent5">
              <a:lumMod val="25000"/>
            </a:schemeClr>
          </a:solidFill>
          <a:ln>
            <a:noFill/>
          </a:ln>
          <a:effectLst>
            <a:outerShdw blurRad="63500" sx="102000" sy="102000" algn="ctr" rotWithShape="0">
              <a:prstClr val="black">
                <a:alpha val="40000"/>
              </a:prstClr>
            </a:outerShdw>
          </a:effectLst>
        </p:spPr>
        <p:txBody>
          <a:bodyPr wrap="none" lIns="66463" tIns="66463" rIns="66463" bIns="66463" anchor="ctr"/>
          <a:lstStyle/>
          <a:p>
            <a:pPr algn="ctr">
              <a:buClr>
                <a:srgbClr val="FFFFFF"/>
              </a:buClr>
              <a:defRPr/>
            </a:pPr>
            <a:endParaRPr lang="en-GB" sz="1662" b="1">
              <a:solidFill>
                <a:srgbClr val="000000"/>
              </a:solidFill>
              <a:ea typeface="SimSun" pitchFamily="2" charset="-122"/>
            </a:endParaRPr>
          </a:p>
        </p:txBody>
      </p:sp>
      <p:pic>
        <p:nvPicPr>
          <p:cNvPr id="46" name="Picture 5" descr="C:\Users\GSTUser\Desktop\woman_in_hospital_bed_42-17323158.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183" t="7030" r="11130" b="37249"/>
          <a:stretch/>
        </p:blipFill>
        <p:spPr bwMode="auto">
          <a:xfrm>
            <a:off x="6505209" y="1669746"/>
            <a:ext cx="1468746" cy="15594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47" name="Picture 3" descr="C:\Users\GSTUser\Desktop\Hospita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21655" y="1524734"/>
            <a:ext cx="1470325" cy="15690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51" name="Picture 2" descr="C:\Users\GSTUser\Desktop\Stethoscope-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6587" y="1537528"/>
            <a:ext cx="2042718" cy="1631032"/>
          </a:xfrm>
          <a:prstGeom prst="rect">
            <a:avLst/>
          </a:prstGeom>
          <a:noFill/>
          <a:effectLst>
            <a:outerShdw blurRad="50800" dist="38100" dir="10800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2" name="Text Box 11"/>
          <p:cNvSpPr txBox="1">
            <a:spLocks noChangeArrowheads="1"/>
          </p:cNvSpPr>
          <p:nvPr/>
        </p:nvSpPr>
        <p:spPr bwMode="auto">
          <a:xfrm>
            <a:off x="5707674" y="4565321"/>
            <a:ext cx="3114898" cy="927133"/>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lIns="66463" tIns="66463" rIns="66463" bIns="66463">
            <a:spAutoFit/>
          </a:bodyPr>
          <a:lstStyle>
            <a:lvl1pPr eaLnBrk="0" hangingPunct="0">
              <a:defRPr sz="4400">
                <a:solidFill>
                  <a:schemeClr val="tx1"/>
                </a:solidFill>
                <a:latin typeface="Arial" charset="0"/>
                <a:ea typeface="ＭＳ Ｐゴシック" charset="-128"/>
              </a:defRPr>
            </a:lvl1pPr>
            <a:lvl2pPr marL="742950" indent="-285750" eaLnBrk="0" hangingPunct="0">
              <a:defRPr sz="4400">
                <a:solidFill>
                  <a:schemeClr val="tx1"/>
                </a:solidFill>
                <a:latin typeface="Arial" charset="0"/>
                <a:ea typeface="ＭＳ Ｐゴシック" charset="-128"/>
              </a:defRPr>
            </a:lvl2pPr>
            <a:lvl3pPr marL="1143000" indent="-228600" eaLnBrk="0" hangingPunct="0">
              <a:defRPr sz="4400">
                <a:solidFill>
                  <a:schemeClr val="tx1"/>
                </a:solidFill>
                <a:latin typeface="Arial" charset="0"/>
                <a:ea typeface="ＭＳ Ｐゴシック" charset="-128"/>
              </a:defRPr>
            </a:lvl3pPr>
            <a:lvl4pPr marL="1600200" indent="-228600" eaLnBrk="0" hangingPunct="0">
              <a:defRPr sz="4400">
                <a:solidFill>
                  <a:schemeClr val="tx1"/>
                </a:solidFill>
                <a:latin typeface="Arial" charset="0"/>
                <a:ea typeface="ＭＳ Ｐゴシック" charset="-128"/>
              </a:defRPr>
            </a:lvl4pPr>
            <a:lvl5pPr marL="2057400" indent="-228600" eaLnBrk="0" hangingPunct="0">
              <a:defRPr sz="4400">
                <a:solidFill>
                  <a:schemeClr val="tx1"/>
                </a:solidFill>
                <a:latin typeface="Arial" charset="0"/>
                <a:ea typeface="ＭＳ Ｐゴシック" charset="-128"/>
              </a:defRPr>
            </a:lvl5pPr>
            <a:lvl6pPr marL="2514600" indent="-228600" algn="r" eaLnBrk="0" fontAlgn="base" hangingPunct="0">
              <a:spcBef>
                <a:spcPct val="0"/>
              </a:spcBef>
              <a:spcAft>
                <a:spcPct val="0"/>
              </a:spcAft>
              <a:defRPr sz="4400">
                <a:solidFill>
                  <a:schemeClr val="tx1"/>
                </a:solidFill>
                <a:latin typeface="Arial" charset="0"/>
                <a:ea typeface="ＭＳ Ｐゴシック" charset="-128"/>
              </a:defRPr>
            </a:lvl6pPr>
            <a:lvl7pPr marL="2971800" indent="-228600" algn="r" eaLnBrk="0" fontAlgn="base" hangingPunct="0">
              <a:spcBef>
                <a:spcPct val="0"/>
              </a:spcBef>
              <a:spcAft>
                <a:spcPct val="0"/>
              </a:spcAft>
              <a:defRPr sz="4400">
                <a:solidFill>
                  <a:schemeClr val="tx1"/>
                </a:solidFill>
                <a:latin typeface="Arial" charset="0"/>
                <a:ea typeface="ＭＳ Ｐゴシック" charset="-128"/>
              </a:defRPr>
            </a:lvl7pPr>
            <a:lvl8pPr marL="3429000" indent="-228600" algn="r" eaLnBrk="0" fontAlgn="base" hangingPunct="0">
              <a:spcBef>
                <a:spcPct val="0"/>
              </a:spcBef>
              <a:spcAft>
                <a:spcPct val="0"/>
              </a:spcAft>
              <a:defRPr sz="4400">
                <a:solidFill>
                  <a:schemeClr val="tx1"/>
                </a:solidFill>
                <a:latin typeface="Arial" charset="0"/>
                <a:ea typeface="ＭＳ Ｐゴシック" charset="-128"/>
              </a:defRPr>
            </a:lvl8pPr>
            <a:lvl9pPr marL="3886200" indent="-228600" algn="r" eaLnBrk="0" fontAlgn="base" hangingPunct="0">
              <a:spcBef>
                <a:spcPct val="0"/>
              </a:spcBef>
              <a:spcAft>
                <a:spcPct val="0"/>
              </a:spcAft>
              <a:defRPr sz="4400">
                <a:solidFill>
                  <a:schemeClr val="tx1"/>
                </a:solidFill>
                <a:latin typeface="Arial" charset="0"/>
                <a:ea typeface="ＭＳ Ｐゴシック" charset="-128"/>
              </a:defRPr>
            </a:lvl9pPr>
          </a:lstStyle>
          <a:p>
            <a:pPr eaLnBrk="1" hangingPunct="1">
              <a:lnSpc>
                <a:spcPct val="90000"/>
              </a:lnSpc>
              <a:spcBef>
                <a:spcPct val="20000"/>
              </a:spcBef>
              <a:buClr>
                <a:srgbClr val="FFFFFF"/>
              </a:buClr>
            </a:pPr>
            <a:r>
              <a:rPr lang="en-US" sz="1662" b="1" dirty="0">
                <a:solidFill>
                  <a:prstClr val="black"/>
                </a:solidFill>
                <a:ea typeface="SimSun" pitchFamily="2" charset="-122"/>
              </a:rPr>
              <a:t>Selling Price: 	   </a:t>
            </a:r>
            <a:r>
              <a:rPr lang="en-US" sz="1662" b="1" dirty="0" smtClean="0">
                <a:solidFill>
                  <a:prstClr val="black"/>
                </a:solidFill>
                <a:ea typeface="SimSun" pitchFamily="2" charset="-122"/>
              </a:rPr>
              <a:t>RM131</a:t>
            </a:r>
          </a:p>
          <a:p>
            <a:pPr eaLnBrk="1" hangingPunct="1">
              <a:lnSpc>
                <a:spcPct val="90000"/>
              </a:lnSpc>
              <a:spcBef>
                <a:spcPct val="20000"/>
              </a:spcBef>
              <a:buClr>
                <a:srgbClr val="FFFFFF"/>
              </a:buClr>
            </a:pPr>
            <a:r>
              <a:rPr lang="en-US" sz="1662" b="1" dirty="0" smtClean="0">
                <a:solidFill>
                  <a:prstClr val="black"/>
                </a:solidFill>
                <a:ea typeface="SimSun" pitchFamily="2" charset="-122"/>
              </a:rPr>
              <a:t>GST :   </a:t>
            </a:r>
            <a:r>
              <a:rPr lang="en-US" sz="1662" b="1" dirty="0">
                <a:solidFill>
                  <a:prstClr val="black"/>
                </a:solidFill>
                <a:ea typeface="SimSun" pitchFamily="2" charset="-122"/>
              </a:rPr>
              <a:t>		   </a:t>
            </a:r>
            <a:r>
              <a:rPr lang="en-US" sz="1662" b="1" dirty="0" smtClean="0">
                <a:solidFill>
                  <a:prstClr val="black"/>
                </a:solidFill>
                <a:ea typeface="SimSun" pitchFamily="2" charset="-122"/>
              </a:rPr>
              <a:t>        RM0</a:t>
            </a:r>
          </a:p>
          <a:p>
            <a:pPr eaLnBrk="1" hangingPunct="1">
              <a:lnSpc>
                <a:spcPct val="90000"/>
              </a:lnSpc>
              <a:spcBef>
                <a:spcPct val="20000"/>
              </a:spcBef>
              <a:buClr>
                <a:srgbClr val="FFFFFF"/>
              </a:buClr>
            </a:pPr>
            <a:r>
              <a:rPr lang="en-US" sz="1662" b="1" dirty="0" smtClean="0">
                <a:solidFill>
                  <a:prstClr val="black"/>
                </a:solidFill>
                <a:ea typeface="SimSun" pitchFamily="2" charset="-122"/>
              </a:rPr>
              <a:t>Total </a:t>
            </a:r>
            <a:r>
              <a:rPr lang="en-US" sz="1662" b="1" dirty="0">
                <a:solidFill>
                  <a:prstClr val="black"/>
                </a:solidFill>
                <a:ea typeface="SimSun" pitchFamily="2" charset="-122"/>
              </a:rPr>
              <a:t>Selling Price:  </a:t>
            </a:r>
            <a:r>
              <a:rPr lang="en-US" sz="1662" b="1" dirty="0" smtClean="0">
                <a:solidFill>
                  <a:prstClr val="black"/>
                </a:solidFill>
                <a:ea typeface="SimSun" pitchFamily="2" charset="-122"/>
              </a:rPr>
              <a:t>RM131</a:t>
            </a:r>
            <a:endParaRPr lang="en-US" sz="1662" b="1" dirty="0">
              <a:solidFill>
                <a:prstClr val="black"/>
              </a:solidFill>
              <a:ea typeface="SimSun" pitchFamily="2" charset="-122"/>
            </a:endParaRPr>
          </a:p>
        </p:txBody>
      </p:sp>
      <p:sp>
        <p:nvSpPr>
          <p:cNvPr id="53" name="Text Box 12"/>
          <p:cNvSpPr txBox="1">
            <a:spLocks noChangeArrowheads="1"/>
          </p:cNvSpPr>
          <p:nvPr/>
        </p:nvSpPr>
        <p:spPr bwMode="auto">
          <a:xfrm>
            <a:off x="782602" y="4592215"/>
            <a:ext cx="2485173" cy="927133"/>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lIns="66463" tIns="66463" rIns="66463" bIns="66463">
            <a:spAutoFit/>
          </a:bodyPr>
          <a:lstStyle>
            <a:lvl1pPr eaLnBrk="0" hangingPunct="0">
              <a:defRPr sz="4400">
                <a:solidFill>
                  <a:schemeClr val="tx1"/>
                </a:solidFill>
                <a:latin typeface="Arial" charset="0"/>
                <a:ea typeface="ＭＳ Ｐゴシック" charset="-128"/>
              </a:defRPr>
            </a:lvl1pPr>
            <a:lvl2pPr marL="742950" indent="-285750" eaLnBrk="0" hangingPunct="0">
              <a:defRPr sz="4400">
                <a:solidFill>
                  <a:schemeClr val="tx1"/>
                </a:solidFill>
                <a:latin typeface="Arial" charset="0"/>
                <a:ea typeface="ＭＳ Ｐゴシック" charset="-128"/>
              </a:defRPr>
            </a:lvl2pPr>
            <a:lvl3pPr marL="1143000" indent="-228600" eaLnBrk="0" hangingPunct="0">
              <a:defRPr sz="4400">
                <a:solidFill>
                  <a:schemeClr val="tx1"/>
                </a:solidFill>
                <a:latin typeface="Arial" charset="0"/>
                <a:ea typeface="ＭＳ Ｐゴシック" charset="-128"/>
              </a:defRPr>
            </a:lvl3pPr>
            <a:lvl4pPr marL="1600200" indent="-228600" eaLnBrk="0" hangingPunct="0">
              <a:defRPr sz="4400">
                <a:solidFill>
                  <a:schemeClr val="tx1"/>
                </a:solidFill>
                <a:latin typeface="Arial" charset="0"/>
                <a:ea typeface="ＭＳ Ｐゴシック" charset="-128"/>
              </a:defRPr>
            </a:lvl4pPr>
            <a:lvl5pPr marL="2057400" indent="-228600" eaLnBrk="0" hangingPunct="0">
              <a:defRPr sz="4400">
                <a:solidFill>
                  <a:schemeClr val="tx1"/>
                </a:solidFill>
                <a:latin typeface="Arial" charset="0"/>
                <a:ea typeface="ＭＳ Ｐゴシック" charset="-128"/>
              </a:defRPr>
            </a:lvl5pPr>
            <a:lvl6pPr marL="2514600" indent="-228600" algn="r" eaLnBrk="0" fontAlgn="base" hangingPunct="0">
              <a:spcBef>
                <a:spcPct val="0"/>
              </a:spcBef>
              <a:spcAft>
                <a:spcPct val="0"/>
              </a:spcAft>
              <a:defRPr sz="4400">
                <a:solidFill>
                  <a:schemeClr val="tx1"/>
                </a:solidFill>
                <a:latin typeface="Arial" charset="0"/>
                <a:ea typeface="ＭＳ Ｐゴシック" charset="-128"/>
              </a:defRPr>
            </a:lvl6pPr>
            <a:lvl7pPr marL="2971800" indent="-228600" algn="r" eaLnBrk="0" fontAlgn="base" hangingPunct="0">
              <a:spcBef>
                <a:spcPct val="0"/>
              </a:spcBef>
              <a:spcAft>
                <a:spcPct val="0"/>
              </a:spcAft>
              <a:defRPr sz="4400">
                <a:solidFill>
                  <a:schemeClr val="tx1"/>
                </a:solidFill>
                <a:latin typeface="Arial" charset="0"/>
                <a:ea typeface="ＭＳ Ｐゴシック" charset="-128"/>
              </a:defRPr>
            </a:lvl7pPr>
            <a:lvl8pPr marL="3429000" indent="-228600" algn="r" eaLnBrk="0" fontAlgn="base" hangingPunct="0">
              <a:spcBef>
                <a:spcPct val="0"/>
              </a:spcBef>
              <a:spcAft>
                <a:spcPct val="0"/>
              </a:spcAft>
              <a:defRPr sz="4400">
                <a:solidFill>
                  <a:schemeClr val="tx1"/>
                </a:solidFill>
                <a:latin typeface="Arial" charset="0"/>
                <a:ea typeface="ＭＳ Ｐゴシック" charset="-128"/>
              </a:defRPr>
            </a:lvl8pPr>
            <a:lvl9pPr marL="3886200" indent="-228600" algn="r" eaLnBrk="0" fontAlgn="base" hangingPunct="0">
              <a:spcBef>
                <a:spcPct val="0"/>
              </a:spcBef>
              <a:spcAft>
                <a:spcPct val="0"/>
              </a:spcAft>
              <a:defRPr sz="4400">
                <a:solidFill>
                  <a:schemeClr val="tx1"/>
                </a:solidFill>
                <a:latin typeface="Arial" charset="0"/>
                <a:ea typeface="ＭＳ Ｐゴシック" charset="-128"/>
              </a:defRPr>
            </a:lvl9pPr>
          </a:lstStyle>
          <a:p>
            <a:pPr eaLnBrk="1" hangingPunct="1">
              <a:lnSpc>
                <a:spcPct val="90000"/>
              </a:lnSpc>
              <a:spcBef>
                <a:spcPct val="20000"/>
              </a:spcBef>
              <a:buClr>
                <a:srgbClr val="FFFFFF"/>
              </a:buClr>
            </a:pPr>
            <a:r>
              <a:rPr lang="en-US" sz="1662" b="1" dirty="0">
                <a:solidFill>
                  <a:prstClr val="black"/>
                </a:solidFill>
                <a:ea typeface="SimSun" pitchFamily="2" charset="-122"/>
              </a:rPr>
              <a:t>Purchase Cost: </a:t>
            </a:r>
            <a:r>
              <a:rPr lang="en-US" sz="1662" b="1" dirty="0" smtClean="0">
                <a:solidFill>
                  <a:prstClr val="black"/>
                </a:solidFill>
                <a:ea typeface="SimSun" pitchFamily="2" charset="-122"/>
              </a:rPr>
              <a:t>RM100</a:t>
            </a:r>
            <a:endParaRPr lang="en-US" sz="1662" b="1" dirty="0">
              <a:solidFill>
                <a:prstClr val="black"/>
              </a:solidFill>
              <a:ea typeface="SimSun" pitchFamily="2" charset="-122"/>
            </a:endParaRPr>
          </a:p>
          <a:p>
            <a:pPr eaLnBrk="1" hangingPunct="1">
              <a:lnSpc>
                <a:spcPct val="90000"/>
              </a:lnSpc>
              <a:spcBef>
                <a:spcPct val="20000"/>
              </a:spcBef>
              <a:buClr>
                <a:srgbClr val="FFFFFF"/>
              </a:buClr>
            </a:pPr>
            <a:r>
              <a:rPr lang="en-US" sz="1662" b="1" dirty="0" smtClean="0">
                <a:solidFill>
                  <a:prstClr val="black"/>
                </a:solidFill>
                <a:ea typeface="SimSun" pitchFamily="2" charset="-122"/>
              </a:rPr>
              <a:t>GST </a:t>
            </a:r>
            <a:r>
              <a:rPr lang="en-US" sz="1662" b="1" dirty="0">
                <a:solidFill>
                  <a:prstClr val="black"/>
                </a:solidFill>
                <a:ea typeface="SimSun" pitchFamily="2" charset="-122"/>
              </a:rPr>
              <a:t>: 		</a:t>
            </a:r>
            <a:r>
              <a:rPr lang="en-US" sz="1662" b="1" dirty="0" smtClean="0">
                <a:solidFill>
                  <a:prstClr val="black"/>
                </a:solidFill>
                <a:ea typeface="SimSun" pitchFamily="2" charset="-122"/>
              </a:rPr>
              <a:t>    RM6</a:t>
            </a:r>
            <a:endParaRPr lang="en-US" sz="1662" b="1" dirty="0">
              <a:solidFill>
                <a:prstClr val="black"/>
              </a:solidFill>
              <a:ea typeface="SimSun" pitchFamily="2" charset="-122"/>
            </a:endParaRPr>
          </a:p>
          <a:p>
            <a:pPr eaLnBrk="1" hangingPunct="1">
              <a:lnSpc>
                <a:spcPct val="90000"/>
              </a:lnSpc>
              <a:spcBef>
                <a:spcPct val="20000"/>
              </a:spcBef>
              <a:buClr>
                <a:srgbClr val="FFFFFF"/>
              </a:buClr>
            </a:pPr>
            <a:r>
              <a:rPr lang="en-US" sz="1662" b="1" dirty="0">
                <a:solidFill>
                  <a:prstClr val="black"/>
                </a:solidFill>
                <a:ea typeface="SimSun" pitchFamily="2" charset="-122"/>
              </a:rPr>
              <a:t>Purchase </a:t>
            </a:r>
            <a:r>
              <a:rPr lang="en-US" sz="1662" b="1" dirty="0" smtClean="0">
                <a:solidFill>
                  <a:prstClr val="black"/>
                </a:solidFill>
                <a:ea typeface="SimSun" pitchFamily="2" charset="-122"/>
              </a:rPr>
              <a:t>Price:RM106</a:t>
            </a:r>
            <a:endParaRPr lang="en-US" sz="1662" b="1" dirty="0">
              <a:solidFill>
                <a:prstClr val="black"/>
              </a:solidFill>
              <a:ea typeface="SimSun" pitchFamily="2" charset="-122"/>
            </a:endParaRPr>
          </a:p>
        </p:txBody>
      </p:sp>
      <p:sp>
        <p:nvSpPr>
          <p:cNvPr id="22" name="Rectangle 17"/>
          <p:cNvSpPr>
            <a:spLocks noChangeArrowheads="1"/>
          </p:cNvSpPr>
          <p:nvPr/>
        </p:nvSpPr>
        <p:spPr bwMode="auto">
          <a:xfrm>
            <a:off x="590649" y="3201294"/>
            <a:ext cx="19433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defTabSz="826498">
              <a:buClr>
                <a:srgbClr val="FFFFFF"/>
              </a:buClr>
            </a:pPr>
            <a:r>
              <a:rPr lang="en-US" sz="2400" b="1" dirty="0">
                <a:solidFill>
                  <a:prstClr val="black"/>
                </a:solidFill>
                <a:ea typeface="SimSun" pitchFamily="2" charset="-122"/>
              </a:rPr>
              <a:t>Supplier</a:t>
            </a:r>
          </a:p>
        </p:txBody>
      </p:sp>
      <p:sp>
        <p:nvSpPr>
          <p:cNvPr id="23" name="Rectangle 25"/>
          <p:cNvSpPr>
            <a:spLocks noChangeArrowheads="1"/>
          </p:cNvSpPr>
          <p:nvPr/>
        </p:nvSpPr>
        <p:spPr bwMode="auto">
          <a:xfrm>
            <a:off x="3644506" y="3040904"/>
            <a:ext cx="149201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defTabSz="826498">
              <a:buClr>
                <a:srgbClr val="FFFFFF"/>
              </a:buClr>
            </a:pPr>
            <a:r>
              <a:rPr lang="en-US" sz="2400" b="1" dirty="0">
                <a:solidFill>
                  <a:prstClr val="black"/>
                </a:solidFill>
                <a:ea typeface="SimSun" pitchFamily="2" charset="-122"/>
              </a:rPr>
              <a:t>Private Hospital</a:t>
            </a:r>
          </a:p>
        </p:txBody>
      </p:sp>
      <p:sp>
        <p:nvSpPr>
          <p:cNvPr id="24" name="Rectangle 27"/>
          <p:cNvSpPr>
            <a:spLocks noChangeArrowheads="1"/>
          </p:cNvSpPr>
          <p:nvPr/>
        </p:nvSpPr>
        <p:spPr bwMode="auto">
          <a:xfrm>
            <a:off x="6220549" y="3273864"/>
            <a:ext cx="19959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defTabSz="826498">
              <a:buClr>
                <a:srgbClr val="FFFFFF"/>
              </a:buClr>
            </a:pPr>
            <a:r>
              <a:rPr lang="en-US" sz="2400" b="1" dirty="0">
                <a:solidFill>
                  <a:prstClr val="black"/>
                </a:solidFill>
                <a:ea typeface="SimSun" pitchFamily="2" charset="-122"/>
              </a:rPr>
              <a:t>Consumer</a:t>
            </a:r>
          </a:p>
        </p:txBody>
      </p:sp>
    </p:spTree>
    <p:extLst>
      <p:ext uri="{BB962C8B-B14F-4D97-AF65-F5344CB8AC3E}">
        <p14:creationId xmlns:p14="http://schemas.microsoft.com/office/powerpoint/2010/main" val="3521908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43200" y="4560868"/>
            <a:ext cx="5867400" cy="546945"/>
          </a:xfrm>
          <a:prstGeom prst="rect">
            <a:avLst/>
          </a:prstGeom>
          <a:noFill/>
        </p:spPr>
        <p:txBody>
          <a:bodyPr wrap="square" rtlCol="0">
            <a:spAutoFit/>
          </a:bodyPr>
          <a:lstStyle/>
          <a:p>
            <a:r>
              <a:rPr lang="en-US" sz="2954" dirty="0" smtClean="0">
                <a:solidFill>
                  <a:schemeClr val="tx2">
                    <a:lumMod val="50000"/>
                  </a:schemeClr>
                </a:solidFill>
                <a:latin typeface="Calibri" pitchFamily="34" charset="0"/>
              </a:rPr>
              <a:t>SST vs GST</a:t>
            </a:r>
            <a:endParaRPr lang="en-MY" sz="2954" dirty="0">
              <a:solidFill>
                <a:schemeClr val="tx2">
                  <a:lumMod val="50000"/>
                </a:schemeClr>
              </a:solidFill>
              <a:latin typeface="Calibri" pitchFamily="34" charset="0"/>
            </a:endParaRPr>
          </a:p>
        </p:txBody>
      </p:sp>
      <p:grpSp>
        <p:nvGrpSpPr>
          <p:cNvPr id="2" name="Group 2"/>
          <p:cNvGrpSpPr/>
          <p:nvPr/>
        </p:nvGrpSpPr>
        <p:grpSpPr>
          <a:xfrm>
            <a:off x="609600" y="3040996"/>
            <a:ext cx="8001000" cy="2266612"/>
            <a:chOff x="609600" y="3008662"/>
            <a:chExt cx="8001000" cy="2455496"/>
          </a:xfrm>
        </p:grpSpPr>
        <p:cxnSp>
          <p:nvCxnSpPr>
            <p:cNvPr id="7" name="Straight Connector 6"/>
            <p:cNvCxnSpPr/>
            <p:nvPr/>
          </p:nvCxnSpPr>
          <p:spPr>
            <a:xfrm>
              <a:off x="609600" y="5464158"/>
              <a:ext cx="800100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3" name="Group 1"/>
            <p:cNvGrpSpPr/>
            <p:nvPr/>
          </p:nvGrpSpPr>
          <p:grpSpPr>
            <a:xfrm>
              <a:off x="609600" y="3008662"/>
              <a:ext cx="1864098" cy="2231303"/>
              <a:chOff x="609600" y="3008662"/>
              <a:chExt cx="1864098" cy="2231303"/>
            </a:xfrm>
          </p:grpSpPr>
          <p:sp>
            <p:nvSpPr>
              <p:cNvPr id="5" name="Rectangle 4"/>
              <p:cNvSpPr/>
              <p:nvPr/>
            </p:nvSpPr>
            <p:spPr>
              <a:xfrm>
                <a:off x="609600" y="3564693"/>
                <a:ext cx="1676400" cy="1675272"/>
              </a:xfrm>
              <a:prstGeom prst="rect">
                <a:avLst/>
              </a:prstGeom>
              <a:solidFill>
                <a:srgbClr val="FF0000"/>
              </a:solidFill>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MY" sz="1662"/>
              </a:p>
            </p:txBody>
          </p:sp>
          <p:pic>
            <p:nvPicPr>
              <p:cNvPr id="1027" name="Picture 3" descr="C:\Users\Account\Desktop\Untitled-4.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6209" y="3008662"/>
                <a:ext cx="1557489" cy="198797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sp>
        <p:nvSpPr>
          <p:cNvPr id="10" name="Slide Number Placeholder 3"/>
          <p:cNvSpPr>
            <a:spLocks noGrp="1"/>
          </p:cNvSpPr>
          <p:nvPr>
            <p:ph type="sldNum" sz="quarter" idx="12"/>
          </p:nvPr>
        </p:nvSpPr>
        <p:spPr/>
        <p:txBody>
          <a:bodyPr/>
          <a:lstStyle/>
          <a:p>
            <a:fld id="{1F45E794-307C-49D3-8CE5-47BF882ED0AE}" type="slidenum">
              <a:rPr lang="en-MY" smtClean="0"/>
              <a:pPr/>
              <a:t>45</a:t>
            </a:fld>
            <a:endParaRPr lang="en-MY" dirty="0"/>
          </a:p>
        </p:txBody>
      </p:sp>
    </p:spTree>
    <p:extLst>
      <p:ext uri="{BB962C8B-B14F-4D97-AF65-F5344CB8AC3E}">
        <p14:creationId xmlns:p14="http://schemas.microsoft.com/office/powerpoint/2010/main" val="21432669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230066" y="1408116"/>
            <a:ext cx="863258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6" tIns="46029" rIns="92056" bIns="46029" anchor="ctr">
            <a:spAutoFit/>
          </a:bodyPr>
          <a:lstStyle/>
          <a:p>
            <a:pPr algn="just"/>
            <a:r>
              <a:rPr lang="en-US" sz="3200" b="1">
                <a:solidFill>
                  <a:srgbClr val="000000"/>
                </a:solidFill>
                <a:latin typeface="Arial Rounded MT Bold" charset="0"/>
                <a:cs typeface="Arial Unicode MS" charset="0"/>
              </a:rPr>
              <a:t> </a:t>
            </a:r>
          </a:p>
        </p:txBody>
      </p:sp>
      <p:sp>
        <p:nvSpPr>
          <p:cNvPr id="7" name="Rectangle 6"/>
          <p:cNvSpPr/>
          <p:nvPr/>
        </p:nvSpPr>
        <p:spPr>
          <a:xfrm>
            <a:off x="-219006" y="442500"/>
            <a:ext cx="6477000" cy="844062"/>
          </a:xfrm>
          <a:prstGeom prst="rect">
            <a:avLst/>
          </a:prstGeom>
          <a:solidFill>
            <a:srgbClr val="FF0000"/>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lvl="1"/>
            <a:r>
              <a:rPr lang="en-US" sz="2585" dirty="0" smtClean="0">
                <a:latin typeface="Calibri" pitchFamily="34" charset="0"/>
                <a:cs typeface="Calibri" pitchFamily="34" charset="0"/>
              </a:rPr>
              <a:t>WHY GST?</a:t>
            </a:r>
          </a:p>
        </p:txBody>
      </p:sp>
      <p:sp>
        <p:nvSpPr>
          <p:cNvPr id="8" name="Slide Number Placeholder 7"/>
          <p:cNvSpPr>
            <a:spLocks noGrp="1"/>
          </p:cNvSpPr>
          <p:nvPr>
            <p:ph type="sldNum" sz="quarter" idx="12"/>
          </p:nvPr>
        </p:nvSpPr>
        <p:spPr/>
        <p:txBody>
          <a:bodyPr/>
          <a:lstStyle/>
          <a:p>
            <a:fld id="{B6F15528-21DE-4FAA-801E-634DDDAF4B2B}" type="slidenum">
              <a:rPr lang="en-US" smtClean="0"/>
              <a:pPr/>
              <a:t>46</a:t>
            </a:fld>
            <a:endParaRPr lang="en-US"/>
          </a:p>
        </p:txBody>
      </p:sp>
      <p:sp>
        <p:nvSpPr>
          <p:cNvPr id="3" name="Rectangle 2"/>
          <p:cNvSpPr/>
          <p:nvPr/>
        </p:nvSpPr>
        <p:spPr>
          <a:xfrm>
            <a:off x="2485624" y="1701009"/>
            <a:ext cx="6742090" cy="1938992"/>
          </a:xfrm>
          <a:prstGeom prst="rect">
            <a:avLst/>
          </a:prstGeom>
        </p:spPr>
        <p:txBody>
          <a:bodyPr wrap="square">
            <a:spAutoFit/>
          </a:bodyPr>
          <a:lstStyle/>
          <a:p>
            <a:r>
              <a:rPr lang="en-MY" sz="2400" dirty="0" smtClean="0">
                <a:latin typeface="Tahoma" panose="020B0604030504040204" pitchFamily="34" charset="0"/>
                <a:ea typeface="Tahoma" panose="020B0604030504040204" pitchFamily="34" charset="0"/>
                <a:cs typeface="Tahoma" panose="020B0604030504040204" pitchFamily="34" charset="0"/>
              </a:rPr>
              <a:t>GST </a:t>
            </a:r>
            <a:r>
              <a:rPr lang="en-MY" sz="2400" dirty="0">
                <a:latin typeface="Tahoma" panose="020B0604030504040204" pitchFamily="34" charset="0"/>
                <a:ea typeface="Tahoma" panose="020B0604030504040204" pitchFamily="34" charset="0"/>
                <a:cs typeface="Tahoma" panose="020B0604030504040204" pitchFamily="34" charset="0"/>
              </a:rPr>
              <a:t>is proven to be a better tax system as it is more </a:t>
            </a:r>
            <a:r>
              <a:rPr lang="en-MY" sz="2400" b="1" dirty="0" smtClean="0">
                <a:solidFill>
                  <a:srgbClr val="0070C0"/>
                </a:solidFill>
                <a:latin typeface="Tahoma" panose="020B0604030504040204" pitchFamily="34" charset="0"/>
                <a:ea typeface="Tahoma" panose="020B0604030504040204" pitchFamily="34" charset="0"/>
                <a:cs typeface="Tahoma" panose="020B0604030504040204" pitchFamily="34" charset="0"/>
              </a:rPr>
              <a:t>EFFECTIVE</a:t>
            </a:r>
            <a:r>
              <a:rPr lang="en-MY" sz="2400" b="1" dirty="0" smtClean="0">
                <a:latin typeface="Tahoma" panose="020B0604030504040204" pitchFamily="34" charset="0"/>
                <a:ea typeface="Tahoma" panose="020B0604030504040204" pitchFamily="34" charset="0"/>
                <a:cs typeface="Tahoma" panose="020B0604030504040204" pitchFamily="34" charset="0"/>
              </a:rPr>
              <a:t>, </a:t>
            </a:r>
            <a:r>
              <a:rPr lang="en-MY" sz="2400" b="1" dirty="0" smtClean="0">
                <a:solidFill>
                  <a:srgbClr val="0070C0"/>
                </a:solidFill>
                <a:latin typeface="Tahoma" panose="020B0604030504040204" pitchFamily="34" charset="0"/>
                <a:ea typeface="Tahoma" panose="020B0604030504040204" pitchFamily="34" charset="0"/>
                <a:cs typeface="Tahoma" panose="020B0604030504040204" pitchFamily="34" charset="0"/>
              </a:rPr>
              <a:t>EFFICIENT</a:t>
            </a:r>
            <a:r>
              <a:rPr lang="en-MY" sz="2400" b="1" dirty="0" smtClean="0">
                <a:latin typeface="Tahoma" panose="020B0604030504040204" pitchFamily="34" charset="0"/>
                <a:ea typeface="Tahoma" panose="020B0604030504040204" pitchFamily="34" charset="0"/>
                <a:cs typeface="Tahoma" panose="020B0604030504040204" pitchFamily="34" charset="0"/>
              </a:rPr>
              <a:t>, </a:t>
            </a:r>
            <a:r>
              <a:rPr lang="en-MY" sz="2400" b="1" dirty="0" smtClean="0">
                <a:solidFill>
                  <a:srgbClr val="0070C0"/>
                </a:solidFill>
                <a:latin typeface="Tahoma" panose="020B0604030504040204" pitchFamily="34" charset="0"/>
                <a:ea typeface="Tahoma" panose="020B0604030504040204" pitchFamily="34" charset="0"/>
                <a:cs typeface="Tahoma" panose="020B0604030504040204" pitchFamily="34" charset="0"/>
              </a:rPr>
              <a:t>TRANSPARENT</a:t>
            </a:r>
            <a:r>
              <a:rPr lang="en-MY" sz="2400" dirty="0" smtClean="0">
                <a:latin typeface="Tahoma" panose="020B0604030504040204" pitchFamily="34" charset="0"/>
                <a:ea typeface="Tahoma" panose="020B0604030504040204" pitchFamily="34" charset="0"/>
                <a:cs typeface="Tahoma" panose="020B0604030504040204" pitchFamily="34" charset="0"/>
              </a:rPr>
              <a:t> </a:t>
            </a:r>
            <a:r>
              <a:rPr lang="en-MY" sz="2400" dirty="0">
                <a:latin typeface="Tahoma" panose="020B0604030504040204" pitchFamily="34" charset="0"/>
                <a:ea typeface="Tahoma" panose="020B0604030504040204" pitchFamily="34" charset="0"/>
                <a:cs typeface="Tahoma" panose="020B0604030504040204" pitchFamily="34" charset="0"/>
              </a:rPr>
              <a:t>and </a:t>
            </a:r>
            <a:r>
              <a:rPr lang="en-MY" sz="2400" b="1" dirty="0" smtClean="0">
                <a:solidFill>
                  <a:srgbClr val="0070C0"/>
                </a:solidFill>
                <a:latin typeface="Tahoma" panose="020B0604030504040204" pitchFamily="34" charset="0"/>
                <a:ea typeface="Tahoma" panose="020B0604030504040204" pitchFamily="34" charset="0"/>
                <a:cs typeface="Tahoma" panose="020B0604030504040204" pitchFamily="34" charset="0"/>
              </a:rPr>
              <a:t>BUSINESS FRIENDLY</a:t>
            </a:r>
            <a:r>
              <a:rPr lang="en-MY" sz="2400" b="1" dirty="0" smtClean="0">
                <a:latin typeface="Tahoma" panose="020B0604030504040204" pitchFamily="34" charset="0"/>
                <a:ea typeface="Tahoma" panose="020B0604030504040204" pitchFamily="34" charset="0"/>
                <a:cs typeface="Tahoma" panose="020B0604030504040204" pitchFamily="34" charset="0"/>
              </a:rPr>
              <a:t> </a:t>
            </a:r>
            <a:r>
              <a:rPr lang="en-MY" sz="2400" dirty="0">
                <a:latin typeface="Tahoma" panose="020B0604030504040204" pitchFamily="34" charset="0"/>
                <a:ea typeface="Tahoma" panose="020B0604030504040204" pitchFamily="34" charset="0"/>
                <a:cs typeface="Tahoma" panose="020B0604030504040204" pitchFamily="34" charset="0"/>
              </a:rPr>
              <a:t>and could spur economic growth as well as increase competitiveness in the global market.</a:t>
            </a:r>
          </a:p>
        </p:txBody>
      </p:sp>
      <p:sp>
        <p:nvSpPr>
          <p:cNvPr id="4" name="Rectangle 3"/>
          <p:cNvSpPr/>
          <p:nvPr/>
        </p:nvSpPr>
        <p:spPr>
          <a:xfrm>
            <a:off x="1103058" y="4481846"/>
            <a:ext cx="6258174" cy="1569660"/>
          </a:xfrm>
          <a:prstGeom prst="rect">
            <a:avLst/>
          </a:prstGeom>
        </p:spPr>
        <p:txBody>
          <a:bodyPr wrap="square">
            <a:spAutoFit/>
          </a:bodyPr>
          <a:lstStyle/>
          <a:p>
            <a:r>
              <a:rPr lang="en-MY" sz="2400" dirty="0">
                <a:solidFill>
                  <a:srgbClr val="282828"/>
                </a:solidFill>
                <a:latin typeface="Tahoma" panose="020B0604030504040204" pitchFamily="34" charset="0"/>
              </a:rPr>
              <a:t>GST is capable of generating a more </a:t>
            </a:r>
            <a:r>
              <a:rPr lang="en-MY" sz="2400" b="1" dirty="0" smtClean="0">
                <a:solidFill>
                  <a:srgbClr val="0070C0"/>
                </a:solidFill>
                <a:latin typeface="Tahoma" panose="020B0604030504040204" pitchFamily="34" charset="0"/>
              </a:rPr>
              <a:t>STABLE SOURCE OF REVENUE </a:t>
            </a:r>
            <a:r>
              <a:rPr lang="en-MY" sz="2400" dirty="0" smtClean="0">
                <a:solidFill>
                  <a:srgbClr val="282828"/>
                </a:solidFill>
                <a:latin typeface="Tahoma" panose="020B0604030504040204" pitchFamily="34" charset="0"/>
              </a:rPr>
              <a:t>to </a:t>
            </a:r>
            <a:r>
              <a:rPr lang="en-MY" sz="2400" dirty="0">
                <a:solidFill>
                  <a:srgbClr val="282828"/>
                </a:solidFill>
                <a:latin typeface="Tahoma" panose="020B0604030504040204" pitchFamily="34" charset="0"/>
              </a:rPr>
              <a:t>the nation because it is less susceptible to economic fluctuations.</a:t>
            </a:r>
            <a:endParaRPr lang="en-MY" sz="2400" dirty="0"/>
          </a:p>
        </p:txBody>
      </p:sp>
      <p:pic>
        <p:nvPicPr>
          <p:cNvPr id="2050" name="Picture 2" descr="http://openclipart.org/image/800px/svg_to_png/126823/fing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960" y="2295416"/>
            <a:ext cx="2169664" cy="103059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amagmarketing.com/wp-content/themes/amag/images/home-dud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7975" y="3932894"/>
            <a:ext cx="1886513" cy="2805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4910498"/>
      </p:ext>
    </p:extLst>
  </p:cSld>
  <p:clrMapOvr>
    <a:masterClrMapping/>
  </p:clrMapOvr>
  <p:transition spd="slow">
    <p:pull/>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19006" y="570836"/>
            <a:ext cx="6477000" cy="844062"/>
          </a:xfrm>
          <a:prstGeom prst="rect">
            <a:avLst/>
          </a:prstGeom>
          <a:solidFill>
            <a:srgbClr val="FF0000"/>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2954" dirty="0">
                <a:latin typeface="Calibri" pitchFamily="34" charset="0"/>
                <a:cs typeface="Calibri" pitchFamily="34" charset="0"/>
              </a:rPr>
              <a:t>     GST ADVANTAGES (CONTD.)</a:t>
            </a:r>
            <a:endParaRPr lang="en-MY" sz="2954" b="1" dirty="0">
              <a:latin typeface="Calibri" pitchFamily="34" charset="0"/>
              <a:cs typeface="Calibri" pitchFamily="34" charset="0"/>
            </a:endParaRPr>
          </a:p>
        </p:txBody>
      </p:sp>
      <p:sp>
        <p:nvSpPr>
          <p:cNvPr id="7" name="Slide Number Placeholder 3"/>
          <p:cNvSpPr>
            <a:spLocks noGrp="1"/>
          </p:cNvSpPr>
          <p:nvPr>
            <p:ph type="sldNum" sz="quarter" idx="12"/>
          </p:nvPr>
        </p:nvSpPr>
        <p:spPr/>
        <p:txBody>
          <a:bodyPr/>
          <a:lstStyle/>
          <a:p>
            <a:fld id="{1F45E794-307C-49D3-8CE5-47BF882ED0AE}" type="slidenum">
              <a:rPr lang="en-MY" smtClean="0"/>
              <a:pPr/>
              <a:t>47</a:t>
            </a:fld>
            <a:endParaRPr lang="en-MY" dirty="0"/>
          </a:p>
        </p:txBody>
      </p:sp>
      <p:sp>
        <p:nvSpPr>
          <p:cNvPr id="12" name="Rectangle 11"/>
          <p:cNvSpPr/>
          <p:nvPr/>
        </p:nvSpPr>
        <p:spPr>
          <a:xfrm>
            <a:off x="-219006" y="570836"/>
            <a:ext cx="6477000" cy="844062"/>
          </a:xfrm>
          <a:prstGeom prst="rect">
            <a:avLst/>
          </a:prstGeom>
          <a:solidFill>
            <a:srgbClr val="FF0000"/>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lvl="1"/>
            <a:r>
              <a:rPr lang="en-US" sz="2585" dirty="0" smtClean="0">
                <a:latin typeface="Calibri" pitchFamily="34" charset="0"/>
                <a:cs typeface="Calibri" pitchFamily="34" charset="0"/>
              </a:rPr>
              <a:t>BENEFITS OF GST (CONTD)</a:t>
            </a:r>
            <a:endParaRPr lang="en-US" sz="2215" dirty="0">
              <a:latin typeface="Calibri" pitchFamily="34" charset="0"/>
              <a:cs typeface="Calibri" pitchFamily="34" charset="0"/>
            </a:endParaRPr>
          </a:p>
        </p:txBody>
      </p:sp>
      <p:sp>
        <p:nvSpPr>
          <p:cNvPr id="13" name="Content Placeholder 2"/>
          <p:cNvSpPr txBox="1">
            <a:spLocks/>
          </p:cNvSpPr>
          <p:nvPr/>
        </p:nvSpPr>
        <p:spPr>
          <a:xfrm>
            <a:off x="4742253" y="2850497"/>
            <a:ext cx="5272314" cy="465282"/>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None/>
            </a:pPr>
            <a:r>
              <a:rPr lang="en-US" sz="2000" dirty="0" smtClean="0"/>
              <a:t>Transfer pricing</a:t>
            </a:r>
          </a:p>
          <a:p>
            <a:pPr algn="just"/>
            <a:r>
              <a:rPr lang="en-US" sz="2000" dirty="0" smtClean="0"/>
              <a:t>Manufacturing goods</a:t>
            </a:r>
            <a:endParaRPr lang="en-US" sz="2000" dirty="0"/>
          </a:p>
        </p:txBody>
      </p:sp>
      <p:sp>
        <p:nvSpPr>
          <p:cNvPr id="15" name="Content Placeholder 2"/>
          <p:cNvSpPr txBox="1">
            <a:spLocks/>
          </p:cNvSpPr>
          <p:nvPr/>
        </p:nvSpPr>
        <p:spPr>
          <a:xfrm>
            <a:off x="4587998" y="1849602"/>
            <a:ext cx="5272314" cy="465282"/>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None/>
            </a:pPr>
            <a:r>
              <a:rPr lang="en-US" sz="2000" dirty="0"/>
              <a:t>U</a:t>
            </a:r>
            <a:r>
              <a:rPr lang="en-US" sz="2000" dirty="0" smtClean="0"/>
              <a:t>nder declaring</a:t>
            </a:r>
          </a:p>
          <a:p>
            <a:pPr algn="just"/>
            <a:r>
              <a:rPr lang="en-US" sz="2000" dirty="0" smtClean="0"/>
              <a:t>Imported goods</a:t>
            </a:r>
            <a:endParaRPr lang="en-US" sz="2000" dirty="0"/>
          </a:p>
        </p:txBody>
      </p:sp>
      <p:pic>
        <p:nvPicPr>
          <p:cNvPr id="2050" name="Picture 2" descr="http://www.avextech.co.uk/ESW/Images/img-tick.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7872" y="1869431"/>
            <a:ext cx="680126" cy="68012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www.avextech.co.uk/ESW/Images/img-tick.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14089" y="2743075"/>
            <a:ext cx="680126" cy="68012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www.webqem.com/webqem/includes/themes/MuraBootstrap/images/opsm-insights-notebook.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067" y="1961884"/>
            <a:ext cx="3652944" cy="135389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54928" y="2134493"/>
            <a:ext cx="3551221" cy="830997"/>
          </a:xfrm>
          <a:prstGeom prst="rect">
            <a:avLst/>
          </a:prstGeom>
        </p:spPr>
        <p:txBody>
          <a:bodyPr wrap="square">
            <a:spAutoFit/>
          </a:bodyPr>
          <a:lstStyle/>
          <a:p>
            <a:pPr algn="ctr"/>
            <a:r>
              <a:rPr lang="en-US" sz="2400" b="1" dirty="0" smtClean="0"/>
              <a:t>1 ) </a:t>
            </a:r>
            <a:r>
              <a:rPr lang="en-MY" sz="2400" b="1" dirty="0" smtClean="0"/>
              <a:t>Eliminating </a:t>
            </a:r>
            <a:r>
              <a:rPr lang="en-MY" sz="2400" b="1" dirty="0"/>
              <a:t>hidden </a:t>
            </a:r>
            <a:r>
              <a:rPr lang="en-MY" sz="2400" b="1" dirty="0" smtClean="0"/>
              <a:t>activity</a:t>
            </a:r>
            <a:endParaRPr lang="en-MY" sz="2400" b="1" dirty="0"/>
          </a:p>
        </p:txBody>
      </p:sp>
      <p:pic>
        <p:nvPicPr>
          <p:cNvPr id="11" name="Picture 6" descr="http://www.webqem.com/webqem/includes/themes/MuraBootstrap/images/opsm-insights-notebook.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205" y="4386417"/>
            <a:ext cx="3652944" cy="1353895"/>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356651" y="4832533"/>
            <a:ext cx="3551221" cy="461665"/>
          </a:xfrm>
          <a:prstGeom prst="rect">
            <a:avLst/>
          </a:prstGeom>
        </p:spPr>
        <p:txBody>
          <a:bodyPr wrap="square">
            <a:spAutoFit/>
          </a:bodyPr>
          <a:lstStyle/>
          <a:p>
            <a:r>
              <a:rPr lang="en-US" sz="2400" b="1" dirty="0" smtClean="0"/>
              <a:t>2) </a:t>
            </a:r>
            <a:r>
              <a:rPr lang="en-MY" sz="2400" b="1" dirty="0"/>
              <a:t>Greater </a:t>
            </a:r>
            <a:r>
              <a:rPr lang="en-MY" sz="2400" b="1" dirty="0" smtClean="0"/>
              <a:t>Transparency</a:t>
            </a:r>
            <a:endParaRPr lang="en-MY" sz="2400" b="1" dirty="0"/>
          </a:p>
        </p:txBody>
      </p:sp>
      <p:sp>
        <p:nvSpPr>
          <p:cNvPr id="16" name="Content Placeholder 2"/>
          <p:cNvSpPr txBox="1">
            <a:spLocks/>
          </p:cNvSpPr>
          <p:nvPr/>
        </p:nvSpPr>
        <p:spPr>
          <a:xfrm>
            <a:off x="4742253" y="4599062"/>
            <a:ext cx="6381017" cy="170274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None/>
            </a:pPr>
            <a:r>
              <a:rPr lang="en-US" sz="2000" dirty="0"/>
              <a:t>GST will be shown on the invoice</a:t>
            </a:r>
          </a:p>
          <a:p>
            <a:pPr marL="0" indent="0" algn="just">
              <a:buNone/>
            </a:pPr>
            <a:endParaRPr lang="en-US" sz="2000" dirty="0"/>
          </a:p>
          <a:p>
            <a:pPr marL="0" indent="0" algn="just">
              <a:buNone/>
            </a:pPr>
            <a:r>
              <a:rPr lang="en-MY" sz="2000" dirty="0"/>
              <a:t>Consumers will know exactly whether </a:t>
            </a:r>
            <a:endParaRPr lang="en-MY" sz="2000" dirty="0" smtClean="0"/>
          </a:p>
          <a:p>
            <a:pPr marL="0" indent="0" algn="just">
              <a:buNone/>
            </a:pPr>
            <a:r>
              <a:rPr lang="en-MY" sz="2000" dirty="0" smtClean="0"/>
              <a:t>the </a:t>
            </a:r>
            <a:r>
              <a:rPr lang="en-MY" sz="2000" dirty="0"/>
              <a:t>goods they consume are </a:t>
            </a:r>
            <a:r>
              <a:rPr lang="en-MY" sz="2000" dirty="0" smtClean="0"/>
              <a:t>subject </a:t>
            </a:r>
          </a:p>
          <a:p>
            <a:pPr marL="0" indent="0" algn="just">
              <a:buNone/>
            </a:pPr>
            <a:r>
              <a:rPr lang="en-MY" sz="2000" dirty="0" smtClean="0"/>
              <a:t>to </a:t>
            </a:r>
            <a:r>
              <a:rPr lang="en-MY" sz="2000" dirty="0"/>
              <a:t>tax and the amount they pay for.</a:t>
            </a:r>
            <a:endParaRPr lang="en-US" sz="2000" dirty="0"/>
          </a:p>
        </p:txBody>
      </p:sp>
      <p:pic>
        <p:nvPicPr>
          <p:cNvPr id="17" name="Picture 2" descr="http://www.avextech.co.uk/ESW/Images/img-tick.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4138" y="4483166"/>
            <a:ext cx="680126" cy="68012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www.avextech.co.uk/ESW/Images/img-tick.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4138" y="5435840"/>
            <a:ext cx="680126" cy="680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66838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19006" y="570836"/>
            <a:ext cx="6477000" cy="844062"/>
          </a:xfrm>
          <a:prstGeom prst="rect">
            <a:avLst/>
          </a:prstGeom>
          <a:solidFill>
            <a:srgbClr val="FF0000"/>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2954" dirty="0">
                <a:latin typeface="Calibri" pitchFamily="34" charset="0"/>
                <a:cs typeface="Calibri" pitchFamily="34" charset="0"/>
              </a:rPr>
              <a:t>     GST ADVANTAGES (CONTD.)</a:t>
            </a:r>
            <a:endParaRPr lang="en-MY" sz="2954" b="1" dirty="0">
              <a:latin typeface="Calibri" pitchFamily="34" charset="0"/>
              <a:cs typeface="Calibri" pitchFamily="34" charset="0"/>
            </a:endParaRPr>
          </a:p>
        </p:txBody>
      </p:sp>
      <p:sp>
        <p:nvSpPr>
          <p:cNvPr id="7" name="Slide Number Placeholder 3"/>
          <p:cNvSpPr>
            <a:spLocks noGrp="1"/>
          </p:cNvSpPr>
          <p:nvPr>
            <p:ph type="sldNum" sz="quarter" idx="12"/>
          </p:nvPr>
        </p:nvSpPr>
        <p:spPr/>
        <p:txBody>
          <a:bodyPr/>
          <a:lstStyle/>
          <a:p>
            <a:fld id="{1F45E794-307C-49D3-8CE5-47BF882ED0AE}" type="slidenum">
              <a:rPr lang="en-MY" smtClean="0"/>
              <a:pPr/>
              <a:t>48</a:t>
            </a:fld>
            <a:endParaRPr lang="en-MY" dirty="0"/>
          </a:p>
        </p:txBody>
      </p:sp>
      <p:sp>
        <p:nvSpPr>
          <p:cNvPr id="12" name="Rectangle 11"/>
          <p:cNvSpPr/>
          <p:nvPr/>
        </p:nvSpPr>
        <p:spPr>
          <a:xfrm>
            <a:off x="-219006" y="570836"/>
            <a:ext cx="6477000" cy="844062"/>
          </a:xfrm>
          <a:prstGeom prst="rect">
            <a:avLst/>
          </a:prstGeom>
          <a:solidFill>
            <a:srgbClr val="FF0000"/>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lvl="1"/>
            <a:r>
              <a:rPr lang="en-US" sz="2585" dirty="0">
                <a:latin typeface="Calibri" pitchFamily="34" charset="0"/>
                <a:cs typeface="Calibri" pitchFamily="34" charset="0"/>
              </a:rPr>
              <a:t>BENEFITS OF GST (CONTD)</a:t>
            </a:r>
            <a:endParaRPr lang="en-US" sz="2215" dirty="0">
              <a:latin typeface="Calibri" pitchFamily="34" charset="0"/>
              <a:cs typeface="Calibri" pitchFamily="34" charset="0"/>
            </a:endParaRPr>
          </a:p>
        </p:txBody>
      </p:sp>
      <p:sp>
        <p:nvSpPr>
          <p:cNvPr id="2" name="Left Arrow 1"/>
          <p:cNvSpPr/>
          <p:nvPr/>
        </p:nvSpPr>
        <p:spPr>
          <a:xfrm>
            <a:off x="5920739" y="4899762"/>
            <a:ext cx="1152128" cy="432048"/>
          </a:xfrm>
          <a:prstGeom prst="lef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MY"/>
          </a:p>
        </p:txBody>
      </p:sp>
      <p:sp>
        <p:nvSpPr>
          <p:cNvPr id="3" name="TextBox 2"/>
          <p:cNvSpPr txBox="1"/>
          <p:nvPr/>
        </p:nvSpPr>
        <p:spPr>
          <a:xfrm>
            <a:off x="5936571" y="4238293"/>
            <a:ext cx="1775213" cy="646331"/>
          </a:xfrm>
          <a:prstGeom prst="rect">
            <a:avLst/>
          </a:prstGeom>
          <a:noFill/>
        </p:spPr>
        <p:txBody>
          <a:bodyPr wrap="square" rtlCol="0">
            <a:spAutoFit/>
          </a:bodyPr>
          <a:lstStyle/>
          <a:p>
            <a:pPr algn="ctr"/>
            <a:r>
              <a:rPr lang="en-MY" b="1" dirty="0" smtClean="0">
                <a:solidFill>
                  <a:srgbClr val="FF0000"/>
                </a:solidFill>
              </a:rPr>
              <a:t>GST SHOWN IN TAX INVOICE</a:t>
            </a:r>
            <a:endParaRPr lang="en-MY" b="1" dirty="0">
              <a:solidFill>
                <a:srgbClr val="FF0000"/>
              </a:solidFill>
            </a:endParaRPr>
          </a:p>
        </p:txBody>
      </p:sp>
      <p:pic>
        <p:nvPicPr>
          <p:cNvPr id="10" name="Picture 9"/>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0135" y="1364284"/>
            <a:ext cx="8111919" cy="5318065"/>
          </a:xfrm>
          <a:prstGeom prst="rect">
            <a:avLst/>
          </a:prstGeom>
        </p:spPr>
      </p:pic>
    </p:spTree>
    <p:extLst>
      <p:ext uri="{BB962C8B-B14F-4D97-AF65-F5344CB8AC3E}">
        <p14:creationId xmlns:p14="http://schemas.microsoft.com/office/powerpoint/2010/main" val="39901524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19006" y="570836"/>
            <a:ext cx="6477000" cy="844062"/>
          </a:xfrm>
          <a:prstGeom prst="rect">
            <a:avLst/>
          </a:prstGeom>
          <a:solidFill>
            <a:srgbClr val="FF0000"/>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2954" dirty="0">
                <a:latin typeface="Calibri" pitchFamily="34" charset="0"/>
                <a:cs typeface="Calibri" pitchFamily="34" charset="0"/>
              </a:rPr>
              <a:t>     GST ADVANTAGES (CONTD.)</a:t>
            </a:r>
            <a:endParaRPr lang="en-MY" sz="2954" b="1" dirty="0">
              <a:latin typeface="Calibri" pitchFamily="34" charset="0"/>
              <a:cs typeface="Calibri" pitchFamily="34" charset="0"/>
            </a:endParaRPr>
          </a:p>
        </p:txBody>
      </p:sp>
      <p:sp>
        <p:nvSpPr>
          <p:cNvPr id="7" name="Slide Number Placeholder 3"/>
          <p:cNvSpPr>
            <a:spLocks noGrp="1"/>
          </p:cNvSpPr>
          <p:nvPr>
            <p:ph type="sldNum" sz="quarter" idx="12"/>
          </p:nvPr>
        </p:nvSpPr>
        <p:spPr/>
        <p:txBody>
          <a:bodyPr/>
          <a:lstStyle/>
          <a:p>
            <a:fld id="{1F45E794-307C-49D3-8CE5-47BF882ED0AE}" type="slidenum">
              <a:rPr lang="en-MY" smtClean="0"/>
              <a:pPr/>
              <a:t>49</a:t>
            </a:fld>
            <a:endParaRPr lang="en-MY" dirty="0"/>
          </a:p>
        </p:txBody>
      </p:sp>
      <p:sp>
        <p:nvSpPr>
          <p:cNvPr id="12" name="Rectangle 11"/>
          <p:cNvSpPr/>
          <p:nvPr/>
        </p:nvSpPr>
        <p:spPr>
          <a:xfrm>
            <a:off x="-219006" y="570836"/>
            <a:ext cx="6477000" cy="844062"/>
          </a:xfrm>
          <a:prstGeom prst="rect">
            <a:avLst/>
          </a:prstGeom>
          <a:solidFill>
            <a:srgbClr val="FF0000"/>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lvl="1"/>
            <a:r>
              <a:rPr lang="en-US" sz="2585" dirty="0">
                <a:latin typeface="Calibri" pitchFamily="34" charset="0"/>
                <a:cs typeface="Calibri" pitchFamily="34" charset="0"/>
              </a:rPr>
              <a:t>BENEFITS OF GST (CONTD)</a:t>
            </a:r>
            <a:endParaRPr lang="en-US" sz="2215" dirty="0">
              <a:latin typeface="Calibri" pitchFamily="34" charset="0"/>
              <a:cs typeface="Calibri" pitchFamily="34" charset="0"/>
            </a:endParaRPr>
          </a:p>
        </p:txBody>
      </p:sp>
      <p:pic>
        <p:nvPicPr>
          <p:cNvPr id="10" name="Picture 6" descr="http://www.webqem.com/webqem/includes/themes/MuraBootstrap/images/opsm-insights-notebook.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205" y="2938979"/>
            <a:ext cx="3652944" cy="1353895"/>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628009" y="3292718"/>
            <a:ext cx="3178140" cy="461665"/>
          </a:xfrm>
          <a:prstGeom prst="rect">
            <a:avLst/>
          </a:prstGeom>
        </p:spPr>
        <p:txBody>
          <a:bodyPr wrap="square">
            <a:spAutoFit/>
          </a:bodyPr>
          <a:lstStyle/>
          <a:p>
            <a:r>
              <a:rPr lang="en-US" sz="2400" b="1" dirty="0" smtClean="0"/>
              <a:t>3) </a:t>
            </a:r>
            <a:r>
              <a:rPr lang="en-MY" sz="2400" b="1" dirty="0" smtClean="0"/>
              <a:t>Less </a:t>
            </a:r>
            <a:r>
              <a:rPr lang="en-MY" sz="2400" b="1" dirty="0"/>
              <a:t>B</a:t>
            </a:r>
            <a:r>
              <a:rPr lang="en-MY" sz="2400" b="1" dirty="0" smtClean="0"/>
              <a:t>ureaucracy</a:t>
            </a:r>
            <a:endParaRPr lang="en-MY" sz="2400" b="1" dirty="0"/>
          </a:p>
        </p:txBody>
      </p:sp>
      <p:sp>
        <p:nvSpPr>
          <p:cNvPr id="14" name="Content Placeholder 2"/>
          <p:cNvSpPr txBox="1">
            <a:spLocks/>
          </p:cNvSpPr>
          <p:nvPr/>
        </p:nvSpPr>
        <p:spPr>
          <a:xfrm>
            <a:off x="4612552" y="2041103"/>
            <a:ext cx="6760902" cy="3938973"/>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None/>
            </a:pPr>
            <a:r>
              <a:rPr lang="en-US" sz="2000" dirty="0"/>
              <a:t>GST registered company </a:t>
            </a:r>
            <a:r>
              <a:rPr lang="en-US" sz="2000" dirty="0" smtClean="0"/>
              <a:t>will manage their</a:t>
            </a:r>
          </a:p>
          <a:p>
            <a:pPr marL="0" indent="0" algn="just">
              <a:buNone/>
            </a:pPr>
            <a:r>
              <a:rPr lang="en-US" sz="2000" dirty="0" smtClean="0"/>
              <a:t> </a:t>
            </a:r>
            <a:r>
              <a:rPr lang="en-US" sz="2000" dirty="0"/>
              <a:t>own </a:t>
            </a:r>
            <a:r>
              <a:rPr lang="en-US" sz="2000" dirty="0" smtClean="0"/>
              <a:t>accounting </a:t>
            </a:r>
            <a:r>
              <a:rPr lang="en-US" sz="2000" dirty="0"/>
              <a:t>for tax.</a:t>
            </a:r>
          </a:p>
          <a:p>
            <a:pPr marL="407387" lvl="1" indent="0" algn="just">
              <a:buClr>
                <a:srgbClr val="0000FF"/>
              </a:buClr>
              <a:buNone/>
            </a:pPr>
            <a:endParaRPr lang="en-US" sz="2000" dirty="0"/>
          </a:p>
          <a:p>
            <a:pPr marL="0" indent="0" algn="just">
              <a:buNone/>
            </a:pPr>
            <a:r>
              <a:rPr lang="en-US" sz="2000" dirty="0"/>
              <a:t>They can claim any input tax paid without </a:t>
            </a:r>
            <a:endParaRPr lang="en-US" sz="2000" dirty="0" smtClean="0"/>
          </a:p>
          <a:p>
            <a:pPr marL="0" indent="0" algn="just">
              <a:buNone/>
            </a:pPr>
            <a:r>
              <a:rPr lang="en-US" sz="2000" dirty="0" smtClean="0"/>
              <a:t>undergoing </a:t>
            </a:r>
            <a:r>
              <a:rPr lang="en-US" sz="2000" dirty="0"/>
              <a:t>any bureaucracy </a:t>
            </a:r>
            <a:r>
              <a:rPr lang="en-US" sz="2000" dirty="0" smtClean="0"/>
              <a:t>process.</a:t>
            </a:r>
          </a:p>
          <a:p>
            <a:pPr marL="0" indent="0" algn="just">
              <a:buNone/>
            </a:pPr>
            <a:endParaRPr lang="en-US" sz="2000" dirty="0"/>
          </a:p>
          <a:p>
            <a:pPr marL="0" indent="0" algn="just">
              <a:buNone/>
            </a:pPr>
            <a:endParaRPr lang="en-US" sz="2000" dirty="0" smtClean="0"/>
          </a:p>
          <a:p>
            <a:pPr marL="0" indent="0" algn="just">
              <a:buNone/>
            </a:pPr>
            <a:r>
              <a:rPr lang="en-US" sz="2000" dirty="0" smtClean="0"/>
              <a:t>Electronic / Online </a:t>
            </a:r>
            <a:endParaRPr lang="en-US" sz="2000" dirty="0"/>
          </a:p>
          <a:p>
            <a:pPr lvl="3" algn="just">
              <a:buFont typeface="Wingdings" panose="05000000000000000000" pitchFamily="2" charset="2"/>
              <a:buChar char="§"/>
            </a:pPr>
            <a:r>
              <a:rPr lang="en-US" dirty="0" smtClean="0"/>
              <a:t>Registration</a:t>
            </a:r>
            <a:endParaRPr lang="en-US" dirty="0"/>
          </a:p>
          <a:p>
            <a:pPr lvl="3" algn="just">
              <a:buFont typeface="Wingdings" panose="05000000000000000000" pitchFamily="2" charset="2"/>
              <a:buChar char="§"/>
            </a:pPr>
            <a:r>
              <a:rPr lang="en-US" dirty="0" smtClean="0"/>
              <a:t>GST Statement Submission</a:t>
            </a:r>
            <a:endParaRPr lang="en-US" dirty="0"/>
          </a:p>
          <a:p>
            <a:pPr lvl="3" algn="just">
              <a:buFont typeface="Wingdings" panose="05000000000000000000" pitchFamily="2" charset="2"/>
              <a:buChar char="§"/>
            </a:pPr>
            <a:r>
              <a:rPr lang="en-US" dirty="0" smtClean="0"/>
              <a:t>Claiming input tax</a:t>
            </a:r>
            <a:endParaRPr lang="en-US" dirty="0"/>
          </a:p>
          <a:p>
            <a:pPr marL="0" indent="0" algn="just">
              <a:buNone/>
            </a:pPr>
            <a:endParaRPr lang="en-US" sz="1400" dirty="0"/>
          </a:p>
        </p:txBody>
      </p:sp>
      <p:pic>
        <p:nvPicPr>
          <p:cNvPr id="15" name="Picture 2" descr="http://www.avextech.co.uk/ESW/Images/img-tick.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70469" y="4386417"/>
            <a:ext cx="692945" cy="69294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www.avextech.co.uk/ESW/Images/img-tick.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39763" y="2121787"/>
            <a:ext cx="723651" cy="72365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www.avextech.co.uk/ESW/Images/img-tick.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29685" y="3254102"/>
            <a:ext cx="723651" cy="723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99841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9"/>
          <p:cNvSpPr>
            <a:spLocks noGrp="1"/>
          </p:cNvSpPr>
          <p:nvPr>
            <p:ph type="sldNum" sz="quarter" idx="12"/>
          </p:nvPr>
        </p:nvSpPr>
        <p:spPr>
          <a:xfrm>
            <a:off x="8507453" y="6407152"/>
            <a:ext cx="532558" cy="365125"/>
          </a:xfrm>
        </p:spPr>
        <p:txBody>
          <a:bodyPr/>
          <a:lstStyle/>
          <a:p>
            <a:fld id="{0609AB30-EEFD-4B7E-84BA-C09F076F50F0}" type="slidenum">
              <a:rPr lang="en-US" smtClean="0"/>
              <a:pPr/>
              <a:t>5</a:t>
            </a:fld>
            <a:endParaRPr lang="en-US" dirty="0"/>
          </a:p>
        </p:txBody>
      </p:sp>
      <p:sp>
        <p:nvSpPr>
          <p:cNvPr id="8" name="Rectangle 7"/>
          <p:cNvSpPr/>
          <p:nvPr/>
        </p:nvSpPr>
        <p:spPr>
          <a:xfrm>
            <a:off x="-176808" y="570836"/>
            <a:ext cx="6477000" cy="844062"/>
          </a:xfrm>
          <a:prstGeom prst="rect">
            <a:avLst/>
          </a:prstGeom>
          <a:solidFill>
            <a:srgbClr val="FF0000"/>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lvl="2" indent="-353167"/>
            <a:r>
              <a:rPr lang="en-US" sz="2585" dirty="0">
                <a:latin typeface="Calibri" pitchFamily="34" charset="0"/>
                <a:cs typeface="Calibri" pitchFamily="34" charset="0"/>
              </a:rPr>
              <a:t>ABOUT </a:t>
            </a:r>
            <a:r>
              <a:rPr lang="en-US" sz="2585" dirty="0" smtClean="0">
                <a:latin typeface="Calibri" pitchFamily="34" charset="0"/>
                <a:cs typeface="Calibri" pitchFamily="34" charset="0"/>
              </a:rPr>
              <a:t>SALIHIN</a:t>
            </a:r>
            <a:r>
              <a:rPr lang="en-US" sz="2585" dirty="0" smtClean="0">
                <a:cs typeface="Mongolian Baiti" pitchFamily="66" charset="0"/>
              </a:rPr>
              <a:t> </a:t>
            </a:r>
            <a:endParaRPr lang="en-MY" sz="2585" dirty="0">
              <a:latin typeface="Century Gothic" pitchFamily="34" charset="0"/>
            </a:endParaRPr>
          </a:p>
          <a:p>
            <a:pPr lvl="2" indent="-353167"/>
            <a:r>
              <a:rPr lang="en-MY" sz="1846" dirty="0" smtClean="0">
                <a:latin typeface="Calibri" pitchFamily="34" charset="0"/>
                <a:cs typeface="Calibri" pitchFamily="34" charset="0"/>
              </a:rPr>
              <a:t>SALIHIN EXPERIENCE IN GST TRAINING AND EDUCATION </a:t>
            </a:r>
            <a:endParaRPr lang="en-MY" sz="1846" dirty="0">
              <a:latin typeface="Calibri" pitchFamily="34" charset="0"/>
              <a:cs typeface="Calibri" pitchFamily="34" charset="0"/>
            </a:endParaRPr>
          </a:p>
        </p:txBody>
      </p:sp>
      <p:sp>
        <p:nvSpPr>
          <p:cNvPr id="2" name="TextBox 1"/>
          <p:cNvSpPr txBox="1"/>
          <p:nvPr/>
        </p:nvSpPr>
        <p:spPr>
          <a:xfrm>
            <a:off x="4810125" y="2212726"/>
            <a:ext cx="4605338" cy="4108817"/>
          </a:xfrm>
          <a:prstGeom prst="rect">
            <a:avLst/>
          </a:prstGeom>
          <a:noFill/>
        </p:spPr>
        <p:txBody>
          <a:bodyPr wrap="square" rtlCol="0">
            <a:spAutoFit/>
          </a:bodyPr>
          <a:lstStyle/>
          <a:p>
            <a:pPr marL="285750" indent="-285750">
              <a:lnSpc>
                <a:spcPct val="150000"/>
              </a:lnSpc>
              <a:buFont typeface="Wingdings" panose="05000000000000000000" pitchFamily="2" charset="2"/>
              <a:buChar char="q"/>
            </a:pPr>
            <a:r>
              <a:rPr lang="en-MY" i="1" dirty="0" smtClean="0"/>
              <a:t>Auditing &amp; Assurance</a:t>
            </a:r>
          </a:p>
          <a:p>
            <a:pPr marL="285750" indent="-285750">
              <a:lnSpc>
                <a:spcPct val="150000"/>
              </a:lnSpc>
              <a:buFont typeface="Wingdings" panose="05000000000000000000" pitchFamily="2" charset="2"/>
              <a:buChar char="q"/>
            </a:pPr>
            <a:r>
              <a:rPr lang="en-MY" i="1" dirty="0" smtClean="0"/>
              <a:t>Taxation</a:t>
            </a:r>
          </a:p>
          <a:p>
            <a:pPr marL="285750" indent="-285750">
              <a:lnSpc>
                <a:spcPct val="150000"/>
              </a:lnSpc>
              <a:buFont typeface="Wingdings" panose="05000000000000000000" pitchFamily="2" charset="2"/>
              <a:buChar char="q"/>
            </a:pPr>
            <a:r>
              <a:rPr lang="en-MY" i="1" dirty="0" smtClean="0"/>
              <a:t>Islamic Accounting &amp; Auditing</a:t>
            </a:r>
          </a:p>
          <a:p>
            <a:pPr marL="285750" indent="-285750">
              <a:lnSpc>
                <a:spcPct val="150000"/>
              </a:lnSpc>
              <a:buFont typeface="Wingdings" panose="05000000000000000000" pitchFamily="2" charset="2"/>
              <a:buChar char="q"/>
            </a:pPr>
            <a:r>
              <a:rPr lang="en-MY" i="1" dirty="0" smtClean="0"/>
              <a:t>Corporate Finance &amp; Transaction Services</a:t>
            </a:r>
          </a:p>
          <a:p>
            <a:pPr marL="285750" indent="-285750">
              <a:lnSpc>
                <a:spcPct val="150000"/>
              </a:lnSpc>
              <a:buFont typeface="Wingdings" panose="05000000000000000000" pitchFamily="2" charset="2"/>
              <a:buChar char="q"/>
            </a:pPr>
            <a:r>
              <a:rPr lang="en-MY" i="1" dirty="0" smtClean="0"/>
              <a:t>Corporate Secretarial Services</a:t>
            </a:r>
          </a:p>
          <a:p>
            <a:pPr marL="285750" indent="-285750">
              <a:lnSpc>
                <a:spcPct val="150000"/>
              </a:lnSpc>
              <a:buFont typeface="Wingdings" panose="05000000000000000000" pitchFamily="2" charset="2"/>
              <a:buChar char="q"/>
            </a:pPr>
            <a:r>
              <a:rPr lang="en-MY" i="1" dirty="0" smtClean="0"/>
              <a:t>Financial Accounting Services</a:t>
            </a:r>
          </a:p>
          <a:p>
            <a:pPr marL="285750" indent="-285750">
              <a:lnSpc>
                <a:spcPct val="150000"/>
              </a:lnSpc>
              <a:buFont typeface="Wingdings" panose="05000000000000000000" pitchFamily="2" charset="2"/>
              <a:buChar char="q"/>
            </a:pPr>
            <a:r>
              <a:rPr lang="en-MY" i="1" dirty="0" smtClean="0"/>
              <a:t>Goods &amp; Services Tax (GST)</a:t>
            </a:r>
          </a:p>
          <a:p>
            <a:pPr marL="285750" indent="-285750">
              <a:lnSpc>
                <a:spcPct val="150000"/>
              </a:lnSpc>
              <a:buFont typeface="Wingdings" panose="05000000000000000000" pitchFamily="2" charset="2"/>
              <a:buChar char="q"/>
            </a:pPr>
            <a:r>
              <a:rPr lang="en-MY" i="1" dirty="0" smtClean="0"/>
              <a:t>IT Consultancy</a:t>
            </a:r>
          </a:p>
          <a:p>
            <a:pPr marL="285750" indent="-285750">
              <a:lnSpc>
                <a:spcPct val="150000"/>
              </a:lnSpc>
              <a:buFont typeface="Wingdings" panose="05000000000000000000" pitchFamily="2" charset="2"/>
              <a:buChar char="q"/>
            </a:pPr>
            <a:r>
              <a:rPr lang="en-MY" i="1" dirty="0" smtClean="0"/>
              <a:t>Zakat &amp; </a:t>
            </a:r>
            <a:r>
              <a:rPr lang="en-MY" i="1" dirty="0" err="1" smtClean="0"/>
              <a:t>Waqf</a:t>
            </a:r>
            <a:endParaRPr lang="en-MY" i="1" dirty="0" smtClean="0"/>
          </a:p>
          <a:p>
            <a:endParaRPr lang="en-MY" i="1"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925" y="1657349"/>
            <a:ext cx="4648200" cy="4648200"/>
          </a:xfrm>
          <a:prstGeom prst="rect">
            <a:avLst/>
          </a:prstGeom>
        </p:spPr>
      </p:pic>
      <p:sp>
        <p:nvSpPr>
          <p:cNvPr id="4" name="TextBox 3"/>
          <p:cNvSpPr txBox="1"/>
          <p:nvPr/>
        </p:nvSpPr>
        <p:spPr>
          <a:xfrm>
            <a:off x="6690400" y="1585146"/>
            <a:ext cx="3725993" cy="584775"/>
          </a:xfrm>
          <a:prstGeom prst="rect">
            <a:avLst/>
          </a:prstGeom>
          <a:noFill/>
        </p:spPr>
        <p:txBody>
          <a:bodyPr wrap="square" rtlCol="0">
            <a:spAutoFit/>
          </a:bodyPr>
          <a:lstStyle/>
          <a:p>
            <a:r>
              <a:rPr lang="en-MY" sz="3200" dirty="0" smtClean="0">
                <a:ln w="0"/>
                <a:solidFill>
                  <a:srgbClr val="FF0000"/>
                </a:solidFill>
                <a:effectLst>
                  <a:outerShdw blurRad="38100" dist="25400" dir="5400000" algn="ctr" rotWithShape="0">
                    <a:srgbClr val="6E747A">
                      <a:alpha val="43000"/>
                    </a:srgbClr>
                  </a:outerShdw>
                </a:effectLst>
              </a:rPr>
              <a:t>Services</a:t>
            </a:r>
            <a:endParaRPr lang="en-MY" sz="3200" dirty="0">
              <a:ln w="0"/>
              <a:solidFill>
                <a:srgbClr val="FF0000"/>
              </a:solidFill>
              <a:effectLst>
                <a:outerShdw blurRad="38100" dist="25400" dir="5400000" algn="ctr" rotWithShape="0">
                  <a:srgbClr val="6E747A">
                    <a:alpha val="43000"/>
                  </a:srgbClr>
                </a:outerShdw>
              </a:effectLst>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8588" y="1657348"/>
            <a:ext cx="1702880" cy="354767"/>
          </a:xfrm>
          <a:prstGeom prst="rect">
            <a:avLst/>
          </a:prstGeom>
        </p:spPr>
      </p:pic>
    </p:spTree>
    <p:extLst>
      <p:ext uri="{BB962C8B-B14F-4D97-AF65-F5344CB8AC3E}">
        <p14:creationId xmlns:p14="http://schemas.microsoft.com/office/powerpoint/2010/main" val="428538534"/>
      </p:ext>
    </p:extLst>
  </p:cSld>
  <p:clrMapOvr>
    <a:masterClrMapping/>
  </p:clrMapOvr>
  <p:transition spd="slow">
    <p:pull/>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19006" y="570836"/>
            <a:ext cx="6477000" cy="844062"/>
          </a:xfrm>
          <a:prstGeom prst="rect">
            <a:avLst/>
          </a:prstGeom>
          <a:solidFill>
            <a:srgbClr val="FF0000"/>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lvl="1"/>
            <a:r>
              <a:rPr lang="en-US" sz="2585" dirty="0">
                <a:latin typeface="Calibri" pitchFamily="34" charset="0"/>
                <a:cs typeface="Calibri" pitchFamily="34" charset="0"/>
              </a:rPr>
              <a:t>BENEFITS OF GST (CONTD)</a:t>
            </a:r>
            <a:endParaRPr lang="en-US" sz="2215" dirty="0">
              <a:latin typeface="Calibri" pitchFamily="34" charset="0"/>
              <a:cs typeface="Calibri" pitchFamily="34" charset="0"/>
            </a:endParaRPr>
          </a:p>
        </p:txBody>
      </p:sp>
      <p:sp>
        <p:nvSpPr>
          <p:cNvPr id="3" name="Slide Number Placeholder 2"/>
          <p:cNvSpPr>
            <a:spLocks noGrp="1"/>
          </p:cNvSpPr>
          <p:nvPr>
            <p:ph type="sldNum" sz="quarter" idx="12"/>
          </p:nvPr>
        </p:nvSpPr>
        <p:spPr/>
        <p:txBody>
          <a:bodyPr/>
          <a:lstStyle/>
          <a:p>
            <a:fld id="{B6F15528-21DE-4FAA-801E-634DDDAF4B2B}" type="slidenum">
              <a:rPr lang="en-US" smtClean="0"/>
              <a:pPr/>
              <a:t>50</a:t>
            </a:fld>
            <a:endParaRPr lang="en-US"/>
          </a:p>
        </p:txBody>
      </p:sp>
      <p:sp>
        <p:nvSpPr>
          <p:cNvPr id="2" name="Rectangle 1"/>
          <p:cNvSpPr/>
          <p:nvPr/>
        </p:nvSpPr>
        <p:spPr>
          <a:xfrm>
            <a:off x="1259632" y="2928039"/>
            <a:ext cx="5936639" cy="2582758"/>
          </a:xfrm>
          <a:prstGeom prst="rect">
            <a:avLst/>
          </a:prstGeom>
        </p:spPr>
        <p:txBody>
          <a:bodyPr wrap="square">
            <a:spAutoFit/>
          </a:bodyPr>
          <a:lstStyle/>
          <a:p>
            <a:pPr marL="0" lvl="1" algn="just">
              <a:buClr>
                <a:srgbClr val="FF0000"/>
              </a:buClr>
            </a:pPr>
            <a:r>
              <a:rPr lang="en-US" sz="2400" b="1" dirty="0" smtClean="0"/>
              <a:t>Fair Tax System</a:t>
            </a:r>
            <a:r>
              <a:rPr lang="en-US" sz="2400" dirty="0" smtClean="0"/>
              <a:t> </a:t>
            </a:r>
            <a:r>
              <a:rPr lang="en-US" sz="1846" dirty="0"/>
              <a:t>– </a:t>
            </a:r>
            <a:r>
              <a:rPr lang="en-US" sz="1846" dirty="0" smtClean="0"/>
              <a:t>GST will be charged at every stage of supply chain. (manufacturer, wholesale, retailer) on value added activity.</a:t>
            </a:r>
            <a:endParaRPr lang="en-US" sz="1846" dirty="0"/>
          </a:p>
          <a:p>
            <a:pPr marL="0" lvl="1" algn="just">
              <a:buClr>
                <a:srgbClr val="FF0000"/>
              </a:buClr>
            </a:pPr>
            <a:endParaRPr lang="en-US" sz="1846" dirty="0"/>
          </a:p>
          <a:p>
            <a:pPr marL="0" lvl="1" algn="just">
              <a:buClr>
                <a:srgbClr val="FF0000"/>
              </a:buClr>
            </a:pPr>
            <a:endParaRPr lang="en-US" sz="1846" dirty="0"/>
          </a:p>
          <a:p>
            <a:pPr marL="0" lvl="1" algn="just">
              <a:buClr>
                <a:srgbClr val="FF0000"/>
              </a:buClr>
            </a:pPr>
            <a:r>
              <a:rPr lang="en-US" sz="2400" b="1" dirty="0" smtClean="0"/>
              <a:t>Business friendly</a:t>
            </a:r>
            <a:endParaRPr lang="en-US" sz="2400" b="1" dirty="0"/>
          </a:p>
          <a:p>
            <a:pPr marL="0" lvl="1" algn="just">
              <a:buClr>
                <a:srgbClr val="FF0000"/>
              </a:buClr>
            </a:pPr>
            <a:r>
              <a:rPr lang="en-US" sz="1846" dirty="0"/>
              <a:t>- </a:t>
            </a:r>
            <a:r>
              <a:rPr lang="en-US" sz="2000" dirty="0"/>
              <a:t>Availability of various scheme provide such as Approved Trader Scheme, Warehousing Scheme</a:t>
            </a:r>
            <a:endParaRPr lang="en-US" sz="1846" dirty="0"/>
          </a:p>
        </p:txBody>
      </p:sp>
      <p:pic>
        <p:nvPicPr>
          <p:cNvPr id="9" name="Picture 6" descr="http://www.webqem.com/webqem/includes/themes/MuraBootstrap/images/opsm-insights-notebook.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2" y="1593204"/>
            <a:ext cx="6840760" cy="88952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985397" y="1807134"/>
            <a:ext cx="5272597" cy="461665"/>
          </a:xfrm>
          <a:prstGeom prst="rect">
            <a:avLst/>
          </a:prstGeom>
        </p:spPr>
        <p:txBody>
          <a:bodyPr wrap="none">
            <a:spAutoFit/>
          </a:bodyPr>
          <a:lstStyle/>
          <a:p>
            <a:pPr algn="just"/>
            <a:r>
              <a:rPr lang="en-US" sz="2400" b="1" dirty="0" smtClean="0"/>
              <a:t>4) Fair Tax System and Business Friendly</a:t>
            </a:r>
            <a:endParaRPr lang="en-US" sz="2400" b="1" dirty="0"/>
          </a:p>
        </p:txBody>
      </p:sp>
      <p:pic>
        <p:nvPicPr>
          <p:cNvPr id="11" name="Picture 2" descr="http://www.avextech.co.uk/ESW/Images/img-tick.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5981" y="4458824"/>
            <a:ext cx="723651" cy="72365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www.avextech.co.uk/ESW/Images/img-tick.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2179" y="2758862"/>
            <a:ext cx="723651" cy="72365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cliparts101.com/files/264/D2E6E45205A43539054E4910478400A4/MANSTANDING.png"/>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79133" y="2674261"/>
            <a:ext cx="3281577" cy="3308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176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1083182" y="2744083"/>
            <a:ext cx="8229600" cy="4213941"/>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1" indent="0" algn="just">
              <a:buClr>
                <a:srgbClr val="FF0000"/>
              </a:buClr>
              <a:buNone/>
            </a:pPr>
            <a:endParaRPr lang="en-US" sz="2585" dirty="0">
              <a:latin typeface="+mj-lt"/>
            </a:endParaRPr>
          </a:p>
          <a:p>
            <a:pPr marL="0" indent="0" algn="just">
              <a:buNone/>
            </a:pPr>
            <a:r>
              <a:rPr lang="en-US" sz="2400" dirty="0"/>
              <a:t>Double taxation</a:t>
            </a:r>
          </a:p>
          <a:p>
            <a:pPr marL="0" lvl="1" indent="0" algn="just">
              <a:buClr>
                <a:srgbClr val="FF0000"/>
              </a:buClr>
              <a:buNone/>
            </a:pPr>
            <a:endParaRPr lang="en-US" sz="2215" dirty="0"/>
          </a:p>
          <a:p>
            <a:pPr marL="0" lvl="1" indent="0" algn="just">
              <a:buClr>
                <a:srgbClr val="FF0000"/>
              </a:buClr>
              <a:buNone/>
            </a:pPr>
            <a:r>
              <a:rPr lang="en-US" sz="2400" dirty="0"/>
              <a:t>Tax embedded in goods sold particularly in exports</a:t>
            </a:r>
          </a:p>
          <a:p>
            <a:pPr marL="0" lvl="1" indent="0" algn="just">
              <a:buClr>
                <a:srgbClr val="FF0000"/>
              </a:buClr>
              <a:buNone/>
            </a:pPr>
            <a:endParaRPr lang="en-US" sz="2215" dirty="0"/>
          </a:p>
          <a:p>
            <a:pPr marL="0" lvl="1" indent="0" algn="just">
              <a:buClr>
                <a:srgbClr val="FF0000"/>
              </a:buClr>
              <a:buNone/>
            </a:pPr>
            <a:endParaRPr lang="en-US" sz="2215" dirty="0" err="1" smtClean="0"/>
          </a:p>
        </p:txBody>
      </p:sp>
      <p:sp>
        <p:nvSpPr>
          <p:cNvPr id="10" name="Rectangle 9"/>
          <p:cNvSpPr/>
          <p:nvPr/>
        </p:nvSpPr>
        <p:spPr>
          <a:xfrm>
            <a:off x="-219006" y="570836"/>
            <a:ext cx="6477000" cy="844062"/>
          </a:xfrm>
          <a:prstGeom prst="rect">
            <a:avLst/>
          </a:prstGeom>
          <a:solidFill>
            <a:srgbClr val="FF0000"/>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lvl="1"/>
            <a:r>
              <a:rPr lang="en-US" sz="2585" dirty="0">
                <a:latin typeface="Calibri" pitchFamily="34" charset="0"/>
                <a:cs typeface="Calibri" pitchFamily="34" charset="0"/>
              </a:rPr>
              <a:t>BENEFITS OF GST (CONTD)</a:t>
            </a:r>
            <a:endParaRPr lang="en-US" sz="2215" dirty="0">
              <a:latin typeface="Calibri" pitchFamily="34" charset="0"/>
              <a:cs typeface="Calibri" pitchFamily="34" charset="0"/>
            </a:endParaRPr>
          </a:p>
        </p:txBody>
      </p:sp>
      <p:sp>
        <p:nvSpPr>
          <p:cNvPr id="2" name="Slide Number Placeholder 1"/>
          <p:cNvSpPr>
            <a:spLocks noGrp="1"/>
          </p:cNvSpPr>
          <p:nvPr>
            <p:ph type="sldNum" sz="quarter" idx="12"/>
          </p:nvPr>
        </p:nvSpPr>
        <p:spPr/>
        <p:txBody>
          <a:bodyPr/>
          <a:lstStyle/>
          <a:p>
            <a:fld id="{B6F15528-21DE-4FAA-801E-634DDDAF4B2B}" type="slidenum">
              <a:rPr lang="en-US" smtClean="0"/>
              <a:pPr/>
              <a:t>51</a:t>
            </a:fld>
            <a:endParaRPr lang="en-US"/>
          </a:p>
        </p:txBody>
      </p:sp>
      <p:pic>
        <p:nvPicPr>
          <p:cNvPr id="2050" name="Picture 2" descr="http://images04.olx-st.com/ui/1/68/74/1383118412_561496474_1-Pictures-of--File-your-income-tax-return-tax-consultant.jpg"/>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019494" y="4310970"/>
            <a:ext cx="3691960" cy="246130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http://www.webqem.com/webqem/includes/themes/MuraBootstrap/images/opsm-insights-notebook.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550" y="1753077"/>
            <a:ext cx="8161537" cy="118772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031150" y="1893664"/>
            <a:ext cx="7344816" cy="830997"/>
          </a:xfrm>
          <a:prstGeom prst="rect">
            <a:avLst/>
          </a:prstGeom>
        </p:spPr>
        <p:txBody>
          <a:bodyPr wrap="square">
            <a:spAutoFit/>
          </a:bodyPr>
          <a:lstStyle/>
          <a:p>
            <a:pPr algn="just"/>
            <a:r>
              <a:rPr lang="en-US" sz="2400" b="1" dirty="0" smtClean="0">
                <a:cs typeface="Times New Roman" charset="0"/>
              </a:rPr>
              <a:t>5) </a:t>
            </a:r>
            <a:r>
              <a:rPr lang="en-US" sz="2400" b="1" dirty="0">
                <a:cs typeface="Times New Roman" charset="0"/>
              </a:rPr>
              <a:t>GST can overcome weaknesses of sales and service tax in terms of :</a:t>
            </a:r>
          </a:p>
        </p:txBody>
      </p:sp>
      <p:pic>
        <p:nvPicPr>
          <p:cNvPr id="11" name="Picture 2" descr="http://www.avextech.co.uk/ESW/Images/img-tick.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9716" y="3854584"/>
            <a:ext cx="843466" cy="84346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www.avextech.co.uk/ESW/Images/img-tick.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9716" y="2975959"/>
            <a:ext cx="843466" cy="843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72447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4392653" y="2212818"/>
            <a:ext cx="8229600" cy="1453202"/>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1" indent="0" algn="just">
              <a:buClr>
                <a:srgbClr val="FF0000"/>
              </a:buClr>
              <a:buNone/>
            </a:pPr>
            <a:endParaRPr lang="en-US" dirty="0">
              <a:latin typeface="+mj-lt"/>
            </a:endParaRPr>
          </a:p>
          <a:p>
            <a:pPr marL="0" lvl="1" indent="0" algn="just">
              <a:buClr>
                <a:srgbClr val="FF0000"/>
              </a:buClr>
              <a:buNone/>
            </a:pPr>
            <a:r>
              <a:rPr lang="en-GB" sz="2400" dirty="0">
                <a:latin typeface="Calibri" pitchFamily="34" charset="0"/>
                <a:ea typeface="SimSun" pitchFamily="2" charset="-122"/>
              </a:rPr>
              <a:t>Need to reduce reliance </a:t>
            </a:r>
            <a:r>
              <a:rPr lang="en-GB" sz="2400" dirty="0" smtClean="0">
                <a:latin typeface="Calibri" pitchFamily="34" charset="0"/>
                <a:ea typeface="SimSun" pitchFamily="2" charset="-122"/>
              </a:rPr>
              <a:t>on: </a:t>
            </a:r>
          </a:p>
          <a:p>
            <a:pPr marL="0" lvl="1" indent="0" algn="just">
              <a:buClr>
                <a:srgbClr val="FF0000"/>
              </a:buClr>
              <a:buNone/>
            </a:pPr>
            <a:r>
              <a:rPr lang="en-GB" sz="2400" b="1" dirty="0" smtClean="0">
                <a:latin typeface="Calibri" pitchFamily="34" charset="0"/>
                <a:ea typeface="SimSun" pitchFamily="2" charset="-122"/>
              </a:rPr>
              <a:t>Direct tax</a:t>
            </a:r>
          </a:p>
          <a:p>
            <a:pPr marL="0" lvl="1" indent="0" algn="just">
              <a:buClr>
                <a:srgbClr val="FF0000"/>
              </a:buClr>
              <a:buNone/>
            </a:pPr>
            <a:r>
              <a:rPr lang="en-GB" sz="2400" b="1" dirty="0" smtClean="0">
                <a:latin typeface="Calibri" pitchFamily="34" charset="0"/>
                <a:ea typeface="SimSun" pitchFamily="2" charset="-122"/>
              </a:rPr>
              <a:t>Petroleum </a:t>
            </a:r>
            <a:r>
              <a:rPr lang="en-GB" sz="2400" b="1" dirty="0">
                <a:latin typeface="Calibri" pitchFamily="34" charset="0"/>
                <a:ea typeface="SimSun" pitchFamily="2" charset="-122"/>
              </a:rPr>
              <a:t>revenue</a:t>
            </a:r>
          </a:p>
          <a:p>
            <a:pPr marL="0" lvl="1" indent="0" algn="just">
              <a:buClr>
                <a:srgbClr val="FF0000"/>
              </a:buClr>
              <a:buNone/>
            </a:pPr>
            <a:endParaRPr lang="en-GB" sz="2400" b="1" dirty="0" smtClean="0">
              <a:latin typeface="Calibri" pitchFamily="34" charset="0"/>
              <a:ea typeface="SimSun" pitchFamily="2" charset="-122"/>
            </a:endParaRPr>
          </a:p>
          <a:p>
            <a:pPr marL="0" lvl="1" indent="0" algn="just">
              <a:buClr>
                <a:srgbClr val="FF0000"/>
              </a:buClr>
              <a:buNone/>
            </a:pPr>
            <a:endParaRPr lang="en-GB" sz="2400" b="1" dirty="0">
              <a:latin typeface="Calibri" pitchFamily="34" charset="0"/>
              <a:ea typeface="SimSun" pitchFamily="2" charset="-122"/>
            </a:endParaRPr>
          </a:p>
          <a:p>
            <a:pPr marL="0" lvl="1" indent="0" algn="just">
              <a:buClr>
                <a:srgbClr val="FF0000"/>
              </a:buClr>
              <a:buNone/>
            </a:pPr>
            <a:endParaRPr lang="en-US" sz="2400" dirty="0"/>
          </a:p>
          <a:p>
            <a:pPr marL="0" indent="0" algn="just">
              <a:buNone/>
            </a:pPr>
            <a:endParaRPr lang="en-US" sz="2400" dirty="0">
              <a:latin typeface="+mj-lt"/>
            </a:endParaRPr>
          </a:p>
        </p:txBody>
      </p:sp>
      <p:sp>
        <p:nvSpPr>
          <p:cNvPr id="10" name="Rectangle 9"/>
          <p:cNvSpPr/>
          <p:nvPr/>
        </p:nvSpPr>
        <p:spPr>
          <a:xfrm>
            <a:off x="-219006" y="570836"/>
            <a:ext cx="6477000" cy="844062"/>
          </a:xfrm>
          <a:prstGeom prst="rect">
            <a:avLst/>
          </a:prstGeom>
          <a:solidFill>
            <a:srgbClr val="FF0000"/>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lvl="1"/>
            <a:r>
              <a:rPr lang="en-US" sz="2585" dirty="0">
                <a:latin typeface="Calibri" pitchFamily="34" charset="0"/>
                <a:cs typeface="Calibri" pitchFamily="34" charset="0"/>
              </a:rPr>
              <a:t>BENEFITS OF GST (CONTD)</a:t>
            </a:r>
            <a:endParaRPr lang="en-US" sz="2215" dirty="0">
              <a:latin typeface="Calibri" pitchFamily="34" charset="0"/>
              <a:cs typeface="Calibri" pitchFamily="34" charset="0"/>
            </a:endParaRPr>
          </a:p>
        </p:txBody>
      </p:sp>
      <p:sp>
        <p:nvSpPr>
          <p:cNvPr id="2" name="Slide Number Placeholder 1"/>
          <p:cNvSpPr>
            <a:spLocks noGrp="1"/>
          </p:cNvSpPr>
          <p:nvPr>
            <p:ph type="sldNum" sz="quarter" idx="12"/>
          </p:nvPr>
        </p:nvSpPr>
        <p:spPr/>
        <p:txBody>
          <a:bodyPr/>
          <a:lstStyle/>
          <a:p>
            <a:fld id="{B6F15528-21DE-4FAA-801E-634DDDAF4B2B}" type="slidenum">
              <a:rPr lang="en-US" smtClean="0"/>
              <a:pPr/>
              <a:t>52</a:t>
            </a:fld>
            <a:endParaRPr lang="en-US"/>
          </a:p>
        </p:txBody>
      </p:sp>
      <p:pic>
        <p:nvPicPr>
          <p:cNvPr id="2054" name="Picture 6" descr="http://savemoney.my/wp-content/uploads/2012/04/WK3_CalculatorTax.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86625" y="4406215"/>
            <a:ext cx="2614616" cy="196096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http://www.webqem.com/webqem/includes/themes/MuraBootstrap/images/opsm-insights-notebook.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8971" y="2212818"/>
            <a:ext cx="3201264" cy="259867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702304" y="2744903"/>
            <a:ext cx="2534604" cy="1569660"/>
          </a:xfrm>
          <a:prstGeom prst="rect">
            <a:avLst/>
          </a:prstGeom>
        </p:spPr>
        <p:txBody>
          <a:bodyPr wrap="none">
            <a:spAutoFit/>
          </a:bodyPr>
          <a:lstStyle/>
          <a:p>
            <a:pPr algn="ctr" defTabSz="855663">
              <a:buClr>
                <a:schemeClr val="accent5"/>
              </a:buClr>
              <a:defRPr/>
            </a:pPr>
            <a:r>
              <a:rPr lang="en-GB" sz="2400" b="1" dirty="0" smtClean="0">
                <a:latin typeface="Calibri" pitchFamily="34" charset="0"/>
                <a:ea typeface="SimSun" pitchFamily="2" charset="-122"/>
              </a:rPr>
              <a:t>6) Need </a:t>
            </a:r>
            <a:r>
              <a:rPr lang="en-GB" sz="2400" b="1" dirty="0">
                <a:latin typeface="Calibri" pitchFamily="34" charset="0"/>
                <a:ea typeface="SimSun" pitchFamily="2" charset="-122"/>
              </a:rPr>
              <a:t>to reduce </a:t>
            </a:r>
            <a:endParaRPr lang="en-GB" sz="2400" b="1" dirty="0" smtClean="0">
              <a:latin typeface="Calibri" pitchFamily="34" charset="0"/>
              <a:ea typeface="SimSun" pitchFamily="2" charset="-122"/>
            </a:endParaRPr>
          </a:p>
          <a:p>
            <a:pPr algn="ctr" defTabSz="855663">
              <a:buClr>
                <a:schemeClr val="accent5"/>
              </a:buClr>
              <a:defRPr/>
            </a:pPr>
            <a:r>
              <a:rPr lang="en-GB" sz="2400" b="1" dirty="0" smtClean="0">
                <a:latin typeface="Calibri" pitchFamily="34" charset="0"/>
                <a:ea typeface="SimSun" pitchFamily="2" charset="-122"/>
              </a:rPr>
              <a:t>reliance on </a:t>
            </a:r>
          </a:p>
          <a:p>
            <a:pPr algn="ctr" defTabSz="855663">
              <a:buClr>
                <a:schemeClr val="accent5"/>
              </a:buClr>
              <a:defRPr/>
            </a:pPr>
            <a:r>
              <a:rPr lang="en-GB" sz="2400" b="1" dirty="0" smtClean="0">
                <a:latin typeface="Calibri" pitchFamily="34" charset="0"/>
                <a:ea typeface="SimSun" pitchFamily="2" charset="-122"/>
              </a:rPr>
              <a:t>existing revenue </a:t>
            </a:r>
          </a:p>
          <a:p>
            <a:pPr algn="ctr" defTabSz="855663">
              <a:buClr>
                <a:schemeClr val="accent5"/>
              </a:buClr>
              <a:defRPr/>
            </a:pPr>
            <a:r>
              <a:rPr lang="en-GB" sz="2400" b="1" dirty="0" smtClean="0">
                <a:latin typeface="Calibri" pitchFamily="34" charset="0"/>
                <a:ea typeface="SimSun" pitchFamily="2" charset="-122"/>
              </a:rPr>
              <a:t>in Malaysia</a:t>
            </a:r>
          </a:p>
        </p:txBody>
      </p:sp>
      <p:pic>
        <p:nvPicPr>
          <p:cNvPr id="11" name="Picture 2" descr="http://www.avextech.co.uk/ESW/Images/img-tick.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70920" y="3234661"/>
            <a:ext cx="421733" cy="421733"/>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http://www.offshoreenergytoday.com/wp-content/uploads/2012/05/Petronas-Hires-Petrofac-for-Offshore-Platform-Refurbishmen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18647" y="4433104"/>
            <a:ext cx="2544217" cy="18063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3" name="Picture 2" descr="http://www.avextech.co.uk/ESW/Images/img-tick.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70920" y="3666020"/>
            <a:ext cx="421733" cy="421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08231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43200" y="4560868"/>
            <a:ext cx="5867400" cy="546945"/>
          </a:xfrm>
          <a:prstGeom prst="rect">
            <a:avLst/>
          </a:prstGeom>
          <a:noFill/>
        </p:spPr>
        <p:txBody>
          <a:bodyPr wrap="square" rtlCol="0">
            <a:spAutoFit/>
          </a:bodyPr>
          <a:lstStyle/>
          <a:p>
            <a:r>
              <a:rPr lang="en-US" sz="2954" dirty="0">
                <a:solidFill>
                  <a:schemeClr val="tx2">
                    <a:lumMod val="50000"/>
                  </a:schemeClr>
                </a:solidFill>
                <a:latin typeface="Calibri" pitchFamily="34" charset="0"/>
              </a:rPr>
              <a:t>GST IMPACT TO CONSUMER</a:t>
            </a:r>
            <a:endParaRPr lang="en-MY" sz="2954" dirty="0">
              <a:solidFill>
                <a:schemeClr val="tx2">
                  <a:lumMod val="50000"/>
                </a:schemeClr>
              </a:solidFill>
              <a:latin typeface="Calibri" pitchFamily="34" charset="0"/>
            </a:endParaRPr>
          </a:p>
        </p:txBody>
      </p:sp>
      <p:grpSp>
        <p:nvGrpSpPr>
          <p:cNvPr id="2" name="Group 2"/>
          <p:cNvGrpSpPr/>
          <p:nvPr/>
        </p:nvGrpSpPr>
        <p:grpSpPr>
          <a:xfrm>
            <a:off x="609600" y="3040996"/>
            <a:ext cx="8001000" cy="2266612"/>
            <a:chOff x="609600" y="3008662"/>
            <a:chExt cx="8001000" cy="2455496"/>
          </a:xfrm>
        </p:grpSpPr>
        <p:cxnSp>
          <p:nvCxnSpPr>
            <p:cNvPr id="7" name="Straight Connector 6"/>
            <p:cNvCxnSpPr/>
            <p:nvPr/>
          </p:nvCxnSpPr>
          <p:spPr>
            <a:xfrm>
              <a:off x="609600" y="5464158"/>
              <a:ext cx="800100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3" name="Group 1"/>
            <p:cNvGrpSpPr/>
            <p:nvPr/>
          </p:nvGrpSpPr>
          <p:grpSpPr>
            <a:xfrm>
              <a:off x="609600" y="3008662"/>
              <a:ext cx="1864098" cy="2231303"/>
              <a:chOff x="609600" y="3008662"/>
              <a:chExt cx="1864098" cy="2231303"/>
            </a:xfrm>
          </p:grpSpPr>
          <p:sp>
            <p:nvSpPr>
              <p:cNvPr id="5" name="Rectangle 4"/>
              <p:cNvSpPr/>
              <p:nvPr/>
            </p:nvSpPr>
            <p:spPr>
              <a:xfrm>
                <a:off x="609600" y="3564693"/>
                <a:ext cx="1676400" cy="1675272"/>
              </a:xfrm>
              <a:prstGeom prst="rect">
                <a:avLst/>
              </a:prstGeom>
              <a:solidFill>
                <a:srgbClr val="FF0000"/>
              </a:solidFill>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MY" sz="1662"/>
              </a:p>
            </p:txBody>
          </p:sp>
          <p:pic>
            <p:nvPicPr>
              <p:cNvPr id="1027" name="Picture 3" descr="C:\Users\Account\Desktop\Untitled-4.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6209" y="3008662"/>
                <a:ext cx="1557489" cy="198797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sp>
        <p:nvSpPr>
          <p:cNvPr id="10" name="Slide Number Placeholder 3"/>
          <p:cNvSpPr>
            <a:spLocks noGrp="1"/>
          </p:cNvSpPr>
          <p:nvPr>
            <p:ph type="sldNum" sz="quarter" idx="12"/>
          </p:nvPr>
        </p:nvSpPr>
        <p:spPr/>
        <p:txBody>
          <a:bodyPr/>
          <a:lstStyle/>
          <a:p>
            <a:fld id="{1F45E794-307C-49D3-8CE5-47BF882ED0AE}" type="slidenum">
              <a:rPr lang="en-MY" smtClean="0"/>
              <a:pPr/>
              <a:t>53</a:t>
            </a:fld>
            <a:endParaRPr lang="en-MY" dirty="0"/>
          </a:p>
        </p:txBody>
      </p:sp>
    </p:spTree>
    <p:extLst>
      <p:ext uri="{BB962C8B-B14F-4D97-AF65-F5344CB8AC3E}">
        <p14:creationId xmlns:p14="http://schemas.microsoft.com/office/powerpoint/2010/main" val="18048834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19006" y="570836"/>
            <a:ext cx="6967536" cy="844062"/>
          </a:xfrm>
          <a:prstGeom prst="rect">
            <a:avLst/>
          </a:prstGeom>
          <a:solidFill>
            <a:srgbClr val="FF0000"/>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lvl="1"/>
            <a:r>
              <a:rPr lang="en-US" sz="2585" dirty="0">
                <a:solidFill>
                  <a:schemeClr val="bg1"/>
                </a:solidFill>
                <a:latin typeface="Calibri" pitchFamily="34" charset="0"/>
                <a:cs typeface="Calibri" pitchFamily="34" charset="0"/>
              </a:rPr>
              <a:t>GST IMPACT TO CONSUMER</a:t>
            </a:r>
          </a:p>
          <a:p>
            <a:pPr lvl="1"/>
            <a:r>
              <a:rPr lang="en-US" sz="2215" dirty="0" smtClean="0">
                <a:solidFill>
                  <a:schemeClr val="bg1"/>
                </a:solidFill>
                <a:latin typeface="Calibri" pitchFamily="34" charset="0"/>
                <a:cs typeface="Calibri" pitchFamily="34" charset="0"/>
              </a:rPr>
              <a:t>PRICE CONTROL AND ANTI PROFITEERING ACT 2011</a:t>
            </a:r>
            <a:endParaRPr lang="en-US" sz="2215" dirty="0">
              <a:solidFill>
                <a:schemeClr val="bg1"/>
              </a:solidFill>
              <a:latin typeface="Calibri" pitchFamily="34" charset="0"/>
              <a:cs typeface="Calibri" pitchFamily="34" charset="0"/>
            </a:endParaRPr>
          </a:p>
        </p:txBody>
      </p:sp>
      <p:sp>
        <p:nvSpPr>
          <p:cNvPr id="3" name="Slide Number Placeholder 2"/>
          <p:cNvSpPr>
            <a:spLocks noGrp="1"/>
          </p:cNvSpPr>
          <p:nvPr>
            <p:ph type="sldNum" sz="quarter" idx="12"/>
          </p:nvPr>
        </p:nvSpPr>
        <p:spPr/>
        <p:txBody>
          <a:bodyPr/>
          <a:lstStyle/>
          <a:p>
            <a:fld id="{B6F15528-21DE-4FAA-801E-634DDDAF4B2B}" type="slidenum">
              <a:rPr lang="en-US" smtClean="0"/>
              <a:pPr/>
              <a:t>54</a:t>
            </a:fld>
            <a:endParaRPr lang="en-US"/>
          </a:p>
        </p:txBody>
      </p:sp>
      <p:pic>
        <p:nvPicPr>
          <p:cNvPr id="20" name="Picture 4" descr="http://www.wearepragma.co.uk/media/8482/slider_tick.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78695" y="3602257"/>
            <a:ext cx="800797" cy="574122"/>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lh3.ggpht.com/--sF1EGutdGk/SxIdPkNSk1I/AAAAAAAAIf8/c1ilSWWslCA/signage_man.jp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5177" y="1645612"/>
            <a:ext cx="4157797" cy="281353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48869" y="2685337"/>
            <a:ext cx="1973786" cy="1200329"/>
          </a:xfrm>
          <a:prstGeom prst="rect">
            <a:avLst/>
          </a:prstGeom>
        </p:spPr>
        <p:txBody>
          <a:bodyPr wrap="square">
            <a:spAutoFit/>
          </a:bodyPr>
          <a:lstStyle/>
          <a:p>
            <a:pPr algn="ctr"/>
            <a:r>
              <a:rPr lang="en-MY" b="1" dirty="0"/>
              <a:t>1 - Price Control and Anti Profiteering Act </a:t>
            </a:r>
            <a:r>
              <a:rPr lang="en-MY" b="1" dirty="0" smtClean="0"/>
              <a:t>2011</a:t>
            </a:r>
            <a:endParaRPr lang="en-MY" b="1" dirty="0"/>
          </a:p>
        </p:txBody>
      </p:sp>
      <p:sp>
        <p:nvSpPr>
          <p:cNvPr id="16" name="Content Placeholder 2"/>
          <p:cNvSpPr txBox="1">
            <a:spLocks/>
          </p:cNvSpPr>
          <p:nvPr/>
        </p:nvSpPr>
        <p:spPr>
          <a:xfrm>
            <a:off x="3500160" y="1900741"/>
            <a:ext cx="4565947" cy="2611768"/>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200000"/>
              </a:lnSpc>
              <a:buNone/>
            </a:pPr>
            <a:r>
              <a:rPr lang="en-US" sz="2400" dirty="0"/>
              <a:t>Effective on 1 April </a:t>
            </a:r>
            <a:r>
              <a:rPr lang="en-US" sz="2400" dirty="0" smtClean="0"/>
              <a:t>2011</a:t>
            </a:r>
          </a:p>
          <a:p>
            <a:pPr marL="0" indent="0">
              <a:lnSpc>
                <a:spcPct val="200000"/>
              </a:lnSpc>
              <a:buNone/>
            </a:pPr>
            <a:r>
              <a:rPr lang="en-US" sz="2400" dirty="0" smtClean="0"/>
              <a:t>Governed </a:t>
            </a:r>
            <a:r>
              <a:rPr lang="en-US" sz="2400" dirty="0"/>
              <a:t>by KPDNKK</a:t>
            </a:r>
          </a:p>
          <a:p>
            <a:pPr marL="0" indent="0">
              <a:lnSpc>
                <a:spcPct val="150000"/>
              </a:lnSpc>
              <a:buNone/>
            </a:pPr>
            <a:r>
              <a:rPr lang="en-US" sz="2400" dirty="0"/>
              <a:t>To make sure that trader/dealer does not increase price arbitrarily</a:t>
            </a:r>
            <a:endParaRPr lang="ms-MY" sz="2400" dirty="0"/>
          </a:p>
        </p:txBody>
      </p:sp>
      <p:pic>
        <p:nvPicPr>
          <p:cNvPr id="17"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15587" y="4756690"/>
            <a:ext cx="3858145" cy="16048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pic>
        <p:nvPicPr>
          <p:cNvPr id="2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11416" y="1118728"/>
            <a:ext cx="1462316" cy="16617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pic>
        <p:nvPicPr>
          <p:cNvPr id="22" name="Picture 4" descr="http://www.wearepragma.co.uk/media/8482/slider_tick.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78696" y="2879526"/>
            <a:ext cx="800797" cy="57412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http://www.wearepragma.co.uk/media/8482/slider_tick.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78697" y="2085676"/>
            <a:ext cx="800797" cy="57412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ttp://www.wearepragma.co.uk/media/8482/slider_tick.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023" y="4823516"/>
            <a:ext cx="800797" cy="57412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66650" y="4756690"/>
            <a:ext cx="4114631" cy="1754326"/>
          </a:xfrm>
          <a:prstGeom prst="rect">
            <a:avLst/>
          </a:prstGeom>
          <a:noFill/>
        </p:spPr>
        <p:txBody>
          <a:bodyPr wrap="square" rtlCol="0">
            <a:spAutoFit/>
          </a:bodyPr>
          <a:lstStyle/>
          <a:p>
            <a:pPr>
              <a:lnSpc>
                <a:spcPct val="150000"/>
              </a:lnSpc>
            </a:pPr>
            <a:r>
              <a:rPr lang="en-US" sz="2400" dirty="0" smtClean="0"/>
              <a:t>Special Committee to combat profiteering (Price Monitoring Council)</a:t>
            </a:r>
            <a:endParaRPr lang="en-US" sz="2400" dirty="0"/>
          </a:p>
        </p:txBody>
      </p:sp>
    </p:spTree>
    <p:extLst>
      <p:ext uri="{BB962C8B-B14F-4D97-AF65-F5344CB8AC3E}">
        <p14:creationId xmlns:p14="http://schemas.microsoft.com/office/powerpoint/2010/main" val="40956027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19006" y="570836"/>
            <a:ext cx="6477000" cy="844062"/>
          </a:xfrm>
          <a:prstGeom prst="rect">
            <a:avLst/>
          </a:prstGeom>
          <a:solidFill>
            <a:srgbClr val="FF0000"/>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lvl="1"/>
            <a:r>
              <a:rPr lang="en-US" sz="2585" dirty="0">
                <a:solidFill>
                  <a:schemeClr val="bg1"/>
                </a:solidFill>
                <a:latin typeface="Calibri" pitchFamily="34" charset="0"/>
                <a:cs typeface="Calibri" pitchFamily="34" charset="0"/>
              </a:rPr>
              <a:t>GST IMPACT TO CONSUMER</a:t>
            </a:r>
          </a:p>
          <a:p>
            <a:pPr lvl="1"/>
            <a:r>
              <a:rPr lang="en-US" sz="2215" dirty="0" smtClean="0">
                <a:solidFill>
                  <a:schemeClr val="bg1"/>
                </a:solidFill>
                <a:latin typeface="Calibri" pitchFamily="34" charset="0"/>
                <a:cs typeface="Calibri" pitchFamily="34" charset="0"/>
              </a:rPr>
              <a:t>SHOPPERS GUIDE</a:t>
            </a:r>
            <a:endParaRPr lang="en-US" sz="2215" dirty="0">
              <a:solidFill>
                <a:schemeClr val="bg1"/>
              </a:solidFill>
              <a:latin typeface="Calibri" pitchFamily="34" charset="0"/>
              <a:cs typeface="Calibri" pitchFamily="34" charset="0"/>
            </a:endParaRPr>
          </a:p>
        </p:txBody>
      </p:sp>
      <p:sp>
        <p:nvSpPr>
          <p:cNvPr id="3" name="Slide Number Placeholder 2"/>
          <p:cNvSpPr>
            <a:spLocks noGrp="1"/>
          </p:cNvSpPr>
          <p:nvPr>
            <p:ph type="sldNum" sz="quarter" idx="12"/>
          </p:nvPr>
        </p:nvSpPr>
        <p:spPr/>
        <p:txBody>
          <a:bodyPr/>
          <a:lstStyle/>
          <a:p>
            <a:fld id="{B6F15528-21DE-4FAA-801E-634DDDAF4B2B}" type="slidenum">
              <a:rPr lang="en-US" smtClean="0"/>
              <a:pPr/>
              <a:t>55</a:t>
            </a:fld>
            <a:endParaRPr lang="en-US"/>
          </a:p>
        </p:txBody>
      </p:sp>
      <p:pic>
        <p:nvPicPr>
          <p:cNvPr id="20" name="Picture 4" descr="http://www.wearepragma.co.uk/media/8482/slider_tick.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89477" y="4020129"/>
            <a:ext cx="800797" cy="574122"/>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lh3.ggpht.com/--sF1EGutdGk/SxIdPkNSk1I/AAAAAAAAIf8/c1ilSWWslCA/signage_man.jp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5571" y="1751526"/>
            <a:ext cx="4501662" cy="281353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21940" y="2979427"/>
            <a:ext cx="1767537" cy="707886"/>
          </a:xfrm>
          <a:prstGeom prst="rect">
            <a:avLst/>
          </a:prstGeom>
        </p:spPr>
        <p:txBody>
          <a:bodyPr wrap="square">
            <a:spAutoFit/>
          </a:bodyPr>
          <a:lstStyle/>
          <a:p>
            <a:pPr algn="ctr"/>
            <a:r>
              <a:rPr lang="en-MY" sz="2000" b="1" dirty="0"/>
              <a:t>2 - Shoppers Guide</a:t>
            </a:r>
          </a:p>
        </p:txBody>
      </p:sp>
      <p:sp>
        <p:nvSpPr>
          <p:cNvPr id="16" name="Content Placeholder 2"/>
          <p:cNvSpPr txBox="1">
            <a:spLocks/>
          </p:cNvSpPr>
          <p:nvPr/>
        </p:nvSpPr>
        <p:spPr>
          <a:xfrm>
            <a:off x="2622127" y="1799694"/>
            <a:ext cx="6257875" cy="3298851"/>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800" dirty="0"/>
              <a:t>Illustrate comparisons of prices of goods and services before and after the implementation of GST</a:t>
            </a:r>
          </a:p>
          <a:p>
            <a:pPr marL="422041" lvl="1" indent="0">
              <a:lnSpc>
                <a:spcPct val="150000"/>
              </a:lnSpc>
              <a:buNone/>
            </a:pPr>
            <a:r>
              <a:rPr lang="en-US" sz="2400" dirty="0" smtClean="0"/>
              <a:t>Issued </a:t>
            </a:r>
            <a:r>
              <a:rPr lang="en-US" sz="2400" dirty="0"/>
              <a:t>before GST implementation date</a:t>
            </a:r>
            <a:r>
              <a:rPr lang="en-US" sz="2000" dirty="0"/>
              <a:t> </a:t>
            </a:r>
          </a:p>
          <a:p>
            <a:pPr marL="422041" lvl="1" indent="0">
              <a:lnSpc>
                <a:spcPct val="150000"/>
              </a:lnSpc>
              <a:buNone/>
            </a:pPr>
            <a:r>
              <a:rPr lang="en-US" sz="2400" dirty="0" smtClean="0"/>
              <a:t>Price </a:t>
            </a:r>
            <a:r>
              <a:rPr lang="en-US" sz="2400" dirty="0"/>
              <a:t>were monitored for 1 year after GST implementation </a:t>
            </a:r>
            <a:r>
              <a:rPr lang="en-US" sz="2400" dirty="0" smtClean="0"/>
              <a:t>date</a:t>
            </a:r>
          </a:p>
          <a:p>
            <a:pPr marL="422041" lvl="1" indent="0">
              <a:lnSpc>
                <a:spcPct val="150000"/>
              </a:lnSpc>
              <a:buNone/>
            </a:pPr>
            <a:r>
              <a:rPr lang="en-US" sz="2400" dirty="0" smtClean="0"/>
              <a:t>Will be publish 3 months before the implementation of GST date. </a:t>
            </a:r>
            <a:endParaRPr lang="ms-MY" sz="1800" dirty="0"/>
          </a:p>
        </p:txBody>
      </p:sp>
      <p:pic>
        <p:nvPicPr>
          <p:cNvPr id="22" name="Picture 4" descr="http://www.wearepragma.co.uk/media/8482/slider_tick.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4597" y="3140017"/>
            <a:ext cx="800797" cy="57412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ttp://www.wearepragma.co.uk/media/8482/slider_tick.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57793" y="5098545"/>
            <a:ext cx="800797" cy="57412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5711" y="4449200"/>
            <a:ext cx="1414300" cy="19181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5978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19006" y="570836"/>
            <a:ext cx="6477000" cy="844062"/>
          </a:xfrm>
          <a:prstGeom prst="rect">
            <a:avLst/>
          </a:prstGeom>
          <a:solidFill>
            <a:srgbClr val="FF0000"/>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lvl="1"/>
            <a:r>
              <a:rPr lang="en-US" sz="2585" dirty="0">
                <a:solidFill>
                  <a:schemeClr val="bg1"/>
                </a:solidFill>
                <a:latin typeface="Calibri" pitchFamily="34" charset="0"/>
                <a:cs typeface="Calibri" pitchFamily="34" charset="0"/>
              </a:rPr>
              <a:t>GST IMPACT TO CONSUMER</a:t>
            </a:r>
          </a:p>
          <a:p>
            <a:pPr lvl="1"/>
            <a:r>
              <a:rPr lang="en-US" sz="2215" dirty="0" smtClean="0">
                <a:solidFill>
                  <a:schemeClr val="bg1"/>
                </a:solidFill>
                <a:latin typeface="Calibri" pitchFamily="34" charset="0"/>
                <a:cs typeface="Calibri" pitchFamily="34" charset="0"/>
              </a:rPr>
              <a:t>PRICE SETTER</a:t>
            </a:r>
            <a:endParaRPr lang="en-US" sz="2215" dirty="0">
              <a:solidFill>
                <a:schemeClr val="bg1"/>
              </a:solidFill>
              <a:latin typeface="Calibri" pitchFamily="34" charset="0"/>
              <a:cs typeface="Calibri" pitchFamily="34" charset="0"/>
            </a:endParaRPr>
          </a:p>
        </p:txBody>
      </p:sp>
      <p:sp>
        <p:nvSpPr>
          <p:cNvPr id="3" name="Slide Number Placeholder 2"/>
          <p:cNvSpPr>
            <a:spLocks noGrp="1"/>
          </p:cNvSpPr>
          <p:nvPr>
            <p:ph type="sldNum" sz="quarter" idx="12"/>
          </p:nvPr>
        </p:nvSpPr>
        <p:spPr/>
        <p:txBody>
          <a:bodyPr/>
          <a:lstStyle/>
          <a:p>
            <a:fld id="{B6F15528-21DE-4FAA-801E-634DDDAF4B2B}" type="slidenum">
              <a:rPr lang="en-US" smtClean="0"/>
              <a:pPr/>
              <a:t>56</a:t>
            </a:fld>
            <a:endParaRPr lang="en-US"/>
          </a:p>
        </p:txBody>
      </p:sp>
      <p:pic>
        <p:nvPicPr>
          <p:cNvPr id="3074" name="Picture 2" descr="http://lh3.ggpht.com/--sF1EGutdGk/SxIdPkNSk1I/AAAAAAAAIf8/c1ilSWWslCA/signage_man.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0352" y="1671379"/>
            <a:ext cx="4501662" cy="281353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049933" y="2901977"/>
            <a:ext cx="1767537" cy="707886"/>
          </a:xfrm>
          <a:prstGeom prst="rect">
            <a:avLst/>
          </a:prstGeom>
        </p:spPr>
        <p:txBody>
          <a:bodyPr wrap="square">
            <a:spAutoFit/>
          </a:bodyPr>
          <a:lstStyle/>
          <a:p>
            <a:pPr algn="ctr"/>
            <a:r>
              <a:rPr lang="en-MY" sz="2000" b="1" dirty="0" smtClean="0"/>
              <a:t>3 – PRICE SETTER</a:t>
            </a:r>
            <a:endParaRPr lang="en-MY" sz="2000" b="1" dirty="0"/>
          </a:p>
        </p:txBody>
      </p:sp>
      <p:sp>
        <p:nvSpPr>
          <p:cNvPr id="16" name="Content Placeholder 2"/>
          <p:cNvSpPr txBox="1">
            <a:spLocks/>
          </p:cNvSpPr>
          <p:nvPr/>
        </p:nvSpPr>
        <p:spPr>
          <a:xfrm>
            <a:off x="2950999" y="1590182"/>
            <a:ext cx="4565947" cy="3298851"/>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662" dirty="0" smtClean="0"/>
              <a:t> </a:t>
            </a:r>
            <a:endParaRPr lang="ms-MY" sz="1292" dirty="0"/>
          </a:p>
        </p:txBody>
      </p:sp>
      <p:pic>
        <p:nvPicPr>
          <p:cNvPr id="22" name="Picture 4" descr="http://www.wearepragma.co.uk/media/8482/slider_tick.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43793" y="2528130"/>
            <a:ext cx="800797" cy="574122"/>
          </a:xfrm>
          <a:prstGeom prst="rect">
            <a:avLst/>
          </a:prstGeom>
          <a:noFill/>
          <a:extLst>
            <a:ext uri="{909E8E84-426E-40DD-AFC4-6F175D3DCCD1}">
              <a14:hiddenFill xmlns:a14="http://schemas.microsoft.com/office/drawing/2010/main">
                <a:solidFill>
                  <a:srgbClr val="FFFFFF"/>
                </a:solidFill>
              </a14:hiddenFill>
            </a:ext>
          </a:extLst>
        </p:spPr>
      </p:pic>
      <p:sp>
        <p:nvSpPr>
          <p:cNvPr id="13" name="Oval Callout 12"/>
          <p:cNvSpPr/>
          <p:nvPr/>
        </p:nvSpPr>
        <p:spPr>
          <a:xfrm>
            <a:off x="6257994" y="5309645"/>
            <a:ext cx="1666941" cy="964948"/>
          </a:xfrm>
          <a:prstGeom prst="wedgeEllipseCallout">
            <a:avLst>
              <a:gd name="adj1" fmla="val -71010"/>
              <a:gd name="adj2" fmla="val -44495"/>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MY"/>
          </a:p>
        </p:txBody>
      </p:sp>
      <p:sp>
        <p:nvSpPr>
          <p:cNvPr id="14" name="Oval Callout 13"/>
          <p:cNvSpPr/>
          <p:nvPr/>
        </p:nvSpPr>
        <p:spPr>
          <a:xfrm>
            <a:off x="2664470" y="5364942"/>
            <a:ext cx="1767537" cy="954170"/>
          </a:xfrm>
          <a:prstGeom prst="wedgeEllipseCallout">
            <a:avLst>
              <a:gd name="adj1" fmla="val 68289"/>
              <a:gd name="adj2" fmla="val -33921"/>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MY"/>
          </a:p>
        </p:txBody>
      </p:sp>
      <p:pic>
        <p:nvPicPr>
          <p:cNvPr id="15" name="Picture 2"/>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77459" y="4987445"/>
            <a:ext cx="1609347" cy="16093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l="1" r="-14747"/>
          <a:stretch/>
        </p:blipFill>
        <p:spPr bwMode="auto">
          <a:xfrm>
            <a:off x="2880965" y="5398107"/>
            <a:ext cx="1479854" cy="775128"/>
          </a:xfrm>
          <a:prstGeom prst="ellipse">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5"/>
          <p:cNvPicPr>
            <a:picLocks noChangeAspect="1" noChangeArrowheads="1"/>
          </p:cNvPicPr>
          <p:nvPr/>
        </p:nvPicPr>
        <p:blipFill rotWithShape="1">
          <a:blip r:embed="rId7">
            <a:extLst>
              <a:ext uri="{28A0092B-C50C-407E-A947-70E740481C1C}">
                <a14:useLocalDpi xmlns:a14="http://schemas.microsoft.com/office/drawing/2010/main" val="0"/>
              </a:ext>
            </a:extLst>
          </a:blip>
          <a:srcRect l="-12131" t="19126" r="-11061" b="13421"/>
          <a:stretch/>
        </p:blipFill>
        <p:spPr bwMode="auto">
          <a:xfrm>
            <a:off x="6321058" y="5398107"/>
            <a:ext cx="1550016" cy="773522"/>
          </a:xfrm>
          <a:prstGeom prst="ellipse">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087565" y="2471090"/>
            <a:ext cx="4696738" cy="1569660"/>
          </a:xfrm>
          <a:prstGeom prst="rect">
            <a:avLst/>
          </a:prstGeom>
          <a:noFill/>
        </p:spPr>
        <p:txBody>
          <a:bodyPr wrap="square" rtlCol="0">
            <a:spAutoFit/>
          </a:bodyPr>
          <a:lstStyle/>
          <a:p>
            <a:r>
              <a:rPr lang="en-MY" sz="2400" dirty="0"/>
              <a:t>The Government will get the assistance from the hypermarket to be the price setter for the benefit of the consumers</a:t>
            </a:r>
          </a:p>
        </p:txBody>
      </p:sp>
    </p:spTree>
    <p:extLst>
      <p:ext uri="{BB962C8B-B14F-4D97-AF65-F5344CB8AC3E}">
        <p14:creationId xmlns:p14="http://schemas.microsoft.com/office/powerpoint/2010/main" val="38913645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57</a:t>
            </a:fld>
            <a:endParaRPr lang="en-US"/>
          </a:p>
        </p:txBody>
      </p:sp>
      <p:sp>
        <p:nvSpPr>
          <p:cNvPr id="6" name="Rectangle 5"/>
          <p:cNvSpPr/>
          <p:nvPr/>
        </p:nvSpPr>
        <p:spPr>
          <a:xfrm>
            <a:off x="-213763" y="570836"/>
            <a:ext cx="7383294" cy="844062"/>
          </a:xfrm>
          <a:prstGeom prst="rect">
            <a:avLst/>
          </a:prstGeom>
          <a:solidFill>
            <a:srgbClr val="FF0000"/>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lvl="1"/>
            <a:r>
              <a:rPr lang="en-US" sz="2585" dirty="0">
                <a:solidFill>
                  <a:schemeClr val="bg1"/>
                </a:solidFill>
                <a:latin typeface="Calibri" pitchFamily="34" charset="0"/>
                <a:cs typeface="Calibri" pitchFamily="34" charset="0"/>
              </a:rPr>
              <a:t>GST IMPACT TO CONSUMER</a:t>
            </a:r>
          </a:p>
          <a:p>
            <a:pPr lvl="1"/>
            <a:r>
              <a:rPr lang="en-US" sz="1846" dirty="0" smtClean="0">
                <a:solidFill>
                  <a:schemeClr val="bg1"/>
                </a:solidFill>
                <a:latin typeface="Calibri" pitchFamily="34" charset="0"/>
                <a:cs typeface="Calibri" pitchFamily="34" charset="0"/>
              </a:rPr>
              <a:t>GST </a:t>
            </a:r>
            <a:r>
              <a:rPr lang="en-US" sz="1846" dirty="0">
                <a:solidFill>
                  <a:schemeClr val="bg1"/>
                </a:solidFill>
                <a:latin typeface="Calibri" pitchFamily="34" charset="0"/>
                <a:cs typeface="Calibri" pitchFamily="34" charset="0"/>
              </a:rPr>
              <a:t>RELIEF PACKAGE FOR BUSINESSES</a:t>
            </a:r>
          </a:p>
        </p:txBody>
      </p:sp>
      <p:graphicFrame>
        <p:nvGraphicFramePr>
          <p:cNvPr id="3" name="Table 2"/>
          <p:cNvGraphicFramePr>
            <a:graphicFrameLocks noGrp="1"/>
          </p:cNvGraphicFramePr>
          <p:nvPr/>
        </p:nvGraphicFramePr>
        <p:xfrm>
          <a:off x="317990" y="1634338"/>
          <a:ext cx="8508021" cy="3904791"/>
        </p:xfrm>
        <a:graphic>
          <a:graphicData uri="http://schemas.openxmlformats.org/drawingml/2006/table">
            <a:tbl>
              <a:tblPr firstRow="1" bandRow="1">
                <a:tableStyleId>{8799B23B-EC83-4686-B30A-512413B5E67A}</a:tableStyleId>
              </a:tblPr>
              <a:tblGrid>
                <a:gridCol w="1728192"/>
                <a:gridCol w="3943822"/>
                <a:gridCol w="2836007"/>
              </a:tblGrid>
              <a:tr h="388881">
                <a:tc>
                  <a:txBody>
                    <a:bodyPr/>
                    <a:lstStyle/>
                    <a:p>
                      <a:endParaRPr lang="en-MY" sz="1500" dirty="0"/>
                    </a:p>
                  </a:txBody>
                  <a:tcPr marL="84406" marR="84406" marT="42203" marB="42203"/>
                </a:tc>
                <a:tc>
                  <a:txBody>
                    <a:bodyPr/>
                    <a:lstStyle/>
                    <a:p>
                      <a:r>
                        <a:rPr lang="en-MY" sz="1500" dirty="0" smtClean="0"/>
                        <a:t>Description</a:t>
                      </a:r>
                      <a:endParaRPr lang="en-MY" sz="1500" dirty="0"/>
                    </a:p>
                  </a:txBody>
                  <a:tcPr marL="84406" marR="84406" marT="42203" marB="42203"/>
                </a:tc>
                <a:tc>
                  <a:txBody>
                    <a:bodyPr/>
                    <a:lstStyle/>
                    <a:p>
                      <a:r>
                        <a:rPr lang="en-MY" sz="1500" dirty="0" smtClean="0"/>
                        <a:t>Effective</a:t>
                      </a:r>
                      <a:endParaRPr lang="en-MY" sz="1500" dirty="0"/>
                    </a:p>
                  </a:txBody>
                  <a:tcPr marL="84406" marR="84406" marT="42203" marB="42203"/>
                </a:tc>
              </a:tr>
              <a:tr h="2397211">
                <a:tc>
                  <a:txBody>
                    <a:bodyPr/>
                    <a:lstStyle/>
                    <a:p>
                      <a:r>
                        <a:rPr lang="en-MY" sz="1500" dirty="0" smtClean="0"/>
                        <a:t>Reduce</a:t>
                      </a:r>
                      <a:r>
                        <a:rPr lang="en-MY" sz="1500" baseline="0" dirty="0" smtClean="0"/>
                        <a:t> cost of doing business</a:t>
                      </a:r>
                      <a:endParaRPr lang="en-MY" sz="1500" dirty="0"/>
                    </a:p>
                  </a:txBody>
                  <a:tcPr marL="84406" marR="84406" marT="42203" marB="42203"/>
                </a:tc>
                <a:tc>
                  <a:txBody>
                    <a:bodyPr/>
                    <a:lstStyle/>
                    <a:p>
                      <a:pPr marL="285750" indent="-285750">
                        <a:buFont typeface="Arial" panose="020B0604020202020204" pitchFamily="34" charset="0"/>
                        <a:buChar char="•"/>
                      </a:pPr>
                      <a:r>
                        <a:rPr lang="en-MY" sz="1500" dirty="0" smtClean="0"/>
                        <a:t>Reduction in corporate tax rate by 1%.</a:t>
                      </a:r>
                    </a:p>
                    <a:p>
                      <a:pPr marL="285750" indent="-285750">
                        <a:buFont typeface="Arial" panose="020B0604020202020204" pitchFamily="34" charset="0"/>
                        <a:buChar char="•"/>
                      </a:pPr>
                      <a:r>
                        <a:rPr lang="en-MY" sz="1500" dirty="0" smtClean="0"/>
                        <a:t>Reduction in cooperative</a:t>
                      </a:r>
                      <a:r>
                        <a:rPr lang="en-MY" sz="1500" baseline="0" dirty="0" smtClean="0"/>
                        <a:t> tax rate by 1% to 2%.</a:t>
                      </a:r>
                    </a:p>
                    <a:p>
                      <a:pPr marL="285750" indent="-285750">
                        <a:buFont typeface="Arial" panose="020B0604020202020204" pitchFamily="34" charset="0"/>
                        <a:buChar char="•"/>
                      </a:pPr>
                      <a:r>
                        <a:rPr lang="en-MY" sz="1500" baseline="0" dirty="0" smtClean="0"/>
                        <a:t>Secretarial fee and tax filing fee tax deductible up to RM 5,000 &amp; RM 10,000 respectively.</a:t>
                      </a:r>
                    </a:p>
                    <a:p>
                      <a:pPr marL="285750" indent="-285750">
                        <a:buFont typeface="Arial" panose="020B0604020202020204" pitchFamily="34" charset="0"/>
                        <a:buChar char="•"/>
                      </a:pPr>
                      <a:r>
                        <a:rPr lang="en-MY" sz="1500" baseline="0" dirty="0" smtClean="0"/>
                        <a:t>Accelerated Capital Allowances (ACA) for ICT equipment and software is extended.</a:t>
                      </a:r>
                    </a:p>
                    <a:p>
                      <a:pPr marL="285750" indent="-285750">
                        <a:buFont typeface="Arial" panose="020B0604020202020204" pitchFamily="34" charset="0"/>
                        <a:buChar char="•"/>
                      </a:pPr>
                      <a:r>
                        <a:rPr lang="en-MY" sz="1500" baseline="0" dirty="0" smtClean="0"/>
                        <a:t>Expenses for GST- related training in accounting &amp; ICT given further deduction.</a:t>
                      </a:r>
                      <a:endParaRPr lang="en-MY" sz="1500" dirty="0"/>
                    </a:p>
                  </a:txBody>
                  <a:tcPr marL="84406" marR="84406" marT="42203" marB="42203"/>
                </a:tc>
                <a:tc>
                  <a:txBody>
                    <a:bodyPr/>
                    <a:lstStyle/>
                    <a:p>
                      <a:pPr marL="285750" indent="-285750">
                        <a:buFont typeface="Arial" panose="020B0604020202020204" pitchFamily="34" charset="0"/>
                        <a:buChar char="•"/>
                      </a:pPr>
                      <a:r>
                        <a:rPr lang="en-MY" sz="1500" dirty="0" smtClean="0"/>
                        <a:t>YA 2016</a:t>
                      </a:r>
                    </a:p>
                    <a:p>
                      <a:pPr marL="285750" indent="-285750">
                        <a:buFont typeface="Arial" panose="020B0604020202020204" pitchFamily="34" charset="0"/>
                        <a:buChar char="•"/>
                      </a:pPr>
                      <a:r>
                        <a:rPr lang="en-MY" sz="1500" dirty="0" smtClean="0"/>
                        <a:t>YA 2015</a:t>
                      </a:r>
                    </a:p>
                    <a:p>
                      <a:pPr marL="285750" indent="-285750">
                        <a:buFont typeface="Arial" panose="020B0604020202020204" pitchFamily="34" charset="0"/>
                        <a:buChar char="•"/>
                      </a:pPr>
                      <a:endParaRPr lang="en-MY" sz="1500" dirty="0" smtClean="0"/>
                    </a:p>
                    <a:p>
                      <a:pPr marL="285750" indent="-285750">
                        <a:buFont typeface="Arial" panose="020B0604020202020204" pitchFamily="34" charset="0"/>
                        <a:buChar char="•"/>
                      </a:pPr>
                      <a:r>
                        <a:rPr lang="en-MY" sz="1500" dirty="0" smtClean="0"/>
                        <a:t>YA</a:t>
                      </a:r>
                      <a:r>
                        <a:rPr lang="en-MY" sz="1500" baseline="0" dirty="0" smtClean="0"/>
                        <a:t> 2015</a:t>
                      </a:r>
                    </a:p>
                    <a:p>
                      <a:pPr marL="0" indent="0">
                        <a:buFont typeface="Arial" panose="020B0604020202020204" pitchFamily="34" charset="0"/>
                        <a:buNone/>
                      </a:pPr>
                      <a:endParaRPr lang="en-MY" sz="1500" baseline="0" dirty="0" smtClean="0"/>
                    </a:p>
                    <a:p>
                      <a:pPr marL="285750" indent="-285750">
                        <a:buFont typeface="Arial" panose="020B0604020202020204" pitchFamily="34" charset="0"/>
                        <a:buChar char="•"/>
                      </a:pPr>
                      <a:r>
                        <a:rPr lang="en-MY" sz="1500" baseline="0" dirty="0" smtClean="0"/>
                        <a:t>YAs 2014 to 2016</a:t>
                      </a:r>
                    </a:p>
                    <a:p>
                      <a:pPr marL="0" indent="0">
                        <a:buFont typeface="Arial" panose="020B0604020202020204" pitchFamily="34" charset="0"/>
                        <a:buNone/>
                      </a:pPr>
                      <a:endParaRPr lang="en-MY" sz="1500" baseline="0" dirty="0" smtClean="0"/>
                    </a:p>
                    <a:p>
                      <a:pPr marL="285750" indent="-285750">
                        <a:buFont typeface="Arial" panose="020B0604020202020204" pitchFamily="34" charset="0"/>
                        <a:buChar char="•"/>
                      </a:pPr>
                      <a:r>
                        <a:rPr lang="en-MY" sz="1500" baseline="0" dirty="0" smtClean="0"/>
                        <a:t>YAs 2014 &amp; YA 2015</a:t>
                      </a:r>
                      <a:endParaRPr lang="en-MY" sz="1500" dirty="0"/>
                    </a:p>
                  </a:txBody>
                  <a:tcPr marL="84406" marR="84406" marT="42203" marB="42203"/>
                </a:tc>
              </a:tr>
              <a:tr h="1118699">
                <a:tc>
                  <a:txBody>
                    <a:bodyPr/>
                    <a:lstStyle/>
                    <a:p>
                      <a:r>
                        <a:rPr lang="en-MY" sz="1500" dirty="0" smtClean="0"/>
                        <a:t>Financial</a:t>
                      </a:r>
                      <a:r>
                        <a:rPr lang="en-MY" sz="1500" baseline="0" dirty="0" smtClean="0"/>
                        <a:t> assistance</a:t>
                      </a:r>
                      <a:endParaRPr lang="en-MY" sz="1500" dirty="0"/>
                    </a:p>
                  </a:txBody>
                  <a:tcPr marL="84406" marR="84406" marT="42203" marB="42203"/>
                </a:tc>
                <a:tc>
                  <a:txBody>
                    <a:bodyPr/>
                    <a:lstStyle/>
                    <a:p>
                      <a:pPr marL="285750" indent="-285750">
                        <a:buFont typeface="Arial" panose="020B0604020202020204" pitchFamily="34" charset="0"/>
                        <a:buChar char="•"/>
                      </a:pPr>
                      <a:r>
                        <a:rPr lang="en-MY" sz="1500" dirty="0" smtClean="0"/>
                        <a:t>RM 150 million allocation</a:t>
                      </a:r>
                      <a:r>
                        <a:rPr lang="en-MY" sz="1500" baseline="0" dirty="0" smtClean="0"/>
                        <a:t> for purchase of accounting software by SMEs</a:t>
                      </a:r>
                    </a:p>
                    <a:p>
                      <a:pPr marL="285750" indent="-285750">
                        <a:buFont typeface="Arial" panose="020B0604020202020204" pitchFamily="34" charset="0"/>
                        <a:buChar char="•"/>
                      </a:pPr>
                      <a:r>
                        <a:rPr lang="en-MY" sz="1500" baseline="0" dirty="0" smtClean="0"/>
                        <a:t>Training Grant of RM 100 million for GST Training</a:t>
                      </a:r>
                      <a:endParaRPr lang="en-MY" sz="1500" dirty="0"/>
                    </a:p>
                  </a:txBody>
                  <a:tcPr marL="84406" marR="84406" marT="42203" marB="42203"/>
                </a:tc>
                <a:tc>
                  <a:txBody>
                    <a:bodyPr/>
                    <a:lstStyle/>
                    <a:p>
                      <a:pPr marL="285750" indent="-285750">
                        <a:buFont typeface="Arial" panose="020B0604020202020204" pitchFamily="34" charset="0"/>
                        <a:buChar char="•"/>
                      </a:pPr>
                      <a:r>
                        <a:rPr lang="en-MY" sz="1500" dirty="0" smtClean="0"/>
                        <a:t> 2014 &amp; 2015</a:t>
                      </a:r>
                    </a:p>
                    <a:p>
                      <a:pPr marL="0" indent="0">
                        <a:buFont typeface="Arial" panose="020B0604020202020204" pitchFamily="34" charset="0"/>
                        <a:buNone/>
                      </a:pPr>
                      <a:endParaRPr lang="en-MY" sz="1500" dirty="0" smtClean="0"/>
                    </a:p>
                    <a:p>
                      <a:pPr marL="285750" indent="-285750">
                        <a:buFont typeface="Arial" panose="020B0604020202020204" pitchFamily="34" charset="0"/>
                        <a:buChar char="•"/>
                      </a:pPr>
                      <a:r>
                        <a:rPr lang="en-MY" sz="1500" dirty="0" smtClean="0"/>
                        <a:t>2013 &amp; 2014</a:t>
                      </a:r>
                      <a:endParaRPr lang="en-MY" sz="1500" dirty="0"/>
                    </a:p>
                  </a:txBody>
                  <a:tcPr marL="84406" marR="84406" marT="42203" marB="42203"/>
                </a:tc>
              </a:tr>
            </a:tbl>
          </a:graphicData>
        </a:graphic>
      </p:graphicFrame>
      <p:pic>
        <p:nvPicPr>
          <p:cNvPr id="4098" name="Picture 2" descr="Logo.gif (196×10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42622" y="5576882"/>
            <a:ext cx="1723292" cy="8968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4270311"/>
      </p:ext>
    </p:extLst>
  </p:cSld>
  <p:clrMapOvr>
    <a:masterClrMapping/>
  </p:clrMapOvr>
  <p:transition spd="slow">
    <p:pull/>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58</a:t>
            </a:fld>
            <a:endParaRPr lang="en-US"/>
          </a:p>
        </p:txBody>
      </p:sp>
      <p:graphicFrame>
        <p:nvGraphicFramePr>
          <p:cNvPr id="3" name="Table 2"/>
          <p:cNvGraphicFramePr>
            <a:graphicFrameLocks noGrp="1"/>
          </p:cNvGraphicFramePr>
          <p:nvPr/>
        </p:nvGraphicFramePr>
        <p:xfrm>
          <a:off x="317990" y="1634338"/>
          <a:ext cx="8508021" cy="3904791"/>
        </p:xfrm>
        <a:graphic>
          <a:graphicData uri="http://schemas.openxmlformats.org/drawingml/2006/table">
            <a:tbl>
              <a:tblPr firstRow="1" bandRow="1">
                <a:tableStyleId>{8799B23B-EC83-4686-B30A-512413B5E67A}</a:tableStyleId>
              </a:tblPr>
              <a:tblGrid>
                <a:gridCol w="1728192"/>
                <a:gridCol w="3943822"/>
                <a:gridCol w="2836007"/>
              </a:tblGrid>
              <a:tr h="388881">
                <a:tc>
                  <a:txBody>
                    <a:bodyPr/>
                    <a:lstStyle/>
                    <a:p>
                      <a:endParaRPr lang="en-MY" sz="1500" dirty="0"/>
                    </a:p>
                  </a:txBody>
                  <a:tcPr marL="84406" marR="84406" marT="42203" marB="42203"/>
                </a:tc>
                <a:tc>
                  <a:txBody>
                    <a:bodyPr/>
                    <a:lstStyle/>
                    <a:p>
                      <a:r>
                        <a:rPr lang="en-MY" sz="1500" dirty="0" smtClean="0"/>
                        <a:t>Description</a:t>
                      </a:r>
                      <a:endParaRPr lang="en-MY" sz="1500" dirty="0"/>
                    </a:p>
                  </a:txBody>
                  <a:tcPr marL="84406" marR="84406" marT="42203" marB="42203"/>
                </a:tc>
                <a:tc>
                  <a:txBody>
                    <a:bodyPr/>
                    <a:lstStyle/>
                    <a:p>
                      <a:r>
                        <a:rPr lang="en-MY" sz="1500" dirty="0" smtClean="0"/>
                        <a:t>Effective</a:t>
                      </a:r>
                      <a:endParaRPr lang="en-MY" sz="1500" dirty="0"/>
                    </a:p>
                  </a:txBody>
                  <a:tcPr marL="84406" marR="84406" marT="42203" marB="42203"/>
                </a:tc>
              </a:tr>
              <a:tr h="2397211">
                <a:tc>
                  <a:txBody>
                    <a:bodyPr/>
                    <a:lstStyle/>
                    <a:p>
                      <a:r>
                        <a:rPr lang="en-MY" sz="1500" dirty="0" smtClean="0"/>
                        <a:t>Increase disposable income</a:t>
                      </a:r>
                      <a:endParaRPr lang="en-MY" sz="1500" dirty="0"/>
                    </a:p>
                  </a:txBody>
                  <a:tcPr marL="84406" marR="84406" marT="42203" marB="42203"/>
                </a:tc>
                <a:tc>
                  <a:txBody>
                    <a:bodyPr/>
                    <a:lstStyle/>
                    <a:p>
                      <a:pPr marL="285750" indent="-285750">
                        <a:buFont typeface="Arial" panose="020B0604020202020204" pitchFamily="34" charset="0"/>
                        <a:buChar char="•"/>
                      </a:pPr>
                      <a:r>
                        <a:rPr lang="en-MY" sz="1500" dirty="0" smtClean="0"/>
                        <a:t>Personal</a:t>
                      </a:r>
                      <a:r>
                        <a:rPr lang="en-MY" sz="1500" baseline="0" dirty="0" smtClean="0"/>
                        <a:t> tax rate reduction across tax bands by 1% to 3%</a:t>
                      </a:r>
                    </a:p>
                    <a:p>
                      <a:pPr marL="285750" indent="-285750">
                        <a:buFont typeface="Arial" panose="020B0604020202020204" pitchFamily="34" charset="0"/>
                        <a:buChar char="•"/>
                      </a:pPr>
                      <a:r>
                        <a:rPr lang="en-MY" sz="1500" baseline="0" dirty="0" smtClean="0"/>
                        <a:t>Highest marginal tax rate reduced from 26% to 25%</a:t>
                      </a:r>
                    </a:p>
                    <a:p>
                      <a:pPr marL="285750" indent="-285750">
                        <a:buFont typeface="Arial" panose="020B0604020202020204" pitchFamily="34" charset="0"/>
                        <a:buChar char="•"/>
                      </a:pPr>
                      <a:r>
                        <a:rPr lang="en-MY" sz="1500" baseline="0" dirty="0" smtClean="0"/>
                        <a:t>Restructuring of income tax band s by increasing chargeable income subject to maximum rate from above RM 100,000 to above RM 400,000</a:t>
                      </a:r>
                      <a:endParaRPr lang="en-MY" sz="1500" dirty="0"/>
                    </a:p>
                  </a:txBody>
                  <a:tcPr marL="84406" marR="84406" marT="42203" marB="42203"/>
                </a:tc>
                <a:tc>
                  <a:txBody>
                    <a:bodyPr/>
                    <a:lstStyle/>
                    <a:p>
                      <a:pPr marL="0" indent="0">
                        <a:buFont typeface="Arial" panose="020B0604020202020204" pitchFamily="34" charset="0"/>
                        <a:buNone/>
                      </a:pPr>
                      <a:endParaRPr lang="en-MY" sz="1500" dirty="0" smtClean="0"/>
                    </a:p>
                    <a:p>
                      <a:pPr marL="0" indent="0">
                        <a:buFont typeface="Arial" panose="020B0604020202020204" pitchFamily="34" charset="0"/>
                        <a:buNone/>
                      </a:pPr>
                      <a:endParaRPr lang="en-MY" sz="1500" dirty="0" smtClean="0"/>
                    </a:p>
                    <a:p>
                      <a:pPr marL="0" indent="0">
                        <a:buFont typeface="Arial" panose="020B0604020202020204" pitchFamily="34" charset="0"/>
                        <a:buNone/>
                      </a:pPr>
                      <a:endParaRPr lang="en-MY" sz="1500" dirty="0" smtClean="0"/>
                    </a:p>
                    <a:p>
                      <a:pPr marL="0" indent="0">
                        <a:buFont typeface="Arial" panose="020B0604020202020204" pitchFamily="34" charset="0"/>
                        <a:buNone/>
                      </a:pPr>
                      <a:endParaRPr lang="en-MY" sz="1500" dirty="0" smtClean="0"/>
                    </a:p>
                    <a:p>
                      <a:pPr marL="0" indent="0" algn="ctr">
                        <a:buFont typeface="Arial" panose="020B0604020202020204" pitchFamily="34" charset="0"/>
                        <a:buNone/>
                      </a:pPr>
                      <a:r>
                        <a:rPr lang="en-MY" sz="1500" dirty="0" smtClean="0"/>
                        <a:t>YA</a:t>
                      </a:r>
                      <a:r>
                        <a:rPr lang="en-MY" sz="1500" baseline="0" dirty="0" smtClean="0"/>
                        <a:t> 2015</a:t>
                      </a:r>
                      <a:endParaRPr lang="en-MY" sz="1500" dirty="0"/>
                    </a:p>
                  </a:txBody>
                  <a:tcPr marL="84406" marR="84406" marT="42203" marB="42203"/>
                </a:tc>
              </a:tr>
              <a:tr h="1118699">
                <a:tc>
                  <a:txBody>
                    <a:bodyPr/>
                    <a:lstStyle/>
                    <a:p>
                      <a:r>
                        <a:rPr lang="en-MY" sz="1500" dirty="0" smtClean="0"/>
                        <a:t>Financial assistance</a:t>
                      </a:r>
                      <a:endParaRPr lang="en-MY" sz="1500" dirty="0"/>
                    </a:p>
                  </a:txBody>
                  <a:tcPr marL="84406" marR="84406" marT="42203" marB="42203"/>
                </a:tc>
                <a:tc>
                  <a:txBody>
                    <a:bodyPr/>
                    <a:lstStyle/>
                    <a:p>
                      <a:pPr marL="285750" indent="-285750">
                        <a:buFont typeface="Arial" panose="020B0604020202020204" pitchFamily="34" charset="0"/>
                        <a:buChar char="•"/>
                      </a:pPr>
                      <a:r>
                        <a:rPr lang="en-MY" sz="1500" dirty="0" smtClean="0"/>
                        <a:t>One-off cash assistance of RM 300 to</a:t>
                      </a:r>
                      <a:r>
                        <a:rPr lang="en-MY" sz="1500" baseline="0" dirty="0" smtClean="0"/>
                        <a:t> households who are BR1M recipients.</a:t>
                      </a:r>
                      <a:endParaRPr lang="en-MY" sz="1500" dirty="0"/>
                    </a:p>
                  </a:txBody>
                  <a:tcPr marL="84406" marR="84406" marT="42203" marB="42203"/>
                </a:tc>
                <a:tc>
                  <a:txBody>
                    <a:bodyPr/>
                    <a:lstStyle/>
                    <a:p>
                      <a:pPr marL="0" indent="0" algn="ctr">
                        <a:buFont typeface="Arial" panose="020B0604020202020204" pitchFamily="34" charset="0"/>
                        <a:buNone/>
                      </a:pPr>
                      <a:endParaRPr lang="en-MY" sz="1500" baseline="0" dirty="0" smtClean="0"/>
                    </a:p>
                    <a:p>
                      <a:pPr marL="0" indent="0" algn="ctr">
                        <a:buFont typeface="Arial" panose="020B0604020202020204" pitchFamily="34" charset="0"/>
                        <a:buNone/>
                      </a:pPr>
                      <a:r>
                        <a:rPr lang="en-MY" sz="1500" baseline="0" dirty="0" smtClean="0"/>
                        <a:t>2015</a:t>
                      </a:r>
                      <a:endParaRPr lang="en-MY" sz="1500" dirty="0"/>
                    </a:p>
                  </a:txBody>
                  <a:tcPr marL="84406" marR="84406" marT="42203" marB="42203"/>
                </a:tc>
              </a:tr>
            </a:tbl>
          </a:graphicData>
        </a:graphic>
      </p:graphicFrame>
      <p:pic>
        <p:nvPicPr>
          <p:cNvPr id="4098" name="Picture 2" descr="Logo.gif (196×10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42622" y="5576882"/>
            <a:ext cx="1723292" cy="89681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346701" y="570836"/>
            <a:ext cx="7383294" cy="844062"/>
          </a:xfrm>
          <a:prstGeom prst="rect">
            <a:avLst/>
          </a:prstGeom>
          <a:solidFill>
            <a:srgbClr val="FF0000"/>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lvl="1"/>
            <a:r>
              <a:rPr lang="en-US" sz="2585" dirty="0">
                <a:solidFill>
                  <a:schemeClr val="bg1"/>
                </a:solidFill>
                <a:latin typeface="Calibri" pitchFamily="34" charset="0"/>
                <a:cs typeface="Calibri" pitchFamily="34" charset="0"/>
              </a:rPr>
              <a:t>GST IMPACT TO CONSUMER</a:t>
            </a:r>
          </a:p>
          <a:p>
            <a:pPr lvl="1"/>
            <a:r>
              <a:rPr lang="en-US" sz="1846" dirty="0" smtClean="0">
                <a:solidFill>
                  <a:schemeClr val="bg1"/>
                </a:solidFill>
                <a:latin typeface="Calibri" pitchFamily="34" charset="0"/>
                <a:cs typeface="Calibri" pitchFamily="34" charset="0"/>
              </a:rPr>
              <a:t>GST </a:t>
            </a:r>
            <a:r>
              <a:rPr lang="en-US" sz="1846" dirty="0">
                <a:solidFill>
                  <a:schemeClr val="bg1"/>
                </a:solidFill>
                <a:latin typeface="Calibri" pitchFamily="34" charset="0"/>
                <a:cs typeface="Calibri" pitchFamily="34" charset="0"/>
              </a:rPr>
              <a:t>RELIEF PACKAGE FOR </a:t>
            </a:r>
            <a:r>
              <a:rPr lang="en-US" sz="1846" dirty="0" smtClean="0">
                <a:solidFill>
                  <a:schemeClr val="bg1"/>
                </a:solidFill>
                <a:latin typeface="Calibri" pitchFamily="34" charset="0"/>
                <a:cs typeface="Calibri" pitchFamily="34" charset="0"/>
              </a:rPr>
              <a:t>BUSINESSES (CONTD)</a:t>
            </a:r>
            <a:endParaRPr lang="en-US" sz="1846" dirty="0">
              <a:solidFill>
                <a:schemeClr val="bg1"/>
              </a:solidFill>
              <a:latin typeface="Calibri" pitchFamily="34" charset="0"/>
              <a:cs typeface="Calibri" pitchFamily="34" charset="0"/>
            </a:endParaRPr>
          </a:p>
        </p:txBody>
      </p:sp>
    </p:spTree>
    <p:extLst>
      <p:ext uri="{BB962C8B-B14F-4D97-AF65-F5344CB8AC3E}">
        <p14:creationId xmlns:p14="http://schemas.microsoft.com/office/powerpoint/2010/main" val="3582451076"/>
      </p:ext>
    </p:extLst>
  </p:cSld>
  <p:clrMapOvr>
    <a:masterClrMapping/>
  </p:clrMapOvr>
  <p:transition spd="slow">
    <p:pull/>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43200" y="4560868"/>
            <a:ext cx="5867400" cy="546945"/>
          </a:xfrm>
          <a:prstGeom prst="rect">
            <a:avLst/>
          </a:prstGeom>
          <a:noFill/>
        </p:spPr>
        <p:txBody>
          <a:bodyPr wrap="square" rtlCol="0">
            <a:spAutoFit/>
          </a:bodyPr>
          <a:lstStyle/>
          <a:p>
            <a:r>
              <a:rPr lang="en-US" sz="2954" dirty="0" smtClean="0">
                <a:solidFill>
                  <a:schemeClr val="tx2">
                    <a:lumMod val="50000"/>
                  </a:schemeClr>
                </a:solidFill>
                <a:latin typeface="Calibri" pitchFamily="34" charset="0"/>
              </a:rPr>
              <a:t>GST READINESS</a:t>
            </a:r>
            <a:endParaRPr lang="en-MY" sz="2954" dirty="0">
              <a:solidFill>
                <a:schemeClr val="tx2">
                  <a:lumMod val="50000"/>
                </a:schemeClr>
              </a:solidFill>
              <a:latin typeface="Calibri" pitchFamily="34" charset="0"/>
            </a:endParaRPr>
          </a:p>
        </p:txBody>
      </p:sp>
      <p:grpSp>
        <p:nvGrpSpPr>
          <p:cNvPr id="2" name="Group 2"/>
          <p:cNvGrpSpPr/>
          <p:nvPr/>
        </p:nvGrpSpPr>
        <p:grpSpPr>
          <a:xfrm>
            <a:off x="609600" y="3040996"/>
            <a:ext cx="8001000" cy="2266612"/>
            <a:chOff x="609600" y="3008662"/>
            <a:chExt cx="8001000" cy="2455496"/>
          </a:xfrm>
        </p:grpSpPr>
        <p:cxnSp>
          <p:nvCxnSpPr>
            <p:cNvPr id="7" name="Straight Connector 6"/>
            <p:cNvCxnSpPr/>
            <p:nvPr/>
          </p:nvCxnSpPr>
          <p:spPr>
            <a:xfrm>
              <a:off x="609600" y="5464158"/>
              <a:ext cx="800100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3" name="Group 1"/>
            <p:cNvGrpSpPr/>
            <p:nvPr/>
          </p:nvGrpSpPr>
          <p:grpSpPr>
            <a:xfrm>
              <a:off x="609600" y="3008662"/>
              <a:ext cx="1864098" cy="2231303"/>
              <a:chOff x="609600" y="3008662"/>
              <a:chExt cx="1864098" cy="2231303"/>
            </a:xfrm>
          </p:grpSpPr>
          <p:sp>
            <p:nvSpPr>
              <p:cNvPr id="5" name="Rectangle 4"/>
              <p:cNvSpPr/>
              <p:nvPr/>
            </p:nvSpPr>
            <p:spPr>
              <a:xfrm>
                <a:off x="609600" y="3564693"/>
                <a:ext cx="1676400" cy="1675272"/>
              </a:xfrm>
              <a:prstGeom prst="rect">
                <a:avLst/>
              </a:prstGeom>
              <a:solidFill>
                <a:srgbClr val="FF0000"/>
              </a:solidFill>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MY" sz="1662"/>
              </a:p>
            </p:txBody>
          </p:sp>
          <p:pic>
            <p:nvPicPr>
              <p:cNvPr id="1027" name="Picture 3" descr="C:\Users\Account\Desktop\Untitled-4.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6209" y="3008662"/>
                <a:ext cx="1557489" cy="198797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sp>
        <p:nvSpPr>
          <p:cNvPr id="10" name="Slide Number Placeholder 3"/>
          <p:cNvSpPr>
            <a:spLocks noGrp="1"/>
          </p:cNvSpPr>
          <p:nvPr>
            <p:ph type="sldNum" sz="quarter" idx="12"/>
          </p:nvPr>
        </p:nvSpPr>
        <p:spPr/>
        <p:txBody>
          <a:bodyPr/>
          <a:lstStyle/>
          <a:p>
            <a:fld id="{1F45E794-307C-49D3-8CE5-47BF882ED0AE}" type="slidenum">
              <a:rPr lang="en-MY" smtClean="0"/>
              <a:pPr/>
              <a:t>59</a:t>
            </a:fld>
            <a:endParaRPr lang="en-MY" dirty="0"/>
          </a:p>
        </p:txBody>
      </p:sp>
    </p:spTree>
    <p:extLst>
      <p:ext uri="{BB962C8B-B14F-4D97-AF65-F5344CB8AC3E}">
        <p14:creationId xmlns:p14="http://schemas.microsoft.com/office/powerpoint/2010/main" val="26540252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9"/>
          <p:cNvSpPr>
            <a:spLocks noGrp="1"/>
          </p:cNvSpPr>
          <p:nvPr>
            <p:ph type="sldNum" sz="quarter" idx="12"/>
          </p:nvPr>
        </p:nvSpPr>
        <p:spPr>
          <a:xfrm>
            <a:off x="8507453" y="6407152"/>
            <a:ext cx="532558" cy="365125"/>
          </a:xfrm>
        </p:spPr>
        <p:txBody>
          <a:bodyPr/>
          <a:lstStyle/>
          <a:p>
            <a:fld id="{0609AB30-EEFD-4B7E-84BA-C09F076F50F0}" type="slidenum">
              <a:rPr lang="en-US" smtClean="0"/>
              <a:pPr/>
              <a:t>6</a:t>
            </a:fld>
            <a:endParaRPr lang="en-US" dirty="0"/>
          </a:p>
        </p:txBody>
      </p:sp>
      <p:sp>
        <p:nvSpPr>
          <p:cNvPr id="7" name="TextBox 6"/>
          <p:cNvSpPr txBox="1"/>
          <p:nvPr/>
        </p:nvSpPr>
        <p:spPr>
          <a:xfrm>
            <a:off x="4747938" y="4988339"/>
            <a:ext cx="3812198" cy="774315"/>
          </a:xfrm>
          <a:prstGeom prst="rect">
            <a:avLst/>
          </a:prstGeom>
          <a:noFill/>
        </p:spPr>
        <p:txBody>
          <a:bodyPr wrap="square" rtlCol="0">
            <a:spAutoFit/>
          </a:bodyPr>
          <a:lstStyle/>
          <a:p>
            <a:r>
              <a:rPr lang="en-US" sz="1108" dirty="0"/>
              <a:t>In Front: </a:t>
            </a:r>
            <a:r>
              <a:rPr lang="en-US" sz="1108" dirty="0" err="1"/>
              <a:t>Salihin</a:t>
            </a:r>
            <a:r>
              <a:rPr lang="en-US" sz="1108" dirty="0"/>
              <a:t> </a:t>
            </a:r>
            <a:r>
              <a:rPr lang="en-US" sz="1108" dirty="0" err="1"/>
              <a:t>Abang</a:t>
            </a:r>
            <a:endParaRPr lang="en-US" sz="1108" dirty="0"/>
          </a:p>
          <a:p>
            <a:r>
              <a:rPr lang="en-US" sz="1108" dirty="0"/>
              <a:t>L-R:</a:t>
            </a:r>
            <a:r>
              <a:rPr lang="en-SG" sz="1108" dirty="0"/>
              <a:t> Ahmad </a:t>
            </a:r>
            <a:r>
              <a:rPr lang="en-SG" sz="1108" dirty="0" err="1"/>
              <a:t>Izwan</a:t>
            </a:r>
            <a:r>
              <a:rPr lang="en-SG" sz="1108" dirty="0"/>
              <a:t> Adnan, </a:t>
            </a:r>
            <a:r>
              <a:rPr lang="en-SG" sz="1108" dirty="0" err="1"/>
              <a:t>Faizul</a:t>
            </a:r>
            <a:r>
              <a:rPr lang="en-SG" sz="1108" dirty="0"/>
              <a:t> </a:t>
            </a:r>
            <a:r>
              <a:rPr lang="en-SG" sz="1108" dirty="0" err="1"/>
              <a:t>Nizan</a:t>
            </a:r>
            <a:r>
              <a:rPr lang="en-SG" sz="1108" dirty="0"/>
              <a:t> </a:t>
            </a:r>
            <a:r>
              <a:rPr lang="en-SG" sz="1108" dirty="0" err="1"/>
              <a:t>Zulkefli</a:t>
            </a:r>
            <a:r>
              <a:rPr lang="en-SG" sz="1108" dirty="0"/>
              <a:t> , </a:t>
            </a:r>
          </a:p>
          <a:p>
            <a:r>
              <a:rPr lang="en-SG" sz="1108" dirty="0"/>
              <a:t>Tuan Haji Abd. Aziz Abu Bakar, Ahmad </a:t>
            </a:r>
            <a:r>
              <a:rPr lang="en-SG" sz="1108" dirty="0" err="1"/>
              <a:t>Aljafree</a:t>
            </a:r>
            <a:r>
              <a:rPr lang="en-SG" sz="1108" dirty="0"/>
              <a:t> </a:t>
            </a:r>
            <a:r>
              <a:rPr lang="en-SG" sz="1108" dirty="0" err="1"/>
              <a:t>Razalli</a:t>
            </a:r>
            <a:r>
              <a:rPr lang="en-SG" sz="1108" dirty="0"/>
              <a:t>, </a:t>
            </a:r>
          </a:p>
          <a:p>
            <a:r>
              <a:rPr lang="en-SG" sz="1108" dirty="0"/>
              <a:t>Mohd </a:t>
            </a:r>
            <a:r>
              <a:rPr lang="en-SG" sz="1108" dirty="0" err="1"/>
              <a:t>Faried</a:t>
            </a:r>
            <a:r>
              <a:rPr lang="en-SG" sz="1108" dirty="0"/>
              <a:t> Jamil, </a:t>
            </a:r>
            <a:r>
              <a:rPr lang="en-SG" sz="1108" dirty="0" err="1"/>
              <a:t>Abdussalam</a:t>
            </a:r>
            <a:r>
              <a:rPr lang="en-SG" sz="1108" dirty="0"/>
              <a:t> </a:t>
            </a:r>
            <a:r>
              <a:rPr lang="en-SG" sz="1108" dirty="0" err="1"/>
              <a:t>Shokhawi</a:t>
            </a:r>
            <a:endParaRPr lang="en-SG" sz="1108" dirty="0"/>
          </a:p>
        </p:txBody>
      </p:sp>
      <p:sp>
        <p:nvSpPr>
          <p:cNvPr id="9" name="Rectangle 8"/>
          <p:cNvSpPr/>
          <p:nvPr/>
        </p:nvSpPr>
        <p:spPr>
          <a:xfrm>
            <a:off x="-176808" y="567810"/>
            <a:ext cx="6477000" cy="844062"/>
          </a:xfrm>
          <a:prstGeom prst="rect">
            <a:avLst/>
          </a:prstGeom>
          <a:solidFill>
            <a:srgbClr val="FF0000"/>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lvl="2" indent="-353167"/>
            <a:r>
              <a:rPr lang="en-US" sz="2585" dirty="0">
                <a:latin typeface="Calibri" pitchFamily="34" charset="0"/>
                <a:cs typeface="Calibri" pitchFamily="34" charset="0"/>
              </a:rPr>
              <a:t>ABOUT </a:t>
            </a:r>
            <a:r>
              <a:rPr lang="en-MY" sz="2585" dirty="0" smtClean="0">
                <a:latin typeface="Calibri" pitchFamily="34" charset="0"/>
                <a:cs typeface="Calibri" pitchFamily="34" charset="0"/>
              </a:rPr>
              <a:t>SALIHIN</a:t>
            </a:r>
            <a:endParaRPr lang="en-MY" sz="2585" dirty="0">
              <a:latin typeface="Century Gothic" pitchFamily="34" charset="0"/>
            </a:endParaRPr>
          </a:p>
          <a:p>
            <a:pPr lvl="2" indent="-353167"/>
            <a:r>
              <a:rPr lang="en-MY" sz="1846" dirty="0">
                <a:latin typeface="Calibri" pitchFamily="34" charset="0"/>
                <a:cs typeface="Calibri" pitchFamily="34" charset="0"/>
              </a:rPr>
              <a:t>KEY </a:t>
            </a:r>
            <a:r>
              <a:rPr lang="en-MY" sz="1846" dirty="0" smtClean="0">
                <a:latin typeface="Calibri" pitchFamily="34" charset="0"/>
                <a:cs typeface="Calibri" pitchFamily="34" charset="0"/>
              </a:rPr>
              <a:t>PERSONNEL</a:t>
            </a:r>
            <a:endParaRPr lang="en-MY" sz="1846" dirty="0">
              <a:latin typeface="Calibri" pitchFamily="34" charset="0"/>
              <a:cs typeface="Calibri" pitchFamily="34" charset="0"/>
            </a:endParaRPr>
          </a:p>
        </p:txBody>
      </p:sp>
      <p:pic>
        <p:nvPicPr>
          <p:cNvPr id="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0306" y="1634339"/>
            <a:ext cx="5346121" cy="3624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45194646"/>
      </p:ext>
    </p:extLst>
  </p:cSld>
  <p:clrMapOvr>
    <a:masterClrMapping/>
  </p:clrMapOvr>
  <p:transition spd="slow">
    <p:pull/>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60</a:t>
            </a:fld>
            <a:endParaRPr lang="en-US"/>
          </a:p>
        </p:txBody>
      </p:sp>
      <p:sp>
        <p:nvSpPr>
          <p:cNvPr id="8" name="Rectangle 7"/>
          <p:cNvSpPr/>
          <p:nvPr/>
        </p:nvSpPr>
        <p:spPr>
          <a:xfrm>
            <a:off x="-346701" y="570836"/>
            <a:ext cx="7383294" cy="844062"/>
          </a:xfrm>
          <a:prstGeom prst="rect">
            <a:avLst/>
          </a:prstGeom>
          <a:solidFill>
            <a:srgbClr val="FF0000"/>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lvl="1"/>
            <a:r>
              <a:rPr lang="en-US" sz="2585" dirty="0" smtClean="0">
                <a:latin typeface="Calibri" pitchFamily="34" charset="0"/>
                <a:cs typeface="Calibri" pitchFamily="34" charset="0"/>
              </a:rPr>
              <a:t>GST READINESS</a:t>
            </a:r>
            <a:endParaRPr lang="en-US" sz="2585" dirty="0">
              <a:latin typeface="Calibri" pitchFamily="34" charset="0"/>
              <a:cs typeface="Calibri" pitchFamily="34" charset="0"/>
            </a:endParaRPr>
          </a:p>
        </p:txBody>
      </p:sp>
      <p:graphicFrame>
        <p:nvGraphicFramePr>
          <p:cNvPr id="6" name="Diagram 5"/>
          <p:cNvGraphicFramePr/>
          <p:nvPr>
            <p:extLst>
              <p:ext uri="{D42A27DB-BD31-4B8C-83A1-F6EECF244321}">
                <p14:modId xmlns:p14="http://schemas.microsoft.com/office/powerpoint/2010/main" val="620949291"/>
              </p:ext>
            </p:extLst>
          </p:nvPr>
        </p:nvGraphicFramePr>
        <p:xfrm>
          <a:off x="224214" y="1634564"/>
          <a:ext cx="8283239" cy="47192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90374434"/>
      </p:ext>
    </p:extLst>
  </p:cSld>
  <p:clrMapOvr>
    <a:masterClrMapping/>
  </p:clrMapOvr>
  <p:transition spd="slow">
    <p:pull/>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542963" y="1689496"/>
            <a:ext cx="4072580" cy="52904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sz="2400" b="1" dirty="0"/>
              <a:t>GST Implication on Cash </a:t>
            </a:r>
            <a:r>
              <a:rPr lang="en-GB" sz="2400" b="1" dirty="0" smtClean="0"/>
              <a:t>Flow</a:t>
            </a:r>
            <a:endParaRPr lang="en-GB" sz="2400" b="1" dirty="0"/>
          </a:p>
        </p:txBody>
      </p:sp>
      <p:sp>
        <p:nvSpPr>
          <p:cNvPr id="2" name="Slide Number Placeholder 1"/>
          <p:cNvSpPr>
            <a:spLocks noGrp="1"/>
          </p:cNvSpPr>
          <p:nvPr>
            <p:ph type="sldNum" sz="quarter" idx="12"/>
          </p:nvPr>
        </p:nvSpPr>
        <p:spPr/>
        <p:txBody>
          <a:bodyPr/>
          <a:lstStyle/>
          <a:p>
            <a:fld id="{B6F15528-21DE-4FAA-801E-634DDDAF4B2B}" type="slidenum">
              <a:rPr lang="en-US" smtClean="0"/>
              <a:pPr/>
              <a:t>61</a:t>
            </a:fld>
            <a:endParaRPr lang="en-US"/>
          </a:p>
        </p:txBody>
      </p:sp>
      <p:sp>
        <p:nvSpPr>
          <p:cNvPr id="8" name="Rectangle 7"/>
          <p:cNvSpPr/>
          <p:nvPr/>
        </p:nvSpPr>
        <p:spPr>
          <a:xfrm>
            <a:off x="-346701" y="570836"/>
            <a:ext cx="7383294" cy="844062"/>
          </a:xfrm>
          <a:prstGeom prst="rect">
            <a:avLst/>
          </a:prstGeom>
          <a:solidFill>
            <a:srgbClr val="FF0000"/>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lvl="1"/>
            <a:r>
              <a:rPr lang="en-US" sz="2585" dirty="0" smtClean="0">
                <a:latin typeface="Calibri" pitchFamily="34" charset="0"/>
                <a:cs typeface="Calibri" pitchFamily="34" charset="0"/>
              </a:rPr>
              <a:t>GST READINESS</a:t>
            </a:r>
            <a:endParaRPr lang="en-US" sz="2585" dirty="0">
              <a:latin typeface="Calibri" pitchFamily="34" charset="0"/>
              <a:cs typeface="Calibri" pitchFamily="34" charset="0"/>
            </a:endParaRPr>
          </a:p>
        </p:txBody>
      </p:sp>
      <p:sp>
        <p:nvSpPr>
          <p:cNvPr id="5" name="Slide Number Placeholder 9"/>
          <p:cNvSpPr txBox="1">
            <a:spLocks/>
          </p:cNvSpPr>
          <p:nvPr/>
        </p:nvSpPr>
        <p:spPr>
          <a:xfrm>
            <a:off x="8507453" y="6105493"/>
            <a:ext cx="532558" cy="337038"/>
          </a:xfrm>
          <a:prstGeom prst="rect">
            <a:avLst/>
          </a:prstGeom>
        </p:spPr>
        <p:txBody>
          <a:bodyPr vert="horz" lIns="91440" tIns="45720" rIns="91440" bIns="45720" rtlCol="0" anchor="ctr"/>
          <a:lstStyle>
            <a:defPPr>
              <a:defRPr lang="en-US"/>
            </a:defPPr>
            <a:lvl1pPr marL="0" algn="ct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pic>
        <p:nvPicPr>
          <p:cNvPr id="3" name="Picture 2"/>
          <p:cNvPicPr>
            <a:picLocks noChangeAspect="1"/>
          </p:cNvPicPr>
          <p:nvPr/>
        </p:nvPicPr>
        <p:blipFill>
          <a:blip r:embed="rId3"/>
          <a:stretch>
            <a:fillRect/>
          </a:stretch>
        </p:blipFill>
        <p:spPr>
          <a:xfrm>
            <a:off x="0" y="4368768"/>
            <a:ext cx="3712244" cy="2473372"/>
          </a:xfrm>
          <a:prstGeom prst="rect">
            <a:avLst/>
          </a:prstGeom>
          <a:ln>
            <a:noFill/>
          </a:ln>
          <a:effectLst>
            <a:softEdge rad="112500"/>
          </a:effectLst>
        </p:spPr>
      </p:pic>
      <p:sp>
        <p:nvSpPr>
          <p:cNvPr id="4" name="Rectangle 3"/>
          <p:cNvSpPr/>
          <p:nvPr/>
        </p:nvSpPr>
        <p:spPr>
          <a:xfrm>
            <a:off x="4416454" y="4264143"/>
            <a:ext cx="4623557" cy="2092881"/>
          </a:xfrm>
          <a:prstGeom prst="rect">
            <a:avLst/>
          </a:prstGeom>
        </p:spPr>
        <p:txBody>
          <a:bodyPr wrap="square">
            <a:spAutoFit/>
          </a:bodyPr>
          <a:lstStyle/>
          <a:p>
            <a:pPr>
              <a:spcBef>
                <a:spcPts val="600"/>
              </a:spcBef>
            </a:pPr>
            <a:r>
              <a:rPr lang="en-GB" sz="2400" dirty="0"/>
              <a:t>Review credit term to </a:t>
            </a:r>
            <a:r>
              <a:rPr lang="en-GB" sz="2400" dirty="0" smtClean="0"/>
              <a:t>customers.</a:t>
            </a:r>
            <a:endParaRPr lang="en-GB" sz="2400" dirty="0"/>
          </a:p>
          <a:p>
            <a:pPr>
              <a:spcBef>
                <a:spcPts val="600"/>
              </a:spcBef>
            </a:pPr>
            <a:r>
              <a:rPr lang="en-GB" sz="2400" dirty="0"/>
              <a:t>Review requirement to apply for special </a:t>
            </a:r>
            <a:r>
              <a:rPr lang="en-GB" sz="2400" dirty="0" smtClean="0"/>
              <a:t>schemes.</a:t>
            </a:r>
            <a:endParaRPr lang="en-GB" sz="2400" dirty="0"/>
          </a:p>
          <a:p>
            <a:pPr>
              <a:spcBef>
                <a:spcPts val="600"/>
              </a:spcBef>
            </a:pPr>
            <a:r>
              <a:rPr lang="en-GB" sz="2400" dirty="0"/>
              <a:t>Big impact to export and import </a:t>
            </a:r>
            <a:r>
              <a:rPr lang="en-GB" sz="2400" dirty="0" smtClean="0"/>
              <a:t>business.</a:t>
            </a:r>
            <a:endParaRPr lang="en-GB" sz="2400" dirty="0"/>
          </a:p>
        </p:txBody>
      </p:sp>
      <p:grpSp>
        <p:nvGrpSpPr>
          <p:cNvPr id="7" name="Group 6"/>
          <p:cNvGrpSpPr/>
          <p:nvPr/>
        </p:nvGrpSpPr>
        <p:grpSpPr>
          <a:xfrm>
            <a:off x="380340" y="2400682"/>
            <a:ext cx="7618500" cy="1738938"/>
            <a:chOff x="380340" y="2400682"/>
            <a:chExt cx="7618500" cy="1738938"/>
          </a:xfrm>
        </p:grpSpPr>
        <p:sp>
          <p:nvSpPr>
            <p:cNvPr id="9" name="Text Box 62"/>
            <p:cNvSpPr txBox="1">
              <a:spLocks noChangeArrowheads="1"/>
            </p:cNvSpPr>
            <p:nvPr/>
          </p:nvSpPr>
          <p:spPr bwMode="auto">
            <a:xfrm>
              <a:off x="542963" y="2400682"/>
              <a:ext cx="7455877" cy="1738938"/>
            </a:xfrm>
            <a:prstGeom prst="rect">
              <a:avLst/>
            </a:prstGeom>
            <a:noFill/>
            <a:ln w="12700">
              <a:noFill/>
              <a:miter lim="800000"/>
              <a:headEnd type="none" w="sm" len="sm"/>
              <a:tailEnd type="none" w="sm" len="sm"/>
            </a:ln>
          </p:spPr>
          <p:txBody>
            <a:bodyPr wrap="square">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203597">
                <a:spcBef>
                  <a:spcPts val="0"/>
                </a:spcBef>
                <a:buNone/>
              </a:pPr>
              <a:r>
                <a:rPr lang="en-GB" sz="2400" dirty="0" smtClean="0">
                  <a:latin typeface="+mj-lt"/>
                </a:rPr>
                <a:t>Need </a:t>
              </a:r>
              <a:r>
                <a:rPr lang="en-GB" sz="2400" dirty="0">
                  <a:latin typeface="+mj-lt"/>
                </a:rPr>
                <a:t>to analyse cash flow </a:t>
              </a:r>
              <a:r>
                <a:rPr lang="en-GB" sz="2400" dirty="0" smtClean="0">
                  <a:latin typeface="+mj-lt"/>
                </a:rPr>
                <a:t>impact</a:t>
              </a:r>
            </a:p>
            <a:p>
              <a:pPr marL="0" indent="203597">
                <a:spcBef>
                  <a:spcPts val="0"/>
                </a:spcBef>
                <a:buNone/>
              </a:pPr>
              <a:endParaRPr lang="en-GB" sz="1100" dirty="0">
                <a:latin typeface="+mj-lt"/>
              </a:endParaRPr>
            </a:p>
            <a:p>
              <a:pPr marL="535781" lvl="1" indent="0">
                <a:spcBef>
                  <a:spcPts val="0"/>
                </a:spcBef>
                <a:buNone/>
              </a:pPr>
              <a:r>
                <a:rPr lang="en-GB" sz="2400" dirty="0">
                  <a:latin typeface="+mj-lt"/>
                </a:rPr>
                <a:t>Cash recover from customer before GST is </a:t>
              </a:r>
              <a:r>
                <a:rPr lang="en-GB" sz="2400" dirty="0" smtClean="0">
                  <a:latin typeface="+mj-lt"/>
                </a:rPr>
                <a:t>due.</a:t>
              </a:r>
              <a:endParaRPr lang="en-GB" sz="2400" dirty="0">
                <a:latin typeface="+mj-lt"/>
              </a:endParaRPr>
            </a:p>
            <a:p>
              <a:pPr marL="535781" lvl="1" indent="0">
                <a:spcBef>
                  <a:spcPts val="0"/>
                </a:spcBef>
                <a:buNone/>
              </a:pPr>
              <a:r>
                <a:rPr lang="en-GB" sz="2400" dirty="0">
                  <a:latin typeface="+mj-lt"/>
                </a:rPr>
                <a:t>Assess the need to provide for one time fund to cater for GST payment </a:t>
              </a:r>
              <a:r>
                <a:rPr lang="en-GB" sz="2400" dirty="0" smtClean="0">
                  <a:latin typeface="+mj-lt"/>
                </a:rPr>
                <a:t>upfront.</a:t>
              </a:r>
              <a:endParaRPr lang="en-GB" sz="2400" dirty="0">
                <a:latin typeface="+mj-lt"/>
              </a:endParaRPr>
            </a:p>
          </p:txBody>
        </p:sp>
        <p:pic>
          <p:nvPicPr>
            <p:cNvPr id="17" name="Picture 16"/>
            <p:cNvPicPr>
              <a:picLocks noChangeAspect="1"/>
            </p:cNvPicPr>
            <p:nvPr/>
          </p:nvPicPr>
          <p:blipFill rotWithShape="1">
            <a:blip r:embed="rId4"/>
            <a:srcRect t="8000" r="12275" b="6000"/>
            <a:stretch/>
          </p:blipFill>
          <p:spPr>
            <a:xfrm>
              <a:off x="380340" y="2426480"/>
              <a:ext cx="380738" cy="335257"/>
            </a:xfrm>
            <a:prstGeom prst="rect">
              <a:avLst/>
            </a:prstGeom>
          </p:spPr>
        </p:pic>
        <p:pic>
          <p:nvPicPr>
            <p:cNvPr id="18" name="Picture 17"/>
            <p:cNvPicPr>
              <a:picLocks noChangeAspect="1"/>
            </p:cNvPicPr>
            <p:nvPr/>
          </p:nvPicPr>
          <p:blipFill rotWithShape="1">
            <a:blip r:embed="rId5"/>
            <a:srcRect l="24427" t="4148" r="20000" b="2510"/>
            <a:stretch/>
          </p:blipFill>
          <p:spPr>
            <a:xfrm>
              <a:off x="842062" y="3058214"/>
              <a:ext cx="213525" cy="269268"/>
            </a:xfrm>
            <a:prstGeom prst="rect">
              <a:avLst/>
            </a:prstGeom>
          </p:spPr>
        </p:pic>
        <p:pic>
          <p:nvPicPr>
            <p:cNvPr id="19" name="Picture 18"/>
            <p:cNvPicPr>
              <a:picLocks noChangeAspect="1"/>
            </p:cNvPicPr>
            <p:nvPr/>
          </p:nvPicPr>
          <p:blipFill rotWithShape="1">
            <a:blip r:embed="rId5"/>
            <a:srcRect l="24427" t="4148" r="20000" b="2510"/>
            <a:stretch/>
          </p:blipFill>
          <p:spPr>
            <a:xfrm>
              <a:off x="837296" y="3486115"/>
              <a:ext cx="213525" cy="269268"/>
            </a:xfrm>
            <a:prstGeom prst="rect">
              <a:avLst/>
            </a:prstGeom>
          </p:spPr>
        </p:pic>
      </p:grpSp>
      <p:pic>
        <p:nvPicPr>
          <p:cNvPr id="25" name="Picture 24"/>
          <p:cNvPicPr>
            <a:picLocks noChangeAspect="1"/>
          </p:cNvPicPr>
          <p:nvPr/>
        </p:nvPicPr>
        <p:blipFill rotWithShape="1">
          <a:blip r:embed="rId4"/>
          <a:srcRect t="8000" r="12275" b="6000"/>
          <a:stretch/>
        </p:blipFill>
        <p:spPr>
          <a:xfrm>
            <a:off x="4007562" y="4368768"/>
            <a:ext cx="380738" cy="335257"/>
          </a:xfrm>
          <a:prstGeom prst="rect">
            <a:avLst/>
          </a:prstGeom>
        </p:spPr>
      </p:pic>
      <p:pic>
        <p:nvPicPr>
          <p:cNvPr id="26" name="Picture 25"/>
          <p:cNvPicPr>
            <a:picLocks noChangeAspect="1"/>
          </p:cNvPicPr>
          <p:nvPr/>
        </p:nvPicPr>
        <p:blipFill rotWithShape="1">
          <a:blip r:embed="rId4"/>
          <a:srcRect t="8000" r="12275" b="6000"/>
          <a:stretch/>
        </p:blipFill>
        <p:spPr>
          <a:xfrm>
            <a:off x="4021850" y="5013213"/>
            <a:ext cx="380738" cy="335257"/>
          </a:xfrm>
          <a:prstGeom prst="rect">
            <a:avLst/>
          </a:prstGeom>
        </p:spPr>
      </p:pic>
      <p:pic>
        <p:nvPicPr>
          <p:cNvPr id="27" name="Picture 26"/>
          <p:cNvPicPr>
            <a:picLocks noChangeAspect="1"/>
          </p:cNvPicPr>
          <p:nvPr/>
        </p:nvPicPr>
        <p:blipFill rotWithShape="1">
          <a:blip r:embed="rId4"/>
          <a:srcRect t="8000" r="12275" b="6000"/>
          <a:stretch/>
        </p:blipFill>
        <p:spPr>
          <a:xfrm>
            <a:off x="4026745" y="5581286"/>
            <a:ext cx="380738" cy="335257"/>
          </a:xfrm>
          <a:prstGeom prst="rect">
            <a:avLst/>
          </a:prstGeom>
        </p:spPr>
      </p:pic>
    </p:spTree>
    <p:extLst>
      <p:ext uri="{BB962C8B-B14F-4D97-AF65-F5344CB8AC3E}">
        <p14:creationId xmlns:p14="http://schemas.microsoft.com/office/powerpoint/2010/main" val="3915276859"/>
      </p:ext>
    </p:extLst>
  </p:cSld>
  <p:clrMapOvr>
    <a:masterClrMapping/>
  </p:clrMapOvr>
  <p:transition spd="slow">
    <p:pull/>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369489" y="1676630"/>
            <a:ext cx="4497254" cy="59462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sz="2400" b="1" dirty="0"/>
              <a:t> GST Implication on Invoicing </a:t>
            </a:r>
            <a:endParaRPr lang="en-MY" sz="2400" dirty="0"/>
          </a:p>
        </p:txBody>
      </p:sp>
      <p:sp>
        <p:nvSpPr>
          <p:cNvPr id="2" name="Slide Number Placeholder 1"/>
          <p:cNvSpPr>
            <a:spLocks noGrp="1"/>
          </p:cNvSpPr>
          <p:nvPr>
            <p:ph type="sldNum" sz="quarter" idx="12"/>
          </p:nvPr>
        </p:nvSpPr>
        <p:spPr/>
        <p:txBody>
          <a:bodyPr/>
          <a:lstStyle/>
          <a:p>
            <a:fld id="{B6F15528-21DE-4FAA-801E-634DDDAF4B2B}" type="slidenum">
              <a:rPr lang="en-US" smtClean="0"/>
              <a:pPr/>
              <a:t>62</a:t>
            </a:fld>
            <a:endParaRPr lang="en-US"/>
          </a:p>
        </p:txBody>
      </p:sp>
      <p:sp>
        <p:nvSpPr>
          <p:cNvPr id="8" name="Rectangle 7"/>
          <p:cNvSpPr/>
          <p:nvPr/>
        </p:nvSpPr>
        <p:spPr>
          <a:xfrm>
            <a:off x="-346701" y="570836"/>
            <a:ext cx="7383294" cy="844062"/>
          </a:xfrm>
          <a:prstGeom prst="rect">
            <a:avLst/>
          </a:prstGeom>
          <a:solidFill>
            <a:srgbClr val="FF0000"/>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lvl="1"/>
            <a:r>
              <a:rPr lang="en-US" sz="2585" dirty="0" smtClean="0">
                <a:latin typeface="Calibri" pitchFamily="34" charset="0"/>
                <a:cs typeface="Calibri" pitchFamily="34" charset="0"/>
              </a:rPr>
              <a:t>GST READINESS</a:t>
            </a:r>
            <a:endParaRPr lang="en-US" sz="2585" dirty="0">
              <a:latin typeface="Calibri" pitchFamily="34" charset="0"/>
              <a:cs typeface="Calibri" pitchFamily="34" charset="0"/>
            </a:endParaRPr>
          </a:p>
        </p:txBody>
      </p:sp>
      <p:sp>
        <p:nvSpPr>
          <p:cNvPr id="5" name="Slide Number Placeholder 9"/>
          <p:cNvSpPr txBox="1">
            <a:spLocks/>
          </p:cNvSpPr>
          <p:nvPr/>
        </p:nvSpPr>
        <p:spPr>
          <a:xfrm>
            <a:off x="8507453" y="6178063"/>
            <a:ext cx="532558" cy="337038"/>
          </a:xfrm>
          <a:prstGeom prst="rect">
            <a:avLst/>
          </a:prstGeom>
        </p:spPr>
        <p:txBody>
          <a:bodyPr vert="horz" lIns="91440" tIns="45720" rIns="91440" bIns="45720" rtlCol="0" anchor="ctr"/>
          <a:lstStyle>
            <a:defPPr>
              <a:defRPr lang="en-US"/>
            </a:defPPr>
            <a:lvl1pPr marL="0" algn="ct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9" name="Text Box 62"/>
          <p:cNvSpPr txBox="1">
            <a:spLocks noChangeArrowheads="1"/>
          </p:cNvSpPr>
          <p:nvPr/>
        </p:nvSpPr>
        <p:spPr bwMode="auto">
          <a:xfrm>
            <a:off x="3423395" y="2593853"/>
            <a:ext cx="5619145" cy="3162404"/>
          </a:xfrm>
          <a:prstGeom prst="rect">
            <a:avLst/>
          </a:prstGeom>
          <a:noFill/>
          <a:ln w="12700">
            <a:noFill/>
            <a:miter lim="800000"/>
            <a:headEnd type="none" w="sm" len="sm"/>
            <a:tailEnd type="none" w="sm" len="sm"/>
          </a:ln>
        </p:spPr>
        <p:txBody>
          <a:bodyPr wrap="square">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07194" indent="0">
              <a:spcBef>
                <a:spcPts val="0"/>
              </a:spcBef>
              <a:spcAft>
                <a:spcPts val="300"/>
              </a:spcAft>
              <a:buNone/>
            </a:pPr>
            <a:r>
              <a:rPr lang="en-GB" sz="2400" dirty="0" smtClean="0">
                <a:latin typeface="+mj-lt"/>
              </a:rPr>
              <a:t>Identify each transaction </a:t>
            </a:r>
            <a:r>
              <a:rPr lang="en-GB" sz="2400" dirty="0">
                <a:latin typeface="+mj-lt"/>
              </a:rPr>
              <a:t>whether standard rate, exempt, zero rate or out of scope </a:t>
            </a:r>
            <a:r>
              <a:rPr lang="en-GB" sz="2400" dirty="0" smtClean="0">
                <a:latin typeface="+mj-lt"/>
              </a:rPr>
              <a:t>supply.</a:t>
            </a:r>
            <a:endParaRPr lang="en-GB" sz="2400" dirty="0">
              <a:latin typeface="+mj-lt"/>
            </a:endParaRPr>
          </a:p>
          <a:p>
            <a:pPr marL="407194" indent="0">
              <a:spcBef>
                <a:spcPts val="0"/>
              </a:spcBef>
              <a:spcAft>
                <a:spcPts val="300"/>
              </a:spcAft>
              <a:buNone/>
            </a:pPr>
            <a:r>
              <a:rPr lang="en-GB" sz="2400" dirty="0">
                <a:latin typeface="+mj-lt"/>
              </a:rPr>
              <a:t>Issuance of full </a:t>
            </a:r>
            <a:r>
              <a:rPr lang="en-GB" sz="2400" dirty="0" smtClean="0">
                <a:latin typeface="+mj-lt"/>
              </a:rPr>
              <a:t>or </a:t>
            </a:r>
            <a:r>
              <a:rPr lang="en-GB" sz="2400" dirty="0">
                <a:latin typeface="+mj-lt"/>
              </a:rPr>
              <a:t>simplified tax </a:t>
            </a:r>
            <a:r>
              <a:rPr lang="en-GB" sz="2400" dirty="0" smtClean="0">
                <a:latin typeface="+mj-lt"/>
              </a:rPr>
              <a:t>invoice.</a:t>
            </a:r>
            <a:endParaRPr lang="en-GB" sz="2400" dirty="0">
              <a:latin typeface="+mj-lt"/>
            </a:endParaRPr>
          </a:p>
          <a:p>
            <a:pPr marL="407194" indent="0">
              <a:spcBef>
                <a:spcPts val="0"/>
              </a:spcBef>
              <a:spcAft>
                <a:spcPts val="300"/>
              </a:spcAft>
              <a:buNone/>
            </a:pPr>
            <a:r>
              <a:rPr lang="en-GB" sz="2400" dirty="0">
                <a:latin typeface="+mj-lt"/>
              </a:rPr>
              <a:t>Requirement not issue tax invoice for imported services and second </a:t>
            </a:r>
            <a:r>
              <a:rPr lang="en-GB" sz="2400" dirty="0" smtClean="0">
                <a:latin typeface="+mj-lt"/>
              </a:rPr>
              <a:t>hand </a:t>
            </a:r>
            <a:r>
              <a:rPr lang="en-GB" sz="2400" dirty="0">
                <a:latin typeface="+mj-lt"/>
              </a:rPr>
              <a:t>goods under margin </a:t>
            </a:r>
            <a:r>
              <a:rPr lang="en-GB" sz="2400" dirty="0" smtClean="0">
                <a:latin typeface="+mj-lt"/>
              </a:rPr>
              <a:t>scheme.</a:t>
            </a:r>
            <a:endParaRPr lang="en-GB" sz="2400" dirty="0">
              <a:latin typeface="+mj-lt"/>
            </a:endParaRPr>
          </a:p>
          <a:p>
            <a:pPr marL="407194" indent="0">
              <a:spcBef>
                <a:spcPts val="0"/>
              </a:spcBef>
              <a:spcAft>
                <a:spcPts val="300"/>
              </a:spcAft>
              <a:buNone/>
            </a:pPr>
            <a:r>
              <a:rPr lang="en-GB" sz="2400" dirty="0">
                <a:latin typeface="+mj-lt"/>
              </a:rPr>
              <a:t>21 days </a:t>
            </a:r>
            <a:r>
              <a:rPr lang="en-GB" sz="2400" dirty="0" smtClean="0">
                <a:latin typeface="+mj-lt"/>
              </a:rPr>
              <a:t>rule.</a:t>
            </a:r>
            <a:endParaRPr lang="en-GB" sz="2400" dirty="0">
              <a:latin typeface="+mj-lt"/>
            </a:endParaRPr>
          </a:p>
        </p:txBody>
      </p:sp>
      <p:pic>
        <p:nvPicPr>
          <p:cNvPr id="14" name="Picture 2" descr="http://www.mygst.my/2014/images/Simplfiedtaxinvoice.pn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048" y="1862826"/>
            <a:ext cx="3546544" cy="394243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rotWithShape="1">
          <a:blip r:embed="rId4"/>
          <a:srcRect l="24427" t="4148" r="20000" b="2510"/>
          <a:stretch/>
        </p:blipFill>
        <p:spPr>
          <a:xfrm>
            <a:off x="3584792" y="2731108"/>
            <a:ext cx="213525" cy="269268"/>
          </a:xfrm>
          <a:prstGeom prst="rect">
            <a:avLst/>
          </a:prstGeom>
        </p:spPr>
      </p:pic>
      <p:pic>
        <p:nvPicPr>
          <p:cNvPr id="16" name="Picture 15"/>
          <p:cNvPicPr>
            <a:picLocks noChangeAspect="1"/>
          </p:cNvPicPr>
          <p:nvPr/>
        </p:nvPicPr>
        <p:blipFill rotWithShape="1">
          <a:blip r:embed="rId4"/>
          <a:srcRect l="24427" t="4148" r="20000" b="2510"/>
          <a:stretch/>
        </p:blipFill>
        <p:spPr>
          <a:xfrm>
            <a:off x="3594314" y="5396523"/>
            <a:ext cx="213525" cy="269268"/>
          </a:xfrm>
          <a:prstGeom prst="rect">
            <a:avLst/>
          </a:prstGeom>
        </p:spPr>
      </p:pic>
      <p:pic>
        <p:nvPicPr>
          <p:cNvPr id="17" name="Picture 16"/>
          <p:cNvPicPr>
            <a:picLocks noChangeAspect="1"/>
          </p:cNvPicPr>
          <p:nvPr/>
        </p:nvPicPr>
        <p:blipFill rotWithShape="1">
          <a:blip r:embed="rId4"/>
          <a:srcRect l="24427" t="4148" r="20000" b="2510"/>
          <a:stretch/>
        </p:blipFill>
        <p:spPr>
          <a:xfrm>
            <a:off x="3589547" y="3867760"/>
            <a:ext cx="213525" cy="269268"/>
          </a:xfrm>
          <a:prstGeom prst="rect">
            <a:avLst/>
          </a:prstGeom>
        </p:spPr>
      </p:pic>
      <p:pic>
        <p:nvPicPr>
          <p:cNvPr id="18" name="Picture 17"/>
          <p:cNvPicPr>
            <a:picLocks noChangeAspect="1"/>
          </p:cNvPicPr>
          <p:nvPr/>
        </p:nvPicPr>
        <p:blipFill rotWithShape="1">
          <a:blip r:embed="rId4"/>
          <a:srcRect l="24427" t="4148" r="20000" b="2510"/>
          <a:stretch/>
        </p:blipFill>
        <p:spPr>
          <a:xfrm>
            <a:off x="3584780" y="4260791"/>
            <a:ext cx="213525" cy="269268"/>
          </a:xfrm>
          <a:prstGeom prst="rect">
            <a:avLst/>
          </a:prstGeom>
        </p:spPr>
      </p:pic>
    </p:spTree>
    <p:extLst>
      <p:ext uri="{BB962C8B-B14F-4D97-AF65-F5344CB8AC3E}">
        <p14:creationId xmlns:p14="http://schemas.microsoft.com/office/powerpoint/2010/main" val="3531680243"/>
      </p:ext>
    </p:extLst>
  </p:cSld>
  <p:clrMapOvr>
    <a:masterClrMapping/>
  </p:clrMapOvr>
  <p:transition spd="slow">
    <p:pull/>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36865" y="1637601"/>
            <a:ext cx="4233423" cy="46456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sz="2400" b="1" dirty="0"/>
              <a:t>GST Implication on </a:t>
            </a:r>
            <a:r>
              <a:rPr lang="en-GB" sz="2400" b="1" dirty="0" smtClean="0"/>
              <a:t>Price</a:t>
            </a:r>
            <a:endParaRPr lang="en-GB" sz="2400" b="1" dirty="0"/>
          </a:p>
        </p:txBody>
      </p:sp>
      <p:sp>
        <p:nvSpPr>
          <p:cNvPr id="2" name="Slide Number Placeholder 1"/>
          <p:cNvSpPr>
            <a:spLocks noGrp="1"/>
          </p:cNvSpPr>
          <p:nvPr>
            <p:ph type="sldNum" sz="quarter" idx="12"/>
          </p:nvPr>
        </p:nvSpPr>
        <p:spPr/>
        <p:txBody>
          <a:bodyPr/>
          <a:lstStyle/>
          <a:p>
            <a:fld id="{B6F15528-21DE-4FAA-801E-634DDDAF4B2B}" type="slidenum">
              <a:rPr lang="en-US" smtClean="0"/>
              <a:pPr/>
              <a:t>63</a:t>
            </a:fld>
            <a:endParaRPr lang="en-US"/>
          </a:p>
        </p:txBody>
      </p:sp>
      <p:sp>
        <p:nvSpPr>
          <p:cNvPr id="8" name="Rectangle 7"/>
          <p:cNvSpPr/>
          <p:nvPr/>
        </p:nvSpPr>
        <p:spPr>
          <a:xfrm>
            <a:off x="-346701" y="570836"/>
            <a:ext cx="7383294" cy="844062"/>
          </a:xfrm>
          <a:prstGeom prst="rect">
            <a:avLst/>
          </a:prstGeom>
          <a:solidFill>
            <a:srgbClr val="FF0000"/>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lvl="1"/>
            <a:r>
              <a:rPr lang="en-US" sz="2585" dirty="0" smtClean="0">
                <a:latin typeface="Calibri" pitchFamily="34" charset="0"/>
                <a:cs typeface="Calibri" pitchFamily="34" charset="0"/>
              </a:rPr>
              <a:t>GST READINESS</a:t>
            </a:r>
            <a:endParaRPr lang="en-US" sz="2585" dirty="0">
              <a:latin typeface="Calibri" pitchFamily="34" charset="0"/>
              <a:cs typeface="Calibri" pitchFamily="34" charset="0"/>
            </a:endParaRPr>
          </a:p>
        </p:txBody>
      </p:sp>
      <p:sp>
        <p:nvSpPr>
          <p:cNvPr id="5" name="Slide Number Placeholder 9"/>
          <p:cNvSpPr txBox="1">
            <a:spLocks/>
          </p:cNvSpPr>
          <p:nvPr/>
        </p:nvSpPr>
        <p:spPr>
          <a:xfrm>
            <a:off x="8507453" y="6178063"/>
            <a:ext cx="532558" cy="337038"/>
          </a:xfrm>
          <a:prstGeom prst="rect">
            <a:avLst/>
          </a:prstGeom>
        </p:spPr>
        <p:txBody>
          <a:bodyPr vert="horz" lIns="91440" tIns="45720" rIns="91440" bIns="45720" rtlCol="0" anchor="ctr"/>
          <a:lstStyle>
            <a:defPPr>
              <a:defRPr lang="en-US"/>
            </a:defPPr>
            <a:lvl1pPr marL="0" algn="ct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20" name="Text Box 62"/>
          <p:cNvSpPr txBox="1">
            <a:spLocks noChangeArrowheads="1"/>
          </p:cNvSpPr>
          <p:nvPr/>
        </p:nvSpPr>
        <p:spPr bwMode="auto">
          <a:xfrm>
            <a:off x="390209" y="2253045"/>
            <a:ext cx="7362133" cy="1908215"/>
          </a:xfrm>
          <a:prstGeom prst="rect">
            <a:avLst/>
          </a:prstGeom>
          <a:noFill/>
          <a:ln w="12700">
            <a:noFill/>
            <a:miter lim="800000"/>
            <a:headEnd type="none" w="sm" len="sm"/>
            <a:tailEnd type="none" w="sm" len="sm"/>
          </a:ln>
        </p:spPr>
        <p:txBody>
          <a:bodyPr wrap="square">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203597">
              <a:spcBef>
                <a:spcPts val="0"/>
              </a:spcBef>
              <a:spcAft>
                <a:spcPts val="300"/>
              </a:spcAft>
              <a:buNone/>
            </a:pPr>
            <a:r>
              <a:rPr lang="en-GB" sz="2400" dirty="0" smtClean="0">
                <a:latin typeface="+mj-lt"/>
              </a:rPr>
              <a:t>Identify </a:t>
            </a:r>
            <a:r>
              <a:rPr lang="en-GB" sz="2400" dirty="0">
                <a:latin typeface="+mj-lt"/>
              </a:rPr>
              <a:t>existing </a:t>
            </a:r>
            <a:r>
              <a:rPr lang="en-GB" sz="2400" dirty="0" smtClean="0">
                <a:latin typeface="+mj-lt"/>
              </a:rPr>
              <a:t>supplier</a:t>
            </a:r>
          </a:p>
          <a:p>
            <a:pPr marL="0" indent="203597">
              <a:spcBef>
                <a:spcPts val="0"/>
              </a:spcBef>
              <a:spcAft>
                <a:spcPts val="300"/>
              </a:spcAft>
              <a:buNone/>
            </a:pPr>
            <a:endParaRPr lang="en-GB" sz="1200" dirty="0">
              <a:latin typeface="+mj-lt"/>
            </a:endParaRPr>
          </a:p>
          <a:p>
            <a:pPr marL="342900" lvl="1" indent="257175">
              <a:spcBef>
                <a:spcPts val="0"/>
              </a:spcBef>
              <a:spcAft>
                <a:spcPts val="300"/>
              </a:spcAft>
              <a:buNone/>
            </a:pPr>
            <a:r>
              <a:rPr lang="en-GB" sz="2400" dirty="0">
                <a:latin typeface="+mj-lt"/>
              </a:rPr>
              <a:t>Talk to small supplier to get them </a:t>
            </a:r>
            <a:r>
              <a:rPr lang="en-GB" sz="2400" dirty="0" smtClean="0">
                <a:latin typeface="+mj-lt"/>
              </a:rPr>
              <a:t>registered.</a:t>
            </a:r>
            <a:endParaRPr lang="en-GB" sz="2400" dirty="0">
              <a:latin typeface="+mj-lt"/>
            </a:endParaRPr>
          </a:p>
          <a:p>
            <a:pPr marL="342900" lvl="1" indent="257175">
              <a:spcBef>
                <a:spcPts val="0"/>
              </a:spcBef>
              <a:spcAft>
                <a:spcPts val="300"/>
              </a:spcAft>
              <a:buNone/>
            </a:pPr>
            <a:r>
              <a:rPr lang="en-GB" sz="2400" dirty="0">
                <a:latin typeface="+mj-lt"/>
              </a:rPr>
              <a:t>Review procurement policy to avoid tax </a:t>
            </a:r>
            <a:r>
              <a:rPr lang="en-GB" sz="2400" dirty="0" smtClean="0">
                <a:latin typeface="+mj-lt"/>
              </a:rPr>
              <a:t>cascading.</a:t>
            </a:r>
            <a:endParaRPr lang="en-GB" sz="2400" dirty="0">
              <a:latin typeface="+mj-lt"/>
            </a:endParaRPr>
          </a:p>
          <a:p>
            <a:pPr marL="342900" lvl="1" indent="257175">
              <a:spcBef>
                <a:spcPts val="0"/>
              </a:spcBef>
              <a:spcAft>
                <a:spcPts val="300"/>
              </a:spcAft>
              <a:buNone/>
            </a:pPr>
            <a:r>
              <a:rPr lang="en-GB" sz="2400" dirty="0">
                <a:latin typeface="+mj-lt"/>
              </a:rPr>
              <a:t>Negotiate prices with suppliers to pass on </a:t>
            </a:r>
            <a:r>
              <a:rPr lang="en-GB" sz="2400" dirty="0" smtClean="0">
                <a:latin typeface="+mj-lt"/>
              </a:rPr>
              <a:t>saving.</a:t>
            </a:r>
            <a:endParaRPr lang="en-GB" sz="2400" dirty="0">
              <a:latin typeface="+mj-lt"/>
            </a:endParaRPr>
          </a:p>
        </p:txBody>
      </p:sp>
      <p:grpSp>
        <p:nvGrpSpPr>
          <p:cNvPr id="6" name="Group 5"/>
          <p:cNvGrpSpPr/>
          <p:nvPr/>
        </p:nvGrpSpPr>
        <p:grpSpPr>
          <a:xfrm>
            <a:off x="0" y="4646789"/>
            <a:ext cx="2985285" cy="1995271"/>
            <a:chOff x="374847" y="4260640"/>
            <a:chExt cx="2985285" cy="1995271"/>
          </a:xfrm>
        </p:grpSpPr>
        <p:pic>
          <p:nvPicPr>
            <p:cNvPr id="30" name="Picture 29"/>
            <p:cNvPicPr>
              <a:picLocks noChangeAspect="1"/>
            </p:cNvPicPr>
            <p:nvPr/>
          </p:nvPicPr>
          <p:blipFill>
            <a:blip r:embed="rId3">
              <a:clrChange>
                <a:clrFrom>
                  <a:srgbClr val="FFFFFF"/>
                </a:clrFrom>
                <a:clrTo>
                  <a:srgbClr val="FFFFFF">
                    <a:alpha val="0"/>
                  </a:srgbClr>
                </a:clrTo>
              </a:clrChange>
            </a:blip>
            <a:stretch>
              <a:fillRect/>
            </a:stretch>
          </p:blipFill>
          <p:spPr>
            <a:xfrm>
              <a:off x="374847" y="4260640"/>
              <a:ext cx="2463415" cy="1995271"/>
            </a:xfrm>
            <a:prstGeom prst="rect">
              <a:avLst/>
            </a:prstGeom>
          </p:spPr>
        </p:pic>
        <p:sp>
          <p:nvSpPr>
            <p:cNvPr id="31" name="Oval Callout 30"/>
            <p:cNvSpPr/>
            <p:nvPr/>
          </p:nvSpPr>
          <p:spPr>
            <a:xfrm>
              <a:off x="2035075" y="4520479"/>
              <a:ext cx="1325057" cy="480656"/>
            </a:xfrm>
            <a:prstGeom prst="wedgeEllipseCallout">
              <a:avLst>
                <a:gd name="adj1" fmla="val -49247"/>
                <a:gd name="adj2" fmla="val 51385"/>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MY" sz="1200" b="1" dirty="0"/>
                <a:t>Price???</a:t>
              </a:r>
            </a:p>
          </p:txBody>
        </p:sp>
      </p:grpSp>
      <p:pic>
        <p:nvPicPr>
          <p:cNvPr id="2050" name="Picture 2" descr="http://rxoutcomesadviser.files.wordpress.com/2011/04/reference-pricing.pn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35653" y="1272411"/>
            <a:ext cx="3810000" cy="289560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p:cNvPicPr>
            <a:picLocks noChangeAspect="1"/>
          </p:cNvPicPr>
          <p:nvPr/>
        </p:nvPicPr>
        <p:blipFill rotWithShape="1">
          <a:blip r:embed="rId5"/>
          <a:srcRect t="8000" r="12275" b="6000"/>
          <a:stretch/>
        </p:blipFill>
        <p:spPr>
          <a:xfrm>
            <a:off x="153985" y="2306773"/>
            <a:ext cx="380738" cy="335257"/>
          </a:xfrm>
          <a:prstGeom prst="rect">
            <a:avLst/>
          </a:prstGeom>
        </p:spPr>
      </p:pic>
      <p:pic>
        <p:nvPicPr>
          <p:cNvPr id="24" name="Picture 23"/>
          <p:cNvPicPr>
            <a:picLocks noChangeAspect="1"/>
          </p:cNvPicPr>
          <p:nvPr/>
        </p:nvPicPr>
        <p:blipFill rotWithShape="1">
          <a:blip r:embed="rId6"/>
          <a:srcRect l="24427" t="4148" r="20000" b="2510"/>
          <a:stretch/>
        </p:blipFill>
        <p:spPr>
          <a:xfrm>
            <a:off x="817430" y="3832259"/>
            <a:ext cx="213525" cy="269268"/>
          </a:xfrm>
          <a:prstGeom prst="rect">
            <a:avLst/>
          </a:prstGeom>
        </p:spPr>
      </p:pic>
      <p:pic>
        <p:nvPicPr>
          <p:cNvPr id="25" name="Picture 24"/>
          <p:cNvPicPr>
            <a:picLocks noChangeAspect="1"/>
          </p:cNvPicPr>
          <p:nvPr/>
        </p:nvPicPr>
        <p:blipFill rotWithShape="1">
          <a:blip r:embed="rId6"/>
          <a:srcRect l="24427" t="4148" r="20000" b="2510"/>
          <a:stretch/>
        </p:blipFill>
        <p:spPr>
          <a:xfrm>
            <a:off x="817431" y="3416238"/>
            <a:ext cx="213525" cy="269268"/>
          </a:xfrm>
          <a:prstGeom prst="rect">
            <a:avLst/>
          </a:prstGeom>
        </p:spPr>
      </p:pic>
      <p:pic>
        <p:nvPicPr>
          <p:cNvPr id="26" name="Picture 25"/>
          <p:cNvPicPr>
            <a:picLocks noChangeAspect="1"/>
          </p:cNvPicPr>
          <p:nvPr/>
        </p:nvPicPr>
        <p:blipFill rotWithShape="1">
          <a:blip r:embed="rId6"/>
          <a:srcRect l="24427" t="4148" r="20000" b="2510"/>
          <a:stretch/>
        </p:blipFill>
        <p:spPr>
          <a:xfrm>
            <a:off x="804363" y="2984978"/>
            <a:ext cx="213525" cy="269268"/>
          </a:xfrm>
          <a:prstGeom prst="rect">
            <a:avLst/>
          </a:prstGeom>
        </p:spPr>
      </p:pic>
      <p:sp>
        <p:nvSpPr>
          <p:cNvPr id="3" name="Rectangle 2"/>
          <p:cNvSpPr/>
          <p:nvPr/>
        </p:nvSpPr>
        <p:spPr>
          <a:xfrm>
            <a:off x="3415516" y="4304517"/>
            <a:ext cx="4973741" cy="2169825"/>
          </a:xfrm>
          <a:prstGeom prst="rect">
            <a:avLst/>
          </a:prstGeom>
        </p:spPr>
        <p:txBody>
          <a:bodyPr wrap="square">
            <a:spAutoFit/>
          </a:bodyPr>
          <a:lstStyle/>
          <a:p>
            <a:pPr>
              <a:spcBef>
                <a:spcPts val="600"/>
              </a:spcBef>
            </a:pPr>
            <a:r>
              <a:rPr lang="en-GB" sz="2400" dirty="0"/>
              <a:t>Review sales price</a:t>
            </a:r>
          </a:p>
          <a:p>
            <a:pPr marL="0" lvl="1">
              <a:spcBef>
                <a:spcPts val="600"/>
              </a:spcBef>
              <a:buNone/>
            </a:pPr>
            <a:r>
              <a:rPr lang="en-GB" sz="2400" dirty="0" smtClean="0"/>
              <a:t>	Pass </a:t>
            </a:r>
            <a:r>
              <a:rPr lang="en-GB" sz="2400" dirty="0"/>
              <a:t>on saving</a:t>
            </a:r>
          </a:p>
          <a:p>
            <a:pPr marL="0" lvl="1">
              <a:spcBef>
                <a:spcPts val="600"/>
              </a:spcBef>
              <a:buNone/>
            </a:pPr>
            <a:r>
              <a:rPr lang="en-GB" sz="2400" dirty="0" smtClean="0"/>
              <a:t>	Absorption </a:t>
            </a:r>
            <a:r>
              <a:rPr lang="en-GB" sz="2400" dirty="0"/>
              <a:t>of GST</a:t>
            </a:r>
          </a:p>
          <a:p>
            <a:pPr marL="0" lvl="1">
              <a:spcBef>
                <a:spcPts val="600"/>
              </a:spcBef>
              <a:buNone/>
            </a:pPr>
            <a:r>
              <a:rPr lang="en-GB" sz="2400" dirty="0" smtClean="0"/>
              <a:t>	Price </a:t>
            </a:r>
            <a:r>
              <a:rPr lang="en-GB" sz="2400" dirty="0"/>
              <a:t>Control and Anti Profiteering </a:t>
            </a:r>
            <a:r>
              <a:rPr lang="en-GB" sz="2400" dirty="0" smtClean="0"/>
              <a:t>	Act 2011</a:t>
            </a:r>
            <a:endParaRPr lang="en-GB" sz="2400" dirty="0"/>
          </a:p>
        </p:txBody>
      </p:sp>
      <p:pic>
        <p:nvPicPr>
          <p:cNvPr id="22" name="Picture 21"/>
          <p:cNvPicPr>
            <a:picLocks noChangeAspect="1"/>
          </p:cNvPicPr>
          <p:nvPr/>
        </p:nvPicPr>
        <p:blipFill rotWithShape="1">
          <a:blip r:embed="rId5"/>
          <a:srcRect t="8000" r="12275" b="6000"/>
          <a:stretch/>
        </p:blipFill>
        <p:spPr>
          <a:xfrm>
            <a:off x="3091854" y="4348059"/>
            <a:ext cx="380738" cy="335257"/>
          </a:xfrm>
          <a:prstGeom prst="rect">
            <a:avLst/>
          </a:prstGeom>
        </p:spPr>
      </p:pic>
      <p:pic>
        <p:nvPicPr>
          <p:cNvPr id="27" name="Picture 26"/>
          <p:cNvPicPr>
            <a:picLocks noChangeAspect="1"/>
          </p:cNvPicPr>
          <p:nvPr/>
        </p:nvPicPr>
        <p:blipFill rotWithShape="1">
          <a:blip r:embed="rId6"/>
          <a:srcRect l="24427" t="4148" r="20000" b="2510"/>
          <a:stretch/>
        </p:blipFill>
        <p:spPr>
          <a:xfrm>
            <a:off x="3656456" y="5744507"/>
            <a:ext cx="213525" cy="269268"/>
          </a:xfrm>
          <a:prstGeom prst="rect">
            <a:avLst/>
          </a:prstGeom>
        </p:spPr>
      </p:pic>
      <p:pic>
        <p:nvPicPr>
          <p:cNvPr id="28" name="Picture 27"/>
          <p:cNvPicPr>
            <a:picLocks noChangeAspect="1"/>
          </p:cNvPicPr>
          <p:nvPr/>
        </p:nvPicPr>
        <p:blipFill rotWithShape="1">
          <a:blip r:embed="rId6"/>
          <a:srcRect l="24427" t="4148" r="20000" b="2510"/>
          <a:stretch/>
        </p:blipFill>
        <p:spPr>
          <a:xfrm>
            <a:off x="3656457" y="5330664"/>
            <a:ext cx="213525" cy="269268"/>
          </a:xfrm>
          <a:prstGeom prst="rect">
            <a:avLst/>
          </a:prstGeom>
        </p:spPr>
      </p:pic>
      <p:pic>
        <p:nvPicPr>
          <p:cNvPr id="41" name="Picture 40"/>
          <p:cNvPicPr>
            <a:picLocks noChangeAspect="1"/>
          </p:cNvPicPr>
          <p:nvPr/>
        </p:nvPicPr>
        <p:blipFill rotWithShape="1">
          <a:blip r:embed="rId6"/>
          <a:srcRect l="24427" t="4148" r="20000" b="2510"/>
          <a:stretch/>
        </p:blipFill>
        <p:spPr>
          <a:xfrm>
            <a:off x="3643389" y="4869650"/>
            <a:ext cx="213525" cy="269268"/>
          </a:xfrm>
          <a:prstGeom prst="rect">
            <a:avLst/>
          </a:prstGeom>
        </p:spPr>
      </p:pic>
    </p:spTree>
    <p:extLst>
      <p:ext uri="{BB962C8B-B14F-4D97-AF65-F5344CB8AC3E}">
        <p14:creationId xmlns:p14="http://schemas.microsoft.com/office/powerpoint/2010/main" val="3719185235"/>
      </p:ext>
    </p:extLst>
  </p:cSld>
  <p:clrMapOvr>
    <a:masterClrMapping/>
  </p:clrMapOvr>
  <p:transition spd="slow">
    <p:pull/>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64</a:t>
            </a:fld>
            <a:endParaRPr lang="en-US"/>
          </a:p>
        </p:txBody>
      </p:sp>
      <p:sp>
        <p:nvSpPr>
          <p:cNvPr id="8" name="Rectangle 7"/>
          <p:cNvSpPr/>
          <p:nvPr/>
        </p:nvSpPr>
        <p:spPr>
          <a:xfrm>
            <a:off x="-346701" y="570836"/>
            <a:ext cx="7383294" cy="844062"/>
          </a:xfrm>
          <a:prstGeom prst="rect">
            <a:avLst/>
          </a:prstGeom>
          <a:solidFill>
            <a:srgbClr val="FF0000"/>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lvl="1"/>
            <a:r>
              <a:rPr lang="en-US" sz="2585" dirty="0" smtClean="0">
                <a:latin typeface="Calibri" pitchFamily="34" charset="0"/>
                <a:cs typeface="Calibri" pitchFamily="34" charset="0"/>
              </a:rPr>
              <a:t>GST READINESS</a:t>
            </a:r>
            <a:endParaRPr lang="en-US" sz="2585" dirty="0">
              <a:latin typeface="Calibri" pitchFamily="34" charset="0"/>
              <a:cs typeface="Calibri" pitchFamily="34" charset="0"/>
            </a:endParaRPr>
          </a:p>
        </p:txBody>
      </p:sp>
      <p:sp>
        <p:nvSpPr>
          <p:cNvPr id="5" name="Slide Number Placeholder 9"/>
          <p:cNvSpPr txBox="1">
            <a:spLocks/>
          </p:cNvSpPr>
          <p:nvPr/>
        </p:nvSpPr>
        <p:spPr>
          <a:xfrm>
            <a:off x="8507453" y="6178063"/>
            <a:ext cx="532558" cy="337038"/>
          </a:xfrm>
          <a:prstGeom prst="rect">
            <a:avLst/>
          </a:prstGeom>
        </p:spPr>
        <p:txBody>
          <a:bodyPr vert="horz" lIns="91440" tIns="45720" rIns="91440" bIns="45720" rtlCol="0" anchor="ctr"/>
          <a:lstStyle>
            <a:defPPr>
              <a:defRPr lang="en-US"/>
            </a:defPPr>
            <a:lvl1pPr marL="0" algn="ct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9" name="Text Box 62"/>
          <p:cNvSpPr txBox="1">
            <a:spLocks noChangeArrowheads="1"/>
          </p:cNvSpPr>
          <p:nvPr/>
        </p:nvSpPr>
        <p:spPr bwMode="auto">
          <a:xfrm>
            <a:off x="2637610" y="2169390"/>
            <a:ext cx="6555420" cy="1700466"/>
          </a:xfrm>
          <a:prstGeom prst="rect">
            <a:avLst/>
          </a:prstGeom>
          <a:noFill/>
          <a:ln w="12700">
            <a:noFill/>
            <a:miter lim="800000"/>
            <a:headEnd type="none" w="sm" len="sm"/>
            <a:tailEnd type="none" w="sm" len="sm"/>
          </a:ln>
        </p:spPr>
        <p:txBody>
          <a:bodyPr wrap="square">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407194">
              <a:spcBef>
                <a:spcPts val="900"/>
              </a:spcBef>
              <a:buNone/>
            </a:pPr>
            <a:r>
              <a:rPr lang="en-GB" sz="2400" dirty="0" smtClean="0">
                <a:latin typeface="+mj-lt"/>
              </a:rPr>
              <a:t>Avoid </a:t>
            </a:r>
            <a:r>
              <a:rPr lang="en-GB" sz="2400" dirty="0">
                <a:latin typeface="+mj-lt"/>
              </a:rPr>
              <a:t>long term contract without legal review</a:t>
            </a:r>
          </a:p>
          <a:p>
            <a:pPr marL="0" indent="407194">
              <a:spcBef>
                <a:spcPts val="900"/>
              </a:spcBef>
              <a:buNone/>
            </a:pPr>
            <a:r>
              <a:rPr lang="en-GB" sz="2400" dirty="0">
                <a:latin typeface="+mj-lt"/>
              </a:rPr>
              <a:t>Absorption of GST</a:t>
            </a:r>
          </a:p>
          <a:p>
            <a:pPr marL="0" indent="407194">
              <a:spcBef>
                <a:spcPts val="900"/>
              </a:spcBef>
              <a:buNone/>
            </a:pPr>
            <a:r>
              <a:rPr lang="en-GB" sz="2400" dirty="0">
                <a:latin typeface="+mj-lt"/>
              </a:rPr>
              <a:t>Pricing strategy to pass on saving</a:t>
            </a:r>
          </a:p>
          <a:p>
            <a:pPr marL="0" indent="407194">
              <a:spcBef>
                <a:spcPts val="900"/>
              </a:spcBef>
              <a:buNone/>
            </a:pPr>
            <a:endParaRPr lang="en-GB" sz="1000" dirty="0" smtClean="0">
              <a:latin typeface="+mj-lt"/>
            </a:endParaRPr>
          </a:p>
        </p:txBody>
      </p:sp>
      <p:pic>
        <p:nvPicPr>
          <p:cNvPr id="18" name="Picture 4" descr="http://yourdreamshaper.com/wp-content/uploads/2013/05/Contract-Icon-2-150x15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8574" y="1988458"/>
            <a:ext cx="2321026" cy="12565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9" name="Picture 18"/>
          <p:cNvPicPr>
            <a:picLocks noChangeAspect="1"/>
          </p:cNvPicPr>
          <p:nvPr/>
        </p:nvPicPr>
        <p:blipFill rotWithShape="1">
          <a:blip r:embed="rId4"/>
          <a:srcRect l="24427" t="4148" r="20000" b="2510"/>
          <a:stretch/>
        </p:blipFill>
        <p:spPr>
          <a:xfrm>
            <a:off x="2767652" y="2304923"/>
            <a:ext cx="213525" cy="269268"/>
          </a:xfrm>
          <a:prstGeom prst="rect">
            <a:avLst/>
          </a:prstGeom>
        </p:spPr>
      </p:pic>
      <p:pic>
        <p:nvPicPr>
          <p:cNvPr id="20" name="Picture 19"/>
          <p:cNvPicPr>
            <a:picLocks noChangeAspect="1"/>
          </p:cNvPicPr>
          <p:nvPr/>
        </p:nvPicPr>
        <p:blipFill rotWithShape="1">
          <a:blip r:embed="rId4"/>
          <a:srcRect l="24427" t="4148" r="20000" b="2510"/>
          <a:stretch/>
        </p:blipFill>
        <p:spPr>
          <a:xfrm>
            <a:off x="2762886" y="2801586"/>
            <a:ext cx="213525" cy="269268"/>
          </a:xfrm>
          <a:prstGeom prst="rect">
            <a:avLst/>
          </a:prstGeom>
        </p:spPr>
      </p:pic>
      <p:pic>
        <p:nvPicPr>
          <p:cNvPr id="21" name="Picture 20"/>
          <p:cNvPicPr>
            <a:picLocks noChangeAspect="1"/>
          </p:cNvPicPr>
          <p:nvPr/>
        </p:nvPicPr>
        <p:blipFill rotWithShape="1">
          <a:blip r:embed="rId4"/>
          <a:srcRect l="24427" t="4148" r="20000" b="2510"/>
          <a:stretch/>
        </p:blipFill>
        <p:spPr>
          <a:xfrm>
            <a:off x="2772407" y="3268989"/>
            <a:ext cx="213525" cy="269268"/>
          </a:xfrm>
          <a:prstGeom prst="rect">
            <a:avLst/>
          </a:prstGeom>
        </p:spPr>
      </p:pic>
      <p:sp>
        <p:nvSpPr>
          <p:cNvPr id="4" name="Rectangle 3"/>
          <p:cNvSpPr/>
          <p:nvPr/>
        </p:nvSpPr>
        <p:spPr>
          <a:xfrm>
            <a:off x="418755" y="4404276"/>
            <a:ext cx="5227302" cy="1915909"/>
          </a:xfrm>
          <a:prstGeom prst="rect">
            <a:avLst/>
          </a:prstGeom>
        </p:spPr>
        <p:txBody>
          <a:bodyPr wrap="square">
            <a:spAutoFit/>
          </a:bodyPr>
          <a:lstStyle/>
          <a:p>
            <a:pPr indent="407194">
              <a:spcBef>
                <a:spcPts val="900"/>
              </a:spcBef>
            </a:pPr>
            <a:r>
              <a:rPr lang="en-GB" sz="2400" dirty="0" smtClean="0"/>
              <a:t>Enhance </a:t>
            </a:r>
            <a:r>
              <a:rPr lang="en-GB" sz="2400" dirty="0"/>
              <a:t>staff understanding of GST</a:t>
            </a:r>
          </a:p>
          <a:p>
            <a:pPr indent="407194">
              <a:spcBef>
                <a:spcPts val="900"/>
              </a:spcBef>
            </a:pPr>
            <a:r>
              <a:rPr lang="en-GB" sz="2400" dirty="0"/>
              <a:t>Avoid unnecessary mistake</a:t>
            </a:r>
          </a:p>
          <a:p>
            <a:pPr indent="407194">
              <a:spcBef>
                <a:spcPts val="900"/>
              </a:spcBef>
            </a:pPr>
            <a:r>
              <a:rPr lang="en-GB" sz="2400" dirty="0"/>
              <a:t>False info may open to audit case</a:t>
            </a:r>
          </a:p>
          <a:p>
            <a:pPr indent="407194">
              <a:spcBef>
                <a:spcPts val="900"/>
              </a:spcBef>
            </a:pPr>
            <a:r>
              <a:rPr lang="en-GB" sz="2400" dirty="0"/>
              <a:t>Review policy on fringe benefit</a:t>
            </a:r>
          </a:p>
        </p:txBody>
      </p:sp>
      <p:pic>
        <p:nvPicPr>
          <p:cNvPr id="25" name="Picture 24"/>
          <p:cNvPicPr>
            <a:picLocks noChangeAspect="1"/>
          </p:cNvPicPr>
          <p:nvPr/>
        </p:nvPicPr>
        <p:blipFill rotWithShape="1">
          <a:blip r:embed="rId4"/>
          <a:srcRect l="24427" t="4148" r="20000" b="2510"/>
          <a:stretch/>
        </p:blipFill>
        <p:spPr>
          <a:xfrm>
            <a:off x="599298" y="5958468"/>
            <a:ext cx="213525" cy="269268"/>
          </a:xfrm>
          <a:prstGeom prst="rect">
            <a:avLst/>
          </a:prstGeom>
        </p:spPr>
      </p:pic>
      <p:pic>
        <p:nvPicPr>
          <p:cNvPr id="6" name="Picture 5"/>
          <p:cNvPicPr>
            <a:picLocks noChangeAspect="1"/>
          </p:cNvPicPr>
          <p:nvPr/>
        </p:nvPicPr>
        <p:blipFill>
          <a:blip r:embed="rId5"/>
          <a:stretch>
            <a:fillRect/>
          </a:stretch>
        </p:blipFill>
        <p:spPr>
          <a:xfrm>
            <a:off x="5625034" y="4696894"/>
            <a:ext cx="2975700" cy="1537445"/>
          </a:xfrm>
          <a:prstGeom prst="rect">
            <a:avLst/>
          </a:prstGeom>
          <a:ln>
            <a:noFill/>
          </a:ln>
          <a:effectLst>
            <a:softEdge rad="112500"/>
          </a:effectLst>
        </p:spPr>
      </p:pic>
      <p:pic>
        <p:nvPicPr>
          <p:cNvPr id="14" name="Picture 13"/>
          <p:cNvPicPr>
            <a:picLocks noChangeAspect="1"/>
          </p:cNvPicPr>
          <p:nvPr/>
        </p:nvPicPr>
        <p:blipFill rotWithShape="1">
          <a:blip r:embed="rId4"/>
          <a:srcRect l="24427" t="4148" r="20000" b="2510"/>
          <a:stretch/>
        </p:blipFill>
        <p:spPr>
          <a:xfrm>
            <a:off x="599298" y="4530298"/>
            <a:ext cx="213525" cy="269268"/>
          </a:xfrm>
          <a:prstGeom prst="rect">
            <a:avLst/>
          </a:prstGeom>
        </p:spPr>
      </p:pic>
      <p:pic>
        <p:nvPicPr>
          <p:cNvPr id="15" name="Picture 14"/>
          <p:cNvPicPr>
            <a:picLocks noChangeAspect="1"/>
          </p:cNvPicPr>
          <p:nvPr/>
        </p:nvPicPr>
        <p:blipFill rotWithShape="1">
          <a:blip r:embed="rId4"/>
          <a:srcRect l="24427" t="4148" r="20000" b="2510"/>
          <a:stretch/>
        </p:blipFill>
        <p:spPr>
          <a:xfrm>
            <a:off x="599298" y="5028554"/>
            <a:ext cx="213525" cy="269268"/>
          </a:xfrm>
          <a:prstGeom prst="rect">
            <a:avLst/>
          </a:prstGeom>
        </p:spPr>
      </p:pic>
      <p:sp>
        <p:nvSpPr>
          <p:cNvPr id="17" name="Rounded Rectangle 16"/>
          <p:cNvSpPr/>
          <p:nvPr/>
        </p:nvSpPr>
        <p:spPr>
          <a:xfrm>
            <a:off x="2779254" y="1649660"/>
            <a:ext cx="4427004" cy="44726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spcBef>
                <a:spcPts val="900"/>
              </a:spcBef>
            </a:pPr>
            <a:r>
              <a:rPr lang="en-GB" sz="2400" b="1" dirty="0"/>
              <a:t>GST Implication on Contract </a:t>
            </a:r>
          </a:p>
        </p:txBody>
      </p:sp>
      <p:sp>
        <p:nvSpPr>
          <p:cNvPr id="22" name="Rounded Rectangle 21"/>
          <p:cNvSpPr/>
          <p:nvPr/>
        </p:nvSpPr>
        <p:spPr>
          <a:xfrm>
            <a:off x="599298" y="3824907"/>
            <a:ext cx="5496702" cy="44726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spcBef>
                <a:spcPts val="900"/>
              </a:spcBef>
            </a:pPr>
            <a:r>
              <a:rPr lang="en-GB" sz="2400" b="1" dirty="0"/>
              <a:t>GST Implication on Human Resources  </a:t>
            </a:r>
          </a:p>
        </p:txBody>
      </p:sp>
      <p:pic>
        <p:nvPicPr>
          <p:cNvPr id="24" name="Picture 23"/>
          <p:cNvPicPr>
            <a:picLocks noChangeAspect="1"/>
          </p:cNvPicPr>
          <p:nvPr/>
        </p:nvPicPr>
        <p:blipFill rotWithShape="1">
          <a:blip r:embed="rId4"/>
          <a:srcRect l="24427" t="4148" r="20000" b="2510"/>
          <a:stretch/>
        </p:blipFill>
        <p:spPr>
          <a:xfrm>
            <a:off x="599307" y="5503648"/>
            <a:ext cx="213525" cy="269268"/>
          </a:xfrm>
          <a:prstGeom prst="rect">
            <a:avLst/>
          </a:prstGeom>
        </p:spPr>
      </p:pic>
    </p:spTree>
    <p:extLst>
      <p:ext uri="{BB962C8B-B14F-4D97-AF65-F5344CB8AC3E}">
        <p14:creationId xmlns:p14="http://schemas.microsoft.com/office/powerpoint/2010/main" val="4287218352"/>
      </p:ext>
    </p:extLst>
  </p:cSld>
  <p:clrMapOvr>
    <a:masterClrMapping/>
  </p:clrMapOvr>
  <p:transition spd="slow">
    <p:pull/>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72667" y="3688655"/>
            <a:ext cx="2655689" cy="830997"/>
          </a:xfrm>
          <a:prstGeom prst="rect">
            <a:avLst/>
          </a:prstGeom>
        </p:spPr>
        <p:txBody>
          <a:bodyPr wrap="square">
            <a:spAutoFit/>
          </a:bodyPr>
          <a:lstStyle/>
          <a:p>
            <a:pPr marL="267891" indent="0">
              <a:spcBef>
                <a:spcPts val="900"/>
              </a:spcBef>
              <a:buNone/>
            </a:pPr>
            <a:r>
              <a:rPr lang="en-GB" sz="2400" dirty="0"/>
              <a:t>Review system and </a:t>
            </a:r>
            <a:r>
              <a:rPr lang="en-GB" sz="2400" dirty="0" smtClean="0"/>
              <a:t>processes</a:t>
            </a:r>
            <a:endParaRPr lang="en-GB" sz="2400" dirty="0"/>
          </a:p>
        </p:txBody>
      </p:sp>
      <p:sp>
        <p:nvSpPr>
          <p:cNvPr id="3" name="Rounded Rectangle 2"/>
          <p:cNvSpPr/>
          <p:nvPr/>
        </p:nvSpPr>
        <p:spPr>
          <a:xfrm>
            <a:off x="440520" y="1632879"/>
            <a:ext cx="4487382" cy="44726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sz="2400" b="1" dirty="0"/>
              <a:t>GST Implication on </a:t>
            </a:r>
            <a:r>
              <a:rPr lang="en-GB" sz="2400" b="1" dirty="0" smtClean="0"/>
              <a:t>System</a:t>
            </a:r>
            <a:endParaRPr lang="en-GB" sz="2400" b="1" dirty="0"/>
          </a:p>
        </p:txBody>
      </p:sp>
      <p:sp>
        <p:nvSpPr>
          <p:cNvPr id="2" name="Slide Number Placeholder 1"/>
          <p:cNvSpPr>
            <a:spLocks noGrp="1"/>
          </p:cNvSpPr>
          <p:nvPr>
            <p:ph type="sldNum" sz="quarter" idx="12"/>
          </p:nvPr>
        </p:nvSpPr>
        <p:spPr/>
        <p:txBody>
          <a:bodyPr/>
          <a:lstStyle/>
          <a:p>
            <a:fld id="{B6F15528-21DE-4FAA-801E-634DDDAF4B2B}" type="slidenum">
              <a:rPr lang="en-US" smtClean="0"/>
              <a:pPr/>
              <a:t>65</a:t>
            </a:fld>
            <a:endParaRPr lang="en-US"/>
          </a:p>
        </p:txBody>
      </p:sp>
      <p:sp>
        <p:nvSpPr>
          <p:cNvPr id="8" name="Rectangle 7"/>
          <p:cNvSpPr/>
          <p:nvPr/>
        </p:nvSpPr>
        <p:spPr>
          <a:xfrm>
            <a:off x="-346701" y="570836"/>
            <a:ext cx="7383294" cy="844062"/>
          </a:xfrm>
          <a:prstGeom prst="rect">
            <a:avLst/>
          </a:prstGeom>
          <a:solidFill>
            <a:srgbClr val="FF0000"/>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lvl="1"/>
            <a:r>
              <a:rPr lang="en-US" sz="2585" dirty="0" smtClean="0">
                <a:latin typeface="Calibri" pitchFamily="34" charset="0"/>
                <a:cs typeface="Calibri" pitchFamily="34" charset="0"/>
              </a:rPr>
              <a:t>GST READINESS</a:t>
            </a:r>
            <a:endParaRPr lang="en-US" sz="2585" dirty="0">
              <a:latin typeface="Calibri" pitchFamily="34" charset="0"/>
              <a:cs typeface="Calibri" pitchFamily="34" charset="0"/>
            </a:endParaRPr>
          </a:p>
        </p:txBody>
      </p:sp>
      <p:sp>
        <p:nvSpPr>
          <p:cNvPr id="5" name="Slide Number Placeholder 9"/>
          <p:cNvSpPr txBox="1">
            <a:spLocks/>
          </p:cNvSpPr>
          <p:nvPr/>
        </p:nvSpPr>
        <p:spPr>
          <a:xfrm>
            <a:off x="8507453" y="6178063"/>
            <a:ext cx="532558" cy="337038"/>
          </a:xfrm>
          <a:prstGeom prst="rect">
            <a:avLst/>
          </a:prstGeom>
        </p:spPr>
        <p:txBody>
          <a:bodyPr vert="horz" lIns="91440" tIns="45720" rIns="91440" bIns="45720" rtlCol="0" anchor="ctr"/>
          <a:lstStyle>
            <a:defPPr>
              <a:defRPr lang="en-US"/>
            </a:defPPr>
            <a:lvl1pPr marL="0" algn="ct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grpSp>
        <p:nvGrpSpPr>
          <p:cNvPr id="10" name="Group 9"/>
          <p:cNvGrpSpPr/>
          <p:nvPr/>
        </p:nvGrpSpPr>
        <p:grpSpPr>
          <a:xfrm>
            <a:off x="3186035" y="2167027"/>
            <a:ext cx="2460281" cy="2955762"/>
            <a:chOff x="3026119" y="1870202"/>
            <a:chExt cx="3313001" cy="3980213"/>
          </a:xfrm>
        </p:grpSpPr>
        <p:pic>
          <p:nvPicPr>
            <p:cNvPr id="17" name="Picture 2" descr="http://watermarked.cutcaster.com/cutcaster-vector-801064956-Process-management-business-programmer-on-flowchart.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26119" y="1870202"/>
              <a:ext cx="3313001" cy="3980213"/>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4406847" y="1966154"/>
              <a:ext cx="598221" cy="373005"/>
            </a:xfrm>
            <a:prstGeom prst="rect">
              <a:avLst/>
            </a:prstGeom>
            <a:noFill/>
          </p:spPr>
          <p:txBody>
            <a:bodyPr wrap="square" rtlCol="0">
              <a:spAutoFit/>
            </a:bodyPr>
            <a:lstStyle/>
            <a:p>
              <a:r>
                <a:rPr lang="en-MY" sz="1200" b="1" dirty="0"/>
                <a:t>GST</a:t>
              </a:r>
            </a:p>
          </p:txBody>
        </p:sp>
        <p:sp>
          <p:nvSpPr>
            <p:cNvPr id="19" name="TextBox 18"/>
            <p:cNvSpPr txBox="1"/>
            <p:nvPr/>
          </p:nvSpPr>
          <p:spPr>
            <a:xfrm>
              <a:off x="4479519" y="2648313"/>
              <a:ext cx="531751" cy="373005"/>
            </a:xfrm>
            <a:prstGeom prst="rect">
              <a:avLst/>
            </a:prstGeom>
            <a:noFill/>
          </p:spPr>
          <p:txBody>
            <a:bodyPr wrap="square" rtlCol="0">
              <a:spAutoFit/>
            </a:bodyPr>
            <a:lstStyle/>
            <a:p>
              <a:r>
                <a:rPr lang="en-MY" sz="1200" b="1" dirty="0"/>
                <a:t>???</a:t>
              </a:r>
            </a:p>
          </p:txBody>
        </p:sp>
        <p:sp>
          <p:nvSpPr>
            <p:cNvPr id="20" name="TextBox 19"/>
            <p:cNvSpPr txBox="1"/>
            <p:nvPr/>
          </p:nvSpPr>
          <p:spPr>
            <a:xfrm>
              <a:off x="4470805" y="3330473"/>
              <a:ext cx="531751" cy="373005"/>
            </a:xfrm>
            <a:prstGeom prst="rect">
              <a:avLst/>
            </a:prstGeom>
            <a:noFill/>
          </p:spPr>
          <p:txBody>
            <a:bodyPr wrap="square" rtlCol="0">
              <a:spAutoFit/>
            </a:bodyPr>
            <a:lstStyle/>
            <a:p>
              <a:r>
                <a:rPr lang="en-MY" sz="1200" b="1" dirty="0"/>
                <a:t>???</a:t>
              </a:r>
            </a:p>
          </p:txBody>
        </p:sp>
        <p:sp>
          <p:nvSpPr>
            <p:cNvPr id="21" name="TextBox 20"/>
            <p:cNvSpPr txBox="1"/>
            <p:nvPr/>
          </p:nvSpPr>
          <p:spPr>
            <a:xfrm>
              <a:off x="4470805" y="4263807"/>
              <a:ext cx="531751" cy="373005"/>
            </a:xfrm>
            <a:prstGeom prst="rect">
              <a:avLst/>
            </a:prstGeom>
            <a:noFill/>
          </p:spPr>
          <p:txBody>
            <a:bodyPr wrap="square" rtlCol="0">
              <a:spAutoFit/>
            </a:bodyPr>
            <a:lstStyle/>
            <a:p>
              <a:r>
                <a:rPr lang="en-MY" sz="1200" b="1" dirty="0"/>
                <a:t>???</a:t>
              </a:r>
            </a:p>
          </p:txBody>
        </p:sp>
        <p:sp>
          <p:nvSpPr>
            <p:cNvPr id="22" name="TextBox 21"/>
            <p:cNvSpPr txBox="1"/>
            <p:nvPr/>
          </p:nvSpPr>
          <p:spPr>
            <a:xfrm>
              <a:off x="4492574" y="4959126"/>
              <a:ext cx="531751" cy="373005"/>
            </a:xfrm>
            <a:prstGeom prst="rect">
              <a:avLst/>
            </a:prstGeom>
            <a:noFill/>
          </p:spPr>
          <p:txBody>
            <a:bodyPr wrap="square" rtlCol="0">
              <a:spAutoFit/>
            </a:bodyPr>
            <a:lstStyle/>
            <a:p>
              <a:r>
                <a:rPr lang="en-MY" sz="1200" b="1" dirty="0"/>
                <a:t>???</a:t>
              </a:r>
            </a:p>
          </p:txBody>
        </p:sp>
        <p:sp>
          <p:nvSpPr>
            <p:cNvPr id="23" name="TextBox 22"/>
            <p:cNvSpPr txBox="1"/>
            <p:nvPr/>
          </p:nvSpPr>
          <p:spPr>
            <a:xfrm>
              <a:off x="3472364" y="3852469"/>
              <a:ext cx="531751" cy="373005"/>
            </a:xfrm>
            <a:prstGeom prst="rect">
              <a:avLst/>
            </a:prstGeom>
            <a:noFill/>
          </p:spPr>
          <p:txBody>
            <a:bodyPr wrap="square" rtlCol="0">
              <a:spAutoFit/>
            </a:bodyPr>
            <a:lstStyle/>
            <a:p>
              <a:r>
                <a:rPr lang="en-MY" sz="1200" b="1" dirty="0"/>
                <a:t>???</a:t>
              </a:r>
            </a:p>
          </p:txBody>
        </p:sp>
        <p:sp>
          <p:nvSpPr>
            <p:cNvPr id="24" name="TextBox 23"/>
            <p:cNvSpPr txBox="1"/>
            <p:nvPr/>
          </p:nvSpPr>
          <p:spPr>
            <a:xfrm>
              <a:off x="5707546" y="4263807"/>
              <a:ext cx="531751" cy="373005"/>
            </a:xfrm>
            <a:prstGeom prst="rect">
              <a:avLst/>
            </a:prstGeom>
            <a:noFill/>
          </p:spPr>
          <p:txBody>
            <a:bodyPr wrap="square" rtlCol="0">
              <a:spAutoFit/>
            </a:bodyPr>
            <a:lstStyle/>
            <a:p>
              <a:r>
                <a:rPr lang="en-MY" sz="1200" b="1" dirty="0"/>
                <a:t>???</a:t>
              </a:r>
            </a:p>
          </p:txBody>
        </p:sp>
      </p:grpSp>
      <p:grpSp>
        <p:nvGrpSpPr>
          <p:cNvPr id="12" name="Group 11"/>
          <p:cNvGrpSpPr/>
          <p:nvPr/>
        </p:nvGrpSpPr>
        <p:grpSpPr>
          <a:xfrm>
            <a:off x="5805227" y="2651210"/>
            <a:ext cx="3547341" cy="1177245"/>
            <a:chOff x="5312934" y="2893869"/>
            <a:chExt cx="3547341" cy="1177245"/>
          </a:xfrm>
        </p:grpSpPr>
        <p:sp>
          <p:nvSpPr>
            <p:cNvPr id="9" name="Text Box 62"/>
            <p:cNvSpPr txBox="1">
              <a:spLocks noChangeArrowheads="1"/>
            </p:cNvSpPr>
            <p:nvPr/>
          </p:nvSpPr>
          <p:spPr bwMode="auto">
            <a:xfrm>
              <a:off x="5414026" y="2893869"/>
              <a:ext cx="3446249" cy="1177245"/>
            </a:xfrm>
            <a:prstGeom prst="rect">
              <a:avLst/>
            </a:prstGeom>
            <a:noFill/>
            <a:ln w="12700">
              <a:noFill/>
              <a:miter lim="800000"/>
              <a:headEnd type="none" w="sm" len="sm"/>
              <a:tailEnd type="none" w="sm" len="sm"/>
            </a:ln>
          </p:spPr>
          <p:txBody>
            <a:bodyPr vert="horz" wrap="square" lIns="68580" tIns="34290" rIns="68580" bIns="34290" rtlCol="0" anchor="ctr">
              <a:sp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267891" indent="0">
                <a:spcBef>
                  <a:spcPts val="900"/>
                </a:spcBef>
                <a:buNone/>
              </a:pPr>
              <a:r>
                <a:rPr lang="en-GB" dirty="0" smtClean="0"/>
                <a:t>Use </a:t>
              </a:r>
              <a:r>
                <a:rPr lang="en-GB" dirty="0"/>
                <a:t>of online submission to tax </a:t>
              </a:r>
              <a:r>
                <a:rPr lang="en-GB" dirty="0" smtClean="0"/>
                <a:t>custom</a:t>
              </a:r>
              <a:endParaRPr lang="en-GB" dirty="0"/>
            </a:p>
          </p:txBody>
        </p:sp>
        <p:pic>
          <p:nvPicPr>
            <p:cNvPr id="28" name="Picture 27"/>
            <p:cNvPicPr>
              <a:picLocks noChangeAspect="1"/>
            </p:cNvPicPr>
            <p:nvPr/>
          </p:nvPicPr>
          <p:blipFill rotWithShape="1">
            <a:blip r:embed="rId4"/>
            <a:srcRect t="8000" r="12275" b="6000"/>
            <a:stretch/>
          </p:blipFill>
          <p:spPr>
            <a:xfrm>
              <a:off x="5312934" y="2996552"/>
              <a:ext cx="380738" cy="335257"/>
            </a:xfrm>
            <a:prstGeom prst="rect">
              <a:avLst/>
            </a:prstGeom>
          </p:spPr>
        </p:pic>
      </p:grpSp>
      <p:grpSp>
        <p:nvGrpSpPr>
          <p:cNvPr id="14" name="Group 13"/>
          <p:cNvGrpSpPr/>
          <p:nvPr/>
        </p:nvGrpSpPr>
        <p:grpSpPr>
          <a:xfrm>
            <a:off x="610232" y="2315119"/>
            <a:ext cx="2890272" cy="830997"/>
            <a:chOff x="288351" y="2478371"/>
            <a:chExt cx="2890272" cy="830997"/>
          </a:xfrm>
        </p:grpSpPr>
        <p:sp>
          <p:nvSpPr>
            <p:cNvPr id="33" name="Rectangle 32"/>
            <p:cNvSpPr/>
            <p:nvPr/>
          </p:nvSpPr>
          <p:spPr>
            <a:xfrm>
              <a:off x="338638" y="2478371"/>
              <a:ext cx="2839985" cy="830997"/>
            </a:xfrm>
            <a:prstGeom prst="rect">
              <a:avLst/>
            </a:prstGeom>
          </p:spPr>
          <p:txBody>
            <a:bodyPr wrap="square">
              <a:spAutoFit/>
            </a:bodyPr>
            <a:lstStyle/>
            <a:p>
              <a:pPr marL="267891" indent="0">
                <a:spcBef>
                  <a:spcPts val="900"/>
                </a:spcBef>
                <a:buNone/>
              </a:pPr>
              <a:r>
                <a:rPr lang="en-GB" sz="2400" dirty="0"/>
                <a:t>GST liability on every transaction</a:t>
              </a:r>
            </a:p>
          </p:txBody>
        </p:sp>
        <p:pic>
          <p:nvPicPr>
            <p:cNvPr id="29" name="Picture 28"/>
            <p:cNvPicPr>
              <a:picLocks noChangeAspect="1"/>
            </p:cNvPicPr>
            <p:nvPr/>
          </p:nvPicPr>
          <p:blipFill rotWithShape="1">
            <a:blip r:embed="rId4"/>
            <a:srcRect t="8000" r="12275" b="6000"/>
            <a:stretch/>
          </p:blipFill>
          <p:spPr>
            <a:xfrm>
              <a:off x="288351" y="2613138"/>
              <a:ext cx="380738" cy="335257"/>
            </a:xfrm>
            <a:prstGeom prst="rect">
              <a:avLst/>
            </a:prstGeom>
          </p:spPr>
        </p:pic>
      </p:grpSp>
      <p:pic>
        <p:nvPicPr>
          <p:cNvPr id="30" name="Picture 29"/>
          <p:cNvPicPr>
            <a:picLocks noChangeAspect="1"/>
          </p:cNvPicPr>
          <p:nvPr/>
        </p:nvPicPr>
        <p:blipFill rotWithShape="1">
          <a:blip r:embed="rId4"/>
          <a:srcRect t="8000" r="12275" b="6000"/>
          <a:stretch/>
        </p:blipFill>
        <p:spPr>
          <a:xfrm>
            <a:off x="295067" y="3825267"/>
            <a:ext cx="380738" cy="335257"/>
          </a:xfrm>
          <a:prstGeom prst="rect">
            <a:avLst/>
          </a:prstGeom>
        </p:spPr>
      </p:pic>
      <p:grpSp>
        <p:nvGrpSpPr>
          <p:cNvPr id="13" name="Group 12"/>
          <p:cNvGrpSpPr/>
          <p:nvPr/>
        </p:nvGrpSpPr>
        <p:grpSpPr>
          <a:xfrm>
            <a:off x="610232" y="4824804"/>
            <a:ext cx="3805944" cy="1569660"/>
            <a:chOff x="241714" y="4905349"/>
            <a:chExt cx="3805944" cy="1569660"/>
          </a:xfrm>
        </p:grpSpPr>
        <p:sp>
          <p:nvSpPr>
            <p:cNvPr id="32" name="Rectangle 31"/>
            <p:cNvSpPr/>
            <p:nvPr/>
          </p:nvSpPr>
          <p:spPr>
            <a:xfrm>
              <a:off x="314611" y="4905349"/>
              <a:ext cx="3733047" cy="1569660"/>
            </a:xfrm>
            <a:prstGeom prst="rect">
              <a:avLst/>
            </a:prstGeom>
          </p:spPr>
          <p:txBody>
            <a:bodyPr wrap="square">
              <a:spAutoFit/>
            </a:bodyPr>
            <a:lstStyle/>
            <a:p>
              <a:pPr marL="267891" indent="0">
                <a:spcBef>
                  <a:spcPts val="900"/>
                </a:spcBef>
                <a:buNone/>
              </a:pPr>
              <a:r>
                <a:rPr lang="en-GB" sz="2400" dirty="0"/>
                <a:t>Perform complete mapping of transactions to identify required changes</a:t>
              </a:r>
            </a:p>
          </p:txBody>
        </p:sp>
        <p:pic>
          <p:nvPicPr>
            <p:cNvPr id="31" name="Picture 30"/>
            <p:cNvPicPr>
              <a:picLocks noChangeAspect="1"/>
            </p:cNvPicPr>
            <p:nvPr/>
          </p:nvPicPr>
          <p:blipFill rotWithShape="1">
            <a:blip r:embed="rId4"/>
            <a:srcRect t="8000" r="12275" b="6000"/>
            <a:stretch/>
          </p:blipFill>
          <p:spPr>
            <a:xfrm>
              <a:off x="241714" y="5035706"/>
              <a:ext cx="380738" cy="335257"/>
            </a:xfrm>
            <a:prstGeom prst="rect">
              <a:avLst/>
            </a:prstGeom>
          </p:spPr>
        </p:pic>
      </p:grpSp>
      <p:grpSp>
        <p:nvGrpSpPr>
          <p:cNvPr id="11" name="Group 10"/>
          <p:cNvGrpSpPr/>
          <p:nvPr/>
        </p:nvGrpSpPr>
        <p:grpSpPr>
          <a:xfrm>
            <a:off x="4637495" y="4824804"/>
            <a:ext cx="4630183" cy="1431161"/>
            <a:chOff x="5087429" y="4621608"/>
            <a:chExt cx="4630183" cy="1431161"/>
          </a:xfrm>
        </p:grpSpPr>
        <p:sp>
          <p:nvSpPr>
            <p:cNvPr id="34" name="Rectangle 33"/>
            <p:cNvSpPr/>
            <p:nvPr/>
          </p:nvSpPr>
          <p:spPr>
            <a:xfrm>
              <a:off x="5145612" y="4621608"/>
              <a:ext cx="4572000" cy="1431161"/>
            </a:xfrm>
            <a:prstGeom prst="rect">
              <a:avLst/>
            </a:prstGeom>
          </p:spPr>
          <p:txBody>
            <a:bodyPr>
              <a:spAutoFit/>
            </a:bodyPr>
            <a:lstStyle/>
            <a:p>
              <a:pPr marL="267891" indent="0">
                <a:spcBef>
                  <a:spcPts val="900"/>
                </a:spcBef>
                <a:buNone/>
              </a:pPr>
              <a:r>
                <a:rPr lang="en-GB" sz="2400" dirty="0"/>
                <a:t>Computerised system</a:t>
              </a:r>
            </a:p>
            <a:p>
              <a:pPr marL="342900" lvl="1" indent="332185">
                <a:spcBef>
                  <a:spcPts val="900"/>
                </a:spcBef>
                <a:buNone/>
              </a:pPr>
              <a:r>
                <a:rPr lang="en-GB" sz="2400" dirty="0"/>
                <a:t>Ready made software</a:t>
              </a:r>
            </a:p>
            <a:p>
              <a:pPr marL="342900" lvl="1" indent="332185">
                <a:spcBef>
                  <a:spcPts val="900"/>
                </a:spcBef>
                <a:buNone/>
              </a:pPr>
              <a:r>
                <a:rPr lang="en-GB" sz="2400" dirty="0"/>
                <a:t>Upgrading present system</a:t>
              </a:r>
            </a:p>
          </p:txBody>
        </p:sp>
        <p:pic>
          <p:nvPicPr>
            <p:cNvPr id="26" name="Picture 25"/>
            <p:cNvPicPr>
              <a:picLocks noChangeAspect="1"/>
            </p:cNvPicPr>
            <p:nvPr/>
          </p:nvPicPr>
          <p:blipFill rotWithShape="1">
            <a:blip r:embed="rId5"/>
            <a:srcRect l="24427" t="4148" r="20000" b="2510"/>
            <a:stretch/>
          </p:blipFill>
          <p:spPr>
            <a:xfrm>
              <a:off x="5650435" y="5236329"/>
              <a:ext cx="213525" cy="269268"/>
            </a:xfrm>
            <a:prstGeom prst="rect">
              <a:avLst/>
            </a:prstGeom>
          </p:spPr>
        </p:pic>
        <p:pic>
          <p:nvPicPr>
            <p:cNvPr id="27" name="Picture 26"/>
            <p:cNvPicPr>
              <a:picLocks noChangeAspect="1"/>
            </p:cNvPicPr>
            <p:nvPr/>
          </p:nvPicPr>
          <p:blipFill rotWithShape="1">
            <a:blip r:embed="rId5"/>
            <a:srcRect l="24427" t="4148" r="20000" b="2510"/>
            <a:stretch/>
          </p:blipFill>
          <p:spPr>
            <a:xfrm>
              <a:off x="5645443" y="5724320"/>
              <a:ext cx="213525" cy="269268"/>
            </a:xfrm>
            <a:prstGeom prst="rect">
              <a:avLst/>
            </a:prstGeom>
          </p:spPr>
        </p:pic>
        <p:pic>
          <p:nvPicPr>
            <p:cNvPr id="25" name="Picture 24"/>
            <p:cNvPicPr>
              <a:picLocks noChangeAspect="1"/>
            </p:cNvPicPr>
            <p:nvPr/>
          </p:nvPicPr>
          <p:blipFill rotWithShape="1">
            <a:blip r:embed="rId4"/>
            <a:srcRect t="8000" r="12275" b="6000"/>
            <a:stretch/>
          </p:blipFill>
          <p:spPr>
            <a:xfrm>
              <a:off x="5087429" y="4737720"/>
              <a:ext cx="380738" cy="335257"/>
            </a:xfrm>
            <a:prstGeom prst="rect">
              <a:avLst/>
            </a:prstGeom>
          </p:spPr>
        </p:pic>
      </p:grpSp>
    </p:spTree>
    <p:extLst>
      <p:ext uri="{BB962C8B-B14F-4D97-AF65-F5344CB8AC3E}">
        <p14:creationId xmlns:p14="http://schemas.microsoft.com/office/powerpoint/2010/main" val="771618465"/>
      </p:ext>
    </p:extLst>
  </p:cSld>
  <p:clrMapOvr>
    <a:masterClrMapping/>
  </p:clrMapOvr>
  <p:transition spd="slow">
    <p:pull/>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44036" y="1737962"/>
            <a:ext cx="4465021" cy="44531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sz="2400" b="1" dirty="0"/>
              <a:t>GST Implication on Input Tax </a:t>
            </a:r>
          </a:p>
        </p:txBody>
      </p:sp>
      <p:sp>
        <p:nvSpPr>
          <p:cNvPr id="2" name="Slide Number Placeholder 1"/>
          <p:cNvSpPr>
            <a:spLocks noGrp="1"/>
          </p:cNvSpPr>
          <p:nvPr>
            <p:ph type="sldNum" sz="quarter" idx="12"/>
          </p:nvPr>
        </p:nvSpPr>
        <p:spPr/>
        <p:txBody>
          <a:bodyPr/>
          <a:lstStyle/>
          <a:p>
            <a:fld id="{B6F15528-21DE-4FAA-801E-634DDDAF4B2B}" type="slidenum">
              <a:rPr lang="en-US" smtClean="0"/>
              <a:pPr/>
              <a:t>66</a:t>
            </a:fld>
            <a:endParaRPr lang="en-US"/>
          </a:p>
        </p:txBody>
      </p:sp>
      <p:sp>
        <p:nvSpPr>
          <p:cNvPr id="8" name="Rectangle 7"/>
          <p:cNvSpPr/>
          <p:nvPr/>
        </p:nvSpPr>
        <p:spPr>
          <a:xfrm>
            <a:off x="-346701" y="570836"/>
            <a:ext cx="7383294" cy="844062"/>
          </a:xfrm>
          <a:prstGeom prst="rect">
            <a:avLst/>
          </a:prstGeom>
          <a:solidFill>
            <a:srgbClr val="FF0000"/>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lvl="1"/>
            <a:r>
              <a:rPr lang="en-US" sz="2585" dirty="0" smtClean="0">
                <a:latin typeface="Calibri" pitchFamily="34" charset="0"/>
                <a:cs typeface="Calibri" pitchFamily="34" charset="0"/>
              </a:rPr>
              <a:t>GST READINESS</a:t>
            </a:r>
            <a:endParaRPr lang="en-US" sz="2585" dirty="0">
              <a:latin typeface="Calibri" pitchFamily="34" charset="0"/>
              <a:cs typeface="Calibri" pitchFamily="34" charset="0"/>
            </a:endParaRPr>
          </a:p>
        </p:txBody>
      </p:sp>
      <p:sp>
        <p:nvSpPr>
          <p:cNvPr id="5" name="Slide Number Placeholder 9"/>
          <p:cNvSpPr txBox="1">
            <a:spLocks/>
          </p:cNvSpPr>
          <p:nvPr/>
        </p:nvSpPr>
        <p:spPr>
          <a:xfrm>
            <a:off x="8507453" y="6178063"/>
            <a:ext cx="532558" cy="337038"/>
          </a:xfrm>
          <a:prstGeom prst="rect">
            <a:avLst/>
          </a:prstGeom>
        </p:spPr>
        <p:txBody>
          <a:bodyPr vert="horz" lIns="91440" tIns="45720" rIns="91440" bIns="45720" rtlCol="0" anchor="ctr"/>
          <a:lstStyle>
            <a:defPPr>
              <a:defRPr lang="en-US"/>
            </a:defPPr>
            <a:lvl1pPr marL="0" algn="ct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9" name="Text Box 62"/>
          <p:cNvSpPr txBox="1">
            <a:spLocks noChangeArrowheads="1"/>
          </p:cNvSpPr>
          <p:nvPr/>
        </p:nvSpPr>
        <p:spPr bwMode="auto">
          <a:xfrm>
            <a:off x="609147" y="2464761"/>
            <a:ext cx="7656760" cy="1723549"/>
          </a:xfrm>
          <a:prstGeom prst="rect">
            <a:avLst/>
          </a:prstGeom>
          <a:noFill/>
          <a:ln w="12700">
            <a:noFill/>
            <a:miter lim="800000"/>
            <a:headEnd type="none" w="sm" len="sm"/>
            <a:tailEnd type="none" w="sm" len="sm"/>
          </a:ln>
        </p:spPr>
        <p:txBody>
          <a:bodyPr wrap="square">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07194" indent="0">
              <a:spcBef>
                <a:spcPts val="600"/>
              </a:spcBef>
              <a:buNone/>
            </a:pPr>
            <a:r>
              <a:rPr lang="en-GB" sz="2400" dirty="0" smtClean="0">
                <a:latin typeface="+mj-lt"/>
              </a:rPr>
              <a:t>Not all purchases are claimable, e.g. Blocked Input Tax.</a:t>
            </a:r>
            <a:endParaRPr lang="en-GB" sz="2400" dirty="0">
              <a:latin typeface="+mj-lt"/>
            </a:endParaRPr>
          </a:p>
          <a:p>
            <a:pPr marL="407194" indent="0">
              <a:spcBef>
                <a:spcPts val="600"/>
              </a:spcBef>
              <a:buNone/>
            </a:pPr>
            <a:r>
              <a:rPr lang="en-GB" sz="2400" dirty="0" smtClean="0">
                <a:latin typeface="+mj-lt"/>
              </a:rPr>
              <a:t>Apportionment of input tax.</a:t>
            </a:r>
            <a:endParaRPr lang="en-GB" sz="2400" dirty="0">
              <a:latin typeface="+mj-lt"/>
            </a:endParaRPr>
          </a:p>
          <a:p>
            <a:pPr marL="407194" indent="0">
              <a:spcBef>
                <a:spcPts val="600"/>
              </a:spcBef>
              <a:buNone/>
            </a:pPr>
            <a:r>
              <a:rPr lang="en-GB" sz="2400" dirty="0" smtClean="0">
                <a:latin typeface="+mj-lt"/>
              </a:rPr>
              <a:t>Input tax claim upon receiving simplified tax invoice is restricted to RM30.</a:t>
            </a:r>
            <a:endParaRPr lang="en-GB" sz="2400" dirty="0">
              <a:latin typeface="+mj-lt"/>
            </a:endParaRPr>
          </a:p>
        </p:txBody>
      </p:sp>
      <p:pic>
        <p:nvPicPr>
          <p:cNvPr id="14" name="Picture 2" descr="http://iims-conquest.in/wp-content/uploads/2013/11/learning-management-systems.jpg"/>
          <p:cNvPicPr>
            <a:picLocks noChangeAspect="1" noChangeArrowheads="1"/>
          </p:cNvPicPr>
          <p:nvPr/>
        </p:nvPicPr>
        <p:blipFill>
          <a:blip r:embed="rId3"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flipH="1">
            <a:off x="4437527" y="3734340"/>
            <a:ext cx="4437531" cy="269668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5432254" y="4189834"/>
            <a:ext cx="1156805" cy="415498"/>
          </a:xfrm>
          <a:prstGeom prst="rect">
            <a:avLst/>
          </a:prstGeom>
          <a:noFill/>
        </p:spPr>
        <p:txBody>
          <a:bodyPr wrap="square" rtlCol="0">
            <a:spAutoFit/>
          </a:bodyPr>
          <a:lstStyle/>
          <a:p>
            <a:r>
              <a:rPr lang="en-MY" sz="1050" b="1" dirty="0"/>
              <a:t>Implication on </a:t>
            </a:r>
            <a:r>
              <a:rPr lang="en-MY" sz="1050" b="1" dirty="0" smtClean="0"/>
              <a:t>Input </a:t>
            </a:r>
            <a:r>
              <a:rPr lang="en-MY" sz="1050" b="1" dirty="0"/>
              <a:t>Tax</a:t>
            </a:r>
          </a:p>
        </p:txBody>
      </p:sp>
      <p:pic>
        <p:nvPicPr>
          <p:cNvPr id="13" name="Picture 12"/>
          <p:cNvPicPr>
            <a:picLocks noChangeAspect="1"/>
          </p:cNvPicPr>
          <p:nvPr/>
        </p:nvPicPr>
        <p:blipFill rotWithShape="1">
          <a:blip r:embed="rId4"/>
          <a:srcRect l="24427" t="4148" r="20000" b="2510"/>
          <a:stretch/>
        </p:blipFill>
        <p:spPr>
          <a:xfrm>
            <a:off x="713852" y="2583948"/>
            <a:ext cx="213525" cy="269268"/>
          </a:xfrm>
          <a:prstGeom prst="rect">
            <a:avLst/>
          </a:prstGeom>
        </p:spPr>
      </p:pic>
      <p:pic>
        <p:nvPicPr>
          <p:cNvPr id="16" name="Picture 15"/>
          <p:cNvPicPr>
            <a:picLocks noChangeAspect="1"/>
          </p:cNvPicPr>
          <p:nvPr/>
        </p:nvPicPr>
        <p:blipFill rotWithShape="1">
          <a:blip r:embed="rId4"/>
          <a:srcRect l="24427" t="4148" r="20000" b="2510"/>
          <a:stretch/>
        </p:blipFill>
        <p:spPr>
          <a:xfrm>
            <a:off x="709086" y="3039449"/>
            <a:ext cx="213525" cy="269268"/>
          </a:xfrm>
          <a:prstGeom prst="rect">
            <a:avLst/>
          </a:prstGeom>
        </p:spPr>
      </p:pic>
      <p:pic>
        <p:nvPicPr>
          <p:cNvPr id="17" name="Picture 16"/>
          <p:cNvPicPr>
            <a:picLocks noChangeAspect="1"/>
          </p:cNvPicPr>
          <p:nvPr/>
        </p:nvPicPr>
        <p:blipFill rotWithShape="1">
          <a:blip r:embed="rId4"/>
          <a:srcRect l="24427" t="4148" r="20000" b="2510"/>
          <a:stretch/>
        </p:blipFill>
        <p:spPr>
          <a:xfrm>
            <a:off x="718607" y="3480680"/>
            <a:ext cx="213525" cy="269268"/>
          </a:xfrm>
          <a:prstGeom prst="rect">
            <a:avLst/>
          </a:prstGeom>
        </p:spPr>
      </p:pic>
      <p:pic>
        <p:nvPicPr>
          <p:cNvPr id="4" name="Picture 3"/>
          <p:cNvPicPr>
            <a:picLocks noChangeAspect="1"/>
          </p:cNvPicPr>
          <p:nvPr/>
        </p:nvPicPr>
        <p:blipFill>
          <a:blip r:embed="rId5"/>
          <a:stretch>
            <a:fillRect/>
          </a:stretch>
        </p:blipFill>
        <p:spPr>
          <a:xfrm>
            <a:off x="4809058" y="3913246"/>
            <a:ext cx="4038600" cy="2409825"/>
          </a:xfrm>
          <a:prstGeom prst="rect">
            <a:avLst/>
          </a:prstGeom>
        </p:spPr>
      </p:pic>
      <p:sp>
        <p:nvSpPr>
          <p:cNvPr id="6" name="TextBox 5"/>
          <p:cNvSpPr txBox="1"/>
          <p:nvPr/>
        </p:nvSpPr>
        <p:spPr>
          <a:xfrm>
            <a:off x="4837058" y="4299202"/>
            <a:ext cx="2135521" cy="830997"/>
          </a:xfrm>
          <a:prstGeom prst="rect">
            <a:avLst/>
          </a:prstGeom>
          <a:noFill/>
        </p:spPr>
        <p:txBody>
          <a:bodyPr wrap="none" rtlCol="0">
            <a:spAutoFit/>
          </a:bodyPr>
          <a:lstStyle/>
          <a:p>
            <a:pPr algn="ctr"/>
            <a:r>
              <a:rPr lang="en-MY" sz="2400" dirty="0" smtClean="0">
                <a:latin typeface="Lucida Handwriting" panose="03010101010101010101" pitchFamily="66" charset="0"/>
              </a:rPr>
              <a:t>INPUT TAX </a:t>
            </a:r>
          </a:p>
          <a:p>
            <a:pPr algn="ctr"/>
            <a:r>
              <a:rPr lang="en-MY" sz="2400" dirty="0" smtClean="0">
                <a:latin typeface="Lucida Handwriting" panose="03010101010101010101" pitchFamily="66" charset="0"/>
              </a:rPr>
              <a:t>???</a:t>
            </a:r>
            <a:endParaRPr lang="en-MY" sz="2400" dirty="0">
              <a:latin typeface="Lucida Handwriting" panose="03010101010101010101" pitchFamily="66" charset="0"/>
            </a:endParaRPr>
          </a:p>
        </p:txBody>
      </p:sp>
    </p:spTree>
    <p:extLst>
      <p:ext uri="{BB962C8B-B14F-4D97-AF65-F5344CB8AC3E}">
        <p14:creationId xmlns:p14="http://schemas.microsoft.com/office/powerpoint/2010/main" val="283238953"/>
      </p:ext>
    </p:extLst>
  </p:cSld>
  <p:clrMapOvr>
    <a:masterClrMapping/>
  </p:clrMapOvr>
  <p:transition spd="slow">
    <p:pull/>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67</a:t>
            </a:fld>
            <a:endParaRPr lang="en-US"/>
          </a:p>
        </p:txBody>
      </p:sp>
      <p:sp>
        <p:nvSpPr>
          <p:cNvPr id="8" name="Rectangle 7"/>
          <p:cNvSpPr/>
          <p:nvPr/>
        </p:nvSpPr>
        <p:spPr>
          <a:xfrm>
            <a:off x="-346701" y="570836"/>
            <a:ext cx="7383294" cy="844062"/>
          </a:xfrm>
          <a:prstGeom prst="rect">
            <a:avLst/>
          </a:prstGeom>
          <a:solidFill>
            <a:srgbClr val="FF0000"/>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lvl="1"/>
            <a:r>
              <a:rPr lang="en-US" sz="2585" dirty="0" smtClean="0">
                <a:latin typeface="Calibri" pitchFamily="34" charset="0"/>
                <a:cs typeface="Calibri" pitchFamily="34" charset="0"/>
              </a:rPr>
              <a:t>GST READINESS</a:t>
            </a:r>
            <a:endParaRPr lang="en-US" sz="2585" dirty="0">
              <a:latin typeface="Calibri" pitchFamily="34" charset="0"/>
              <a:cs typeface="Calibri" pitchFamily="34" charset="0"/>
            </a:endParaRPr>
          </a:p>
        </p:txBody>
      </p:sp>
      <p:sp>
        <p:nvSpPr>
          <p:cNvPr id="5" name="Slide Number Placeholder 9"/>
          <p:cNvSpPr txBox="1">
            <a:spLocks/>
          </p:cNvSpPr>
          <p:nvPr/>
        </p:nvSpPr>
        <p:spPr>
          <a:xfrm>
            <a:off x="8507453" y="6178063"/>
            <a:ext cx="532558" cy="337038"/>
          </a:xfrm>
          <a:prstGeom prst="rect">
            <a:avLst/>
          </a:prstGeom>
        </p:spPr>
        <p:txBody>
          <a:bodyPr vert="horz" lIns="91440" tIns="45720" rIns="91440" bIns="45720" rtlCol="0" anchor="ctr"/>
          <a:lstStyle>
            <a:defPPr>
              <a:defRPr lang="en-US"/>
            </a:defPPr>
            <a:lvl1pPr marL="0" algn="ct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grpSp>
        <p:nvGrpSpPr>
          <p:cNvPr id="10" name="Group 9"/>
          <p:cNvGrpSpPr/>
          <p:nvPr/>
        </p:nvGrpSpPr>
        <p:grpSpPr>
          <a:xfrm>
            <a:off x="2333929" y="2904007"/>
            <a:ext cx="4243698" cy="2334205"/>
            <a:chOff x="2433266" y="2934481"/>
            <a:chExt cx="4902695" cy="2696680"/>
          </a:xfrm>
        </p:grpSpPr>
        <p:pic>
          <p:nvPicPr>
            <p:cNvPr id="14" name="Picture 2" descr="http://iims-conquest.in/wp-content/uploads/2013/11/learning-management-systems.jpg"/>
            <p:cNvPicPr>
              <a:picLocks noChangeAspect="1" noChangeArrowheads="1"/>
            </p:cNvPicPr>
            <p:nvPr/>
          </p:nvPicPr>
          <p:blipFill>
            <a:blip r:embed="rId3"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2433266" y="2934481"/>
              <a:ext cx="4902695" cy="269668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5152560" y="3282469"/>
              <a:ext cx="1156805" cy="415498"/>
            </a:xfrm>
            <a:prstGeom prst="rect">
              <a:avLst/>
            </a:prstGeom>
            <a:noFill/>
          </p:spPr>
          <p:txBody>
            <a:bodyPr wrap="square" rtlCol="0">
              <a:spAutoFit/>
            </a:bodyPr>
            <a:lstStyle/>
            <a:p>
              <a:r>
                <a:rPr lang="en-MY" sz="1050" b="1" dirty="0"/>
                <a:t>Implication on Output Tax</a:t>
              </a:r>
            </a:p>
          </p:txBody>
        </p:sp>
      </p:grpSp>
      <p:sp>
        <p:nvSpPr>
          <p:cNvPr id="3" name="Rounded Rectangular Callout 2"/>
          <p:cNvSpPr/>
          <p:nvPr/>
        </p:nvSpPr>
        <p:spPr>
          <a:xfrm>
            <a:off x="220592" y="2530662"/>
            <a:ext cx="2443396" cy="1349115"/>
          </a:xfrm>
          <a:prstGeom prst="wedgeRoundRectCallout">
            <a:avLst>
              <a:gd name="adj1" fmla="val 45386"/>
              <a:gd name="adj2" fmla="val 63788"/>
              <a:gd name="adj3" fmla="val 16667"/>
            </a:avLst>
          </a:prstGeom>
        </p:spPr>
        <p:style>
          <a:lnRef idx="2">
            <a:schemeClr val="accent4"/>
          </a:lnRef>
          <a:fillRef idx="1">
            <a:schemeClr val="lt1"/>
          </a:fillRef>
          <a:effectRef idx="0">
            <a:schemeClr val="accent4"/>
          </a:effectRef>
          <a:fontRef idx="minor">
            <a:schemeClr val="dk1"/>
          </a:fontRef>
        </p:style>
        <p:txBody>
          <a:bodyPr rtlCol="0" anchor="ctr"/>
          <a:lstStyle/>
          <a:p>
            <a:pPr algn="ctr">
              <a:spcBef>
                <a:spcPts val="900"/>
              </a:spcBef>
              <a:buNone/>
            </a:pPr>
            <a:r>
              <a:rPr lang="en-GB" sz="2400" dirty="0"/>
              <a:t>Gift &gt; RM 500 subject to GST</a:t>
            </a:r>
          </a:p>
        </p:txBody>
      </p:sp>
      <p:sp>
        <p:nvSpPr>
          <p:cNvPr id="16" name="Rounded Rectangular Callout 15"/>
          <p:cNvSpPr/>
          <p:nvPr/>
        </p:nvSpPr>
        <p:spPr>
          <a:xfrm>
            <a:off x="6006001" y="4776327"/>
            <a:ext cx="2600972" cy="1171560"/>
          </a:xfrm>
          <a:prstGeom prst="wedgeRoundRectCallout">
            <a:avLst>
              <a:gd name="adj1" fmla="val -75434"/>
              <a:gd name="adj2" fmla="val -53055"/>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spcBef>
                <a:spcPts val="900"/>
              </a:spcBef>
            </a:pPr>
            <a:r>
              <a:rPr lang="en-GB" sz="2400" dirty="0"/>
              <a:t>Supplies to connected </a:t>
            </a:r>
            <a:r>
              <a:rPr lang="en-GB" sz="2400" dirty="0" smtClean="0"/>
              <a:t>persons</a:t>
            </a:r>
            <a:endParaRPr lang="en-GB" sz="2400" dirty="0"/>
          </a:p>
        </p:txBody>
      </p:sp>
      <p:sp>
        <p:nvSpPr>
          <p:cNvPr id="17" name="Rounded Rectangular Callout 16"/>
          <p:cNvSpPr/>
          <p:nvPr/>
        </p:nvSpPr>
        <p:spPr>
          <a:xfrm>
            <a:off x="298089" y="4727101"/>
            <a:ext cx="3461112" cy="1936364"/>
          </a:xfrm>
          <a:prstGeom prst="wedgeRoundRectCallout">
            <a:avLst>
              <a:gd name="adj1" fmla="val 57648"/>
              <a:gd name="adj2" fmla="val -38906"/>
              <a:gd name="adj3" fmla="val 16667"/>
            </a:avLst>
          </a:prstGeom>
        </p:spPr>
        <p:style>
          <a:lnRef idx="2">
            <a:schemeClr val="accent3"/>
          </a:lnRef>
          <a:fillRef idx="1">
            <a:schemeClr val="lt1"/>
          </a:fillRef>
          <a:effectRef idx="0">
            <a:schemeClr val="accent3"/>
          </a:effectRef>
          <a:fontRef idx="minor">
            <a:schemeClr val="dk1"/>
          </a:fontRef>
        </p:style>
        <p:txBody>
          <a:bodyPr rtlCol="0" anchor="ctr"/>
          <a:lstStyle/>
          <a:p>
            <a:pPr algn="ctr">
              <a:spcBef>
                <a:spcPts val="900"/>
              </a:spcBef>
            </a:pPr>
            <a:r>
              <a:rPr lang="en-GB" sz="2400" dirty="0"/>
              <a:t>Commercial samples in a form not ordinarily available for sale to the public not subject to </a:t>
            </a:r>
            <a:r>
              <a:rPr lang="en-GB" sz="2400" dirty="0" smtClean="0"/>
              <a:t>GST</a:t>
            </a:r>
            <a:endParaRPr lang="en-GB" sz="2400" dirty="0"/>
          </a:p>
        </p:txBody>
      </p:sp>
      <p:sp>
        <p:nvSpPr>
          <p:cNvPr id="18" name="Rounded Rectangular Callout 17"/>
          <p:cNvSpPr/>
          <p:nvPr/>
        </p:nvSpPr>
        <p:spPr>
          <a:xfrm>
            <a:off x="6115111" y="1641965"/>
            <a:ext cx="2866843" cy="1965628"/>
          </a:xfrm>
          <a:prstGeom prst="wedgeRoundRectCallout">
            <a:avLst>
              <a:gd name="adj1" fmla="val -41495"/>
              <a:gd name="adj2" fmla="val 59947"/>
              <a:gd name="adj3" fmla="val 16667"/>
            </a:avLst>
          </a:prstGeom>
        </p:spPr>
        <p:style>
          <a:lnRef idx="2">
            <a:schemeClr val="accent5"/>
          </a:lnRef>
          <a:fillRef idx="1">
            <a:schemeClr val="lt1"/>
          </a:fillRef>
          <a:effectRef idx="0">
            <a:schemeClr val="accent5"/>
          </a:effectRef>
          <a:fontRef idx="minor">
            <a:schemeClr val="dk1"/>
          </a:fontRef>
        </p:style>
        <p:txBody>
          <a:bodyPr rtlCol="0" anchor="ctr"/>
          <a:lstStyle/>
          <a:p>
            <a:pPr algn="ctr">
              <a:spcBef>
                <a:spcPts val="900"/>
              </a:spcBef>
            </a:pPr>
            <a:r>
              <a:rPr lang="en-GB" sz="2400" dirty="0"/>
              <a:t>Deemed supply </a:t>
            </a:r>
            <a:r>
              <a:rPr lang="en-GB" sz="2400" dirty="0" err="1"/>
              <a:t>eg</a:t>
            </a:r>
            <a:r>
              <a:rPr lang="en-GB" sz="2400" dirty="0"/>
              <a:t>. Private use and disposal of business assets subject to </a:t>
            </a:r>
            <a:r>
              <a:rPr lang="en-GB" sz="2400" dirty="0" smtClean="0"/>
              <a:t>GST</a:t>
            </a:r>
            <a:endParaRPr lang="en-GB" sz="2400" dirty="0"/>
          </a:p>
        </p:txBody>
      </p:sp>
      <p:sp>
        <p:nvSpPr>
          <p:cNvPr id="19" name="Rounded Rectangle 18"/>
          <p:cNvSpPr/>
          <p:nvPr/>
        </p:nvSpPr>
        <p:spPr>
          <a:xfrm>
            <a:off x="278648" y="1593437"/>
            <a:ext cx="5019066" cy="59569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sz="2400" b="1" dirty="0"/>
              <a:t>GST Implication on Output Tax </a:t>
            </a:r>
          </a:p>
        </p:txBody>
      </p:sp>
    </p:spTree>
    <p:extLst>
      <p:ext uri="{BB962C8B-B14F-4D97-AF65-F5344CB8AC3E}">
        <p14:creationId xmlns:p14="http://schemas.microsoft.com/office/powerpoint/2010/main" val="1835092556"/>
      </p:ext>
    </p:extLst>
  </p:cSld>
  <p:clrMapOvr>
    <a:masterClrMapping/>
  </p:clrMapOvr>
  <p:transition spd="slow">
    <p:pull/>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85754" y="1761743"/>
            <a:ext cx="5563503" cy="59569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sz="2400" b="1" dirty="0"/>
              <a:t>GST Implication on Bad </a:t>
            </a:r>
            <a:r>
              <a:rPr lang="en-GB" sz="2400" b="1" dirty="0" smtClean="0"/>
              <a:t>debts</a:t>
            </a:r>
            <a:endParaRPr lang="en-GB" sz="2400" b="1" dirty="0"/>
          </a:p>
        </p:txBody>
      </p:sp>
      <p:sp>
        <p:nvSpPr>
          <p:cNvPr id="2" name="Slide Number Placeholder 1"/>
          <p:cNvSpPr>
            <a:spLocks noGrp="1"/>
          </p:cNvSpPr>
          <p:nvPr>
            <p:ph type="sldNum" sz="quarter" idx="12"/>
          </p:nvPr>
        </p:nvSpPr>
        <p:spPr/>
        <p:txBody>
          <a:bodyPr/>
          <a:lstStyle/>
          <a:p>
            <a:fld id="{B6F15528-21DE-4FAA-801E-634DDDAF4B2B}" type="slidenum">
              <a:rPr lang="en-US" smtClean="0"/>
              <a:pPr/>
              <a:t>68</a:t>
            </a:fld>
            <a:endParaRPr lang="en-US"/>
          </a:p>
        </p:txBody>
      </p:sp>
      <p:sp>
        <p:nvSpPr>
          <p:cNvPr id="8" name="Rectangle 7"/>
          <p:cNvSpPr/>
          <p:nvPr/>
        </p:nvSpPr>
        <p:spPr>
          <a:xfrm>
            <a:off x="-346701" y="570836"/>
            <a:ext cx="7383294" cy="844062"/>
          </a:xfrm>
          <a:prstGeom prst="rect">
            <a:avLst/>
          </a:prstGeom>
          <a:solidFill>
            <a:srgbClr val="FF0000"/>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lvl="1"/>
            <a:r>
              <a:rPr lang="en-US" sz="2585" dirty="0" smtClean="0">
                <a:latin typeface="Calibri" pitchFamily="34" charset="0"/>
                <a:cs typeface="Calibri" pitchFamily="34" charset="0"/>
              </a:rPr>
              <a:t>GST READINESS</a:t>
            </a:r>
            <a:endParaRPr lang="en-US" sz="2585" dirty="0">
              <a:latin typeface="Calibri" pitchFamily="34" charset="0"/>
              <a:cs typeface="Calibri" pitchFamily="34" charset="0"/>
            </a:endParaRPr>
          </a:p>
        </p:txBody>
      </p:sp>
      <p:sp>
        <p:nvSpPr>
          <p:cNvPr id="5" name="Slide Number Placeholder 9"/>
          <p:cNvSpPr txBox="1">
            <a:spLocks/>
          </p:cNvSpPr>
          <p:nvPr/>
        </p:nvSpPr>
        <p:spPr>
          <a:xfrm>
            <a:off x="8507453" y="6178063"/>
            <a:ext cx="532558" cy="337038"/>
          </a:xfrm>
          <a:prstGeom prst="rect">
            <a:avLst/>
          </a:prstGeom>
        </p:spPr>
        <p:txBody>
          <a:bodyPr vert="horz" lIns="91440" tIns="45720" rIns="91440" bIns="45720" rtlCol="0" anchor="ctr"/>
          <a:lstStyle>
            <a:defPPr>
              <a:defRPr lang="en-US"/>
            </a:defPPr>
            <a:lvl1pPr marL="0" algn="ct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9" name="Text Box 62"/>
          <p:cNvSpPr txBox="1">
            <a:spLocks noChangeArrowheads="1"/>
          </p:cNvSpPr>
          <p:nvPr/>
        </p:nvSpPr>
        <p:spPr bwMode="auto">
          <a:xfrm>
            <a:off x="416539" y="2538322"/>
            <a:ext cx="8090913" cy="1931298"/>
          </a:xfrm>
          <a:prstGeom prst="rect">
            <a:avLst/>
          </a:prstGeom>
          <a:noFill/>
          <a:ln w="12700">
            <a:noFill/>
            <a:miter lim="800000"/>
            <a:headEnd type="none" w="sm" len="sm"/>
            <a:tailEnd type="none" w="sm" len="sm"/>
          </a:ln>
        </p:spPr>
        <p:txBody>
          <a:bodyPr wrap="square">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07194" indent="0">
              <a:spcBef>
                <a:spcPts val="900"/>
              </a:spcBef>
              <a:buNone/>
            </a:pPr>
            <a:r>
              <a:rPr lang="en-GB" sz="2800" dirty="0" smtClean="0">
                <a:latin typeface="+mj-lt"/>
              </a:rPr>
              <a:t>Bad debt relief can be claim back after 6 months from the date of supply.</a:t>
            </a:r>
            <a:endParaRPr lang="en-GB" sz="2800" dirty="0">
              <a:latin typeface="+mj-lt"/>
            </a:endParaRPr>
          </a:p>
          <a:p>
            <a:pPr marL="407194" indent="0">
              <a:spcBef>
                <a:spcPts val="900"/>
              </a:spcBef>
              <a:buNone/>
            </a:pPr>
            <a:r>
              <a:rPr lang="en-GB" sz="2800" dirty="0" smtClean="0">
                <a:latin typeface="+mj-lt"/>
              </a:rPr>
              <a:t>Bad debt claims – need to understand evidence of ‘reasonable efforts’ to recover the debt. </a:t>
            </a:r>
            <a:endParaRPr lang="en-GB" sz="2800" dirty="0">
              <a:latin typeface="+mj-lt"/>
            </a:endParaRPr>
          </a:p>
        </p:txBody>
      </p:sp>
      <p:pic>
        <p:nvPicPr>
          <p:cNvPr id="3" name="Picture 2"/>
          <p:cNvPicPr>
            <a:picLocks noChangeAspect="1"/>
          </p:cNvPicPr>
          <p:nvPr/>
        </p:nvPicPr>
        <p:blipFill rotWithShape="1">
          <a:blip r:embed="rId3"/>
          <a:srcRect l="3961" b="6470"/>
          <a:stretch/>
        </p:blipFill>
        <p:spPr>
          <a:xfrm rot="150398">
            <a:off x="6484869" y="4555376"/>
            <a:ext cx="2195438" cy="1603580"/>
          </a:xfrm>
          <a:prstGeom prst="rect">
            <a:avLst/>
          </a:prstGeom>
        </p:spPr>
      </p:pic>
      <p:pic>
        <p:nvPicPr>
          <p:cNvPr id="6" name="Picture 5"/>
          <p:cNvPicPr>
            <a:picLocks noChangeAspect="1"/>
          </p:cNvPicPr>
          <p:nvPr/>
        </p:nvPicPr>
        <p:blipFill>
          <a:blip r:embed="rId4"/>
          <a:stretch>
            <a:fillRect/>
          </a:stretch>
        </p:blipFill>
        <p:spPr>
          <a:xfrm>
            <a:off x="3229565" y="4844563"/>
            <a:ext cx="2895600" cy="1333500"/>
          </a:xfrm>
          <a:prstGeom prst="rect">
            <a:avLst/>
          </a:prstGeom>
        </p:spPr>
      </p:pic>
      <p:pic>
        <p:nvPicPr>
          <p:cNvPr id="11" name="Picture 10"/>
          <p:cNvPicPr>
            <a:picLocks noChangeAspect="1"/>
          </p:cNvPicPr>
          <p:nvPr/>
        </p:nvPicPr>
        <p:blipFill rotWithShape="1">
          <a:blip r:embed="rId5"/>
          <a:srcRect l="24427" t="4148" r="20000" b="2510"/>
          <a:stretch/>
        </p:blipFill>
        <p:spPr>
          <a:xfrm>
            <a:off x="574140" y="3647585"/>
            <a:ext cx="213525" cy="269268"/>
          </a:xfrm>
          <a:prstGeom prst="rect">
            <a:avLst/>
          </a:prstGeom>
        </p:spPr>
      </p:pic>
      <p:pic>
        <p:nvPicPr>
          <p:cNvPr id="13" name="Picture 12"/>
          <p:cNvPicPr>
            <a:picLocks noChangeAspect="1"/>
          </p:cNvPicPr>
          <p:nvPr/>
        </p:nvPicPr>
        <p:blipFill rotWithShape="1">
          <a:blip r:embed="rId5"/>
          <a:srcRect l="24427" t="4148" r="20000" b="2510"/>
          <a:stretch/>
        </p:blipFill>
        <p:spPr>
          <a:xfrm>
            <a:off x="574140" y="2692247"/>
            <a:ext cx="213525" cy="269268"/>
          </a:xfrm>
          <a:prstGeom prst="rect">
            <a:avLst/>
          </a:prstGeom>
        </p:spPr>
      </p:pic>
    </p:spTree>
    <p:extLst>
      <p:ext uri="{BB962C8B-B14F-4D97-AF65-F5344CB8AC3E}">
        <p14:creationId xmlns:p14="http://schemas.microsoft.com/office/powerpoint/2010/main" val="2702515983"/>
      </p:ext>
    </p:extLst>
  </p:cSld>
  <p:clrMapOvr>
    <a:masterClrMapping/>
  </p:clrMapOvr>
  <p:transition spd="slow">
    <p:pull/>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encrypted-tbn1.gstatic.com/images?q=tbn:ANd9GcQBs4qYui6DiMva3QhG_Y0hPQjv_ic-Xe_k53r47_rbRTr_df3NhR8igJ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661" y="2175952"/>
            <a:ext cx="2813644" cy="2143125"/>
          </a:xfrm>
          <a:prstGeom prst="rect">
            <a:avLst/>
          </a:prstGeom>
          <a:noFill/>
          <a:extLst>
            <a:ext uri="{909E8E84-426E-40DD-AFC4-6F175D3DCCD1}">
              <a14:hiddenFill xmlns:a14="http://schemas.microsoft.com/office/drawing/2010/main">
                <a:solidFill>
                  <a:srgbClr val="FFFFFF"/>
                </a:solidFill>
              </a14:hiddenFill>
            </a:ext>
          </a:extLst>
        </p:spPr>
      </p:pic>
      <p:sp>
        <p:nvSpPr>
          <p:cNvPr id="20" name="Rounded Rectangle 19"/>
          <p:cNvSpPr/>
          <p:nvPr/>
        </p:nvSpPr>
        <p:spPr>
          <a:xfrm>
            <a:off x="405036" y="1683992"/>
            <a:ext cx="6024786" cy="56475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sz="2400" b="1" dirty="0"/>
              <a:t>GST Implication on Stock </a:t>
            </a:r>
            <a:r>
              <a:rPr lang="en-GB" sz="2400" b="1" dirty="0" smtClean="0"/>
              <a:t>Management</a:t>
            </a:r>
            <a:endParaRPr lang="en-GB" sz="2400" b="1" dirty="0"/>
          </a:p>
        </p:txBody>
      </p:sp>
      <p:sp>
        <p:nvSpPr>
          <p:cNvPr id="2" name="Slide Number Placeholder 1"/>
          <p:cNvSpPr>
            <a:spLocks noGrp="1"/>
          </p:cNvSpPr>
          <p:nvPr>
            <p:ph type="sldNum" sz="quarter" idx="12"/>
          </p:nvPr>
        </p:nvSpPr>
        <p:spPr/>
        <p:txBody>
          <a:bodyPr/>
          <a:lstStyle/>
          <a:p>
            <a:fld id="{B6F15528-21DE-4FAA-801E-634DDDAF4B2B}" type="slidenum">
              <a:rPr lang="en-US" smtClean="0"/>
              <a:pPr/>
              <a:t>69</a:t>
            </a:fld>
            <a:endParaRPr lang="en-US"/>
          </a:p>
        </p:txBody>
      </p:sp>
      <p:sp>
        <p:nvSpPr>
          <p:cNvPr id="8" name="Rectangle 7"/>
          <p:cNvSpPr/>
          <p:nvPr/>
        </p:nvSpPr>
        <p:spPr>
          <a:xfrm>
            <a:off x="-346701" y="570836"/>
            <a:ext cx="7383294" cy="844062"/>
          </a:xfrm>
          <a:prstGeom prst="rect">
            <a:avLst/>
          </a:prstGeom>
          <a:solidFill>
            <a:srgbClr val="FF0000"/>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lvl="1"/>
            <a:r>
              <a:rPr lang="en-US" sz="2585" dirty="0" smtClean="0">
                <a:latin typeface="Calibri" pitchFamily="34" charset="0"/>
                <a:cs typeface="Calibri" pitchFamily="34" charset="0"/>
              </a:rPr>
              <a:t>GST READINESS</a:t>
            </a:r>
            <a:endParaRPr lang="en-US" sz="2585" dirty="0">
              <a:latin typeface="Calibri" pitchFamily="34" charset="0"/>
              <a:cs typeface="Calibri" pitchFamily="34" charset="0"/>
            </a:endParaRPr>
          </a:p>
        </p:txBody>
      </p:sp>
      <p:sp>
        <p:nvSpPr>
          <p:cNvPr id="5" name="Slide Number Placeholder 9"/>
          <p:cNvSpPr txBox="1">
            <a:spLocks/>
          </p:cNvSpPr>
          <p:nvPr/>
        </p:nvSpPr>
        <p:spPr>
          <a:xfrm>
            <a:off x="8507453" y="6178063"/>
            <a:ext cx="532558" cy="337038"/>
          </a:xfrm>
          <a:prstGeom prst="rect">
            <a:avLst/>
          </a:prstGeom>
        </p:spPr>
        <p:txBody>
          <a:bodyPr vert="horz" lIns="91440" tIns="45720" rIns="91440" bIns="45720" rtlCol="0" anchor="ctr"/>
          <a:lstStyle>
            <a:defPPr>
              <a:defRPr lang="en-US"/>
            </a:defPPr>
            <a:lvl1pPr marL="0" algn="ct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9" name="Text Box 62"/>
          <p:cNvSpPr txBox="1">
            <a:spLocks noChangeArrowheads="1"/>
          </p:cNvSpPr>
          <p:nvPr/>
        </p:nvSpPr>
        <p:spPr bwMode="auto">
          <a:xfrm>
            <a:off x="3379562" y="2465691"/>
            <a:ext cx="5445133" cy="1915909"/>
          </a:xfrm>
          <a:prstGeom prst="rect">
            <a:avLst/>
          </a:prstGeom>
          <a:noFill/>
          <a:ln w="12700">
            <a:noFill/>
            <a:miter lim="800000"/>
            <a:headEnd type="none" w="sm" len="sm"/>
            <a:tailEnd type="none" w="sm" len="sm"/>
          </a:ln>
        </p:spPr>
        <p:txBody>
          <a:bodyPr wrap="square">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203597">
              <a:spcBef>
                <a:spcPts val="900"/>
              </a:spcBef>
              <a:buNone/>
            </a:pPr>
            <a:r>
              <a:rPr lang="en-GB" sz="2400" dirty="0" smtClean="0">
                <a:latin typeface="+mj-lt"/>
              </a:rPr>
              <a:t>Monitor </a:t>
            </a:r>
            <a:r>
              <a:rPr lang="en-GB" sz="2400" dirty="0">
                <a:latin typeface="+mj-lt"/>
              </a:rPr>
              <a:t>business stock</a:t>
            </a:r>
          </a:p>
          <a:p>
            <a:pPr marL="342900" lvl="1" indent="192881">
              <a:spcBef>
                <a:spcPts val="900"/>
              </a:spcBef>
              <a:buNone/>
            </a:pPr>
            <a:r>
              <a:rPr lang="en-GB" sz="2400" dirty="0" smtClean="0">
                <a:latin typeface="+mj-lt"/>
              </a:rPr>
              <a:t>Conduct stock take on transition date</a:t>
            </a:r>
            <a:endParaRPr lang="en-GB" sz="2400" dirty="0">
              <a:latin typeface="+mj-lt"/>
            </a:endParaRPr>
          </a:p>
          <a:p>
            <a:pPr marL="342900" lvl="1" indent="192881">
              <a:spcBef>
                <a:spcPts val="900"/>
              </a:spcBef>
              <a:buNone/>
            </a:pPr>
            <a:r>
              <a:rPr lang="en-GB" sz="2400" dirty="0">
                <a:latin typeface="+mj-lt"/>
              </a:rPr>
              <a:t>Procurement policy</a:t>
            </a:r>
          </a:p>
          <a:p>
            <a:pPr marL="342900" lvl="1" indent="192881">
              <a:spcBef>
                <a:spcPts val="900"/>
              </a:spcBef>
              <a:buNone/>
            </a:pPr>
            <a:r>
              <a:rPr lang="en-GB" sz="2400" dirty="0">
                <a:latin typeface="+mj-lt"/>
              </a:rPr>
              <a:t>Registration and deregistration </a:t>
            </a:r>
          </a:p>
        </p:txBody>
      </p:sp>
      <p:pic>
        <p:nvPicPr>
          <p:cNvPr id="3" name="Picture 2"/>
          <p:cNvPicPr>
            <a:picLocks noChangeAspect="1"/>
          </p:cNvPicPr>
          <p:nvPr/>
        </p:nvPicPr>
        <p:blipFill rotWithShape="1">
          <a:blip r:embed="rId4"/>
          <a:srcRect l="6687" t="27065" r="7627" b="33379"/>
          <a:stretch/>
        </p:blipFill>
        <p:spPr>
          <a:xfrm rot="552046">
            <a:off x="6610212" y="4760093"/>
            <a:ext cx="2267688" cy="9313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Rectangle 3"/>
          <p:cNvSpPr/>
          <p:nvPr/>
        </p:nvSpPr>
        <p:spPr>
          <a:xfrm>
            <a:off x="441863" y="4566962"/>
            <a:ext cx="6594729" cy="1431161"/>
          </a:xfrm>
          <a:prstGeom prst="rect">
            <a:avLst/>
          </a:prstGeom>
        </p:spPr>
        <p:txBody>
          <a:bodyPr wrap="square">
            <a:spAutoFit/>
          </a:bodyPr>
          <a:lstStyle/>
          <a:p>
            <a:pPr indent="203597">
              <a:spcBef>
                <a:spcPts val="900"/>
              </a:spcBef>
            </a:pPr>
            <a:r>
              <a:rPr lang="en-GB" sz="2400" dirty="0"/>
              <a:t>Special </a:t>
            </a:r>
            <a:r>
              <a:rPr lang="en-GB" sz="2400" dirty="0" smtClean="0"/>
              <a:t>refund</a:t>
            </a:r>
          </a:p>
          <a:p>
            <a:pPr indent="203597">
              <a:spcBef>
                <a:spcPts val="900"/>
              </a:spcBef>
            </a:pPr>
            <a:r>
              <a:rPr lang="en-GB" sz="2400" dirty="0"/>
              <a:t>	</a:t>
            </a:r>
            <a:r>
              <a:rPr lang="en-GB" sz="2400" dirty="0" smtClean="0"/>
              <a:t>Proof </a:t>
            </a:r>
            <a:r>
              <a:rPr lang="en-GB" sz="2400" dirty="0"/>
              <a:t>sales tax has been </a:t>
            </a:r>
            <a:r>
              <a:rPr lang="en-GB" sz="2400" dirty="0" smtClean="0"/>
              <a:t>paid (Documents)</a:t>
            </a:r>
          </a:p>
          <a:p>
            <a:pPr indent="203597">
              <a:spcBef>
                <a:spcPts val="900"/>
              </a:spcBef>
            </a:pPr>
            <a:r>
              <a:rPr lang="en-GB" sz="2400" dirty="0"/>
              <a:t>	</a:t>
            </a:r>
            <a:r>
              <a:rPr lang="en-GB" sz="2400" dirty="0" smtClean="0"/>
              <a:t>Audit </a:t>
            </a:r>
            <a:r>
              <a:rPr lang="en-GB" sz="2400" dirty="0"/>
              <a:t>certificate </a:t>
            </a:r>
          </a:p>
        </p:txBody>
      </p:sp>
      <p:pic>
        <p:nvPicPr>
          <p:cNvPr id="7" name="Picture 6"/>
          <p:cNvPicPr>
            <a:picLocks noChangeAspect="1"/>
          </p:cNvPicPr>
          <p:nvPr/>
        </p:nvPicPr>
        <p:blipFill rotWithShape="1">
          <a:blip r:embed="rId5"/>
          <a:srcRect t="8000" r="12275" b="6000"/>
          <a:stretch/>
        </p:blipFill>
        <p:spPr>
          <a:xfrm>
            <a:off x="3200644" y="2510529"/>
            <a:ext cx="380738" cy="335257"/>
          </a:xfrm>
          <a:prstGeom prst="rect">
            <a:avLst/>
          </a:prstGeom>
        </p:spPr>
      </p:pic>
      <p:pic>
        <p:nvPicPr>
          <p:cNvPr id="10" name="Picture 9"/>
          <p:cNvPicPr>
            <a:picLocks noChangeAspect="1"/>
          </p:cNvPicPr>
          <p:nvPr/>
        </p:nvPicPr>
        <p:blipFill rotWithShape="1">
          <a:blip r:embed="rId6"/>
          <a:srcRect l="24427" t="4148" r="20000" b="2510"/>
          <a:stretch/>
        </p:blipFill>
        <p:spPr>
          <a:xfrm>
            <a:off x="3662366" y="3079447"/>
            <a:ext cx="213525" cy="269268"/>
          </a:xfrm>
          <a:prstGeom prst="rect">
            <a:avLst/>
          </a:prstGeom>
        </p:spPr>
      </p:pic>
      <p:pic>
        <p:nvPicPr>
          <p:cNvPr id="21" name="Picture 20"/>
          <p:cNvPicPr>
            <a:picLocks noChangeAspect="1"/>
          </p:cNvPicPr>
          <p:nvPr/>
        </p:nvPicPr>
        <p:blipFill rotWithShape="1">
          <a:blip r:embed="rId6"/>
          <a:srcRect l="24427" t="4148" r="20000" b="2510"/>
          <a:stretch/>
        </p:blipFill>
        <p:spPr>
          <a:xfrm>
            <a:off x="3657600" y="3561596"/>
            <a:ext cx="213525" cy="269268"/>
          </a:xfrm>
          <a:prstGeom prst="rect">
            <a:avLst/>
          </a:prstGeom>
        </p:spPr>
      </p:pic>
      <p:pic>
        <p:nvPicPr>
          <p:cNvPr id="22" name="Picture 21"/>
          <p:cNvPicPr>
            <a:picLocks noChangeAspect="1"/>
          </p:cNvPicPr>
          <p:nvPr/>
        </p:nvPicPr>
        <p:blipFill rotWithShape="1">
          <a:blip r:embed="rId6"/>
          <a:srcRect l="24427" t="4148" r="20000" b="2510"/>
          <a:stretch/>
        </p:blipFill>
        <p:spPr>
          <a:xfrm>
            <a:off x="3667121" y="4043513"/>
            <a:ext cx="213525" cy="269268"/>
          </a:xfrm>
          <a:prstGeom prst="rect">
            <a:avLst/>
          </a:prstGeom>
        </p:spPr>
      </p:pic>
      <p:pic>
        <p:nvPicPr>
          <p:cNvPr id="23" name="Picture 22"/>
          <p:cNvPicPr>
            <a:picLocks noChangeAspect="1"/>
          </p:cNvPicPr>
          <p:nvPr/>
        </p:nvPicPr>
        <p:blipFill rotWithShape="1">
          <a:blip r:embed="rId5"/>
          <a:srcRect t="8000" r="12275" b="6000"/>
          <a:stretch/>
        </p:blipFill>
        <p:spPr>
          <a:xfrm>
            <a:off x="322734" y="4625807"/>
            <a:ext cx="380738" cy="335257"/>
          </a:xfrm>
          <a:prstGeom prst="rect">
            <a:avLst/>
          </a:prstGeom>
        </p:spPr>
      </p:pic>
      <p:pic>
        <p:nvPicPr>
          <p:cNvPr id="24" name="Picture 23"/>
          <p:cNvPicPr>
            <a:picLocks noChangeAspect="1"/>
          </p:cNvPicPr>
          <p:nvPr/>
        </p:nvPicPr>
        <p:blipFill rotWithShape="1">
          <a:blip r:embed="rId6"/>
          <a:srcRect l="24427" t="4148" r="20000" b="2510"/>
          <a:stretch/>
        </p:blipFill>
        <p:spPr>
          <a:xfrm>
            <a:off x="708238" y="5172454"/>
            <a:ext cx="213525" cy="269268"/>
          </a:xfrm>
          <a:prstGeom prst="rect">
            <a:avLst/>
          </a:prstGeom>
        </p:spPr>
      </p:pic>
      <p:pic>
        <p:nvPicPr>
          <p:cNvPr id="25" name="Picture 24"/>
          <p:cNvPicPr>
            <a:picLocks noChangeAspect="1"/>
          </p:cNvPicPr>
          <p:nvPr/>
        </p:nvPicPr>
        <p:blipFill rotWithShape="1">
          <a:blip r:embed="rId6"/>
          <a:srcRect l="24427" t="4148" r="20000" b="2510"/>
          <a:stretch/>
        </p:blipFill>
        <p:spPr>
          <a:xfrm>
            <a:off x="703472" y="5640089"/>
            <a:ext cx="213525" cy="269268"/>
          </a:xfrm>
          <a:prstGeom prst="rect">
            <a:avLst/>
          </a:prstGeom>
        </p:spPr>
      </p:pic>
    </p:spTree>
    <p:extLst>
      <p:ext uri="{BB962C8B-B14F-4D97-AF65-F5344CB8AC3E}">
        <p14:creationId xmlns:p14="http://schemas.microsoft.com/office/powerpoint/2010/main" val="2570736740"/>
      </p:ext>
    </p:extLst>
  </p:cSld>
  <p:clrMapOvr>
    <a:masterClrMapping/>
  </p:clrMapOvr>
  <p:transition spd="slow">
    <p:pull/>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47783" y="4746375"/>
            <a:ext cx="6600825" cy="546945"/>
          </a:xfrm>
          <a:prstGeom prst="rect">
            <a:avLst/>
          </a:prstGeom>
          <a:noFill/>
        </p:spPr>
        <p:txBody>
          <a:bodyPr wrap="square" rtlCol="0">
            <a:spAutoFit/>
          </a:bodyPr>
          <a:lstStyle/>
          <a:p>
            <a:r>
              <a:rPr lang="en-US" sz="2954" dirty="0" smtClean="0">
                <a:latin typeface="Calibri" pitchFamily="34" charset="0"/>
                <a:cs typeface="Calibri" pitchFamily="34" charset="0"/>
              </a:rPr>
              <a:t>TAX SYSTEM IN MALAYSIA</a:t>
            </a:r>
            <a:endParaRPr lang="en-US" sz="2954" dirty="0">
              <a:latin typeface="Calibri" pitchFamily="34" charset="0"/>
              <a:cs typeface="Calibri" pitchFamily="34" charset="0"/>
            </a:endParaRPr>
          </a:p>
        </p:txBody>
      </p:sp>
      <p:grpSp>
        <p:nvGrpSpPr>
          <p:cNvPr id="2" name="Group 2"/>
          <p:cNvGrpSpPr/>
          <p:nvPr/>
        </p:nvGrpSpPr>
        <p:grpSpPr>
          <a:xfrm>
            <a:off x="609600" y="3040996"/>
            <a:ext cx="8001000" cy="2266612"/>
            <a:chOff x="609600" y="3008662"/>
            <a:chExt cx="8001000" cy="2455496"/>
          </a:xfrm>
        </p:grpSpPr>
        <p:cxnSp>
          <p:nvCxnSpPr>
            <p:cNvPr id="7" name="Straight Connector 6"/>
            <p:cNvCxnSpPr/>
            <p:nvPr/>
          </p:nvCxnSpPr>
          <p:spPr>
            <a:xfrm>
              <a:off x="609600" y="5464158"/>
              <a:ext cx="800100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3" name="Group 1"/>
            <p:cNvGrpSpPr/>
            <p:nvPr/>
          </p:nvGrpSpPr>
          <p:grpSpPr>
            <a:xfrm>
              <a:off x="609600" y="3008662"/>
              <a:ext cx="1905000" cy="2231303"/>
              <a:chOff x="609600" y="3008662"/>
              <a:chExt cx="1905000" cy="2231303"/>
            </a:xfrm>
          </p:grpSpPr>
          <p:sp>
            <p:nvSpPr>
              <p:cNvPr id="5" name="Rectangle 4"/>
              <p:cNvSpPr/>
              <p:nvPr/>
            </p:nvSpPr>
            <p:spPr>
              <a:xfrm>
                <a:off x="609600" y="3564693"/>
                <a:ext cx="1676400" cy="1675272"/>
              </a:xfrm>
              <a:prstGeom prst="rect">
                <a:avLst/>
              </a:prstGeom>
              <a:solidFill>
                <a:srgbClr val="FF0000"/>
              </a:solidFill>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MY" sz="1662"/>
              </a:p>
            </p:txBody>
          </p:sp>
          <p:pic>
            <p:nvPicPr>
              <p:cNvPr id="1027" name="Picture 3" descr="C:\Users\Account\Desktop\Untitled-4.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7111" y="3008662"/>
                <a:ext cx="1557489" cy="198797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sp>
        <p:nvSpPr>
          <p:cNvPr id="10" name="Slide Number Placeholder 3"/>
          <p:cNvSpPr>
            <a:spLocks noGrp="1"/>
          </p:cNvSpPr>
          <p:nvPr>
            <p:ph type="sldNum" sz="quarter" idx="12"/>
          </p:nvPr>
        </p:nvSpPr>
        <p:spPr/>
        <p:txBody>
          <a:bodyPr/>
          <a:lstStyle/>
          <a:p>
            <a:fld id="{1F45E794-307C-49D3-8CE5-47BF882ED0AE}" type="slidenum">
              <a:rPr lang="en-MY" smtClean="0"/>
              <a:pPr/>
              <a:t>7</a:t>
            </a:fld>
            <a:endParaRPr lang="en-MY" dirty="0"/>
          </a:p>
        </p:txBody>
      </p:sp>
    </p:spTree>
    <p:extLst>
      <p:ext uri="{BB962C8B-B14F-4D97-AF65-F5344CB8AC3E}">
        <p14:creationId xmlns:p14="http://schemas.microsoft.com/office/powerpoint/2010/main" val="11285901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70</a:t>
            </a:fld>
            <a:endParaRPr lang="en-US"/>
          </a:p>
        </p:txBody>
      </p:sp>
      <p:sp>
        <p:nvSpPr>
          <p:cNvPr id="8" name="Rectangle 7"/>
          <p:cNvSpPr/>
          <p:nvPr/>
        </p:nvSpPr>
        <p:spPr>
          <a:xfrm>
            <a:off x="-346701" y="570836"/>
            <a:ext cx="7383294" cy="844062"/>
          </a:xfrm>
          <a:prstGeom prst="rect">
            <a:avLst/>
          </a:prstGeom>
          <a:solidFill>
            <a:srgbClr val="FF0000"/>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lvl="1"/>
            <a:r>
              <a:rPr lang="en-US" sz="2585" dirty="0" smtClean="0">
                <a:latin typeface="Calibri" pitchFamily="34" charset="0"/>
                <a:cs typeface="Calibri" pitchFamily="34" charset="0"/>
              </a:rPr>
              <a:t>GST READINESS CHECKLIST</a:t>
            </a:r>
            <a:endParaRPr lang="en-US" sz="2585" dirty="0">
              <a:latin typeface="Calibri" pitchFamily="34" charset="0"/>
              <a:cs typeface="Calibri" pitchFamily="34" charset="0"/>
            </a:endParaRPr>
          </a:p>
        </p:txBody>
      </p:sp>
      <p:sp>
        <p:nvSpPr>
          <p:cNvPr id="5" name="Slide Number Placeholder 9"/>
          <p:cNvSpPr txBox="1">
            <a:spLocks/>
          </p:cNvSpPr>
          <p:nvPr/>
        </p:nvSpPr>
        <p:spPr>
          <a:xfrm>
            <a:off x="8507453" y="6178063"/>
            <a:ext cx="532558" cy="337038"/>
          </a:xfrm>
          <a:prstGeom prst="rect">
            <a:avLst/>
          </a:prstGeom>
        </p:spPr>
        <p:txBody>
          <a:bodyPr vert="horz" lIns="91440" tIns="45720" rIns="91440" bIns="45720" rtlCol="0" anchor="ctr"/>
          <a:lstStyle>
            <a:defPPr>
              <a:defRPr lang="en-US"/>
            </a:defPPr>
            <a:lvl1pPr marL="0" algn="ct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grpSp>
        <p:nvGrpSpPr>
          <p:cNvPr id="3" name="Group 2"/>
          <p:cNvGrpSpPr/>
          <p:nvPr/>
        </p:nvGrpSpPr>
        <p:grpSpPr>
          <a:xfrm>
            <a:off x="428942" y="1687358"/>
            <a:ext cx="8310735" cy="4545262"/>
            <a:chOff x="428942" y="1687358"/>
            <a:chExt cx="8310735" cy="4545262"/>
          </a:xfrm>
        </p:grpSpPr>
        <p:sp>
          <p:nvSpPr>
            <p:cNvPr id="17" name="Rounded Rectangle 16"/>
            <p:cNvSpPr/>
            <p:nvPr/>
          </p:nvSpPr>
          <p:spPr>
            <a:xfrm>
              <a:off x="428942" y="5657906"/>
              <a:ext cx="7413042" cy="468666"/>
            </a:xfrm>
            <a:prstGeom prst="roundRect">
              <a:avLst/>
            </a:prstGeom>
          </p:spPr>
          <p:style>
            <a:lnRef idx="1">
              <a:schemeClr val="accent1"/>
            </a:lnRef>
            <a:fillRef idx="2">
              <a:schemeClr val="accent1"/>
            </a:fillRef>
            <a:effectRef idx="1">
              <a:schemeClr val="accent1"/>
            </a:effectRef>
            <a:fontRef idx="minor">
              <a:schemeClr val="dk1"/>
            </a:fontRef>
          </p:style>
        </p:sp>
        <p:sp>
          <p:nvSpPr>
            <p:cNvPr id="28" name="Rectangle 27"/>
            <p:cNvSpPr/>
            <p:nvPr/>
          </p:nvSpPr>
          <p:spPr>
            <a:xfrm>
              <a:off x="428942" y="5692246"/>
              <a:ext cx="7413042" cy="400110"/>
            </a:xfrm>
            <a:prstGeom prst="rect">
              <a:avLst/>
            </a:prstGeom>
          </p:spPr>
          <p:txBody>
            <a:bodyPr wrap="square">
              <a:spAutoFit/>
            </a:bodyPr>
            <a:lstStyle/>
            <a:p>
              <a:pPr algn="ctr" fontAlgn="auto">
                <a:spcAft>
                  <a:spcPts val="0"/>
                </a:spcAft>
                <a:defRPr/>
              </a:pPr>
              <a:r>
                <a:rPr lang="en-US" sz="2000" b="1" dirty="0" smtClean="0"/>
                <a:t>Transitional period issues (from </a:t>
              </a:r>
              <a:r>
                <a:rPr lang="en-US" sz="2000" b="1" dirty="0"/>
                <a:t>Sales and Services </a:t>
              </a:r>
              <a:r>
                <a:rPr lang="en-US" sz="2000" b="1" dirty="0" smtClean="0"/>
                <a:t>Tax (</a:t>
              </a:r>
              <a:r>
                <a:rPr lang="en-US" sz="2000" b="1" dirty="0"/>
                <a:t>SST) to </a:t>
              </a:r>
              <a:r>
                <a:rPr lang="en-US" sz="2000" b="1" dirty="0" smtClean="0"/>
                <a:t>GST?)</a:t>
              </a:r>
              <a:endParaRPr lang="en-US" sz="2000" b="1" dirty="0"/>
            </a:p>
          </p:txBody>
        </p:sp>
        <p:sp>
          <p:nvSpPr>
            <p:cNvPr id="55" name="Rounded Rectangle 4"/>
            <p:cNvSpPr/>
            <p:nvPr/>
          </p:nvSpPr>
          <p:spPr>
            <a:xfrm>
              <a:off x="513581" y="2348094"/>
              <a:ext cx="5695212" cy="33548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MY" sz="1600" kern="1200" dirty="0">
                  <a:ea typeface="Tahoma" panose="020B0604030504040204" pitchFamily="34" charset="0"/>
                  <a:cs typeface="Tahoma" panose="020B0604030504040204" pitchFamily="34" charset="0"/>
                </a:rPr>
                <a:t>GST TRAINING (MAX 3 PARTICIPANTS)</a:t>
              </a:r>
            </a:p>
          </p:txBody>
        </p:sp>
        <p:sp>
          <p:nvSpPr>
            <p:cNvPr id="69" name="Rounded Rectangle 68"/>
            <p:cNvSpPr/>
            <p:nvPr/>
          </p:nvSpPr>
          <p:spPr>
            <a:xfrm>
              <a:off x="428942" y="1687358"/>
              <a:ext cx="7413042" cy="1066847"/>
            </a:xfrm>
            <a:prstGeom prst="roundRect">
              <a:avLst/>
            </a:prstGeom>
          </p:spPr>
          <p:style>
            <a:lnRef idx="1">
              <a:schemeClr val="accent1"/>
            </a:lnRef>
            <a:fillRef idx="2">
              <a:schemeClr val="accent1"/>
            </a:fillRef>
            <a:effectRef idx="1">
              <a:schemeClr val="accent1"/>
            </a:effectRef>
            <a:fontRef idx="minor">
              <a:schemeClr val="dk1"/>
            </a:fontRef>
          </p:style>
        </p:sp>
        <p:sp>
          <p:nvSpPr>
            <p:cNvPr id="4" name="Rectangle 3"/>
            <p:cNvSpPr/>
            <p:nvPr/>
          </p:nvSpPr>
          <p:spPr>
            <a:xfrm>
              <a:off x="428942" y="1784080"/>
              <a:ext cx="7413042" cy="1015663"/>
            </a:xfrm>
            <a:prstGeom prst="rect">
              <a:avLst/>
            </a:prstGeom>
          </p:spPr>
          <p:txBody>
            <a:bodyPr wrap="square">
              <a:spAutoFit/>
            </a:bodyPr>
            <a:lstStyle/>
            <a:p>
              <a:pPr algn="ctr" fontAlgn="auto">
                <a:spcAft>
                  <a:spcPts val="0"/>
                </a:spcAft>
                <a:defRPr/>
              </a:pPr>
              <a:r>
                <a:rPr lang="en-US" sz="2000" b="1" dirty="0" smtClean="0"/>
                <a:t>Register for GST with the Royal Malaysian Customs Department (RMCD) through the GST Portal at www.gst.custom.gov.my before 31</a:t>
              </a:r>
              <a:r>
                <a:rPr lang="en-US" sz="2000" b="1" baseline="30000" dirty="0" smtClean="0"/>
                <a:t>st</a:t>
              </a:r>
              <a:r>
                <a:rPr lang="en-US" sz="2000" b="1" dirty="0" smtClean="0"/>
                <a:t> December 2014.</a:t>
              </a:r>
              <a:endParaRPr lang="en-US" sz="2000" b="1" dirty="0"/>
            </a:p>
          </p:txBody>
        </p:sp>
        <p:sp>
          <p:nvSpPr>
            <p:cNvPr id="72" name="Rounded Rectangle 71"/>
            <p:cNvSpPr/>
            <p:nvPr/>
          </p:nvSpPr>
          <p:spPr>
            <a:xfrm>
              <a:off x="428942" y="2893917"/>
              <a:ext cx="7413042" cy="537977"/>
            </a:xfrm>
            <a:prstGeom prst="roundRect">
              <a:avLst/>
            </a:prstGeom>
          </p:spPr>
          <p:style>
            <a:lnRef idx="1">
              <a:schemeClr val="accent1"/>
            </a:lnRef>
            <a:fillRef idx="2">
              <a:schemeClr val="accent1"/>
            </a:fillRef>
            <a:effectRef idx="1">
              <a:schemeClr val="accent1"/>
            </a:effectRef>
            <a:fontRef idx="minor">
              <a:schemeClr val="dk1"/>
            </a:fontRef>
          </p:style>
        </p:sp>
        <p:sp>
          <p:nvSpPr>
            <p:cNvPr id="74" name="Rounded Rectangle 73"/>
            <p:cNvSpPr/>
            <p:nvPr/>
          </p:nvSpPr>
          <p:spPr>
            <a:xfrm>
              <a:off x="428942" y="3583358"/>
              <a:ext cx="7413042" cy="467533"/>
            </a:xfrm>
            <a:prstGeom prst="roundRect">
              <a:avLst/>
            </a:prstGeom>
          </p:spPr>
          <p:style>
            <a:lnRef idx="1">
              <a:schemeClr val="accent1"/>
            </a:lnRef>
            <a:fillRef idx="2">
              <a:schemeClr val="accent1"/>
            </a:fillRef>
            <a:effectRef idx="1">
              <a:schemeClr val="accent1"/>
            </a:effectRef>
            <a:fontRef idx="minor">
              <a:schemeClr val="dk1"/>
            </a:fontRef>
          </p:style>
        </p:sp>
        <p:sp>
          <p:nvSpPr>
            <p:cNvPr id="75" name="Rectangle 74"/>
            <p:cNvSpPr/>
            <p:nvPr/>
          </p:nvSpPr>
          <p:spPr>
            <a:xfrm>
              <a:off x="477282" y="3626028"/>
              <a:ext cx="7364702" cy="400110"/>
            </a:xfrm>
            <a:prstGeom prst="rect">
              <a:avLst/>
            </a:prstGeom>
          </p:spPr>
          <p:txBody>
            <a:bodyPr wrap="square">
              <a:spAutoFit/>
            </a:bodyPr>
            <a:lstStyle/>
            <a:p>
              <a:pPr algn="ctr" fontAlgn="auto">
                <a:spcAft>
                  <a:spcPts val="0"/>
                </a:spcAft>
                <a:defRPr/>
              </a:pPr>
              <a:r>
                <a:rPr lang="en-US" sz="2000" b="1" dirty="0"/>
                <a:t>Ensure your accounting software is GST-compliant</a:t>
              </a:r>
            </a:p>
          </p:txBody>
        </p:sp>
        <p:sp>
          <p:nvSpPr>
            <p:cNvPr id="76" name="Rounded Rectangle 75"/>
            <p:cNvSpPr/>
            <p:nvPr/>
          </p:nvSpPr>
          <p:spPr>
            <a:xfrm>
              <a:off x="428942" y="4198049"/>
              <a:ext cx="7413042" cy="675144"/>
            </a:xfrm>
            <a:prstGeom prst="roundRect">
              <a:avLst/>
            </a:prstGeom>
          </p:spPr>
          <p:style>
            <a:lnRef idx="1">
              <a:schemeClr val="accent1"/>
            </a:lnRef>
            <a:fillRef idx="2">
              <a:schemeClr val="accent1"/>
            </a:fillRef>
            <a:effectRef idx="1">
              <a:schemeClr val="accent1"/>
            </a:effectRef>
            <a:fontRef idx="minor">
              <a:schemeClr val="dk1"/>
            </a:fontRef>
          </p:style>
        </p:sp>
        <p:sp>
          <p:nvSpPr>
            <p:cNvPr id="78" name="Rounded Rectangle 77"/>
            <p:cNvSpPr/>
            <p:nvPr/>
          </p:nvSpPr>
          <p:spPr>
            <a:xfrm>
              <a:off x="428942" y="5020973"/>
              <a:ext cx="7413042" cy="474787"/>
            </a:xfrm>
            <a:prstGeom prst="roundRect">
              <a:avLst/>
            </a:prstGeom>
          </p:spPr>
          <p:style>
            <a:lnRef idx="1">
              <a:schemeClr val="accent1"/>
            </a:lnRef>
            <a:fillRef idx="2">
              <a:schemeClr val="accent1"/>
            </a:fillRef>
            <a:effectRef idx="1">
              <a:schemeClr val="accent1"/>
            </a:effectRef>
            <a:fontRef idx="minor">
              <a:schemeClr val="dk1"/>
            </a:fontRef>
          </p:style>
        </p:sp>
        <p:pic>
          <p:nvPicPr>
            <p:cNvPr id="4098" name="Picture 2" descr="https://poslovi.infostud.com/info/saveti/files/savet_35/iStock_000008699441XSmall.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76801" y="1882508"/>
              <a:ext cx="662876" cy="67654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https://poslovi.infostud.com/info/saveti/files/savet_35/iStock_000008699441XSmall.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76801" y="2864947"/>
              <a:ext cx="662876" cy="67654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s://poslovi.infostud.com/info/saveti/files/savet_35/iStock_000008699441XSmall.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76801" y="3475436"/>
              <a:ext cx="662876" cy="67654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s://poslovi.infostud.com/info/saveti/files/savet_35/iStock_000008699441XSmall.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76801" y="4197951"/>
              <a:ext cx="662876" cy="67654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https://poslovi.infostud.com/info/saveti/files/savet_35/iStock_000008699441XSmall.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76801" y="4945763"/>
              <a:ext cx="662876" cy="67654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https://poslovi.infostud.com/info/saveti/files/savet_35/iStock_000008699441XSmall.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76801" y="5556075"/>
              <a:ext cx="662876" cy="676545"/>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p:cNvSpPr/>
            <p:nvPr/>
          </p:nvSpPr>
          <p:spPr>
            <a:xfrm>
              <a:off x="477282" y="2967609"/>
              <a:ext cx="7364702" cy="400110"/>
            </a:xfrm>
            <a:prstGeom prst="rect">
              <a:avLst/>
            </a:prstGeom>
          </p:spPr>
          <p:txBody>
            <a:bodyPr wrap="square">
              <a:spAutoFit/>
            </a:bodyPr>
            <a:lstStyle/>
            <a:p>
              <a:pPr algn="ctr" fontAlgn="auto">
                <a:spcAft>
                  <a:spcPts val="0"/>
                </a:spcAft>
                <a:defRPr/>
              </a:pPr>
              <a:r>
                <a:rPr lang="en-US" sz="2000" b="1" dirty="0"/>
                <a:t>Train the Finance/Accounts department’s </a:t>
              </a:r>
              <a:r>
                <a:rPr lang="en-US" sz="2000" b="1" dirty="0" smtClean="0"/>
                <a:t>staff </a:t>
              </a:r>
              <a:r>
                <a:rPr lang="en-US" sz="2000" b="1" dirty="0"/>
                <a:t>for GST</a:t>
              </a:r>
            </a:p>
          </p:txBody>
        </p:sp>
        <p:sp>
          <p:nvSpPr>
            <p:cNvPr id="26" name="Rectangle 25"/>
            <p:cNvSpPr/>
            <p:nvPr/>
          </p:nvSpPr>
          <p:spPr>
            <a:xfrm>
              <a:off x="459134" y="4207692"/>
              <a:ext cx="7382850" cy="707886"/>
            </a:xfrm>
            <a:prstGeom prst="rect">
              <a:avLst/>
            </a:prstGeom>
          </p:spPr>
          <p:txBody>
            <a:bodyPr wrap="square">
              <a:spAutoFit/>
            </a:bodyPr>
            <a:lstStyle/>
            <a:p>
              <a:pPr algn="ctr" fontAlgn="auto">
                <a:spcAft>
                  <a:spcPts val="0"/>
                </a:spcAft>
                <a:defRPr/>
              </a:pPr>
              <a:r>
                <a:rPr lang="en-US" sz="2000" b="1" dirty="0" smtClean="0"/>
                <a:t>Review your suppliers’ list  (are they GST </a:t>
              </a:r>
              <a:r>
                <a:rPr lang="en-US" sz="2000" b="1" dirty="0"/>
                <a:t>registered and </a:t>
              </a:r>
              <a:r>
                <a:rPr lang="en-US" sz="2000" b="1" dirty="0" smtClean="0"/>
                <a:t>non-registered?) </a:t>
              </a:r>
              <a:endParaRPr lang="en-US" sz="2000" b="1" dirty="0"/>
            </a:p>
          </p:txBody>
        </p:sp>
        <p:sp>
          <p:nvSpPr>
            <p:cNvPr id="27" name="Rectangle 26"/>
            <p:cNvSpPr/>
            <p:nvPr/>
          </p:nvSpPr>
          <p:spPr>
            <a:xfrm>
              <a:off x="447090" y="5077687"/>
              <a:ext cx="7394894" cy="400110"/>
            </a:xfrm>
            <a:prstGeom prst="rect">
              <a:avLst/>
            </a:prstGeom>
          </p:spPr>
          <p:txBody>
            <a:bodyPr wrap="square">
              <a:spAutoFit/>
            </a:bodyPr>
            <a:lstStyle/>
            <a:p>
              <a:pPr fontAlgn="auto">
                <a:spcAft>
                  <a:spcPts val="0"/>
                </a:spcAft>
                <a:defRPr/>
              </a:pPr>
              <a:r>
                <a:rPr lang="en-US" sz="2000" b="1" dirty="0" smtClean="0"/>
                <a:t>Review your long </a:t>
              </a:r>
              <a:r>
                <a:rPr lang="en-US" sz="2000" b="1" dirty="0"/>
                <a:t>term contracts </a:t>
              </a:r>
              <a:r>
                <a:rPr lang="en-US" sz="2000" b="1" dirty="0" smtClean="0"/>
                <a:t>(implication before and after GST?)</a:t>
              </a:r>
              <a:endParaRPr lang="en-US" sz="2000" b="1" dirty="0"/>
            </a:p>
          </p:txBody>
        </p:sp>
      </p:grpSp>
    </p:spTree>
    <p:extLst>
      <p:ext uri="{BB962C8B-B14F-4D97-AF65-F5344CB8AC3E}">
        <p14:creationId xmlns:p14="http://schemas.microsoft.com/office/powerpoint/2010/main" val="3275095839"/>
      </p:ext>
    </p:extLst>
  </p:cSld>
  <p:clrMapOvr>
    <a:masterClrMapping/>
  </p:clrMapOvr>
  <p:transition spd="slow">
    <p:pull/>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Rounded Rectangle 82"/>
          <p:cNvSpPr/>
          <p:nvPr/>
        </p:nvSpPr>
        <p:spPr>
          <a:xfrm>
            <a:off x="457740" y="2931890"/>
            <a:ext cx="7431190" cy="1019700"/>
          </a:xfrm>
          <a:prstGeom prst="roundRect">
            <a:avLst/>
          </a:prstGeom>
        </p:spPr>
        <p:style>
          <a:lnRef idx="1">
            <a:schemeClr val="accent1"/>
          </a:lnRef>
          <a:fillRef idx="2">
            <a:schemeClr val="accent1"/>
          </a:fillRef>
          <a:effectRef idx="1">
            <a:schemeClr val="accent1"/>
          </a:effectRef>
          <a:fontRef idx="minor">
            <a:schemeClr val="dk1"/>
          </a:fontRef>
        </p:style>
      </p:sp>
      <p:sp>
        <p:nvSpPr>
          <p:cNvPr id="27" name="Rectangle 26"/>
          <p:cNvSpPr/>
          <p:nvPr/>
        </p:nvSpPr>
        <p:spPr>
          <a:xfrm>
            <a:off x="492529" y="2949263"/>
            <a:ext cx="7386584" cy="1015663"/>
          </a:xfrm>
          <a:prstGeom prst="rect">
            <a:avLst/>
          </a:prstGeom>
        </p:spPr>
        <p:txBody>
          <a:bodyPr wrap="square">
            <a:spAutoFit/>
          </a:bodyPr>
          <a:lstStyle/>
          <a:p>
            <a:pPr algn="ctr" fontAlgn="auto">
              <a:spcAft>
                <a:spcPts val="0"/>
              </a:spcAft>
              <a:defRPr/>
            </a:pPr>
            <a:r>
              <a:rPr lang="en-US" sz="2000" b="1" dirty="0" smtClean="0"/>
              <a:t>Review your business processes (policy </a:t>
            </a:r>
            <a:r>
              <a:rPr lang="en-US" sz="2000" b="1" dirty="0"/>
              <a:t>and </a:t>
            </a:r>
            <a:r>
              <a:rPr lang="en-US" sz="2000" b="1" dirty="0" smtClean="0"/>
              <a:t>procedures) – can your existing business processes  accommodate the added administrative tasks?) </a:t>
            </a:r>
            <a:endParaRPr lang="en-US" sz="2000" b="1" dirty="0"/>
          </a:p>
        </p:txBody>
      </p:sp>
      <p:sp>
        <p:nvSpPr>
          <p:cNvPr id="2" name="Slide Number Placeholder 1"/>
          <p:cNvSpPr>
            <a:spLocks noGrp="1"/>
          </p:cNvSpPr>
          <p:nvPr>
            <p:ph type="sldNum" sz="quarter" idx="12"/>
          </p:nvPr>
        </p:nvSpPr>
        <p:spPr/>
        <p:txBody>
          <a:bodyPr/>
          <a:lstStyle/>
          <a:p>
            <a:fld id="{B6F15528-21DE-4FAA-801E-634DDDAF4B2B}" type="slidenum">
              <a:rPr lang="en-US" smtClean="0"/>
              <a:pPr/>
              <a:t>71</a:t>
            </a:fld>
            <a:endParaRPr lang="en-US"/>
          </a:p>
        </p:txBody>
      </p:sp>
      <p:sp>
        <p:nvSpPr>
          <p:cNvPr id="8" name="Rectangle 7"/>
          <p:cNvSpPr/>
          <p:nvPr/>
        </p:nvSpPr>
        <p:spPr>
          <a:xfrm>
            <a:off x="-346701" y="570836"/>
            <a:ext cx="7383294" cy="844062"/>
          </a:xfrm>
          <a:prstGeom prst="rect">
            <a:avLst/>
          </a:prstGeom>
          <a:solidFill>
            <a:srgbClr val="FF0000"/>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lvl="1"/>
            <a:r>
              <a:rPr lang="en-US" sz="2585" dirty="0" smtClean="0">
                <a:latin typeface="Calibri" pitchFamily="34" charset="0"/>
                <a:cs typeface="Calibri" pitchFamily="34" charset="0"/>
              </a:rPr>
              <a:t>GST READINESS CHECKLIST (CONTD.)</a:t>
            </a:r>
            <a:endParaRPr lang="en-US" sz="2585" dirty="0">
              <a:latin typeface="Calibri" pitchFamily="34" charset="0"/>
              <a:cs typeface="Calibri" pitchFamily="34" charset="0"/>
            </a:endParaRPr>
          </a:p>
        </p:txBody>
      </p:sp>
      <p:sp>
        <p:nvSpPr>
          <p:cNvPr id="73" name="Rectangle 72"/>
          <p:cNvSpPr/>
          <p:nvPr/>
        </p:nvSpPr>
        <p:spPr>
          <a:xfrm>
            <a:off x="558286" y="2315446"/>
            <a:ext cx="5598529" cy="369332"/>
          </a:xfrm>
          <a:prstGeom prst="rect">
            <a:avLst/>
          </a:prstGeom>
        </p:spPr>
        <p:txBody>
          <a:bodyPr wrap="square">
            <a:spAutoFit/>
          </a:bodyPr>
          <a:lstStyle/>
          <a:p>
            <a:pPr fontAlgn="auto">
              <a:spcAft>
                <a:spcPts val="0"/>
              </a:spcAft>
              <a:defRPr/>
            </a:pPr>
            <a:r>
              <a:rPr lang="en-US" b="1" dirty="0">
                <a:solidFill>
                  <a:schemeClr val="bg1"/>
                </a:solidFill>
              </a:rPr>
              <a:t>Train the Finance/Accounts department’s staffs for GST</a:t>
            </a:r>
          </a:p>
        </p:txBody>
      </p:sp>
      <p:sp>
        <p:nvSpPr>
          <p:cNvPr id="77" name="Rectangle 76"/>
          <p:cNvSpPr/>
          <p:nvPr/>
        </p:nvSpPr>
        <p:spPr>
          <a:xfrm>
            <a:off x="473648" y="4657764"/>
            <a:ext cx="5895163" cy="369332"/>
          </a:xfrm>
          <a:prstGeom prst="rect">
            <a:avLst/>
          </a:prstGeom>
        </p:spPr>
        <p:txBody>
          <a:bodyPr wrap="square">
            <a:spAutoFit/>
          </a:bodyPr>
          <a:lstStyle/>
          <a:p>
            <a:pPr fontAlgn="auto">
              <a:spcAft>
                <a:spcPts val="0"/>
              </a:spcAft>
              <a:defRPr/>
            </a:pPr>
            <a:r>
              <a:rPr lang="en-US" b="1" dirty="0">
                <a:solidFill>
                  <a:schemeClr val="bg1"/>
                </a:solidFill>
              </a:rPr>
              <a:t>Check the GST registered and non-registered suppliers list</a:t>
            </a:r>
          </a:p>
        </p:txBody>
      </p:sp>
      <p:sp>
        <p:nvSpPr>
          <p:cNvPr id="82" name="Rounded Rectangle 81"/>
          <p:cNvSpPr/>
          <p:nvPr/>
        </p:nvSpPr>
        <p:spPr>
          <a:xfrm>
            <a:off x="457740" y="2305879"/>
            <a:ext cx="7431190" cy="513025"/>
          </a:xfrm>
          <a:prstGeom prst="roundRect">
            <a:avLst/>
          </a:prstGeom>
        </p:spPr>
        <p:style>
          <a:lnRef idx="1">
            <a:schemeClr val="accent1"/>
          </a:lnRef>
          <a:fillRef idx="2">
            <a:schemeClr val="accent1"/>
          </a:fillRef>
          <a:effectRef idx="1">
            <a:schemeClr val="accent1"/>
          </a:effectRef>
          <a:fontRef idx="minor">
            <a:schemeClr val="dk1"/>
          </a:fontRef>
        </p:style>
      </p:sp>
      <p:sp>
        <p:nvSpPr>
          <p:cNvPr id="84" name="Rounded Rectangle 83"/>
          <p:cNvSpPr/>
          <p:nvPr/>
        </p:nvSpPr>
        <p:spPr>
          <a:xfrm>
            <a:off x="473165" y="4062750"/>
            <a:ext cx="7415765" cy="513025"/>
          </a:xfrm>
          <a:prstGeom prst="roundRect">
            <a:avLst/>
          </a:prstGeom>
        </p:spPr>
        <p:style>
          <a:lnRef idx="1">
            <a:schemeClr val="accent1"/>
          </a:lnRef>
          <a:fillRef idx="2">
            <a:schemeClr val="accent1"/>
          </a:fillRef>
          <a:effectRef idx="1">
            <a:schemeClr val="accent1"/>
          </a:effectRef>
          <a:fontRef idx="minor">
            <a:schemeClr val="dk1"/>
          </a:fontRef>
        </p:style>
      </p:sp>
      <p:sp>
        <p:nvSpPr>
          <p:cNvPr id="85" name="Rounded Rectangle 84"/>
          <p:cNvSpPr/>
          <p:nvPr/>
        </p:nvSpPr>
        <p:spPr>
          <a:xfrm>
            <a:off x="445680" y="1661772"/>
            <a:ext cx="7443250" cy="513025"/>
          </a:xfrm>
          <a:prstGeom prst="roundRect">
            <a:avLst/>
          </a:prstGeom>
        </p:spPr>
        <p:style>
          <a:lnRef idx="1">
            <a:schemeClr val="accent1"/>
          </a:lnRef>
          <a:fillRef idx="2">
            <a:schemeClr val="accent1"/>
          </a:fillRef>
          <a:effectRef idx="1">
            <a:schemeClr val="accent1"/>
          </a:effectRef>
          <a:fontRef idx="minor">
            <a:schemeClr val="dk1"/>
          </a:fontRef>
        </p:style>
      </p:sp>
      <p:sp>
        <p:nvSpPr>
          <p:cNvPr id="86" name="Rounded Rectangle 85"/>
          <p:cNvSpPr/>
          <p:nvPr/>
        </p:nvSpPr>
        <p:spPr>
          <a:xfrm>
            <a:off x="492529" y="4715219"/>
            <a:ext cx="7386583" cy="513025"/>
          </a:xfrm>
          <a:prstGeom prst="roundRect">
            <a:avLst/>
          </a:prstGeom>
        </p:spPr>
        <p:style>
          <a:lnRef idx="1">
            <a:schemeClr val="accent1"/>
          </a:lnRef>
          <a:fillRef idx="2">
            <a:schemeClr val="accent1"/>
          </a:fillRef>
          <a:effectRef idx="1">
            <a:schemeClr val="accent1"/>
          </a:effectRef>
          <a:fontRef idx="minor">
            <a:schemeClr val="dk1"/>
          </a:fontRef>
        </p:style>
      </p:sp>
      <p:sp>
        <p:nvSpPr>
          <p:cNvPr id="88" name="Rectangle 87"/>
          <p:cNvSpPr/>
          <p:nvPr/>
        </p:nvSpPr>
        <p:spPr>
          <a:xfrm>
            <a:off x="484162" y="1731821"/>
            <a:ext cx="7374560" cy="400110"/>
          </a:xfrm>
          <a:prstGeom prst="rect">
            <a:avLst/>
          </a:prstGeom>
        </p:spPr>
        <p:txBody>
          <a:bodyPr wrap="square">
            <a:spAutoFit/>
          </a:bodyPr>
          <a:lstStyle/>
          <a:p>
            <a:pPr algn="ctr" fontAlgn="auto">
              <a:spcAft>
                <a:spcPts val="0"/>
              </a:spcAft>
              <a:defRPr/>
            </a:pPr>
            <a:r>
              <a:rPr lang="en-US" sz="2000" b="1" dirty="0"/>
              <a:t>Provide a plan for inventory towards </a:t>
            </a:r>
            <a:r>
              <a:rPr lang="en-US" sz="2000" b="1" dirty="0" smtClean="0"/>
              <a:t>GST implementation</a:t>
            </a:r>
            <a:endParaRPr lang="en-US" sz="2000" b="1" dirty="0"/>
          </a:p>
        </p:txBody>
      </p:sp>
      <p:sp>
        <p:nvSpPr>
          <p:cNvPr id="89" name="Rectangle 88"/>
          <p:cNvSpPr/>
          <p:nvPr/>
        </p:nvSpPr>
        <p:spPr>
          <a:xfrm>
            <a:off x="475888" y="2365767"/>
            <a:ext cx="7413042" cy="400110"/>
          </a:xfrm>
          <a:prstGeom prst="rect">
            <a:avLst/>
          </a:prstGeom>
        </p:spPr>
        <p:txBody>
          <a:bodyPr wrap="square">
            <a:spAutoFit/>
          </a:bodyPr>
          <a:lstStyle/>
          <a:p>
            <a:pPr algn="ctr" fontAlgn="auto">
              <a:spcAft>
                <a:spcPts val="0"/>
              </a:spcAft>
              <a:defRPr/>
            </a:pPr>
            <a:r>
              <a:rPr lang="en-US" sz="2000" b="1" dirty="0"/>
              <a:t>Check the list of Output Tax and Input Tax in the organization</a:t>
            </a:r>
          </a:p>
        </p:txBody>
      </p:sp>
      <p:sp>
        <p:nvSpPr>
          <p:cNvPr id="93" name="Rounded Rectangle 92"/>
          <p:cNvSpPr/>
          <p:nvPr/>
        </p:nvSpPr>
        <p:spPr>
          <a:xfrm>
            <a:off x="492528" y="5374784"/>
            <a:ext cx="7396401" cy="952222"/>
          </a:xfrm>
          <a:prstGeom prst="roundRect">
            <a:avLst/>
          </a:prstGeom>
        </p:spPr>
        <p:style>
          <a:lnRef idx="1">
            <a:schemeClr val="accent1"/>
          </a:lnRef>
          <a:fillRef idx="2">
            <a:schemeClr val="accent1"/>
          </a:fillRef>
          <a:effectRef idx="1">
            <a:schemeClr val="accent1"/>
          </a:effectRef>
          <a:fontRef idx="minor">
            <a:schemeClr val="dk1"/>
          </a:fontRef>
        </p:style>
      </p:sp>
      <p:pic>
        <p:nvPicPr>
          <p:cNvPr id="95" name="Picture 2" descr="https://poslovi.infostud.com/info/saveti/files/savet_35/iStock_000008699441XSmall.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91315" y="1606742"/>
            <a:ext cx="662876" cy="676545"/>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2" descr="https://poslovi.infostud.com/info/saveti/files/savet_35/iStock_000008699441XSmall.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91315" y="2358662"/>
            <a:ext cx="662876" cy="676545"/>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2" descr="https://poslovi.infostud.com/info/saveti/files/savet_35/iStock_000008699441XSmall.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91315" y="3157340"/>
            <a:ext cx="662876" cy="676545"/>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2" descr="https://poslovi.infostud.com/info/saveti/files/savet_35/iStock_000008699441XSmall.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91315" y="4038674"/>
            <a:ext cx="662876" cy="676545"/>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2" descr="https://poslovi.infostud.com/info/saveti/files/savet_35/iStock_000008699441XSmall.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91315" y="4784600"/>
            <a:ext cx="662876" cy="676545"/>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2" descr="https://poslovi.infostud.com/info/saveti/files/savet_35/iStock_000008699441XSmall.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91315" y="5585103"/>
            <a:ext cx="662876" cy="676545"/>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p:cNvSpPr/>
          <p:nvPr/>
        </p:nvSpPr>
        <p:spPr>
          <a:xfrm>
            <a:off x="492528" y="4104430"/>
            <a:ext cx="7396401" cy="400110"/>
          </a:xfrm>
          <a:prstGeom prst="rect">
            <a:avLst/>
          </a:prstGeom>
        </p:spPr>
        <p:txBody>
          <a:bodyPr wrap="square">
            <a:spAutoFit/>
          </a:bodyPr>
          <a:lstStyle/>
          <a:p>
            <a:pPr algn="ctr" fontAlgn="auto">
              <a:spcAft>
                <a:spcPts val="0"/>
              </a:spcAft>
              <a:defRPr/>
            </a:pPr>
            <a:r>
              <a:rPr lang="en-US" sz="2000" b="1" dirty="0" smtClean="0"/>
              <a:t>Review your pricing strategies</a:t>
            </a:r>
            <a:endParaRPr lang="en-US" sz="2000" b="1" dirty="0"/>
          </a:p>
        </p:txBody>
      </p:sp>
      <p:sp>
        <p:nvSpPr>
          <p:cNvPr id="29" name="Rectangle 28"/>
          <p:cNvSpPr/>
          <p:nvPr/>
        </p:nvSpPr>
        <p:spPr>
          <a:xfrm>
            <a:off x="485268" y="4772552"/>
            <a:ext cx="7373454" cy="400110"/>
          </a:xfrm>
          <a:prstGeom prst="rect">
            <a:avLst/>
          </a:prstGeom>
        </p:spPr>
        <p:txBody>
          <a:bodyPr wrap="square">
            <a:spAutoFit/>
          </a:bodyPr>
          <a:lstStyle/>
          <a:p>
            <a:pPr algn="ctr" fontAlgn="auto">
              <a:spcAft>
                <a:spcPts val="0"/>
              </a:spcAft>
              <a:defRPr/>
            </a:pPr>
            <a:r>
              <a:rPr lang="en-US" sz="2000" b="1" dirty="0" smtClean="0"/>
              <a:t>Review your employment policies (allowances, incentives, etc.)</a:t>
            </a:r>
            <a:endParaRPr lang="en-US" sz="2000" b="1" dirty="0"/>
          </a:p>
        </p:txBody>
      </p:sp>
      <p:sp>
        <p:nvSpPr>
          <p:cNvPr id="30" name="Rectangle 29"/>
          <p:cNvSpPr/>
          <p:nvPr/>
        </p:nvSpPr>
        <p:spPr>
          <a:xfrm>
            <a:off x="492529" y="5371335"/>
            <a:ext cx="7386584" cy="1015663"/>
          </a:xfrm>
          <a:prstGeom prst="rect">
            <a:avLst/>
          </a:prstGeom>
          <a:noFill/>
        </p:spPr>
        <p:txBody>
          <a:bodyPr wrap="square">
            <a:spAutoFit/>
          </a:bodyPr>
          <a:lstStyle/>
          <a:p>
            <a:pPr algn="ctr" fontAlgn="auto">
              <a:spcAft>
                <a:spcPts val="0"/>
              </a:spcAft>
              <a:defRPr/>
            </a:pPr>
            <a:r>
              <a:rPr lang="en-US" sz="2000" b="1" dirty="0"/>
              <a:t>Make announcements/notice on “Organization Ready for GST” to the concerned parties include the shareholders, investors, customers and suppliers</a:t>
            </a:r>
          </a:p>
        </p:txBody>
      </p:sp>
    </p:spTree>
    <p:extLst>
      <p:ext uri="{BB962C8B-B14F-4D97-AF65-F5344CB8AC3E}">
        <p14:creationId xmlns:p14="http://schemas.microsoft.com/office/powerpoint/2010/main" val="1303174880"/>
      </p:ext>
    </p:extLst>
  </p:cSld>
  <p:clrMapOvr>
    <a:masterClrMapping/>
  </p:clrMapOvr>
  <p:transition spd="slow">
    <p:pull/>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9233"/>
          <a:stretch/>
        </p:blipFill>
        <p:spPr bwMode="auto">
          <a:xfrm>
            <a:off x="307649" y="1254478"/>
            <a:ext cx="8466083" cy="5000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219006" y="410416"/>
            <a:ext cx="6477000" cy="844062"/>
          </a:xfrm>
          <a:prstGeom prst="rect">
            <a:avLst/>
          </a:prstGeom>
          <a:solidFill>
            <a:srgbClr val="FF0000"/>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lvl="1"/>
            <a:r>
              <a:rPr lang="en-US" sz="2585" dirty="0" smtClean="0">
                <a:latin typeface="Calibri" pitchFamily="34" charset="0"/>
                <a:cs typeface="Calibri" pitchFamily="34" charset="0"/>
              </a:rPr>
              <a:t>ROYAL MALAYSIAN CUSTOMS PORTAL</a:t>
            </a:r>
          </a:p>
          <a:p>
            <a:pPr lvl="1"/>
            <a:r>
              <a:rPr lang="en-US" sz="2585" dirty="0" smtClean="0">
                <a:latin typeface="Calibri" pitchFamily="34" charset="0"/>
                <a:cs typeface="Calibri" pitchFamily="34" charset="0"/>
              </a:rPr>
              <a:t>www.gst.customs.gov.my</a:t>
            </a:r>
            <a:endParaRPr lang="en-US" sz="2215" dirty="0">
              <a:latin typeface="Calibri" pitchFamily="34" charset="0"/>
              <a:cs typeface="Calibri" pitchFamily="34" charset="0"/>
            </a:endParaRPr>
          </a:p>
        </p:txBody>
      </p:sp>
      <p:sp>
        <p:nvSpPr>
          <p:cNvPr id="2" name="Slide Number Placeholder 1"/>
          <p:cNvSpPr>
            <a:spLocks noGrp="1"/>
          </p:cNvSpPr>
          <p:nvPr>
            <p:ph type="sldNum" sz="quarter" idx="12"/>
          </p:nvPr>
        </p:nvSpPr>
        <p:spPr/>
        <p:txBody>
          <a:bodyPr/>
          <a:lstStyle/>
          <a:p>
            <a:fld id="{B6F15528-21DE-4FAA-801E-634DDDAF4B2B}" type="slidenum">
              <a:rPr lang="en-US" smtClean="0"/>
              <a:pPr/>
              <a:t>72</a:t>
            </a:fld>
            <a:endParaRPr lang="en-US"/>
          </a:p>
        </p:txBody>
      </p:sp>
    </p:spTree>
    <p:extLst>
      <p:ext uri="{BB962C8B-B14F-4D97-AF65-F5344CB8AC3E}">
        <p14:creationId xmlns:p14="http://schemas.microsoft.com/office/powerpoint/2010/main" val="3433132759"/>
      </p:ext>
    </p:extLst>
  </p:cSld>
  <p:clrMapOvr>
    <a:masterClrMapping/>
  </p:clrMapOvr>
  <p:transition spd="slow">
    <p:pull/>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826713" y="6309320"/>
            <a:ext cx="3485480" cy="215444"/>
          </a:xfrm>
          <a:prstGeom prst="rect">
            <a:avLst/>
          </a:prstGeom>
          <a:noFill/>
        </p:spPr>
        <p:txBody>
          <a:bodyPr wrap="square" rtlCol="0">
            <a:spAutoFit/>
          </a:bodyPr>
          <a:lstStyle/>
          <a:p>
            <a:pPr algn="ctr"/>
            <a:r>
              <a:rPr lang="en-US" sz="800" dirty="0" smtClean="0">
                <a:latin typeface="Century Gothic" pitchFamily="34" charset="0"/>
              </a:rPr>
              <a:t>Copyright Controlled 2014 @</a:t>
            </a:r>
            <a:r>
              <a:rPr lang="en-US" sz="800" dirty="0" smtClean="0"/>
              <a:t> </a:t>
            </a:r>
            <a:r>
              <a:rPr lang="en-US" sz="800" dirty="0" smtClean="0">
                <a:solidFill>
                  <a:srgbClr val="FF0000"/>
                </a:solidFill>
                <a:latin typeface="Neuropol" pitchFamily="34" charset="0"/>
              </a:rPr>
              <a:t>SALIHIN</a:t>
            </a:r>
            <a:endParaRPr lang="en-MY" sz="800" dirty="0">
              <a:solidFill>
                <a:srgbClr val="FF0000"/>
              </a:solidFill>
              <a:latin typeface="Neuropol" pitchFamily="34" charset="0"/>
            </a:endParaRPr>
          </a:p>
        </p:txBody>
      </p:sp>
      <p:sp>
        <p:nvSpPr>
          <p:cNvPr id="4" name="TextBox 3"/>
          <p:cNvSpPr txBox="1"/>
          <p:nvPr/>
        </p:nvSpPr>
        <p:spPr>
          <a:xfrm>
            <a:off x="2286653" y="5590983"/>
            <a:ext cx="4565600" cy="646331"/>
          </a:xfrm>
          <a:prstGeom prst="rect">
            <a:avLst/>
          </a:prstGeom>
          <a:noFill/>
        </p:spPr>
        <p:txBody>
          <a:bodyPr wrap="square" rtlCol="0">
            <a:spAutoFit/>
          </a:bodyPr>
          <a:lstStyle/>
          <a:p>
            <a:pPr algn="ctr"/>
            <a:r>
              <a:rPr lang="en-US" sz="1200" dirty="0" smtClean="0">
                <a:latin typeface="Century Gothic" pitchFamily="34" charset="0"/>
              </a:rPr>
              <a:t>www.</a:t>
            </a:r>
            <a:r>
              <a:rPr lang="en-US" sz="1200" dirty="0" smtClean="0">
                <a:solidFill>
                  <a:srgbClr val="FF0000"/>
                </a:solidFill>
                <a:latin typeface="Neuropol" pitchFamily="34" charset="0"/>
              </a:rPr>
              <a:t>salihin</a:t>
            </a:r>
            <a:r>
              <a:rPr lang="en-US" sz="1200" dirty="0" smtClean="0">
                <a:latin typeface="Century Gothic" pitchFamily="34" charset="0"/>
              </a:rPr>
              <a:t>.com.my</a:t>
            </a:r>
            <a:r>
              <a:rPr lang="en-US" sz="1200" dirty="0">
                <a:latin typeface="Century Gothic" pitchFamily="34" charset="0"/>
              </a:rPr>
              <a:t> </a:t>
            </a:r>
            <a:r>
              <a:rPr lang="en-US" sz="1200" dirty="0" smtClean="0">
                <a:latin typeface="Century Gothic" pitchFamily="34" charset="0"/>
              </a:rPr>
              <a:t>  |   www.my</a:t>
            </a:r>
            <a:r>
              <a:rPr lang="en-US" sz="1200" dirty="0" smtClean="0">
                <a:solidFill>
                  <a:srgbClr val="FF0000"/>
                </a:solidFill>
                <a:latin typeface="Neuropol" pitchFamily="34" charset="0"/>
              </a:rPr>
              <a:t>salihin</a:t>
            </a:r>
            <a:r>
              <a:rPr lang="en-US" sz="1200" dirty="0" smtClean="0">
                <a:latin typeface="Century Gothic" pitchFamily="34" charset="0"/>
              </a:rPr>
              <a:t>.com</a:t>
            </a:r>
          </a:p>
          <a:p>
            <a:pPr algn="ctr"/>
            <a:endParaRPr lang="en-US" sz="1200" dirty="0" smtClean="0">
              <a:solidFill>
                <a:srgbClr val="FF0000"/>
              </a:solidFill>
              <a:latin typeface="Neuropol" pitchFamily="34" charset="0"/>
            </a:endParaRPr>
          </a:p>
          <a:p>
            <a:pPr algn="ctr"/>
            <a:r>
              <a:rPr lang="en-US" sz="1200" dirty="0" smtClean="0">
                <a:solidFill>
                  <a:srgbClr val="FF0000"/>
                </a:solidFill>
                <a:latin typeface="Neuropol" pitchFamily="34" charset="0"/>
              </a:rPr>
              <a:t>1 300 88 5678</a:t>
            </a:r>
            <a:endParaRPr lang="en-MY" sz="1200" dirty="0">
              <a:solidFill>
                <a:srgbClr val="FF0000"/>
              </a:solidFill>
              <a:latin typeface="Neuropol" pitchFamily="34" charset="0"/>
            </a:endParaRPr>
          </a:p>
        </p:txBody>
      </p:sp>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tretch>
            <a:fillRect/>
          </a:stretch>
        </p:blipFill>
        <p:spPr>
          <a:xfrm>
            <a:off x="2644402" y="4529443"/>
            <a:ext cx="3877408" cy="1028700"/>
          </a:xfrm>
          <a:prstGeom prst="rect">
            <a:avLst/>
          </a:prstGeom>
          <a:effectLst>
            <a:outerShdw blurRad="50800" dist="38100" dir="5400000" algn="t" rotWithShape="0">
              <a:prstClr val="black">
                <a:alpha val="40000"/>
              </a:prstClr>
            </a:outerShdw>
          </a:effectLst>
        </p:spPr>
      </p:pic>
      <p:grpSp>
        <p:nvGrpSpPr>
          <p:cNvPr id="6" name="Group 5"/>
          <p:cNvGrpSpPr/>
          <p:nvPr/>
        </p:nvGrpSpPr>
        <p:grpSpPr>
          <a:xfrm>
            <a:off x="3252475" y="2883367"/>
            <a:ext cx="2703220" cy="848310"/>
            <a:chOff x="2110978" y="3210350"/>
            <a:chExt cx="2587327" cy="811942"/>
          </a:xfrm>
          <a:solidFill>
            <a:schemeClr val="bg2">
              <a:lumMod val="50000"/>
            </a:schemeClr>
          </a:solidFill>
        </p:grpSpPr>
        <p:sp>
          <p:nvSpPr>
            <p:cNvPr id="8" name="Cube 7"/>
            <p:cNvSpPr/>
            <p:nvPr/>
          </p:nvSpPr>
          <p:spPr>
            <a:xfrm rot="398307">
              <a:off x="2110978" y="3272866"/>
              <a:ext cx="795632" cy="749426"/>
            </a:xfrm>
            <a:prstGeom prst="cube">
              <a:avLst/>
            </a:prstGeom>
            <a:solidFill>
              <a:srgbClr val="00CCFF"/>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4400" b="1" dirty="0" smtClean="0">
                  <a:solidFill>
                    <a:schemeClr val="bg1"/>
                  </a:solidFill>
                </a:rPr>
                <a:t>Y</a:t>
              </a:r>
              <a:endParaRPr lang="en-SG" sz="4400" b="1" dirty="0">
                <a:solidFill>
                  <a:schemeClr val="bg1"/>
                </a:solidFill>
              </a:endParaRPr>
            </a:p>
          </p:txBody>
        </p:sp>
        <p:sp>
          <p:nvSpPr>
            <p:cNvPr id="9" name="Cube 8"/>
            <p:cNvSpPr/>
            <p:nvPr/>
          </p:nvSpPr>
          <p:spPr>
            <a:xfrm>
              <a:off x="3005432" y="3210350"/>
              <a:ext cx="795632" cy="749426"/>
            </a:xfrm>
            <a:prstGeom prst="cube">
              <a:avLst/>
            </a:prstGeom>
            <a:solidFill>
              <a:srgbClr val="FF3399"/>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4400" b="1" dirty="0">
                  <a:solidFill>
                    <a:schemeClr val="bg1"/>
                  </a:solidFill>
                </a:rPr>
                <a:t>O</a:t>
              </a:r>
              <a:endParaRPr lang="en-SG" sz="4400" b="1" dirty="0">
                <a:solidFill>
                  <a:schemeClr val="bg1"/>
                </a:solidFill>
              </a:endParaRPr>
            </a:p>
          </p:txBody>
        </p:sp>
        <p:sp>
          <p:nvSpPr>
            <p:cNvPr id="10" name="Cube 9"/>
            <p:cNvSpPr/>
            <p:nvPr/>
          </p:nvSpPr>
          <p:spPr>
            <a:xfrm rot="21107126">
              <a:off x="3902673" y="3264835"/>
              <a:ext cx="795632" cy="749426"/>
            </a:xfrm>
            <a:prstGeom prst="cube">
              <a:avLst/>
            </a:prstGeom>
            <a:solidFill>
              <a:srgbClr val="99000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4400" b="1" dirty="0" smtClean="0">
                  <a:solidFill>
                    <a:schemeClr val="bg1"/>
                  </a:solidFill>
                </a:rPr>
                <a:t>U</a:t>
              </a:r>
              <a:endParaRPr lang="en-SG" sz="4400" b="1" dirty="0">
                <a:solidFill>
                  <a:schemeClr val="bg1"/>
                </a:solidFill>
              </a:endParaRPr>
            </a:p>
          </p:txBody>
        </p:sp>
      </p:grpSp>
      <p:grpSp>
        <p:nvGrpSpPr>
          <p:cNvPr id="13" name="Group 12"/>
          <p:cNvGrpSpPr/>
          <p:nvPr/>
        </p:nvGrpSpPr>
        <p:grpSpPr>
          <a:xfrm>
            <a:off x="2036065" y="1574550"/>
            <a:ext cx="4725553" cy="896965"/>
            <a:chOff x="1492742" y="2056917"/>
            <a:chExt cx="8402552" cy="1594902"/>
          </a:xfrm>
          <a:solidFill>
            <a:schemeClr val="bg2">
              <a:lumMod val="50000"/>
            </a:schemeClr>
          </a:solidFill>
        </p:grpSpPr>
        <p:sp>
          <p:nvSpPr>
            <p:cNvPr id="15" name="Cube 14"/>
            <p:cNvSpPr/>
            <p:nvPr/>
          </p:nvSpPr>
          <p:spPr>
            <a:xfrm rot="21009157">
              <a:off x="3435470" y="2056917"/>
              <a:ext cx="1502588" cy="1415324"/>
            </a:xfrm>
            <a:prstGeom prst="cube">
              <a:avLst/>
            </a:prstGeom>
            <a:solidFill>
              <a:srgbClr val="33CC33"/>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4400" b="1" dirty="0">
                  <a:solidFill>
                    <a:schemeClr val="bg1"/>
                  </a:solidFill>
                </a:rPr>
                <a:t>H</a:t>
              </a:r>
              <a:endParaRPr lang="en-SG" sz="4400" b="1" dirty="0">
                <a:solidFill>
                  <a:schemeClr val="bg1"/>
                </a:solidFill>
              </a:endParaRPr>
            </a:p>
          </p:txBody>
        </p:sp>
        <p:sp>
          <p:nvSpPr>
            <p:cNvPr id="16" name="Cube 15"/>
            <p:cNvSpPr/>
            <p:nvPr/>
          </p:nvSpPr>
          <p:spPr>
            <a:xfrm rot="427281">
              <a:off x="5129951" y="2159814"/>
              <a:ext cx="1502588" cy="1415324"/>
            </a:xfrm>
            <a:prstGeom prst="cube">
              <a:avLst/>
            </a:prstGeom>
            <a:solidFill>
              <a:srgbClr val="FF000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4400" b="1" dirty="0" smtClean="0">
                  <a:solidFill>
                    <a:schemeClr val="bg1"/>
                  </a:solidFill>
                </a:rPr>
                <a:t>A</a:t>
              </a:r>
              <a:endParaRPr lang="en-SG" sz="4400" b="1" dirty="0">
                <a:solidFill>
                  <a:schemeClr val="bg1"/>
                </a:solidFill>
              </a:endParaRPr>
            </a:p>
          </p:txBody>
        </p:sp>
        <p:sp>
          <p:nvSpPr>
            <p:cNvPr id="17" name="Cube 16"/>
            <p:cNvSpPr/>
            <p:nvPr/>
          </p:nvSpPr>
          <p:spPr>
            <a:xfrm>
              <a:off x="6781312" y="2159814"/>
              <a:ext cx="1502588" cy="1415324"/>
            </a:xfrm>
            <a:prstGeom prst="cube">
              <a:avLst/>
            </a:prstGeom>
            <a:solidFill>
              <a:srgbClr val="5F5F5F"/>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4400" b="1" dirty="0" smtClean="0">
                  <a:solidFill>
                    <a:schemeClr val="bg1"/>
                  </a:solidFill>
                </a:rPr>
                <a:t>N</a:t>
              </a:r>
              <a:endParaRPr lang="en-SG" sz="4400" b="1" dirty="0">
                <a:solidFill>
                  <a:schemeClr val="bg1"/>
                </a:solidFill>
              </a:endParaRPr>
            </a:p>
          </p:txBody>
        </p:sp>
        <p:sp>
          <p:nvSpPr>
            <p:cNvPr id="18" name="Cube 17"/>
            <p:cNvSpPr/>
            <p:nvPr/>
          </p:nvSpPr>
          <p:spPr>
            <a:xfrm rot="982446">
              <a:off x="1492742" y="2083130"/>
              <a:ext cx="1568691" cy="1568689"/>
            </a:xfrm>
            <a:prstGeom prst="cube">
              <a:avLst/>
            </a:prstGeom>
            <a:solidFill>
              <a:srgbClr val="FF990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4400" b="1" dirty="0">
                  <a:solidFill>
                    <a:schemeClr val="bg1"/>
                  </a:solidFill>
                </a:rPr>
                <a:t>T</a:t>
              </a:r>
              <a:endParaRPr lang="en-SG" sz="4400" b="1" dirty="0">
                <a:solidFill>
                  <a:schemeClr val="bg1"/>
                </a:solidFill>
              </a:endParaRPr>
            </a:p>
          </p:txBody>
        </p:sp>
        <p:sp>
          <p:nvSpPr>
            <p:cNvPr id="19" name="Cube 18"/>
            <p:cNvSpPr/>
            <p:nvPr/>
          </p:nvSpPr>
          <p:spPr>
            <a:xfrm rot="21430170">
              <a:off x="8392706" y="2159814"/>
              <a:ext cx="1502588" cy="1415324"/>
            </a:xfrm>
            <a:prstGeom prst="cube">
              <a:avLst/>
            </a:prstGeom>
            <a:solidFill>
              <a:srgbClr val="CCCC0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4400" b="1" dirty="0" smtClean="0">
                  <a:solidFill>
                    <a:schemeClr val="bg1"/>
                  </a:solidFill>
                </a:rPr>
                <a:t>K</a:t>
              </a:r>
              <a:endParaRPr lang="en-SG" sz="4400" b="1" dirty="0">
                <a:solidFill>
                  <a:schemeClr val="bg1"/>
                </a:solidFill>
              </a:endParaRPr>
            </a:p>
          </p:txBody>
        </p:sp>
      </p:grpSp>
      <p:sp>
        <p:nvSpPr>
          <p:cNvPr id="20" name="Slide Number Placeholder 9"/>
          <p:cNvSpPr>
            <a:spLocks noGrp="1"/>
          </p:cNvSpPr>
          <p:nvPr>
            <p:ph type="sldNum" sz="quarter" idx="12"/>
          </p:nvPr>
        </p:nvSpPr>
        <p:spPr>
          <a:xfrm>
            <a:off x="8507453" y="6407152"/>
            <a:ext cx="532558" cy="365125"/>
          </a:xfrm>
        </p:spPr>
        <p:txBody>
          <a:bodyPr/>
          <a:lstStyle/>
          <a:p>
            <a:fld id="{0609AB30-EEFD-4B7E-84BA-C09F076F50F0}" type="slidenum">
              <a:rPr lang="en-US" smtClean="0"/>
              <a:t>73</a:t>
            </a:fld>
            <a:endParaRPr lang="en-US" dirty="0"/>
          </a:p>
        </p:txBody>
      </p:sp>
    </p:spTree>
    <p:extLst>
      <p:ext uri="{BB962C8B-B14F-4D97-AF65-F5344CB8AC3E}">
        <p14:creationId xmlns:p14="http://schemas.microsoft.com/office/powerpoint/2010/main" val="1031689221"/>
      </p:ext>
    </p:extLst>
  </p:cSld>
  <p:clrMapOvr>
    <a:masterClrMapping/>
  </p:clrMapOvr>
  <p:transition spd="slow">
    <p:pull/>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2"/>
          </p:nvPr>
        </p:nvSpPr>
        <p:spPr/>
        <p:txBody>
          <a:bodyPr/>
          <a:lstStyle/>
          <a:p>
            <a:fld id="{1F45E794-307C-49D3-8CE5-47BF882ED0AE}" type="slidenum">
              <a:rPr lang="en-MY" smtClean="0"/>
              <a:pPr/>
              <a:t>8</a:t>
            </a:fld>
            <a:endParaRPr lang="en-MY" dirty="0"/>
          </a:p>
        </p:txBody>
      </p:sp>
      <p:sp>
        <p:nvSpPr>
          <p:cNvPr id="30" name="Rounded Rectangle 12"/>
          <p:cNvSpPr>
            <a:spLocks noChangeArrowheads="1"/>
          </p:cNvSpPr>
          <p:nvPr/>
        </p:nvSpPr>
        <p:spPr bwMode="auto">
          <a:xfrm>
            <a:off x="4771407" y="1878212"/>
            <a:ext cx="3893527" cy="3212511"/>
          </a:xfrm>
          <a:prstGeom prst="roundRect">
            <a:avLst>
              <a:gd name="adj" fmla="val 11250"/>
            </a:avLst>
          </a:prstGeom>
          <a:solidFill>
            <a:srgbClr val="FFFF00"/>
          </a:solidFill>
          <a:ln>
            <a:noFill/>
          </a:ln>
          <a:extLst/>
        </p:spPr>
        <p:txBody>
          <a:bodyPr/>
          <a:lstStyle>
            <a:lvl1pPr eaLnBrk="0" hangingPunct="0">
              <a:defRPr sz="4400">
                <a:solidFill>
                  <a:schemeClr val="tx1"/>
                </a:solidFill>
                <a:latin typeface="Arial" panose="020B0604020202020204" pitchFamily="34" charset="0"/>
              </a:defRPr>
            </a:lvl1pPr>
            <a:lvl2pPr marL="742950" indent="-285750" eaLnBrk="0" hangingPunct="0">
              <a:defRPr sz="4400">
                <a:solidFill>
                  <a:schemeClr val="tx1"/>
                </a:solidFill>
                <a:latin typeface="Arial" panose="020B0604020202020204" pitchFamily="34" charset="0"/>
              </a:defRPr>
            </a:lvl2pPr>
            <a:lvl3pPr marL="1143000" indent="-228600" eaLnBrk="0" hangingPunct="0">
              <a:defRPr sz="4400">
                <a:solidFill>
                  <a:schemeClr val="tx1"/>
                </a:solidFill>
                <a:latin typeface="Arial" panose="020B0604020202020204" pitchFamily="34" charset="0"/>
              </a:defRPr>
            </a:lvl3pPr>
            <a:lvl4pPr marL="1600200" indent="-228600" eaLnBrk="0" hangingPunct="0">
              <a:defRPr sz="4400">
                <a:solidFill>
                  <a:schemeClr val="tx1"/>
                </a:solidFill>
                <a:latin typeface="Arial" panose="020B0604020202020204" pitchFamily="34" charset="0"/>
              </a:defRPr>
            </a:lvl4pPr>
            <a:lvl5pPr marL="2057400" indent="-228600" eaLnBrk="0" hangingPunct="0">
              <a:defRPr sz="4400">
                <a:solidFill>
                  <a:schemeClr val="tx1"/>
                </a:solidFill>
                <a:latin typeface="Arial" panose="020B0604020202020204" pitchFamily="34" charset="0"/>
              </a:defRPr>
            </a:lvl5pPr>
            <a:lvl6pPr marL="2514600" indent="-228600" algn="r" eaLnBrk="0" fontAlgn="base" hangingPunct="0">
              <a:spcBef>
                <a:spcPct val="0"/>
              </a:spcBef>
              <a:spcAft>
                <a:spcPct val="0"/>
              </a:spcAft>
              <a:defRPr sz="4400">
                <a:solidFill>
                  <a:schemeClr val="tx1"/>
                </a:solidFill>
                <a:latin typeface="Arial" panose="020B0604020202020204" pitchFamily="34" charset="0"/>
              </a:defRPr>
            </a:lvl6pPr>
            <a:lvl7pPr marL="2971800" indent="-228600" algn="r" eaLnBrk="0" fontAlgn="base" hangingPunct="0">
              <a:spcBef>
                <a:spcPct val="0"/>
              </a:spcBef>
              <a:spcAft>
                <a:spcPct val="0"/>
              </a:spcAft>
              <a:defRPr sz="4400">
                <a:solidFill>
                  <a:schemeClr val="tx1"/>
                </a:solidFill>
                <a:latin typeface="Arial" panose="020B0604020202020204" pitchFamily="34" charset="0"/>
              </a:defRPr>
            </a:lvl7pPr>
            <a:lvl8pPr marL="3429000" indent="-228600" algn="r" eaLnBrk="0" fontAlgn="base" hangingPunct="0">
              <a:spcBef>
                <a:spcPct val="0"/>
              </a:spcBef>
              <a:spcAft>
                <a:spcPct val="0"/>
              </a:spcAft>
              <a:defRPr sz="4400">
                <a:solidFill>
                  <a:schemeClr val="tx1"/>
                </a:solidFill>
                <a:latin typeface="Arial" panose="020B0604020202020204" pitchFamily="34" charset="0"/>
              </a:defRPr>
            </a:lvl8pPr>
            <a:lvl9pPr marL="3886200" indent="-228600" algn="r" eaLnBrk="0" fontAlgn="base" hangingPunct="0">
              <a:spcBef>
                <a:spcPct val="0"/>
              </a:spcBef>
              <a:spcAft>
                <a:spcPct val="0"/>
              </a:spcAft>
              <a:defRPr sz="4400">
                <a:solidFill>
                  <a:schemeClr val="tx1"/>
                </a:solidFill>
                <a:latin typeface="Arial" panose="020B0604020202020204" pitchFamily="34" charset="0"/>
              </a:defRPr>
            </a:lvl9pPr>
          </a:lstStyle>
          <a:p>
            <a:pPr eaLnBrk="1" hangingPunct="1"/>
            <a:endParaRPr lang="en-MY" sz="4062"/>
          </a:p>
        </p:txBody>
      </p:sp>
      <p:sp>
        <p:nvSpPr>
          <p:cNvPr id="31" name="Text Box 29"/>
          <p:cNvSpPr txBox="1">
            <a:spLocks noChangeArrowheads="1"/>
          </p:cNvSpPr>
          <p:nvPr/>
        </p:nvSpPr>
        <p:spPr bwMode="auto">
          <a:xfrm>
            <a:off x="5205894" y="1678919"/>
            <a:ext cx="3017959" cy="525628"/>
          </a:xfrm>
          <a:prstGeom prst="roundRect">
            <a:avLst/>
          </a:prstGeom>
          <a:ln>
            <a:headEnd/>
            <a:tailEnd/>
          </a:ln>
        </p:spPr>
        <p:style>
          <a:lnRef idx="1">
            <a:schemeClr val="accent5"/>
          </a:lnRef>
          <a:fillRef idx="3">
            <a:schemeClr val="accent5"/>
          </a:fillRef>
          <a:effectRef idx="2">
            <a:schemeClr val="accent5"/>
          </a:effectRef>
          <a:fontRef idx="minor">
            <a:schemeClr val="lt1"/>
          </a:fontRef>
        </p:style>
        <p:txBody>
          <a:bodyPr wrap="square" lIns="66463" tIns="66463" rIns="66463" bIns="66463">
            <a:spAutoFit/>
          </a:bodyPr>
          <a:lstStyle/>
          <a:p>
            <a:pPr algn="ctr">
              <a:spcBef>
                <a:spcPct val="50000"/>
              </a:spcBef>
              <a:buClr>
                <a:schemeClr val="tx2"/>
              </a:buClr>
              <a:defRPr/>
            </a:pPr>
            <a:r>
              <a:rPr lang="en-US" sz="2215" b="1" dirty="0">
                <a:solidFill>
                  <a:schemeClr val="bg1"/>
                </a:solidFill>
                <a:ea typeface="宋体" pitchFamily="2" charset="-122"/>
              </a:rPr>
              <a:t>Indirect Tax</a:t>
            </a:r>
          </a:p>
        </p:txBody>
      </p:sp>
      <p:pic>
        <p:nvPicPr>
          <p:cNvPr id="3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25603" y="5223661"/>
            <a:ext cx="1091838" cy="930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Rounded Rectangle 17"/>
          <p:cNvSpPr>
            <a:spLocks noChangeArrowheads="1"/>
          </p:cNvSpPr>
          <p:nvPr/>
        </p:nvSpPr>
        <p:spPr bwMode="auto">
          <a:xfrm>
            <a:off x="443904" y="1865798"/>
            <a:ext cx="3788018" cy="3212511"/>
          </a:xfrm>
          <a:prstGeom prst="roundRect">
            <a:avLst>
              <a:gd name="adj" fmla="val 11250"/>
            </a:avLst>
          </a:prstGeom>
          <a:solidFill>
            <a:srgbClr val="D60093"/>
          </a:solidFill>
          <a:ln>
            <a:noFill/>
          </a:ln>
          <a:extLst/>
        </p:spPr>
        <p:txBody>
          <a:bodyPr/>
          <a:lstStyle>
            <a:lvl1pPr eaLnBrk="0" hangingPunct="0">
              <a:defRPr sz="4400">
                <a:solidFill>
                  <a:schemeClr val="tx1"/>
                </a:solidFill>
                <a:latin typeface="Arial" panose="020B0604020202020204" pitchFamily="34" charset="0"/>
              </a:defRPr>
            </a:lvl1pPr>
            <a:lvl2pPr marL="742950" indent="-285750" eaLnBrk="0" hangingPunct="0">
              <a:defRPr sz="4400">
                <a:solidFill>
                  <a:schemeClr val="tx1"/>
                </a:solidFill>
                <a:latin typeface="Arial" panose="020B0604020202020204" pitchFamily="34" charset="0"/>
              </a:defRPr>
            </a:lvl2pPr>
            <a:lvl3pPr marL="1143000" indent="-228600" eaLnBrk="0" hangingPunct="0">
              <a:defRPr sz="4400">
                <a:solidFill>
                  <a:schemeClr val="tx1"/>
                </a:solidFill>
                <a:latin typeface="Arial" panose="020B0604020202020204" pitchFamily="34" charset="0"/>
              </a:defRPr>
            </a:lvl3pPr>
            <a:lvl4pPr marL="1600200" indent="-228600" eaLnBrk="0" hangingPunct="0">
              <a:defRPr sz="4400">
                <a:solidFill>
                  <a:schemeClr val="tx1"/>
                </a:solidFill>
                <a:latin typeface="Arial" panose="020B0604020202020204" pitchFamily="34" charset="0"/>
              </a:defRPr>
            </a:lvl4pPr>
            <a:lvl5pPr marL="2057400" indent="-228600" eaLnBrk="0" hangingPunct="0">
              <a:defRPr sz="4400">
                <a:solidFill>
                  <a:schemeClr val="tx1"/>
                </a:solidFill>
                <a:latin typeface="Arial" panose="020B0604020202020204" pitchFamily="34" charset="0"/>
              </a:defRPr>
            </a:lvl5pPr>
            <a:lvl6pPr marL="2514600" indent="-228600" algn="r" eaLnBrk="0" fontAlgn="base" hangingPunct="0">
              <a:spcBef>
                <a:spcPct val="0"/>
              </a:spcBef>
              <a:spcAft>
                <a:spcPct val="0"/>
              </a:spcAft>
              <a:defRPr sz="4400">
                <a:solidFill>
                  <a:schemeClr val="tx1"/>
                </a:solidFill>
                <a:latin typeface="Arial" panose="020B0604020202020204" pitchFamily="34" charset="0"/>
              </a:defRPr>
            </a:lvl6pPr>
            <a:lvl7pPr marL="2971800" indent="-228600" algn="r" eaLnBrk="0" fontAlgn="base" hangingPunct="0">
              <a:spcBef>
                <a:spcPct val="0"/>
              </a:spcBef>
              <a:spcAft>
                <a:spcPct val="0"/>
              </a:spcAft>
              <a:defRPr sz="4400">
                <a:solidFill>
                  <a:schemeClr val="tx1"/>
                </a:solidFill>
                <a:latin typeface="Arial" panose="020B0604020202020204" pitchFamily="34" charset="0"/>
              </a:defRPr>
            </a:lvl7pPr>
            <a:lvl8pPr marL="3429000" indent="-228600" algn="r" eaLnBrk="0" fontAlgn="base" hangingPunct="0">
              <a:spcBef>
                <a:spcPct val="0"/>
              </a:spcBef>
              <a:spcAft>
                <a:spcPct val="0"/>
              </a:spcAft>
              <a:defRPr sz="4400">
                <a:solidFill>
                  <a:schemeClr val="tx1"/>
                </a:solidFill>
                <a:latin typeface="Arial" panose="020B0604020202020204" pitchFamily="34" charset="0"/>
              </a:defRPr>
            </a:lvl8pPr>
            <a:lvl9pPr marL="3886200" indent="-228600" algn="r" eaLnBrk="0" fontAlgn="base" hangingPunct="0">
              <a:spcBef>
                <a:spcPct val="0"/>
              </a:spcBef>
              <a:spcAft>
                <a:spcPct val="0"/>
              </a:spcAft>
              <a:defRPr sz="4400">
                <a:solidFill>
                  <a:schemeClr val="tx1"/>
                </a:solidFill>
                <a:latin typeface="Arial" panose="020B0604020202020204" pitchFamily="34" charset="0"/>
              </a:defRPr>
            </a:lvl9pPr>
          </a:lstStyle>
          <a:p>
            <a:pPr eaLnBrk="1" hangingPunct="1"/>
            <a:endParaRPr lang="en-MY" sz="4062"/>
          </a:p>
        </p:txBody>
      </p:sp>
      <p:sp>
        <p:nvSpPr>
          <p:cNvPr id="36" name="Text Box 29"/>
          <p:cNvSpPr txBox="1">
            <a:spLocks noChangeArrowheads="1"/>
          </p:cNvSpPr>
          <p:nvPr/>
        </p:nvSpPr>
        <p:spPr bwMode="auto">
          <a:xfrm>
            <a:off x="982678" y="1693573"/>
            <a:ext cx="2725226" cy="525628"/>
          </a:xfrm>
          <a:prstGeom prst="roundRect">
            <a:avLst/>
          </a:prstGeom>
          <a:ln>
            <a:headEnd/>
            <a:tailEnd/>
          </a:ln>
        </p:spPr>
        <p:style>
          <a:lnRef idx="1">
            <a:schemeClr val="accent5"/>
          </a:lnRef>
          <a:fillRef idx="3">
            <a:schemeClr val="accent5"/>
          </a:fillRef>
          <a:effectRef idx="2">
            <a:schemeClr val="accent5"/>
          </a:effectRef>
          <a:fontRef idx="minor">
            <a:schemeClr val="lt1"/>
          </a:fontRef>
        </p:style>
        <p:txBody>
          <a:bodyPr wrap="square" lIns="66463" tIns="66463" rIns="66463" bIns="66463">
            <a:spAutoFit/>
          </a:bodyPr>
          <a:lstStyle/>
          <a:p>
            <a:pPr algn="ctr">
              <a:spcBef>
                <a:spcPct val="50000"/>
              </a:spcBef>
              <a:buClr>
                <a:schemeClr val="tx2"/>
              </a:buClr>
              <a:defRPr/>
            </a:pPr>
            <a:r>
              <a:rPr lang="en-US" sz="2215" b="1" dirty="0">
                <a:solidFill>
                  <a:schemeClr val="bg1"/>
                </a:solidFill>
                <a:ea typeface="宋体" pitchFamily="2" charset="-122"/>
              </a:rPr>
              <a:t>Direct Tax</a:t>
            </a:r>
          </a:p>
        </p:txBody>
      </p:sp>
      <p:pic>
        <p:nvPicPr>
          <p:cNvPr id="41" name="Picture 17" descr="http://t1.gstatic.com/images?q=tbn:WQgRWP8j1VFjI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3364" y="5230736"/>
            <a:ext cx="1155711" cy="1056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 Box 29"/>
          <p:cNvSpPr txBox="1">
            <a:spLocks noChangeArrowheads="1"/>
          </p:cNvSpPr>
          <p:nvPr/>
        </p:nvSpPr>
        <p:spPr bwMode="auto">
          <a:xfrm>
            <a:off x="819676" y="2299029"/>
            <a:ext cx="3023089" cy="5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66463" tIns="66463" rIns="66463" bIns="66463">
            <a:spAutoFit/>
          </a:bodyPr>
          <a:lstStyle>
            <a:lvl1pPr eaLnBrk="0" hangingPunct="0">
              <a:defRPr sz="4400">
                <a:solidFill>
                  <a:schemeClr val="tx1"/>
                </a:solidFill>
                <a:latin typeface="Arial" panose="020B0604020202020204" pitchFamily="34" charset="0"/>
              </a:defRPr>
            </a:lvl1pPr>
            <a:lvl2pPr marL="742950" indent="-285750" eaLnBrk="0" hangingPunct="0">
              <a:defRPr sz="4400">
                <a:solidFill>
                  <a:schemeClr val="tx1"/>
                </a:solidFill>
                <a:latin typeface="Arial" panose="020B0604020202020204" pitchFamily="34" charset="0"/>
              </a:defRPr>
            </a:lvl2pPr>
            <a:lvl3pPr marL="1143000" indent="-228600" eaLnBrk="0" hangingPunct="0">
              <a:defRPr sz="4400">
                <a:solidFill>
                  <a:schemeClr val="tx1"/>
                </a:solidFill>
                <a:latin typeface="Arial" panose="020B0604020202020204" pitchFamily="34" charset="0"/>
              </a:defRPr>
            </a:lvl3pPr>
            <a:lvl4pPr marL="1600200" indent="-228600" eaLnBrk="0" hangingPunct="0">
              <a:defRPr sz="4400">
                <a:solidFill>
                  <a:schemeClr val="tx1"/>
                </a:solidFill>
                <a:latin typeface="Arial" panose="020B0604020202020204" pitchFamily="34" charset="0"/>
              </a:defRPr>
            </a:lvl4pPr>
            <a:lvl5pPr marL="2057400" indent="-228600" eaLnBrk="0" hangingPunct="0">
              <a:defRPr sz="4400">
                <a:solidFill>
                  <a:schemeClr val="tx1"/>
                </a:solidFill>
                <a:latin typeface="Arial" panose="020B0604020202020204" pitchFamily="34" charset="0"/>
              </a:defRPr>
            </a:lvl5pPr>
            <a:lvl6pPr marL="2514600" indent="-228600" algn="r" eaLnBrk="0" fontAlgn="base" hangingPunct="0">
              <a:spcBef>
                <a:spcPct val="0"/>
              </a:spcBef>
              <a:spcAft>
                <a:spcPct val="0"/>
              </a:spcAft>
              <a:defRPr sz="4400">
                <a:solidFill>
                  <a:schemeClr val="tx1"/>
                </a:solidFill>
                <a:latin typeface="Arial" panose="020B0604020202020204" pitchFamily="34" charset="0"/>
              </a:defRPr>
            </a:lvl6pPr>
            <a:lvl7pPr marL="2971800" indent="-228600" algn="r" eaLnBrk="0" fontAlgn="base" hangingPunct="0">
              <a:spcBef>
                <a:spcPct val="0"/>
              </a:spcBef>
              <a:spcAft>
                <a:spcPct val="0"/>
              </a:spcAft>
              <a:defRPr sz="4400">
                <a:solidFill>
                  <a:schemeClr val="tx1"/>
                </a:solidFill>
                <a:latin typeface="Arial" panose="020B0604020202020204" pitchFamily="34" charset="0"/>
              </a:defRPr>
            </a:lvl7pPr>
            <a:lvl8pPr marL="3429000" indent="-228600" algn="r" eaLnBrk="0" fontAlgn="base" hangingPunct="0">
              <a:spcBef>
                <a:spcPct val="0"/>
              </a:spcBef>
              <a:spcAft>
                <a:spcPct val="0"/>
              </a:spcAft>
              <a:defRPr sz="4400">
                <a:solidFill>
                  <a:schemeClr val="tx1"/>
                </a:solidFill>
                <a:latin typeface="Arial" panose="020B0604020202020204" pitchFamily="34" charset="0"/>
              </a:defRPr>
            </a:lvl8pPr>
            <a:lvl9pPr marL="3886200" indent="-228600" algn="r" eaLnBrk="0" fontAlgn="base" hangingPunct="0">
              <a:spcBef>
                <a:spcPct val="0"/>
              </a:spcBef>
              <a:spcAft>
                <a:spcPct val="0"/>
              </a:spcAft>
              <a:defRPr sz="4400">
                <a:solidFill>
                  <a:schemeClr val="tx1"/>
                </a:solidFill>
                <a:latin typeface="Arial" panose="020B0604020202020204" pitchFamily="34" charset="0"/>
              </a:defRPr>
            </a:lvl9pPr>
          </a:lstStyle>
          <a:p>
            <a:pPr algn="ctr" eaLnBrk="1" hangingPunct="1">
              <a:spcBef>
                <a:spcPct val="50000"/>
              </a:spcBef>
              <a:buClr>
                <a:schemeClr val="tx2"/>
              </a:buClr>
            </a:pPr>
            <a:r>
              <a:rPr lang="en-US" sz="2585" b="1" dirty="0">
                <a:solidFill>
                  <a:schemeClr val="bg1"/>
                </a:solidFill>
                <a:latin typeface="+mn-lt"/>
                <a:ea typeface="SimSun" panose="02010600030101010101" pitchFamily="2" charset="-122"/>
              </a:rPr>
              <a:t>Corporate Tax</a:t>
            </a:r>
          </a:p>
        </p:txBody>
      </p:sp>
      <p:sp>
        <p:nvSpPr>
          <p:cNvPr id="22" name="Text Box 29"/>
          <p:cNvSpPr txBox="1">
            <a:spLocks noChangeArrowheads="1"/>
          </p:cNvSpPr>
          <p:nvPr/>
        </p:nvSpPr>
        <p:spPr bwMode="auto">
          <a:xfrm>
            <a:off x="384459" y="2807149"/>
            <a:ext cx="3893526" cy="5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66463" tIns="66463" rIns="66463" bIns="66463">
            <a:spAutoFit/>
          </a:bodyPr>
          <a:lstStyle>
            <a:lvl1pPr eaLnBrk="0" hangingPunct="0">
              <a:defRPr sz="4400">
                <a:solidFill>
                  <a:schemeClr val="tx1"/>
                </a:solidFill>
                <a:latin typeface="Arial" panose="020B0604020202020204" pitchFamily="34" charset="0"/>
              </a:defRPr>
            </a:lvl1pPr>
            <a:lvl2pPr marL="742950" indent="-285750" eaLnBrk="0" hangingPunct="0">
              <a:defRPr sz="4400">
                <a:solidFill>
                  <a:schemeClr val="tx1"/>
                </a:solidFill>
                <a:latin typeface="Arial" panose="020B0604020202020204" pitchFamily="34" charset="0"/>
              </a:defRPr>
            </a:lvl2pPr>
            <a:lvl3pPr marL="1143000" indent="-228600" eaLnBrk="0" hangingPunct="0">
              <a:defRPr sz="4400">
                <a:solidFill>
                  <a:schemeClr val="tx1"/>
                </a:solidFill>
                <a:latin typeface="Arial" panose="020B0604020202020204" pitchFamily="34" charset="0"/>
              </a:defRPr>
            </a:lvl3pPr>
            <a:lvl4pPr marL="1600200" indent="-228600" eaLnBrk="0" hangingPunct="0">
              <a:defRPr sz="4400">
                <a:solidFill>
                  <a:schemeClr val="tx1"/>
                </a:solidFill>
                <a:latin typeface="Arial" panose="020B0604020202020204" pitchFamily="34" charset="0"/>
              </a:defRPr>
            </a:lvl4pPr>
            <a:lvl5pPr marL="2057400" indent="-228600" eaLnBrk="0" hangingPunct="0">
              <a:defRPr sz="4400">
                <a:solidFill>
                  <a:schemeClr val="tx1"/>
                </a:solidFill>
                <a:latin typeface="Arial" panose="020B0604020202020204" pitchFamily="34" charset="0"/>
              </a:defRPr>
            </a:lvl5pPr>
            <a:lvl6pPr marL="2514600" indent="-228600" algn="r" eaLnBrk="0" fontAlgn="base" hangingPunct="0">
              <a:spcBef>
                <a:spcPct val="0"/>
              </a:spcBef>
              <a:spcAft>
                <a:spcPct val="0"/>
              </a:spcAft>
              <a:defRPr sz="4400">
                <a:solidFill>
                  <a:schemeClr val="tx1"/>
                </a:solidFill>
                <a:latin typeface="Arial" panose="020B0604020202020204" pitchFamily="34" charset="0"/>
              </a:defRPr>
            </a:lvl6pPr>
            <a:lvl7pPr marL="2971800" indent="-228600" algn="r" eaLnBrk="0" fontAlgn="base" hangingPunct="0">
              <a:spcBef>
                <a:spcPct val="0"/>
              </a:spcBef>
              <a:spcAft>
                <a:spcPct val="0"/>
              </a:spcAft>
              <a:defRPr sz="4400">
                <a:solidFill>
                  <a:schemeClr val="tx1"/>
                </a:solidFill>
                <a:latin typeface="Arial" panose="020B0604020202020204" pitchFamily="34" charset="0"/>
              </a:defRPr>
            </a:lvl7pPr>
            <a:lvl8pPr marL="3429000" indent="-228600" algn="r" eaLnBrk="0" fontAlgn="base" hangingPunct="0">
              <a:spcBef>
                <a:spcPct val="0"/>
              </a:spcBef>
              <a:spcAft>
                <a:spcPct val="0"/>
              </a:spcAft>
              <a:defRPr sz="4400">
                <a:solidFill>
                  <a:schemeClr val="tx1"/>
                </a:solidFill>
                <a:latin typeface="Arial" panose="020B0604020202020204" pitchFamily="34" charset="0"/>
              </a:defRPr>
            </a:lvl8pPr>
            <a:lvl9pPr marL="3886200" indent="-228600" algn="r" eaLnBrk="0" fontAlgn="base" hangingPunct="0">
              <a:spcBef>
                <a:spcPct val="0"/>
              </a:spcBef>
              <a:spcAft>
                <a:spcPct val="0"/>
              </a:spcAft>
              <a:defRPr sz="4400">
                <a:solidFill>
                  <a:schemeClr val="tx1"/>
                </a:solidFill>
                <a:latin typeface="Arial" panose="020B0604020202020204" pitchFamily="34" charset="0"/>
              </a:defRPr>
            </a:lvl9pPr>
          </a:lstStyle>
          <a:p>
            <a:pPr algn="ctr" eaLnBrk="1" hangingPunct="1">
              <a:spcBef>
                <a:spcPct val="50000"/>
              </a:spcBef>
              <a:buClr>
                <a:schemeClr val="tx2"/>
              </a:buClr>
            </a:pPr>
            <a:r>
              <a:rPr lang="en-US" sz="2585" b="1" dirty="0">
                <a:solidFill>
                  <a:schemeClr val="bg1"/>
                </a:solidFill>
                <a:latin typeface="+mn-lt"/>
                <a:ea typeface="SimSun" panose="02010600030101010101" pitchFamily="2" charset="-122"/>
              </a:rPr>
              <a:t>Individual Income Tax</a:t>
            </a:r>
          </a:p>
        </p:txBody>
      </p:sp>
      <p:sp>
        <p:nvSpPr>
          <p:cNvPr id="24" name="Text Box 29"/>
          <p:cNvSpPr txBox="1">
            <a:spLocks noChangeArrowheads="1"/>
          </p:cNvSpPr>
          <p:nvPr/>
        </p:nvSpPr>
        <p:spPr bwMode="auto">
          <a:xfrm>
            <a:off x="503153" y="3347277"/>
            <a:ext cx="3670788" cy="5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66463" tIns="66463" rIns="66463" bIns="66463">
            <a:spAutoFit/>
          </a:bodyPr>
          <a:lstStyle>
            <a:lvl1pPr eaLnBrk="0" hangingPunct="0">
              <a:defRPr sz="4400">
                <a:solidFill>
                  <a:schemeClr val="tx1"/>
                </a:solidFill>
                <a:latin typeface="Arial" panose="020B0604020202020204" pitchFamily="34" charset="0"/>
              </a:defRPr>
            </a:lvl1pPr>
            <a:lvl2pPr marL="742950" indent="-285750" eaLnBrk="0" hangingPunct="0">
              <a:defRPr sz="4400">
                <a:solidFill>
                  <a:schemeClr val="tx1"/>
                </a:solidFill>
                <a:latin typeface="Arial" panose="020B0604020202020204" pitchFamily="34" charset="0"/>
              </a:defRPr>
            </a:lvl2pPr>
            <a:lvl3pPr marL="1143000" indent="-228600" eaLnBrk="0" hangingPunct="0">
              <a:defRPr sz="4400">
                <a:solidFill>
                  <a:schemeClr val="tx1"/>
                </a:solidFill>
                <a:latin typeface="Arial" panose="020B0604020202020204" pitchFamily="34" charset="0"/>
              </a:defRPr>
            </a:lvl3pPr>
            <a:lvl4pPr marL="1600200" indent="-228600" eaLnBrk="0" hangingPunct="0">
              <a:defRPr sz="4400">
                <a:solidFill>
                  <a:schemeClr val="tx1"/>
                </a:solidFill>
                <a:latin typeface="Arial" panose="020B0604020202020204" pitchFamily="34" charset="0"/>
              </a:defRPr>
            </a:lvl4pPr>
            <a:lvl5pPr marL="2057400" indent="-228600" eaLnBrk="0" hangingPunct="0">
              <a:defRPr sz="4400">
                <a:solidFill>
                  <a:schemeClr val="tx1"/>
                </a:solidFill>
                <a:latin typeface="Arial" panose="020B0604020202020204" pitchFamily="34" charset="0"/>
              </a:defRPr>
            </a:lvl5pPr>
            <a:lvl6pPr marL="2514600" indent="-228600" algn="r" eaLnBrk="0" fontAlgn="base" hangingPunct="0">
              <a:spcBef>
                <a:spcPct val="0"/>
              </a:spcBef>
              <a:spcAft>
                <a:spcPct val="0"/>
              </a:spcAft>
              <a:defRPr sz="4400">
                <a:solidFill>
                  <a:schemeClr val="tx1"/>
                </a:solidFill>
                <a:latin typeface="Arial" panose="020B0604020202020204" pitchFamily="34" charset="0"/>
              </a:defRPr>
            </a:lvl6pPr>
            <a:lvl7pPr marL="2971800" indent="-228600" algn="r" eaLnBrk="0" fontAlgn="base" hangingPunct="0">
              <a:spcBef>
                <a:spcPct val="0"/>
              </a:spcBef>
              <a:spcAft>
                <a:spcPct val="0"/>
              </a:spcAft>
              <a:defRPr sz="4400">
                <a:solidFill>
                  <a:schemeClr val="tx1"/>
                </a:solidFill>
                <a:latin typeface="Arial" panose="020B0604020202020204" pitchFamily="34" charset="0"/>
              </a:defRPr>
            </a:lvl7pPr>
            <a:lvl8pPr marL="3429000" indent="-228600" algn="r" eaLnBrk="0" fontAlgn="base" hangingPunct="0">
              <a:spcBef>
                <a:spcPct val="0"/>
              </a:spcBef>
              <a:spcAft>
                <a:spcPct val="0"/>
              </a:spcAft>
              <a:defRPr sz="4400">
                <a:solidFill>
                  <a:schemeClr val="tx1"/>
                </a:solidFill>
                <a:latin typeface="Arial" panose="020B0604020202020204" pitchFamily="34" charset="0"/>
              </a:defRPr>
            </a:lvl8pPr>
            <a:lvl9pPr marL="3886200" indent="-228600" algn="r" eaLnBrk="0" fontAlgn="base" hangingPunct="0">
              <a:spcBef>
                <a:spcPct val="0"/>
              </a:spcBef>
              <a:spcAft>
                <a:spcPct val="0"/>
              </a:spcAft>
              <a:defRPr sz="4400">
                <a:solidFill>
                  <a:schemeClr val="tx1"/>
                </a:solidFill>
                <a:latin typeface="Arial" panose="020B0604020202020204" pitchFamily="34" charset="0"/>
              </a:defRPr>
            </a:lvl9pPr>
          </a:lstStyle>
          <a:p>
            <a:pPr algn="ctr" eaLnBrk="1" hangingPunct="1">
              <a:spcBef>
                <a:spcPct val="50000"/>
              </a:spcBef>
              <a:buClr>
                <a:schemeClr val="tx2"/>
              </a:buClr>
            </a:pPr>
            <a:r>
              <a:rPr lang="en-US" sz="2585" b="1" dirty="0">
                <a:solidFill>
                  <a:schemeClr val="bg1"/>
                </a:solidFill>
                <a:latin typeface="+mn-lt"/>
                <a:ea typeface="SimSun" panose="02010600030101010101" pitchFamily="2" charset="-122"/>
              </a:rPr>
              <a:t>Real Property Gains Tax</a:t>
            </a:r>
          </a:p>
        </p:txBody>
      </p:sp>
      <p:sp>
        <p:nvSpPr>
          <p:cNvPr id="25" name="Text Box 29"/>
          <p:cNvSpPr txBox="1">
            <a:spLocks noChangeArrowheads="1"/>
          </p:cNvSpPr>
          <p:nvPr/>
        </p:nvSpPr>
        <p:spPr bwMode="auto">
          <a:xfrm>
            <a:off x="459290" y="3894283"/>
            <a:ext cx="3757246" cy="5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66463" tIns="66463" rIns="66463" bIns="66463">
            <a:spAutoFit/>
          </a:bodyPr>
          <a:lstStyle>
            <a:lvl1pPr eaLnBrk="0" hangingPunct="0">
              <a:defRPr sz="4400">
                <a:solidFill>
                  <a:schemeClr val="tx1"/>
                </a:solidFill>
                <a:latin typeface="Arial" panose="020B0604020202020204" pitchFamily="34" charset="0"/>
              </a:defRPr>
            </a:lvl1pPr>
            <a:lvl2pPr marL="742950" indent="-285750" eaLnBrk="0" hangingPunct="0">
              <a:defRPr sz="4400">
                <a:solidFill>
                  <a:schemeClr val="tx1"/>
                </a:solidFill>
                <a:latin typeface="Arial" panose="020B0604020202020204" pitchFamily="34" charset="0"/>
              </a:defRPr>
            </a:lvl2pPr>
            <a:lvl3pPr marL="1143000" indent="-228600" eaLnBrk="0" hangingPunct="0">
              <a:defRPr sz="4400">
                <a:solidFill>
                  <a:schemeClr val="tx1"/>
                </a:solidFill>
                <a:latin typeface="Arial" panose="020B0604020202020204" pitchFamily="34" charset="0"/>
              </a:defRPr>
            </a:lvl3pPr>
            <a:lvl4pPr marL="1600200" indent="-228600" eaLnBrk="0" hangingPunct="0">
              <a:defRPr sz="4400">
                <a:solidFill>
                  <a:schemeClr val="tx1"/>
                </a:solidFill>
                <a:latin typeface="Arial" panose="020B0604020202020204" pitchFamily="34" charset="0"/>
              </a:defRPr>
            </a:lvl4pPr>
            <a:lvl5pPr marL="2057400" indent="-228600" eaLnBrk="0" hangingPunct="0">
              <a:defRPr sz="4400">
                <a:solidFill>
                  <a:schemeClr val="tx1"/>
                </a:solidFill>
                <a:latin typeface="Arial" panose="020B0604020202020204" pitchFamily="34" charset="0"/>
              </a:defRPr>
            </a:lvl5pPr>
            <a:lvl6pPr marL="2514600" indent="-228600" algn="r" eaLnBrk="0" fontAlgn="base" hangingPunct="0">
              <a:spcBef>
                <a:spcPct val="0"/>
              </a:spcBef>
              <a:spcAft>
                <a:spcPct val="0"/>
              </a:spcAft>
              <a:defRPr sz="4400">
                <a:solidFill>
                  <a:schemeClr val="tx1"/>
                </a:solidFill>
                <a:latin typeface="Arial" panose="020B0604020202020204" pitchFamily="34" charset="0"/>
              </a:defRPr>
            </a:lvl6pPr>
            <a:lvl7pPr marL="2971800" indent="-228600" algn="r" eaLnBrk="0" fontAlgn="base" hangingPunct="0">
              <a:spcBef>
                <a:spcPct val="0"/>
              </a:spcBef>
              <a:spcAft>
                <a:spcPct val="0"/>
              </a:spcAft>
              <a:defRPr sz="4400">
                <a:solidFill>
                  <a:schemeClr val="tx1"/>
                </a:solidFill>
                <a:latin typeface="Arial" panose="020B0604020202020204" pitchFamily="34" charset="0"/>
              </a:defRPr>
            </a:lvl7pPr>
            <a:lvl8pPr marL="3429000" indent="-228600" algn="r" eaLnBrk="0" fontAlgn="base" hangingPunct="0">
              <a:spcBef>
                <a:spcPct val="0"/>
              </a:spcBef>
              <a:spcAft>
                <a:spcPct val="0"/>
              </a:spcAft>
              <a:defRPr sz="4400">
                <a:solidFill>
                  <a:schemeClr val="tx1"/>
                </a:solidFill>
                <a:latin typeface="Arial" panose="020B0604020202020204" pitchFamily="34" charset="0"/>
              </a:defRPr>
            </a:lvl8pPr>
            <a:lvl9pPr marL="3886200" indent="-228600" algn="r" eaLnBrk="0" fontAlgn="base" hangingPunct="0">
              <a:spcBef>
                <a:spcPct val="0"/>
              </a:spcBef>
              <a:spcAft>
                <a:spcPct val="0"/>
              </a:spcAft>
              <a:defRPr sz="4400">
                <a:solidFill>
                  <a:schemeClr val="tx1"/>
                </a:solidFill>
                <a:latin typeface="Arial" panose="020B0604020202020204" pitchFamily="34" charset="0"/>
              </a:defRPr>
            </a:lvl9pPr>
          </a:lstStyle>
          <a:p>
            <a:pPr algn="ctr" eaLnBrk="1" hangingPunct="1">
              <a:spcBef>
                <a:spcPct val="50000"/>
              </a:spcBef>
              <a:buClr>
                <a:schemeClr val="tx2"/>
              </a:buClr>
            </a:pPr>
            <a:r>
              <a:rPr lang="en-US" sz="2585" b="1" dirty="0">
                <a:solidFill>
                  <a:schemeClr val="bg1"/>
                </a:solidFill>
                <a:latin typeface="+mn-lt"/>
                <a:ea typeface="SimSun" panose="02010600030101010101" pitchFamily="2" charset="-122"/>
              </a:rPr>
              <a:t>Stamp Duty</a:t>
            </a:r>
          </a:p>
        </p:txBody>
      </p:sp>
      <p:sp>
        <p:nvSpPr>
          <p:cNvPr id="26" name="Text Box 29"/>
          <p:cNvSpPr txBox="1">
            <a:spLocks noChangeArrowheads="1"/>
          </p:cNvSpPr>
          <p:nvPr/>
        </p:nvSpPr>
        <p:spPr bwMode="auto">
          <a:xfrm>
            <a:off x="5318842" y="2259729"/>
            <a:ext cx="3024554" cy="588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66463" tIns="66463" rIns="66463" bIns="66463">
            <a:spAutoFit/>
          </a:bodyPr>
          <a:lstStyle>
            <a:lvl1pPr eaLnBrk="0" hangingPunct="0">
              <a:defRPr sz="4400">
                <a:solidFill>
                  <a:schemeClr val="tx1"/>
                </a:solidFill>
                <a:latin typeface="Arial" panose="020B0604020202020204" pitchFamily="34" charset="0"/>
              </a:defRPr>
            </a:lvl1pPr>
            <a:lvl2pPr marL="742950" indent="-285750" eaLnBrk="0" hangingPunct="0">
              <a:defRPr sz="4400">
                <a:solidFill>
                  <a:schemeClr val="tx1"/>
                </a:solidFill>
                <a:latin typeface="Arial" panose="020B0604020202020204" pitchFamily="34" charset="0"/>
              </a:defRPr>
            </a:lvl2pPr>
            <a:lvl3pPr marL="1143000" indent="-228600" eaLnBrk="0" hangingPunct="0">
              <a:defRPr sz="4400">
                <a:solidFill>
                  <a:schemeClr val="tx1"/>
                </a:solidFill>
                <a:latin typeface="Arial" panose="020B0604020202020204" pitchFamily="34" charset="0"/>
              </a:defRPr>
            </a:lvl3pPr>
            <a:lvl4pPr marL="1600200" indent="-228600" eaLnBrk="0" hangingPunct="0">
              <a:defRPr sz="4400">
                <a:solidFill>
                  <a:schemeClr val="tx1"/>
                </a:solidFill>
                <a:latin typeface="Arial" panose="020B0604020202020204" pitchFamily="34" charset="0"/>
              </a:defRPr>
            </a:lvl4pPr>
            <a:lvl5pPr marL="2057400" indent="-228600" eaLnBrk="0" hangingPunct="0">
              <a:defRPr sz="4400">
                <a:solidFill>
                  <a:schemeClr val="tx1"/>
                </a:solidFill>
                <a:latin typeface="Arial" panose="020B0604020202020204" pitchFamily="34" charset="0"/>
              </a:defRPr>
            </a:lvl5pPr>
            <a:lvl6pPr marL="2514600" indent="-228600" algn="r" eaLnBrk="0" fontAlgn="base" hangingPunct="0">
              <a:spcBef>
                <a:spcPct val="0"/>
              </a:spcBef>
              <a:spcAft>
                <a:spcPct val="0"/>
              </a:spcAft>
              <a:defRPr sz="4400">
                <a:solidFill>
                  <a:schemeClr val="tx1"/>
                </a:solidFill>
                <a:latin typeface="Arial" panose="020B0604020202020204" pitchFamily="34" charset="0"/>
              </a:defRPr>
            </a:lvl6pPr>
            <a:lvl7pPr marL="2971800" indent="-228600" algn="r" eaLnBrk="0" fontAlgn="base" hangingPunct="0">
              <a:spcBef>
                <a:spcPct val="0"/>
              </a:spcBef>
              <a:spcAft>
                <a:spcPct val="0"/>
              </a:spcAft>
              <a:defRPr sz="4400">
                <a:solidFill>
                  <a:schemeClr val="tx1"/>
                </a:solidFill>
                <a:latin typeface="Arial" panose="020B0604020202020204" pitchFamily="34" charset="0"/>
              </a:defRPr>
            </a:lvl7pPr>
            <a:lvl8pPr marL="3429000" indent="-228600" algn="r" eaLnBrk="0" fontAlgn="base" hangingPunct="0">
              <a:spcBef>
                <a:spcPct val="0"/>
              </a:spcBef>
              <a:spcAft>
                <a:spcPct val="0"/>
              </a:spcAft>
              <a:defRPr sz="4400">
                <a:solidFill>
                  <a:schemeClr val="tx1"/>
                </a:solidFill>
                <a:latin typeface="Arial" panose="020B0604020202020204" pitchFamily="34" charset="0"/>
              </a:defRPr>
            </a:lvl8pPr>
            <a:lvl9pPr marL="3886200" indent="-228600" algn="r" eaLnBrk="0" fontAlgn="base" hangingPunct="0">
              <a:spcBef>
                <a:spcPct val="0"/>
              </a:spcBef>
              <a:spcAft>
                <a:spcPct val="0"/>
              </a:spcAft>
              <a:defRPr sz="4400">
                <a:solidFill>
                  <a:schemeClr val="tx1"/>
                </a:solidFill>
                <a:latin typeface="Arial" panose="020B0604020202020204" pitchFamily="34" charset="0"/>
              </a:defRPr>
            </a:lvl9pPr>
          </a:lstStyle>
          <a:p>
            <a:pPr algn="ctr" eaLnBrk="1" hangingPunct="1">
              <a:spcBef>
                <a:spcPct val="50000"/>
              </a:spcBef>
              <a:buClr>
                <a:schemeClr val="tx2"/>
              </a:buClr>
            </a:pPr>
            <a:r>
              <a:rPr lang="en-US" sz="2954" b="1" dirty="0">
                <a:solidFill>
                  <a:srgbClr val="C00000"/>
                </a:solidFill>
                <a:latin typeface="+mn-lt"/>
                <a:ea typeface="SimSun" panose="02010600030101010101" pitchFamily="2" charset="-122"/>
              </a:rPr>
              <a:t>Import Duty</a:t>
            </a:r>
          </a:p>
        </p:txBody>
      </p:sp>
      <p:sp>
        <p:nvSpPr>
          <p:cNvPr id="27" name="Text Box 29"/>
          <p:cNvSpPr txBox="1">
            <a:spLocks noChangeArrowheads="1"/>
          </p:cNvSpPr>
          <p:nvPr/>
        </p:nvSpPr>
        <p:spPr bwMode="auto">
          <a:xfrm>
            <a:off x="5313713" y="3281638"/>
            <a:ext cx="3023089" cy="588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66463" tIns="66463" rIns="66463" bIns="66463">
            <a:spAutoFit/>
          </a:bodyPr>
          <a:lstStyle>
            <a:lvl1pPr eaLnBrk="0" hangingPunct="0">
              <a:defRPr sz="4400">
                <a:solidFill>
                  <a:schemeClr val="tx1"/>
                </a:solidFill>
                <a:latin typeface="Arial" panose="020B0604020202020204" pitchFamily="34" charset="0"/>
              </a:defRPr>
            </a:lvl1pPr>
            <a:lvl2pPr marL="742950" indent="-285750" eaLnBrk="0" hangingPunct="0">
              <a:defRPr sz="4400">
                <a:solidFill>
                  <a:schemeClr val="tx1"/>
                </a:solidFill>
                <a:latin typeface="Arial" panose="020B0604020202020204" pitchFamily="34" charset="0"/>
              </a:defRPr>
            </a:lvl2pPr>
            <a:lvl3pPr marL="1143000" indent="-228600" eaLnBrk="0" hangingPunct="0">
              <a:defRPr sz="4400">
                <a:solidFill>
                  <a:schemeClr val="tx1"/>
                </a:solidFill>
                <a:latin typeface="Arial" panose="020B0604020202020204" pitchFamily="34" charset="0"/>
              </a:defRPr>
            </a:lvl3pPr>
            <a:lvl4pPr marL="1600200" indent="-228600" eaLnBrk="0" hangingPunct="0">
              <a:defRPr sz="4400">
                <a:solidFill>
                  <a:schemeClr val="tx1"/>
                </a:solidFill>
                <a:latin typeface="Arial" panose="020B0604020202020204" pitchFamily="34" charset="0"/>
              </a:defRPr>
            </a:lvl4pPr>
            <a:lvl5pPr marL="2057400" indent="-228600" eaLnBrk="0" hangingPunct="0">
              <a:defRPr sz="4400">
                <a:solidFill>
                  <a:schemeClr val="tx1"/>
                </a:solidFill>
                <a:latin typeface="Arial" panose="020B0604020202020204" pitchFamily="34" charset="0"/>
              </a:defRPr>
            </a:lvl5pPr>
            <a:lvl6pPr marL="2514600" indent="-228600" algn="r" eaLnBrk="0" fontAlgn="base" hangingPunct="0">
              <a:spcBef>
                <a:spcPct val="0"/>
              </a:spcBef>
              <a:spcAft>
                <a:spcPct val="0"/>
              </a:spcAft>
              <a:defRPr sz="4400">
                <a:solidFill>
                  <a:schemeClr val="tx1"/>
                </a:solidFill>
                <a:latin typeface="Arial" panose="020B0604020202020204" pitchFamily="34" charset="0"/>
              </a:defRPr>
            </a:lvl6pPr>
            <a:lvl7pPr marL="2971800" indent="-228600" algn="r" eaLnBrk="0" fontAlgn="base" hangingPunct="0">
              <a:spcBef>
                <a:spcPct val="0"/>
              </a:spcBef>
              <a:spcAft>
                <a:spcPct val="0"/>
              </a:spcAft>
              <a:defRPr sz="4400">
                <a:solidFill>
                  <a:schemeClr val="tx1"/>
                </a:solidFill>
                <a:latin typeface="Arial" panose="020B0604020202020204" pitchFamily="34" charset="0"/>
              </a:defRPr>
            </a:lvl7pPr>
            <a:lvl8pPr marL="3429000" indent="-228600" algn="r" eaLnBrk="0" fontAlgn="base" hangingPunct="0">
              <a:spcBef>
                <a:spcPct val="0"/>
              </a:spcBef>
              <a:spcAft>
                <a:spcPct val="0"/>
              </a:spcAft>
              <a:defRPr sz="4400">
                <a:solidFill>
                  <a:schemeClr val="tx1"/>
                </a:solidFill>
                <a:latin typeface="Arial" panose="020B0604020202020204" pitchFamily="34" charset="0"/>
              </a:defRPr>
            </a:lvl8pPr>
            <a:lvl9pPr marL="3886200" indent="-228600" algn="r" eaLnBrk="0" fontAlgn="base" hangingPunct="0">
              <a:spcBef>
                <a:spcPct val="0"/>
              </a:spcBef>
              <a:spcAft>
                <a:spcPct val="0"/>
              </a:spcAft>
              <a:defRPr sz="4400">
                <a:solidFill>
                  <a:schemeClr val="tx1"/>
                </a:solidFill>
                <a:latin typeface="Arial" panose="020B0604020202020204" pitchFamily="34" charset="0"/>
              </a:defRPr>
            </a:lvl9pPr>
          </a:lstStyle>
          <a:p>
            <a:pPr algn="ctr" eaLnBrk="1" hangingPunct="1">
              <a:spcBef>
                <a:spcPct val="50000"/>
              </a:spcBef>
              <a:buClr>
                <a:schemeClr val="tx2"/>
              </a:buClr>
            </a:pPr>
            <a:r>
              <a:rPr lang="en-US" sz="2954" b="1" dirty="0">
                <a:solidFill>
                  <a:srgbClr val="C00000"/>
                </a:solidFill>
                <a:latin typeface="+mn-lt"/>
                <a:ea typeface="SimSun" panose="02010600030101010101" pitchFamily="2" charset="-122"/>
              </a:rPr>
              <a:t>Excise Duty </a:t>
            </a:r>
          </a:p>
        </p:txBody>
      </p:sp>
      <p:grpSp>
        <p:nvGrpSpPr>
          <p:cNvPr id="28" name="Group 27"/>
          <p:cNvGrpSpPr/>
          <p:nvPr/>
        </p:nvGrpSpPr>
        <p:grpSpPr>
          <a:xfrm>
            <a:off x="5283169" y="3815220"/>
            <a:ext cx="3366242" cy="844355"/>
            <a:chOff x="5745088" y="4149080"/>
            <a:chExt cx="3646762" cy="914718"/>
          </a:xfrm>
        </p:grpSpPr>
        <p:sp>
          <p:nvSpPr>
            <p:cNvPr id="29" name="Text Box 29"/>
            <p:cNvSpPr txBox="1">
              <a:spLocks noChangeArrowheads="1"/>
            </p:cNvSpPr>
            <p:nvPr/>
          </p:nvSpPr>
          <p:spPr bwMode="auto">
            <a:xfrm>
              <a:off x="5745088" y="4149080"/>
              <a:ext cx="1734744" cy="914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66463" tIns="66463" rIns="66463" bIns="66463">
              <a:spAutoFit/>
            </a:bodyPr>
            <a:lstStyle>
              <a:lvl1pPr eaLnBrk="0" hangingPunct="0">
                <a:defRPr sz="4400">
                  <a:solidFill>
                    <a:schemeClr val="tx1"/>
                  </a:solidFill>
                  <a:latin typeface="Arial" panose="020B0604020202020204" pitchFamily="34" charset="0"/>
                </a:defRPr>
              </a:lvl1pPr>
              <a:lvl2pPr marL="742950" indent="-285750" eaLnBrk="0" hangingPunct="0">
                <a:defRPr sz="4400">
                  <a:solidFill>
                    <a:schemeClr val="tx1"/>
                  </a:solidFill>
                  <a:latin typeface="Arial" panose="020B0604020202020204" pitchFamily="34" charset="0"/>
                </a:defRPr>
              </a:lvl2pPr>
              <a:lvl3pPr marL="1143000" indent="-228600" eaLnBrk="0" hangingPunct="0">
                <a:defRPr sz="4400">
                  <a:solidFill>
                    <a:schemeClr val="tx1"/>
                  </a:solidFill>
                  <a:latin typeface="Arial" panose="020B0604020202020204" pitchFamily="34" charset="0"/>
                </a:defRPr>
              </a:lvl3pPr>
              <a:lvl4pPr marL="1600200" indent="-228600" eaLnBrk="0" hangingPunct="0">
                <a:defRPr sz="4400">
                  <a:solidFill>
                    <a:schemeClr val="tx1"/>
                  </a:solidFill>
                  <a:latin typeface="Arial" panose="020B0604020202020204" pitchFamily="34" charset="0"/>
                </a:defRPr>
              </a:lvl4pPr>
              <a:lvl5pPr marL="2057400" indent="-228600" eaLnBrk="0" hangingPunct="0">
                <a:defRPr sz="4400">
                  <a:solidFill>
                    <a:schemeClr val="tx1"/>
                  </a:solidFill>
                  <a:latin typeface="Arial" panose="020B0604020202020204" pitchFamily="34" charset="0"/>
                </a:defRPr>
              </a:lvl5pPr>
              <a:lvl6pPr marL="2514600" indent="-228600" algn="r" eaLnBrk="0" fontAlgn="base" hangingPunct="0">
                <a:spcBef>
                  <a:spcPct val="0"/>
                </a:spcBef>
                <a:spcAft>
                  <a:spcPct val="0"/>
                </a:spcAft>
                <a:defRPr sz="4400">
                  <a:solidFill>
                    <a:schemeClr val="tx1"/>
                  </a:solidFill>
                  <a:latin typeface="Arial" panose="020B0604020202020204" pitchFamily="34" charset="0"/>
                </a:defRPr>
              </a:lvl6pPr>
              <a:lvl7pPr marL="2971800" indent="-228600" algn="r" eaLnBrk="0" fontAlgn="base" hangingPunct="0">
                <a:spcBef>
                  <a:spcPct val="0"/>
                </a:spcBef>
                <a:spcAft>
                  <a:spcPct val="0"/>
                </a:spcAft>
                <a:defRPr sz="4400">
                  <a:solidFill>
                    <a:schemeClr val="tx1"/>
                  </a:solidFill>
                  <a:latin typeface="Arial" panose="020B0604020202020204" pitchFamily="34" charset="0"/>
                </a:defRPr>
              </a:lvl7pPr>
              <a:lvl8pPr marL="3429000" indent="-228600" algn="r" eaLnBrk="0" fontAlgn="base" hangingPunct="0">
                <a:spcBef>
                  <a:spcPct val="0"/>
                </a:spcBef>
                <a:spcAft>
                  <a:spcPct val="0"/>
                </a:spcAft>
                <a:defRPr sz="4400">
                  <a:solidFill>
                    <a:schemeClr val="tx1"/>
                  </a:solidFill>
                  <a:latin typeface="Arial" panose="020B0604020202020204" pitchFamily="34" charset="0"/>
                </a:defRPr>
              </a:lvl8pPr>
              <a:lvl9pPr marL="3886200" indent="-228600" algn="r" eaLnBrk="0" fontAlgn="base" hangingPunct="0">
                <a:spcBef>
                  <a:spcPct val="0"/>
                </a:spcBef>
                <a:spcAft>
                  <a:spcPct val="0"/>
                </a:spcAft>
                <a:defRPr sz="4400">
                  <a:solidFill>
                    <a:schemeClr val="tx1"/>
                  </a:solidFill>
                  <a:latin typeface="Arial" panose="020B0604020202020204" pitchFamily="34" charset="0"/>
                </a:defRPr>
              </a:lvl9pPr>
            </a:lstStyle>
            <a:p>
              <a:pPr eaLnBrk="1" hangingPunct="1">
                <a:spcBef>
                  <a:spcPct val="50000"/>
                </a:spcBef>
                <a:buClr>
                  <a:schemeClr val="tx2"/>
                </a:buClr>
              </a:pPr>
              <a:r>
                <a:rPr lang="en-US" sz="1846" b="1" dirty="0">
                  <a:solidFill>
                    <a:srgbClr val="C00000"/>
                  </a:solidFill>
                  <a:latin typeface="+mn-lt"/>
                  <a:ea typeface="SimSun" panose="02010600030101010101" pitchFamily="2" charset="-122"/>
                </a:rPr>
                <a:t>Sales Tax</a:t>
              </a:r>
            </a:p>
            <a:p>
              <a:pPr eaLnBrk="1" hangingPunct="1">
                <a:spcBef>
                  <a:spcPct val="50000"/>
                </a:spcBef>
                <a:buClr>
                  <a:schemeClr val="tx2"/>
                </a:buClr>
              </a:pPr>
              <a:r>
                <a:rPr lang="en-US" sz="1846" b="1" dirty="0">
                  <a:solidFill>
                    <a:srgbClr val="C00000"/>
                  </a:solidFill>
                  <a:latin typeface="+mn-lt"/>
                  <a:ea typeface="SimSun" panose="02010600030101010101" pitchFamily="2" charset="-122"/>
                </a:rPr>
                <a:t>Service Tax</a:t>
              </a:r>
            </a:p>
          </p:txBody>
        </p:sp>
        <p:sp>
          <p:nvSpPr>
            <p:cNvPr id="33" name="Right Brace 19"/>
            <p:cNvSpPr>
              <a:spLocks/>
            </p:cNvSpPr>
            <p:nvPr/>
          </p:nvSpPr>
          <p:spPr bwMode="auto">
            <a:xfrm>
              <a:off x="7345687" y="4285766"/>
              <a:ext cx="268288" cy="635000"/>
            </a:xfrm>
            <a:prstGeom prst="rightBrace">
              <a:avLst>
                <a:gd name="adj1" fmla="val 8350"/>
                <a:gd name="adj2" fmla="val 50000"/>
              </a:avLst>
            </a:prstGeom>
            <a:noFill/>
            <a:ln w="12700" algn="ctr">
              <a:solidFill>
                <a:schemeClr val="tx1"/>
              </a:solidFill>
              <a:round/>
              <a:headEnd type="none" w="sm" len="sm"/>
              <a:tailEnd type="none" w="sm" len="sm"/>
            </a:ln>
          </p:spPr>
          <p:txBody>
            <a:bodyPr/>
            <a:lstStyle>
              <a:lvl1pPr eaLnBrk="0" hangingPunct="0">
                <a:defRPr sz="4400">
                  <a:solidFill>
                    <a:schemeClr val="tx1"/>
                  </a:solidFill>
                  <a:latin typeface="Arial" panose="020B0604020202020204" pitchFamily="34" charset="0"/>
                </a:defRPr>
              </a:lvl1pPr>
              <a:lvl2pPr marL="742950" indent="-285750" eaLnBrk="0" hangingPunct="0">
                <a:defRPr sz="4400">
                  <a:solidFill>
                    <a:schemeClr val="tx1"/>
                  </a:solidFill>
                  <a:latin typeface="Arial" panose="020B0604020202020204" pitchFamily="34" charset="0"/>
                </a:defRPr>
              </a:lvl2pPr>
              <a:lvl3pPr marL="1143000" indent="-228600" eaLnBrk="0" hangingPunct="0">
                <a:defRPr sz="4400">
                  <a:solidFill>
                    <a:schemeClr val="tx1"/>
                  </a:solidFill>
                  <a:latin typeface="Arial" panose="020B0604020202020204" pitchFamily="34" charset="0"/>
                </a:defRPr>
              </a:lvl3pPr>
              <a:lvl4pPr marL="1600200" indent="-228600" eaLnBrk="0" hangingPunct="0">
                <a:defRPr sz="4400">
                  <a:solidFill>
                    <a:schemeClr val="tx1"/>
                  </a:solidFill>
                  <a:latin typeface="Arial" panose="020B0604020202020204" pitchFamily="34" charset="0"/>
                </a:defRPr>
              </a:lvl4pPr>
              <a:lvl5pPr marL="2057400" indent="-228600" eaLnBrk="0" hangingPunct="0">
                <a:defRPr sz="4400">
                  <a:solidFill>
                    <a:schemeClr val="tx1"/>
                  </a:solidFill>
                  <a:latin typeface="Arial" panose="020B0604020202020204" pitchFamily="34" charset="0"/>
                </a:defRPr>
              </a:lvl5pPr>
              <a:lvl6pPr marL="2514600" indent="-228600" algn="r" eaLnBrk="0" fontAlgn="base" hangingPunct="0">
                <a:spcBef>
                  <a:spcPct val="0"/>
                </a:spcBef>
                <a:spcAft>
                  <a:spcPct val="0"/>
                </a:spcAft>
                <a:defRPr sz="4400">
                  <a:solidFill>
                    <a:schemeClr val="tx1"/>
                  </a:solidFill>
                  <a:latin typeface="Arial" panose="020B0604020202020204" pitchFamily="34" charset="0"/>
                </a:defRPr>
              </a:lvl6pPr>
              <a:lvl7pPr marL="2971800" indent="-228600" algn="r" eaLnBrk="0" fontAlgn="base" hangingPunct="0">
                <a:spcBef>
                  <a:spcPct val="0"/>
                </a:spcBef>
                <a:spcAft>
                  <a:spcPct val="0"/>
                </a:spcAft>
                <a:defRPr sz="4400">
                  <a:solidFill>
                    <a:schemeClr val="tx1"/>
                  </a:solidFill>
                  <a:latin typeface="Arial" panose="020B0604020202020204" pitchFamily="34" charset="0"/>
                </a:defRPr>
              </a:lvl7pPr>
              <a:lvl8pPr marL="3429000" indent="-228600" algn="r" eaLnBrk="0" fontAlgn="base" hangingPunct="0">
                <a:spcBef>
                  <a:spcPct val="0"/>
                </a:spcBef>
                <a:spcAft>
                  <a:spcPct val="0"/>
                </a:spcAft>
                <a:defRPr sz="4400">
                  <a:solidFill>
                    <a:schemeClr val="tx1"/>
                  </a:solidFill>
                  <a:latin typeface="Arial" panose="020B0604020202020204" pitchFamily="34" charset="0"/>
                </a:defRPr>
              </a:lvl8pPr>
              <a:lvl9pPr marL="3886200" indent="-228600" algn="r" eaLnBrk="0" fontAlgn="base" hangingPunct="0">
                <a:spcBef>
                  <a:spcPct val="0"/>
                </a:spcBef>
                <a:spcAft>
                  <a:spcPct val="0"/>
                </a:spcAft>
                <a:defRPr sz="4400">
                  <a:solidFill>
                    <a:schemeClr val="tx1"/>
                  </a:solidFill>
                  <a:latin typeface="Arial" panose="020B0604020202020204" pitchFamily="34" charset="0"/>
                </a:defRPr>
              </a:lvl9pPr>
            </a:lstStyle>
            <a:p>
              <a:pPr eaLnBrk="1" hangingPunct="1"/>
              <a:endParaRPr lang="en-US" sz="4062">
                <a:latin typeface="+mn-lt"/>
              </a:endParaRPr>
            </a:p>
          </p:txBody>
        </p:sp>
        <p:sp>
          <p:nvSpPr>
            <p:cNvPr id="34" name="TextBox 20"/>
            <p:cNvSpPr txBox="1">
              <a:spLocks noChangeArrowheads="1"/>
            </p:cNvSpPr>
            <p:nvPr/>
          </p:nvSpPr>
          <p:spPr bwMode="auto">
            <a:xfrm>
              <a:off x="7678876" y="4309041"/>
              <a:ext cx="1712974" cy="592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400">
                  <a:solidFill>
                    <a:schemeClr val="tx1"/>
                  </a:solidFill>
                  <a:latin typeface="Arial" panose="020B0604020202020204" pitchFamily="34" charset="0"/>
                </a:defRPr>
              </a:lvl1pPr>
              <a:lvl2pPr marL="742950" indent="-285750" eaLnBrk="0" hangingPunct="0">
                <a:defRPr sz="4400">
                  <a:solidFill>
                    <a:schemeClr val="tx1"/>
                  </a:solidFill>
                  <a:latin typeface="Arial" panose="020B0604020202020204" pitchFamily="34" charset="0"/>
                </a:defRPr>
              </a:lvl2pPr>
              <a:lvl3pPr marL="1143000" indent="-228600" eaLnBrk="0" hangingPunct="0">
                <a:defRPr sz="4400">
                  <a:solidFill>
                    <a:schemeClr val="tx1"/>
                  </a:solidFill>
                  <a:latin typeface="Arial" panose="020B0604020202020204" pitchFamily="34" charset="0"/>
                </a:defRPr>
              </a:lvl3pPr>
              <a:lvl4pPr marL="1600200" indent="-228600" eaLnBrk="0" hangingPunct="0">
                <a:defRPr sz="4400">
                  <a:solidFill>
                    <a:schemeClr val="tx1"/>
                  </a:solidFill>
                  <a:latin typeface="Arial" panose="020B0604020202020204" pitchFamily="34" charset="0"/>
                </a:defRPr>
              </a:lvl4pPr>
              <a:lvl5pPr marL="2057400" indent="-228600" eaLnBrk="0" hangingPunct="0">
                <a:defRPr sz="4400">
                  <a:solidFill>
                    <a:schemeClr val="tx1"/>
                  </a:solidFill>
                  <a:latin typeface="Arial" panose="020B0604020202020204" pitchFamily="34" charset="0"/>
                </a:defRPr>
              </a:lvl5pPr>
              <a:lvl6pPr marL="2514600" indent="-228600" algn="r" eaLnBrk="0" fontAlgn="base" hangingPunct="0">
                <a:spcBef>
                  <a:spcPct val="0"/>
                </a:spcBef>
                <a:spcAft>
                  <a:spcPct val="0"/>
                </a:spcAft>
                <a:defRPr sz="4400">
                  <a:solidFill>
                    <a:schemeClr val="tx1"/>
                  </a:solidFill>
                  <a:latin typeface="Arial" panose="020B0604020202020204" pitchFamily="34" charset="0"/>
                </a:defRPr>
              </a:lvl6pPr>
              <a:lvl7pPr marL="2971800" indent="-228600" algn="r" eaLnBrk="0" fontAlgn="base" hangingPunct="0">
                <a:spcBef>
                  <a:spcPct val="0"/>
                </a:spcBef>
                <a:spcAft>
                  <a:spcPct val="0"/>
                </a:spcAft>
                <a:defRPr sz="4400">
                  <a:solidFill>
                    <a:schemeClr val="tx1"/>
                  </a:solidFill>
                  <a:latin typeface="Arial" panose="020B0604020202020204" pitchFamily="34" charset="0"/>
                </a:defRPr>
              </a:lvl7pPr>
              <a:lvl8pPr marL="3429000" indent="-228600" algn="r" eaLnBrk="0" fontAlgn="base" hangingPunct="0">
                <a:spcBef>
                  <a:spcPct val="0"/>
                </a:spcBef>
                <a:spcAft>
                  <a:spcPct val="0"/>
                </a:spcAft>
                <a:defRPr sz="4400">
                  <a:solidFill>
                    <a:schemeClr val="tx1"/>
                  </a:solidFill>
                  <a:latin typeface="Arial" panose="020B0604020202020204" pitchFamily="34" charset="0"/>
                </a:defRPr>
              </a:lvl8pPr>
              <a:lvl9pPr marL="3886200" indent="-228600" algn="r" eaLnBrk="0" fontAlgn="base" hangingPunct="0">
                <a:spcBef>
                  <a:spcPct val="0"/>
                </a:spcBef>
                <a:spcAft>
                  <a:spcPct val="0"/>
                </a:spcAft>
                <a:defRPr sz="4400">
                  <a:solidFill>
                    <a:schemeClr val="tx1"/>
                  </a:solidFill>
                  <a:latin typeface="Arial" panose="020B0604020202020204" pitchFamily="34" charset="0"/>
                </a:defRPr>
              </a:lvl9pPr>
            </a:lstStyle>
            <a:p>
              <a:pPr eaLnBrk="1" hangingPunct="1"/>
              <a:r>
                <a:rPr lang="en-US" sz="1477" b="1" dirty="0">
                  <a:solidFill>
                    <a:schemeClr val="tx2"/>
                  </a:solidFill>
                  <a:latin typeface="+mn-lt"/>
                </a:rPr>
                <a:t>Consumption</a:t>
              </a:r>
            </a:p>
            <a:p>
              <a:pPr eaLnBrk="1" hangingPunct="1"/>
              <a:r>
                <a:rPr lang="en-US" sz="1477" b="1" dirty="0">
                  <a:solidFill>
                    <a:schemeClr val="tx2"/>
                  </a:solidFill>
                  <a:latin typeface="+mn-lt"/>
                </a:rPr>
                <a:t>Tax</a:t>
              </a:r>
            </a:p>
          </p:txBody>
        </p:sp>
      </p:grpSp>
      <p:sp>
        <p:nvSpPr>
          <p:cNvPr id="37" name="Rectangle 36"/>
          <p:cNvSpPr/>
          <p:nvPr/>
        </p:nvSpPr>
        <p:spPr>
          <a:xfrm>
            <a:off x="5797572" y="2790471"/>
            <a:ext cx="2055371" cy="546945"/>
          </a:xfrm>
          <a:prstGeom prst="rect">
            <a:avLst/>
          </a:prstGeom>
        </p:spPr>
        <p:txBody>
          <a:bodyPr wrap="none">
            <a:spAutoFit/>
          </a:bodyPr>
          <a:lstStyle/>
          <a:p>
            <a:pPr lvl="0" algn="ctr">
              <a:spcBef>
                <a:spcPct val="50000"/>
              </a:spcBef>
              <a:buClr>
                <a:srgbClr val="1F497D"/>
              </a:buClr>
            </a:pPr>
            <a:r>
              <a:rPr lang="en-US" sz="2954" b="1" dirty="0">
                <a:solidFill>
                  <a:srgbClr val="C00000"/>
                </a:solidFill>
                <a:ea typeface="SimSun" panose="02010600030101010101" pitchFamily="2" charset="-122"/>
              </a:rPr>
              <a:t>Export Duty</a:t>
            </a:r>
          </a:p>
        </p:txBody>
      </p:sp>
      <p:sp>
        <p:nvSpPr>
          <p:cNvPr id="38" name="Rectangle 37"/>
          <p:cNvSpPr/>
          <p:nvPr/>
        </p:nvSpPr>
        <p:spPr>
          <a:xfrm>
            <a:off x="-219006" y="570836"/>
            <a:ext cx="6477000" cy="844062"/>
          </a:xfrm>
          <a:prstGeom prst="rect">
            <a:avLst/>
          </a:prstGeom>
          <a:solidFill>
            <a:srgbClr val="FF0000"/>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lvl="1"/>
            <a:r>
              <a:rPr lang="en-US" sz="2585" dirty="0">
                <a:latin typeface="Calibri" pitchFamily="34" charset="0"/>
                <a:cs typeface="Calibri" pitchFamily="34" charset="0"/>
              </a:rPr>
              <a:t>CURRENT TAX SYSTEM IN MALAYSIA</a:t>
            </a:r>
          </a:p>
        </p:txBody>
      </p:sp>
    </p:spTree>
    <p:extLst>
      <p:ext uri="{BB962C8B-B14F-4D97-AF65-F5344CB8AC3E}">
        <p14:creationId xmlns:p14="http://schemas.microsoft.com/office/powerpoint/2010/main" val="36247498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2"/>
          </p:nvPr>
        </p:nvSpPr>
        <p:spPr/>
        <p:txBody>
          <a:bodyPr/>
          <a:lstStyle/>
          <a:p>
            <a:fld id="{1F45E794-307C-49D3-8CE5-47BF882ED0AE}" type="slidenum">
              <a:rPr lang="en-MY" smtClean="0"/>
              <a:pPr/>
              <a:t>9</a:t>
            </a:fld>
            <a:endParaRPr lang="en-MY" dirty="0"/>
          </a:p>
        </p:txBody>
      </p:sp>
      <p:graphicFrame>
        <p:nvGraphicFramePr>
          <p:cNvPr id="30" name="Group 37"/>
          <p:cNvGraphicFramePr>
            <a:graphicFrameLocks noGrp="1"/>
          </p:cNvGraphicFramePr>
          <p:nvPr>
            <p:extLst>
              <p:ext uri="{D42A27DB-BD31-4B8C-83A1-F6EECF244321}">
                <p14:modId xmlns:p14="http://schemas.microsoft.com/office/powerpoint/2010/main" val="3939308671"/>
              </p:ext>
            </p:extLst>
          </p:nvPr>
        </p:nvGraphicFramePr>
        <p:xfrm>
          <a:off x="517396" y="1800834"/>
          <a:ext cx="8109208" cy="4382252"/>
        </p:xfrm>
        <a:graphic>
          <a:graphicData uri="http://schemas.openxmlformats.org/drawingml/2006/table">
            <a:tbl>
              <a:tblPr firstRow="1">
                <a:tableStyleId>{00A15C55-8517-42AA-B614-E9B94910E393}</a:tableStyleId>
              </a:tblPr>
              <a:tblGrid>
                <a:gridCol w="2245093"/>
                <a:gridCol w="2999682"/>
                <a:gridCol w="2864433"/>
              </a:tblGrid>
              <a:tr h="437736">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endParaRPr kumimoji="0" lang="en-GB" sz="2800" b="1" i="0" u="none" strike="noStrike" cap="none" normalizeH="0" baseline="0" dirty="0" smtClean="0">
                        <a:ln>
                          <a:noFill/>
                        </a:ln>
                        <a:solidFill>
                          <a:schemeClr val="tx2"/>
                        </a:solidFill>
                        <a:effectLst/>
                        <a:latin typeface="+mn-lt"/>
                      </a:endParaRPr>
                    </a:p>
                  </a:txBody>
                  <a:tcPr marL="84390" marR="84390" marT="42187" marB="42187"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GB" sz="2800" u="none" strike="noStrike" cap="none" normalizeH="0" baseline="0" dirty="0" smtClean="0">
                          <a:ln>
                            <a:noFill/>
                          </a:ln>
                          <a:effectLst/>
                        </a:rPr>
                        <a:t>Sales Tax</a:t>
                      </a:r>
                      <a:endParaRPr kumimoji="0" lang="en-GB" sz="2800" b="1" i="0" u="none" strike="noStrike" cap="none" normalizeH="0" baseline="0" dirty="0" smtClean="0">
                        <a:ln>
                          <a:noFill/>
                        </a:ln>
                        <a:solidFill>
                          <a:schemeClr val="tx2"/>
                        </a:solidFill>
                        <a:effectLst/>
                        <a:latin typeface="+mn-lt"/>
                      </a:endParaRPr>
                    </a:p>
                  </a:txBody>
                  <a:tcPr marL="84390" marR="84390" marT="42187" marB="42187"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GB" sz="2800" u="none" strike="noStrike" cap="none" normalizeH="0" baseline="0" dirty="0" smtClean="0">
                          <a:ln>
                            <a:noFill/>
                          </a:ln>
                          <a:effectLst/>
                        </a:rPr>
                        <a:t>Service Tax</a:t>
                      </a:r>
                      <a:endParaRPr kumimoji="0" lang="en-GB" sz="2800" b="1" i="0" u="none" strike="noStrike" cap="none" normalizeH="0" baseline="0" dirty="0" smtClean="0">
                        <a:ln>
                          <a:noFill/>
                        </a:ln>
                        <a:solidFill>
                          <a:schemeClr val="tx2"/>
                        </a:solidFill>
                        <a:effectLst/>
                        <a:latin typeface="+mn-lt"/>
                      </a:endParaRPr>
                    </a:p>
                  </a:txBody>
                  <a:tcPr marL="84390" marR="84390" marT="42187" marB="42187" horzOverflow="overflow"/>
                </a:tc>
              </a:tr>
              <a:tr h="460301">
                <a:tc>
                  <a:txBody>
                    <a:bodyPr/>
                    <a:lstStyle/>
                    <a:p>
                      <a:pPr marL="173038" marR="0" lvl="0" indent="-173038" algn="l" defTabSz="914400" rtl="0" eaLnBrk="1" fontAlgn="base" latinLnBrk="0" hangingPunct="1">
                        <a:lnSpc>
                          <a:spcPct val="90000"/>
                        </a:lnSpc>
                        <a:spcBef>
                          <a:spcPct val="5000"/>
                        </a:spcBef>
                        <a:spcAft>
                          <a:spcPct val="0"/>
                        </a:spcAft>
                        <a:buClrTx/>
                        <a:buSzTx/>
                        <a:buFontTx/>
                        <a:buNone/>
                        <a:tabLst/>
                      </a:pPr>
                      <a:r>
                        <a:rPr kumimoji="0" lang="en-US" sz="2400" u="none" strike="noStrike" cap="none" normalizeH="0" baseline="0" dirty="0" smtClean="0">
                          <a:ln>
                            <a:noFill/>
                          </a:ln>
                          <a:effectLst/>
                        </a:rPr>
                        <a:t>Year introduced</a:t>
                      </a:r>
                      <a:endParaRPr kumimoji="0" lang="en-US" sz="2400" b="1" i="0" u="none" strike="noStrike" cap="none" normalizeH="0" baseline="0" dirty="0" smtClean="0">
                        <a:ln>
                          <a:noFill/>
                        </a:ln>
                        <a:solidFill>
                          <a:schemeClr val="tx2"/>
                        </a:solidFill>
                        <a:effectLst/>
                        <a:latin typeface="+mn-lt"/>
                      </a:endParaRPr>
                    </a:p>
                  </a:txBody>
                  <a:tcPr marL="84406" marR="84406" marT="42197" marB="42197" anchor="ctr" horzOverflow="overflow"/>
                </a:tc>
                <a:tc>
                  <a:txBody>
                    <a:bodyPr/>
                    <a:lstStyle/>
                    <a:p>
                      <a:pPr marL="173038" marR="0" lvl="0" indent="-173038" algn="ctr" defTabSz="914400" rtl="0" eaLnBrk="1" fontAlgn="base" latinLnBrk="0" hangingPunct="1">
                        <a:lnSpc>
                          <a:spcPct val="90000"/>
                        </a:lnSpc>
                        <a:spcBef>
                          <a:spcPct val="5000"/>
                        </a:spcBef>
                        <a:spcAft>
                          <a:spcPct val="0"/>
                        </a:spcAft>
                        <a:buClrTx/>
                        <a:buSzTx/>
                        <a:buFontTx/>
                        <a:buNone/>
                        <a:tabLst/>
                      </a:pPr>
                      <a:r>
                        <a:rPr kumimoji="0" lang="en-US" sz="2400" u="none" strike="noStrike" cap="none" normalizeH="0" baseline="0" dirty="0" smtClean="0">
                          <a:ln>
                            <a:noFill/>
                          </a:ln>
                          <a:effectLst/>
                        </a:rPr>
                        <a:t>1972</a:t>
                      </a:r>
                      <a:endParaRPr kumimoji="0" lang="en-US" sz="2400" b="1" i="0" u="none" strike="noStrike" cap="none" normalizeH="0" baseline="0" dirty="0" smtClean="0">
                        <a:ln>
                          <a:noFill/>
                        </a:ln>
                        <a:solidFill>
                          <a:schemeClr val="tx2"/>
                        </a:solidFill>
                        <a:effectLst/>
                        <a:latin typeface="+mn-lt"/>
                      </a:endParaRPr>
                    </a:p>
                  </a:txBody>
                  <a:tcPr marL="84406" marR="84406" marT="42197" marB="42197" anchor="ctr" horzOverflow="overflow"/>
                </a:tc>
                <a:tc>
                  <a:txBody>
                    <a:bodyPr/>
                    <a:lstStyle/>
                    <a:p>
                      <a:pPr marL="173038" marR="0" lvl="0" indent="-173038" algn="ctr" defTabSz="914400" rtl="0" eaLnBrk="1" fontAlgn="base" latinLnBrk="0" hangingPunct="1">
                        <a:lnSpc>
                          <a:spcPct val="90000"/>
                        </a:lnSpc>
                        <a:spcBef>
                          <a:spcPct val="5000"/>
                        </a:spcBef>
                        <a:spcAft>
                          <a:spcPct val="0"/>
                        </a:spcAft>
                        <a:buClrTx/>
                        <a:buSzTx/>
                        <a:buFontTx/>
                        <a:buNone/>
                        <a:tabLst/>
                      </a:pPr>
                      <a:r>
                        <a:rPr kumimoji="0" lang="en-GB" sz="2400" u="none" strike="noStrike" cap="none" normalizeH="0" baseline="0" dirty="0" smtClean="0">
                          <a:ln>
                            <a:noFill/>
                          </a:ln>
                          <a:effectLst/>
                        </a:rPr>
                        <a:t>1975</a:t>
                      </a:r>
                      <a:endParaRPr kumimoji="0" lang="en-GB" sz="2400" b="1" i="0" u="none" strike="noStrike" cap="none" normalizeH="0" baseline="0" dirty="0" smtClean="0">
                        <a:ln>
                          <a:noFill/>
                        </a:ln>
                        <a:solidFill>
                          <a:schemeClr val="tx2"/>
                        </a:solidFill>
                        <a:effectLst/>
                        <a:latin typeface="+mn-lt"/>
                      </a:endParaRPr>
                    </a:p>
                  </a:txBody>
                  <a:tcPr marL="84406" marR="84406" marT="42197" marB="42197" anchor="ctr" horzOverflow="overflow"/>
                </a:tc>
              </a:tr>
              <a:tr h="835445">
                <a:tc>
                  <a:txBody>
                    <a:bodyPr/>
                    <a:lstStyle/>
                    <a:p>
                      <a:pPr marL="173038" marR="0" lvl="0" indent="-173038" algn="l" defTabSz="914400" rtl="0" eaLnBrk="1" fontAlgn="base" latinLnBrk="0" hangingPunct="1">
                        <a:lnSpc>
                          <a:spcPct val="90000"/>
                        </a:lnSpc>
                        <a:spcBef>
                          <a:spcPct val="5000"/>
                        </a:spcBef>
                        <a:spcAft>
                          <a:spcPct val="0"/>
                        </a:spcAft>
                        <a:buClrTx/>
                        <a:buSzTx/>
                        <a:buFontTx/>
                        <a:buNone/>
                        <a:tabLst/>
                      </a:pPr>
                      <a:r>
                        <a:rPr kumimoji="0" lang="en-US" sz="2400" u="none" strike="noStrike" cap="none" normalizeH="0" baseline="0" dirty="0" smtClean="0">
                          <a:ln>
                            <a:noFill/>
                          </a:ln>
                          <a:effectLst/>
                        </a:rPr>
                        <a:t>Scope</a:t>
                      </a:r>
                      <a:endParaRPr kumimoji="0" lang="en-US" sz="2400" b="1" i="0" u="none" strike="noStrike" cap="none" normalizeH="0" baseline="0" dirty="0" smtClean="0">
                        <a:ln>
                          <a:noFill/>
                        </a:ln>
                        <a:solidFill>
                          <a:schemeClr val="tx2"/>
                        </a:solidFill>
                        <a:effectLst/>
                        <a:latin typeface="+mn-lt"/>
                      </a:endParaRPr>
                    </a:p>
                  </a:txBody>
                  <a:tcPr marL="84406" marR="84406" marT="42197" marB="42197" horzOverflow="overflow"/>
                </a:tc>
                <a:tc>
                  <a:txBody>
                    <a:bodyPr/>
                    <a:lstStyle/>
                    <a:p>
                      <a:pPr marL="0" marR="0" lvl="0" indent="0" algn="ctr" defTabSz="914400" rtl="0" eaLnBrk="1" fontAlgn="base" latinLnBrk="0" hangingPunct="1">
                        <a:lnSpc>
                          <a:spcPct val="90000"/>
                        </a:lnSpc>
                        <a:spcBef>
                          <a:spcPct val="5000"/>
                        </a:spcBef>
                        <a:spcAft>
                          <a:spcPct val="0"/>
                        </a:spcAft>
                        <a:buClrTx/>
                        <a:buSzTx/>
                        <a:buFontTx/>
                        <a:buNone/>
                        <a:tabLst/>
                      </a:pPr>
                      <a:r>
                        <a:rPr kumimoji="0" lang="en-US" sz="2400" u="none" strike="noStrike" cap="none" normalizeH="0" baseline="0" dirty="0" smtClean="0">
                          <a:ln>
                            <a:noFill/>
                          </a:ln>
                          <a:effectLst/>
                        </a:rPr>
                        <a:t>Selected items at manufacturing stage and imports</a:t>
                      </a:r>
                      <a:endParaRPr kumimoji="0" lang="en-US" sz="2400" b="1" i="0" u="none" strike="noStrike" cap="none" normalizeH="0" baseline="0" dirty="0" smtClean="0">
                        <a:ln>
                          <a:noFill/>
                        </a:ln>
                        <a:solidFill>
                          <a:schemeClr val="tx2"/>
                        </a:solidFill>
                        <a:effectLst/>
                        <a:latin typeface="+mn-lt"/>
                      </a:endParaRPr>
                    </a:p>
                  </a:txBody>
                  <a:tcPr marL="84406" marR="84406" marT="42197" marB="42197" anchor="ctr" horzOverflow="overflow"/>
                </a:tc>
                <a:tc>
                  <a:txBody>
                    <a:bodyPr/>
                    <a:lstStyle/>
                    <a:p>
                      <a:pPr marL="0" marR="0" lvl="0" indent="0" algn="ctr" defTabSz="914400" rtl="0" eaLnBrk="1" fontAlgn="base" latinLnBrk="0" hangingPunct="1">
                        <a:lnSpc>
                          <a:spcPct val="90000"/>
                        </a:lnSpc>
                        <a:spcBef>
                          <a:spcPct val="5000"/>
                        </a:spcBef>
                        <a:spcAft>
                          <a:spcPct val="0"/>
                        </a:spcAft>
                        <a:buClrTx/>
                        <a:buSzTx/>
                        <a:buFontTx/>
                        <a:buNone/>
                        <a:tabLst/>
                      </a:pPr>
                      <a:r>
                        <a:rPr kumimoji="0" lang="en-GB" sz="2400" u="none" strike="noStrike" cap="none" normalizeH="0" baseline="0" dirty="0" smtClean="0">
                          <a:ln>
                            <a:noFill/>
                          </a:ln>
                          <a:effectLst/>
                        </a:rPr>
                        <a:t>Selected taxable services</a:t>
                      </a:r>
                      <a:endParaRPr kumimoji="0" lang="en-GB" sz="2400" b="1" i="0" u="none" strike="noStrike" cap="none" normalizeH="0" baseline="0" dirty="0" smtClean="0">
                        <a:ln>
                          <a:noFill/>
                        </a:ln>
                        <a:solidFill>
                          <a:schemeClr val="tx2"/>
                        </a:solidFill>
                        <a:effectLst/>
                        <a:latin typeface="+mn-lt"/>
                      </a:endParaRPr>
                    </a:p>
                  </a:txBody>
                  <a:tcPr marL="84406" marR="84406" marT="42197" marB="42197" anchor="ctr" horzOverflow="overflow"/>
                </a:tc>
              </a:tr>
              <a:tr h="588605">
                <a:tc>
                  <a:txBody>
                    <a:bodyPr/>
                    <a:lstStyle/>
                    <a:p>
                      <a:pPr marL="173038" marR="0" lvl="0" indent="-173038" algn="l" defTabSz="914400" rtl="0" eaLnBrk="1" fontAlgn="base" latinLnBrk="0" hangingPunct="1">
                        <a:lnSpc>
                          <a:spcPct val="90000"/>
                        </a:lnSpc>
                        <a:spcBef>
                          <a:spcPct val="5000"/>
                        </a:spcBef>
                        <a:spcAft>
                          <a:spcPct val="0"/>
                        </a:spcAft>
                        <a:buClrTx/>
                        <a:buSzTx/>
                        <a:buFontTx/>
                        <a:buNone/>
                        <a:tabLst/>
                      </a:pPr>
                      <a:r>
                        <a:rPr kumimoji="0" lang="en-US" sz="2400" u="none" strike="noStrike" cap="none" normalizeH="0" baseline="0" dirty="0" smtClean="0">
                          <a:ln>
                            <a:noFill/>
                          </a:ln>
                          <a:effectLst/>
                        </a:rPr>
                        <a:t>Rate</a:t>
                      </a:r>
                      <a:endParaRPr kumimoji="0" lang="en-US" sz="2400" b="1" i="0" u="none" strike="noStrike" cap="none" normalizeH="0" baseline="0" dirty="0" smtClean="0">
                        <a:ln>
                          <a:noFill/>
                        </a:ln>
                        <a:solidFill>
                          <a:schemeClr val="tx2"/>
                        </a:solidFill>
                        <a:effectLst/>
                        <a:latin typeface="+mn-lt"/>
                      </a:endParaRPr>
                    </a:p>
                  </a:txBody>
                  <a:tcPr marL="84406" marR="84406" marT="42197" marB="42197" horzOverflow="overflow"/>
                </a:tc>
                <a:tc>
                  <a:txBody>
                    <a:bodyPr/>
                    <a:lstStyle/>
                    <a:p>
                      <a:pPr marL="0" marR="0" lvl="0" indent="0" algn="ctr" defTabSz="914400" rtl="0" eaLnBrk="1" fontAlgn="base" latinLnBrk="0" hangingPunct="1">
                        <a:lnSpc>
                          <a:spcPct val="90000"/>
                        </a:lnSpc>
                        <a:spcBef>
                          <a:spcPct val="5000"/>
                        </a:spcBef>
                        <a:spcAft>
                          <a:spcPct val="0"/>
                        </a:spcAft>
                        <a:buClrTx/>
                        <a:buSzTx/>
                        <a:buFontTx/>
                        <a:buNone/>
                        <a:tabLst/>
                      </a:pPr>
                      <a:r>
                        <a:rPr kumimoji="0" lang="en-US" sz="2400" u="none" strike="noStrike" cap="none" normalizeH="0" baseline="0" dirty="0" smtClean="0">
                          <a:ln>
                            <a:noFill/>
                          </a:ln>
                          <a:effectLst/>
                        </a:rPr>
                        <a:t>5%, 10%, specific rate for petroleum</a:t>
                      </a:r>
                      <a:endParaRPr kumimoji="0" lang="en-US" sz="2400" b="1" i="0" u="none" strike="noStrike" cap="none" normalizeH="0" baseline="0" dirty="0" smtClean="0">
                        <a:ln>
                          <a:noFill/>
                        </a:ln>
                        <a:solidFill>
                          <a:schemeClr val="tx2"/>
                        </a:solidFill>
                        <a:effectLst/>
                        <a:latin typeface="+mn-lt"/>
                      </a:endParaRPr>
                    </a:p>
                  </a:txBody>
                  <a:tcPr marL="84406" marR="84406" marT="42197" marB="42197" anchor="ctr" horzOverflow="overflow"/>
                </a:tc>
                <a:tc>
                  <a:txBody>
                    <a:bodyPr/>
                    <a:lstStyle/>
                    <a:p>
                      <a:pPr marL="0" marR="0" lvl="0" indent="0" algn="ctr" defTabSz="914400" rtl="0" eaLnBrk="1" fontAlgn="base" latinLnBrk="0" hangingPunct="1">
                        <a:lnSpc>
                          <a:spcPct val="90000"/>
                        </a:lnSpc>
                        <a:spcBef>
                          <a:spcPct val="5000"/>
                        </a:spcBef>
                        <a:spcAft>
                          <a:spcPct val="0"/>
                        </a:spcAft>
                        <a:buClrTx/>
                        <a:buSzTx/>
                        <a:buFontTx/>
                        <a:buNone/>
                        <a:tabLst/>
                      </a:pPr>
                      <a:r>
                        <a:rPr kumimoji="0" lang="en-GB" sz="2400" u="none" strike="noStrike" cap="none" normalizeH="0" baseline="0" dirty="0" smtClean="0">
                          <a:ln>
                            <a:noFill/>
                          </a:ln>
                          <a:effectLst/>
                        </a:rPr>
                        <a:t>6%, specific rate for credit card</a:t>
                      </a:r>
                      <a:endParaRPr kumimoji="0" lang="en-GB" sz="2400" b="1" i="0" u="none" strike="noStrike" cap="none" normalizeH="0" baseline="0" dirty="0" smtClean="0">
                        <a:ln>
                          <a:noFill/>
                        </a:ln>
                        <a:solidFill>
                          <a:schemeClr val="tx2"/>
                        </a:solidFill>
                        <a:effectLst/>
                        <a:latin typeface="+mn-lt"/>
                      </a:endParaRPr>
                    </a:p>
                  </a:txBody>
                  <a:tcPr marL="84406" marR="84406" marT="42197" marB="42197" anchor="ctr" horzOverflow="overflow"/>
                </a:tc>
              </a:tr>
              <a:tr h="835445">
                <a:tc>
                  <a:txBody>
                    <a:bodyPr/>
                    <a:lstStyle/>
                    <a:p>
                      <a:pPr marL="173038" marR="0" lvl="0" indent="-173038" algn="l" defTabSz="914400" rtl="0" eaLnBrk="1" fontAlgn="base" latinLnBrk="0" hangingPunct="1">
                        <a:lnSpc>
                          <a:spcPct val="90000"/>
                        </a:lnSpc>
                        <a:spcBef>
                          <a:spcPct val="5000"/>
                        </a:spcBef>
                        <a:spcAft>
                          <a:spcPct val="0"/>
                        </a:spcAft>
                        <a:buClrTx/>
                        <a:buSzTx/>
                        <a:buFontTx/>
                        <a:buNone/>
                        <a:tabLst/>
                      </a:pPr>
                      <a:r>
                        <a:rPr kumimoji="0" lang="en-US" sz="2400" u="none" strike="noStrike" cap="none" normalizeH="0" baseline="0" dirty="0" smtClean="0">
                          <a:ln>
                            <a:noFill/>
                          </a:ln>
                          <a:effectLst/>
                        </a:rPr>
                        <a:t>Advantage</a:t>
                      </a:r>
                      <a:endParaRPr kumimoji="0" lang="en-US" sz="2400" b="1" i="0" u="none" strike="noStrike" cap="none" normalizeH="0" baseline="0" dirty="0" smtClean="0">
                        <a:ln>
                          <a:noFill/>
                        </a:ln>
                        <a:solidFill>
                          <a:schemeClr val="tx2"/>
                        </a:solidFill>
                        <a:effectLst/>
                        <a:latin typeface="+mn-lt"/>
                      </a:endParaRPr>
                    </a:p>
                  </a:txBody>
                  <a:tcPr marL="84406" marR="84406" marT="42197" marB="42197" horzOverflow="overflow"/>
                </a:tc>
                <a:tc>
                  <a:txBody>
                    <a:bodyPr/>
                    <a:lstStyle/>
                    <a:p>
                      <a:pPr marL="0" marR="0" lvl="0" indent="0" algn="ctr" defTabSz="914400" rtl="0" eaLnBrk="1" fontAlgn="base" latinLnBrk="0" hangingPunct="1">
                        <a:lnSpc>
                          <a:spcPct val="90000"/>
                        </a:lnSpc>
                        <a:spcBef>
                          <a:spcPct val="5000"/>
                        </a:spcBef>
                        <a:spcAft>
                          <a:spcPct val="0"/>
                        </a:spcAft>
                        <a:buClrTx/>
                        <a:buSzTx/>
                        <a:buFontTx/>
                        <a:buNone/>
                        <a:tabLst/>
                      </a:pPr>
                      <a:r>
                        <a:rPr kumimoji="0" lang="en-US" sz="2400" u="none" strike="noStrike" cap="none" normalizeH="0" baseline="0" dirty="0" smtClean="0">
                          <a:ln>
                            <a:noFill/>
                          </a:ln>
                          <a:effectLst/>
                        </a:rPr>
                        <a:t>Supply of raw materials/components are non-taxable</a:t>
                      </a:r>
                      <a:endParaRPr kumimoji="0" lang="en-US" sz="2400" b="1" i="0" u="none" strike="noStrike" cap="none" normalizeH="0" baseline="0" dirty="0" smtClean="0">
                        <a:ln>
                          <a:noFill/>
                        </a:ln>
                        <a:solidFill>
                          <a:schemeClr val="tx2"/>
                        </a:solidFill>
                        <a:effectLst/>
                        <a:latin typeface="+mn-lt"/>
                      </a:endParaRPr>
                    </a:p>
                  </a:txBody>
                  <a:tcPr marL="84406" marR="84406" marT="42197" marB="42197" anchor="ctr" horzOverflow="overflow"/>
                </a:tc>
                <a:tc>
                  <a:txBody>
                    <a:bodyPr/>
                    <a:lstStyle/>
                    <a:p>
                      <a:pPr marL="173038" marR="0" lvl="0" indent="-173038" algn="ctr" defTabSz="914400" rtl="0" eaLnBrk="1" fontAlgn="base" latinLnBrk="0" hangingPunct="1">
                        <a:lnSpc>
                          <a:spcPct val="90000"/>
                        </a:lnSpc>
                        <a:spcBef>
                          <a:spcPct val="5000"/>
                        </a:spcBef>
                        <a:spcAft>
                          <a:spcPct val="0"/>
                        </a:spcAft>
                        <a:buClrTx/>
                        <a:buSzTx/>
                        <a:buFontTx/>
                        <a:buNone/>
                        <a:tabLst/>
                      </a:pPr>
                      <a:r>
                        <a:rPr kumimoji="0" lang="en-GB" sz="2400" u="none" strike="noStrike" cap="none" normalizeH="0" baseline="0" dirty="0" smtClean="0">
                          <a:ln>
                            <a:noFill/>
                          </a:ln>
                          <a:effectLst/>
                        </a:rPr>
                        <a:t>-</a:t>
                      </a:r>
                      <a:endParaRPr kumimoji="0" lang="en-GB" sz="2400" b="1" i="1" u="none" strike="noStrike" cap="none" normalizeH="0" baseline="0" dirty="0" smtClean="0">
                        <a:ln>
                          <a:noFill/>
                        </a:ln>
                        <a:solidFill>
                          <a:schemeClr val="tx2"/>
                        </a:solidFill>
                        <a:effectLst/>
                        <a:latin typeface="+mn-lt"/>
                      </a:endParaRPr>
                    </a:p>
                  </a:txBody>
                  <a:tcPr marL="84406" marR="84406" marT="42197" marB="42197" anchor="ctr" horzOverflow="overflow"/>
                </a:tc>
              </a:tr>
              <a:tr h="524203">
                <a:tc>
                  <a:txBody>
                    <a:bodyPr/>
                    <a:lstStyle/>
                    <a:p>
                      <a:pPr marL="173038" marR="0" lvl="0" indent="-173038" algn="l" defTabSz="914400" rtl="0" eaLnBrk="1" fontAlgn="base" latinLnBrk="0" hangingPunct="1">
                        <a:lnSpc>
                          <a:spcPct val="90000"/>
                        </a:lnSpc>
                        <a:spcBef>
                          <a:spcPct val="5000"/>
                        </a:spcBef>
                        <a:spcAft>
                          <a:spcPct val="0"/>
                        </a:spcAft>
                        <a:buClrTx/>
                        <a:buSzTx/>
                        <a:buFontTx/>
                        <a:buNone/>
                        <a:tabLst/>
                      </a:pPr>
                      <a:r>
                        <a:rPr kumimoji="0" lang="en-US" sz="2400" u="none" strike="noStrike" cap="none" normalizeH="0" baseline="0" dirty="0" smtClean="0">
                          <a:ln>
                            <a:noFill/>
                          </a:ln>
                          <a:effectLst/>
                        </a:rPr>
                        <a:t>Threshold</a:t>
                      </a:r>
                      <a:endParaRPr kumimoji="0" lang="en-US" sz="2400" b="1" i="1" u="none" strike="noStrike" cap="none" normalizeH="0" baseline="0" dirty="0" smtClean="0">
                        <a:ln>
                          <a:noFill/>
                        </a:ln>
                        <a:solidFill>
                          <a:schemeClr val="tx2"/>
                        </a:solidFill>
                        <a:effectLst/>
                        <a:latin typeface="+mn-lt"/>
                      </a:endParaRPr>
                    </a:p>
                  </a:txBody>
                  <a:tcPr marL="84406" marR="84406" marT="42197" marB="42197" horzOverflow="overflow"/>
                </a:tc>
                <a:tc>
                  <a:txBody>
                    <a:bodyPr/>
                    <a:lstStyle/>
                    <a:p>
                      <a:pPr marL="173038" marR="0" lvl="0" indent="-173038" algn="ctr" defTabSz="914400" rtl="0" eaLnBrk="1" fontAlgn="base" latinLnBrk="0" hangingPunct="1">
                        <a:lnSpc>
                          <a:spcPct val="90000"/>
                        </a:lnSpc>
                        <a:spcBef>
                          <a:spcPct val="5000"/>
                        </a:spcBef>
                        <a:spcAft>
                          <a:spcPct val="0"/>
                        </a:spcAft>
                        <a:buClrTx/>
                        <a:buSzTx/>
                        <a:buFontTx/>
                        <a:buNone/>
                        <a:tabLst/>
                      </a:pPr>
                      <a:r>
                        <a:rPr kumimoji="0" lang="en-US" sz="2400" u="none" strike="noStrike" cap="none" normalizeH="0" baseline="0" dirty="0" smtClean="0">
                          <a:ln>
                            <a:noFill/>
                          </a:ln>
                          <a:effectLst/>
                        </a:rPr>
                        <a:t>RM 100,000.00</a:t>
                      </a:r>
                      <a:endParaRPr kumimoji="0" lang="en-US" sz="2400" b="1" i="0" u="none" strike="noStrike" cap="none" normalizeH="0" baseline="0" dirty="0" smtClean="0">
                        <a:ln>
                          <a:noFill/>
                        </a:ln>
                        <a:solidFill>
                          <a:schemeClr val="tx2"/>
                        </a:solidFill>
                        <a:effectLst/>
                        <a:latin typeface="+mn-lt"/>
                      </a:endParaRPr>
                    </a:p>
                  </a:txBody>
                  <a:tcPr marL="84406" marR="84406" marT="42197" marB="42197" anchor="ctr" horzOverflow="overflow"/>
                </a:tc>
                <a:tc>
                  <a:txBody>
                    <a:bodyPr/>
                    <a:lstStyle/>
                    <a:p>
                      <a:pPr marL="173038" marR="0" lvl="0" indent="-173038" algn="ctr" defTabSz="914400" rtl="0" eaLnBrk="1" fontAlgn="base" latinLnBrk="0" hangingPunct="1">
                        <a:lnSpc>
                          <a:spcPct val="90000"/>
                        </a:lnSpc>
                        <a:spcBef>
                          <a:spcPct val="5000"/>
                        </a:spcBef>
                        <a:spcAft>
                          <a:spcPct val="0"/>
                        </a:spcAft>
                        <a:buClrTx/>
                        <a:buSzTx/>
                        <a:buFontTx/>
                        <a:buNone/>
                        <a:tabLst/>
                      </a:pPr>
                      <a:r>
                        <a:rPr kumimoji="0" lang="en-GB" sz="2400" u="none" strike="noStrike" cap="none" normalizeH="0" baseline="0" dirty="0" smtClean="0">
                          <a:ln>
                            <a:noFill/>
                          </a:ln>
                          <a:effectLst/>
                        </a:rPr>
                        <a:t>Up to RM 3mil</a:t>
                      </a:r>
                      <a:endParaRPr kumimoji="0" lang="en-GB" sz="2400" b="1" i="0" u="none" strike="noStrike" cap="none" normalizeH="0" baseline="0" dirty="0" smtClean="0">
                        <a:ln>
                          <a:noFill/>
                        </a:ln>
                        <a:solidFill>
                          <a:schemeClr val="tx2"/>
                        </a:solidFill>
                        <a:effectLst/>
                        <a:latin typeface="+mn-lt"/>
                      </a:endParaRPr>
                    </a:p>
                  </a:txBody>
                  <a:tcPr marL="84406" marR="84406" marT="42197" marB="42197" anchor="ctr" horzOverflow="overflow"/>
                </a:tc>
              </a:tr>
            </a:tbl>
          </a:graphicData>
        </a:graphic>
      </p:graphicFrame>
      <p:sp>
        <p:nvSpPr>
          <p:cNvPr id="9" name="Rectangle 8"/>
          <p:cNvSpPr/>
          <p:nvPr/>
        </p:nvSpPr>
        <p:spPr>
          <a:xfrm>
            <a:off x="-219006" y="570836"/>
            <a:ext cx="6477000" cy="844062"/>
          </a:xfrm>
          <a:prstGeom prst="rect">
            <a:avLst/>
          </a:prstGeom>
          <a:solidFill>
            <a:srgbClr val="FF0000"/>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lvl="1"/>
            <a:r>
              <a:rPr lang="en-US" sz="2585" dirty="0" smtClean="0">
                <a:latin typeface="Calibri" pitchFamily="34" charset="0"/>
                <a:cs typeface="Calibri" pitchFamily="34" charset="0"/>
              </a:rPr>
              <a:t>CURRENT TAX SYSTEM</a:t>
            </a:r>
          </a:p>
          <a:p>
            <a:pPr lvl="1"/>
            <a:r>
              <a:rPr lang="en-US" sz="2000" dirty="0" smtClean="0">
                <a:latin typeface="Calibri" pitchFamily="34" charset="0"/>
                <a:cs typeface="Calibri" pitchFamily="34" charset="0"/>
              </a:rPr>
              <a:t>SALES </a:t>
            </a:r>
            <a:r>
              <a:rPr lang="en-US" sz="2000" dirty="0">
                <a:latin typeface="Calibri" pitchFamily="34" charset="0"/>
                <a:cs typeface="Calibri" pitchFamily="34" charset="0"/>
              </a:rPr>
              <a:t>AND SERVICE TAX</a:t>
            </a:r>
          </a:p>
        </p:txBody>
      </p:sp>
    </p:spTree>
    <p:extLst>
      <p:ext uri="{BB962C8B-B14F-4D97-AF65-F5344CB8AC3E}">
        <p14:creationId xmlns:p14="http://schemas.microsoft.com/office/powerpoint/2010/main" val="7640016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theme/theme1.xml><?xml version="1.0" encoding="utf-8"?>
<a:theme xmlns:a="http://schemas.openxmlformats.org/drawingml/2006/main" name="salihi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salihin" id="{2D7031EC-11A2-4AE2-87B4-4C059116AB41}" vid="{E4508667-ABAE-413C-B31C-58FF3849CC2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Dividend</Template>
  <TotalTime>12269</TotalTime>
  <Words>2958</Words>
  <Application>Microsoft Office PowerPoint</Application>
  <PresentationFormat>On-screen Show (4:3)</PresentationFormat>
  <Paragraphs>865</Paragraphs>
  <Slides>73</Slides>
  <Notes>32</Notes>
  <HiddenSlides>0</HiddenSlides>
  <MMClips>2</MMClips>
  <ScaleCrop>false</ScaleCrop>
  <HeadingPairs>
    <vt:vector size="4" baseType="variant">
      <vt:variant>
        <vt:lpstr>Theme</vt:lpstr>
      </vt:variant>
      <vt:variant>
        <vt:i4>1</vt:i4>
      </vt:variant>
      <vt:variant>
        <vt:lpstr>Slide Titles</vt:lpstr>
      </vt:variant>
      <vt:variant>
        <vt:i4>73</vt:i4>
      </vt:variant>
    </vt:vector>
  </HeadingPairs>
  <TitlesOfParts>
    <vt:vector size="74" baseType="lpstr">
      <vt:lpstr>salihin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COMPANY NAME</dc:title>
  <dc:creator>User</dc:creator>
  <cp:lastModifiedBy>User</cp:lastModifiedBy>
  <cp:revision>422</cp:revision>
  <cp:lastPrinted>2014-10-29T04:45:08Z</cp:lastPrinted>
  <dcterms:created xsi:type="dcterms:W3CDTF">2014-02-26T06:35:46Z</dcterms:created>
  <dcterms:modified xsi:type="dcterms:W3CDTF">2015-01-12T04:17:17Z</dcterms:modified>
</cp:coreProperties>
</file>