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77" r:id="rId2"/>
    <p:sldId id="256" r:id="rId3"/>
    <p:sldId id="257" r:id="rId4"/>
    <p:sldId id="258" r:id="rId5"/>
    <p:sldId id="278" r:id="rId6"/>
    <p:sldId id="259" r:id="rId7"/>
    <p:sldId id="279" r:id="rId8"/>
    <p:sldId id="260" r:id="rId9"/>
    <p:sldId id="261" r:id="rId10"/>
    <p:sldId id="280" r:id="rId11"/>
    <p:sldId id="262" r:id="rId12"/>
    <p:sldId id="263" r:id="rId13"/>
    <p:sldId id="287" r:id="rId14"/>
    <p:sldId id="284" r:id="rId15"/>
    <p:sldId id="285" r:id="rId16"/>
    <p:sldId id="286" r:id="rId17"/>
    <p:sldId id="281" r:id="rId18"/>
    <p:sldId id="282" r:id="rId19"/>
    <p:sldId id="283" r:id="rId20"/>
    <p:sldId id="264" r:id="rId21"/>
    <p:sldId id="265" r:id="rId22"/>
    <p:sldId id="266" r:id="rId23"/>
    <p:sldId id="267" r:id="rId24"/>
    <p:sldId id="268" r:id="rId25"/>
    <p:sldId id="269" r:id="rId26"/>
    <p:sldId id="270" r:id="rId2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560" y="-7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CF8295-DC37-4263-9F5E-0B82056F75DE}" type="datetimeFigureOut">
              <a:rPr lang="en-MY" smtClean="0"/>
              <a:t>8/2/2018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EB94C4-7F97-47EB-8BBB-8E3A3B4A9C4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56255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70D3D8-9A36-4B7B-AC25-356846C42F81}" type="slidenum">
              <a:rPr lang="en-MY" smtClean="0"/>
              <a:t>15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78630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70D3D8-9A36-4B7B-AC25-356846C42F81}" type="slidenum">
              <a:rPr lang="en-MY" smtClean="0"/>
              <a:t>16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498011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70D3D8-9A36-4B7B-AC25-356846C42F81}" type="slidenum">
              <a:rPr lang="en-MY" smtClean="0"/>
              <a:t>18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933079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70D3D8-9A36-4B7B-AC25-356846C42F81}" type="slidenum">
              <a:rPr lang="en-MY" smtClean="0"/>
              <a:t>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694633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70D3D8-9A36-4B7B-AC25-356846C42F81}" type="slidenum">
              <a:rPr lang="en-MY" smtClean="0"/>
              <a:t>25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26864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B1728-6431-4AB2-9379-B09A7F511F66}" type="datetimeFigureOut">
              <a:rPr lang="en-MY" smtClean="0"/>
              <a:t>8/2/2018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5BF97-E2D3-4F25-AA1D-7572CEACD04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70246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B1728-6431-4AB2-9379-B09A7F511F66}" type="datetimeFigureOut">
              <a:rPr lang="en-MY" smtClean="0"/>
              <a:t>8/2/2018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5BF97-E2D3-4F25-AA1D-7572CEACD04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47646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B1728-6431-4AB2-9379-B09A7F511F66}" type="datetimeFigureOut">
              <a:rPr lang="en-MY" smtClean="0"/>
              <a:t>8/2/2018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5BF97-E2D3-4F25-AA1D-7572CEACD04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96611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B1728-6431-4AB2-9379-B09A7F511F66}" type="datetimeFigureOut">
              <a:rPr lang="en-MY" smtClean="0"/>
              <a:t>8/2/2018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5BF97-E2D3-4F25-AA1D-7572CEACD04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79915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B1728-6431-4AB2-9379-B09A7F511F66}" type="datetimeFigureOut">
              <a:rPr lang="en-MY" smtClean="0"/>
              <a:t>8/2/2018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5BF97-E2D3-4F25-AA1D-7572CEACD04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55708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B1728-6431-4AB2-9379-B09A7F511F66}" type="datetimeFigureOut">
              <a:rPr lang="en-MY" smtClean="0"/>
              <a:t>8/2/2018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5BF97-E2D3-4F25-AA1D-7572CEACD04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37651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B1728-6431-4AB2-9379-B09A7F511F66}" type="datetimeFigureOut">
              <a:rPr lang="en-MY" smtClean="0"/>
              <a:t>8/2/2018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5BF97-E2D3-4F25-AA1D-7572CEACD04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80671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B1728-6431-4AB2-9379-B09A7F511F66}" type="datetimeFigureOut">
              <a:rPr lang="en-MY" smtClean="0"/>
              <a:t>8/2/2018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5BF97-E2D3-4F25-AA1D-7572CEACD04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72248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B1728-6431-4AB2-9379-B09A7F511F66}" type="datetimeFigureOut">
              <a:rPr lang="en-MY" smtClean="0"/>
              <a:t>8/2/2018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5BF97-E2D3-4F25-AA1D-7572CEACD04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36031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B1728-6431-4AB2-9379-B09A7F511F66}" type="datetimeFigureOut">
              <a:rPr lang="en-MY" smtClean="0"/>
              <a:t>8/2/2018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5BF97-E2D3-4F25-AA1D-7572CEACD04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7357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B1728-6431-4AB2-9379-B09A7F511F66}" type="datetimeFigureOut">
              <a:rPr lang="en-MY" smtClean="0"/>
              <a:t>8/2/2018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5BF97-E2D3-4F25-AA1D-7572CEACD04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02909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B1728-6431-4AB2-9379-B09A7F511F66}" type="datetimeFigureOut">
              <a:rPr lang="en-MY" smtClean="0"/>
              <a:t>8/2/2018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5BF97-E2D3-4F25-AA1D-7572CEACD04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12492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hyperlink" Target="mailto:info@abc.com.my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JP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11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10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2EDBD82C-6B66-45A2-A041-CD9288114357}"/>
              </a:ext>
            </a:extLst>
          </p:cNvPr>
          <p:cNvSpPr/>
          <p:nvPr/>
        </p:nvSpPr>
        <p:spPr>
          <a:xfrm>
            <a:off x="2986405" y="2110085"/>
            <a:ext cx="317119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Contact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615310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2EDBD82C-6B66-45A2-A041-CD9288114357}"/>
              </a:ext>
            </a:extLst>
          </p:cNvPr>
          <p:cNvSpPr/>
          <p:nvPr/>
        </p:nvSpPr>
        <p:spPr>
          <a:xfrm>
            <a:off x="2411760" y="1635646"/>
            <a:ext cx="489796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Services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2351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Flowchart: Process 45"/>
          <p:cNvSpPr/>
          <p:nvPr/>
        </p:nvSpPr>
        <p:spPr>
          <a:xfrm>
            <a:off x="0" y="694139"/>
            <a:ext cx="9144000" cy="7200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4" name="Rounded Rectangle 53"/>
          <p:cNvSpPr/>
          <p:nvPr/>
        </p:nvSpPr>
        <p:spPr>
          <a:xfrm>
            <a:off x="107505" y="406107"/>
            <a:ext cx="754572" cy="28193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Contact</a:t>
            </a:r>
            <a:endParaRPr lang="en-MY" sz="1100" dirty="0"/>
          </a:p>
        </p:txBody>
      </p:sp>
      <p:sp>
        <p:nvSpPr>
          <p:cNvPr id="55" name="Rounded Rectangle 54"/>
          <p:cNvSpPr/>
          <p:nvPr/>
        </p:nvSpPr>
        <p:spPr>
          <a:xfrm>
            <a:off x="899593" y="406107"/>
            <a:ext cx="936104" cy="28193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Director &amp; Shareholder</a:t>
            </a:r>
            <a:endParaRPr lang="en-MY" sz="1100" dirty="0"/>
          </a:p>
        </p:txBody>
      </p:sp>
      <p:sp>
        <p:nvSpPr>
          <p:cNvPr id="57" name="Rounded Rectangle 56"/>
          <p:cNvSpPr/>
          <p:nvPr/>
        </p:nvSpPr>
        <p:spPr>
          <a:xfrm>
            <a:off x="1862474" y="406107"/>
            <a:ext cx="765310" cy="29442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 Other Address</a:t>
            </a:r>
            <a:endParaRPr lang="en-MY" sz="1100" dirty="0"/>
          </a:p>
        </p:txBody>
      </p:sp>
      <p:sp>
        <p:nvSpPr>
          <p:cNvPr id="58" name="Rounded Rectangle 57"/>
          <p:cNvSpPr/>
          <p:nvPr/>
        </p:nvSpPr>
        <p:spPr>
          <a:xfrm>
            <a:off x="4111398" y="400005"/>
            <a:ext cx="680989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Audit</a:t>
            </a:r>
            <a:endParaRPr lang="en-MY" sz="1100" dirty="0"/>
          </a:p>
        </p:txBody>
      </p:sp>
      <p:sp>
        <p:nvSpPr>
          <p:cNvPr id="59" name="Rounded Rectangle 58"/>
          <p:cNvSpPr/>
          <p:nvPr/>
        </p:nvSpPr>
        <p:spPr>
          <a:xfrm>
            <a:off x="4823382" y="406107"/>
            <a:ext cx="713905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Taxation</a:t>
            </a:r>
            <a:endParaRPr lang="en-MY" sz="1100" dirty="0"/>
          </a:p>
        </p:txBody>
      </p:sp>
      <p:sp>
        <p:nvSpPr>
          <p:cNvPr id="60" name="Rounded Rectangle 59"/>
          <p:cNvSpPr/>
          <p:nvPr/>
        </p:nvSpPr>
        <p:spPr>
          <a:xfrm>
            <a:off x="5558522" y="406107"/>
            <a:ext cx="614940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/>
              <a:t>Co.Sec</a:t>
            </a:r>
            <a:endParaRPr lang="en-MY" sz="1100" dirty="0"/>
          </a:p>
        </p:txBody>
      </p:sp>
      <p:sp>
        <p:nvSpPr>
          <p:cNvPr id="61" name="Rounded Rectangle 60"/>
          <p:cNvSpPr/>
          <p:nvPr/>
        </p:nvSpPr>
        <p:spPr>
          <a:xfrm>
            <a:off x="6228184" y="412495"/>
            <a:ext cx="536973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CF</a:t>
            </a:r>
            <a:endParaRPr lang="en-MY" sz="1100" dirty="0"/>
          </a:p>
        </p:txBody>
      </p:sp>
      <p:sp>
        <p:nvSpPr>
          <p:cNvPr id="62" name="Rounded Rectangle 61"/>
          <p:cNvSpPr/>
          <p:nvPr/>
        </p:nvSpPr>
        <p:spPr>
          <a:xfrm>
            <a:off x="6804248" y="406107"/>
            <a:ext cx="486097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GST</a:t>
            </a:r>
            <a:endParaRPr lang="en-MY" sz="1100" dirty="0"/>
          </a:p>
        </p:txBody>
      </p:sp>
      <p:sp>
        <p:nvSpPr>
          <p:cNvPr id="63" name="Rounded Rectangle 62"/>
          <p:cNvSpPr/>
          <p:nvPr/>
        </p:nvSpPr>
        <p:spPr>
          <a:xfrm>
            <a:off x="3386095" y="406107"/>
            <a:ext cx="693302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Account</a:t>
            </a:r>
            <a:endParaRPr lang="en-MY" sz="1100" dirty="0"/>
          </a:p>
        </p:txBody>
      </p:sp>
      <p:sp>
        <p:nvSpPr>
          <p:cNvPr id="64" name="Rounded Rectangle 63"/>
          <p:cNvSpPr/>
          <p:nvPr/>
        </p:nvSpPr>
        <p:spPr>
          <a:xfrm>
            <a:off x="2659341" y="406107"/>
            <a:ext cx="693302" cy="36004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Services</a:t>
            </a:r>
            <a:endParaRPr lang="en-MY" sz="1100" dirty="0"/>
          </a:p>
        </p:txBody>
      </p:sp>
      <p:sp>
        <p:nvSpPr>
          <p:cNvPr id="65" name="Rounded Rectangle 64"/>
          <p:cNvSpPr/>
          <p:nvPr/>
        </p:nvSpPr>
        <p:spPr>
          <a:xfrm>
            <a:off x="7759715" y="406107"/>
            <a:ext cx="648762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/>
              <a:t>Shariah</a:t>
            </a:r>
            <a:endParaRPr lang="en-MY" sz="1100" dirty="0"/>
          </a:p>
        </p:txBody>
      </p:sp>
      <p:sp>
        <p:nvSpPr>
          <p:cNvPr id="66" name="Rounded Rectangle 65"/>
          <p:cNvSpPr/>
          <p:nvPr/>
        </p:nvSpPr>
        <p:spPr>
          <a:xfrm>
            <a:off x="7308304" y="406107"/>
            <a:ext cx="432048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IT</a:t>
            </a:r>
            <a:endParaRPr lang="en-MY" sz="1100" dirty="0"/>
          </a:p>
        </p:txBody>
      </p:sp>
      <p:sp>
        <p:nvSpPr>
          <p:cNvPr id="67" name="Rounded Rectangle 66"/>
          <p:cNvSpPr/>
          <p:nvPr/>
        </p:nvSpPr>
        <p:spPr>
          <a:xfrm>
            <a:off x="8468816" y="400005"/>
            <a:ext cx="567680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Other</a:t>
            </a:r>
            <a:endParaRPr lang="en-MY" sz="1100" dirty="0"/>
          </a:p>
        </p:txBody>
      </p:sp>
      <p:sp>
        <p:nvSpPr>
          <p:cNvPr id="91" name="Rounded Rectangle 90"/>
          <p:cNvSpPr/>
          <p:nvPr/>
        </p:nvSpPr>
        <p:spPr>
          <a:xfrm>
            <a:off x="167079" y="915566"/>
            <a:ext cx="816959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Add New</a:t>
            </a:r>
            <a:endParaRPr lang="en-MY" sz="1100" dirty="0"/>
          </a:p>
        </p:txBody>
      </p:sp>
      <p:graphicFrame>
        <p:nvGraphicFramePr>
          <p:cNvPr id="92" name="Table 9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6260981"/>
              </p:ext>
            </p:extLst>
          </p:nvPr>
        </p:nvGraphicFramePr>
        <p:xfrm>
          <a:off x="167074" y="1266713"/>
          <a:ext cx="8809852" cy="188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7187"/>
                <a:gridCol w="1129507"/>
                <a:gridCol w="1944216"/>
                <a:gridCol w="2050445"/>
                <a:gridCol w="1256483"/>
                <a:gridCol w="1242014"/>
              </a:tblGrid>
              <a:tr h="152909">
                <a:tc>
                  <a:txBody>
                    <a:bodyPr/>
                    <a:lstStyle/>
                    <a:p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Services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Type of Job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Description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Start</a:t>
                      </a:r>
                      <a:r>
                        <a:rPr lang="en-US" sz="1100" baseline="0" dirty="0" smtClean="0"/>
                        <a:t> Date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End Date</a:t>
                      </a:r>
                      <a:endParaRPr lang="en-MY" sz="1100" dirty="0" smtClean="0"/>
                    </a:p>
                    <a:p>
                      <a:endParaRPr lang="en-MY" sz="11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Audit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Financial</a:t>
                      </a:r>
                      <a:r>
                        <a:rPr lang="en-US" sz="1100" baseline="0" dirty="0" smtClean="0"/>
                        <a:t> Statement Audit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Preparing Audit</a:t>
                      </a:r>
                      <a:r>
                        <a:rPr lang="en-US" sz="1100" baseline="0" dirty="0" smtClean="0"/>
                        <a:t> 2017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12/02/2017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20/04/2017</a:t>
                      </a:r>
                      <a:endParaRPr lang="en-MY" sz="11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Taxation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Tax Compliance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Tax Compliance</a:t>
                      </a:r>
                      <a:r>
                        <a:rPr lang="en-US" sz="1100" baseline="0" dirty="0" smtClean="0"/>
                        <a:t> 2017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12/04/2017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24/07/2017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Account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Accounting &amp; Bookkeeping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Preparing annual financial statement 2017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03/01/2017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28/01/2017</a:t>
                      </a:r>
                      <a:endParaRPr lang="en-MY" sz="11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Company</a:t>
                      </a:r>
                      <a:r>
                        <a:rPr lang="en-US" sz="1100" baseline="0" dirty="0" smtClean="0"/>
                        <a:t> Sec.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Annual return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Annual</a:t>
                      </a:r>
                      <a:r>
                        <a:rPr lang="en-US" sz="1100" baseline="0" dirty="0" smtClean="0"/>
                        <a:t> return 2017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04/01/2017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Current</a:t>
                      </a:r>
                      <a:endParaRPr lang="en-MY" sz="11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GST 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GST</a:t>
                      </a:r>
                      <a:r>
                        <a:rPr lang="en-US" sz="1100" baseline="0" dirty="0" smtClean="0"/>
                        <a:t> Compliance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Preparing</a:t>
                      </a:r>
                      <a:r>
                        <a:rPr lang="en-US" sz="1100" baseline="0" dirty="0" smtClean="0"/>
                        <a:t> GST return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03/03/2017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Current</a:t>
                      </a:r>
                      <a:endParaRPr lang="en-MY" sz="1100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93" name="Group 92"/>
          <p:cNvGrpSpPr/>
          <p:nvPr/>
        </p:nvGrpSpPr>
        <p:grpSpPr>
          <a:xfrm>
            <a:off x="322891" y="1675177"/>
            <a:ext cx="802802" cy="269776"/>
            <a:chOff x="280135" y="4055410"/>
            <a:chExt cx="802802" cy="269776"/>
          </a:xfrm>
        </p:grpSpPr>
        <p:pic>
          <p:nvPicPr>
            <p:cNvPr id="94" name="Picture 3" descr="C:\Users\User\AppData\Local\Microsoft\Windows\Temporary Internet Files\Content.IE5\4RYRVGXH\System-search-32.svg[1]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0135" y="4087887"/>
              <a:ext cx="295385" cy="2048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5" name="Picture 4" descr="C:\Users\User\AppData\Local\Microsoft\Windows\Temporary Internet Files\Content.IE5\9878DR35\edit-icon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4087887"/>
              <a:ext cx="160106" cy="2049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" name="Picture 10" descr="C:\Users\User\AppData\Local\Microsoft\Windows\Temporary Internet Files\Content.IE5\9878DR35\480px-Gnome-edit-delete.svg[1]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3161" y="4055410"/>
              <a:ext cx="269776" cy="2697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2" name="Rounded Rectangle 121"/>
          <p:cNvSpPr/>
          <p:nvPr/>
        </p:nvSpPr>
        <p:spPr>
          <a:xfrm>
            <a:off x="7680782" y="843558"/>
            <a:ext cx="1296144" cy="288032"/>
          </a:xfrm>
          <a:prstGeom prst="round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bg1">
                    <a:lumMod val="85000"/>
                  </a:schemeClr>
                </a:solidFill>
              </a:rPr>
              <a:t>search</a:t>
            </a:r>
            <a:endParaRPr lang="en-MY" sz="11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3" name="Isosceles Triangle 122"/>
          <p:cNvSpPr/>
          <p:nvPr/>
        </p:nvSpPr>
        <p:spPr>
          <a:xfrm flipV="1">
            <a:off x="2051720" y="1383618"/>
            <a:ext cx="97743" cy="72008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24" name="Isosceles Triangle 123"/>
          <p:cNvSpPr/>
          <p:nvPr/>
        </p:nvSpPr>
        <p:spPr>
          <a:xfrm flipV="1">
            <a:off x="3754177" y="1347614"/>
            <a:ext cx="97743" cy="72008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25" name="Isosceles Triangle 124"/>
          <p:cNvSpPr/>
          <p:nvPr/>
        </p:nvSpPr>
        <p:spPr>
          <a:xfrm flipV="1">
            <a:off x="5914417" y="1347614"/>
            <a:ext cx="97743" cy="72008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27" name="Isosceles Triangle 126"/>
          <p:cNvSpPr/>
          <p:nvPr/>
        </p:nvSpPr>
        <p:spPr>
          <a:xfrm flipV="1">
            <a:off x="7308304" y="1354002"/>
            <a:ext cx="97743" cy="72008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28" name="Isosceles Triangle 127"/>
          <p:cNvSpPr/>
          <p:nvPr/>
        </p:nvSpPr>
        <p:spPr>
          <a:xfrm flipV="1">
            <a:off x="8460432" y="1347614"/>
            <a:ext cx="97743" cy="72008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3" name="Rounded Rectangle 32"/>
          <p:cNvSpPr/>
          <p:nvPr/>
        </p:nvSpPr>
        <p:spPr>
          <a:xfrm>
            <a:off x="1054322" y="915566"/>
            <a:ext cx="816959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</a:t>
            </a:r>
            <a:endParaRPr lang="en-MY" sz="1100" dirty="0"/>
          </a:p>
        </p:txBody>
      </p:sp>
      <p:grpSp>
        <p:nvGrpSpPr>
          <p:cNvPr id="34" name="Group 33"/>
          <p:cNvGrpSpPr/>
          <p:nvPr/>
        </p:nvGrpSpPr>
        <p:grpSpPr>
          <a:xfrm>
            <a:off x="322891" y="1930102"/>
            <a:ext cx="802802" cy="269776"/>
            <a:chOff x="280135" y="4055410"/>
            <a:chExt cx="802802" cy="269776"/>
          </a:xfrm>
        </p:grpSpPr>
        <p:pic>
          <p:nvPicPr>
            <p:cNvPr id="35" name="Picture 3" descr="C:\Users\User\AppData\Local\Microsoft\Windows\Temporary Internet Files\Content.IE5\4RYRVGXH\System-search-32.svg[1]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0135" y="4087887"/>
              <a:ext cx="295385" cy="2048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6" name="Picture 4" descr="C:\Users\User\AppData\Local\Microsoft\Windows\Temporary Internet Files\Content.IE5\9878DR35\edit-icon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4087887"/>
              <a:ext cx="160106" cy="2049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7" name="Picture 10" descr="C:\Users\User\AppData\Local\Microsoft\Windows\Temporary Internet Files\Content.IE5\9878DR35\480px-Gnome-edit-delete.svg[1]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3161" y="4055410"/>
              <a:ext cx="269776" cy="2697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8" name="Group 37"/>
          <p:cNvGrpSpPr/>
          <p:nvPr/>
        </p:nvGrpSpPr>
        <p:grpSpPr>
          <a:xfrm>
            <a:off x="314928" y="2297786"/>
            <a:ext cx="802802" cy="269776"/>
            <a:chOff x="280135" y="4055410"/>
            <a:chExt cx="802802" cy="269776"/>
          </a:xfrm>
        </p:grpSpPr>
        <p:pic>
          <p:nvPicPr>
            <p:cNvPr id="39" name="Picture 3" descr="C:\Users\User\AppData\Local\Microsoft\Windows\Temporary Internet Files\Content.IE5\4RYRVGXH\System-search-32.svg[1]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0135" y="4087887"/>
              <a:ext cx="295385" cy="2048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" name="Picture 4" descr="C:\Users\User\AppData\Local\Microsoft\Windows\Temporary Internet Files\Content.IE5\9878DR35\edit-icon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4087887"/>
              <a:ext cx="160106" cy="2049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" name="Picture 10" descr="C:\Users\User\AppData\Local\Microsoft\Windows\Temporary Internet Files\Content.IE5\9878DR35\480px-Gnome-edit-delete.svg[1]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3161" y="4055410"/>
              <a:ext cx="269776" cy="2697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2" name="Group 41"/>
          <p:cNvGrpSpPr/>
          <p:nvPr/>
        </p:nvGrpSpPr>
        <p:grpSpPr>
          <a:xfrm>
            <a:off x="322891" y="2643758"/>
            <a:ext cx="802802" cy="269776"/>
            <a:chOff x="280135" y="4055410"/>
            <a:chExt cx="802802" cy="269776"/>
          </a:xfrm>
        </p:grpSpPr>
        <p:pic>
          <p:nvPicPr>
            <p:cNvPr id="43" name="Picture 3" descr="C:\Users\User\AppData\Local\Microsoft\Windows\Temporary Internet Files\Content.IE5\4RYRVGXH\System-search-32.svg[1]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0135" y="4087887"/>
              <a:ext cx="295385" cy="2048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4" name="Picture 4" descr="C:\Users\User\AppData\Local\Microsoft\Windows\Temporary Internet Files\Content.IE5\9878DR35\edit-icon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4087887"/>
              <a:ext cx="160106" cy="2049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5" name="Picture 10" descr="C:\Users\User\AppData\Local\Microsoft\Windows\Temporary Internet Files\Content.IE5\9878DR35\480px-Gnome-edit-delete.svg[1]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3161" y="4055410"/>
              <a:ext cx="269776" cy="2697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7" name="Group 46"/>
          <p:cNvGrpSpPr/>
          <p:nvPr/>
        </p:nvGrpSpPr>
        <p:grpSpPr>
          <a:xfrm>
            <a:off x="314928" y="2881171"/>
            <a:ext cx="802802" cy="269776"/>
            <a:chOff x="280135" y="4055410"/>
            <a:chExt cx="802802" cy="269776"/>
          </a:xfrm>
        </p:grpSpPr>
        <p:pic>
          <p:nvPicPr>
            <p:cNvPr id="48" name="Picture 3" descr="C:\Users\User\AppData\Local\Microsoft\Windows\Temporary Internet Files\Content.IE5\4RYRVGXH\System-search-32.svg[1]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0135" y="4087887"/>
              <a:ext cx="295385" cy="2048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9" name="Picture 4" descr="C:\Users\User\AppData\Local\Microsoft\Windows\Temporary Internet Files\Content.IE5\9878DR35\edit-icon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4087887"/>
              <a:ext cx="160106" cy="2049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0" name="Picture 10" descr="C:\Users\User\AppData\Local\Microsoft\Windows\Temporary Internet Files\Content.IE5\9878DR35\480px-Gnome-edit-delete.svg[1]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3161" y="4055410"/>
              <a:ext cx="269776" cy="2697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65161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 up for Services</a:t>
            </a:r>
            <a:endParaRPr lang="en-MY" dirty="0"/>
          </a:p>
        </p:txBody>
      </p:sp>
      <p:sp>
        <p:nvSpPr>
          <p:cNvPr id="4" name="Rounded Rectangle 3"/>
          <p:cNvSpPr/>
          <p:nvPr/>
        </p:nvSpPr>
        <p:spPr>
          <a:xfrm>
            <a:off x="189460" y="1399954"/>
            <a:ext cx="8847036" cy="2160240"/>
          </a:xfrm>
          <a:prstGeom prst="roundRect">
            <a:avLst>
              <a:gd name="adj" fmla="val 8813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TextBox 4"/>
          <p:cNvSpPr txBox="1"/>
          <p:nvPr/>
        </p:nvSpPr>
        <p:spPr>
          <a:xfrm>
            <a:off x="130374" y="1707654"/>
            <a:ext cx="8894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Typ</a:t>
            </a:r>
            <a:r>
              <a:rPr lang="en-US" sz="1200" dirty="0" smtClean="0"/>
              <a:t>e of Job</a:t>
            </a:r>
            <a:endParaRPr lang="en-US" sz="1200" dirty="0" smtClean="0"/>
          </a:p>
        </p:txBody>
      </p:sp>
      <p:sp>
        <p:nvSpPr>
          <p:cNvPr id="7" name="Rectangle 6"/>
          <p:cNvSpPr/>
          <p:nvPr/>
        </p:nvSpPr>
        <p:spPr>
          <a:xfrm>
            <a:off x="1204319" y="1517449"/>
            <a:ext cx="2995480" cy="23151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dirty="0" smtClean="0"/>
              <a:t>Taxation</a:t>
            </a:r>
            <a:endParaRPr lang="en-MY" sz="1100" dirty="0"/>
          </a:p>
        </p:txBody>
      </p:sp>
      <p:sp>
        <p:nvSpPr>
          <p:cNvPr id="11" name="Rectangle 10"/>
          <p:cNvSpPr/>
          <p:nvPr/>
        </p:nvSpPr>
        <p:spPr>
          <a:xfrm>
            <a:off x="1204319" y="2124214"/>
            <a:ext cx="2995480" cy="87958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dirty="0"/>
              <a:t>Tax Compliance 2017</a:t>
            </a:r>
            <a:endParaRPr lang="en-MY" sz="1100" dirty="0"/>
          </a:p>
        </p:txBody>
      </p:sp>
      <p:sp>
        <p:nvSpPr>
          <p:cNvPr id="20" name="TextBox 19"/>
          <p:cNvSpPr txBox="1"/>
          <p:nvPr/>
        </p:nvSpPr>
        <p:spPr>
          <a:xfrm>
            <a:off x="130374" y="2078727"/>
            <a:ext cx="89890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Description</a:t>
            </a:r>
            <a:endParaRPr lang="en-US" sz="1200" dirty="0" smtClean="0"/>
          </a:p>
        </p:txBody>
      </p:sp>
      <p:sp>
        <p:nvSpPr>
          <p:cNvPr id="22" name="TextBox 21"/>
          <p:cNvSpPr txBox="1"/>
          <p:nvPr/>
        </p:nvSpPr>
        <p:spPr>
          <a:xfrm>
            <a:off x="130374" y="1471962"/>
            <a:ext cx="6942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Services</a:t>
            </a:r>
            <a:endParaRPr lang="en-US" sz="1200" dirty="0" smtClean="0"/>
          </a:p>
        </p:txBody>
      </p:sp>
      <p:grpSp>
        <p:nvGrpSpPr>
          <p:cNvPr id="3" name="Group 2"/>
          <p:cNvGrpSpPr/>
          <p:nvPr/>
        </p:nvGrpSpPr>
        <p:grpSpPr>
          <a:xfrm>
            <a:off x="1216480" y="1779662"/>
            <a:ext cx="2995480" cy="305917"/>
            <a:chOff x="1204319" y="1753142"/>
            <a:chExt cx="2995480" cy="150868"/>
          </a:xfrm>
        </p:grpSpPr>
        <p:sp>
          <p:nvSpPr>
            <p:cNvPr id="10" name="Rectangle 9"/>
            <p:cNvSpPr/>
            <p:nvPr/>
          </p:nvSpPr>
          <p:spPr>
            <a:xfrm>
              <a:off x="1204319" y="1753142"/>
              <a:ext cx="2995480" cy="15086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100" dirty="0"/>
                <a:t>Tax Compliance </a:t>
              </a:r>
              <a:endParaRPr lang="en-MY" sz="1100" dirty="0"/>
            </a:p>
          </p:txBody>
        </p:sp>
        <p:sp>
          <p:nvSpPr>
            <p:cNvPr id="36" name="Isosceles Triangle 35"/>
            <p:cNvSpPr/>
            <p:nvPr/>
          </p:nvSpPr>
          <p:spPr>
            <a:xfrm flipV="1">
              <a:off x="3923928" y="1789312"/>
              <a:ext cx="250347" cy="98146"/>
            </a:xfrm>
            <a:prstGeom prst="triangl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</p:grpSp>
      <p:sp>
        <p:nvSpPr>
          <p:cNvPr id="45" name="Rounded Rectangle 44"/>
          <p:cNvSpPr/>
          <p:nvPr/>
        </p:nvSpPr>
        <p:spPr>
          <a:xfrm>
            <a:off x="3275856" y="3147814"/>
            <a:ext cx="754403" cy="216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Save</a:t>
            </a:r>
            <a:endParaRPr lang="en-MY" dirty="0"/>
          </a:p>
        </p:txBody>
      </p:sp>
      <p:sp>
        <p:nvSpPr>
          <p:cNvPr id="46" name="Rounded Rectangle 45"/>
          <p:cNvSpPr/>
          <p:nvPr/>
        </p:nvSpPr>
        <p:spPr>
          <a:xfrm>
            <a:off x="4336738" y="3147814"/>
            <a:ext cx="908953" cy="216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Closed</a:t>
            </a:r>
            <a:endParaRPr lang="en-MY" dirty="0"/>
          </a:p>
        </p:txBody>
      </p:sp>
      <p:sp>
        <p:nvSpPr>
          <p:cNvPr id="31" name="Isosceles Triangle 30"/>
          <p:cNvSpPr/>
          <p:nvPr/>
        </p:nvSpPr>
        <p:spPr>
          <a:xfrm flipV="1">
            <a:off x="3923928" y="1553646"/>
            <a:ext cx="250347" cy="195313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3" name="TextBox 32"/>
          <p:cNvSpPr txBox="1"/>
          <p:nvPr/>
        </p:nvSpPr>
        <p:spPr>
          <a:xfrm>
            <a:off x="4619699" y="1707653"/>
            <a:ext cx="7968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Start date</a:t>
            </a:r>
            <a:endParaRPr lang="en-US" sz="1200" dirty="0" smtClean="0"/>
          </a:p>
        </p:txBody>
      </p:sp>
      <p:sp>
        <p:nvSpPr>
          <p:cNvPr id="34" name="Rectangle 33"/>
          <p:cNvSpPr/>
          <p:nvPr/>
        </p:nvSpPr>
        <p:spPr>
          <a:xfrm>
            <a:off x="5786044" y="1677818"/>
            <a:ext cx="3178444" cy="25480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bg1">
                    <a:lumMod val="75000"/>
                  </a:schemeClr>
                </a:solidFill>
              </a:rPr>
              <a:t>Click to select date</a:t>
            </a:r>
            <a:endParaRPr lang="en-MY" sz="11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658032" y="2210120"/>
            <a:ext cx="7698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End date </a:t>
            </a:r>
            <a:endParaRPr lang="en-US" sz="1200" dirty="0" smtClean="0"/>
          </a:p>
        </p:txBody>
      </p:sp>
      <p:sp>
        <p:nvSpPr>
          <p:cNvPr id="39" name="Rectangle 38"/>
          <p:cNvSpPr/>
          <p:nvPr/>
        </p:nvSpPr>
        <p:spPr>
          <a:xfrm>
            <a:off x="5824377" y="2621865"/>
            <a:ext cx="3178444" cy="25480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bg1">
                    <a:lumMod val="75000"/>
                  </a:schemeClr>
                </a:solidFill>
              </a:rPr>
              <a:t>Click to select date</a:t>
            </a:r>
            <a:endParaRPr lang="en-MY" sz="11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228184" y="2202092"/>
            <a:ext cx="6572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Current</a:t>
            </a:r>
            <a:endParaRPr lang="en-US" sz="1200" dirty="0" smtClean="0"/>
          </a:p>
        </p:txBody>
      </p:sp>
      <p:sp>
        <p:nvSpPr>
          <p:cNvPr id="43" name="Oval 42"/>
          <p:cNvSpPr/>
          <p:nvPr/>
        </p:nvSpPr>
        <p:spPr>
          <a:xfrm>
            <a:off x="5945788" y="2274443"/>
            <a:ext cx="145390" cy="13229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9" name="TextBox 8"/>
          <p:cNvSpPr txBox="1"/>
          <p:nvPr/>
        </p:nvSpPr>
        <p:spPr>
          <a:xfrm>
            <a:off x="477488" y="4227934"/>
            <a:ext cx="8065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***End date :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sahaja</a:t>
            </a:r>
            <a:r>
              <a:rPr lang="en-US" dirty="0" smtClean="0"/>
              <a:t>. </a:t>
            </a:r>
            <a:r>
              <a:rPr lang="en-US" dirty="0" err="1" smtClean="0"/>
              <a:t>Samaada</a:t>
            </a:r>
            <a:r>
              <a:rPr lang="en-US" dirty="0" smtClean="0"/>
              <a:t> </a:t>
            </a:r>
            <a:r>
              <a:rPr lang="en-US" dirty="0" err="1" smtClean="0"/>
              <a:t>piih</a:t>
            </a:r>
            <a:r>
              <a:rPr lang="en-US" dirty="0" smtClean="0"/>
              <a:t> current of </a:t>
            </a:r>
            <a:r>
              <a:rPr lang="en-US" dirty="0" err="1" smtClean="0"/>
              <a:t>masukkan</a:t>
            </a:r>
            <a:r>
              <a:rPr lang="en-US" dirty="0" smtClean="0"/>
              <a:t> date.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9120348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2EDBD82C-6B66-45A2-A041-CD9288114357}"/>
              </a:ext>
            </a:extLst>
          </p:cNvPr>
          <p:cNvSpPr/>
          <p:nvPr/>
        </p:nvSpPr>
        <p:spPr>
          <a:xfrm>
            <a:off x="2986405" y="2110085"/>
            <a:ext cx="317119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ACCOUNT info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914459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2EDBD82C-6B66-45A2-A041-CD9288114357}"/>
              </a:ext>
            </a:extLst>
          </p:cNvPr>
          <p:cNvSpPr/>
          <p:nvPr/>
        </p:nvSpPr>
        <p:spPr>
          <a:xfrm>
            <a:off x="2986405" y="2110085"/>
            <a:ext cx="317119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AUDI</a:t>
            </a:r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 Info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167273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Flowchart: Process 45"/>
          <p:cNvSpPr/>
          <p:nvPr/>
        </p:nvSpPr>
        <p:spPr>
          <a:xfrm>
            <a:off x="0" y="1906530"/>
            <a:ext cx="9144000" cy="7200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z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109486" y="1629519"/>
            <a:ext cx="754572" cy="29442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Contact</a:t>
            </a:r>
            <a:endParaRPr lang="en-MY" sz="1100" dirty="0"/>
          </a:p>
        </p:txBody>
      </p:sp>
      <p:sp>
        <p:nvSpPr>
          <p:cNvPr id="55" name="Rounded Rectangle 54"/>
          <p:cNvSpPr/>
          <p:nvPr/>
        </p:nvSpPr>
        <p:spPr>
          <a:xfrm>
            <a:off x="901574" y="1629519"/>
            <a:ext cx="936104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Director &amp; Shareholder</a:t>
            </a:r>
            <a:endParaRPr lang="en-MY" sz="1100" dirty="0"/>
          </a:p>
        </p:txBody>
      </p:sp>
      <p:sp>
        <p:nvSpPr>
          <p:cNvPr id="57" name="Rounded Rectangle 56"/>
          <p:cNvSpPr/>
          <p:nvPr/>
        </p:nvSpPr>
        <p:spPr>
          <a:xfrm>
            <a:off x="1864455" y="1629519"/>
            <a:ext cx="765310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 Other Address</a:t>
            </a:r>
            <a:endParaRPr lang="en-MY" sz="1100" dirty="0"/>
          </a:p>
        </p:txBody>
      </p:sp>
      <p:sp>
        <p:nvSpPr>
          <p:cNvPr id="58" name="Rounded Rectangle 57"/>
          <p:cNvSpPr/>
          <p:nvPr/>
        </p:nvSpPr>
        <p:spPr>
          <a:xfrm>
            <a:off x="4113379" y="1623417"/>
            <a:ext cx="680989" cy="366142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Audit</a:t>
            </a:r>
            <a:endParaRPr lang="en-MY" sz="1100" dirty="0"/>
          </a:p>
        </p:txBody>
      </p:sp>
      <p:sp>
        <p:nvSpPr>
          <p:cNvPr id="59" name="Rounded Rectangle 58"/>
          <p:cNvSpPr/>
          <p:nvPr/>
        </p:nvSpPr>
        <p:spPr>
          <a:xfrm>
            <a:off x="4825363" y="1629519"/>
            <a:ext cx="713905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Taxation</a:t>
            </a:r>
            <a:endParaRPr lang="en-MY" sz="1100" dirty="0"/>
          </a:p>
        </p:txBody>
      </p:sp>
      <p:sp>
        <p:nvSpPr>
          <p:cNvPr id="61" name="Rounded Rectangle 60"/>
          <p:cNvSpPr/>
          <p:nvPr/>
        </p:nvSpPr>
        <p:spPr>
          <a:xfrm>
            <a:off x="6249893" y="1632713"/>
            <a:ext cx="536973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CF</a:t>
            </a:r>
            <a:endParaRPr lang="en-MY" sz="1100" dirty="0"/>
          </a:p>
        </p:txBody>
      </p:sp>
      <p:sp>
        <p:nvSpPr>
          <p:cNvPr id="62" name="Rounded Rectangle 61"/>
          <p:cNvSpPr/>
          <p:nvPr/>
        </p:nvSpPr>
        <p:spPr>
          <a:xfrm>
            <a:off x="6806229" y="1629519"/>
            <a:ext cx="486097" cy="281930"/>
          </a:xfrm>
          <a:prstGeom prst="round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GST</a:t>
            </a:r>
            <a:endParaRPr lang="en-MY" sz="1100" dirty="0"/>
          </a:p>
        </p:txBody>
      </p:sp>
      <p:sp>
        <p:nvSpPr>
          <p:cNvPr id="63" name="Rounded Rectangle 62"/>
          <p:cNvSpPr/>
          <p:nvPr/>
        </p:nvSpPr>
        <p:spPr>
          <a:xfrm>
            <a:off x="3388076" y="1629519"/>
            <a:ext cx="693302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Account</a:t>
            </a:r>
            <a:endParaRPr lang="en-MY" sz="1100" dirty="0"/>
          </a:p>
        </p:txBody>
      </p:sp>
      <p:sp>
        <p:nvSpPr>
          <p:cNvPr id="64" name="Rounded Rectangle 63"/>
          <p:cNvSpPr/>
          <p:nvPr/>
        </p:nvSpPr>
        <p:spPr>
          <a:xfrm>
            <a:off x="2661322" y="1629519"/>
            <a:ext cx="693302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Services</a:t>
            </a:r>
            <a:endParaRPr lang="en-MY" sz="1100" dirty="0"/>
          </a:p>
        </p:txBody>
      </p:sp>
      <p:sp>
        <p:nvSpPr>
          <p:cNvPr id="65" name="Rounded Rectangle 64"/>
          <p:cNvSpPr/>
          <p:nvPr/>
        </p:nvSpPr>
        <p:spPr>
          <a:xfrm>
            <a:off x="7761696" y="1629519"/>
            <a:ext cx="648762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/>
              <a:t>Shariah</a:t>
            </a:r>
            <a:endParaRPr lang="en-MY" sz="1100" dirty="0"/>
          </a:p>
        </p:txBody>
      </p:sp>
      <p:sp>
        <p:nvSpPr>
          <p:cNvPr id="66" name="Rounded Rectangle 65"/>
          <p:cNvSpPr/>
          <p:nvPr/>
        </p:nvSpPr>
        <p:spPr>
          <a:xfrm>
            <a:off x="7310285" y="1629519"/>
            <a:ext cx="432048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IT</a:t>
            </a:r>
            <a:endParaRPr lang="en-MY" sz="1100" dirty="0"/>
          </a:p>
        </p:txBody>
      </p:sp>
      <p:sp>
        <p:nvSpPr>
          <p:cNvPr id="67" name="Rounded Rectangle 66"/>
          <p:cNvSpPr/>
          <p:nvPr/>
        </p:nvSpPr>
        <p:spPr>
          <a:xfrm>
            <a:off x="8470797" y="1623417"/>
            <a:ext cx="567680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Other</a:t>
            </a:r>
            <a:endParaRPr lang="en-MY" sz="1100" dirty="0"/>
          </a:p>
        </p:txBody>
      </p:sp>
      <p:sp>
        <p:nvSpPr>
          <p:cNvPr id="115" name="Rounded Rectangle 47">
            <a:extLst>
              <a:ext uri="{FF2B5EF4-FFF2-40B4-BE49-F238E27FC236}">
                <a16:creationId xmlns:a16="http://schemas.microsoft.com/office/drawing/2014/main" xmlns="" id="{CD1A0CFC-A9F7-4038-93B0-251732BAC6B1}"/>
              </a:ext>
            </a:extLst>
          </p:cNvPr>
          <p:cNvSpPr/>
          <p:nvPr/>
        </p:nvSpPr>
        <p:spPr>
          <a:xfrm>
            <a:off x="131128" y="3905349"/>
            <a:ext cx="8905368" cy="1114673"/>
          </a:xfrm>
          <a:prstGeom prst="roundRect">
            <a:avLst>
              <a:gd name="adj" fmla="val 8813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xmlns="" id="{41E06FDE-9324-4940-8BC6-C2AB2736F4A1}"/>
              </a:ext>
            </a:extLst>
          </p:cNvPr>
          <p:cNvSpPr txBox="1"/>
          <p:nvPr/>
        </p:nvSpPr>
        <p:spPr>
          <a:xfrm>
            <a:off x="157515" y="3916016"/>
            <a:ext cx="16662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Attachment/Document</a:t>
            </a:r>
          </a:p>
        </p:txBody>
      </p:sp>
      <p:sp>
        <p:nvSpPr>
          <p:cNvPr id="117" name="Rounded Rectangle 67">
            <a:extLst>
              <a:ext uri="{FF2B5EF4-FFF2-40B4-BE49-F238E27FC236}">
                <a16:creationId xmlns:a16="http://schemas.microsoft.com/office/drawing/2014/main" xmlns="" id="{355C9AB2-0C1D-4575-9E03-288AB1DF7177}"/>
              </a:ext>
            </a:extLst>
          </p:cNvPr>
          <p:cNvSpPr/>
          <p:nvPr/>
        </p:nvSpPr>
        <p:spPr>
          <a:xfrm>
            <a:off x="8137312" y="3956282"/>
            <a:ext cx="816959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Upload</a:t>
            </a:r>
            <a:endParaRPr lang="en-MY" sz="11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345CBCD7-0775-4F73-9E9D-33B4DA308B72}"/>
              </a:ext>
            </a:extLst>
          </p:cNvPr>
          <p:cNvGraphicFramePr>
            <a:graphicFrameLocks noGrp="1"/>
          </p:cNvGraphicFramePr>
          <p:nvPr/>
        </p:nvGraphicFramePr>
        <p:xfrm>
          <a:off x="269379" y="4347438"/>
          <a:ext cx="8684892" cy="5633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630">
                  <a:extLst>
                    <a:ext uri="{9D8B030D-6E8A-4147-A177-3AD203B41FA5}">
                      <a16:colId xmlns:a16="http://schemas.microsoft.com/office/drawing/2014/main" xmlns="" val="3209139616"/>
                    </a:ext>
                  </a:extLst>
                </a:gridCol>
                <a:gridCol w="2132755">
                  <a:extLst>
                    <a:ext uri="{9D8B030D-6E8A-4147-A177-3AD203B41FA5}">
                      <a16:colId xmlns:a16="http://schemas.microsoft.com/office/drawing/2014/main" xmlns="" val="2424244203"/>
                    </a:ext>
                  </a:extLst>
                </a:gridCol>
                <a:gridCol w="3938284">
                  <a:extLst>
                    <a:ext uri="{9D8B030D-6E8A-4147-A177-3AD203B41FA5}">
                      <a16:colId xmlns:a16="http://schemas.microsoft.com/office/drawing/2014/main" xmlns="" val="77366917"/>
                    </a:ext>
                  </a:extLst>
                </a:gridCol>
                <a:gridCol w="2171223">
                  <a:extLst>
                    <a:ext uri="{9D8B030D-6E8A-4147-A177-3AD203B41FA5}">
                      <a16:colId xmlns:a16="http://schemas.microsoft.com/office/drawing/2014/main" xmlns="" val="3022562436"/>
                    </a:ext>
                  </a:extLst>
                </a:gridCol>
              </a:tblGrid>
              <a:tr h="281693"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Attachment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Action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55611950"/>
                  </a:ext>
                </a:extLst>
              </a:tr>
              <a:tr h="281693"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 err="1"/>
                        <a:t>Borang</a:t>
                      </a:r>
                      <a:r>
                        <a:rPr lang="en-MY" sz="1100" dirty="0"/>
                        <a:t>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81485609"/>
                  </a:ext>
                </a:extLst>
              </a:tr>
            </a:tbl>
          </a:graphicData>
        </a:graphic>
      </p:graphicFrame>
      <p:sp>
        <p:nvSpPr>
          <p:cNvPr id="118" name="Rounded Rectangle 47">
            <a:extLst>
              <a:ext uri="{FF2B5EF4-FFF2-40B4-BE49-F238E27FC236}">
                <a16:creationId xmlns:a16="http://schemas.microsoft.com/office/drawing/2014/main" xmlns="" id="{4427F91B-A3D2-463C-A605-45F5368FE257}"/>
              </a:ext>
            </a:extLst>
          </p:cNvPr>
          <p:cNvSpPr/>
          <p:nvPr/>
        </p:nvSpPr>
        <p:spPr>
          <a:xfrm>
            <a:off x="79336" y="245406"/>
            <a:ext cx="8928992" cy="936029"/>
          </a:xfrm>
          <a:prstGeom prst="roundRect">
            <a:avLst>
              <a:gd name="adj" fmla="val 8813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/>
              <a:t>THIS SECTION SAME AS SLIDE 1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0929074-14C3-4353-86CA-10EB7748A5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5211" y="4659982"/>
            <a:ext cx="228600" cy="228600"/>
          </a:xfrm>
          <a:prstGeom prst="rect">
            <a:avLst/>
          </a:prstGeom>
        </p:spPr>
      </p:pic>
      <p:pic>
        <p:nvPicPr>
          <p:cNvPr id="127" name="Picture 10" descr="C:\Users\User\AppData\Local\Microsoft\Windows\Temporary Internet Files\Content.IE5\9878DR35\480px-Gnome-edit-delete.svg[1].png">
            <a:extLst>
              <a:ext uri="{FF2B5EF4-FFF2-40B4-BE49-F238E27FC236}">
                <a16:creationId xmlns:a16="http://schemas.microsoft.com/office/drawing/2014/main" xmlns="" id="{575BEDAE-1D68-47EB-AA41-AFDB500A9F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9715" y="4639394"/>
            <a:ext cx="269776" cy="269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Rounded Rectangle 58">
            <a:extLst>
              <a:ext uri="{FF2B5EF4-FFF2-40B4-BE49-F238E27FC236}">
                <a16:creationId xmlns:a16="http://schemas.microsoft.com/office/drawing/2014/main" xmlns="" id="{E14B042F-165D-4580-B6DC-E7486BAB426F}"/>
              </a:ext>
            </a:extLst>
          </p:cNvPr>
          <p:cNvSpPr/>
          <p:nvPr/>
        </p:nvSpPr>
        <p:spPr>
          <a:xfrm>
            <a:off x="5584352" y="1632713"/>
            <a:ext cx="640997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Cosec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33001548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Rounded Rectangle 47">
            <a:extLst>
              <a:ext uri="{FF2B5EF4-FFF2-40B4-BE49-F238E27FC236}">
                <a16:creationId xmlns:a16="http://schemas.microsoft.com/office/drawing/2014/main" xmlns="" id="{8E267BD1-00E9-4669-9CD8-CFE422D7573F}"/>
              </a:ext>
            </a:extLst>
          </p:cNvPr>
          <p:cNvSpPr/>
          <p:nvPr/>
        </p:nvSpPr>
        <p:spPr>
          <a:xfrm>
            <a:off x="118472" y="1326447"/>
            <a:ext cx="8907055" cy="1717434"/>
          </a:xfrm>
          <a:prstGeom prst="roundRect">
            <a:avLst>
              <a:gd name="adj" fmla="val 8813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xmlns="" id="{587CBE0F-8387-4100-A3C6-1FA73189B3CF}"/>
              </a:ext>
            </a:extLst>
          </p:cNvPr>
          <p:cNvSpPr/>
          <p:nvPr/>
        </p:nvSpPr>
        <p:spPr>
          <a:xfrm>
            <a:off x="1564903" y="1683006"/>
            <a:ext cx="3197176" cy="16007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MY" sz="1100" dirty="0"/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xmlns="" id="{365191F9-BB51-4D36-8DBF-98EB2F3EDDBB}"/>
              </a:ext>
            </a:extLst>
          </p:cNvPr>
          <p:cNvSpPr txBox="1"/>
          <p:nvPr/>
        </p:nvSpPr>
        <p:spPr>
          <a:xfrm>
            <a:off x="126321" y="1630953"/>
            <a:ext cx="12573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Company Name*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xmlns="" id="{071E8F7B-D43B-4CED-8BB1-CAC1403E4B1E}"/>
              </a:ext>
            </a:extLst>
          </p:cNvPr>
          <p:cNvSpPr txBox="1"/>
          <p:nvPr/>
        </p:nvSpPr>
        <p:spPr>
          <a:xfrm>
            <a:off x="5057103" y="1656174"/>
            <a:ext cx="5035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State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xmlns="" id="{F40DE78C-AE49-40ED-A95A-0CA560A6BDAC}"/>
              </a:ext>
            </a:extLst>
          </p:cNvPr>
          <p:cNvSpPr/>
          <p:nvPr/>
        </p:nvSpPr>
        <p:spPr>
          <a:xfrm>
            <a:off x="6231473" y="1683006"/>
            <a:ext cx="2414676" cy="16007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MY" sz="1100" dirty="0"/>
          </a:p>
        </p:txBody>
      </p:sp>
      <p:sp>
        <p:nvSpPr>
          <p:cNvPr id="50" name="Isosceles Triangle 49">
            <a:extLst>
              <a:ext uri="{FF2B5EF4-FFF2-40B4-BE49-F238E27FC236}">
                <a16:creationId xmlns:a16="http://schemas.microsoft.com/office/drawing/2014/main" xmlns="" id="{FE2BAACD-77CB-4F83-89A8-55EB06FDB477}"/>
              </a:ext>
            </a:extLst>
          </p:cNvPr>
          <p:cNvSpPr/>
          <p:nvPr/>
        </p:nvSpPr>
        <p:spPr>
          <a:xfrm flipV="1">
            <a:off x="8380807" y="1714150"/>
            <a:ext cx="144016" cy="110604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xmlns="" id="{7FE93266-AB3B-4EB4-9472-32BD6D15D273}"/>
              </a:ext>
            </a:extLst>
          </p:cNvPr>
          <p:cNvSpPr/>
          <p:nvPr/>
        </p:nvSpPr>
        <p:spPr>
          <a:xfrm>
            <a:off x="1567638" y="1898045"/>
            <a:ext cx="3191706" cy="1508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MY" sz="11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ED984D84-AEF9-4FDD-BFAE-1B3315F39D04}"/>
              </a:ext>
            </a:extLst>
          </p:cNvPr>
          <p:cNvSpPr txBox="1"/>
          <p:nvPr/>
        </p:nvSpPr>
        <p:spPr>
          <a:xfrm>
            <a:off x="145712" y="1882755"/>
            <a:ext cx="10650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Company No*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xmlns="" id="{3096C608-2B5B-47DA-9C4B-B2D6EE36ED3A}"/>
              </a:ext>
            </a:extLst>
          </p:cNvPr>
          <p:cNvSpPr txBox="1"/>
          <p:nvPr/>
        </p:nvSpPr>
        <p:spPr>
          <a:xfrm>
            <a:off x="140407" y="1366227"/>
            <a:ext cx="26511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COMPANY SECRETARY INFORMATION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490E262B-FE90-438E-9BA7-E0C8624A535C}"/>
              </a:ext>
            </a:extLst>
          </p:cNvPr>
          <p:cNvSpPr/>
          <p:nvPr/>
        </p:nvSpPr>
        <p:spPr>
          <a:xfrm>
            <a:off x="1564903" y="2091902"/>
            <a:ext cx="3191706" cy="1508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MY" sz="11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EF060C90-A1F1-494B-813B-827D848A1B8F}"/>
              </a:ext>
            </a:extLst>
          </p:cNvPr>
          <p:cNvSpPr txBox="1"/>
          <p:nvPr/>
        </p:nvSpPr>
        <p:spPr>
          <a:xfrm>
            <a:off x="142977" y="2076612"/>
            <a:ext cx="7981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Address 1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1036ACE1-A8D1-407A-895F-4079387DEE4B}"/>
              </a:ext>
            </a:extLst>
          </p:cNvPr>
          <p:cNvSpPr/>
          <p:nvPr/>
        </p:nvSpPr>
        <p:spPr>
          <a:xfrm>
            <a:off x="1558147" y="2294419"/>
            <a:ext cx="3191706" cy="1508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MY" sz="11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E246FF22-C1AC-463D-BF19-ED02C786AF73}"/>
              </a:ext>
            </a:extLst>
          </p:cNvPr>
          <p:cNvSpPr txBox="1"/>
          <p:nvPr/>
        </p:nvSpPr>
        <p:spPr>
          <a:xfrm>
            <a:off x="136221" y="2279129"/>
            <a:ext cx="7981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Address 2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xmlns="" id="{B90130E9-EC33-4D1B-A366-D7BCFF04A644}"/>
              </a:ext>
            </a:extLst>
          </p:cNvPr>
          <p:cNvSpPr/>
          <p:nvPr/>
        </p:nvSpPr>
        <p:spPr>
          <a:xfrm>
            <a:off x="1559469" y="2471279"/>
            <a:ext cx="3191706" cy="1508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MY" sz="11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E19D2826-DC3C-42E2-8E86-276603D9310F}"/>
              </a:ext>
            </a:extLst>
          </p:cNvPr>
          <p:cNvSpPr txBox="1"/>
          <p:nvPr/>
        </p:nvSpPr>
        <p:spPr>
          <a:xfrm>
            <a:off x="137543" y="2455989"/>
            <a:ext cx="9169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Postal Code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xmlns="" id="{92AC7E3C-AF79-4279-AABB-491197A994F1}"/>
              </a:ext>
            </a:extLst>
          </p:cNvPr>
          <p:cNvSpPr/>
          <p:nvPr/>
        </p:nvSpPr>
        <p:spPr>
          <a:xfrm>
            <a:off x="1551487" y="2670681"/>
            <a:ext cx="3191706" cy="1508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MY" sz="11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B04E1198-7C3E-4F26-9B50-EA33736917BE}"/>
              </a:ext>
            </a:extLst>
          </p:cNvPr>
          <p:cNvSpPr txBox="1"/>
          <p:nvPr/>
        </p:nvSpPr>
        <p:spPr>
          <a:xfrm>
            <a:off x="129561" y="2655391"/>
            <a:ext cx="4219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City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691A3849-162A-40F9-89C8-348F440BC858}"/>
              </a:ext>
            </a:extLst>
          </p:cNvPr>
          <p:cNvSpPr txBox="1"/>
          <p:nvPr/>
        </p:nvSpPr>
        <p:spPr>
          <a:xfrm>
            <a:off x="5059317" y="1892290"/>
            <a:ext cx="12351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Person In Charge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089F0A2E-60DE-4BEF-9938-30F6471D3BFA}"/>
              </a:ext>
            </a:extLst>
          </p:cNvPr>
          <p:cNvSpPr/>
          <p:nvPr/>
        </p:nvSpPr>
        <p:spPr>
          <a:xfrm>
            <a:off x="6233687" y="1919122"/>
            <a:ext cx="2414676" cy="16007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MY" sz="11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9D40B841-5A76-4A50-B303-7ED6768B7887}"/>
              </a:ext>
            </a:extLst>
          </p:cNvPr>
          <p:cNvSpPr txBox="1"/>
          <p:nvPr/>
        </p:nvSpPr>
        <p:spPr>
          <a:xfrm>
            <a:off x="5060397" y="2104059"/>
            <a:ext cx="5693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Status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xmlns="" id="{0599F20C-47A7-4272-B38E-173DEFDDA637}"/>
              </a:ext>
            </a:extLst>
          </p:cNvPr>
          <p:cNvSpPr/>
          <p:nvPr/>
        </p:nvSpPr>
        <p:spPr>
          <a:xfrm>
            <a:off x="6234767" y="2130891"/>
            <a:ext cx="2414676" cy="16007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MY" sz="1100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xmlns="" id="{3C70C2C1-CE61-404D-935D-0D662D399862}"/>
              </a:ext>
            </a:extLst>
          </p:cNvPr>
          <p:cNvSpPr/>
          <p:nvPr/>
        </p:nvSpPr>
        <p:spPr>
          <a:xfrm>
            <a:off x="5148064" y="35721"/>
            <a:ext cx="3995936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ADD NEW COMPANY SECRETARY</a:t>
            </a:r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xmlns="" id="{5EEB1338-216D-4320-B820-B1F27BD50B0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4226" y="540691"/>
            <a:ext cx="782137" cy="462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07190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2EDBD82C-6B66-45A2-A041-CD9288114357}"/>
              </a:ext>
            </a:extLst>
          </p:cNvPr>
          <p:cNvSpPr/>
          <p:nvPr/>
        </p:nvSpPr>
        <p:spPr>
          <a:xfrm>
            <a:off x="2986405" y="2110085"/>
            <a:ext cx="317119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Taxation info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825677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Rounded Rectangle 47">
            <a:extLst>
              <a:ext uri="{FF2B5EF4-FFF2-40B4-BE49-F238E27FC236}">
                <a16:creationId xmlns:a16="http://schemas.microsoft.com/office/drawing/2014/main" xmlns="" id="{8E267BD1-00E9-4669-9CD8-CFE422D7573F}"/>
              </a:ext>
            </a:extLst>
          </p:cNvPr>
          <p:cNvSpPr/>
          <p:nvPr/>
        </p:nvSpPr>
        <p:spPr>
          <a:xfrm>
            <a:off x="107505" y="2653095"/>
            <a:ext cx="8907055" cy="1182873"/>
          </a:xfrm>
          <a:prstGeom prst="roundRect">
            <a:avLst>
              <a:gd name="adj" fmla="val 8813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6" name="Flowchart: Process 45"/>
          <p:cNvSpPr/>
          <p:nvPr/>
        </p:nvSpPr>
        <p:spPr>
          <a:xfrm>
            <a:off x="0" y="2415046"/>
            <a:ext cx="9144000" cy="7200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4" name="Rounded Rectangle 53"/>
          <p:cNvSpPr/>
          <p:nvPr/>
        </p:nvSpPr>
        <p:spPr>
          <a:xfrm>
            <a:off x="107505" y="2127014"/>
            <a:ext cx="754572" cy="29442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Contact</a:t>
            </a:r>
            <a:endParaRPr lang="en-MY" sz="1100" dirty="0"/>
          </a:p>
        </p:txBody>
      </p:sp>
      <p:sp>
        <p:nvSpPr>
          <p:cNvPr id="55" name="Rounded Rectangle 54"/>
          <p:cNvSpPr/>
          <p:nvPr/>
        </p:nvSpPr>
        <p:spPr>
          <a:xfrm>
            <a:off x="899593" y="2127014"/>
            <a:ext cx="936104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Director &amp; Shareholder</a:t>
            </a:r>
            <a:endParaRPr lang="en-MY" sz="1100" dirty="0"/>
          </a:p>
        </p:txBody>
      </p:sp>
      <p:sp>
        <p:nvSpPr>
          <p:cNvPr id="57" name="Rounded Rectangle 56"/>
          <p:cNvSpPr/>
          <p:nvPr/>
        </p:nvSpPr>
        <p:spPr>
          <a:xfrm>
            <a:off x="1862474" y="2127014"/>
            <a:ext cx="765310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 Other Address</a:t>
            </a:r>
            <a:endParaRPr lang="en-MY" sz="1100" dirty="0"/>
          </a:p>
        </p:txBody>
      </p:sp>
      <p:sp>
        <p:nvSpPr>
          <p:cNvPr id="58" name="Rounded Rectangle 57"/>
          <p:cNvSpPr/>
          <p:nvPr/>
        </p:nvSpPr>
        <p:spPr>
          <a:xfrm>
            <a:off x="4111398" y="2120912"/>
            <a:ext cx="680989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Audit</a:t>
            </a:r>
            <a:endParaRPr lang="en-MY" sz="1100" dirty="0"/>
          </a:p>
        </p:txBody>
      </p:sp>
      <p:sp>
        <p:nvSpPr>
          <p:cNvPr id="59" name="Rounded Rectangle 58"/>
          <p:cNvSpPr/>
          <p:nvPr/>
        </p:nvSpPr>
        <p:spPr>
          <a:xfrm>
            <a:off x="4823382" y="2127014"/>
            <a:ext cx="713905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Taxation</a:t>
            </a:r>
            <a:endParaRPr lang="en-MY" sz="1100" dirty="0"/>
          </a:p>
        </p:txBody>
      </p:sp>
      <p:sp>
        <p:nvSpPr>
          <p:cNvPr id="61" name="Rounded Rectangle 60"/>
          <p:cNvSpPr/>
          <p:nvPr/>
        </p:nvSpPr>
        <p:spPr>
          <a:xfrm>
            <a:off x="6247912" y="2130208"/>
            <a:ext cx="536973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CF</a:t>
            </a:r>
            <a:endParaRPr lang="en-MY" sz="1100" dirty="0"/>
          </a:p>
        </p:txBody>
      </p:sp>
      <p:sp>
        <p:nvSpPr>
          <p:cNvPr id="62" name="Rounded Rectangle 61"/>
          <p:cNvSpPr/>
          <p:nvPr/>
        </p:nvSpPr>
        <p:spPr>
          <a:xfrm>
            <a:off x="6804248" y="2127014"/>
            <a:ext cx="486097" cy="360040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GST</a:t>
            </a:r>
            <a:endParaRPr lang="en-MY" sz="1100" dirty="0"/>
          </a:p>
        </p:txBody>
      </p:sp>
      <p:sp>
        <p:nvSpPr>
          <p:cNvPr id="63" name="Rounded Rectangle 62"/>
          <p:cNvSpPr/>
          <p:nvPr/>
        </p:nvSpPr>
        <p:spPr>
          <a:xfrm>
            <a:off x="3386095" y="2127014"/>
            <a:ext cx="693302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Account</a:t>
            </a:r>
            <a:endParaRPr lang="en-MY" sz="1100" dirty="0"/>
          </a:p>
        </p:txBody>
      </p:sp>
      <p:sp>
        <p:nvSpPr>
          <p:cNvPr id="64" name="Rounded Rectangle 63"/>
          <p:cNvSpPr/>
          <p:nvPr/>
        </p:nvSpPr>
        <p:spPr>
          <a:xfrm>
            <a:off x="2659341" y="2127014"/>
            <a:ext cx="693302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Services</a:t>
            </a:r>
            <a:endParaRPr lang="en-MY" sz="1100" dirty="0"/>
          </a:p>
        </p:txBody>
      </p:sp>
      <p:sp>
        <p:nvSpPr>
          <p:cNvPr id="65" name="Rounded Rectangle 64"/>
          <p:cNvSpPr/>
          <p:nvPr/>
        </p:nvSpPr>
        <p:spPr>
          <a:xfrm>
            <a:off x="7759715" y="2127014"/>
            <a:ext cx="648762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/>
              <a:t>Shariah</a:t>
            </a:r>
            <a:endParaRPr lang="en-MY" sz="1100" dirty="0"/>
          </a:p>
        </p:txBody>
      </p:sp>
      <p:sp>
        <p:nvSpPr>
          <p:cNvPr id="66" name="Rounded Rectangle 65"/>
          <p:cNvSpPr/>
          <p:nvPr/>
        </p:nvSpPr>
        <p:spPr>
          <a:xfrm>
            <a:off x="7308304" y="2127014"/>
            <a:ext cx="432048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IT</a:t>
            </a:r>
            <a:endParaRPr lang="en-MY" sz="1100" dirty="0"/>
          </a:p>
        </p:txBody>
      </p:sp>
      <p:sp>
        <p:nvSpPr>
          <p:cNvPr id="67" name="Rounded Rectangle 66"/>
          <p:cNvSpPr/>
          <p:nvPr/>
        </p:nvSpPr>
        <p:spPr>
          <a:xfrm>
            <a:off x="8468816" y="2120912"/>
            <a:ext cx="567680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Other</a:t>
            </a:r>
            <a:endParaRPr lang="en-MY" sz="1100" dirty="0"/>
          </a:p>
        </p:txBody>
      </p:sp>
      <p:sp>
        <p:nvSpPr>
          <p:cNvPr id="115" name="Rounded Rectangle 47">
            <a:extLst>
              <a:ext uri="{FF2B5EF4-FFF2-40B4-BE49-F238E27FC236}">
                <a16:creationId xmlns:a16="http://schemas.microsoft.com/office/drawing/2014/main" xmlns="" id="{CD1A0CFC-A9F7-4038-93B0-251732BAC6B1}"/>
              </a:ext>
            </a:extLst>
          </p:cNvPr>
          <p:cNvSpPr/>
          <p:nvPr/>
        </p:nvSpPr>
        <p:spPr>
          <a:xfrm>
            <a:off x="131128" y="3905349"/>
            <a:ext cx="8905368" cy="1114673"/>
          </a:xfrm>
          <a:prstGeom prst="roundRect">
            <a:avLst>
              <a:gd name="adj" fmla="val 8813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xmlns="" id="{41E06FDE-9324-4940-8BC6-C2AB2736F4A1}"/>
              </a:ext>
            </a:extLst>
          </p:cNvPr>
          <p:cNvSpPr txBox="1"/>
          <p:nvPr/>
        </p:nvSpPr>
        <p:spPr>
          <a:xfrm>
            <a:off x="157515" y="3916016"/>
            <a:ext cx="16662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Attachment/Document</a:t>
            </a:r>
          </a:p>
        </p:txBody>
      </p:sp>
      <p:sp>
        <p:nvSpPr>
          <p:cNvPr id="117" name="Rounded Rectangle 67">
            <a:extLst>
              <a:ext uri="{FF2B5EF4-FFF2-40B4-BE49-F238E27FC236}">
                <a16:creationId xmlns:a16="http://schemas.microsoft.com/office/drawing/2014/main" xmlns="" id="{355C9AB2-0C1D-4575-9E03-288AB1DF7177}"/>
              </a:ext>
            </a:extLst>
          </p:cNvPr>
          <p:cNvSpPr/>
          <p:nvPr/>
        </p:nvSpPr>
        <p:spPr>
          <a:xfrm>
            <a:off x="8137312" y="3956282"/>
            <a:ext cx="816959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Upload</a:t>
            </a:r>
            <a:endParaRPr lang="en-MY" sz="11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345CBCD7-0775-4F73-9E9D-33B4DA308B72}"/>
              </a:ext>
            </a:extLst>
          </p:cNvPr>
          <p:cNvGraphicFramePr>
            <a:graphicFrameLocks noGrp="1"/>
          </p:cNvGraphicFramePr>
          <p:nvPr/>
        </p:nvGraphicFramePr>
        <p:xfrm>
          <a:off x="269379" y="4347438"/>
          <a:ext cx="8684892" cy="5633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630">
                  <a:extLst>
                    <a:ext uri="{9D8B030D-6E8A-4147-A177-3AD203B41FA5}">
                      <a16:colId xmlns:a16="http://schemas.microsoft.com/office/drawing/2014/main" xmlns="" val="3209139616"/>
                    </a:ext>
                  </a:extLst>
                </a:gridCol>
                <a:gridCol w="2132755">
                  <a:extLst>
                    <a:ext uri="{9D8B030D-6E8A-4147-A177-3AD203B41FA5}">
                      <a16:colId xmlns:a16="http://schemas.microsoft.com/office/drawing/2014/main" xmlns="" val="2424244203"/>
                    </a:ext>
                  </a:extLst>
                </a:gridCol>
                <a:gridCol w="3938284">
                  <a:extLst>
                    <a:ext uri="{9D8B030D-6E8A-4147-A177-3AD203B41FA5}">
                      <a16:colId xmlns:a16="http://schemas.microsoft.com/office/drawing/2014/main" xmlns="" val="77366917"/>
                    </a:ext>
                  </a:extLst>
                </a:gridCol>
                <a:gridCol w="2171223">
                  <a:extLst>
                    <a:ext uri="{9D8B030D-6E8A-4147-A177-3AD203B41FA5}">
                      <a16:colId xmlns:a16="http://schemas.microsoft.com/office/drawing/2014/main" xmlns="" val="3022562436"/>
                    </a:ext>
                  </a:extLst>
                </a:gridCol>
              </a:tblGrid>
              <a:tr h="281693"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Attachment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Action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55611950"/>
                  </a:ext>
                </a:extLst>
              </a:tr>
              <a:tr h="281693"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 err="1"/>
                        <a:t>Borang</a:t>
                      </a:r>
                      <a:r>
                        <a:rPr lang="en-MY" sz="1100" dirty="0"/>
                        <a:t>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81485609"/>
                  </a:ext>
                </a:extLst>
              </a:tr>
            </a:tbl>
          </a:graphicData>
        </a:graphic>
      </p:graphicFrame>
      <p:sp>
        <p:nvSpPr>
          <p:cNvPr id="118" name="Rounded Rectangle 47">
            <a:extLst>
              <a:ext uri="{FF2B5EF4-FFF2-40B4-BE49-F238E27FC236}">
                <a16:creationId xmlns:a16="http://schemas.microsoft.com/office/drawing/2014/main" xmlns="" id="{4427F91B-A3D2-463C-A605-45F5368FE257}"/>
              </a:ext>
            </a:extLst>
          </p:cNvPr>
          <p:cNvSpPr/>
          <p:nvPr/>
        </p:nvSpPr>
        <p:spPr>
          <a:xfrm>
            <a:off x="107504" y="736315"/>
            <a:ext cx="8928992" cy="936029"/>
          </a:xfrm>
          <a:prstGeom prst="roundRect">
            <a:avLst>
              <a:gd name="adj" fmla="val 8813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/>
              <a:t>THIS SECTION SAME AS SLIDE 1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0929074-14C3-4353-86CA-10EB7748A5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5211" y="4659982"/>
            <a:ext cx="228600" cy="228600"/>
          </a:xfrm>
          <a:prstGeom prst="rect">
            <a:avLst/>
          </a:prstGeom>
        </p:spPr>
      </p:pic>
      <p:pic>
        <p:nvPicPr>
          <p:cNvPr id="127" name="Picture 10" descr="C:\Users\User\AppData\Local\Microsoft\Windows\Temporary Internet Files\Content.IE5\9878DR35\480px-Gnome-edit-delete.svg[1].png">
            <a:extLst>
              <a:ext uri="{FF2B5EF4-FFF2-40B4-BE49-F238E27FC236}">
                <a16:creationId xmlns:a16="http://schemas.microsoft.com/office/drawing/2014/main" xmlns="" id="{575BEDAE-1D68-47EB-AA41-AFDB500A9F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9715" y="4639394"/>
            <a:ext cx="269776" cy="269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9" name="Rectangle 128">
            <a:extLst>
              <a:ext uri="{FF2B5EF4-FFF2-40B4-BE49-F238E27FC236}">
                <a16:creationId xmlns:a16="http://schemas.microsoft.com/office/drawing/2014/main" xmlns="" id="{587CBE0F-8387-4100-A3C6-1FA73189B3CF}"/>
              </a:ext>
            </a:extLst>
          </p:cNvPr>
          <p:cNvSpPr/>
          <p:nvPr/>
        </p:nvSpPr>
        <p:spPr>
          <a:xfrm>
            <a:off x="1554978" y="3042545"/>
            <a:ext cx="3197176" cy="16007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MY" sz="1100" dirty="0"/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xmlns="" id="{365191F9-BB51-4D36-8DBF-98EB2F3EDDBB}"/>
              </a:ext>
            </a:extLst>
          </p:cNvPr>
          <p:cNvSpPr txBox="1"/>
          <p:nvPr/>
        </p:nvSpPr>
        <p:spPr>
          <a:xfrm>
            <a:off x="139833" y="2990491"/>
            <a:ext cx="68095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Tax No*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xmlns="" id="{071E8F7B-D43B-4CED-8BB1-CAC1403E4B1E}"/>
              </a:ext>
            </a:extLst>
          </p:cNvPr>
          <p:cNvSpPr txBox="1"/>
          <p:nvPr/>
        </p:nvSpPr>
        <p:spPr>
          <a:xfrm>
            <a:off x="5047178" y="3015713"/>
            <a:ext cx="10840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LHDN Branch*</a:t>
            </a:r>
          </a:p>
        </p:txBody>
      </p:sp>
      <p:sp>
        <p:nvSpPr>
          <p:cNvPr id="47" name="Rounded Rectangle 58">
            <a:extLst>
              <a:ext uri="{FF2B5EF4-FFF2-40B4-BE49-F238E27FC236}">
                <a16:creationId xmlns:a16="http://schemas.microsoft.com/office/drawing/2014/main" xmlns="" id="{E14B042F-165D-4580-B6DC-E7486BAB426F}"/>
              </a:ext>
            </a:extLst>
          </p:cNvPr>
          <p:cNvSpPr/>
          <p:nvPr/>
        </p:nvSpPr>
        <p:spPr>
          <a:xfrm>
            <a:off x="5582371" y="2130208"/>
            <a:ext cx="640997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Cosec</a:t>
            </a:r>
            <a:endParaRPr lang="en-MY" sz="1100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xmlns="" id="{F40DE78C-AE49-40ED-A95A-0CA560A6BDAC}"/>
              </a:ext>
            </a:extLst>
          </p:cNvPr>
          <p:cNvSpPr/>
          <p:nvPr/>
        </p:nvSpPr>
        <p:spPr>
          <a:xfrm>
            <a:off x="6221548" y="3042545"/>
            <a:ext cx="2414676" cy="16007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MY" sz="1100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xmlns="" id="{7FE93266-AB3B-4EB4-9472-32BD6D15D273}"/>
              </a:ext>
            </a:extLst>
          </p:cNvPr>
          <p:cNvSpPr/>
          <p:nvPr/>
        </p:nvSpPr>
        <p:spPr>
          <a:xfrm>
            <a:off x="1557713" y="3281608"/>
            <a:ext cx="3191706" cy="1508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MY" sz="11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ED984D84-AEF9-4FDD-BFAE-1B3315F39D04}"/>
              </a:ext>
            </a:extLst>
          </p:cNvPr>
          <p:cNvSpPr txBox="1"/>
          <p:nvPr/>
        </p:nvSpPr>
        <p:spPr>
          <a:xfrm>
            <a:off x="135787" y="3242294"/>
            <a:ext cx="12219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Submission Date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xmlns="" id="{3096C608-2B5B-47DA-9C4B-B2D6EE36ED3A}"/>
              </a:ext>
            </a:extLst>
          </p:cNvPr>
          <p:cNvSpPr txBox="1"/>
          <p:nvPr/>
        </p:nvSpPr>
        <p:spPr>
          <a:xfrm>
            <a:off x="117282" y="2691251"/>
            <a:ext cx="18095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TAXATION INFORMATION</a:t>
            </a:r>
          </a:p>
        </p:txBody>
      </p:sp>
    </p:spTree>
    <p:extLst>
      <p:ext uri="{BB962C8B-B14F-4D97-AF65-F5344CB8AC3E}">
        <p14:creationId xmlns:p14="http://schemas.microsoft.com/office/powerpoint/2010/main" val="19617084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21065" y="234817"/>
            <a:ext cx="782137" cy="46267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xmlns="" id="{45E4F0D3-536E-4A70-99AE-2C8F63DC3439}"/>
              </a:ext>
            </a:extLst>
          </p:cNvPr>
          <p:cNvSpPr/>
          <p:nvPr/>
        </p:nvSpPr>
        <p:spPr>
          <a:xfrm>
            <a:off x="5387399" y="204543"/>
            <a:ext cx="376664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UPLOAD FILE</a:t>
            </a:r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2" name="Rounded Rectangle 47">
            <a:extLst>
              <a:ext uri="{FF2B5EF4-FFF2-40B4-BE49-F238E27FC236}">
                <a16:creationId xmlns:a16="http://schemas.microsoft.com/office/drawing/2014/main" xmlns="" id="{3F983EA4-A3C8-4B4F-81CD-1EF4A233938E}"/>
              </a:ext>
            </a:extLst>
          </p:cNvPr>
          <p:cNvSpPr/>
          <p:nvPr/>
        </p:nvSpPr>
        <p:spPr>
          <a:xfrm>
            <a:off x="238632" y="1059582"/>
            <a:ext cx="8365816" cy="2448272"/>
          </a:xfrm>
          <a:prstGeom prst="roundRect">
            <a:avLst>
              <a:gd name="adj" fmla="val 8813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192EFDCB-BA4F-4EB4-A398-E9920F87C972}"/>
              </a:ext>
            </a:extLst>
          </p:cNvPr>
          <p:cNvSpPr txBox="1"/>
          <p:nvPr/>
        </p:nvSpPr>
        <p:spPr>
          <a:xfrm>
            <a:off x="442912" y="1260645"/>
            <a:ext cx="14223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Details/Description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94B41CB-B917-420E-B1DA-643C9B764768}"/>
              </a:ext>
            </a:extLst>
          </p:cNvPr>
          <p:cNvSpPr/>
          <p:nvPr/>
        </p:nvSpPr>
        <p:spPr>
          <a:xfrm>
            <a:off x="539552" y="1537644"/>
            <a:ext cx="7560840" cy="10341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49" name="Rounded Rectangle 67">
            <a:extLst>
              <a:ext uri="{FF2B5EF4-FFF2-40B4-BE49-F238E27FC236}">
                <a16:creationId xmlns:a16="http://schemas.microsoft.com/office/drawing/2014/main" xmlns="" id="{1D83C93D-2E4E-4298-8639-98CDF66CA58B}"/>
              </a:ext>
            </a:extLst>
          </p:cNvPr>
          <p:cNvSpPr/>
          <p:nvPr/>
        </p:nvSpPr>
        <p:spPr>
          <a:xfrm>
            <a:off x="2545234" y="2767175"/>
            <a:ext cx="1090662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Upload Files</a:t>
            </a:r>
            <a:endParaRPr lang="en-MY" sz="11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FAD69C88-7AE4-4941-BCE0-BDA96DBD67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2744525"/>
            <a:ext cx="1872208" cy="33333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B644C8C4-2FCB-46BE-86A8-EBAF198532C6}"/>
              </a:ext>
            </a:extLst>
          </p:cNvPr>
          <p:cNvSpPr txBox="1"/>
          <p:nvPr/>
        </p:nvSpPr>
        <p:spPr>
          <a:xfrm>
            <a:off x="504796" y="3123674"/>
            <a:ext cx="377379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050" b="1" dirty="0"/>
              <a:t>Format for upload files :</a:t>
            </a:r>
            <a:r>
              <a:rPr lang="en-MY" sz="1050" dirty="0"/>
              <a:t> jpg/jpeg/</a:t>
            </a:r>
            <a:r>
              <a:rPr lang="en-MY" sz="1050" dirty="0" err="1"/>
              <a:t>png</a:t>
            </a:r>
            <a:r>
              <a:rPr lang="en-MY" sz="1050" dirty="0"/>
              <a:t>/bmp/pdf/doc/</a:t>
            </a:r>
            <a:r>
              <a:rPr lang="en-MY" sz="1050" dirty="0" err="1"/>
              <a:t>docx</a:t>
            </a:r>
            <a:r>
              <a:rPr lang="en-MY" sz="1050" dirty="0"/>
              <a:t>/</a:t>
            </a:r>
            <a:r>
              <a:rPr lang="en-MY" sz="1050" dirty="0" err="1"/>
              <a:t>xls</a:t>
            </a:r>
            <a:r>
              <a:rPr lang="en-MY" sz="1050" dirty="0"/>
              <a:t>/</a:t>
            </a:r>
            <a:r>
              <a:rPr lang="en-MY" sz="1050" dirty="0" err="1"/>
              <a:t>xlsx</a:t>
            </a:r>
            <a:endParaRPr lang="en-MY" sz="1050" dirty="0"/>
          </a:p>
        </p:txBody>
      </p:sp>
    </p:spTree>
    <p:extLst>
      <p:ext uri="{BB962C8B-B14F-4D97-AF65-F5344CB8AC3E}">
        <p14:creationId xmlns:p14="http://schemas.microsoft.com/office/powerpoint/2010/main" val="3521354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ounded Rectangle 47"/>
          <p:cNvSpPr/>
          <p:nvPr/>
        </p:nvSpPr>
        <p:spPr>
          <a:xfrm>
            <a:off x="107504" y="699542"/>
            <a:ext cx="8928992" cy="2160240"/>
          </a:xfrm>
          <a:prstGeom prst="roundRect">
            <a:avLst>
              <a:gd name="adj" fmla="val 8813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TextBox 3"/>
          <p:cNvSpPr txBox="1"/>
          <p:nvPr/>
        </p:nvSpPr>
        <p:spPr>
          <a:xfrm>
            <a:off x="107504" y="1337369"/>
            <a:ext cx="884455" cy="322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Address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5892" y="809288"/>
            <a:ext cx="646929" cy="322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Phone</a:t>
            </a:r>
          </a:p>
        </p:txBody>
      </p:sp>
      <p:sp>
        <p:nvSpPr>
          <p:cNvPr id="7" name="Rectangle 6"/>
          <p:cNvSpPr/>
          <p:nvPr/>
        </p:nvSpPr>
        <p:spPr>
          <a:xfrm>
            <a:off x="1181449" y="817038"/>
            <a:ext cx="2995480" cy="1508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dirty="0" smtClean="0"/>
              <a:t>Customer</a:t>
            </a:r>
            <a:endParaRPr lang="en-MY" sz="1100" dirty="0"/>
          </a:p>
        </p:txBody>
      </p:sp>
      <p:sp>
        <p:nvSpPr>
          <p:cNvPr id="9" name="Rectangle 8"/>
          <p:cNvSpPr/>
          <p:nvPr/>
        </p:nvSpPr>
        <p:spPr>
          <a:xfrm>
            <a:off x="1181449" y="1005644"/>
            <a:ext cx="2995480" cy="1508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dirty="0" smtClean="0"/>
              <a:t>ABC </a:t>
            </a:r>
            <a:r>
              <a:rPr lang="en-US" sz="1100" dirty="0" err="1" smtClean="0"/>
              <a:t>Sdn</a:t>
            </a:r>
            <a:r>
              <a:rPr lang="en-US" sz="1100" dirty="0" smtClean="0"/>
              <a:t> </a:t>
            </a:r>
            <a:r>
              <a:rPr lang="en-US" sz="1100" dirty="0" err="1" smtClean="0"/>
              <a:t>Bhd</a:t>
            </a:r>
            <a:endParaRPr lang="en-MY" sz="1100" dirty="0"/>
          </a:p>
        </p:txBody>
      </p:sp>
      <p:sp>
        <p:nvSpPr>
          <p:cNvPr id="10" name="Rectangle 9"/>
          <p:cNvSpPr/>
          <p:nvPr/>
        </p:nvSpPr>
        <p:spPr>
          <a:xfrm>
            <a:off x="1181449" y="1194251"/>
            <a:ext cx="2995480" cy="1508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dirty="0" smtClean="0"/>
              <a:t>12345-T</a:t>
            </a:r>
            <a:endParaRPr lang="en-MY" sz="1100" dirty="0"/>
          </a:p>
        </p:txBody>
      </p:sp>
      <p:sp>
        <p:nvSpPr>
          <p:cNvPr id="11" name="Rectangle 10"/>
          <p:cNvSpPr/>
          <p:nvPr/>
        </p:nvSpPr>
        <p:spPr>
          <a:xfrm>
            <a:off x="1181449" y="1382857"/>
            <a:ext cx="2995480" cy="1508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dirty="0" smtClean="0"/>
              <a:t>No. 555, </a:t>
            </a:r>
            <a:r>
              <a:rPr lang="en-US" sz="1100" dirty="0" err="1" smtClean="0"/>
              <a:t>Jalan</a:t>
            </a:r>
            <a:r>
              <a:rPr lang="en-US" sz="1100" dirty="0" smtClean="0"/>
              <a:t> </a:t>
            </a:r>
            <a:r>
              <a:rPr lang="en-US" sz="1100" dirty="0" err="1" smtClean="0"/>
              <a:t>Samudra</a:t>
            </a:r>
            <a:r>
              <a:rPr lang="en-US" sz="1100" dirty="0" smtClean="0"/>
              <a:t> Utara 2	</a:t>
            </a:r>
            <a:endParaRPr lang="en-MY" sz="1100" dirty="0"/>
          </a:p>
        </p:txBody>
      </p:sp>
      <p:sp>
        <p:nvSpPr>
          <p:cNvPr id="12" name="Rectangle 11"/>
          <p:cNvSpPr/>
          <p:nvPr/>
        </p:nvSpPr>
        <p:spPr>
          <a:xfrm>
            <a:off x="1181449" y="1571464"/>
            <a:ext cx="2995480" cy="1508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dirty="0" smtClean="0"/>
              <a:t>Taman </a:t>
            </a:r>
            <a:r>
              <a:rPr lang="en-US" sz="1100" dirty="0" err="1" smtClean="0"/>
              <a:t>Samudra</a:t>
            </a:r>
            <a:endParaRPr lang="en-MY" sz="1100" dirty="0"/>
          </a:p>
        </p:txBody>
      </p:sp>
      <p:sp>
        <p:nvSpPr>
          <p:cNvPr id="13" name="Rectangle 12"/>
          <p:cNvSpPr/>
          <p:nvPr/>
        </p:nvSpPr>
        <p:spPr>
          <a:xfrm>
            <a:off x="1181449" y="1760070"/>
            <a:ext cx="2995480" cy="1508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dirty="0" smtClean="0"/>
              <a:t>68100</a:t>
            </a:r>
            <a:endParaRPr lang="en-MY" sz="1100" dirty="0"/>
          </a:p>
        </p:txBody>
      </p:sp>
      <p:sp>
        <p:nvSpPr>
          <p:cNvPr id="14" name="Rectangle 13"/>
          <p:cNvSpPr/>
          <p:nvPr/>
        </p:nvSpPr>
        <p:spPr>
          <a:xfrm>
            <a:off x="1181449" y="1948676"/>
            <a:ext cx="2995480" cy="1508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dirty="0" err="1" smtClean="0"/>
              <a:t>Batu</a:t>
            </a:r>
            <a:r>
              <a:rPr lang="en-US" sz="1100" dirty="0" smtClean="0"/>
              <a:t> Caves</a:t>
            </a:r>
            <a:endParaRPr lang="en-MY" sz="1100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1181449" y="2137283"/>
            <a:ext cx="2995480" cy="1508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dirty="0" smtClean="0"/>
              <a:t>Selangor </a:t>
            </a:r>
            <a:r>
              <a:rPr lang="en-US" sz="1100" dirty="0" err="1" smtClean="0"/>
              <a:t>Darul</a:t>
            </a:r>
            <a:r>
              <a:rPr lang="en-US" sz="1100" dirty="0" smtClean="0"/>
              <a:t> Ehsan</a:t>
            </a:r>
            <a:endParaRPr lang="en-MY" sz="1100" dirty="0" smtClean="0"/>
          </a:p>
        </p:txBody>
      </p:sp>
      <p:sp>
        <p:nvSpPr>
          <p:cNvPr id="16" name="Rectangle 15"/>
          <p:cNvSpPr/>
          <p:nvPr/>
        </p:nvSpPr>
        <p:spPr>
          <a:xfrm>
            <a:off x="5772782" y="2028061"/>
            <a:ext cx="3191706" cy="56581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dirty="0" smtClean="0"/>
              <a:t>Business Consultant</a:t>
            </a:r>
            <a:endParaRPr lang="en-MY" sz="1100" dirty="0"/>
          </a:p>
        </p:txBody>
      </p:sp>
      <p:sp>
        <p:nvSpPr>
          <p:cNvPr id="23" name="TextBox 22"/>
          <p:cNvSpPr txBox="1"/>
          <p:nvPr/>
        </p:nvSpPr>
        <p:spPr>
          <a:xfrm>
            <a:off x="107504" y="960156"/>
            <a:ext cx="8486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Company*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7504" y="1714582"/>
            <a:ext cx="9169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Postal Code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7504" y="1903189"/>
            <a:ext cx="4219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City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7504" y="2091795"/>
            <a:ext cx="5035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State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7504" y="1525976"/>
            <a:ext cx="884455" cy="322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Address 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7504" y="1148763"/>
            <a:ext cx="782071" cy="322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ROC No.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504" y="771550"/>
            <a:ext cx="5559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Type*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575892" y="2019437"/>
            <a:ext cx="840545" cy="5374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Business </a:t>
            </a:r>
          </a:p>
          <a:p>
            <a:r>
              <a:rPr lang="en-US" sz="1200" dirty="0" smtClean="0"/>
              <a:t>Activities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575892" y="1027841"/>
            <a:ext cx="432991" cy="322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Fax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575892" y="1186501"/>
            <a:ext cx="584759" cy="322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Email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575892" y="1371525"/>
            <a:ext cx="1116227" cy="322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Web Address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575892" y="1563714"/>
            <a:ext cx="543406" cy="322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Gred</a:t>
            </a:r>
            <a:endParaRPr lang="en-US" sz="1200" dirty="0" smtClean="0"/>
          </a:p>
        </p:txBody>
      </p:sp>
      <p:sp>
        <p:nvSpPr>
          <p:cNvPr id="38" name="TextBox 37"/>
          <p:cNvSpPr txBox="1"/>
          <p:nvPr/>
        </p:nvSpPr>
        <p:spPr>
          <a:xfrm>
            <a:off x="4575892" y="1752321"/>
            <a:ext cx="630871" cy="322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Status</a:t>
            </a:r>
            <a:endParaRPr lang="en-MY" sz="1200" dirty="0"/>
          </a:p>
        </p:txBody>
      </p:sp>
      <p:sp>
        <p:nvSpPr>
          <p:cNvPr id="39" name="Rectangle 38"/>
          <p:cNvSpPr/>
          <p:nvPr/>
        </p:nvSpPr>
        <p:spPr>
          <a:xfrm>
            <a:off x="5772782" y="854776"/>
            <a:ext cx="3191706" cy="1508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dirty="0" smtClean="0"/>
              <a:t>03-6185 9970 , 03-6185 9932</a:t>
            </a:r>
            <a:endParaRPr lang="en-MY" sz="1100" dirty="0"/>
          </a:p>
        </p:txBody>
      </p:sp>
      <p:sp>
        <p:nvSpPr>
          <p:cNvPr id="40" name="Rectangle 39"/>
          <p:cNvSpPr/>
          <p:nvPr/>
        </p:nvSpPr>
        <p:spPr>
          <a:xfrm>
            <a:off x="5772782" y="1043382"/>
            <a:ext cx="3191706" cy="1508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dirty="0" smtClean="0"/>
              <a:t>03-61842524</a:t>
            </a:r>
            <a:endParaRPr lang="en-MY" sz="1100" dirty="0"/>
          </a:p>
        </p:txBody>
      </p:sp>
      <p:sp>
        <p:nvSpPr>
          <p:cNvPr id="41" name="Rectangle 40"/>
          <p:cNvSpPr/>
          <p:nvPr/>
        </p:nvSpPr>
        <p:spPr>
          <a:xfrm>
            <a:off x="5772782" y="1231989"/>
            <a:ext cx="3191706" cy="1508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dirty="0" smtClean="0">
                <a:hlinkClick r:id="rId2"/>
              </a:rPr>
              <a:t>info@abc.com.my</a:t>
            </a:r>
            <a:r>
              <a:rPr lang="en-US" sz="1100" dirty="0" smtClean="0"/>
              <a:t>	</a:t>
            </a:r>
            <a:endParaRPr lang="en-MY" sz="1100" dirty="0"/>
          </a:p>
        </p:txBody>
      </p:sp>
      <p:sp>
        <p:nvSpPr>
          <p:cNvPr id="42" name="Rectangle 41"/>
          <p:cNvSpPr/>
          <p:nvPr/>
        </p:nvSpPr>
        <p:spPr>
          <a:xfrm>
            <a:off x="5772782" y="1420595"/>
            <a:ext cx="3191706" cy="1508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dirty="0" smtClean="0"/>
              <a:t>www.info.com.my</a:t>
            </a:r>
            <a:endParaRPr lang="en-MY" sz="1100" dirty="0"/>
          </a:p>
        </p:txBody>
      </p:sp>
      <p:sp>
        <p:nvSpPr>
          <p:cNvPr id="43" name="Rectangle 42"/>
          <p:cNvSpPr/>
          <p:nvPr/>
        </p:nvSpPr>
        <p:spPr>
          <a:xfrm>
            <a:off x="5772782" y="1609202"/>
            <a:ext cx="3191706" cy="1508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dirty="0"/>
              <a:t>A</a:t>
            </a:r>
            <a:endParaRPr lang="en-MY" sz="1100" dirty="0"/>
          </a:p>
        </p:txBody>
      </p:sp>
      <p:sp>
        <p:nvSpPr>
          <p:cNvPr id="44" name="Rectangle 43"/>
          <p:cNvSpPr/>
          <p:nvPr/>
        </p:nvSpPr>
        <p:spPr>
          <a:xfrm>
            <a:off x="5772782" y="1797808"/>
            <a:ext cx="3191706" cy="1508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dirty="0" smtClean="0"/>
              <a:t>Active</a:t>
            </a:r>
            <a:endParaRPr lang="en-MY" sz="1100" dirty="0"/>
          </a:p>
        </p:txBody>
      </p:sp>
      <p:sp>
        <p:nvSpPr>
          <p:cNvPr id="46" name="Flowchart: Process 45"/>
          <p:cNvSpPr/>
          <p:nvPr/>
        </p:nvSpPr>
        <p:spPr>
          <a:xfrm>
            <a:off x="0" y="3291830"/>
            <a:ext cx="9144000" cy="7200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9" name="Isosceles Triangle 48"/>
          <p:cNvSpPr/>
          <p:nvPr/>
        </p:nvSpPr>
        <p:spPr>
          <a:xfrm flipV="1">
            <a:off x="4007389" y="847874"/>
            <a:ext cx="144016" cy="110604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0" name="Isosceles Triangle 49"/>
          <p:cNvSpPr/>
          <p:nvPr/>
        </p:nvSpPr>
        <p:spPr>
          <a:xfrm flipV="1">
            <a:off x="4007389" y="1968808"/>
            <a:ext cx="144016" cy="110604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1" name="Isosceles Triangle 50"/>
          <p:cNvSpPr/>
          <p:nvPr/>
        </p:nvSpPr>
        <p:spPr>
          <a:xfrm flipV="1">
            <a:off x="4007389" y="2157415"/>
            <a:ext cx="144016" cy="110604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52" name="Isosceles Triangle 51"/>
          <p:cNvSpPr/>
          <p:nvPr/>
        </p:nvSpPr>
        <p:spPr>
          <a:xfrm flipV="1">
            <a:off x="8785069" y="1820508"/>
            <a:ext cx="144016" cy="110604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3" name="Isosceles Triangle 52"/>
          <p:cNvSpPr/>
          <p:nvPr/>
        </p:nvSpPr>
        <p:spPr>
          <a:xfrm flipV="1">
            <a:off x="8785069" y="1631902"/>
            <a:ext cx="144016" cy="110604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4" name="Rounded Rectangle 53"/>
          <p:cNvSpPr/>
          <p:nvPr/>
        </p:nvSpPr>
        <p:spPr>
          <a:xfrm>
            <a:off x="107505" y="3003798"/>
            <a:ext cx="754572" cy="36004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Contact</a:t>
            </a:r>
            <a:endParaRPr lang="en-MY" sz="1100" dirty="0"/>
          </a:p>
        </p:txBody>
      </p:sp>
      <p:sp>
        <p:nvSpPr>
          <p:cNvPr id="55" name="Rounded Rectangle 54"/>
          <p:cNvSpPr/>
          <p:nvPr/>
        </p:nvSpPr>
        <p:spPr>
          <a:xfrm>
            <a:off x="899593" y="3003798"/>
            <a:ext cx="936104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Director &amp; Shareholder</a:t>
            </a:r>
            <a:endParaRPr lang="en-MY" sz="1100" dirty="0"/>
          </a:p>
        </p:txBody>
      </p:sp>
      <p:sp>
        <p:nvSpPr>
          <p:cNvPr id="57" name="Rounded Rectangle 56"/>
          <p:cNvSpPr/>
          <p:nvPr/>
        </p:nvSpPr>
        <p:spPr>
          <a:xfrm>
            <a:off x="1862474" y="3003798"/>
            <a:ext cx="765310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 Other Address</a:t>
            </a:r>
            <a:endParaRPr lang="en-MY" sz="1100" dirty="0"/>
          </a:p>
        </p:txBody>
      </p:sp>
      <p:sp>
        <p:nvSpPr>
          <p:cNvPr id="58" name="Rounded Rectangle 57"/>
          <p:cNvSpPr/>
          <p:nvPr/>
        </p:nvSpPr>
        <p:spPr>
          <a:xfrm>
            <a:off x="4111398" y="2997696"/>
            <a:ext cx="680989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Audit</a:t>
            </a:r>
            <a:endParaRPr lang="en-MY" sz="1100" dirty="0"/>
          </a:p>
        </p:txBody>
      </p:sp>
      <p:sp>
        <p:nvSpPr>
          <p:cNvPr id="59" name="Rounded Rectangle 58"/>
          <p:cNvSpPr/>
          <p:nvPr/>
        </p:nvSpPr>
        <p:spPr>
          <a:xfrm>
            <a:off x="4823382" y="3003798"/>
            <a:ext cx="713905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Taxation</a:t>
            </a:r>
            <a:endParaRPr lang="en-MY" sz="1100" dirty="0"/>
          </a:p>
        </p:txBody>
      </p:sp>
      <p:sp>
        <p:nvSpPr>
          <p:cNvPr id="60" name="Rounded Rectangle 59"/>
          <p:cNvSpPr/>
          <p:nvPr/>
        </p:nvSpPr>
        <p:spPr>
          <a:xfrm>
            <a:off x="5558522" y="3003798"/>
            <a:ext cx="614940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/>
              <a:t>Co.Sec</a:t>
            </a:r>
            <a:endParaRPr lang="en-MY" sz="1100" dirty="0"/>
          </a:p>
        </p:txBody>
      </p:sp>
      <p:sp>
        <p:nvSpPr>
          <p:cNvPr id="61" name="Rounded Rectangle 60"/>
          <p:cNvSpPr/>
          <p:nvPr/>
        </p:nvSpPr>
        <p:spPr>
          <a:xfrm>
            <a:off x="6228184" y="3010186"/>
            <a:ext cx="536973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CF</a:t>
            </a:r>
            <a:endParaRPr lang="en-MY" sz="1100" dirty="0"/>
          </a:p>
        </p:txBody>
      </p:sp>
      <p:sp>
        <p:nvSpPr>
          <p:cNvPr id="62" name="Rounded Rectangle 61"/>
          <p:cNvSpPr/>
          <p:nvPr/>
        </p:nvSpPr>
        <p:spPr>
          <a:xfrm>
            <a:off x="6804248" y="3003798"/>
            <a:ext cx="486097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GST</a:t>
            </a:r>
            <a:endParaRPr lang="en-MY" sz="1100" dirty="0"/>
          </a:p>
        </p:txBody>
      </p:sp>
      <p:sp>
        <p:nvSpPr>
          <p:cNvPr id="63" name="Rounded Rectangle 62"/>
          <p:cNvSpPr/>
          <p:nvPr/>
        </p:nvSpPr>
        <p:spPr>
          <a:xfrm>
            <a:off x="3386095" y="3003798"/>
            <a:ext cx="693302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Account</a:t>
            </a:r>
            <a:endParaRPr lang="en-MY" sz="1100" dirty="0"/>
          </a:p>
        </p:txBody>
      </p:sp>
      <p:sp>
        <p:nvSpPr>
          <p:cNvPr id="64" name="Rounded Rectangle 63"/>
          <p:cNvSpPr/>
          <p:nvPr/>
        </p:nvSpPr>
        <p:spPr>
          <a:xfrm>
            <a:off x="2659341" y="3003798"/>
            <a:ext cx="693302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Services</a:t>
            </a:r>
            <a:endParaRPr lang="en-MY" sz="1100" dirty="0"/>
          </a:p>
        </p:txBody>
      </p:sp>
      <p:sp>
        <p:nvSpPr>
          <p:cNvPr id="65" name="Rounded Rectangle 64"/>
          <p:cNvSpPr/>
          <p:nvPr/>
        </p:nvSpPr>
        <p:spPr>
          <a:xfrm>
            <a:off x="7759715" y="3003798"/>
            <a:ext cx="648762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/>
              <a:t>Shariah</a:t>
            </a:r>
            <a:endParaRPr lang="en-MY" sz="1100" dirty="0"/>
          </a:p>
        </p:txBody>
      </p:sp>
      <p:sp>
        <p:nvSpPr>
          <p:cNvPr id="66" name="Rounded Rectangle 65"/>
          <p:cNvSpPr/>
          <p:nvPr/>
        </p:nvSpPr>
        <p:spPr>
          <a:xfrm>
            <a:off x="7308304" y="3003798"/>
            <a:ext cx="432048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IT</a:t>
            </a:r>
            <a:endParaRPr lang="en-MY" sz="1100" dirty="0"/>
          </a:p>
        </p:txBody>
      </p:sp>
      <p:sp>
        <p:nvSpPr>
          <p:cNvPr id="67" name="Rounded Rectangle 66"/>
          <p:cNvSpPr/>
          <p:nvPr/>
        </p:nvSpPr>
        <p:spPr>
          <a:xfrm>
            <a:off x="8468816" y="2997696"/>
            <a:ext cx="567680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Other</a:t>
            </a:r>
            <a:endParaRPr lang="en-MY" sz="1100" dirty="0"/>
          </a:p>
        </p:txBody>
      </p:sp>
      <p:sp>
        <p:nvSpPr>
          <p:cNvPr id="68" name="Rounded Rectangle 67"/>
          <p:cNvSpPr/>
          <p:nvPr/>
        </p:nvSpPr>
        <p:spPr>
          <a:xfrm>
            <a:off x="226649" y="3502451"/>
            <a:ext cx="816959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Add New</a:t>
            </a:r>
            <a:endParaRPr lang="en-MY" sz="1100" dirty="0"/>
          </a:p>
        </p:txBody>
      </p:sp>
      <p:graphicFrame>
        <p:nvGraphicFramePr>
          <p:cNvPr id="69" name="Table 6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4343948"/>
              </p:ext>
            </p:extLst>
          </p:nvPr>
        </p:nvGraphicFramePr>
        <p:xfrm>
          <a:off x="226644" y="3853598"/>
          <a:ext cx="8809851" cy="1238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6432"/>
                <a:gridCol w="1253989"/>
                <a:gridCol w="1180469"/>
                <a:gridCol w="1004586"/>
                <a:gridCol w="1080120"/>
                <a:gridCol w="1440160"/>
                <a:gridCol w="864095"/>
              </a:tblGrid>
              <a:tr h="152909">
                <a:tc>
                  <a:txBody>
                    <a:bodyPr/>
                    <a:lstStyle/>
                    <a:p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First Name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Last Name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Work Phone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Mobile</a:t>
                      </a:r>
                      <a:r>
                        <a:rPr lang="en-US" sz="1100" baseline="0" dirty="0" smtClean="0"/>
                        <a:t> Phone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Email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City</a:t>
                      </a:r>
                      <a:endParaRPr lang="en-MY" sz="1100" dirty="0" smtClean="0"/>
                    </a:p>
                    <a:p>
                      <a:endParaRPr lang="en-MY" sz="11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Mohammad</a:t>
                      </a:r>
                      <a:r>
                        <a:rPr lang="en-US" sz="1100" baseline="0" dirty="0" smtClean="0"/>
                        <a:t> Ali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/>
                        <a:t>Ja’afar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03-6188 5241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012-5225621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ali@abc.com.my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Shah </a:t>
                      </a:r>
                      <a:r>
                        <a:rPr lang="en-US" sz="1100" dirty="0" err="1" smtClean="0"/>
                        <a:t>Alam</a:t>
                      </a:r>
                      <a:endParaRPr lang="en-MY" sz="11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/>
                        <a:t>Azarina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/>
                        <a:t>Ramdhan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03-6188 5242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019-8221256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azarina@abc.com.my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/>
                        <a:t>Klang</a:t>
                      </a:r>
                      <a:endParaRPr lang="en-MY" sz="1100" dirty="0"/>
                    </a:p>
                  </a:txBody>
                  <a:tcPr/>
                </a:tc>
              </a:tr>
              <a:tr h="293552">
                <a:tc>
                  <a:txBody>
                    <a:bodyPr/>
                    <a:lstStyle/>
                    <a:p>
                      <a:endParaRPr lang="en-MY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Abu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/>
                        <a:t>Razak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03-6188 5242</a:t>
                      </a:r>
                      <a:endParaRPr lang="en-MY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017-2256321</a:t>
                      </a:r>
                      <a:endParaRPr lang="en-MY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abu@abc.com.my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Miri</a:t>
                      </a:r>
                      <a:endParaRPr lang="en-MY" sz="1100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70" name="Group 69"/>
          <p:cNvGrpSpPr/>
          <p:nvPr/>
        </p:nvGrpSpPr>
        <p:grpSpPr>
          <a:xfrm>
            <a:off x="280135" y="4266031"/>
            <a:ext cx="1734866" cy="269776"/>
            <a:chOff x="280135" y="4055410"/>
            <a:chExt cx="1734866" cy="269776"/>
          </a:xfrm>
        </p:grpSpPr>
        <p:pic>
          <p:nvPicPr>
            <p:cNvPr id="1027" name="Picture 3" descr="C:\Users\User\AppData\Local\Microsoft\Windows\Temporary Internet Files\Content.IE5\4RYRVGXH\System-search-32.svg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0135" y="4087887"/>
              <a:ext cx="295385" cy="2048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 descr="C:\Users\User\AppData\Local\Microsoft\Windows\Temporary Internet Files\Content.IE5\9878DR35\edit-icon[1]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4087887"/>
              <a:ext cx="160106" cy="2049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C:\Users\User\AppData\Local\Microsoft\Windows\Temporary Internet Files\Content.IE5\F5IMT1GX\molumen-phone-icon[1]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2491" y="4080793"/>
              <a:ext cx="219149" cy="2191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1" name="Picture 7" descr="C:\Users\User\AppData\Local\Microsoft\Windows\Temporary Internet Files\Content.IE5\4RYRVGXH\512px-Calendar_font_awesome.svg[1]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57536" y="4094909"/>
              <a:ext cx="206152" cy="2061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C:\Users\User\AppData\Local\Microsoft\Windows\Temporary Internet Files\Content.IE5\F5IMT1GX\tasks[1]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1640" y="4088854"/>
              <a:ext cx="211088" cy="2110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3" name="Picture 9" descr="C:\Users\User\AppData\Local\Microsoft\Windows\Temporary Internet Files\Content.IE5\ZKEEX9W7\1024px-Gtk-dialog-info.svg[1].pn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19515" y="4104953"/>
              <a:ext cx="195486" cy="195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4" name="Picture 10" descr="C:\Users\User\AppData\Local\Microsoft\Windows\Temporary Internet Files\Content.IE5\9878DR35\480px-Gnome-edit-delete.svg[1]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3161" y="4055410"/>
              <a:ext cx="269776" cy="2697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80" name="Group 79"/>
          <p:cNvGrpSpPr/>
          <p:nvPr/>
        </p:nvGrpSpPr>
        <p:grpSpPr>
          <a:xfrm>
            <a:off x="280135" y="4536506"/>
            <a:ext cx="1734866" cy="269776"/>
            <a:chOff x="280135" y="4055410"/>
            <a:chExt cx="1734866" cy="269776"/>
          </a:xfrm>
        </p:grpSpPr>
        <p:pic>
          <p:nvPicPr>
            <p:cNvPr id="81" name="Picture 3" descr="C:\Users\User\AppData\Local\Microsoft\Windows\Temporary Internet Files\Content.IE5\4RYRVGXH\System-search-32.svg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0135" y="4087887"/>
              <a:ext cx="295385" cy="2048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2" name="Picture 4" descr="C:\Users\User\AppData\Local\Microsoft\Windows\Temporary Internet Files\Content.IE5\9878DR35\edit-icon[1]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4087887"/>
              <a:ext cx="160106" cy="2049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3" name="Picture 6" descr="C:\Users\User\AppData\Local\Microsoft\Windows\Temporary Internet Files\Content.IE5\F5IMT1GX\molumen-phone-icon[1]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2491" y="4080793"/>
              <a:ext cx="219149" cy="2191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4" name="Picture 7" descr="C:\Users\User\AppData\Local\Microsoft\Windows\Temporary Internet Files\Content.IE5\4RYRVGXH\512px-Calendar_font_awesome.svg[1]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57536" y="4094909"/>
              <a:ext cx="206152" cy="2061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5" name="Picture 8" descr="C:\Users\User\AppData\Local\Microsoft\Windows\Temporary Internet Files\Content.IE5\F5IMT1GX\tasks[1]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1640" y="4088854"/>
              <a:ext cx="211088" cy="2110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6" name="Picture 9" descr="C:\Users\User\AppData\Local\Microsoft\Windows\Temporary Internet Files\Content.IE5\ZKEEX9W7\1024px-Gtk-dialog-info.svg[1].pn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19515" y="4104953"/>
              <a:ext cx="195486" cy="195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7" name="Picture 10" descr="C:\Users\User\AppData\Local\Microsoft\Windows\Temporary Internet Files\Content.IE5\9878DR35\480px-Gnome-edit-delete.svg[1]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3161" y="4055410"/>
              <a:ext cx="269776" cy="2697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88" name="Group 87"/>
          <p:cNvGrpSpPr/>
          <p:nvPr/>
        </p:nvGrpSpPr>
        <p:grpSpPr>
          <a:xfrm>
            <a:off x="280135" y="4816851"/>
            <a:ext cx="1742795" cy="269776"/>
            <a:chOff x="280135" y="4055410"/>
            <a:chExt cx="1742795" cy="269776"/>
          </a:xfrm>
        </p:grpSpPr>
        <p:pic>
          <p:nvPicPr>
            <p:cNvPr id="89" name="Picture 3" descr="C:\Users\User\AppData\Local\Microsoft\Windows\Temporary Internet Files\Content.IE5\4RYRVGXH\System-search-32.svg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0135" y="4087887"/>
              <a:ext cx="295385" cy="2048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0" name="Picture 4" descr="C:\Users\User\AppData\Local\Microsoft\Windows\Temporary Internet Files\Content.IE5\9878DR35\edit-icon[1]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4087887"/>
              <a:ext cx="160106" cy="2049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1" name="Picture 6" descr="C:\Users\User\AppData\Local\Microsoft\Windows\Temporary Internet Files\Content.IE5\F5IMT1GX\molumen-phone-icon[1]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2491" y="4080793"/>
              <a:ext cx="219149" cy="2191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2" name="Picture 7" descr="C:\Users\User\AppData\Local\Microsoft\Windows\Temporary Internet Files\Content.IE5\4RYRVGXH\512px-Calendar_font_awesome.svg[1]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57536" y="4094909"/>
              <a:ext cx="206152" cy="2061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3" name="Picture 8" descr="C:\Users\User\AppData\Local\Microsoft\Windows\Temporary Internet Files\Content.IE5\F5IMT1GX\tasks[1]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1640" y="4088854"/>
              <a:ext cx="211088" cy="2110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4" name="Picture 9" descr="C:\Users\User\AppData\Local\Microsoft\Windows\Temporary Internet Files\Content.IE5\ZKEEX9W7\1024px-Gtk-dialog-info.svg[1].pn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7444" y="4104953"/>
              <a:ext cx="195486" cy="195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5" name="Picture 10" descr="C:\Users\User\AppData\Local\Microsoft\Windows\Temporary Internet Files\Content.IE5\9878DR35\480px-Gnome-edit-delete.svg[1]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3161" y="4055410"/>
              <a:ext cx="269776" cy="2697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1" name="Rounded Rectangle 70"/>
          <p:cNvSpPr/>
          <p:nvPr/>
        </p:nvSpPr>
        <p:spPr>
          <a:xfrm>
            <a:off x="7740352" y="3502451"/>
            <a:ext cx="1296144" cy="288032"/>
          </a:xfrm>
          <a:prstGeom prst="round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bg1">
                    <a:lumMod val="85000"/>
                  </a:schemeClr>
                </a:solidFill>
              </a:rPr>
              <a:t>search</a:t>
            </a:r>
            <a:endParaRPr lang="en-MY" sz="11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72" name="Isosceles Triangle 71"/>
          <p:cNvSpPr/>
          <p:nvPr/>
        </p:nvSpPr>
        <p:spPr>
          <a:xfrm flipV="1">
            <a:off x="2987824" y="3934499"/>
            <a:ext cx="97743" cy="72008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98" name="Isosceles Triangle 97"/>
          <p:cNvSpPr/>
          <p:nvPr/>
        </p:nvSpPr>
        <p:spPr>
          <a:xfrm flipV="1">
            <a:off x="4211960" y="3934499"/>
            <a:ext cx="97743" cy="72008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99" name="Isosceles Triangle 98"/>
          <p:cNvSpPr/>
          <p:nvPr/>
        </p:nvSpPr>
        <p:spPr>
          <a:xfrm flipV="1">
            <a:off x="5488415" y="3934499"/>
            <a:ext cx="97743" cy="72008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0" name="Isosceles Triangle 99"/>
          <p:cNvSpPr/>
          <p:nvPr/>
        </p:nvSpPr>
        <p:spPr>
          <a:xfrm flipV="1">
            <a:off x="6588224" y="3934499"/>
            <a:ext cx="97743" cy="72008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1" name="Isosceles Triangle 100"/>
          <p:cNvSpPr/>
          <p:nvPr/>
        </p:nvSpPr>
        <p:spPr>
          <a:xfrm flipV="1">
            <a:off x="7211183" y="3934499"/>
            <a:ext cx="97743" cy="72008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2" name="Isosceles Triangle 101"/>
          <p:cNvSpPr/>
          <p:nvPr/>
        </p:nvSpPr>
        <p:spPr>
          <a:xfrm flipV="1">
            <a:off x="8532440" y="3934499"/>
            <a:ext cx="97743" cy="72008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3" name="Rectangle 102"/>
          <p:cNvSpPr/>
          <p:nvPr/>
        </p:nvSpPr>
        <p:spPr>
          <a:xfrm>
            <a:off x="1181449" y="2329206"/>
            <a:ext cx="2995480" cy="1508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dirty="0" smtClean="0"/>
              <a:t>Malaysia</a:t>
            </a:r>
            <a:endParaRPr lang="en-MY" sz="1100" dirty="0"/>
          </a:p>
        </p:txBody>
      </p:sp>
      <p:sp>
        <p:nvSpPr>
          <p:cNvPr id="104" name="TextBox 103"/>
          <p:cNvSpPr txBox="1"/>
          <p:nvPr/>
        </p:nvSpPr>
        <p:spPr>
          <a:xfrm>
            <a:off x="107504" y="2283718"/>
            <a:ext cx="754573" cy="322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Country</a:t>
            </a:r>
          </a:p>
        </p:txBody>
      </p:sp>
      <p:pic>
        <p:nvPicPr>
          <p:cNvPr id="73" name="Picture 7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219" y="123478"/>
            <a:ext cx="2650964" cy="504056"/>
          </a:xfrm>
          <a:prstGeom prst="rect">
            <a:avLst/>
          </a:prstGeom>
        </p:spPr>
      </p:pic>
      <p:sp>
        <p:nvSpPr>
          <p:cNvPr id="96" name="TextBox 95"/>
          <p:cNvSpPr txBox="1"/>
          <p:nvPr/>
        </p:nvSpPr>
        <p:spPr>
          <a:xfrm>
            <a:off x="4571999" y="2582783"/>
            <a:ext cx="7234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Year End</a:t>
            </a:r>
            <a:endParaRPr lang="en-US" sz="1200" dirty="0" smtClean="0"/>
          </a:p>
        </p:txBody>
      </p:sp>
      <p:sp>
        <p:nvSpPr>
          <p:cNvPr id="97" name="Rectangle 96"/>
          <p:cNvSpPr/>
          <p:nvPr/>
        </p:nvSpPr>
        <p:spPr>
          <a:xfrm>
            <a:off x="5786043" y="2645848"/>
            <a:ext cx="3178444" cy="1508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bg1">
                    <a:lumMod val="75000"/>
                  </a:schemeClr>
                </a:solidFill>
              </a:rPr>
              <a:t>Click to select date</a:t>
            </a:r>
            <a:endParaRPr lang="en-MY" sz="11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05" name="Rounded Rectangle 104"/>
          <p:cNvSpPr/>
          <p:nvPr/>
        </p:nvSpPr>
        <p:spPr>
          <a:xfrm>
            <a:off x="1118080" y="3502451"/>
            <a:ext cx="816959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83726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2EDBD82C-6B66-45A2-A041-CD9288114357}"/>
              </a:ext>
            </a:extLst>
          </p:cNvPr>
          <p:cNvSpPr/>
          <p:nvPr/>
        </p:nvSpPr>
        <p:spPr>
          <a:xfrm>
            <a:off x="2986405" y="2110085"/>
            <a:ext cx="317119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COSEC Info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797571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Rounded Rectangle 47">
            <a:extLst>
              <a:ext uri="{FF2B5EF4-FFF2-40B4-BE49-F238E27FC236}">
                <a16:creationId xmlns:a16="http://schemas.microsoft.com/office/drawing/2014/main" xmlns="" id="{8E267BD1-00E9-4669-9CD8-CFE422D7573F}"/>
              </a:ext>
            </a:extLst>
          </p:cNvPr>
          <p:cNvSpPr/>
          <p:nvPr/>
        </p:nvSpPr>
        <p:spPr>
          <a:xfrm>
            <a:off x="107504" y="1979358"/>
            <a:ext cx="8907055" cy="1782235"/>
          </a:xfrm>
          <a:prstGeom prst="roundRect">
            <a:avLst>
              <a:gd name="adj" fmla="val 8813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6" name="Flowchart: Process 45"/>
          <p:cNvSpPr/>
          <p:nvPr/>
        </p:nvSpPr>
        <p:spPr>
          <a:xfrm>
            <a:off x="0" y="1713756"/>
            <a:ext cx="9144000" cy="7200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4" name="Rounded Rectangle 53"/>
          <p:cNvSpPr/>
          <p:nvPr/>
        </p:nvSpPr>
        <p:spPr>
          <a:xfrm>
            <a:off x="107505" y="1425724"/>
            <a:ext cx="754572" cy="29442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Contact</a:t>
            </a:r>
            <a:endParaRPr lang="en-MY" sz="1100" dirty="0"/>
          </a:p>
        </p:txBody>
      </p:sp>
      <p:sp>
        <p:nvSpPr>
          <p:cNvPr id="55" name="Rounded Rectangle 54"/>
          <p:cNvSpPr/>
          <p:nvPr/>
        </p:nvSpPr>
        <p:spPr>
          <a:xfrm>
            <a:off x="899593" y="1425724"/>
            <a:ext cx="936104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Director &amp; Shareholder</a:t>
            </a:r>
            <a:endParaRPr lang="en-MY" sz="1100" dirty="0"/>
          </a:p>
        </p:txBody>
      </p:sp>
      <p:sp>
        <p:nvSpPr>
          <p:cNvPr id="57" name="Rounded Rectangle 56"/>
          <p:cNvSpPr/>
          <p:nvPr/>
        </p:nvSpPr>
        <p:spPr>
          <a:xfrm>
            <a:off x="1862474" y="1425724"/>
            <a:ext cx="765310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 Other Address</a:t>
            </a:r>
            <a:endParaRPr lang="en-MY" sz="1100" dirty="0"/>
          </a:p>
        </p:txBody>
      </p:sp>
      <p:sp>
        <p:nvSpPr>
          <p:cNvPr id="58" name="Rounded Rectangle 57"/>
          <p:cNvSpPr/>
          <p:nvPr/>
        </p:nvSpPr>
        <p:spPr>
          <a:xfrm>
            <a:off x="4111398" y="1419622"/>
            <a:ext cx="680989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Audit</a:t>
            </a:r>
            <a:endParaRPr lang="en-MY" sz="1100" dirty="0"/>
          </a:p>
        </p:txBody>
      </p:sp>
      <p:sp>
        <p:nvSpPr>
          <p:cNvPr id="59" name="Rounded Rectangle 58"/>
          <p:cNvSpPr/>
          <p:nvPr/>
        </p:nvSpPr>
        <p:spPr>
          <a:xfrm>
            <a:off x="4823382" y="1425724"/>
            <a:ext cx="713905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Taxation</a:t>
            </a:r>
            <a:endParaRPr lang="en-MY" sz="1100" dirty="0"/>
          </a:p>
        </p:txBody>
      </p:sp>
      <p:sp>
        <p:nvSpPr>
          <p:cNvPr id="60" name="Rounded Rectangle 59"/>
          <p:cNvSpPr/>
          <p:nvPr/>
        </p:nvSpPr>
        <p:spPr>
          <a:xfrm>
            <a:off x="5558522" y="1425724"/>
            <a:ext cx="614940" cy="36004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/>
              <a:t>Co.Sec</a:t>
            </a:r>
            <a:endParaRPr lang="en-MY" sz="1100" dirty="0"/>
          </a:p>
        </p:txBody>
      </p:sp>
      <p:sp>
        <p:nvSpPr>
          <p:cNvPr id="61" name="Rounded Rectangle 60"/>
          <p:cNvSpPr/>
          <p:nvPr/>
        </p:nvSpPr>
        <p:spPr>
          <a:xfrm>
            <a:off x="6228184" y="1432112"/>
            <a:ext cx="536973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CF</a:t>
            </a:r>
            <a:endParaRPr lang="en-MY" sz="1100" dirty="0"/>
          </a:p>
        </p:txBody>
      </p:sp>
      <p:sp>
        <p:nvSpPr>
          <p:cNvPr id="62" name="Rounded Rectangle 61"/>
          <p:cNvSpPr/>
          <p:nvPr/>
        </p:nvSpPr>
        <p:spPr>
          <a:xfrm>
            <a:off x="6804248" y="1425724"/>
            <a:ext cx="486097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GST</a:t>
            </a:r>
            <a:endParaRPr lang="en-MY" sz="1100" dirty="0"/>
          </a:p>
        </p:txBody>
      </p:sp>
      <p:sp>
        <p:nvSpPr>
          <p:cNvPr id="63" name="Rounded Rectangle 62"/>
          <p:cNvSpPr/>
          <p:nvPr/>
        </p:nvSpPr>
        <p:spPr>
          <a:xfrm>
            <a:off x="3386095" y="1425724"/>
            <a:ext cx="693302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Account</a:t>
            </a:r>
            <a:endParaRPr lang="en-MY" sz="1100" dirty="0"/>
          </a:p>
        </p:txBody>
      </p:sp>
      <p:sp>
        <p:nvSpPr>
          <p:cNvPr id="64" name="Rounded Rectangle 63"/>
          <p:cNvSpPr/>
          <p:nvPr/>
        </p:nvSpPr>
        <p:spPr>
          <a:xfrm>
            <a:off x="2659341" y="1425724"/>
            <a:ext cx="693302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Services</a:t>
            </a:r>
            <a:endParaRPr lang="en-MY" sz="1100" dirty="0"/>
          </a:p>
        </p:txBody>
      </p:sp>
      <p:sp>
        <p:nvSpPr>
          <p:cNvPr id="65" name="Rounded Rectangle 64"/>
          <p:cNvSpPr/>
          <p:nvPr/>
        </p:nvSpPr>
        <p:spPr>
          <a:xfrm>
            <a:off x="7759715" y="1425724"/>
            <a:ext cx="648762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/>
              <a:t>Shariah</a:t>
            </a:r>
            <a:endParaRPr lang="en-MY" sz="1100" dirty="0"/>
          </a:p>
        </p:txBody>
      </p:sp>
      <p:sp>
        <p:nvSpPr>
          <p:cNvPr id="66" name="Rounded Rectangle 65"/>
          <p:cNvSpPr/>
          <p:nvPr/>
        </p:nvSpPr>
        <p:spPr>
          <a:xfrm>
            <a:off x="7308304" y="1425724"/>
            <a:ext cx="432048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IT</a:t>
            </a:r>
            <a:endParaRPr lang="en-MY" sz="1100" dirty="0"/>
          </a:p>
        </p:txBody>
      </p:sp>
      <p:sp>
        <p:nvSpPr>
          <p:cNvPr id="67" name="Rounded Rectangle 66"/>
          <p:cNvSpPr/>
          <p:nvPr/>
        </p:nvSpPr>
        <p:spPr>
          <a:xfrm>
            <a:off x="8468816" y="1419622"/>
            <a:ext cx="567680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Other</a:t>
            </a:r>
            <a:endParaRPr lang="en-MY" sz="1100" dirty="0"/>
          </a:p>
        </p:txBody>
      </p:sp>
      <p:graphicFrame>
        <p:nvGraphicFramePr>
          <p:cNvPr id="68" name="Table 67">
            <a:extLst>
              <a:ext uri="{FF2B5EF4-FFF2-40B4-BE49-F238E27FC236}">
                <a16:creationId xmlns:a16="http://schemas.microsoft.com/office/drawing/2014/main" xmlns="" id="{E4822ED4-6703-423A-B782-20B470DB10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5297845"/>
              </p:ext>
            </p:extLst>
          </p:nvPr>
        </p:nvGraphicFramePr>
        <p:xfrm>
          <a:off x="156630" y="2712852"/>
          <a:ext cx="8797641" cy="777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577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910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8000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1082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52909">
                <a:tc>
                  <a:txBody>
                    <a:bodyPr/>
                    <a:lstStyle/>
                    <a:p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Bank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Branch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Account No</a:t>
                      </a:r>
                      <a:endParaRPr lang="en-MY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Maybank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Sri Gombak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1643543452</a:t>
                      </a:r>
                      <a:endParaRPr lang="en-MY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100" dirty="0"/>
                        <a:t>CIMB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100" dirty="0"/>
                        <a:t>Damansara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100" dirty="0"/>
                        <a:t>403902248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39206061"/>
                  </a:ext>
                </a:extLst>
              </a:tr>
            </a:tbl>
          </a:graphicData>
        </a:graphic>
      </p:graphicFrame>
      <p:grpSp>
        <p:nvGrpSpPr>
          <p:cNvPr id="69" name="Group 68">
            <a:extLst>
              <a:ext uri="{FF2B5EF4-FFF2-40B4-BE49-F238E27FC236}">
                <a16:creationId xmlns:a16="http://schemas.microsoft.com/office/drawing/2014/main" xmlns="" id="{0058B51D-4618-42BB-8F70-C7CA2D431ADB}"/>
              </a:ext>
            </a:extLst>
          </p:cNvPr>
          <p:cNvGrpSpPr/>
          <p:nvPr/>
        </p:nvGrpSpPr>
        <p:grpSpPr>
          <a:xfrm>
            <a:off x="510263" y="2965367"/>
            <a:ext cx="1734866" cy="269776"/>
            <a:chOff x="280135" y="4055410"/>
            <a:chExt cx="1734866" cy="269776"/>
          </a:xfrm>
        </p:grpSpPr>
        <p:pic>
          <p:nvPicPr>
            <p:cNvPr id="70" name="Picture 3" descr="C:\Users\User\AppData\Local\Microsoft\Windows\Temporary Internet Files\Content.IE5\4RYRVGXH\System-search-32.svg[1].png">
              <a:extLst>
                <a:ext uri="{FF2B5EF4-FFF2-40B4-BE49-F238E27FC236}">
                  <a16:creationId xmlns:a16="http://schemas.microsoft.com/office/drawing/2014/main" xmlns="" id="{BD991149-9C06-4DED-8737-373B5F94003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0135" y="4087887"/>
              <a:ext cx="295385" cy="2048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1" name="Picture 4" descr="C:\Users\User\AppData\Local\Microsoft\Windows\Temporary Internet Files\Content.IE5\9878DR35\edit-icon[1].png">
              <a:extLst>
                <a:ext uri="{FF2B5EF4-FFF2-40B4-BE49-F238E27FC236}">
                  <a16:creationId xmlns:a16="http://schemas.microsoft.com/office/drawing/2014/main" xmlns="" id="{DF81A83D-6A00-49A2-B151-04623F09963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4087887"/>
              <a:ext cx="160106" cy="2049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2" name="Picture 6" descr="C:\Users\User\AppData\Local\Microsoft\Windows\Temporary Internet Files\Content.IE5\F5IMT1GX\molumen-phone-icon[1].png">
              <a:extLst>
                <a:ext uri="{FF2B5EF4-FFF2-40B4-BE49-F238E27FC236}">
                  <a16:creationId xmlns:a16="http://schemas.microsoft.com/office/drawing/2014/main" xmlns="" id="{79A69B85-16ED-4840-95A6-97BD78D54C2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2491" y="4080793"/>
              <a:ext cx="219149" cy="2191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4" name="Picture 7" descr="C:\Users\User\AppData\Local\Microsoft\Windows\Temporary Internet Files\Content.IE5\4RYRVGXH\512px-Calendar_font_awesome.svg[1].png">
              <a:extLst>
                <a:ext uri="{FF2B5EF4-FFF2-40B4-BE49-F238E27FC236}">
                  <a16:creationId xmlns:a16="http://schemas.microsoft.com/office/drawing/2014/main" xmlns="" id="{923D7B34-9853-4B0F-831A-C4070B1F181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57536" y="4094909"/>
              <a:ext cx="206152" cy="2061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5" name="Picture 8" descr="C:\Users\User\AppData\Local\Microsoft\Windows\Temporary Internet Files\Content.IE5\F5IMT1GX\tasks[1].png">
              <a:extLst>
                <a:ext uri="{FF2B5EF4-FFF2-40B4-BE49-F238E27FC236}">
                  <a16:creationId xmlns:a16="http://schemas.microsoft.com/office/drawing/2014/main" xmlns="" id="{D66A6A53-F0BA-4147-94D5-70DD11D3DFD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1640" y="4088854"/>
              <a:ext cx="211088" cy="2110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6" name="Picture 9" descr="C:\Users\User\AppData\Local\Microsoft\Windows\Temporary Internet Files\Content.IE5\ZKEEX9W7\1024px-Gtk-dialog-info.svg[1].png">
              <a:extLst>
                <a:ext uri="{FF2B5EF4-FFF2-40B4-BE49-F238E27FC236}">
                  <a16:creationId xmlns:a16="http://schemas.microsoft.com/office/drawing/2014/main" xmlns="" id="{125207FC-4378-4EE4-9F4D-90A10B975CA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19515" y="4104953"/>
              <a:ext cx="195486" cy="195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7" name="Picture 10" descr="C:\Users\User\AppData\Local\Microsoft\Windows\Temporary Internet Files\Content.IE5\9878DR35\480px-Gnome-edit-delete.svg[1].png">
              <a:extLst>
                <a:ext uri="{FF2B5EF4-FFF2-40B4-BE49-F238E27FC236}">
                  <a16:creationId xmlns:a16="http://schemas.microsoft.com/office/drawing/2014/main" xmlns="" id="{140B0366-A529-46AB-A2B7-D52116F4113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3161" y="4055410"/>
              <a:ext cx="269776" cy="2697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2" name="Rounded Rectangle 67">
            <a:extLst>
              <a:ext uri="{FF2B5EF4-FFF2-40B4-BE49-F238E27FC236}">
                <a16:creationId xmlns:a16="http://schemas.microsoft.com/office/drawing/2014/main" xmlns="" id="{0F6ADF95-A09E-4C09-A219-D561E20C80ED}"/>
              </a:ext>
            </a:extLst>
          </p:cNvPr>
          <p:cNvSpPr/>
          <p:nvPr/>
        </p:nvSpPr>
        <p:spPr>
          <a:xfrm>
            <a:off x="8169449" y="2382052"/>
            <a:ext cx="784951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Add New</a:t>
            </a:r>
            <a:endParaRPr lang="en-MY" sz="1100" dirty="0"/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xmlns="" id="{AC739CB6-B0F1-40BF-8031-40D2701A4B0A}"/>
              </a:ext>
            </a:extLst>
          </p:cNvPr>
          <p:cNvGrpSpPr/>
          <p:nvPr/>
        </p:nvGrpSpPr>
        <p:grpSpPr>
          <a:xfrm>
            <a:off x="500212" y="3244011"/>
            <a:ext cx="1734866" cy="269776"/>
            <a:chOff x="280135" y="4055410"/>
            <a:chExt cx="1734866" cy="269776"/>
          </a:xfrm>
        </p:grpSpPr>
        <p:pic>
          <p:nvPicPr>
            <p:cNvPr id="108" name="Picture 3" descr="C:\Users\User\AppData\Local\Microsoft\Windows\Temporary Internet Files\Content.IE5\4RYRVGXH\System-search-32.svg[1].png">
              <a:extLst>
                <a:ext uri="{FF2B5EF4-FFF2-40B4-BE49-F238E27FC236}">
                  <a16:creationId xmlns:a16="http://schemas.microsoft.com/office/drawing/2014/main" xmlns="" id="{FDF1A057-5810-4D12-B2B8-D910FC9262E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0135" y="4087887"/>
              <a:ext cx="295385" cy="2048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9" name="Picture 4" descr="C:\Users\User\AppData\Local\Microsoft\Windows\Temporary Internet Files\Content.IE5\9878DR35\edit-icon[1].png">
              <a:extLst>
                <a:ext uri="{FF2B5EF4-FFF2-40B4-BE49-F238E27FC236}">
                  <a16:creationId xmlns:a16="http://schemas.microsoft.com/office/drawing/2014/main" xmlns="" id="{199DCA57-D2F6-46A3-BAE5-0CF26185DDC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4087887"/>
              <a:ext cx="160106" cy="2049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0" name="Picture 6" descr="C:\Users\User\AppData\Local\Microsoft\Windows\Temporary Internet Files\Content.IE5\F5IMT1GX\molumen-phone-icon[1].png">
              <a:extLst>
                <a:ext uri="{FF2B5EF4-FFF2-40B4-BE49-F238E27FC236}">
                  <a16:creationId xmlns:a16="http://schemas.microsoft.com/office/drawing/2014/main" xmlns="" id="{AEDE635C-CBD7-4DCE-B85C-7F23E486BD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2491" y="4080793"/>
              <a:ext cx="219149" cy="2191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1" name="Picture 7" descr="C:\Users\User\AppData\Local\Microsoft\Windows\Temporary Internet Files\Content.IE5\4RYRVGXH\512px-Calendar_font_awesome.svg[1].png">
              <a:extLst>
                <a:ext uri="{FF2B5EF4-FFF2-40B4-BE49-F238E27FC236}">
                  <a16:creationId xmlns:a16="http://schemas.microsoft.com/office/drawing/2014/main" xmlns="" id="{74A0F209-E9D2-4C83-91B4-E67E1EC1F49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57536" y="4094909"/>
              <a:ext cx="206152" cy="2061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2" name="Picture 8" descr="C:\Users\User\AppData\Local\Microsoft\Windows\Temporary Internet Files\Content.IE5\F5IMT1GX\tasks[1].png">
              <a:extLst>
                <a:ext uri="{FF2B5EF4-FFF2-40B4-BE49-F238E27FC236}">
                  <a16:creationId xmlns:a16="http://schemas.microsoft.com/office/drawing/2014/main" xmlns="" id="{8F2A8F2C-4DC5-4EC2-833C-F25A1185399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1640" y="4088854"/>
              <a:ext cx="211088" cy="2110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3" name="Picture 9" descr="C:\Users\User\AppData\Local\Microsoft\Windows\Temporary Internet Files\Content.IE5\ZKEEX9W7\1024px-Gtk-dialog-info.svg[1].png">
              <a:extLst>
                <a:ext uri="{FF2B5EF4-FFF2-40B4-BE49-F238E27FC236}">
                  <a16:creationId xmlns:a16="http://schemas.microsoft.com/office/drawing/2014/main" xmlns="" id="{91D854C5-A5FE-45AB-B765-50BCBC39605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19515" y="4104953"/>
              <a:ext cx="195486" cy="195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4" name="Picture 10" descr="C:\Users\User\AppData\Local\Microsoft\Windows\Temporary Internet Files\Content.IE5\9878DR35\480px-Gnome-edit-delete.svg[1].png">
              <a:extLst>
                <a:ext uri="{FF2B5EF4-FFF2-40B4-BE49-F238E27FC236}">
                  <a16:creationId xmlns:a16="http://schemas.microsoft.com/office/drawing/2014/main" xmlns="" id="{C9BA0840-16D3-4286-BA41-A90189E321F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3161" y="4055410"/>
              <a:ext cx="269776" cy="2697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5" name="Rounded Rectangle 47">
            <a:extLst>
              <a:ext uri="{FF2B5EF4-FFF2-40B4-BE49-F238E27FC236}">
                <a16:creationId xmlns:a16="http://schemas.microsoft.com/office/drawing/2014/main" xmlns="" id="{CD1A0CFC-A9F7-4038-93B0-251732BAC6B1}"/>
              </a:ext>
            </a:extLst>
          </p:cNvPr>
          <p:cNvSpPr/>
          <p:nvPr/>
        </p:nvSpPr>
        <p:spPr>
          <a:xfrm>
            <a:off x="131128" y="3905349"/>
            <a:ext cx="8905368" cy="1114673"/>
          </a:xfrm>
          <a:prstGeom prst="roundRect">
            <a:avLst>
              <a:gd name="adj" fmla="val 8813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xmlns="" id="{41E06FDE-9324-4940-8BC6-C2AB2736F4A1}"/>
              </a:ext>
            </a:extLst>
          </p:cNvPr>
          <p:cNvSpPr txBox="1"/>
          <p:nvPr/>
        </p:nvSpPr>
        <p:spPr>
          <a:xfrm>
            <a:off x="157515" y="3916016"/>
            <a:ext cx="16662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Attachment/Document</a:t>
            </a:r>
          </a:p>
        </p:txBody>
      </p:sp>
      <p:sp>
        <p:nvSpPr>
          <p:cNvPr id="117" name="Rounded Rectangle 67">
            <a:extLst>
              <a:ext uri="{FF2B5EF4-FFF2-40B4-BE49-F238E27FC236}">
                <a16:creationId xmlns:a16="http://schemas.microsoft.com/office/drawing/2014/main" xmlns="" id="{355C9AB2-0C1D-4575-9E03-288AB1DF7177}"/>
              </a:ext>
            </a:extLst>
          </p:cNvPr>
          <p:cNvSpPr/>
          <p:nvPr/>
        </p:nvSpPr>
        <p:spPr>
          <a:xfrm>
            <a:off x="8137312" y="3956282"/>
            <a:ext cx="816959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Upload</a:t>
            </a:r>
            <a:endParaRPr lang="en-MY" sz="11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345CBCD7-0775-4F73-9E9D-33B4DA308B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7919890"/>
              </p:ext>
            </p:extLst>
          </p:nvPr>
        </p:nvGraphicFramePr>
        <p:xfrm>
          <a:off x="269379" y="4347438"/>
          <a:ext cx="8684892" cy="5633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630">
                  <a:extLst>
                    <a:ext uri="{9D8B030D-6E8A-4147-A177-3AD203B41FA5}">
                      <a16:colId xmlns:a16="http://schemas.microsoft.com/office/drawing/2014/main" xmlns="" val="3209139616"/>
                    </a:ext>
                  </a:extLst>
                </a:gridCol>
                <a:gridCol w="2132755">
                  <a:extLst>
                    <a:ext uri="{9D8B030D-6E8A-4147-A177-3AD203B41FA5}">
                      <a16:colId xmlns:a16="http://schemas.microsoft.com/office/drawing/2014/main" xmlns="" val="2424244203"/>
                    </a:ext>
                  </a:extLst>
                </a:gridCol>
                <a:gridCol w="3938284">
                  <a:extLst>
                    <a:ext uri="{9D8B030D-6E8A-4147-A177-3AD203B41FA5}">
                      <a16:colId xmlns:a16="http://schemas.microsoft.com/office/drawing/2014/main" xmlns="" val="77366917"/>
                    </a:ext>
                  </a:extLst>
                </a:gridCol>
                <a:gridCol w="2171223">
                  <a:extLst>
                    <a:ext uri="{9D8B030D-6E8A-4147-A177-3AD203B41FA5}">
                      <a16:colId xmlns:a16="http://schemas.microsoft.com/office/drawing/2014/main" xmlns="" val="3022562436"/>
                    </a:ext>
                  </a:extLst>
                </a:gridCol>
              </a:tblGrid>
              <a:tr h="281693"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Attachment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Action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55611950"/>
                  </a:ext>
                </a:extLst>
              </a:tr>
              <a:tr h="281693"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 err="1"/>
                        <a:t>Borang</a:t>
                      </a:r>
                      <a:r>
                        <a:rPr lang="en-MY" sz="1100" dirty="0"/>
                        <a:t>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81485609"/>
                  </a:ext>
                </a:extLst>
              </a:tr>
            </a:tbl>
          </a:graphicData>
        </a:graphic>
      </p:graphicFrame>
      <p:sp>
        <p:nvSpPr>
          <p:cNvPr id="118" name="Rounded Rectangle 47">
            <a:extLst>
              <a:ext uri="{FF2B5EF4-FFF2-40B4-BE49-F238E27FC236}">
                <a16:creationId xmlns:a16="http://schemas.microsoft.com/office/drawing/2014/main" xmlns="" id="{4427F91B-A3D2-463C-A605-45F5368FE257}"/>
              </a:ext>
            </a:extLst>
          </p:cNvPr>
          <p:cNvSpPr/>
          <p:nvPr/>
        </p:nvSpPr>
        <p:spPr>
          <a:xfrm>
            <a:off x="125801" y="230481"/>
            <a:ext cx="8928992" cy="936029"/>
          </a:xfrm>
          <a:prstGeom prst="roundRect">
            <a:avLst>
              <a:gd name="adj" fmla="val 8813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/>
              <a:t>THIS SECTION SAME AS SLIDE 1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0929074-14C3-4353-86CA-10EB7748A55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595211" y="4659982"/>
            <a:ext cx="228600" cy="228600"/>
          </a:xfrm>
          <a:prstGeom prst="rect">
            <a:avLst/>
          </a:prstGeom>
        </p:spPr>
      </p:pic>
      <p:pic>
        <p:nvPicPr>
          <p:cNvPr id="127" name="Picture 10" descr="C:\Users\User\AppData\Local\Microsoft\Windows\Temporary Internet Files\Content.IE5\9878DR35\480px-Gnome-edit-delete.svg[1].png">
            <a:extLst>
              <a:ext uri="{FF2B5EF4-FFF2-40B4-BE49-F238E27FC236}">
                <a16:creationId xmlns:a16="http://schemas.microsoft.com/office/drawing/2014/main" xmlns="" id="{575BEDAE-1D68-47EB-AA41-AFDB500A9F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9715" y="4639394"/>
            <a:ext cx="269776" cy="269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9" name="Rectangle 128">
            <a:extLst>
              <a:ext uri="{FF2B5EF4-FFF2-40B4-BE49-F238E27FC236}">
                <a16:creationId xmlns:a16="http://schemas.microsoft.com/office/drawing/2014/main" xmlns="" id="{587CBE0F-8387-4100-A3C6-1FA73189B3CF}"/>
              </a:ext>
            </a:extLst>
          </p:cNvPr>
          <p:cNvSpPr/>
          <p:nvPr/>
        </p:nvSpPr>
        <p:spPr>
          <a:xfrm>
            <a:off x="1508648" y="2051366"/>
            <a:ext cx="2271264" cy="19891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MY" sz="1100" dirty="0"/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xmlns="" id="{365191F9-BB51-4D36-8DBF-98EB2F3EDDBB}"/>
              </a:ext>
            </a:extLst>
          </p:cNvPr>
          <p:cNvSpPr txBox="1"/>
          <p:nvPr/>
        </p:nvSpPr>
        <p:spPr>
          <a:xfrm>
            <a:off x="156629" y="2005878"/>
            <a:ext cx="14259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Incorporated Date*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xmlns="" id="{071E8F7B-D43B-4CED-8BB1-CAC1403E4B1E}"/>
              </a:ext>
            </a:extLst>
          </p:cNvPr>
          <p:cNvSpPr txBox="1"/>
          <p:nvPr/>
        </p:nvSpPr>
        <p:spPr>
          <a:xfrm>
            <a:off x="141848" y="2378677"/>
            <a:ext cx="7792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Bank List: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3096C608-2B5B-47DA-9C4B-B2D6EE36ED3A}"/>
              </a:ext>
            </a:extLst>
          </p:cNvPr>
          <p:cNvSpPr txBox="1"/>
          <p:nvPr/>
        </p:nvSpPr>
        <p:spPr>
          <a:xfrm>
            <a:off x="116587" y="5005000"/>
            <a:ext cx="26511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COMPANY SECRETARY INFORMATION</a:t>
            </a:r>
          </a:p>
        </p:txBody>
      </p:sp>
      <p:graphicFrame>
        <p:nvGraphicFramePr>
          <p:cNvPr id="47" name="Table 46">
            <a:extLst>
              <a:ext uri="{FF2B5EF4-FFF2-40B4-BE49-F238E27FC236}">
                <a16:creationId xmlns:a16="http://schemas.microsoft.com/office/drawing/2014/main" xmlns="" id="{F36304A0-5014-4CDF-BAF5-7AB35F91E3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0908109"/>
              </p:ext>
            </p:extLst>
          </p:nvPr>
        </p:nvGraphicFramePr>
        <p:xfrm>
          <a:off x="228513" y="5410975"/>
          <a:ext cx="8684892" cy="8450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630">
                  <a:extLst>
                    <a:ext uri="{9D8B030D-6E8A-4147-A177-3AD203B41FA5}">
                      <a16:colId xmlns:a16="http://schemas.microsoft.com/office/drawing/2014/main" xmlns="" val="3209139616"/>
                    </a:ext>
                  </a:extLst>
                </a:gridCol>
                <a:gridCol w="2132755">
                  <a:extLst>
                    <a:ext uri="{9D8B030D-6E8A-4147-A177-3AD203B41FA5}">
                      <a16:colId xmlns:a16="http://schemas.microsoft.com/office/drawing/2014/main" xmlns="" val="2424244203"/>
                    </a:ext>
                  </a:extLst>
                </a:gridCol>
                <a:gridCol w="3938284">
                  <a:extLst>
                    <a:ext uri="{9D8B030D-6E8A-4147-A177-3AD203B41FA5}">
                      <a16:colId xmlns:a16="http://schemas.microsoft.com/office/drawing/2014/main" xmlns="" val="77366917"/>
                    </a:ext>
                  </a:extLst>
                </a:gridCol>
                <a:gridCol w="2171223">
                  <a:extLst>
                    <a:ext uri="{9D8B030D-6E8A-4147-A177-3AD203B41FA5}">
                      <a16:colId xmlns:a16="http://schemas.microsoft.com/office/drawing/2014/main" xmlns="" val="3022562436"/>
                    </a:ext>
                  </a:extLst>
                </a:gridCol>
              </a:tblGrid>
              <a:tr h="281693"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Company Secretary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Action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55611950"/>
                  </a:ext>
                </a:extLst>
              </a:tr>
              <a:tr h="281693"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MYSA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81485609"/>
                  </a:ext>
                </a:extLst>
              </a:tr>
              <a:tr h="281693"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KK COMPANY SECRETARY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35254690"/>
                  </a:ext>
                </a:extLst>
              </a:tr>
            </a:tbl>
          </a:graphicData>
        </a:graphic>
      </p:graphicFrame>
      <p:grpSp>
        <p:nvGrpSpPr>
          <p:cNvPr id="48" name="Group 47">
            <a:extLst>
              <a:ext uri="{FF2B5EF4-FFF2-40B4-BE49-F238E27FC236}">
                <a16:creationId xmlns:a16="http://schemas.microsoft.com/office/drawing/2014/main" xmlns="" id="{A83554A4-02CA-4E7D-BB0C-3CC768B66A69}"/>
              </a:ext>
            </a:extLst>
          </p:cNvPr>
          <p:cNvGrpSpPr/>
          <p:nvPr/>
        </p:nvGrpSpPr>
        <p:grpSpPr>
          <a:xfrm>
            <a:off x="7036424" y="5684779"/>
            <a:ext cx="1734866" cy="269776"/>
            <a:chOff x="280135" y="4055410"/>
            <a:chExt cx="1734866" cy="269776"/>
          </a:xfrm>
        </p:grpSpPr>
        <p:pic>
          <p:nvPicPr>
            <p:cNvPr id="49" name="Picture 3" descr="C:\Users\User\AppData\Local\Microsoft\Windows\Temporary Internet Files\Content.IE5\4RYRVGXH\System-search-32.svg[1].png">
              <a:extLst>
                <a:ext uri="{FF2B5EF4-FFF2-40B4-BE49-F238E27FC236}">
                  <a16:creationId xmlns:a16="http://schemas.microsoft.com/office/drawing/2014/main" xmlns="" id="{6709919E-29EC-47D0-89B0-8ACF86C893C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0135" y="4087887"/>
              <a:ext cx="295385" cy="2048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0" name="Picture 4" descr="C:\Users\User\AppData\Local\Microsoft\Windows\Temporary Internet Files\Content.IE5\9878DR35\edit-icon[1].png">
              <a:extLst>
                <a:ext uri="{FF2B5EF4-FFF2-40B4-BE49-F238E27FC236}">
                  <a16:creationId xmlns:a16="http://schemas.microsoft.com/office/drawing/2014/main" xmlns="" id="{D0FC3D81-86B0-429E-856E-B44019D605D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4087887"/>
              <a:ext cx="160106" cy="2049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" name="Picture 6" descr="C:\Users\User\AppData\Local\Microsoft\Windows\Temporary Internet Files\Content.IE5\F5IMT1GX\molumen-phone-icon[1].png">
              <a:extLst>
                <a:ext uri="{FF2B5EF4-FFF2-40B4-BE49-F238E27FC236}">
                  <a16:creationId xmlns:a16="http://schemas.microsoft.com/office/drawing/2014/main" xmlns="" id="{0F182C93-8A9A-414C-83EA-8B5D5B83BD6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2491" y="4080793"/>
              <a:ext cx="219149" cy="2191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" name="Picture 7" descr="C:\Users\User\AppData\Local\Microsoft\Windows\Temporary Internet Files\Content.IE5\4RYRVGXH\512px-Calendar_font_awesome.svg[1].png">
              <a:extLst>
                <a:ext uri="{FF2B5EF4-FFF2-40B4-BE49-F238E27FC236}">
                  <a16:creationId xmlns:a16="http://schemas.microsoft.com/office/drawing/2014/main" xmlns="" id="{111EC7FC-BE2C-4470-9DB5-794C649C8A8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57536" y="4094909"/>
              <a:ext cx="206152" cy="2061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3" name="Picture 8" descr="C:\Users\User\AppData\Local\Microsoft\Windows\Temporary Internet Files\Content.IE5\F5IMT1GX\tasks[1].png">
              <a:extLst>
                <a:ext uri="{FF2B5EF4-FFF2-40B4-BE49-F238E27FC236}">
                  <a16:creationId xmlns:a16="http://schemas.microsoft.com/office/drawing/2014/main" xmlns="" id="{EA10C170-22FA-4FED-8EA8-67EC4BA7965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1640" y="4088854"/>
              <a:ext cx="211088" cy="2110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6" name="Picture 9" descr="C:\Users\User\AppData\Local\Microsoft\Windows\Temporary Internet Files\Content.IE5\ZKEEX9W7\1024px-Gtk-dialog-info.svg[1].png">
              <a:extLst>
                <a:ext uri="{FF2B5EF4-FFF2-40B4-BE49-F238E27FC236}">
                  <a16:creationId xmlns:a16="http://schemas.microsoft.com/office/drawing/2014/main" xmlns="" id="{D2822FEA-FBB5-4F76-9D5C-9768DCEA836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19515" y="4104953"/>
              <a:ext cx="195486" cy="195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3" name="Picture 10" descr="C:\Users\User\AppData\Local\Microsoft\Windows\Temporary Internet Files\Content.IE5\9878DR35\480px-Gnome-edit-delete.svg[1].png">
              <a:extLst>
                <a:ext uri="{FF2B5EF4-FFF2-40B4-BE49-F238E27FC236}">
                  <a16:creationId xmlns:a16="http://schemas.microsoft.com/office/drawing/2014/main" xmlns="" id="{A4D2EAD0-1F3C-4F43-BE81-39E452BCD7F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3161" y="4055410"/>
              <a:ext cx="269776" cy="2697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8" name="Rounded Rectangle 67">
            <a:extLst>
              <a:ext uri="{FF2B5EF4-FFF2-40B4-BE49-F238E27FC236}">
                <a16:creationId xmlns:a16="http://schemas.microsoft.com/office/drawing/2014/main" xmlns="" id="{1973C132-AECE-40D7-AF38-6C013945E970}"/>
              </a:ext>
            </a:extLst>
          </p:cNvPr>
          <p:cNvSpPr/>
          <p:nvPr/>
        </p:nvSpPr>
        <p:spPr>
          <a:xfrm>
            <a:off x="8087929" y="5058621"/>
            <a:ext cx="784951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Add New</a:t>
            </a:r>
            <a:endParaRPr lang="en-MY" sz="1100" dirty="0"/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xmlns="" id="{C7C60075-42DF-4BB8-AE5D-C0AC089437DA}"/>
              </a:ext>
            </a:extLst>
          </p:cNvPr>
          <p:cNvGrpSpPr/>
          <p:nvPr/>
        </p:nvGrpSpPr>
        <p:grpSpPr>
          <a:xfrm>
            <a:off x="7036424" y="5986309"/>
            <a:ext cx="1734866" cy="269776"/>
            <a:chOff x="280135" y="4055410"/>
            <a:chExt cx="1734866" cy="269776"/>
          </a:xfrm>
        </p:grpSpPr>
        <p:pic>
          <p:nvPicPr>
            <p:cNvPr id="80" name="Picture 3" descr="C:\Users\User\AppData\Local\Microsoft\Windows\Temporary Internet Files\Content.IE5\4RYRVGXH\System-search-32.svg[1].png">
              <a:extLst>
                <a:ext uri="{FF2B5EF4-FFF2-40B4-BE49-F238E27FC236}">
                  <a16:creationId xmlns:a16="http://schemas.microsoft.com/office/drawing/2014/main" xmlns="" id="{E8536787-24DF-4682-A2C2-FE0B74D2654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0135" y="4087887"/>
              <a:ext cx="295385" cy="2048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1" name="Picture 4" descr="C:\Users\User\AppData\Local\Microsoft\Windows\Temporary Internet Files\Content.IE5\9878DR35\edit-icon[1].png">
              <a:extLst>
                <a:ext uri="{FF2B5EF4-FFF2-40B4-BE49-F238E27FC236}">
                  <a16:creationId xmlns:a16="http://schemas.microsoft.com/office/drawing/2014/main" xmlns="" id="{43CA6D08-363D-47C7-AEB4-BF20C9AFD80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4087887"/>
              <a:ext cx="160106" cy="2049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2" name="Picture 6" descr="C:\Users\User\AppData\Local\Microsoft\Windows\Temporary Internet Files\Content.IE5\F5IMT1GX\molumen-phone-icon[1].png">
              <a:extLst>
                <a:ext uri="{FF2B5EF4-FFF2-40B4-BE49-F238E27FC236}">
                  <a16:creationId xmlns:a16="http://schemas.microsoft.com/office/drawing/2014/main" xmlns="" id="{0853FA49-517C-474B-8A01-FFD3091B214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2491" y="4080793"/>
              <a:ext cx="219149" cy="2191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3" name="Picture 7" descr="C:\Users\User\AppData\Local\Microsoft\Windows\Temporary Internet Files\Content.IE5\4RYRVGXH\512px-Calendar_font_awesome.svg[1].png">
              <a:extLst>
                <a:ext uri="{FF2B5EF4-FFF2-40B4-BE49-F238E27FC236}">
                  <a16:creationId xmlns:a16="http://schemas.microsoft.com/office/drawing/2014/main" xmlns="" id="{BA04ECEA-AB15-4E14-BFC5-2514A0F5E63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57536" y="4094909"/>
              <a:ext cx="206152" cy="2061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4" name="Picture 8" descr="C:\Users\User\AppData\Local\Microsoft\Windows\Temporary Internet Files\Content.IE5\F5IMT1GX\tasks[1].png">
              <a:extLst>
                <a:ext uri="{FF2B5EF4-FFF2-40B4-BE49-F238E27FC236}">
                  <a16:creationId xmlns:a16="http://schemas.microsoft.com/office/drawing/2014/main" xmlns="" id="{9B5B3517-5F66-4F9E-B583-5C012F40AF2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1640" y="4088854"/>
              <a:ext cx="211088" cy="2110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5" name="Picture 9" descr="C:\Users\User\AppData\Local\Microsoft\Windows\Temporary Internet Files\Content.IE5\ZKEEX9W7\1024px-Gtk-dialog-info.svg[1].png">
              <a:extLst>
                <a:ext uri="{FF2B5EF4-FFF2-40B4-BE49-F238E27FC236}">
                  <a16:creationId xmlns:a16="http://schemas.microsoft.com/office/drawing/2014/main" xmlns="" id="{EE2BAAE3-E36E-4B03-BF18-C27C44C02BD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19515" y="4104953"/>
              <a:ext cx="195486" cy="195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6" name="Picture 10" descr="C:\Users\User\AppData\Local\Microsoft\Windows\Temporary Internet Files\Content.IE5\9878DR35\480px-Gnome-edit-delete.svg[1].png">
              <a:extLst>
                <a:ext uri="{FF2B5EF4-FFF2-40B4-BE49-F238E27FC236}">
                  <a16:creationId xmlns:a16="http://schemas.microsoft.com/office/drawing/2014/main" xmlns="" id="{933E73AD-4DCA-4982-B863-681BA3DB74D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3161" y="4055410"/>
              <a:ext cx="269776" cy="2697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5502119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ounded Rectangle 47"/>
          <p:cNvSpPr/>
          <p:nvPr/>
        </p:nvSpPr>
        <p:spPr>
          <a:xfrm>
            <a:off x="107504" y="801332"/>
            <a:ext cx="8928992" cy="2130458"/>
          </a:xfrm>
          <a:prstGeom prst="roundRect">
            <a:avLst>
              <a:gd name="adj" fmla="val 8813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45" name="Group 44"/>
          <p:cNvGrpSpPr/>
          <p:nvPr/>
        </p:nvGrpSpPr>
        <p:grpSpPr>
          <a:xfrm>
            <a:off x="107504" y="873341"/>
            <a:ext cx="8856984" cy="1621230"/>
            <a:chOff x="683568" y="928628"/>
            <a:chExt cx="7992888" cy="1953153"/>
          </a:xfrm>
        </p:grpSpPr>
        <p:sp>
          <p:nvSpPr>
            <p:cNvPr id="4" name="TextBox 3"/>
            <p:cNvSpPr txBox="1"/>
            <p:nvPr/>
          </p:nvSpPr>
          <p:spPr>
            <a:xfrm>
              <a:off x="683568" y="1576699"/>
              <a:ext cx="166708" cy="3172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120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910033" y="1196752"/>
              <a:ext cx="2703238" cy="1728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MY" sz="1100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879300" y="2708982"/>
              <a:ext cx="2703238" cy="17279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MY" sz="1100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879300" y="2060848"/>
              <a:ext cx="2703238" cy="1728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MY" sz="1100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879300" y="2276871"/>
              <a:ext cx="2703238" cy="1728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MY" sz="1100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879300" y="2492896"/>
              <a:ext cx="2703238" cy="17279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MY" sz="11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14301" y="1144651"/>
              <a:ext cx="882723" cy="3172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Bank Name*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83568" y="2008747"/>
              <a:ext cx="720297" cy="3172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Address 1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83568" y="2224772"/>
              <a:ext cx="720297" cy="3172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Address 2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83568" y="2440795"/>
              <a:ext cx="827520" cy="3172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Postal Code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83568" y="1792724"/>
              <a:ext cx="1584098" cy="3172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u="sng" dirty="0"/>
                <a:t>ADDRESS INFORMATION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83568" y="928628"/>
              <a:ext cx="1918613" cy="3172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u="sng" dirty="0"/>
                <a:t>BANK MASTER INFORMATION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855730" y="1148729"/>
              <a:ext cx="1021598" cy="3172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Bank Acct No.*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857712" y="1346741"/>
              <a:ext cx="166708" cy="3172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1200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796136" y="1191293"/>
              <a:ext cx="2880320" cy="17279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MY" sz="1100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796136" y="2049177"/>
              <a:ext cx="2880320" cy="1728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MY" sz="1100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796136" y="2265201"/>
              <a:ext cx="2880320" cy="1728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MY" sz="1100" dirty="0"/>
            </a:p>
          </p:txBody>
        </p:sp>
      </p:grpSp>
      <p:sp>
        <p:nvSpPr>
          <p:cNvPr id="52" name="Isosceles Triangle 51"/>
          <p:cNvSpPr/>
          <p:nvPr/>
        </p:nvSpPr>
        <p:spPr>
          <a:xfrm flipV="1">
            <a:off x="8785069" y="2062977"/>
            <a:ext cx="144016" cy="105154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3" name="Isosceles Triangle 52"/>
          <p:cNvSpPr/>
          <p:nvPr/>
        </p:nvSpPr>
        <p:spPr>
          <a:xfrm flipV="1">
            <a:off x="8785069" y="1874371"/>
            <a:ext cx="144016" cy="105154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21065" y="234817"/>
            <a:ext cx="782137" cy="46267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xmlns="" id="{45E4F0D3-536E-4A70-99AE-2C8F63DC3439}"/>
              </a:ext>
            </a:extLst>
          </p:cNvPr>
          <p:cNvSpPr/>
          <p:nvPr/>
        </p:nvSpPr>
        <p:spPr>
          <a:xfrm>
            <a:off x="5580112" y="-26793"/>
            <a:ext cx="376664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Add New Bank Setup</a:t>
            </a:r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xmlns="" id="{38DC7D96-BE01-4D72-A2F3-6FA25BCAA8F6}"/>
              </a:ext>
            </a:extLst>
          </p:cNvPr>
          <p:cNvSpPr txBox="1"/>
          <p:nvPr/>
        </p:nvSpPr>
        <p:spPr>
          <a:xfrm>
            <a:off x="111407" y="2389031"/>
            <a:ext cx="4219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City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xmlns="" id="{E886CB05-7D64-451E-9267-87C1A8CB24AA}"/>
              </a:ext>
            </a:extLst>
          </p:cNvPr>
          <p:cNvSpPr txBox="1"/>
          <p:nvPr/>
        </p:nvSpPr>
        <p:spPr>
          <a:xfrm>
            <a:off x="4744583" y="1803418"/>
            <a:ext cx="5035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State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xmlns="" id="{FD71A2F9-39BA-4A68-9C9A-0ABBAE713284}"/>
              </a:ext>
            </a:extLst>
          </p:cNvPr>
          <p:cNvSpPr txBox="1"/>
          <p:nvPr/>
        </p:nvSpPr>
        <p:spPr>
          <a:xfrm>
            <a:off x="4744582" y="2001278"/>
            <a:ext cx="6915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Country</a:t>
            </a:r>
          </a:p>
        </p:txBody>
      </p:sp>
    </p:spTree>
    <p:extLst>
      <p:ext uri="{BB962C8B-B14F-4D97-AF65-F5344CB8AC3E}">
        <p14:creationId xmlns:p14="http://schemas.microsoft.com/office/powerpoint/2010/main" val="2536023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21065" y="234817"/>
            <a:ext cx="782137" cy="46267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xmlns="" id="{45E4F0D3-536E-4A70-99AE-2C8F63DC3439}"/>
              </a:ext>
            </a:extLst>
          </p:cNvPr>
          <p:cNvSpPr/>
          <p:nvPr/>
        </p:nvSpPr>
        <p:spPr>
          <a:xfrm>
            <a:off x="5580112" y="35721"/>
            <a:ext cx="376664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UPLOAD FILE</a:t>
            </a:r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2" name="Rounded Rectangle 47">
            <a:extLst>
              <a:ext uri="{FF2B5EF4-FFF2-40B4-BE49-F238E27FC236}">
                <a16:creationId xmlns:a16="http://schemas.microsoft.com/office/drawing/2014/main" xmlns="" id="{3F983EA4-A3C8-4B4F-81CD-1EF4A233938E}"/>
              </a:ext>
            </a:extLst>
          </p:cNvPr>
          <p:cNvSpPr/>
          <p:nvPr/>
        </p:nvSpPr>
        <p:spPr>
          <a:xfrm>
            <a:off x="238632" y="1059582"/>
            <a:ext cx="8365816" cy="2448272"/>
          </a:xfrm>
          <a:prstGeom prst="roundRect">
            <a:avLst>
              <a:gd name="adj" fmla="val 8813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192EFDCB-BA4F-4EB4-A398-E9920F87C972}"/>
              </a:ext>
            </a:extLst>
          </p:cNvPr>
          <p:cNvSpPr txBox="1"/>
          <p:nvPr/>
        </p:nvSpPr>
        <p:spPr>
          <a:xfrm>
            <a:off x="442912" y="1260645"/>
            <a:ext cx="14223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Details/Description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94B41CB-B917-420E-B1DA-643C9B764768}"/>
              </a:ext>
            </a:extLst>
          </p:cNvPr>
          <p:cNvSpPr/>
          <p:nvPr/>
        </p:nvSpPr>
        <p:spPr>
          <a:xfrm>
            <a:off x="539552" y="1537644"/>
            <a:ext cx="7560840" cy="10341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49" name="Rounded Rectangle 67">
            <a:extLst>
              <a:ext uri="{FF2B5EF4-FFF2-40B4-BE49-F238E27FC236}">
                <a16:creationId xmlns:a16="http://schemas.microsoft.com/office/drawing/2014/main" xmlns="" id="{1D83C93D-2E4E-4298-8639-98CDF66CA58B}"/>
              </a:ext>
            </a:extLst>
          </p:cNvPr>
          <p:cNvSpPr/>
          <p:nvPr/>
        </p:nvSpPr>
        <p:spPr>
          <a:xfrm>
            <a:off x="2545234" y="2767175"/>
            <a:ext cx="1090662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Upload Files</a:t>
            </a:r>
            <a:endParaRPr lang="en-MY" sz="11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FAD69C88-7AE4-4941-BCE0-BDA96DBD67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2744525"/>
            <a:ext cx="1872208" cy="33333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B644C8C4-2FCB-46BE-86A8-EBAF198532C6}"/>
              </a:ext>
            </a:extLst>
          </p:cNvPr>
          <p:cNvSpPr txBox="1"/>
          <p:nvPr/>
        </p:nvSpPr>
        <p:spPr>
          <a:xfrm>
            <a:off x="504796" y="3123674"/>
            <a:ext cx="377379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050" b="1" dirty="0"/>
              <a:t>Format for upload files :</a:t>
            </a:r>
            <a:r>
              <a:rPr lang="en-MY" sz="1050" dirty="0"/>
              <a:t> jpg/jpeg/</a:t>
            </a:r>
            <a:r>
              <a:rPr lang="en-MY" sz="1050" dirty="0" err="1"/>
              <a:t>png</a:t>
            </a:r>
            <a:r>
              <a:rPr lang="en-MY" sz="1050" dirty="0"/>
              <a:t>/bmp/pdf/doc/</a:t>
            </a:r>
            <a:r>
              <a:rPr lang="en-MY" sz="1050" dirty="0" err="1"/>
              <a:t>docx</a:t>
            </a:r>
            <a:r>
              <a:rPr lang="en-MY" sz="1050" dirty="0"/>
              <a:t>/</a:t>
            </a:r>
            <a:r>
              <a:rPr lang="en-MY" sz="1050" dirty="0" err="1"/>
              <a:t>xls</a:t>
            </a:r>
            <a:r>
              <a:rPr lang="en-MY" sz="1050" dirty="0"/>
              <a:t>/</a:t>
            </a:r>
            <a:r>
              <a:rPr lang="en-MY" sz="1050" dirty="0" err="1"/>
              <a:t>xlsx</a:t>
            </a:r>
            <a:endParaRPr lang="en-MY" sz="1050" dirty="0"/>
          </a:p>
        </p:txBody>
      </p:sp>
    </p:spTree>
    <p:extLst>
      <p:ext uri="{BB962C8B-B14F-4D97-AF65-F5344CB8AC3E}">
        <p14:creationId xmlns:p14="http://schemas.microsoft.com/office/powerpoint/2010/main" val="8475603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2EDBD82C-6B66-45A2-A041-CD9288114357}"/>
              </a:ext>
            </a:extLst>
          </p:cNvPr>
          <p:cNvSpPr/>
          <p:nvPr/>
        </p:nvSpPr>
        <p:spPr>
          <a:xfrm>
            <a:off x="2986405" y="2110085"/>
            <a:ext cx="317119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GST Info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847467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Rounded Rectangle 47">
            <a:extLst>
              <a:ext uri="{FF2B5EF4-FFF2-40B4-BE49-F238E27FC236}">
                <a16:creationId xmlns:a16="http://schemas.microsoft.com/office/drawing/2014/main" xmlns="" id="{8E267BD1-00E9-4669-9CD8-CFE422D7573F}"/>
              </a:ext>
            </a:extLst>
          </p:cNvPr>
          <p:cNvSpPr/>
          <p:nvPr/>
        </p:nvSpPr>
        <p:spPr>
          <a:xfrm>
            <a:off x="107505" y="2653095"/>
            <a:ext cx="8907055" cy="1182873"/>
          </a:xfrm>
          <a:prstGeom prst="roundRect">
            <a:avLst>
              <a:gd name="adj" fmla="val 8813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6" name="Flowchart: Process 45"/>
          <p:cNvSpPr/>
          <p:nvPr/>
        </p:nvSpPr>
        <p:spPr>
          <a:xfrm>
            <a:off x="0" y="2415046"/>
            <a:ext cx="9144000" cy="7200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4" name="Rounded Rectangle 53"/>
          <p:cNvSpPr/>
          <p:nvPr/>
        </p:nvSpPr>
        <p:spPr>
          <a:xfrm>
            <a:off x="107505" y="2127014"/>
            <a:ext cx="754572" cy="29442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Contact</a:t>
            </a:r>
            <a:endParaRPr lang="en-MY" sz="1100" dirty="0"/>
          </a:p>
        </p:txBody>
      </p:sp>
      <p:sp>
        <p:nvSpPr>
          <p:cNvPr id="55" name="Rounded Rectangle 54"/>
          <p:cNvSpPr/>
          <p:nvPr/>
        </p:nvSpPr>
        <p:spPr>
          <a:xfrm>
            <a:off x="899593" y="2127014"/>
            <a:ext cx="936104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Director &amp; Shareholder</a:t>
            </a:r>
            <a:endParaRPr lang="en-MY" sz="1100" dirty="0"/>
          </a:p>
        </p:txBody>
      </p:sp>
      <p:sp>
        <p:nvSpPr>
          <p:cNvPr id="57" name="Rounded Rectangle 56"/>
          <p:cNvSpPr/>
          <p:nvPr/>
        </p:nvSpPr>
        <p:spPr>
          <a:xfrm>
            <a:off x="1862474" y="2127014"/>
            <a:ext cx="765310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 Other Address</a:t>
            </a:r>
            <a:endParaRPr lang="en-MY" sz="1100" dirty="0"/>
          </a:p>
        </p:txBody>
      </p:sp>
      <p:sp>
        <p:nvSpPr>
          <p:cNvPr id="58" name="Rounded Rectangle 57"/>
          <p:cNvSpPr/>
          <p:nvPr/>
        </p:nvSpPr>
        <p:spPr>
          <a:xfrm>
            <a:off x="4111398" y="2120912"/>
            <a:ext cx="680989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Audit</a:t>
            </a:r>
            <a:endParaRPr lang="en-MY" sz="1100" dirty="0"/>
          </a:p>
        </p:txBody>
      </p:sp>
      <p:sp>
        <p:nvSpPr>
          <p:cNvPr id="59" name="Rounded Rectangle 58"/>
          <p:cNvSpPr/>
          <p:nvPr/>
        </p:nvSpPr>
        <p:spPr>
          <a:xfrm>
            <a:off x="4823382" y="2127014"/>
            <a:ext cx="713905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Taxation</a:t>
            </a:r>
            <a:endParaRPr lang="en-MY" sz="1100" dirty="0"/>
          </a:p>
        </p:txBody>
      </p:sp>
      <p:sp>
        <p:nvSpPr>
          <p:cNvPr id="61" name="Rounded Rectangle 60"/>
          <p:cNvSpPr/>
          <p:nvPr/>
        </p:nvSpPr>
        <p:spPr>
          <a:xfrm>
            <a:off x="6247912" y="2130208"/>
            <a:ext cx="536973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CF</a:t>
            </a:r>
            <a:endParaRPr lang="en-MY" sz="1100" dirty="0"/>
          </a:p>
        </p:txBody>
      </p:sp>
      <p:sp>
        <p:nvSpPr>
          <p:cNvPr id="62" name="Rounded Rectangle 61"/>
          <p:cNvSpPr/>
          <p:nvPr/>
        </p:nvSpPr>
        <p:spPr>
          <a:xfrm>
            <a:off x="6804248" y="2127014"/>
            <a:ext cx="486097" cy="360040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GST</a:t>
            </a:r>
            <a:endParaRPr lang="en-MY" sz="1100" dirty="0"/>
          </a:p>
        </p:txBody>
      </p:sp>
      <p:sp>
        <p:nvSpPr>
          <p:cNvPr id="63" name="Rounded Rectangle 62"/>
          <p:cNvSpPr/>
          <p:nvPr/>
        </p:nvSpPr>
        <p:spPr>
          <a:xfrm>
            <a:off x="3386095" y="2127014"/>
            <a:ext cx="693302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Account</a:t>
            </a:r>
            <a:endParaRPr lang="en-MY" sz="1100" dirty="0"/>
          </a:p>
        </p:txBody>
      </p:sp>
      <p:sp>
        <p:nvSpPr>
          <p:cNvPr id="64" name="Rounded Rectangle 63"/>
          <p:cNvSpPr/>
          <p:nvPr/>
        </p:nvSpPr>
        <p:spPr>
          <a:xfrm>
            <a:off x="2659341" y="2127014"/>
            <a:ext cx="693302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Services</a:t>
            </a:r>
            <a:endParaRPr lang="en-MY" sz="1100" dirty="0"/>
          </a:p>
        </p:txBody>
      </p:sp>
      <p:sp>
        <p:nvSpPr>
          <p:cNvPr id="65" name="Rounded Rectangle 64"/>
          <p:cNvSpPr/>
          <p:nvPr/>
        </p:nvSpPr>
        <p:spPr>
          <a:xfrm>
            <a:off x="7759715" y="2127014"/>
            <a:ext cx="648762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/>
              <a:t>Shariah</a:t>
            </a:r>
            <a:endParaRPr lang="en-MY" sz="1100" dirty="0"/>
          </a:p>
        </p:txBody>
      </p:sp>
      <p:sp>
        <p:nvSpPr>
          <p:cNvPr id="66" name="Rounded Rectangle 65"/>
          <p:cNvSpPr/>
          <p:nvPr/>
        </p:nvSpPr>
        <p:spPr>
          <a:xfrm>
            <a:off x="7308304" y="2127014"/>
            <a:ext cx="432048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IT</a:t>
            </a:r>
            <a:endParaRPr lang="en-MY" sz="1100" dirty="0"/>
          </a:p>
        </p:txBody>
      </p:sp>
      <p:sp>
        <p:nvSpPr>
          <p:cNvPr id="67" name="Rounded Rectangle 66"/>
          <p:cNvSpPr/>
          <p:nvPr/>
        </p:nvSpPr>
        <p:spPr>
          <a:xfrm>
            <a:off x="8468816" y="2120912"/>
            <a:ext cx="567680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Other</a:t>
            </a:r>
            <a:endParaRPr lang="en-MY" sz="1100" dirty="0"/>
          </a:p>
        </p:txBody>
      </p:sp>
      <p:sp>
        <p:nvSpPr>
          <p:cNvPr id="115" name="Rounded Rectangle 47">
            <a:extLst>
              <a:ext uri="{FF2B5EF4-FFF2-40B4-BE49-F238E27FC236}">
                <a16:creationId xmlns:a16="http://schemas.microsoft.com/office/drawing/2014/main" xmlns="" id="{CD1A0CFC-A9F7-4038-93B0-251732BAC6B1}"/>
              </a:ext>
            </a:extLst>
          </p:cNvPr>
          <p:cNvSpPr/>
          <p:nvPr/>
        </p:nvSpPr>
        <p:spPr>
          <a:xfrm>
            <a:off x="131128" y="3905349"/>
            <a:ext cx="8905368" cy="1114673"/>
          </a:xfrm>
          <a:prstGeom prst="roundRect">
            <a:avLst>
              <a:gd name="adj" fmla="val 8813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xmlns="" id="{41E06FDE-9324-4940-8BC6-C2AB2736F4A1}"/>
              </a:ext>
            </a:extLst>
          </p:cNvPr>
          <p:cNvSpPr txBox="1"/>
          <p:nvPr/>
        </p:nvSpPr>
        <p:spPr>
          <a:xfrm>
            <a:off x="157515" y="3916016"/>
            <a:ext cx="16662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Attachment/Document</a:t>
            </a:r>
          </a:p>
        </p:txBody>
      </p:sp>
      <p:sp>
        <p:nvSpPr>
          <p:cNvPr id="117" name="Rounded Rectangle 67">
            <a:extLst>
              <a:ext uri="{FF2B5EF4-FFF2-40B4-BE49-F238E27FC236}">
                <a16:creationId xmlns:a16="http://schemas.microsoft.com/office/drawing/2014/main" xmlns="" id="{355C9AB2-0C1D-4575-9E03-288AB1DF7177}"/>
              </a:ext>
            </a:extLst>
          </p:cNvPr>
          <p:cNvSpPr/>
          <p:nvPr/>
        </p:nvSpPr>
        <p:spPr>
          <a:xfrm>
            <a:off x="8137312" y="3956282"/>
            <a:ext cx="816959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Upload</a:t>
            </a:r>
            <a:endParaRPr lang="en-MY" sz="11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345CBCD7-0775-4F73-9E9D-33B4DA308B72}"/>
              </a:ext>
            </a:extLst>
          </p:cNvPr>
          <p:cNvGraphicFramePr>
            <a:graphicFrameLocks noGrp="1"/>
          </p:cNvGraphicFramePr>
          <p:nvPr/>
        </p:nvGraphicFramePr>
        <p:xfrm>
          <a:off x="269379" y="4347438"/>
          <a:ext cx="8684892" cy="5633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630">
                  <a:extLst>
                    <a:ext uri="{9D8B030D-6E8A-4147-A177-3AD203B41FA5}">
                      <a16:colId xmlns:a16="http://schemas.microsoft.com/office/drawing/2014/main" xmlns="" val="3209139616"/>
                    </a:ext>
                  </a:extLst>
                </a:gridCol>
                <a:gridCol w="2132755">
                  <a:extLst>
                    <a:ext uri="{9D8B030D-6E8A-4147-A177-3AD203B41FA5}">
                      <a16:colId xmlns:a16="http://schemas.microsoft.com/office/drawing/2014/main" xmlns="" val="2424244203"/>
                    </a:ext>
                  </a:extLst>
                </a:gridCol>
                <a:gridCol w="3938284">
                  <a:extLst>
                    <a:ext uri="{9D8B030D-6E8A-4147-A177-3AD203B41FA5}">
                      <a16:colId xmlns:a16="http://schemas.microsoft.com/office/drawing/2014/main" xmlns="" val="77366917"/>
                    </a:ext>
                  </a:extLst>
                </a:gridCol>
                <a:gridCol w="2171223">
                  <a:extLst>
                    <a:ext uri="{9D8B030D-6E8A-4147-A177-3AD203B41FA5}">
                      <a16:colId xmlns:a16="http://schemas.microsoft.com/office/drawing/2014/main" xmlns="" val="3022562436"/>
                    </a:ext>
                  </a:extLst>
                </a:gridCol>
              </a:tblGrid>
              <a:tr h="281693"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Attachment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Action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55611950"/>
                  </a:ext>
                </a:extLst>
              </a:tr>
              <a:tr h="281693"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 err="1"/>
                        <a:t>Borang</a:t>
                      </a:r>
                      <a:r>
                        <a:rPr lang="en-MY" sz="1100" dirty="0"/>
                        <a:t>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81485609"/>
                  </a:ext>
                </a:extLst>
              </a:tr>
            </a:tbl>
          </a:graphicData>
        </a:graphic>
      </p:graphicFrame>
      <p:sp>
        <p:nvSpPr>
          <p:cNvPr id="118" name="Rounded Rectangle 47">
            <a:extLst>
              <a:ext uri="{FF2B5EF4-FFF2-40B4-BE49-F238E27FC236}">
                <a16:creationId xmlns:a16="http://schemas.microsoft.com/office/drawing/2014/main" xmlns="" id="{4427F91B-A3D2-463C-A605-45F5368FE257}"/>
              </a:ext>
            </a:extLst>
          </p:cNvPr>
          <p:cNvSpPr/>
          <p:nvPr/>
        </p:nvSpPr>
        <p:spPr>
          <a:xfrm>
            <a:off x="107504" y="736315"/>
            <a:ext cx="8928992" cy="936029"/>
          </a:xfrm>
          <a:prstGeom prst="roundRect">
            <a:avLst>
              <a:gd name="adj" fmla="val 8813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/>
              <a:t>THIS SECTION SAME AS SLIDE 1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0929074-14C3-4353-86CA-10EB7748A5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5211" y="4659982"/>
            <a:ext cx="228600" cy="228600"/>
          </a:xfrm>
          <a:prstGeom prst="rect">
            <a:avLst/>
          </a:prstGeom>
        </p:spPr>
      </p:pic>
      <p:pic>
        <p:nvPicPr>
          <p:cNvPr id="127" name="Picture 10" descr="C:\Users\User\AppData\Local\Microsoft\Windows\Temporary Internet Files\Content.IE5\9878DR35\480px-Gnome-edit-delete.svg[1].png">
            <a:extLst>
              <a:ext uri="{FF2B5EF4-FFF2-40B4-BE49-F238E27FC236}">
                <a16:creationId xmlns:a16="http://schemas.microsoft.com/office/drawing/2014/main" xmlns="" id="{575BEDAE-1D68-47EB-AA41-AFDB500A9F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9715" y="4639394"/>
            <a:ext cx="269776" cy="269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9" name="Rectangle 128">
            <a:extLst>
              <a:ext uri="{FF2B5EF4-FFF2-40B4-BE49-F238E27FC236}">
                <a16:creationId xmlns:a16="http://schemas.microsoft.com/office/drawing/2014/main" xmlns="" id="{587CBE0F-8387-4100-A3C6-1FA73189B3CF}"/>
              </a:ext>
            </a:extLst>
          </p:cNvPr>
          <p:cNvSpPr/>
          <p:nvPr/>
        </p:nvSpPr>
        <p:spPr>
          <a:xfrm>
            <a:off x="1554978" y="3042545"/>
            <a:ext cx="3197176" cy="16007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MY" sz="1100" dirty="0"/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xmlns="" id="{365191F9-BB51-4D36-8DBF-98EB2F3EDDBB}"/>
              </a:ext>
            </a:extLst>
          </p:cNvPr>
          <p:cNvSpPr txBox="1"/>
          <p:nvPr/>
        </p:nvSpPr>
        <p:spPr>
          <a:xfrm>
            <a:off x="116396" y="2990492"/>
            <a:ext cx="15019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GST Registration No*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xmlns="" id="{071E8F7B-D43B-4CED-8BB1-CAC1403E4B1E}"/>
              </a:ext>
            </a:extLst>
          </p:cNvPr>
          <p:cNvSpPr txBox="1"/>
          <p:nvPr/>
        </p:nvSpPr>
        <p:spPr>
          <a:xfrm>
            <a:off x="5047178" y="3015713"/>
            <a:ext cx="11672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Taxable Period*</a:t>
            </a:r>
          </a:p>
        </p:txBody>
      </p:sp>
      <p:sp>
        <p:nvSpPr>
          <p:cNvPr id="47" name="Rounded Rectangle 58">
            <a:extLst>
              <a:ext uri="{FF2B5EF4-FFF2-40B4-BE49-F238E27FC236}">
                <a16:creationId xmlns:a16="http://schemas.microsoft.com/office/drawing/2014/main" xmlns="" id="{E14B042F-165D-4580-B6DC-E7486BAB426F}"/>
              </a:ext>
            </a:extLst>
          </p:cNvPr>
          <p:cNvSpPr/>
          <p:nvPr/>
        </p:nvSpPr>
        <p:spPr>
          <a:xfrm>
            <a:off x="5582371" y="2130208"/>
            <a:ext cx="640997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Cosec</a:t>
            </a:r>
            <a:endParaRPr lang="en-MY" sz="1100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xmlns="" id="{F40DE78C-AE49-40ED-A95A-0CA560A6BDAC}"/>
              </a:ext>
            </a:extLst>
          </p:cNvPr>
          <p:cNvSpPr/>
          <p:nvPr/>
        </p:nvSpPr>
        <p:spPr>
          <a:xfrm>
            <a:off x="6221548" y="3042545"/>
            <a:ext cx="2414676" cy="16007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MY" sz="1100" dirty="0"/>
          </a:p>
        </p:txBody>
      </p:sp>
      <p:sp>
        <p:nvSpPr>
          <p:cNvPr id="50" name="Isosceles Triangle 49">
            <a:extLst>
              <a:ext uri="{FF2B5EF4-FFF2-40B4-BE49-F238E27FC236}">
                <a16:creationId xmlns:a16="http://schemas.microsoft.com/office/drawing/2014/main" xmlns="" id="{FE2BAACD-77CB-4F83-89A8-55EB06FDB477}"/>
              </a:ext>
            </a:extLst>
          </p:cNvPr>
          <p:cNvSpPr/>
          <p:nvPr/>
        </p:nvSpPr>
        <p:spPr>
          <a:xfrm flipV="1">
            <a:off x="8370882" y="3073689"/>
            <a:ext cx="144016" cy="110604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xmlns="" id="{7FE93266-AB3B-4EB4-9472-32BD6D15D273}"/>
              </a:ext>
            </a:extLst>
          </p:cNvPr>
          <p:cNvSpPr/>
          <p:nvPr/>
        </p:nvSpPr>
        <p:spPr>
          <a:xfrm>
            <a:off x="1557713" y="3257584"/>
            <a:ext cx="3191706" cy="1508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MY" sz="11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ED984D84-AEF9-4FDD-BFAE-1B3315F39D04}"/>
              </a:ext>
            </a:extLst>
          </p:cNvPr>
          <p:cNvSpPr txBox="1"/>
          <p:nvPr/>
        </p:nvSpPr>
        <p:spPr>
          <a:xfrm>
            <a:off x="135787" y="3242294"/>
            <a:ext cx="6175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Branch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xmlns="" id="{3096C608-2B5B-47DA-9C4B-B2D6EE36ED3A}"/>
              </a:ext>
            </a:extLst>
          </p:cNvPr>
          <p:cNvSpPr txBox="1"/>
          <p:nvPr/>
        </p:nvSpPr>
        <p:spPr>
          <a:xfrm>
            <a:off x="117282" y="2691251"/>
            <a:ext cx="14075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GST INFORMATION</a:t>
            </a:r>
          </a:p>
        </p:txBody>
      </p:sp>
    </p:spTree>
    <p:extLst>
      <p:ext uri="{BB962C8B-B14F-4D97-AF65-F5344CB8AC3E}">
        <p14:creationId xmlns:p14="http://schemas.microsoft.com/office/powerpoint/2010/main" val="10516139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21065" y="234817"/>
            <a:ext cx="782137" cy="46267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xmlns="" id="{45E4F0D3-536E-4A70-99AE-2C8F63DC3439}"/>
              </a:ext>
            </a:extLst>
          </p:cNvPr>
          <p:cNvSpPr/>
          <p:nvPr/>
        </p:nvSpPr>
        <p:spPr>
          <a:xfrm>
            <a:off x="5580112" y="35721"/>
            <a:ext cx="376664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UPLOAD FILE</a:t>
            </a:r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2" name="Rounded Rectangle 47">
            <a:extLst>
              <a:ext uri="{FF2B5EF4-FFF2-40B4-BE49-F238E27FC236}">
                <a16:creationId xmlns:a16="http://schemas.microsoft.com/office/drawing/2014/main" xmlns="" id="{3F983EA4-A3C8-4B4F-81CD-1EF4A233938E}"/>
              </a:ext>
            </a:extLst>
          </p:cNvPr>
          <p:cNvSpPr/>
          <p:nvPr/>
        </p:nvSpPr>
        <p:spPr>
          <a:xfrm>
            <a:off x="238632" y="1059582"/>
            <a:ext cx="8365816" cy="2448272"/>
          </a:xfrm>
          <a:prstGeom prst="roundRect">
            <a:avLst>
              <a:gd name="adj" fmla="val 8813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192EFDCB-BA4F-4EB4-A398-E9920F87C972}"/>
              </a:ext>
            </a:extLst>
          </p:cNvPr>
          <p:cNvSpPr txBox="1"/>
          <p:nvPr/>
        </p:nvSpPr>
        <p:spPr>
          <a:xfrm>
            <a:off x="442912" y="1260645"/>
            <a:ext cx="14223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Details/Description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94B41CB-B917-420E-B1DA-643C9B764768}"/>
              </a:ext>
            </a:extLst>
          </p:cNvPr>
          <p:cNvSpPr/>
          <p:nvPr/>
        </p:nvSpPr>
        <p:spPr>
          <a:xfrm>
            <a:off x="539552" y="1537644"/>
            <a:ext cx="7560840" cy="10341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49" name="Rounded Rectangle 67">
            <a:extLst>
              <a:ext uri="{FF2B5EF4-FFF2-40B4-BE49-F238E27FC236}">
                <a16:creationId xmlns:a16="http://schemas.microsoft.com/office/drawing/2014/main" xmlns="" id="{1D83C93D-2E4E-4298-8639-98CDF66CA58B}"/>
              </a:ext>
            </a:extLst>
          </p:cNvPr>
          <p:cNvSpPr/>
          <p:nvPr/>
        </p:nvSpPr>
        <p:spPr>
          <a:xfrm>
            <a:off x="2545234" y="2767175"/>
            <a:ext cx="1090662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Upload Files</a:t>
            </a:r>
            <a:endParaRPr lang="en-MY" sz="11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FAD69C88-7AE4-4941-BCE0-BDA96DBD67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2744525"/>
            <a:ext cx="1872208" cy="33333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B644C8C4-2FCB-46BE-86A8-EBAF198532C6}"/>
              </a:ext>
            </a:extLst>
          </p:cNvPr>
          <p:cNvSpPr txBox="1"/>
          <p:nvPr/>
        </p:nvSpPr>
        <p:spPr>
          <a:xfrm>
            <a:off x="504796" y="3123674"/>
            <a:ext cx="377379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050" b="1" dirty="0"/>
              <a:t>Format for upload files :</a:t>
            </a:r>
            <a:r>
              <a:rPr lang="en-MY" sz="1050" dirty="0"/>
              <a:t> jpg/jpeg/</a:t>
            </a:r>
            <a:r>
              <a:rPr lang="en-MY" sz="1050" dirty="0" err="1"/>
              <a:t>png</a:t>
            </a:r>
            <a:r>
              <a:rPr lang="en-MY" sz="1050" dirty="0"/>
              <a:t>/bmp/pdf/doc/</a:t>
            </a:r>
            <a:r>
              <a:rPr lang="en-MY" sz="1050" dirty="0" err="1"/>
              <a:t>docx</a:t>
            </a:r>
            <a:r>
              <a:rPr lang="en-MY" sz="1050" dirty="0"/>
              <a:t>/</a:t>
            </a:r>
            <a:r>
              <a:rPr lang="en-MY" sz="1050" dirty="0" err="1"/>
              <a:t>xls</a:t>
            </a:r>
            <a:r>
              <a:rPr lang="en-MY" sz="1050" dirty="0"/>
              <a:t>/</a:t>
            </a:r>
            <a:r>
              <a:rPr lang="en-MY" sz="1050" dirty="0" err="1"/>
              <a:t>xlsx</a:t>
            </a:r>
            <a:endParaRPr lang="en-MY" sz="1050" dirty="0"/>
          </a:p>
        </p:txBody>
      </p:sp>
    </p:spTree>
    <p:extLst>
      <p:ext uri="{BB962C8B-B14F-4D97-AF65-F5344CB8AC3E}">
        <p14:creationId xmlns:p14="http://schemas.microsoft.com/office/powerpoint/2010/main" val="1247513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Flowchart: Process 45"/>
          <p:cNvSpPr/>
          <p:nvPr/>
        </p:nvSpPr>
        <p:spPr>
          <a:xfrm>
            <a:off x="0" y="3631113"/>
            <a:ext cx="9144000" cy="7200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4" name="Rounded Rectangle 53"/>
          <p:cNvSpPr/>
          <p:nvPr/>
        </p:nvSpPr>
        <p:spPr>
          <a:xfrm>
            <a:off x="107505" y="3343081"/>
            <a:ext cx="754572" cy="36004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Details</a:t>
            </a:r>
            <a:endParaRPr lang="en-MY" sz="1100" dirty="0"/>
          </a:p>
        </p:txBody>
      </p:sp>
      <p:sp>
        <p:nvSpPr>
          <p:cNvPr id="55" name="Rounded Rectangle 54"/>
          <p:cNvSpPr/>
          <p:nvPr/>
        </p:nvSpPr>
        <p:spPr>
          <a:xfrm>
            <a:off x="899593" y="3343081"/>
            <a:ext cx="936104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Login Panel</a:t>
            </a:r>
            <a:endParaRPr lang="en-MY" sz="1100" dirty="0"/>
          </a:p>
        </p:txBody>
      </p:sp>
      <p:sp>
        <p:nvSpPr>
          <p:cNvPr id="123" name="TextBox 122"/>
          <p:cNvSpPr txBox="1"/>
          <p:nvPr/>
        </p:nvSpPr>
        <p:spPr>
          <a:xfrm>
            <a:off x="107504" y="4585216"/>
            <a:ext cx="1847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200" dirty="0" smtClean="0"/>
          </a:p>
        </p:txBody>
      </p:sp>
      <p:grpSp>
        <p:nvGrpSpPr>
          <p:cNvPr id="3" name="Group 2"/>
          <p:cNvGrpSpPr/>
          <p:nvPr/>
        </p:nvGrpSpPr>
        <p:grpSpPr>
          <a:xfrm>
            <a:off x="86145" y="3920530"/>
            <a:ext cx="8928992" cy="1027484"/>
            <a:chOff x="86855" y="3075806"/>
            <a:chExt cx="8928992" cy="1027484"/>
          </a:xfrm>
        </p:grpSpPr>
        <p:sp>
          <p:nvSpPr>
            <p:cNvPr id="97" name="Rounded Rectangle 96"/>
            <p:cNvSpPr/>
            <p:nvPr/>
          </p:nvSpPr>
          <p:spPr>
            <a:xfrm>
              <a:off x="86855" y="3075806"/>
              <a:ext cx="8928992" cy="864096"/>
            </a:xfrm>
            <a:prstGeom prst="roundRect">
              <a:avLst>
                <a:gd name="adj" fmla="val 8813"/>
              </a:avLst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107504" y="3641625"/>
              <a:ext cx="133055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Home Postal Code</a:t>
              </a:r>
            </a:p>
            <a:p>
              <a:endParaRPr lang="en-US" sz="1200" dirty="0" smtClean="0"/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1459523" y="3121294"/>
              <a:ext cx="2995480" cy="15086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MY" sz="1100" dirty="0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1459523" y="3309900"/>
              <a:ext cx="2995480" cy="15086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MY" sz="1100" dirty="0"/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1459523" y="3498507"/>
              <a:ext cx="2995480" cy="15086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MY" sz="1100" dirty="0"/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1459523" y="3687113"/>
              <a:ext cx="2995480" cy="15086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MY" sz="1100" dirty="0"/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107504" y="3264412"/>
              <a:ext cx="121174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Home Address 1</a:t>
              </a: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107504" y="3453019"/>
              <a:ext cx="121174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Home Address 2</a:t>
              </a: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107504" y="3075806"/>
              <a:ext cx="99738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Home Phone</a:t>
              </a:r>
            </a:p>
          </p:txBody>
        </p:sp>
        <p:sp>
          <p:nvSpPr>
            <p:cNvPr id="140" name="Rectangle 139"/>
            <p:cNvSpPr/>
            <p:nvPr/>
          </p:nvSpPr>
          <p:spPr>
            <a:xfrm>
              <a:off x="5939488" y="3138871"/>
              <a:ext cx="2995480" cy="15086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MY" sz="1100" dirty="0"/>
            </a:p>
          </p:txBody>
        </p:sp>
        <p:sp>
          <p:nvSpPr>
            <p:cNvPr id="141" name="Rectangle 140"/>
            <p:cNvSpPr/>
            <p:nvPr/>
          </p:nvSpPr>
          <p:spPr>
            <a:xfrm>
              <a:off x="5939488" y="3327477"/>
              <a:ext cx="2995480" cy="15086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MY" sz="1100" dirty="0"/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5939488" y="3516084"/>
              <a:ext cx="2995480" cy="15086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MY" sz="1100" dirty="0"/>
            </a:p>
          </p:txBody>
        </p:sp>
        <p:sp>
          <p:nvSpPr>
            <p:cNvPr id="143" name="Rectangle 142"/>
            <p:cNvSpPr/>
            <p:nvPr/>
          </p:nvSpPr>
          <p:spPr>
            <a:xfrm>
              <a:off x="5939488" y="3704690"/>
              <a:ext cx="2995480" cy="15086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</a:rPr>
                <a:t>Click to select date</a:t>
              </a:r>
              <a:endParaRPr lang="en-MY" sz="11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4587469" y="3281989"/>
              <a:ext cx="86767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Home Sate</a:t>
              </a:r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4587469" y="3662903"/>
              <a:ext cx="81637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Birth Date</a:t>
              </a:r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4587469" y="3470596"/>
              <a:ext cx="109453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Home Country</a:t>
              </a:r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4587469" y="3093383"/>
              <a:ext cx="83548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Home City</a:t>
              </a:r>
            </a:p>
          </p:txBody>
        </p:sp>
        <p:sp>
          <p:nvSpPr>
            <p:cNvPr id="154" name="Isosceles Triangle 153"/>
            <p:cNvSpPr/>
            <p:nvPr/>
          </p:nvSpPr>
          <p:spPr>
            <a:xfrm flipV="1">
              <a:off x="8780994" y="3536216"/>
              <a:ext cx="144016" cy="110604"/>
            </a:xfrm>
            <a:prstGeom prst="triangl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155" name="Isosceles Triangle 154"/>
            <p:cNvSpPr/>
            <p:nvPr/>
          </p:nvSpPr>
          <p:spPr>
            <a:xfrm flipV="1">
              <a:off x="8780994" y="3342415"/>
              <a:ext cx="144016" cy="110604"/>
            </a:xfrm>
            <a:prstGeom prst="triangl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</p:grp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67645" y="267494"/>
            <a:ext cx="782137" cy="462673"/>
          </a:xfrm>
          <a:prstGeom prst="rect">
            <a:avLst/>
          </a:prstGeom>
        </p:spPr>
      </p:pic>
      <p:sp>
        <p:nvSpPr>
          <p:cNvPr id="78" name="TextBox 77"/>
          <p:cNvSpPr txBox="1"/>
          <p:nvPr/>
        </p:nvSpPr>
        <p:spPr>
          <a:xfrm>
            <a:off x="107504" y="3003798"/>
            <a:ext cx="11729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Effective date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99821" y="831332"/>
            <a:ext cx="8936675" cy="2388490"/>
            <a:chOff x="99821" y="831332"/>
            <a:chExt cx="8936675" cy="2388490"/>
          </a:xfrm>
        </p:grpSpPr>
        <p:sp>
          <p:nvSpPr>
            <p:cNvPr id="48" name="Rounded Rectangle 47"/>
            <p:cNvSpPr/>
            <p:nvPr/>
          </p:nvSpPr>
          <p:spPr>
            <a:xfrm>
              <a:off x="114012" y="831332"/>
              <a:ext cx="8922484" cy="2388490"/>
            </a:xfrm>
            <a:prstGeom prst="roundRect">
              <a:avLst>
                <a:gd name="adj" fmla="val 7218"/>
              </a:avLst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99821" y="843558"/>
              <a:ext cx="8874803" cy="2241001"/>
              <a:chOff x="99821" y="1064725"/>
              <a:chExt cx="8874803" cy="2241001"/>
            </a:xfrm>
          </p:grpSpPr>
          <p:sp>
            <p:nvSpPr>
              <p:cNvPr id="4" name="TextBox 3"/>
              <p:cNvSpPr txBox="1"/>
              <p:nvPr/>
            </p:nvSpPr>
            <p:spPr>
              <a:xfrm>
                <a:off x="107504" y="1914874"/>
                <a:ext cx="458780" cy="296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Title</a:t>
                </a:r>
              </a:p>
            </p:txBody>
          </p:sp>
          <p:sp>
            <p:nvSpPr>
              <p:cNvPr id="5" name="TextBox 4"/>
              <p:cNvSpPr txBox="1"/>
              <p:nvPr/>
            </p:nvSpPr>
            <p:spPr>
              <a:xfrm>
                <a:off x="4575892" y="1105159"/>
                <a:ext cx="798167" cy="296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Address 1</a:t>
                </a:r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1181449" y="1113462"/>
                <a:ext cx="2995480" cy="161645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en-MY" sz="1100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81449" y="1315540"/>
                <a:ext cx="2995480" cy="161645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en-MY" sz="1100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81449" y="1517619"/>
                <a:ext cx="2995480" cy="161645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en-MY" sz="1100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81449" y="1719697"/>
                <a:ext cx="2995480" cy="161645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en-MY" sz="1100" dirty="0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181449" y="1921775"/>
                <a:ext cx="2995480" cy="161645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en-MY" sz="1100" dirty="0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181449" y="2123854"/>
                <a:ext cx="2995480" cy="161645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en-MY" sz="1100" dirty="0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1181449" y="2325932"/>
                <a:ext cx="2995480" cy="161645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en-MY" sz="1100" dirty="0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1181449" y="2528011"/>
                <a:ext cx="2995480" cy="161645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en-MY" sz="1100" dirty="0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107504" y="1266803"/>
                <a:ext cx="918712" cy="296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Last Name*</a:t>
                </a: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107504" y="2319031"/>
                <a:ext cx="1059907" cy="296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Mobile Phone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107504" y="2521111"/>
                <a:ext cx="390748" cy="296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Fax</a:t>
                </a: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107504" y="2723188"/>
                <a:ext cx="527709" cy="296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Email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107504" y="2116954"/>
                <a:ext cx="954045" cy="296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Work Phone</a:t>
                </a: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107504" y="1704044"/>
                <a:ext cx="795411" cy="296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Co. Name</a:t>
                </a: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107504" y="1064725"/>
                <a:ext cx="936923" cy="296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First Name*</a:t>
                </a: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99821" y="3008941"/>
                <a:ext cx="727763" cy="296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Director </a:t>
                </a: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4575892" y="1339323"/>
                <a:ext cx="798167" cy="296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Address 2</a:t>
                </a: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4575892" y="1509316"/>
                <a:ext cx="916982" cy="296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Postal Code</a:t>
                </a: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4575892" y="1707556"/>
                <a:ext cx="421910" cy="296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City</a:t>
                </a: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4575892" y="1913472"/>
                <a:ext cx="503537" cy="296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State</a:t>
                </a:r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4572000" y="2115552"/>
                <a:ext cx="680956" cy="296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Country</a:t>
                </a:r>
                <a:endParaRPr lang="en-MY" sz="1200" dirty="0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5772782" y="1153895"/>
                <a:ext cx="3191706" cy="161645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en-MY" sz="1100" dirty="0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5772782" y="1355974"/>
                <a:ext cx="3191706" cy="161645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en-MY" sz="1100" dirty="0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5772782" y="1558052"/>
                <a:ext cx="3191706" cy="161645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en-MY" sz="1100" dirty="0"/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5772782" y="1760131"/>
                <a:ext cx="3191706" cy="161645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en-MY" sz="1100" dirty="0"/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5772782" y="1962209"/>
                <a:ext cx="3191706" cy="161645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en-MY" sz="1100" dirty="0"/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5772782" y="2164288"/>
                <a:ext cx="3191706" cy="161645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en-MY" sz="1100" dirty="0"/>
              </a:p>
            </p:txBody>
          </p:sp>
          <p:sp>
            <p:nvSpPr>
              <p:cNvPr id="49" name="Isosceles Triangle 48"/>
              <p:cNvSpPr/>
              <p:nvPr/>
            </p:nvSpPr>
            <p:spPr>
              <a:xfrm flipV="1">
                <a:off x="4007389" y="1539189"/>
                <a:ext cx="144016" cy="118504"/>
              </a:xfrm>
              <a:prstGeom prst="triangl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50" name="Isosceles Triangle 49"/>
              <p:cNvSpPr/>
              <p:nvPr/>
            </p:nvSpPr>
            <p:spPr>
              <a:xfrm flipV="1">
                <a:off x="4007389" y="2347502"/>
                <a:ext cx="144016" cy="118504"/>
              </a:xfrm>
              <a:prstGeom prst="triangl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51" name="Isosceles Triangle 50"/>
              <p:cNvSpPr/>
              <p:nvPr/>
            </p:nvSpPr>
            <p:spPr>
              <a:xfrm flipV="1">
                <a:off x="4007389" y="2549581"/>
                <a:ext cx="144016" cy="118504"/>
              </a:xfrm>
              <a:prstGeom prst="triangl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 dirty="0"/>
              </a:p>
            </p:txBody>
          </p:sp>
          <p:sp>
            <p:nvSpPr>
              <p:cNvPr id="52" name="Isosceles Triangle 51"/>
              <p:cNvSpPr/>
              <p:nvPr/>
            </p:nvSpPr>
            <p:spPr>
              <a:xfrm flipV="1">
                <a:off x="8785069" y="2188609"/>
                <a:ext cx="144016" cy="118504"/>
              </a:xfrm>
              <a:prstGeom prst="triangl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53" name="Isosceles Triangle 52"/>
              <p:cNvSpPr/>
              <p:nvPr/>
            </p:nvSpPr>
            <p:spPr>
              <a:xfrm flipV="1">
                <a:off x="8785069" y="1986531"/>
                <a:ext cx="144016" cy="118504"/>
              </a:xfrm>
              <a:prstGeom prst="triangl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65" name="TextBox 64"/>
              <p:cNvSpPr txBox="1"/>
              <p:nvPr/>
            </p:nvSpPr>
            <p:spPr>
              <a:xfrm>
                <a:off x="4572000" y="2360869"/>
                <a:ext cx="94404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Shareholder</a:t>
                </a:r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5782918" y="2667410"/>
                <a:ext cx="3191706" cy="16172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en-MY" sz="1100" dirty="0"/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1524579" y="2991540"/>
                <a:ext cx="38683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Yes</a:t>
                </a:r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2694026" y="2980507"/>
                <a:ext cx="36580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No</a:t>
                </a:r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1379189" y="3064233"/>
                <a:ext cx="145390" cy="13229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2518414" y="3052515"/>
                <a:ext cx="145390" cy="132298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118" name="TextBox 117"/>
              <p:cNvSpPr txBox="1"/>
              <p:nvPr/>
            </p:nvSpPr>
            <p:spPr>
              <a:xfrm>
                <a:off x="6091178" y="2360869"/>
                <a:ext cx="38683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Yes</a:t>
                </a:r>
              </a:p>
            </p:txBody>
          </p:sp>
          <p:sp>
            <p:nvSpPr>
              <p:cNvPr id="119" name="TextBox 118"/>
              <p:cNvSpPr txBox="1"/>
              <p:nvPr/>
            </p:nvSpPr>
            <p:spPr>
              <a:xfrm>
                <a:off x="7260625" y="2360869"/>
                <a:ext cx="36580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No</a:t>
                </a:r>
              </a:p>
            </p:txBody>
          </p:sp>
          <p:sp>
            <p:nvSpPr>
              <p:cNvPr id="121" name="Oval 120"/>
              <p:cNvSpPr/>
              <p:nvPr/>
            </p:nvSpPr>
            <p:spPr>
              <a:xfrm>
                <a:off x="5945788" y="2433562"/>
                <a:ext cx="145390" cy="13229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122" name="Oval 121"/>
              <p:cNvSpPr/>
              <p:nvPr/>
            </p:nvSpPr>
            <p:spPr>
              <a:xfrm>
                <a:off x="7085013" y="2433562"/>
                <a:ext cx="145390" cy="132298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124" name="TextBox 123"/>
              <p:cNvSpPr txBox="1"/>
              <p:nvPr/>
            </p:nvSpPr>
            <p:spPr>
              <a:xfrm>
                <a:off x="4572000" y="2565320"/>
                <a:ext cx="87992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Share (RM)</a:t>
                </a:r>
              </a:p>
            </p:txBody>
          </p:sp>
          <p:sp>
            <p:nvSpPr>
              <p:cNvPr id="127" name="TextBox 126"/>
              <p:cNvSpPr txBox="1"/>
              <p:nvPr/>
            </p:nvSpPr>
            <p:spPr>
              <a:xfrm>
                <a:off x="4572000" y="2866102"/>
                <a:ext cx="103079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Effective date</a:t>
                </a:r>
              </a:p>
            </p:txBody>
          </p:sp>
          <p:sp>
            <p:nvSpPr>
              <p:cNvPr id="128" name="Rectangle 127"/>
              <p:cNvSpPr/>
              <p:nvPr/>
            </p:nvSpPr>
            <p:spPr>
              <a:xfrm>
                <a:off x="5786044" y="2929167"/>
                <a:ext cx="3178444" cy="150868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en-US" sz="1100" dirty="0" smtClean="0">
                    <a:solidFill>
                      <a:schemeClr val="bg1">
                        <a:lumMod val="75000"/>
                      </a:schemeClr>
                    </a:solidFill>
                  </a:rPr>
                  <a:t>Click to select date</a:t>
                </a:r>
                <a:endParaRPr lang="en-MY" sz="1100" dirty="0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sp>
          <p:nvSpPr>
            <p:cNvPr id="76" name="Rectangle 75"/>
            <p:cNvSpPr/>
            <p:nvPr/>
          </p:nvSpPr>
          <p:spPr>
            <a:xfrm>
              <a:off x="1181449" y="2520592"/>
              <a:ext cx="2995480" cy="161645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MY" sz="1100" dirty="0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107504" y="1275606"/>
              <a:ext cx="88870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I.C Number</a:t>
              </a:r>
              <a:endParaRPr lang="en-US" sz="1200" dirty="0" smtClean="0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1177532" y="3019248"/>
              <a:ext cx="2999397" cy="15086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</a:rPr>
                <a:t>Click to select date</a:t>
              </a:r>
              <a:endParaRPr lang="en-MY" sz="11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sp>
        <p:nvSpPr>
          <p:cNvPr id="81" name="TextBox 80"/>
          <p:cNvSpPr txBox="1"/>
          <p:nvPr/>
        </p:nvSpPr>
        <p:spPr>
          <a:xfrm>
            <a:off x="156829" y="3003798"/>
            <a:ext cx="10307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Effective date</a:t>
            </a:r>
          </a:p>
        </p:txBody>
      </p:sp>
    </p:spTree>
    <p:extLst>
      <p:ext uri="{BB962C8B-B14F-4D97-AF65-F5344CB8AC3E}">
        <p14:creationId xmlns:p14="http://schemas.microsoft.com/office/powerpoint/2010/main" val="2334875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Flowchart: Process 45"/>
          <p:cNvSpPr/>
          <p:nvPr/>
        </p:nvSpPr>
        <p:spPr>
          <a:xfrm>
            <a:off x="0" y="3441948"/>
            <a:ext cx="9144000" cy="7200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4" name="Rounded Rectangle 53"/>
          <p:cNvSpPr/>
          <p:nvPr/>
        </p:nvSpPr>
        <p:spPr>
          <a:xfrm>
            <a:off x="107505" y="3153916"/>
            <a:ext cx="754572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Details</a:t>
            </a:r>
            <a:endParaRPr lang="en-MY" sz="1100" dirty="0"/>
          </a:p>
        </p:txBody>
      </p:sp>
      <p:sp>
        <p:nvSpPr>
          <p:cNvPr id="55" name="Rounded Rectangle 54"/>
          <p:cNvSpPr/>
          <p:nvPr/>
        </p:nvSpPr>
        <p:spPr>
          <a:xfrm>
            <a:off x="899593" y="3153916"/>
            <a:ext cx="936104" cy="36004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Login Panel</a:t>
            </a:r>
            <a:endParaRPr lang="en-MY" sz="1100" dirty="0"/>
          </a:p>
        </p:txBody>
      </p:sp>
      <p:sp>
        <p:nvSpPr>
          <p:cNvPr id="123" name="TextBox 122"/>
          <p:cNvSpPr txBox="1"/>
          <p:nvPr/>
        </p:nvSpPr>
        <p:spPr>
          <a:xfrm>
            <a:off x="107504" y="4396051"/>
            <a:ext cx="1847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200" dirty="0" smtClean="0"/>
          </a:p>
        </p:txBody>
      </p:sp>
      <p:grpSp>
        <p:nvGrpSpPr>
          <p:cNvPr id="3" name="Group 2"/>
          <p:cNvGrpSpPr/>
          <p:nvPr/>
        </p:nvGrpSpPr>
        <p:grpSpPr>
          <a:xfrm>
            <a:off x="86145" y="3731365"/>
            <a:ext cx="8928992" cy="1027484"/>
            <a:chOff x="86855" y="3075806"/>
            <a:chExt cx="8928992" cy="1027484"/>
          </a:xfrm>
        </p:grpSpPr>
        <p:sp>
          <p:nvSpPr>
            <p:cNvPr id="97" name="Rounded Rectangle 96"/>
            <p:cNvSpPr/>
            <p:nvPr/>
          </p:nvSpPr>
          <p:spPr>
            <a:xfrm>
              <a:off x="86855" y="3075806"/>
              <a:ext cx="8928992" cy="864096"/>
            </a:xfrm>
            <a:prstGeom prst="roundRect">
              <a:avLst>
                <a:gd name="adj" fmla="val 8813"/>
              </a:avLst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107504" y="3641625"/>
              <a:ext cx="59343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Admin</a:t>
              </a:r>
            </a:p>
            <a:p>
              <a:endParaRPr lang="en-US" sz="1200" dirty="0" smtClean="0"/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1459523" y="3121294"/>
              <a:ext cx="7326256" cy="15086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MY" sz="1100" dirty="0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1459523" y="3309900"/>
              <a:ext cx="7326256" cy="15086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MY" sz="1100" dirty="0"/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1459523" y="3498507"/>
              <a:ext cx="7326256" cy="14311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MY" sz="1100" dirty="0"/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1459523" y="3687113"/>
              <a:ext cx="7326256" cy="12392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MY" sz="1100" dirty="0"/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107504" y="3264412"/>
              <a:ext cx="101136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Set Password</a:t>
              </a: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107504" y="3453019"/>
              <a:ext cx="131427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Confirm Password</a:t>
              </a: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107504" y="3075806"/>
              <a:ext cx="84350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User Login</a:t>
              </a:r>
            </a:p>
          </p:txBody>
        </p:sp>
      </p:grp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67645" y="36157"/>
            <a:ext cx="782137" cy="462673"/>
          </a:xfrm>
          <a:prstGeom prst="rect">
            <a:avLst/>
          </a:prstGeom>
        </p:spPr>
      </p:pic>
      <p:sp>
        <p:nvSpPr>
          <p:cNvPr id="65" name="Isosceles Triangle 64"/>
          <p:cNvSpPr/>
          <p:nvPr/>
        </p:nvSpPr>
        <p:spPr>
          <a:xfrm flipV="1">
            <a:off x="8604448" y="4355988"/>
            <a:ext cx="144016" cy="110604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grpSp>
        <p:nvGrpSpPr>
          <p:cNvPr id="108" name="Group 107"/>
          <p:cNvGrpSpPr/>
          <p:nvPr/>
        </p:nvGrpSpPr>
        <p:grpSpPr>
          <a:xfrm>
            <a:off x="99821" y="687316"/>
            <a:ext cx="8936675" cy="2388490"/>
            <a:chOff x="99821" y="831332"/>
            <a:chExt cx="8936675" cy="2388490"/>
          </a:xfrm>
        </p:grpSpPr>
        <p:sp>
          <p:nvSpPr>
            <p:cNvPr id="110" name="Rounded Rectangle 109"/>
            <p:cNvSpPr/>
            <p:nvPr/>
          </p:nvSpPr>
          <p:spPr>
            <a:xfrm>
              <a:off x="114012" y="831332"/>
              <a:ext cx="8922484" cy="2388490"/>
            </a:xfrm>
            <a:prstGeom prst="roundRect">
              <a:avLst>
                <a:gd name="adj" fmla="val 7218"/>
              </a:avLst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grpSp>
          <p:nvGrpSpPr>
            <p:cNvPr id="115" name="Group 114"/>
            <p:cNvGrpSpPr/>
            <p:nvPr/>
          </p:nvGrpSpPr>
          <p:grpSpPr>
            <a:xfrm>
              <a:off x="99821" y="843558"/>
              <a:ext cx="8874803" cy="2241001"/>
              <a:chOff x="99821" y="1064725"/>
              <a:chExt cx="8874803" cy="2241001"/>
            </a:xfrm>
          </p:grpSpPr>
          <p:sp>
            <p:nvSpPr>
              <p:cNvPr id="119" name="TextBox 118"/>
              <p:cNvSpPr txBox="1"/>
              <p:nvPr/>
            </p:nvSpPr>
            <p:spPr>
              <a:xfrm>
                <a:off x="107504" y="1914874"/>
                <a:ext cx="458780" cy="296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Title</a:t>
                </a:r>
              </a:p>
            </p:txBody>
          </p:sp>
          <p:sp>
            <p:nvSpPr>
              <p:cNvPr id="121" name="TextBox 120"/>
              <p:cNvSpPr txBox="1"/>
              <p:nvPr/>
            </p:nvSpPr>
            <p:spPr>
              <a:xfrm>
                <a:off x="4575892" y="1105159"/>
                <a:ext cx="798167" cy="296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Address 1</a:t>
                </a:r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1181449" y="1113462"/>
                <a:ext cx="2995480" cy="161645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en-MY" sz="1100" dirty="0"/>
              </a:p>
            </p:txBody>
          </p:sp>
          <p:sp>
            <p:nvSpPr>
              <p:cNvPr id="124" name="Rectangle 123"/>
              <p:cNvSpPr/>
              <p:nvPr/>
            </p:nvSpPr>
            <p:spPr>
              <a:xfrm>
                <a:off x="1181449" y="1315540"/>
                <a:ext cx="2995480" cy="161645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en-MY" sz="1100" dirty="0"/>
              </a:p>
            </p:txBody>
          </p:sp>
          <p:sp>
            <p:nvSpPr>
              <p:cNvPr id="127" name="Rectangle 126"/>
              <p:cNvSpPr/>
              <p:nvPr/>
            </p:nvSpPr>
            <p:spPr>
              <a:xfrm>
                <a:off x="1181449" y="1517619"/>
                <a:ext cx="2995480" cy="161645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en-MY" sz="1100" dirty="0"/>
              </a:p>
            </p:txBody>
          </p:sp>
          <p:sp>
            <p:nvSpPr>
              <p:cNvPr id="128" name="Rectangle 127"/>
              <p:cNvSpPr/>
              <p:nvPr/>
            </p:nvSpPr>
            <p:spPr>
              <a:xfrm>
                <a:off x="1181449" y="1719697"/>
                <a:ext cx="2995480" cy="161645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en-MY" sz="1100" dirty="0"/>
              </a:p>
            </p:txBody>
          </p:sp>
          <p:sp>
            <p:nvSpPr>
              <p:cNvPr id="129" name="Rectangle 128"/>
              <p:cNvSpPr/>
              <p:nvPr/>
            </p:nvSpPr>
            <p:spPr>
              <a:xfrm>
                <a:off x="1181449" y="1921775"/>
                <a:ext cx="2995480" cy="161645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en-MY" sz="1100" dirty="0"/>
              </a:p>
            </p:txBody>
          </p:sp>
          <p:sp>
            <p:nvSpPr>
              <p:cNvPr id="130" name="Rectangle 129"/>
              <p:cNvSpPr/>
              <p:nvPr/>
            </p:nvSpPr>
            <p:spPr>
              <a:xfrm>
                <a:off x="1181449" y="2123854"/>
                <a:ext cx="2995480" cy="161645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en-MY" sz="1100" dirty="0"/>
              </a:p>
            </p:txBody>
          </p:sp>
          <p:sp>
            <p:nvSpPr>
              <p:cNvPr id="131" name="Rectangle 130"/>
              <p:cNvSpPr/>
              <p:nvPr/>
            </p:nvSpPr>
            <p:spPr>
              <a:xfrm>
                <a:off x="1181449" y="2325932"/>
                <a:ext cx="2995480" cy="161645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en-MY" sz="1100" dirty="0"/>
              </a:p>
            </p:txBody>
          </p:sp>
          <p:sp>
            <p:nvSpPr>
              <p:cNvPr id="132" name="Rectangle 131"/>
              <p:cNvSpPr/>
              <p:nvPr/>
            </p:nvSpPr>
            <p:spPr>
              <a:xfrm>
                <a:off x="1181449" y="2528011"/>
                <a:ext cx="2995480" cy="161645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en-MY" sz="1100" dirty="0"/>
              </a:p>
            </p:txBody>
          </p:sp>
          <p:sp>
            <p:nvSpPr>
              <p:cNvPr id="133" name="TextBox 132"/>
              <p:cNvSpPr txBox="1"/>
              <p:nvPr/>
            </p:nvSpPr>
            <p:spPr>
              <a:xfrm>
                <a:off x="107504" y="1266803"/>
                <a:ext cx="918712" cy="296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Last Name*</a:t>
                </a:r>
              </a:p>
            </p:txBody>
          </p:sp>
          <p:sp>
            <p:nvSpPr>
              <p:cNvPr id="134" name="TextBox 133"/>
              <p:cNvSpPr txBox="1"/>
              <p:nvPr/>
            </p:nvSpPr>
            <p:spPr>
              <a:xfrm>
                <a:off x="107504" y="2319031"/>
                <a:ext cx="1059907" cy="296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Mobile Phone</a:t>
                </a:r>
              </a:p>
            </p:txBody>
          </p:sp>
          <p:sp>
            <p:nvSpPr>
              <p:cNvPr id="135" name="TextBox 134"/>
              <p:cNvSpPr txBox="1"/>
              <p:nvPr/>
            </p:nvSpPr>
            <p:spPr>
              <a:xfrm>
                <a:off x="107504" y="2521111"/>
                <a:ext cx="390748" cy="296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Fax</a:t>
                </a:r>
              </a:p>
            </p:txBody>
          </p:sp>
          <p:sp>
            <p:nvSpPr>
              <p:cNvPr id="136" name="TextBox 135"/>
              <p:cNvSpPr txBox="1"/>
              <p:nvPr/>
            </p:nvSpPr>
            <p:spPr>
              <a:xfrm>
                <a:off x="107504" y="2723188"/>
                <a:ext cx="527709" cy="296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Email</a:t>
                </a:r>
              </a:p>
            </p:txBody>
          </p:sp>
          <p:sp>
            <p:nvSpPr>
              <p:cNvPr id="137" name="TextBox 136"/>
              <p:cNvSpPr txBox="1"/>
              <p:nvPr/>
            </p:nvSpPr>
            <p:spPr>
              <a:xfrm>
                <a:off x="107504" y="2116954"/>
                <a:ext cx="954045" cy="296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Work Phone</a:t>
                </a:r>
              </a:p>
            </p:txBody>
          </p:sp>
          <p:sp>
            <p:nvSpPr>
              <p:cNvPr id="138" name="TextBox 137"/>
              <p:cNvSpPr txBox="1"/>
              <p:nvPr/>
            </p:nvSpPr>
            <p:spPr>
              <a:xfrm>
                <a:off x="107504" y="1704044"/>
                <a:ext cx="795411" cy="296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Co. Name</a:t>
                </a:r>
              </a:p>
            </p:txBody>
          </p:sp>
          <p:sp>
            <p:nvSpPr>
              <p:cNvPr id="139" name="TextBox 138"/>
              <p:cNvSpPr txBox="1"/>
              <p:nvPr/>
            </p:nvSpPr>
            <p:spPr>
              <a:xfrm>
                <a:off x="107504" y="1064725"/>
                <a:ext cx="936923" cy="296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First Name*</a:t>
                </a:r>
              </a:p>
            </p:txBody>
          </p:sp>
          <p:sp>
            <p:nvSpPr>
              <p:cNvPr id="140" name="TextBox 139"/>
              <p:cNvSpPr txBox="1"/>
              <p:nvPr/>
            </p:nvSpPr>
            <p:spPr>
              <a:xfrm>
                <a:off x="99821" y="3008941"/>
                <a:ext cx="727763" cy="296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Director </a:t>
                </a:r>
              </a:p>
            </p:txBody>
          </p:sp>
          <p:sp>
            <p:nvSpPr>
              <p:cNvPr id="141" name="TextBox 140"/>
              <p:cNvSpPr txBox="1"/>
              <p:nvPr/>
            </p:nvSpPr>
            <p:spPr>
              <a:xfrm>
                <a:off x="4575892" y="1339323"/>
                <a:ext cx="798167" cy="296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Address 2</a:t>
                </a:r>
              </a:p>
            </p:txBody>
          </p:sp>
          <p:sp>
            <p:nvSpPr>
              <p:cNvPr id="142" name="TextBox 141"/>
              <p:cNvSpPr txBox="1"/>
              <p:nvPr/>
            </p:nvSpPr>
            <p:spPr>
              <a:xfrm>
                <a:off x="4575892" y="1509316"/>
                <a:ext cx="916982" cy="296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Postal Code</a:t>
                </a:r>
              </a:p>
            </p:txBody>
          </p:sp>
          <p:sp>
            <p:nvSpPr>
              <p:cNvPr id="143" name="TextBox 142"/>
              <p:cNvSpPr txBox="1"/>
              <p:nvPr/>
            </p:nvSpPr>
            <p:spPr>
              <a:xfrm>
                <a:off x="4575892" y="1707556"/>
                <a:ext cx="421910" cy="296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City</a:t>
                </a:r>
              </a:p>
            </p:txBody>
          </p:sp>
          <p:sp>
            <p:nvSpPr>
              <p:cNvPr id="144" name="TextBox 143"/>
              <p:cNvSpPr txBox="1"/>
              <p:nvPr/>
            </p:nvSpPr>
            <p:spPr>
              <a:xfrm>
                <a:off x="4575892" y="1913472"/>
                <a:ext cx="503537" cy="296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State</a:t>
                </a:r>
              </a:p>
            </p:txBody>
          </p:sp>
          <p:sp>
            <p:nvSpPr>
              <p:cNvPr id="145" name="TextBox 144"/>
              <p:cNvSpPr txBox="1"/>
              <p:nvPr/>
            </p:nvSpPr>
            <p:spPr>
              <a:xfrm>
                <a:off x="4572000" y="2115552"/>
                <a:ext cx="680956" cy="296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Country</a:t>
                </a:r>
                <a:endParaRPr lang="en-MY" sz="1200" dirty="0"/>
              </a:p>
            </p:txBody>
          </p:sp>
          <p:sp>
            <p:nvSpPr>
              <p:cNvPr id="146" name="Rectangle 145"/>
              <p:cNvSpPr/>
              <p:nvPr/>
            </p:nvSpPr>
            <p:spPr>
              <a:xfrm>
                <a:off x="5772782" y="1153895"/>
                <a:ext cx="3191706" cy="161645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en-MY" sz="1100" dirty="0"/>
              </a:p>
            </p:txBody>
          </p:sp>
          <p:sp>
            <p:nvSpPr>
              <p:cNvPr id="147" name="Rectangle 146"/>
              <p:cNvSpPr/>
              <p:nvPr/>
            </p:nvSpPr>
            <p:spPr>
              <a:xfrm>
                <a:off x="5772782" y="1355974"/>
                <a:ext cx="3191706" cy="161645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en-MY" sz="1100" dirty="0"/>
              </a:p>
            </p:txBody>
          </p:sp>
          <p:sp>
            <p:nvSpPr>
              <p:cNvPr id="148" name="Rectangle 147"/>
              <p:cNvSpPr/>
              <p:nvPr/>
            </p:nvSpPr>
            <p:spPr>
              <a:xfrm>
                <a:off x="5772782" y="1558052"/>
                <a:ext cx="3191706" cy="161645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en-MY" sz="1100" dirty="0"/>
              </a:p>
            </p:txBody>
          </p:sp>
          <p:sp>
            <p:nvSpPr>
              <p:cNvPr id="149" name="Rectangle 148"/>
              <p:cNvSpPr/>
              <p:nvPr/>
            </p:nvSpPr>
            <p:spPr>
              <a:xfrm>
                <a:off x="5772782" y="1760131"/>
                <a:ext cx="3191706" cy="161645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en-MY" sz="1100" dirty="0"/>
              </a:p>
            </p:txBody>
          </p:sp>
          <p:sp>
            <p:nvSpPr>
              <p:cNvPr id="150" name="Rectangle 149"/>
              <p:cNvSpPr/>
              <p:nvPr/>
            </p:nvSpPr>
            <p:spPr>
              <a:xfrm>
                <a:off x="5772782" y="1962209"/>
                <a:ext cx="3191706" cy="161645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en-MY" sz="1100" dirty="0"/>
              </a:p>
            </p:txBody>
          </p:sp>
          <p:sp>
            <p:nvSpPr>
              <p:cNvPr id="151" name="Rectangle 150"/>
              <p:cNvSpPr/>
              <p:nvPr/>
            </p:nvSpPr>
            <p:spPr>
              <a:xfrm>
                <a:off x="5772782" y="2164288"/>
                <a:ext cx="3191706" cy="161645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en-MY" sz="1100" dirty="0"/>
              </a:p>
            </p:txBody>
          </p:sp>
          <p:sp>
            <p:nvSpPr>
              <p:cNvPr id="152" name="Isosceles Triangle 151"/>
              <p:cNvSpPr/>
              <p:nvPr/>
            </p:nvSpPr>
            <p:spPr>
              <a:xfrm flipV="1">
                <a:off x="4007389" y="1539189"/>
                <a:ext cx="144016" cy="118504"/>
              </a:xfrm>
              <a:prstGeom prst="triangl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153" name="Isosceles Triangle 152"/>
              <p:cNvSpPr/>
              <p:nvPr/>
            </p:nvSpPr>
            <p:spPr>
              <a:xfrm flipV="1">
                <a:off x="4007389" y="2347502"/>
                <a:ext cx="144016" cy="118504"/>
              </a:xfrm>
              <a:prstGeom prst="triangl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154" name="Isosceles Triangle 153"/>
              <p:cNvSpPr/>
              <p:nvPr/>
            </p:nvSpPr>
            <p:spPr>
              <a:xfrm flipV="1">
                <a:off x="4007389" y="2549581"/>
                <a:ext cx="144016" cy="118504"/>
              </a:xfrm>
              <a:prstGeom prst="triangl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 dirty="0"/>
              </a:p>
            </p:txBody>
          </p:sp>
          <p:sp>
            <p:nvSpPr>
              <p:cNvPr id="155" name="Isosceles Triangle 154"/>
              <p:cNvSpPr/>
              <p:nvPr/>
            </p:nvSpPr>
            <p:spPr>
              <a:xfrm flipV="1">
                <a:off x="8785069" y="2188609"/>
                <a:ext cx="144016" cy="118504"/>
              </a:xfrm>
              <a:prstGeom prst="triangl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156" name="Isosceles Triangle 155"/>
              <p:cNvSpPr/>
              <p:nvPr/>
            </p:nvSpPr>
            <p:spPr>
              <a:xfrm flipV="1">
                <a:off x="8785069" y="1986531"/>
                <a:ext cx="144016" cy="118504"/>
              </a:xfrm>
              <a:prstGeom prst="triangl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157" name="TextBox 156"/>
              <p:cNvSpPr txBox="1"/>
              <p:nvPr/>
            </p:nvSpPr>
            <p:spPr>
              <a:xfrm>
                <a:off x="4572000" y="2360869"/>
                <a:ext cx="94404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Shareholder</a:t>
                </a:r>
              </a:p>
            </p:txBody>
          </p:sp>
          <p:sp>
            <p:nvSpPr>
              <p:cNvPr id="158" name="Rectangle 157"/>
              <p:cNvSpPr/>
              <p:nvPr/>
            </p:nvSpPr>
            <p:spPr>
              <a:xfrm>
                <a:off x="5782918" y="2667410"/>
                <a:ext cx="3191706" cy="16172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en-MY" sz="1100" dirty="0"/>
              </a:p>
            </p:txBody>
          </p:sp>
          <p:sp>
            <p:nvSpPr>
              <p:cNvPr id="159" name="TextBox 158"/>
              <p:cNvSpPr txBox="1"/>
              <p:nvPr/>
            </p:nvSpPr>
            <p:spPr>
              <a:xfrm>
                <a:off x="1524579" y="2991540"/>
                <a:ext cx="38683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Yes</a:t>
                </a:r>
              </a:p>
            </p:txBody>
          </p:sp>
          <p:sp>
            <p:nvSpPr>
              <p:cNvPr id="160" name="TextBox 159"/>
              <p:cNvSpPr txBox="1"/>
              <p:nvPr/>
            </p:nvSpPr>
            <p:spPr>
              <a:xfrm>
                <a:off x="2694026" y="2980507"/>
                <a:ext cx="36580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No</a:t>
                </a:r>
              </a:p>
            </p:txBody>
          </p:sp>
          <p:sp>
            <p:nvSpPr>
              <p:cNvPr id="161" name="Oval 160"/>
              <p:cNvSpPr/>
              <p:nvPr/>
            </p:nvSpPr>
            <p:spPr>
              <a:xfrm>
                <a:off x="1379189" y="3064233"/>
                <a:ext cx="145390" cy="13229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162" name="Oval 161"/>
              <p:cNvSpPr/>
              <p:nvPr/>
            </p:nvSpPr>
            <p:spPr>
              <a:xfrm>
                <a:off x="2518414" y="3052515"/>
                <a:ext cx="145390" cy="132298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163" name="TextBox 162"/>
              <p:cNvSpPr txBox="1"/>
              <p:nvPr/>
            </p:nvSpPr>
            <p:spPr>
              <a:xfrm>
                <a:off x="6091178" y="2360869"/>
                <a:ext cx="38683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Yes</a:t>
                </a:r>
              </a:p>
            </p:txBody>
          </p:sp>
          <p:sp>
            <p:nvSpPr>
              <p:cNvPr id="164" name="TextBox 163"/>
              <p:cNvSpPr txBox="1"/>
              <p:nvPr/>
            </p:nvSpPr>
            <p:spPr>
              <a:xfrm>
                <a:off x="7260625" y="2360869"/>
                <a:ext cx="36580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No</a:t>
                </a:r>
              </a:p>
            </p:txBody>
          </p:sp>
          <p:sp>
            <p:nvSpPr>
              <p:cNvPr id="165" name="Oval 164"/>
              <p:cNvSpPr/>
              <p:nvPr/>
            </p:nvSpPr>
            <p:spPr>
              <a:xfrm>
                <a:off x="5945788" y="2433562"/>
                <a:ext cx="145390" cy="13229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166" name="Oval 165"/>
              <p:cNvSpPr/>
              <p:nvPr/>
            </p:nvSpPr>
            <p:spPr>
              <a:xfrm>
                <a:off x="7085013" y="2433562"/>
                <a:ext cx="145390" cy="132298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167" name="TextBox 166"/>
              <p:cNvSpPr txBox="1"/>
              <p:nvPr/>
            </p:nvSpPr>
            <p:spPr>
              <a:xfrm>
                <a:off x="4572000" y="2565320"/>
                <a:ext cx="87992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Share (RM)</a:t>
                </a:r>
              </a:p>
            </p:txBody>
          </p:sp>
          <p:sp>
            <p:nvSpPr>
              <p:cNvPr id="168" name="TextBox 167"/>
              <p:cNvSpPr txBox="1"/>
              <p:nvPr/>
            </p:nvSpPr>
            <p:spPr>
              <a:xfrm>
                <a:off x="4572000" y="2866102"/>
                <a:ext cx="103079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Effective date</a:t>
                </a:r>
              </a:p>
            </p:txBody>
          </p:sp>
          <p:sp>
            <p:nvSpPr>
              <p:cNvPr id="169" name="Rectangle 168"/>
              <p:cNvSpPr/>
              <p:nvPr/>
            </p:nvSpPr>
            <p:spPr>
              <a:xfrm>
                <a:off x="5786044" y="2929167"/>
                <a:ext cx="3178444" cy="150868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en-US" sz="1100" dirty="0" smtClean="0">
                    <a:solidFill>
                      <a:schemeClr val="bg1">
                        <a:lumMod val="75000"/>
                      </a:schemeClr>
                    </a:solidFill>
                  </a:rPr>
                  <a:t>Click to select date</a:t>
                </a:r>
                <a:endParaRPr lang="en-MY" sz="1100" dirty="0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sp>
          <p:nvSpPr>
            <p:cNvPr id="116" name="Rectangle 115"/>
            <p:cNvSpPr/>
            <p:nvPr/>
          </p:nvSpPr>
          <p:spPr>
            <a:xfrm>
              <a:off x="1181449" y="2520592"/>
              <a:ext cx="2995480" cy="161645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MY" sz="1100" dirty="0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107504" y="1275606"/>
              <a:ext cx="88870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I.C Number</a:t>
              </a:r>
              <a:endParaRPr lang="en-US" sz="1200" dirty="0" smtClean="0"/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1177532" y="3019248"/>
              <a:ext cx="2999397" cy="15086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</a:rPr>
                <a:t>Click to select date</a:t>
              </a:r>
              <a:endParaRPr lang="en-MY" sz="11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sp>
        <p:nvSpPr>
          <p:cNvPr id="170" name="TextBox 169"/>
          <p:cNvSpPr txBox="1"/>
          <p:nvPr/>
        </p:nvSpPr>
        <p:spPr>
          <a:xfrm>
            <a:off x="107504" y="2798807"/>
            <a:ext cx="10307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Effective date</a:t>
            </a:r>
          </a:p>
        </p:txBody>
      </p:sp>
    </p:spTree>
    <p:extLst>
      <p:ext uri="{BB962C8B-B14F-4D97-AF65-F5344CB8AC3E}">
        <p14:creationId xmlns:p14="http://schemas.microsoft.com/office/powerpoint/2010/main" val="2053919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2EDBD82C-6B66-45A2-A041-CD9288114357}"/>
              </a:ext>
            </a:extLst>
          </p:cNvPr>
          <p:cNvSpPr/>
          <p:nvPr/>
        </p:nvSpPr>
        <p:spPr>
          <a:xfrm>
            <a:off x="2411760" y="1635646"/>
            <a:ext cx="4897963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Director &amp; Shareholder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38856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Flowchart: Process 45"/>
          <p:cNvSpPr/>
          <p:nvPr/>
        </p:nvSpPr>
        <p:spPr>
          <a:xfrm>
            <a:off x="0" y="694139"/>
            <a:ext cx="9144000" cy="7200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4" name="Rounded Rectangle 53"/>
          <p:cNvSpPr/>
          <p:nvPr/>
        </p:nvSpPr>
        <p:spPr>
          <a:xfrm>
            <a:off x="107505" y="406107"/>
            <a:ext cx="754572" cy="28193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Contact</a:t>
            </a:r>
            <a:endParaRPr lang="en-MY" sz="1100" dirty="0"/>
          </a:p>
        </p:txBody>
      </p:sp>
      <p:sp>
        <p:nvSpPr>
          <p:cNvPr id="55" name="Rounded Rectangle 54"/>
          <p:cNvSpPr/>
          <p:nvPr/>
        </p:nvSpPr>
        <p:spPr>
          <a:xfrm>
            <a:off x="899593" y="406107"/>
            <a:ext cx="936104" cy="36004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Director &amp; Shareholder</a:t>
            </a:r>
            <a:endParaRPr lang="en-MY" sz="1100" dirty="0"/>
          </a:p>
        </p:txBody>
      </p:sp>
      <p:sp>
        <p:nvSpPr>
          <p:cNvPr id="57" name="Rounded Rectangle 56"/>
          <p:cNvSpPr/>
          <p:nvPr/>
        </p:nvSpPr>
        <p:spPr>
          <a:xfrm>
            <a:off x="1862474" y="406107"/>
            <a:ext cx="765310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 Other Address</a:t>
            </a:r>
            <a:endParaRPr lang="en-MY" sz="1100" dirty="0"/>
          </a:p>
        </p:txBody>
      </p:sp>
      <p:sp>
        <p:nvSpPr>
          <p:cNvPr id="58" name="Rounded Rectangle 57"/>
          <p:cNvSpPr/>
          <p:nvPr/>
        </p:nvSpPr>
        <p:spPr>
          <a:xfrm>
            <a:off x="4111398" y="400005"/>
            <a:ext cx="680989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Audit</a:t>
            </a:r>
            <a:endParaRPr lang="en-MY" sz="1100" dirty="0"/>
          </a:p>
        </p:txBody>
      </p:sp>
      <p:sp>
        <p:nvSpPr>
          <p:cNvPr id="59" name="Rounded Rectangle 58"/>
          <p:cNvSpPr/>
          <p:nvPr/>
        </p:nvSpPr>
        <p:spPr>
          <a:xfrm>
            <a:off x="4823382" y="406107"/>
            <a:ext cx="713905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Taxation</a:t>
            </a:r>
            <a:endParaRPr lang="en-MY" sz="1100" dirty="0"/>
          </a:p>
        </p:txBody>
      </p:sp>
      <p:sp>
        <p:nvSpPr>
          <p:cNvPr id="60" name="Rounded Rectangle 59"/>
          <p:cNvSpPr/>
          <p:nvPr/>
        </p:nvSpPr>
        <p:spPr>
          <a:xfrm>
            <a:off x="5558522" y="406107"/>
            <a:ext cx="614940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/>
              <a:t>Co.Sec</a:t>
            </a:r>
            <a:endParaRPr lang="en-MY" sz="1100" dirty="0"/>
          </a:p>
        </p:txBody>
      </p:sp>
      <p:sp>
        <p:nvSpPr>
          <p:cNvPr id="61" name="Rounded Rectangle 60"/>
          <p:cNvSpPr/>
          <p:nvPr/>
        </p:nvSpPr>
        <p:spPr>
          <a:xfrm>
            <a:off x="6228184" y="412495"/>
            <a:ext cx="536973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CF</a:t>
            </a:r>
            <a:endParaRPr lang="en-MY" sz="1100" dirty="0"/>
          </a:p>
        </p:txBody>
      </p:sp>
      <p:sp>
        <p:nvSpPr>
          <p:cNvPr id="62" name="Rounded Rectangle 61"/>
          <p:cNvSpPr/>
          <p:nvPr/>
        </p:nvSpPr>
        <p:spPr>
          <a:xfrm>
            <a:off x="6804248" y="406107"/>
            <a:ext cx="486097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GST</a:t>
            </a:r>
            <a:endParaRPr lang="en-MY" sz="1100" dirty="0"/>
          </a:p>
        </p:txBody>
      </p:sp>
      <p:sp>
        <p:nvSpPr>
          <p:cNvPr id="63" name="Rounded Rectangle 62"/>
          <p:cNvSpPr/>
          <p:nvPr/>
        </p:nvSpPr>
        <p:spPr>
          <a:xfrm>
            <a:off x="3386095" y="406107"/>
            <a:ext cx="693302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Account</a:t>
            </a:r>
            <a:endParaRPr lang="en-MY" sz="1100" dirty="0"/>
          </a:p>
        </p:txBody>
      </p:sp>
      <p:sp>
        <p:nvSpPr>
          <p:cNvPr id="64" name="Rounded Rectangle 63"/>
          <p:cNvSpPr/>
          <p:nvPr/>
        </p:nvSpPr>
        <p:spPr>
          <a:xfrm>
            <a:off x="2659341" y="406107"/>
            <a:ext cx="693302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Services</a:t>
            </a:r>
            <a:endParaRPr lang="en-MY" sz="1100" dirty="0"/>
          </a:p>
        </p:txBody>
      </p:sp>
      <p:sp>
        <p:nvSpPr>
          <p:cNvPr id="65" name="Rounded Rectangle 64"/>
          <p:cNvSpPr/>
          <p:nvPr/>
        </p:nvSpPr>
        <p:spPr>
          <a:xfrm>
            <a:off x="7759715" y="406107"/>
            <a:ext cx="648762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/>
              <a:t>Shariah</a:t>
            </a:r>
            <a:endParaRPr lang="en-MY" sz="1100" dirty="0"/>
          </a:p>
        </p:txBody>
      </p:sp>
      <p:sp>
        <p:nvSpPr>
          <p:cNvPr id="66" name="Rounded Rectangle 65"/>
          <p:cNvSpPr/>
          <p:nvPr/>
        </p:nvSpPr>
        <p:spPr>
          <a:xfrm>
            <a:off x="7308304" y="406107"/>
            <a:ext cx="432048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IT</a:t>
            </a:r>
            <a:endParaRPr lang="en-MY" sz="1100" dirty="0"/>
          </a:p>
        </p:txBody>
      </p:sp>
      <p:sp>
        <p:nvSpPr>
          <p:cNvPr id="67" name="Rounded Rectangle 66"/>
          <p:cNvSpPr/>
          <p:nvPr/>
        </p:nvSpPr>
        <p:spPr>
          <a:xfrm>
            <a:off x="8468816" y="400005"/>
            <a:ext cx="567680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Other</a:t>
            </a:r>
            <a:endParaRPr lang="en-MY" sz="1100" dirty="0"/>
          </a:p>
        </p:txBody>
      </p:sp>
      <p:graphicFrame>
        <p:nvGraphicFramePr>
          <p:cNvPr id="69" name="Table 6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7921252"/>
              </p:ext>
            </p:extLst>
          </p:nvPr>
        </p:nvGraphicFramePr>
        <p:xfrm>
          <a:off x="226644" y="1333318"/>
          <a:ext cx="8809851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2464"/>
                <a:gridCol w="1125229"/>
                <a:gridCol w="1059258"/>
                <a:gridCol w="707592"/>
                <a:gridCol w="904599"/>
                <a:gridCol w="904599"/>
                <a:gridCol w="1033827"/>
                <a:gridCol w="1292283"/>
              </a:tblGrid>
              <a:tr h="152909">
                <a:tc>
                  <a:txBody>
                    <a:bodyPr/>
                    <a:lstStyle/>
                    <a:p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First Name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Last Name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Director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Effective 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Shareholder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Share Per Unit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Effective Date</a:t>
                      </a:r>
                      <a:endParaRPr lang="en-MY" sz="1100" dirty="0" smtClean="0"/>
                    </a:p>
                    <a:p>
                      <a:endParaRPr lang="en-MY" sz="11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Mohammad</a:t>
                      </a:r>
                      <a:r>
                        <a:rPr lang="en-US" sz="1100" baseline="0" dirty="0" smtClean="0"/>
                        <a:t> Ali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/>
                        <a:t>Ja’afar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Yes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Yes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10,000.00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13/01/2017</a:t>
                      </a:r>
                      <a:endParaRPr lang="en-MY" sz="11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Abu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smtClean="0"/>
                        <a:t>Raza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Yes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Yes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20,000.00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13/01/2017</a:t>
                      </a:r>
                      <a:endParaRPr lang="en-MY" sz="1100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70" name="Group 69"/>
          <p:cNvGrpSpPr/>
          <p:nvPr/>
        </p:nvGrpSpPr>
        <p:grpSpPr>
          <a:xfrm>
            <a:off x="280135" y="1745751"/>
            <a:ext cx="1734866" cy="269776"/>
            <a:chOff x="280135" y="4055410"/>
            <a:chExt cx="1734866" cy="269776"/>
          </a:xfrm>
        </p:grpSpPr>
        <p:pic>
          <p:nvPicPr>
            <p:cNvPr id="1027" name="Picture 3" descr="C:\Users\User\AppData\Local\Microsoft\Windows\Temporary Internet Files\Content.IE5\4RYRVGXH\System-search-32.svg[1]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0135" y="4087887"/>
              <a:ext cx="295385" cy="2048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 descr="C:\Users\User\AppData\Local\Microsoft\Windows\Temporary Internet Files\Content.IE5\9878DR35\edit-icon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4087887"/>
              <a:ext cx="160106" cy="2049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C:\Users\User\AppData\Local\Microsoft\Windows\Temporary Internet Files\Content.IE5\F5IMT1GX\molumen-phone-icon[1]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2491" y="4080793"/>
              <a:ext cx="219149" cy="2191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1" name="Picture 7" descr="C:\Users\User\AppData\Local\Microsoft\Windows\Temporary Internet Files\Content.IE5\4RYRVGXH\512px-Calendar_font_awesome.svg[1]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57536" y="4094909"/>
              <a:ext cx="206152" cy="2061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C:\Users\User\AppData\Local\Microsoft\Windows\Temporary Internet Files\Content.IE5\F5IMT1GX\tasks[1]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1640" y="4088854"/>
              <a:ext cx="211088" cy="2110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3" name="Picture 9" descr="C:\Users\User\AppData\Local\Microsoft\Windows\Temporary Internet Files\Content.IE5\ZKEEX9W7\1024px-Gtk-dialog-info.svg[1]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19515" y="4104953"/>
              <a:ext cx="195486" cy="195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4" name="Picture 10" descr="C:\Users\User\AppData\Local\Microsoft\Windows\Temporary Internet Files\Content.IE5\9878DR35\480px-Gnome-edit-delete.svg[1].pn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3161" y="4055410"/>
              <a:ext cx="269776" cy="2697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80" name="Group 79"/>
          <p:cNvGrpSpPr/>
          <p:nvPr/>
        </p:nvGrpSpPr>
        <p:grpSpPr>
          <a:xfrm>
            <a:off x="280135" y="2016226"/>
            <a:ext cx="1734866" cy="269776"/>
            <a:chOff x="280135" y="4055410"/>
            <a:chExt cx="1734866" cy="269776"/>
          </a:xfrm>
        </p:grpSpPr>
        <p:pic>
          <p:nvPicPr>
            <p:cNvPr id="81" name="Picture 3" descr="C:\Users\User\AppData\Local\Microsoft\Windows\Temporary Internet Files\Content.IE5\4RYRVGXH\System-search-32.svg[1]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0135" y="4087887"/>
              <a:ext cx="295385" cy="2048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2" name="Picture 4" descr="C:\Users\User\AppData\Local\Microsoft\Windows\Temporary Internet Files\Content.IE5\9878DR35\edit-icon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4087887"/>
              <a:ext cx="160106" cy="2049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3" name="Picture 6" descr="C:\Users\User\AppData\Local\Microsoft\Windows\Temporary Internet Files\Content.IE5\F5IMT1GX\molumen-phone-icon[1]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2491" y="4080793"/>
              <a:ext cx="219149" cy="2191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4" name="Picture 7" descr="C:\Users\User\AppData\Local\Microsoft\Windows\Temporary Internet Files\Content.IE5\4RYRVGXH\512px-Calendar_font_awesome.svg[1]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57536" y="4094909"/>
              <a:ext cx="206152" cy="2061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5" name="Picture 8" descr="C:\Users\User\AppData\Local\Microsoft\Windows\Temporary Internet Files\Content.IE5\F5IMT1GX\tasks[1]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1640" y="4088854"/>
              <a:ext cx="211088" cy="2110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6" name="Picture 9" descr="C:\Users\User\AppData\Local\Microsoft\Windows\Temporary Internet Files\Content.IE5\ZKEEX9W7\1024px-Gtk-dialog-info.svg[1]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19515" y="4104953"/>
              <a:ext cx="195486" cy="195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7" name="Picture 10" descr="C:\Users\User\AppData\Local\Microsoft\Windows\Temporary Internet Files\Content.IE5\9878DR35\480px-Gnome-edit-delete.svg[1].pn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3161" y="4055410"/>
              <a:ext cx="269776" cy="2697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1" name="Rounded Rectangle 70"/>
          <p:cNvSpPr/>
          <p:nvPr/>
        </p:nvSpPr>
        <p:spPr>
          <a:xfrm>
            <a:off x="7740352" y="982171"/>
            <a:ext cx="1296144" cy="288032"/>
          </a:xfrm>
          <a:prstGeom prst="round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bg1">
                    <a:lumMod val="85000"/>
                  </a:schemeClr>
                </a:solidFill>
              </a:rPr>
              <a:t>search</a:t>
            </a:r>
            <a:endParaRPr lang="en-MY" sz="11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72" name="Isosceles Triangle 71"/>
          <p:cNvSpPr/>
          <p:nvPr/>
        </p:nvSpPr>
        <p:spPr>
          <a:xfrm flipV="1">
            <a:off x="2962089" y="1437140"/>
            <a:ext cx="97743" cy="72008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98" name="Isosceles Triangle 97"/>
          <p:cNvSpPr/>
          <p:nvPr/>
        </p:nvSpPr>
        <p:spPr>
          <a:xfrm flipV="1">
            <a:off x="4211959" y="1443490"/>
            <a:ext cx="97743" cy="72008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99" name="Isosceles Triangle 98"/>
          <p:cNvSpPr/>
          <p:nvPr/>
        </p:nvSpPr>
        <p:spPr>
          <a:xfrm flipV="1">
            <a:off x="5558522" y="1445586"/>
            <a:ext cx="97743" cy="72008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0" name="Isosceles Triangle 99"/>
          <p:cNvSpPr/>
          <p:nvPr/>
        </p:nvSpPr>
        <p:spPr>
          <a:xfrm flipV="1">
            <a:off x="6300192" y="1446178"/>
            <a:ext cx="97743" cy="72008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1" name="Isosceles Triangle 100"/>
          <p:cNvSpPr/>
          <p:nvPr/>
        </p:nvSpPr>
        <p:spPr>
          <a:xfrm flipV="1">
            <a:off x="7426585" y="1442042"/>
            <a:ext cx="97743" cy="72008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2" name="Isosceles Triangle 101"/>
          <p:cNvSpPr/>
          <p:nvPr/>
        </p:nvSpPr>
        <p:spPr>
          <a:xfrm flipV="1">
            <a:off x="8532440" y="1437168"/>
            <a:ext cx="97743" cy="72008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" name="Rectangle 2"/>
          <p:cNvSpPr/>
          <p:nvPr/>
        </p:nvSpPr>
        <p:spPr>
          <a:xfrm>
            <a:off x="280135" y="2427734"/>
            <a:ext cx="14914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Attachements</a:t>
            </a:r>
            <a:endParaRPr lang="en-MY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97065"/>
            <a:ext cx="9144000" cy="2150949"/>
          </a:xfrm>
          <a:prstGeom prst="rect">
            <a:avLst/>
          </a:prstGeom>
        </p:spPr>
      </p:pic>
      <p:sp>
        <p:nvSpPr>
          <p:cNvPr id="51" name="Rounded Rectangle 50"/>
          <p:cNvSpPr/>
          <p:nvPr/>
        </p:nvSpPr>
        <p:spPr>
          <a:xfrm>
            <a:off x="1061368" y="915566"/>
            <a:ext cx="816959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</a:t>
            </a:r>
            <a:endParaRPr lang="en-MY" sz="1100" dirty="0"/>
          </a:p>
        </p:txBody>
      </p:sp>
      <p:sp>
        <p:nvSpPr>
          <p:cNvPr id="52" name="Rounded Rectangle 51"/>
          <p:cNvSpPr/>
          <p:nvPr/>
        </p:nvSpPr>
        <p:spPr>
          <a:xfrm>
            <a:off x="167079" y="915566"/>
            <a:ext cx="816959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Add New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313070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2EDBD82C-6B66-45A2-A041-CD9288114357}"/>
              </a:ext>
            </a:extLst>
          </p:cNvPr>
          <p:cNvSpPr/>
          <p:nvPr/>
        </p:nvSpPr>
        <p:spPr>
          <a:xfrm>
            <a:off x="2411760" y="1635646"/>
            <a:ext cx="489796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Other Address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55025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Flowchart: Process 45"/>
          <p:cNvSpPr/>
          <p:nvPr/>
        </p:nvSpPr>
        <p:spPr>
          <a:xfrm>
            <a:off x="0" y="694139"/>
            <a:ext cx="9144000" cy="7200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4" name="Rounded Rectangle 53"/>
          <p:cNvSpPr/>
          <p:nvPr/>
        </p:nvSpPr>
        <p:spPr>
          <a:xfrm>
            <a:off x="107505" y="406107"/>
            <a:ext cx="754572" cy="28193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Contact</a:t>
            </a:r>
            <a:endParaRPr lang="en-MY" sz="1100" dirty="0"/>
          </a:p>
        </p:txBody>
      </p:sp>
      <p:sp>
        <p:nvSpPr>
          <p:cNvPr id="55" name="Rounded Rectangle 54"/>
          <p:cNvSpPr/>
          <p:nvPr/>
        </p:nvSpPr>
        <p:spPr>
          <a:xfrm>
            <a:off x="899593" y="406107"/>
            <a:ext cx="936104" cy="28193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Director &amp; Shareholder</a:t>
            </a:r>
            <a:endParaRPr lang="en-MY" sz="1100" dirty="0"/>
          </a:p>
        </p:txBody>
      </p:sp>
      <p:sp>
        <p:nvSpPr>
          <p:cNvPr id="57" name="Rounded Rectangle 56"/>
          <p:cNvSpPr/>
          <p:nvPr/>
        </p:nvSpPr>
        <p:spPr>
          <a:xfrm>
            <a:off x="1862474" y="406107"/>
            <a:ext cx="765310" cy="36004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 Other Address</a:t>
            </a:r>
            <a:endParaRPr lang="en-MY" sz="1100" dirty="0"/>
          </a:p>
        </p:txBody>
      </p:sp>
      <p:sp>
        <p:nvSpPr>
          <p:cNvPr id="58" name="Rounded Rectangle 57"/>
          <p:cNvSpPr/>
          <p:nvPr/>
        </p:nvSpPr>
        <p:spPr>
          <a:xfrm>
            <a:off x="4111398" y="400005"/>
            <a:ext cx="680989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Audit</a:t>
            </a:r>
            <a:endParaRPr lang="en-MY" sz="1100" dirty="0"/>
          </a:p>
        </p:txBody>
      </p:sp>
      <p:sp>
        <p:nvSpPr>
          <p:cNvPr id="59" name="Rounded Rectangle 58"/>
          <p:cNvSpPr/>
          <p:nvPr/>
        </p:nvSpPr>
        <p:spPr>
          <a:xfrm>
            <a:off x="4823382" y="406107"/>
            <a:ext cx="713905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Taxation</a:t>
            </a:r>
            <a:endParaRPr lang="en-MY" sz="1100" dirty="0"/>
          </a:p>
        </p:txBody>
      </p:sp>
      <p:sp>
        <p:nvSpPr>
          <p:cNvPr id="60" name="Rounded Rectangle 59"/>
          <p:cNvSpPr/>
          <p:nvPr/>
        </p:nvSpPr>
        <p:spPr>
          <a:xfrm>
            <a:off x="5558522" y="406107"/>
            <a:ext cx="614940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/>
              <a:t>Co.Sec</a:t>
            </a:r>
            <a:endParaRPr lang="en-MY" sz="1100" dirty="0"/>
          </a:p>
        </p:txBody>
      </p:sp>
      <p:sp>
        <p:nvSpPr>
          <p:cNvPr id="61" name="Rounded Rectangle 60"/>
          <p:cNvSpPr/>
          <p:nvPr/>
        </p:nvSpPr>
        <p:spPr>
          <a:xfrm>
            <a:off x="6228184" y="412495"/>
            <a:ext cx="536973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CF</a:t>
            </a:r>
            <a:endParaRPr lang="en-MY" sz="1100" dirty="0"/>
          </a:p>
        </p:txBody>
      </p:sp>
      <p:sp>
        <p:nvSpPr>
          <p:cNvPr id="62" name="Rounded Rectangle 61"/>
          <p:cNvSpPr/>
          <p:nvPr/>
        </p:nvSpPr>
        <p:spPr>
          <a:xfrm>
            <a:off x="6804248" y="406107"/>
            <a:ext cx="486097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GST</a:t>
            </a:r>
            <a:endParaRPr lang="en-MY" sz="1100" dirty="0"/>
          </a:p>
        </p:txBody>
      </p:sp>
      <p:sp>
        <p:nvSpPr>
          <p:cNvPr id="63" name="Rounded Rectangle 62"/>
          <p:cNvSpPr/>
          <p:nvPr/>
        </p:nvSpPr>
        <p:spPr>
          <a:xfrm>
            <a:off x="3386095" y="406107"/>
            <a:ext cx="693302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Account</a:t>
            </a:r>
            <a:endParaRPr lang="en-MY" sz="1100" dirty="0"/>
          </a:p>
        </p:txBody>
      </p:sp>
      <p:sp>
        <p:nvSpPr>
          <p:cNvPr id="64" name="Rounded Rectangle 63"/>
          <p:cNvSpPr/>
          <p:nvPr/>
        </p:nvSpPr>
        <p:spPr>
          <a:xfrm>
            <a:off x="2659341" y="406107"/>
            <a:ext cx="693302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Services</a:t>
            </a:r>
            <a:endParaRPr lang="en-MY" sz="1100" dirty="0"/>
          </a:p>
        </p:txBody>
      </p:sp>
      <p:sp>
        <p:nvSpPr>
          <p:cNvPr id="65" name="Rounded Rectangle 64"/>
          <p:cNvSpPr/>
          <p:nvPr/>
        </p:nvSpPr>
        <p:spPr>
          <a:xfrm>
            <a:off x="7759715" y="406107"/>
            <a:ext cx="648762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/>
              <a:t>Shariah</a:t>
            </a:r>
            <a:endParaRPr lang="en-MY" sz="1100" dirty="0"/>
          </a:p>
        </p:txBody>
      </p:sp>
      <p:sp>
        <p:nvSpPr>
          <p:cNvPr id="66" name="Rounded Rectangle 65"/>
          <p:cNvSpPr/>
          <p:nvPr/>
        </p:nvSpPr>
        <p:spPr>
          <a:xfrm>
            <a:off x="7308304" y="406107"/>
            <a:ext cx="432048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IT</a:t>
            </a:r>
            <a:endParaRPr lang="en-MY" sz="1100" dirty="0"/>
          </a:p>
        </p:txBody>
      </p:sp>
      <p:sp>
        <p:nvSpPr>
          <p:cNvPr id="67" name="Rounded Rectangle 66"/>
          <p:cNvSpPr/>
          <p:nvPr/>
        </p:nvSpPr>
        <p:spPr>
          <a:xfrm>
            <a:off x="8468816" y="400005"/>
            <a:ext cx="567680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Other</a:t>
            </a:r>
            <a:endParaRPr lang="en-MY" sz="1100" dirty="0"/>
          </a:p>
        </p:txBody>
      </p:sp>
      <p:sp>
        <p:nvSpPr>
          <p:cNvPr id="91" name="Rounded Rectangle 90"/>
          <p:cNvSpPr/>
          <p:nvPr/>
        </p:nvSpPr>
        <p:spPr>
          <a:xfrm>
            <a:off x="167079" y="915566"/>
            <a:ext cx="816959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Add New</a:t>
            </a:r>
            <a:endParaRPr lang="en-MY" sz="1100" dirty="0"/>
          </a:p>
        </p:txBody>
      </p:sp>
      <p:graphicFrame>
        <p:nvGraphicFramePr>
          <p:cNvPr id="92" name="Table 9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3202677"/>
              </p:ext>
            </p:extLst>
          </p:nvPr>
        </p:nvGraphicFramePr>
        <p:xfrm>
          <a:off x="167074" y="1266713"/>
          <a:ext cx="8809851" cy="161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0550"/>
                <a:gridCol w="1368152"/>
                <a:gridCol w="2032188"/>
                <a:gridCol w="1004586"/>
                <a:gridCol w="1080120"/>
                <a:gridCol w="1067682"/>
                <a:gridCol w="1236573"/>
              </a:tblGrid>
              <a:tr h="152909">
                <a:tc>
                  <a:txBody>
                    <a:bodyPr/>
                    <a:lstStyle/>
                    <a:p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Description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Address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State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Country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Phone</a:t>
                      </a:r>
                      <a:endParaRPr lang="en-MY" sz="1100" dirty="0" smtClean="0"/>
                    </a:p>
                    <a:p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Fax</a:t>
                      </a:r>
                      <a:endParaRPr lang="en-MY" sz="1100" dirty="0" smtClean="0"/>
                    </a:p>
                    <a:p>
                      <a:endParaRPr lang="en-MY" sz="11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Branch</a:t>
                      </a:r>
                      <a:r>
                        <a:rPr lang="en-US" sz="1100" baseline="0" dirty="0" smtClean="0"/>
                        <a:t> Kedah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Lot 27, </a:t>
                      </a:r>
                      <a:r>
                        <a:rPr lang="en-US" sz="1100" dirty="0" err="1" smtClean="0"/>
                        <a:t>Jalan</a:t>
                      </a:r>
                      <a:r>
                        <a:rPr lang="en-US" sz="1100" dirty="0" smtClean="0"/>
                        <a:t> KPA</a:t>
                      </a:r>
                      <a:r>
                        <a:rPr lang="en-US" sz="1100" baseline="0" dirty="0" smtClean="0"/>
                        <a:t>A 1</a:t>
                      </a:r>
                    </a:p>
                    <a:p>
                      <a:r>
                        <a:rPr lang="en-US" sz="1100" baseline="0" dirty="0" err="1" smtClean="0"/>
                        <a:t>Kompleks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Perniagaan</a:t>
                      </a:r>
                      <a:r>
                        <a:rPr lang="en-US" sz="1100" baseline="0" dirty="0" smtClean="0"/>
                        <a:t> Al-Azim</a:t>
                      </a:r>
                    </a:p>
                    <a:p>
                      <a:r>
                        <a:rPr lang="en-US" sz="1100" baseline="0" dirty="0" smtClean="0"/>
                        <a:t>75150 Bukit </a:t>
                      </a:r>
                      <a:r>
                        <a:rPr lang="en-US" sz="1100" baseline="0" dirty="0" err="1" smtClean="0"/>
                        <a:t>Baru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Kedah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Darul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Aman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Malaysia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04-2256325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04-2256325</a:t>
                      </a:r>
                      <a:endParaRPr lang="en-MY" sz="11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Branch</a:t>
                      </a:r>
                      <a:r>
                        <a:rPr lang="en-US" sz="1100" baseline="0" dirty="0" smtClean="0"/>
                        <a:t> Johor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No. 741 , </a:t>
                      </a:r>
                      <a:r>
                        <a:rPr lang="en-US" sz="1100" dirty="0" err="1" smtClean="0"/>
                        <a:t>Jalan</a:t>
                      </a:r>
                      <a:r>
                        <a:rPr lang="en-US" sz="1100" dirty="0" smtClean="0"/>
                        <a:t> </a:t>
                      </a:r>
                      <a:r>
                        <a:rPr lang="en-US" sz="1100" dirty="0" err="1" smtClean="0"/>
                        <a:t>Angsana</a:t>
                      </a:r>
                      <a:endParaRPr lang="en-US" sz="1100" baseline="0" dirty="0" smtClean="0"/>
                    </a:p>
                    <a:p>
                      <a:r>
                        <a:rPr lang="en-US" sz="1100" baseline="0" dirty="0" smtClean="0"/>
                        <a:t>Bukit </a:t>
                      </a:r>
                      <a:r>
                        <a:rPr lang="en-US" sz="1100" baseline="0" dirty="0" err="1" smtClean="0"/>
                        <a:t>Katil</a:t>
                      </a:r>
                      <a:endParaRPr lang="en-US" sz="1100" baseline="0" dirty="0" smtClean="0"/>
                    </a:p>
                    <a:p>
                      <a:r>
                        <a:rPr lang="en-US" sz="1100" baseline="0" dirty="0" smtClean="0"/>
                        <a:t>45000 </a:t>
                      </a:r>
                      <a:r>
                        <a:rPr lang="en-US" sz="1100" baseline="0" dirty="0" err="1" smtClean="0"/>
                        <a:t>Segamat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Johor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Darul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Takzim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Malaysia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07-5223652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07-5225211</a:t>
                      </a:r>
                      <a:endParaRPr lang="en-MY" sz="1100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93" name="Group 92"/>
          <p:cNvGrpSpPr/>
          <p:nvPr/>
        </p:nvGrpSpPr>
        <p:grpSpPr>
          <a:xfrm>
            <a:off x="242426" y="1844529"/>
            <a:ext cx="802802" cy="269776"/>
            <a:chOff x="280135" y="4055410"/>
            <a:chExt cx="802802" cy="269776"/>
          </a:xfrm>
        </p:grpSpPr>
        <p:pic>
          <p:nvPicPr>
            <p:cNvPr id="94" name="Picture 3" descr="C:\Users\User\AppData\Local\Microsoft\Windows\Temporary Internet Files\Content.IE5\4RYRVGXH\System-search-32.svg[1]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0135" y="4087887"/>
              <a:ext cx="295385" cy="2048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5" name="Picture 4" descr="C:\Users\User\AppData\Local\Microsoft\Windows\Temporary Internet Files\Content.IE5\9878DR35\edit-icon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4087887"/>
              <a:ext cx="160106" cy="2049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" name="Picture 10" descr="C:\Users\User\AppData\Local\Microsoft\Windows\Temporary Internet Files\Content.IE5\9878DR35\480px-Gnome-edit-delete.svg[1]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3161" y="4055410"/>
              <a:ext cx="269776" cy="2697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2" name="Rounded Rectangle 121"/>
          <p:cNvSpPr/>
          <p:nvPr/>
        </p:nvSpPr>
        <p:spPr>
          <a:xfrm>
            <a:off x="7680782" y="843558"/>
            <a:ext cx="1296144" cy="288032"/>
          </a:xfrm>
          <a:prstGeom prst="round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bg1">
                    <a:lumMod val="85000"/>
                  </a:schemeClr>
                </a:solidFill>
              </a:rPr>
              <a:t>search</a:t>
            </a:r>
            <a:endParaRPr lang="en-MY" sz="11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3" name="Isosceles Triangle 122"/>
          <p:cNvSpPr/>
          <p:nvPr/>
        </p:nvSpPr>
        <p:spPr>
          <a:xfrm flipV="1">
            <a:off x="2051720" y="1383618"/>
            <a:ext cx="97743" cy="72008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24" name="Isosceles Triangle 123"/>
          <p:cNvSpPr/>
          <p:nvPr/>
        </p:nvSpPr>
        <p:spPr>
          <a:xfrm flipV="1">
            <a:off x="4152390" y="1347614"/>
            <a:ext cx="97743" cy="72008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25" name="Isosceles Triangle 124"/>
          <p:cNvSpPr/>
          <p:nvPr/>
        </p:nvSpPr>
        <p:spPr>
          <a:xfrm flipV="1">
            <a:off x="5428845" y="1347614"/>
            <a:ext cx="97743" cy="72008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26" name="Isosceles Triangle 125"/>
          <p:cNvSpPr/>
          <p:nvPr/>
        </p:nvSpPr>
        <p:spPr>
          <a:xfrm flipV="1">
            <a:off x="6528654" y="1347614"/>
            <a:ext cx="97743" cy="72008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27" name="Isosceles Triangle 126"/>
          <p:cNvSpPr/>
          <p:nvPr/>
        </p:nvSpPr>
        <p:spPr>
          <a:xfrm flipV="1">
            <a:off x="7174669" y="1383618"/>
            <a:ext cx="97743" cy="72008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28" name="Isosceles Triangle 127"/>
          <p:cNvSpPr/>
          <p:nvPr/>
        </p:nvSpPr>
        <p:spPr>
          <a:xfrm flipV="1">
            <a:off x="8472870" y="1347614"/>
            <a:ext cx="97743" cy="72008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129" name="Group 128"/>
          <p:cNvGrpSpPr/>
          <p:nvPr/>
        </p:nvGrpSpPr>
        <p:grpSpPr>
          <a:xfrm>
            <a:off x="251520" y="2355726"/>
            <a:ext cx="802802" cy="269776"/>
            <a:chOff x="280135" y="4055410"/>
            <a:chExt cx="802802" cy="269776"/>
          </a:xfrm>
        </p:grpSpPr>
        <p:pic>
          <p:nvPicPr>
            <p:cNvPr id="130" name="Picture 3" descr="C:\Users\User\AppData\Local\Microsoft\Windows\Temporary Internet Files\Content.IE5\4RYRVGXH\System-search-32.svg[1]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0135" y="4087887"/>
              <a:ext cx="295385" cy="2048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1" name="Picture 4" descr="C:\Users\User\AppData\Local\Microsoft\Windows\Temporary Internet Files\Content.IE5\9878DR35\edit-icon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4087887"/>
              <a:ext cx="160106" cy="2049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2" name="Picture 10" descr="C:\Users\User\AppData\Local\Microsoft\Windows\Temporary Internet Files\Content.IE5\9878DR35\480px-Gnome-edit-delete.svg[1]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3161" y="4055410"/>
              <a:ext cx="269776" cy="2697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37" name="Rounded Rectangle 136"/>
          <p:cNvSpPr/>
          <p:nvPr/>
        </p:nvSpPr>
        <p:spPr>
          <a:xfrm>
            <a:off x="1054322" y="915566"/>
            <a:ext cx="816959" cy="2880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237526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 up for Other Address</a:t>
            </a:r>
            <a:endParaRPr lang="en-MY" dirty="0"/>
          </a:p>
        </p:txBody>
      </p:sp>
      <p:sp>
        <p:nvSpPr>
          <p:cNvPr id="4" name="Rounded Rectangle 3"/>
          <p:cNvSpPr/>
          <p:nvPr/>
        </p:nvSpPr>
        <p:spPr>
          <a:xfrm>
            <a:off x="130374" y="1399954"/>
            <a:ext cx="8928992" cy="2160240"/>
          </a:xfrm>
          <a:prstGeom prst="roundRect">
            <a:avLst>
              <a:gd name="adj" fmla="val 8813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TextBox 4"/>
          <p:cNvSpPr txBox="1"/>
          <p:nvPr/>
        </p:nvSpPr>
        <p:spPr>
          <a:xfrm>
            <a:off x="130374" y="1707654"/>
            <a:ext cx="884455" cy="322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Address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98762" y="1509700"/>
            <a:ext cx="646929" cy="322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Phone</a:t>
            </a:r>
          </a:p>
        </p:txBody>
      </p:sp>
      <p:sp>
        <p:nvSpPr>
          <p:cNvPr id="7" name="Rectangle 6"/>
          <p:cNvSpPr/>
          <p:nvPr/>
        </p:nvSpPr>
        <p:spPr>
          <a:xfrm>
            <a:off x="1204319" y="1517450"/>
            <a:ext cx="2995480" cy="1508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dirty="0" smtClean="0"/>
              <a:t>Branch Kedah</a:t>
            </a:r>
            <a:endParaRPr lang="en-MY" sz="1100" dirty="0"/>
          </a:p>
        </p:txBody>
      </p:sp>
      <p:sp>
        <p:nvSpPr>
          <p:cNvPr id="10" name="Rectangle 9"/>
          <p:cNvSpPr/>
          <p:nvPr/>
        </p:nvSpPr>
        <p:spPr>
          <a:xfrm>
            <a:off x="1204319" y="1753142"/>
            <a:ext cx="2995480" cy="1508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dirty="0"/>
              <a:t>Lot 27, </a:t>
            </a:r>
            <a:r>
              <a:rPr lang="en-US" sz="1100" dirty="0" err="1"/>
              <a:t>Jalan</a:t>
            </a:r>
            <a:r>
              <a:rPr lang="en-US" sz="1100" dirty="0"/>
              <a:t> KPAA </a:t>
            </a:r>
            <a:r>
              <a:rPr lang="en-US" sz="1100" dirty="0" smtClean="0"/>
              <a:t>1</a:t>
            </a:r>
            <a:r>
              <a:rPr lang="en-US" sz="1100" dirty="0" smtClean="0"/>
              <a:t>	</a:t>
            </a:r>
            <a:endParaRPr lang="en-MY" sz="1100" dirty="0"/>
          </a:p>
        </p:txBody>
      </p:sp>
      <p:sp>
        <p:nvSpPr>
          <p:cNvPr id="11" name="Rectangle 10"/>
          <p:cNvSpPr/>
          <p:nvPr/>
        </p:nvSpPr>
        <p:spPr>
          <a:xfrm>
            <a:off x="1204319" y="1941749"/>
            <a:ext cx="2995480" cy="1508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dirty="0" err="1"/>
              <a:t>Kompleks</a:t>
            </a:r>
            <a:r>
              <a:rPr lang="en-US" sz="1100" dirty="0"/>
              <a:t> </a:t>
            </a:r>
            <a:r>
              <a:rPr lang="en-US" sz="1100" dirty="0" err="1"/>
              <a:t>Perniagaan</a:t>
            </a:r>
            <a:r>
              <a:rPr lang="en-US" sz="1100" dirty="0"/>
              <a:t> Al-Azim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204319" y="2130355"/>
            <a:ext cx="2995480" cy="1508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dirty="0"/>
              <a:t>75150</a:t>
            </a:r>
            <a:endParaRPr lang="en-MY" sz="1100" dirty="0"/>
          </a:p>
        </p:txBody>
      </p:sp>
      <p:sp>
        <p:nvSpPr>
          <p:cNvPr id="13" name="Rectangle 12"/>
          <p:cNvSpPr/>
          <p:nvPr/>
        </p:nvSpPr>
        <p:spPr>
          <a:xfrm>
            <a:off x="1204319" y="2318961"/>
            <a:ext cx="2995480" cy="1508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dirty="0"/>
              <a:t>Bukit </a:t>
            </a:r>
            <a:r>
              <a:rPr lang="en-US" sz="1100" dirty="0" err="1"/>
              <a:t>Baru</a:t>
            </a:r>
            <a:endParaRPr lang="en-MY" sz="1100" dirty="0" smtClean="0"/>
          </a:p>
        </p:txBody>
      </p:sp>
      <p:sp>
        <p:nvSpPr>
          <p:cNvPr id="14" name="Rectangle 13"/>
          <p:cNvSpPr/>
          <p:nvPr/>
        </p:nvSpPr>
        <p:spPr>
          <a:xfrm>
            <a:off x="1204319" y="2507568"/>
            <a:ext cx="2995480" cy="1508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dirty="0"/>
              <a:t>Kedah </a:t>
            </a:r>
            <a:r>
              <a:rPr lang="en-US" sz="1100" dirty="0" err="1"/>
              <a:t>Darul</a:t>
            </a:r>
            <a:r>
              <a:rPr lang="en-US" sz="1100" dirty="0"/>
              <a:t> </a:t>
            </a:r>
            <a:r>
              <a:rPr lang="en-US" sz="1100" dirty="0" err="1"/>
              <a:t>Aman</a:t>
            </a:r>
            <a:endParaRPr lang="en-MY" sz="1100" dirty="0"/>
          </a:p>
        </p:txBody>
      </p:sp>
      <p:sp>
        <p:nvSpPr>
          <p:cNvPr id="15" name="Rectangle 14"/>
          <p:cNvSpPr/>
          <p:nvPr/>
        </p:nvSpPr>
        <p:spPr>
          <a:xfrm>
            <a:off x="5795652" y="2004310"/>
            <a:ext cx="3191706" cy="56581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MY" sz="1100" dirty="0"/>
          </a:p>
        </p:txBody>
      </p:sp>
      <p:sp>
        <p:nvSpPr>
          <p:cNvPr id="17" name="TextBox 16"/>
          <p:cNvSpPr txBox="1"/>
          <p:nvPr/>
        </p:nvSpPr>
        <p:spPr>
          <a:xfrm>
            <a:off x="130374" y="2084867"/>
            <a:ext cx="9169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Postal Code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0374" y="2273474"/>
            <a:ext cx="4219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City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30374" y="2462080"/>
            <a:ext cx="5035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State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30374" y="1896261"/>
            <a:ext cx="884455" cy="322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Address 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30374" y="1471962"/>
            <a:ext cx="89890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Description</a:t>
            </a:r>
            <a:endParaRPr lang="en-US" sz="1200" dirty="0" smtClean="0"/>
          </a:p>
        </p:txBody>
      </p:sp>
      <p:sp>
        <p:nvSpPr>
          <p:cNvPr id="23" name="TextBox 22"/>
          <p:cNvSpPr txBox="1"/>
          <p:nvPr/>
        </p:nvSpPr>
        <p:spPr>
          <a:xfrm>
            <a:off x="4598762" y="1995686"/>
            <a:ext cx="4923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Note</a:t>
            </a:r>
            <a:endParaRPr lang="en-US" sz="1200" dirty="0" smtClean="0"/>
          </a:p>
        </p:txBody>
      </p:sp>
      <p:sp>
        <p:nvSpPr>
          <p:cNvPr id="24" name="TextBox 23"/>
          <p:cNvSpPr txBox="1"/>
          <p:nvPr/>
        </p:nvSpPr>
        <p:spPr>
          <a:xfrm>
            <a:off x="4598762" y="1728253"/>
            <a:ext cx="432991" cy="322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Fax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795652" y="1555188"/>
            <a:ext cx="3191706" cy="1508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dirty="0"/>
              <a:t>04-2256325</a:t>
            </a:r>
            <a:endParaRPr lang="en-MY" sz="1100" dirty="0"/>
          </a:p>
        </p:txBody>
      </p:sp>
      <p:sp>
        <p:nvSpPr>
          <p:cNvPr id="30" name="Rectangle 29"/>
          <p:cNvSpPr/>
          <p:nvPr/>
        </p:nvSpPr>
        <p:spPr>
          <a:xfrm>
            <a:off x="5795652" y="1743794"/>
            <a:ext cx="3191706" cy="1508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dirty="0"/>
              <a:t>04-2256325</a:t>
            </a:r>
            <a:endParaRPr lang="en-MY" sz="1100" dirty="0"/>
          </a:p>
        </p:txBody>
      </p:sp>
      <p:sp>
        <p:nvSpPr>
          <p:cNvPr id="36" name="Isosceles Triangle 35"/>
          <p:cNvSpPr/>
          <p:nvPr/>
        </p:nvSpPr>
        <p:spPr>
          <a:xfrm flipV="1">
            <a:off x="4030259" y="2339093"/>
            <a:ext cx="144016" cy="110604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7" name="Isosceles Triangle 36"/>
          <p:cNvSpPr/>
          <p:nvPr/>
        </p:nvSpPr>
        <p:spPr>
          <a:xfrm flipV="1">
            <a:off x="4030259" y="2527700"/>
            <a:ext cx="144016" cy="110604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40" name="Rectangle 39"/>
          <p:cNvSpPr/>
          <p:nvPr/>
        </p:nvSpPr>
        <p:spPr>
          <a:xfrm>
            <a:off x="1204319" y="2699491"/>
            <a:ext cx="2995480" cy="1508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dirty="0" smtClean="0"/>
              <a:t>Malaysia</a:t>
            </a:r>
            <a:endParaRPr lang="en-MY" sz="1100" dirty="0"/>
          </a:p>
        </p:txBody>
      </p:sp>
      <p:sp>
        <p:nvSpPr>
          <p:cNvPr id="41" name="TextBox 40"/>
          <p:cNvSpPr txBox="1"/>
          <p:nvPr/>
        </p:nvSpPr>
        <p:spPr>
          <a:xfrm>
            <a:off x="130374" y="2654003"/>
            <a:ext cx="754573" cy="322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Country</a:t>
            </a:r>
          </a:p>
        </p:txBody>
      </p:sp>
      <p:sp>
        <p:nvSpPr>
          <p:cNvPr id="44" name="Isosceles Triangle 43"/>
          <p:cNvSpPr/>
          <p:nvPr/>
        </p:nvSpPr>
        <p:spPr>
          <a:xfrm flipV="1">
            <a:off x="4030259" y="2707083"/>
            <a:ext cx="144016" cy="110604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45" name="Rounded Rectangle 44"/>
          <p:cNvSpPr/>
          <p:nvPr/>
        </p:nvSpPr>
        <p:spPr>
          <a:xfrm>
            <a:off x="3275856" y="3147814"/>
            <a:ext cx="754403" cy="216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Save</a:t>
            </a:r>
            <a:endParaRPr lang="en-MY" dirty="0"/>
          </a:p>
        </p:txBody>
      </p:sp>
      <p:sp>
        <p:nvSpPr>
          <p:cNvPr id="46" name="Rounded Rectangle 45"/>
          <p:cNvSpPr/>
          <p:nvPr/>
        </p:nvSpPr>
        <p:spPr>
          <a:xfrm>
            <a:off x="4336738" y="3147814"/>
            <a:ext cx="908953" cy="216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Closed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848241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2077</TotalTime>
  <Words>818</Words>
  <Application>Microsoft Office PowerPoint</Application>
  <PresentationFormat>On-screen Show (16:9)</PresentationFormat>
  <Paragraphs>471</Paragraphs>
  <Slides>26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Pop up for Other Address</vt:lpstr>
      <vt:lpstr>PowerPoint Presentation</vt:lpstr>
      <vt:lpstr>PowerPoint Presentation</vt:lpstr>
      <vt:lpstr>Pop up for Services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37</cp:revision>
  <dcterms:created xsi:type="dcterms:W3CDTF">2018-02-05T08:00:25Z</dcterms:created>
  <dcterms:modified xsi:type="dcterms:W3CDTF">2018-02-08T08:37:01Z</dcterms:modified>
</cp:coreProperties>
</file>