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71" r:id="rId10"/>
    <p:sldId id="269" r:id="rId11"/>
  </p:sldIdLst>
  <p:sldSz cx="9906000" cy="6858000" type="A4"/>
  <p:notesSz cx="9866313" cy="6735763"/>
  <p:embeddedFontLst>
    <p:embeddedFont>
      <p:font typeface="Architects Daughter" panose="020B0604020202020204" charset="0"/>
      <p:regular r:id="rId14"/>
    </p:embeddedFont>
    <p:embeddedFont>
      <p:font typeface="Questrial" panose="020B0604020202020204" charset="0"/>
      <p:regular r:id="rId15"/>
    </p:embeddedFon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18C19250-BB93-4DE4-987C-DF2168DBFE60}">
  <a:tblStyle styleId="{18C19250-BB93-4DE4-987C-DF2168DBFE60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2955B20-8C61-437E-9C78-B71278940D77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0F2EE"/>
          </a:solidFill>
        </a:fill>
      </a:tcStyle>
    </a:wholeTbl>
    <a:band1H>
      <a:tcStyle>
        <a:tcBdr/>
        <a:fill>
          <a:solidFill>
            <a:srgbClr val="E0E5DB"/>
          </a:solidFill>
        </a:fill>
      </a:tcStyle>
    </a:band1H>
    <a:band1V>
      <a:tcStyle>
        <a:tcBdr/>
        <a:fill>
          <a:solidFill>
            <a:srgbClr val="E0E5DB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4FF5AD1E-C8DE-454A-BD52-2A802E8A7AA9}" styleName="Table_2">
    <a:wholeTbl>
      <a:tcStyle>
        <a:tcBdr>
          <a:lef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1134" y="-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508" cy="336631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9229" y="0"/>
            <a:ext cx="4275508" cy="336631"/>
          </a:xfrm>
          <a:prstGeom prst="rect">
            <a:avLst/>
          </a:prstGeom>
        </p:spPr>
        <p:txBody>
          <a:bodyPr vert="horz" lIns="90745" tIns="45373" rIns="90745" bIns="45373" rtlCol="0"/>
          <a:lstStyle>
            <a:lvl1pPr algn="r">
              <a:defRPr sz="1200"/>
            </a:lvl1pPr>
          </a:lstStyle>
          <a:p>
            <a:fld id="{F709914A-1218-44E2-9960-95990D1CC9FE}" type="datetimeFigureOut">
              <a:rPr lang="en-MY" smtClean="0"/>
              <a:t>13/2/2018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560"/>
            <a:ext cx="4275508" cy="336631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9229" y="6397560"/>
            <a:ext cx="4275508" cy="336631"/>
          </a:xfrm>
          <a:prstGeom prst="rect">
            <a:avLst/>
          </a:prstGeom>
        </p:spPr>
        <p:txBody>
          <a:bodyPr vert="horz" lIns="90745" tIns="45373" rIns="90745" bIns="45373" rtlCol="0" anchor="b"/>
          <a:lstStyle>
            <a:lvl1pPr algn="r">
              <a:defRPr sz="1200"/>
            </a:lvl1pPr>
          </a:lstStyle>
          <a:p>
            <a:fld id="{B4899266-6BED-409C-B501-E545FA55095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2580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743" tIns="90743" rIns="90743" bIns="90743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3791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07581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61371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15162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68953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22743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176533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3032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5588629" y="0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743" tIns="90743" rIns="90743" bIns="90743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3791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07581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61371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15162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68953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22743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176533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3032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743" tIns="90743" rIns="90743" bIns="90743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743" tIns="90743" rIns="90743" bIns="90743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3791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07581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61371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15162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68953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22743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176533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30324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139303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209" name="Shape 209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10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1" name="Shape 101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02" name="Shape 102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2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10" name="Shape 110"/>
          <p:cNvSpPr txBox="1">
            <a:spLocks noGrp="1"/>
          </p:cNvSpPr>
          <p:nvPr>
            <p:ph type="sldNum" idx="12"/>
          </p:nvPr>
        </p:nvSpPr>
        <p:spPr>
          <a:xfrm>
            <a:off x="5588628" y="6397804"/>
            <a:ext cx="4275259" cy="336804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3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</p:spPr>
        <p:txBody>
          <a:bodyPr lIns="90743" tIns="90743" rIns="90743" bIns="90743" anchor="t" anchorCtr="0">
            <a:noAutofit/>
          </a:bodyPr>
          <a:lstStyle/>
          <a:p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986634" y="3199490"/>
            <a:ext cx="7893049" cy="3031093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5588629" y="6397805"/>
            <a:ext cx="4275401" cy="33678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5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5588628" y="6397804"/>
            <a:ext cx="4275259" cy="336804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6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t" anchorCtr="0">
            <a:noAutofit/>
          </a:bodyPr>
          <a:lstStyle/>
          <a:p>
            <a:pPr>
              <a:buSzPct val="25000"/>
            </a:pPr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sldNum" idx="12"/>
          </p:nvPr>
        </p:nvSpPr>
        <p:spPr>
          <a:xfrm>
            <a:off x="5588628" y="6397804"/>
            <a:ext cx="4275259" cy="336804"/>
          </a:xfrm>
          <a:prstGeom prst="rect">
            <a:avLst/>
          </a:prstGeom>
          <a:noFill/>
          <a:ln>
            <a:noFill/>
          </a:ln>
        </p:spPr>
        <p:txBody>
          <a:bodyPr lIns="90644" tIns="45309" rIns="90644" bIns="45309" anchor="b" anchorCtr="0">
            <a:noAutofit/>
          </a:bodyPr>
          <a:lstStyle/>
          <a:p>
            <a:pPr algn="r">
              <a:buSzPct val="25000"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ct val="25000"/>
              </a:pPr>
              <a:t>7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</p:spPr>
        <p:txBody>
          <a:bodyPr lIns="90743" tIns="90743" rIns="90743" bIns="90743" anchor="t" anchorCtr="0">
            <a:noAutofit/>
          </a:bodyPr>
          <a:lstStyle/>
          <a:p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86634" y="3199489"/>
            <a:ext cx="7893039" cy="3031238"/>
          </a:xfrm>
          <a:prstGeom prst="rect">
            <a:avLst/>
          </a:prstGeom>
        </p:spPr>
        <p:txBody>
          <a:bodyPr lIns="90743" tIns="90743" rIns="90743" bIns="90743" anchor="t" anchorCtr="0">
            <a:noAutofit/>
          </a:bodyPr>
          <a:lstStyle/>
          <a:p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108325" y="504825"/>
            <a:ext cx="3649663" cy="252571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742950" y="2130425"/>
            <a:ext cx="8420099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1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" name="Shape 21"/>
          <p:cNvSpPr txBox="1"/>
          <p:nvPr/>
        </p:nvSpPr>
        <p:spPr>
          <a:xfrm>
            <a:off x="3581400" y="6553200"/>
            <a:ext cx="2743199" cy="16827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201</a:t>
            </a: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Rights Reserved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690018" y="-594517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5370512" y="2085976"/>
            <a:ext cx="5851525" cy="22288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830262" y="-60323"/>
            <a:ext cx="5851525" cy="65214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Shape 26"/>
          <p:cNvSpPr txBox="1"/>
          <p:nvPr/>
        </p:nvSpPr>
        <p:spPr>
          <a:xfrm>
            <a:off x="3581400" y="6553200"/>
            <a:ext cx="2743199" cy="304799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© 201</a:t>
            </a:r>
            <a:r>
              <a:rPr lang="en-US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2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Rights Reserved</a:t>
            </a:r>
          </a:p>
        </p:txBody>
      </p:sp>
      <p:pic>
        <p:nvPicPr>
          <p:cNvPr id="27" name="Shape 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094950" y="92075"/>
            <a:ext cx="525299" cy="570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82506" y="4406901"/>
            <a:ext cx="8420099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82506" y="2906713"/>
            <a:ext cx="84200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437514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5035550" y="1600200"/>
            <a:ext cx="437514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95300" y="1535112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5032110" y="1535112"/>
            <a:ext cx="4378589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5032110" y="2174875"/>
            <a:ext cx="4378589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5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872971" y="273051"/>
            <a:ext cx="5537729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95300" y="1435100"/>
            <a:ext cx="3259005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941644" y="4800600"/>
            <a:ext cx="59435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1941644" y="612775"/>
            <a:ext cx="59435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941644" y="5367337"/>
            <a:ext cx="59435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95300" y="274637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8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Shape 90"/>
          <p:cNvGrpSpPr/>
          <p:nvPr/>
        </p:nvGrpSpPr>
        <p:grpSpPr>
          <a:xfrm>
            <a:off x="1904999" y="3569514"/>
            <a:ext cx="7562280" cy="2209800"/>
            <a:chOff x="1733271" y="4330869"/>
            <a:chExt cx="7562280" cy="1143000"/>
          </a:xfrm>
        </p:grpSpPr>
        <p:sp>
          <p:nvSpPr>
            <p:cNvPr id="91" name="Shape 91"/>
            <p:cNvSpPr/>
            <p:nvPr/>
          </p:nvSpPr>
          <p:spPr>
            <a:xfrm>
              <a:off x="2278801" y="4330869"/>
              <a:ext cx="7016750" cy="1143000"/>
            </a:xfrm>
            <a:prstGeom prst="roundRect">
              <a:avLst>
                <a:gd name="adj" fmla="val 6854"/>
              </a:avLst>
            </a:prstGeom>
            <a:noFill/>
            <a:ln>
              <a:noFill/>
            </a:ln>
            <a:effectLst>
              <a:reflection stA="52000" endA="300" endPos="35000" sy="-100000" algn="bl" rotWithShape="0"/>
            </a:effectLst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2" name="Shape 92"/>
            <p:cNvSpPr txBox="1"/>
            <p:nvPr/>
          </p:nvSpPr>
          <p:spPr>
            <a:xfrm>
              <a:off x="1733271" y="4742832"/>
              <a:ext cx="6918552" cy="270631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2800" b="1" dirty="0">
                  <a:solidFill>
                    <a:schemeClr val="dk1"/>
                  </a:solidFill>
                  <a:latin typeface="Questrial"/>
                  <a:ea typeface="Questrial"/>
                  <a:cs typeface="Questrial"/>
                  <a:sym typeface="Questrial"/>
                </a:rPr>
                <a:t>INFORMATION TECHNOLOGY DEPARTMENT</a:t>
              </a:r>
            </a:p>
            <a:p>
              <a:pPr marL="0" marR="0" lvl="0" indent="0" algn="ctr" rtl="0">
                <a:spcBef>
                  <a:spcPts val="0"/>
                </a:spcBef>
                <a:buSzPct val="25000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Questrial"/>
                  <a:ea typeface="Questrial"/>
                  <a:cs typeface="Questrial"/>
                  <a:sym typeface="Questrial"/>
                </a:rPr>
                <a:t>(SPS)</a:t>
              </a:r>
            </a:p>
          </p:txBody>
        </p:sp>
      </p:grpSp>
      <p:sp>
        <p:nvSpPr>
          <p:cNvPr id="93" name="Shape 93"/>
          <p:cNvSpPr/>
          <p:nvPr/>
        </p:nvSpPr>
        <p:spPr>
          <a:xfrm>
            <a:off x="3124200" y="2927696"/>
            <a:ext cx="4378121" cy="76944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en-US" sz="4400" b="1" i="0" u="none" strike="noStrike" cap="none" dirty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MCM </a:t>
            </a:r>
            <a:r>
              <a:rPr lang="en-US" sz="4400" b="1" dirty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No. 2</a:t>
            </a:r>
            <a:r>
              <a:rPr lang="en-US" sz="4400" b="1" i="0" u="none" strike="noStrike" cap="none" dirty="0" smtClean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/</a:t>
            </a:r>
            <a:r>
              <a:rPr lang="en-US" sz="4400" b="1" dirty="0" smtClean="0">
                <a:solidFill>
                  <a:srgbClr val="4B376B"/>
                </a:solidFill>
                <a:latin typeface="Questrial"/>
                <a:ea typeface="Questrial"/>
                <a:cs typeface="Questrial"/>
                <a:sym typeface="Questrial"/>
              </a:rPr>
              <a:t>2017</a:t>
            </a:r>
            <a:endParaRPr lang="en-US" sz="4400" b="1" dirty="0">
              <a:solidFill>
                <a:srgbClr val="4B376B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21650" y="2900675"/>
            <a:ext cx="2093699" cy="2209799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95" name="Shape 95"/>
          <p:cNvGrpSpPr/>
          <p:nvPr/>
        </p:nvGrpSpPr>
        <p:grpSpPr>
          <a:xfrm>
            <a:off x="3124200" y="1582096"/>
            <a:ext cx="4191000" cy="1161102"/>
            <a:chOff x="1376824" y="4778476"/>
            <a:chExt cx="3505020" cy="1161102"/>
          </a:xfrm>
        </p:grpSpPr>
        <p:pic>
          <p:nvPicPr>
            <p:cNvPr id="96" name="Shape 96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376824" y="4778476"/>
              <a:ext cx="3505020" cy="73741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Shape 97"/>
            <p:cNvSpPr txBox="1"/>
            <p:nvPr/>
          </p:nvSpPr>
          <p:spPr>
            <a:xfrm>
              <a:off x="2285340" y="5539469"/>
              <a:ext cx="2345789" cy="40010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r>
                <a:rPr lang="en-US" sz="2000" b="0" i="0" u="none" strike="noStrike" cap="none">
                  <a:solidFill>
                    <a:srgbClr val="FF0000"/>
                  </a:solidFill>
                  <a:latin typeface="Questrial"/>
                  <a:ea typeface="Questrial"/>
                  <a:cs typeface="Questrial"/>
                  <a:sym typeface="Questrial"/>
                </a:rPr>
                <a:t>Think Differently…</a:t>
              </a:r>
            </a:p>
          </p:txBody>
        </p:sp>
      </p:grpSp>
      <p:sp>
        <p:nvSpPr>
          <p:cNvPr id="98" name="Shape 98"/>
          <p:cNvSpPr txBox="1"/>
          <p:nvPr/>
        </p:nvSpPr>
        <p:spPr>
          <a:xfrm>
            <a:off x="1904999" y="3743980"/>
            <a:ext cx="6918552" cy="5232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AGENDA No. </a:t>
            </a:r>
            <a:r>
              <a:rPr lang="en-US" sz="2800" b="1" dirty="0">
                <a:solidFill>
                  <a:schemeClr val="dk1"/>
                </a:solidFill>
                <a:latin typeface="Questrial"/>
                <a:ea typeface="Questrial"/>
                <a:cs typeface="Questrial"/>
                <a:sym typeface="Questrial"/>
              </a:rPr>
              <a:t>4</a:t>
            </a:r>
            <a:endParaRPr lang="en-US" sz="2800" b="1" i="0" u="none" strike="noStrike" cap="none" dirty="0">
              <a:solidFill>
                <a:schemeClr val="dk1"/>
              </a:solidFill>
              <a:latin typeface="Questrial"/>
              <a:ea typeface="Questrial"/>
              <a:cs typeface="Questrial"/>
              <a:sym typeface="Questrial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/>
          <p:nvPr/>
        </p:nvSpPr>
        <p:spPr>
          <a:xfrm>
            <a:off x="0" y="2743200"/>
            <a:ext cx="9906000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2400" b="1">
                <a:solidFill>
                  <a:srgbClr val="434343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Thank You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graphicFrame>
        <p:nvGraphicFramePr>
          <p:cNvPr id="105" name="Shape 105"/>
          <p:cNvGraphicFramePr/>
          <p:nvPr>
            <p:extLst>
              <p:ext uri="{D42A27DB-BD31-4B8C-83A1-F6EECF244321}">
                <p14:modId xmlns:p14="http://schemas.microsoft.com/office/powerpoint/2010/main" val="2382692548"/>
              </p:ext>
            </p:extLst>
          </p:nvPr>
        </p:nvGraphicFramePr>
        <p:xfrm>
          <a:off x="212943" y="1183650"/>
          <a:ext cx="9174958" cy="4894913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385503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523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14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761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94838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Revenue Drivers/Sources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Target For The Year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Year-To-Date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Balance 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169,920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13,144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156,776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Lite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85,362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85,362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Audit Scoreboard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640,000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66,000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574,000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E-Votin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System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118,000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19,600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98,400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BERNAMA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1,200,000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1,200,000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749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 – Lease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Purchase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Support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Service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71,300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4,791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66,509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54,600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3,040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51,560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Customization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140,000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140,000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Other</a:t>
                      </a:r>
                      <a:r>
                        <a:rPr lang="en-US" baseline="0" dirty="0" smtClean="0"/>
                        <a:t> Projects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-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2,544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(2,544)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2,779,182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109,119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2,670,063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sp>
        <p:nvSpPr>
          <p:cNvPr id="106" name="Shape 106"/>
          <p:cNvSpPr txBox="1"/>
          <p:nvPr/>
        </p:nvSpPr>
        <p:spPr>
          <a:xfrm>
            <a:off x="260825" y="762000"/>
            <a:ext cx="3709926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Progress for the Year as </a:t>
            </a:r>
            <a:r>
              <a:rPr lang="en-US" dirty="0" smtClean="0"/>
              <a:t>at 31 March 2017</a:t>
            </a:r>
            <a:endParaRPr lang="en-US" dirty="0"/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sp>
        <p:nvSpPr>
          <p:cNvPr id="113" name="Shape 113"/>
          <p:cNvSpPr txBox="1"/>
          <p:nvPr/>
        </p:nvSpPr>
        <p:spPr>
          <a:xfrm>
            <a:off x="260825" y="914400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/>
              <a:t>This Year (</a:t>
            </a:r>
            <a:r>
              <a:rPr lang="en-US" b="1" dirty="0" smtClean="0"/>
              <a:t>2017) </a:t>
            </a:r>
            <a:r>
              <a:rPr lang="en-US" b="1" dirty="0"/>
              <a:t>- Monthly Progress-  </a:t>
            </a:r>
          </a:p>
        </p:txBody>
      </p:sp>
      <p:graphicFrame>
        <p:nvGraphicFramePr>
          <p:cNvPr id="114" name="Shape 114"/>
          <p:cNvGraphicFramePr/>
          <p:nvPr>
            <p:extLst>
              <p:ext uri="{D42A27DB-BD31-4B8C-83A1-F6EECF244321}">
                <p14:modId xmlns:p14="http://schemas.microsoft.com/office/powerpoint/2010/main" val="4252409303"/>
              </p:ext>
            </p:extLst>
          </p:nvPr>
        </p:nvGraphicFramePr>
        <p:xfrm>
          <a:off x="228599" y="1336050"/>
          <a:ext cx="7650271" cy="1981206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7911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3743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37434"/>
                <a:gridCol w="1237434"/>
                <a:gridCol w="214677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04785"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Indicators</a:t>
                      </a:r>
                    </a:p>
                  </a:txBody>
                  <a:tcPr marL="91425" marR="91425" marT="91425" marB="91425"/>
                </a:tc>
                <a:tc gridSpan="3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March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April</a:t>
                      </a:r>
                    </a:p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Expected</a:t>
                      </a:r>
                      <a:endParaRPr lang="en-US"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4785"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Target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Actual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>
                          <a:solidFill>
                            <a:schemeClr val="dk1"/>
                          </a:solidFill>
                        </a:rPr>
                        <a:t>Balance</a:t>
                      </a:r>
                      <a:endParaRPr lang="en-US" b="1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 v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96366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Sales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52,161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11,223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(40,938)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/>
                        <a:t>73,561</a:t>
                      </a:r>
                      <a:endParaRPr sz="1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Collection#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39,120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10,185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(28,935)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55,170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Receivable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smtClean="0"/>
                        <a:t>13,041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1,038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(12,003)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18,391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5" name="Shape 115"/>
          <p:cNvSpPr txBox="1"/>
          <p:nvPr/>
        </p:nvSpPr>
        <p:spPr>
          <a:xfrm>
            <a:off x="228600" y="3869825"/>
            <a:ext cx="38657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/>
              <a:t>Last Year (</a:t>
            </a:r>
            <a:r>
              <a:rPr lang="en-US" b="1" dirty="0" smtClean="0"/>
              <a:t>2016) </a:t>
            </a:r>
            <a:r>
              <a:rPr lang="en-US" b="1" dirty="0"/>
              <a:t>- </a:t>
            </a:r>
            <a:r>
              <a:rPr lang="en-US" b="1" dirty="0">
                <a:solidFill>
                  <a:schemeClr val="dk1"/>
                </a:solidFill>
              </a:rPr>
              <a:t>Monthly </a:t>
            </a:r>
            <a:r>
              <a:rPr lang="en-US" b="1" dirty="0"/>
              <a:t>Progress-  </a:t>
            </a:r>
          </a:p>
        </p:txBody>
      </p:sp>
      <p:graphicFrame>
        <p:nvGraphicFramePr>
          <p:cNvPr id="116" name="Shape 116"/>
          <p:cNvGraphicFramePr/>
          <p:nvPr>
            <p:extLst>
              <p:ext uri="{D42A27DB-BD31-4B8C-83A1-F6EECF244321}">
                <p14:modId xmlns:p14="http://schemas.microsoft.com/office/powerpoint/2010/main" val="2317449264"/>
              </p:ext>
            </p:extLst>
          </p:nvPr>
        </p:nvGraphicFramePr>
        <p:xfrm>
          <a:off x="243448" y="4307850"/>
          <a:ext cx="7726844" cy="192240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8558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558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76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07618"/>
              </a:tblGrid>
              <a:tr h="4806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January Actual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February Actual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March Actual</a:t>
                      </a:r>
                      <a:endParaRPr lang="en-US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0600">
                <a:tc>
                  <a:txBody>
                    <a:bodyPr/>
                    <a:lstStyle/>
                    <a:p>
                      <a:pPr lvl="0" algn="l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Sales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13,772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0600">
                <a:tc>
                  <a:txBody>
                    <a:bodyPr/>
                    <a:lstStyle/>
                    <a:p>
                      <a:pPr lvl="0" algn="l" rtl="0">
                        <a:spcBef>
                          <a:spcPts val="0"/>
                        </a:spcBef>
                        <a:buNone/>
                      </a:pPr>
                      <a:r>
                        <a:rPr lang="en-US"/>
                        <a:t>Collection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300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848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7,270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0600">
                <a:tc>
                  <a:txBody>
                    <a:bodyPr/>
                    <a:lstStyle/>
                    <a:p>
                      <a:pPr lvl="0" algn="l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Receivable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0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(48)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6,502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117" name="Shape 117"/>
          <p:cNvSpPr txBox="1"/>
          <p:nvPr/>
        </p:nvSpPr>
        <p:spPr>
          <a:xfrm>
            <a:off x="306150" y="3411148"/>
            <a:ext cx="37106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Note (#): Collection to-date is RM</a:t>
            </a:r>
          </a:p>
        </p:txBody>
      </p:sp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Financial KPI Progress Report </a:t>
            </a:r>
          </a:p>
        </p:txBody>
      </p:sp>
      <p:graphicFrame>
        <p:nvGraphicFramePr>
          <p:cNvPr id="124" name="Shape 124"/>
          <p:cNvGraphicFramePr/>
          <p:nvPr>
            <p:extLst>
              <p:ext uri="{D42A27DB-BD31-4B8C-83A1-F6EECF244321}">
                <p14:modId xmlns:p14="http://schemas.microsoft.com/office/powerpoint/2010/main" val="1599109139"/>
              </p:ext>
            </p:extLst>
          </p:nvPr>
        </p:nvGraphicFramePr>
        <p:xfrm>
          <a:off x="228600" y="911325"/>
          <a:ext cx="9207150" cy="2744205"/>
        </p:xfrm>
        <a:graphic>
          <a:graphicData uri="http://schemas.openxmlformats.org/drawingml/2006/table">
            <a:tbl>
              <a:tblPr firstRow="1" bandRow="1">
                <a:noFill/>
                <a:tableStyleId>{52955B20-8C61-437E-9C78-B71278940D77}</a:tableStyleId>
              </a:tblPr>
              <a:tblGrid>
                <a:gridCol w="38985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1145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66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73270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9807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24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/>
                        <a:t>PROFITABILITY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Current Month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%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/>
                        <a:t>Year-To-Date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/>
                        <a:t>%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45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/>
                        <a:t>Total Sales Revenue</a:t>
                      </a:r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11,223</a:t>
                      </a:r>
                      <a:endParaRPr lang="en-MY" sz="1800" dirty="0" smtClean="0"/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100</a:t>
                      </a:r>
                      <a:endParaRPr lang="en-US" sz="1800" dirty="0"/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109,119</a:t>
                      </a:r>
                      <a:endParaRPr sz="1800" dirty="0"/>
                    </a:p>
                  </a:txBody>
                  <a:tcPr marL="91450" marR="91450" marT="45725" marB="45725" anchor="b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100</a:t>
                      </a:r>
                      <a:endParaRPr lang="en-US" sz="1800" dirty="0"/>
                    </a:p>
                  </a:txBody>
                  <a:tcPr marL="91450" marR="91450" marT="45725" marB="45725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0" dirty="0"/>
                        <a:t>Direct </a:t>
                      </a:r>
                      <a:r>
                        <a:rPr lang="en-US" sz="1800" b="0" dirty="0" smtClean="0"/>
                        <a:t>Cost</a:t>
                      </a: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0" dirty="0" smtClean="0"/>
                        <a:t>Operating Cost</a:t>
                      </a:r>
                      <a:endParaRPr lang="en-US" sz="1800" b="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(68,545)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(11,249)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(194,813)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(27,849)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/>
                        <a:t>GROSS PROFIT/(LOSS)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(68,571)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(113,543)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0"/>
                        <a:t>Allocated/Shared Costs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(29,427)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(82,785)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5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en-US" sz="1800" b="1"/>
                        <a:t>NET PROFIT/(LOSS) 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(97,998)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dirty="0" smtClean="0"/>
                        <a:t>(196,328)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endParaRPr lang="en-US"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24" cy="532425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Customer KPI Progress Report </a:t>
            </a:r>
          </a:p>
        </p:txBody>
      </p:sp>
      <p:graphicFrame>
        <p:nvGraphicFramePr>
          <p:cNvPr id="131" name="Shape 131"/>
          <p:cNvGraphicFramePr/>
          <p:nvPr>
            <p:extLst>
              <p:ext uri="{D42A27DB-BD31-4B8C-83A1-F6EECF244321}">
                <p14:modId xmlns:p14="http://schemas.microsoft.com/office/powerpoint/2010/main" val="133815699"/>
              </p:ext>
            </p:extLst>
          </p:nvPr>
        </p:nvGraphicFramePr>
        <p:xfrm>
          <a:off x="381000" y="1397425"/>
          <a:ext cx="8915375" cy="384027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6356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589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11550">
                <a:tc gridSpan="2"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b="1" dirty="0"/>
                        <a:t>CLIENT MOVEMENT AS AT </a:t>
                      </a:r>
                      <a:r>
                        <a:rPr lang="en-US" sz="2400" b="1" dirty="0" smtClean="0"/>
                        <a:t>31/03/2017</a:t>
                      </a:r>
                      <a:endParaRPr lang="en-US" sz="2400" b="1" dirty="0"/>
                    </a:p>
                  </a:txBody>
                  <a:tcPr marL="91425" marR="91425" marT="91425" marB="91425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/>
                        <a:t>Number of Clients </a:t>
                      </a:r>
                      <a:r>
                        <a:rPr lang="en-US" sz="2400" dirty="0" smtClean="0"/>
                        <a:t>(</a:t>
                      </a:r>
                      <a:r>
                        <a:rPr lang="en-US" sz="2400" dirty="0" smtClean="0">
                          <a:solidFill>
                            <a:schemeClr val="dk1"/>
                          </a:solidFill>
                        </a:rPr>
                        <a:t>3/Month/2017)</a:t>
                      </a:r>
                      <a:endParaRPr lang="en-US" sz="24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 smtClean="0"/>
                        <a:t>106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/>
                        <a:t>Number of New Clients (This Month)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 smtClean="0"/>
                        <a:t>2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45833"/>
                        <a:buFont typeface="Arial"/>
                        <a:buNone/>
                      </a:pP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Number of Client Terminations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 smtClean="0"/>
                        <a:t>9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45833"/>
                        <a:buFont typeface="Arial"/>
                        <a:buNone/>
                      </a:pPr>
                      <a:r>
                        <a:rPr lang="en-US" sz="2400" b="1" dirty="0">
                          <a:solidFill>
                            <a:schemeClr val="dk1"/>
                          </a:solidFill>
                        </a:rPr>
                        <a:t>Total Number of Clients (Year-To-Date)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b="0" dirty="0" smtClean="0"/>
                        <a:t>104</a:t>
                      </a:r>
                      <a:endParaRPr sz="2400" b="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sz="2400" dirty="0"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45833"/>
                        <a:buFont typeface="Arial"/>
                        <a:buNone/>
                      </a:pPr>
                      <a:r>
                        <a:rPr lang="en-US" sz="2400" dirty="0">
                          <a:solidFill>
                            <a:schemeClr val="dk1"/>
                          </a:solidFill>
                        </a:rPr>
                        <a:t>Number of Clients Expected Next Month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sz="2400" dirty="0" smtClean="0"/>
                        <a:t>5</a:t>
                      </a:r>
                      <a:endParaRPr sz="24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Customer KPI Progress Report </a:t>
            </a:r>
          </a:p>
        </p:txBody>
      </p:sp>
      <p:graphicFrame>
        <p:nvGraphicFramePr>
          <p:cNvPr id="138" name="Shape 138"/>
          <p:cNvGraphicFramePr/>
          <p:nvPr>
            <p:extLst>
              <p:ext uri="{D42A27DB-BD31-4B8C-83A1-F6EECF244321}">
                <p14:modId xmlns:p14="http://schemas.microsoft.com/office/powerpoint/2010/main" val="2121734442"/>
              </p:ext>
            </p:extLst>
          </p:nvPr>
        </p:nvGraphicFramePr>
        <p:xfrm>
          <a:off x="257724" y="1332250"/>
          <a:ext cx="9354725" cy="5144275"/>
        </p:xfrm>
        <a:graphic>
          <a:graphicData uri="http://schemas.openxmlformats.org/drawingml/2006/table">
            <a:tbl>
              <a:tblPr>
                <a:noFill/>
                <a:tableStyleId>{52955B20-8C61-437E-9C78-B71278940D77}</a:tableStyleId>
              </a:tblPr>
              <a:tblGrid>
                <a:gridCol w="4986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60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5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338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338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80257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8803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dirty="0"/>
                        <a:t>No.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 dirty="0"/>
                        <a:t>Revenue Drivers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u="none" strike="noStrike" cap="none"/>
                        <a:t>Total No. of Jobs/Cases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Jobs/Cases Done 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 i="0" u="none" strike="noStrike" cap="none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Work in progress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1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Expected Jobs Next Month</a:t>
                      </a:r>
                    </a:p>
                  </a:txBody>
                  <a:tcPr marL="8625" marR="8625" marT="8625" marB="0" anchor="ctr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1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Software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5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5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5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2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Lite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3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Audit Scoreboard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4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E-Votin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System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2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5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/>
                        <a:t>5</a:t>
                      </a: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BERNAMA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/>
                        <a:t> </a:t>
                      </a:r>
                      <a:r>
                        <a:rPr lang="en-US" sz="1800" u="none" strike="noStrike" cap="none" dirty="0" smtClean="0"/>
                        <a:t>6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SAGA – Lease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Purchase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u="none" strike="noStrike" cap="none" dirty="0" smtClean="0"/>
                        <a:t>0</a:t>
                      </a:r>
                      <a:endParaRPr lang="en-US" sz="1800" b="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7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Support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Service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15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4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14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8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University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Programme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2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2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  <a:tr h="4737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9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SPS Customization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425" marR="91425" marT="91425" marB="9142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u="none" strike="noStrike" cap="none" dirty="0" smtClean="0"/>
                        <a:t>0</a:t>
                      </a:r>
                      <a:endParaRPr lang="en-US" sz="1800" u="none" strike="noStrike" cap="none" dirty="0"/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US" sz="1800" b="0" i="0" u="none" strike="noStrike" cap="none" dirty="0" smtClean="0">
                          <a:solidFill>
                            <a:srgbClr val="000000"/>
                          </a:solidFill>
                          <a:latin typeface="Questrial"/>
                          <a:ea typeface="Questrial"/>
                          <a:cs typeface="Questrial"/>
                          <a:sym typeface="Questrial"/>
                        </a:rPr>
                        <a:t>0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Questrial"/>
                        <a:ea typeface="Questrial"/>
                        <a:cs typeface="Questrial"/>
                        <a:sym typeface="Questrial"/>
                      </a:endParaRPr>
                    </a:p>
                  </a:txBody>
                  <a:tcPr marL="8625" marR="8625" marT="8625" marB="0" anchor="b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39" name="Shape 139"/>
          <p:cNvSpPr txBox="1"/>
          <p:nvPr/>
        </p:nvSpPr>
        <p:spPr>
          <a:xfrm>
            <a:off x="260825" y="935875"/>
            <a:ext cx="4387799" cy="39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b="1" dirty="0"/>
              <a:t>JOB PROGRESS REPORT AS </a:t>
            </a:r>
            <a:r>
              <a:rPr lang="en-US" b="1" dirty="0" smtClean="0"/>
              <a:t>AT 31/03/2017</a:t>
            </a:r>
            <a:endParaRPr lang="en-US" b="1" dirty="0"/>
          </a:p>
        </p:txBody>
      </p:sp>
    </p:spTree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Customer KPI Progress Report 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260825" y="914400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/>
              <a:t>CLIENT COMPLAINTS</a:t>
            </a:r>
          </a:p>
        </p:txBody>
      </p:sp>
      <p:graphicFrame>
        <p:nvGraphicFramePr>
          <p:cNvPr id="147" name="Shape 147"/>
          <p:cNvGraphicFramePr/>
          <p:nvPr>
            <p:extLst>
              <p:ext uri="{D42A27DB-BD31-4B8C-83A1-F6EECF244321}">
                <p14:modId xmlns:p14="http://schemas.microsoft.com/office/powerpoint/2010/main" val="849734764"/>
              </p:ext>
            </p:extLst>
          </p:nvPr>
        </p:nvGraphicFramePr>
        <p:xfrm>
          <a:off x="228600" y="1335900"/>
          <a:ext cx="9205400" cy="2178758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6051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9757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013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013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75377"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Name of Clients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Nature of Complaint and Impact on Business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Resolution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Preventive Measures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76768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398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MY" dirty="0" smtClean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398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48" name="Shape 148"/>
          <p:cNvSpPr txBox="1"/>
          <p:nvPr/>
        </p:nvSpPr>
        <p:spPr>
          <a:xfrm>
            <a:off x="260825" y="3935260"/>
            <a:ext cx="4587299" cy="42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b="1" dirty="0"/>
              <a:t>CLIENT SATISFACTION</a:t>
            </a:r>
          </a:p>
        </p:txBody>
      </p:sp>
      <p:graphicFrame>
        <p:nvGraphicFramePr>
          <p:cNvPr id="149" name="Shape 149"/>
          <p:cNvGraphicFramePr/>
          <p:nvPr>
            <p:extLst>
              <p:ext uri="{D42A27DB-BD31-4B8C-83A1-F6EECF244321}">
                <p14:modId xmlns:p14="http://schemas.microsoft.com/office/powerpoint/2010/main" val="1487956374"/>
              </p:ext>
            </p:extLst>
          </p:nvPr>
        </p:nvGraphicFramePr>
        <p:xfrm>
          <a:off x="235750" y="4369286"/>
          <a:ext cx="9197725" cy="118863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7054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85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91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151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Name of Clients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Nature of satisfaction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>
                          <a:solidFill>
                            <a:schemeClr val="dk1"/>
                          </a:solidFill>
                        </a:rPr>
                        <a:t>Impact on Business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Remarks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150" name="Shape 150"/>
          <p:cNvSpPr txBox="1"/>
          <p:nvPr/>
        </p:nvSpPr>
        <p:spPr>
          <a:xfrm>
            <a:off x="322200" y="6075550"/>
            <a:ext cx="7732500" cy="322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/>
              <a:t>All evidences of client complaints/satisfaction must be attached to the report. </a:t>
            </a:r>
          </a:p>
        </p:txBody>
      </p:sp>
    </p:spTree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353375" y="814175"/>
            <a:ext cx="8791199" cy="42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/>
              <a:t>Human Resource Requirement 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(Based on current and expected job requirements for the next 6 months)</a:t>
            </a:r>
          </a:p>
        </p:txBody>
      </p:sp>
      <p:graphicFrame>
        <p:nvGraphicFramePr>
          <p:cNvPr id="163" name="Shape 163"/>
          <p:cNvGraphicFramePr/>
          <p:nvPr>
            <p:extLst>
              <p:ext uri="{D42A27DB-BD31-4B8C-83A1-F6EECF244321}">
                <p14:modId xmlns:p14="http://schemas.microsoft.com/office/powerpoint/2010/main" val="153174214"/>
              </p:ext>
            </p:extLst>
          </p:nvPr>
        </p:nvGraphicFramePr>
        <p:xfrm>
          <a:off x="228600" y="1581525"/>
          <a:ext cx="9404825" cy="463269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362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8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Positions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Current Number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Expected in the next 6 months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Total Required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err="1" smtClean="0"/>
                        <a:t>Buss.Dev</a:t>
                      </a:r>
                      <a:r>
                        <a:rPr lang="en-US" dirty="0" smtClean="0"/>
                        <a:t>.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IT</a:t>
                      </a:r>
                      <a:r>
                        <a:rPr lang="en-US" baseline="0" dirty="0" smtClean="0"/>
                        <a:t> Manager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 Programmer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</a:t>
                      </a:r>
                      <a:r>
                        <a:rPr lang="en-US" baseline="0" dirty="0" smtClean="0"/>
                        <a:t> Support 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Junior</a:t>
                      </a:r>
                      <a:r>
                        <a:rPr lang="en-US" baseline="0" dirty="0" smtClean="0"/>
                        <a:t> Programmer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Support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3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Designer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Practical student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2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228600" y="76200"/>
            <a:ext cx="7477199" cy="532499"/>
          </a:xfrm>
          <a:prstGeom prst="rect">
            <a:avLst/>
          </a:prstGeom>
          <a:noFill/>
          <a:ln w="28575" cap="flat" cmpd="sng">
            <a:solidFill>
              <a:srgbClr val="9C08A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l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 b="1"/>
              <a:t>Human Resource KPI Progress Report 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353375" y="814175"/>
            <a:ext cx="8791199" cy="42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-US" sz="2400" b="1"/>
              <a:t>Human Resource Requirement </a:t>
            </a:r>
          </a:p>
          <a:p>
            <a:pPr lvl="0">
              <a:spcBef>
                <a:spcPts val="0"/>
              </a:spcBef>
              <a:buNone/>
            </a:pPr>
            <a:r>
              <a:rPr lang="en-US"/>
              <a:t>(Based on current and expected job requirements for the next 6 months)</a:t>
            </a:r>
          </a:p>
        </p:txBody>
      </p:sp>
      <p:graphicFrame>
        <p:nvGraphicFramePr>
          <p:cNvPr id="163" name="Shape 163"/>
          <p:cNvGraphicFramePr/>
          <p:nvPr>
            <p:extLst>
              <p:ext uri="{D42A27DB-BD31-4B8C-83A1-F6EECF244321}">
                <p14:modId xmlns:p14="http://schemas.microsoft.com/office/powerpoint/2010/main" val="560440171"/>
              </p:ext>
            </p:extLst>
          </p:nvPr>
        </p:nvGraphicFramePr>
        <p:xfrm>
          <a:off x="228600" y="1581525"/>
          <a:ext cx="9404825" cy="3017340"/>
        </p:xfrm>
        <a:graphic>
          <a:graphicData uri="http://schemas.openxmlformats.org/drawingml/2006/table">
            <a:tbl>
              <a:tblPr>
                <a:noFill/>
                <a:tableStyleId>{18C19250-BB93-4DE4-987C-DF2168DBFE60}</a:tableStyleId>
              </a:tblPr>
              <a:tblGrid>
                <a:gridCol w="13623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886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769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6200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Positions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 dirty="0"/>
                        <a:t>Current Number 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Expected in the next 6 months</a:t>
                      </a: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/>
                        <a:t>Total Required</a:t>
                      </a:r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Sales 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Marketing Manager</a:t>
                      </a:r>
                      <a:endParaRPr lang="en-US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3888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Senior S&amp;P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S&amp;P</a:t>
                      </a:r>
                      <a:r>
                        <a:rPr lang="en-US" baseline="0" dirty="0" smtClean="0"/>
                        <a:t> Executive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dirty="0" smtClean="0"/>
                        <a:t>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96200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Total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14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20</a:t>
                      </a: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lvl="0" algn="ctr" rtl="0">
                        <a:spcBef>
                          <a:spcPts val="0"/>
                        </a:spcBef>
                        <a:buNone/>
                      </a:pPr>
                      <a:r>
                        <a:rPr lang="en-US" b="1" dirty="0" smtClean="0"/>
                        <a:t>6</a:t>
                      </a:r>
                      <a:endParaRPr b="1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577353"/>
      </p:ext>
    </p:extLst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Office Theme">
  <a:themeElements>
    <a:clrScheme name="Paper">
      <a:dk1>
        <a:srgbClr val="000000"/>
      </a:dk1>
      <a:lt1>
        <a:srgbClr val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2710</TotalTime>
  <Words>562</Words>
  <Application>Microsoft Office PowerPoint</Application>
  <PresentationFormat>A4 Paper (210x297 mm)</PresentationFormat>
  <Paragraphs>278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Architects Daughter</vt:lpstr>
      <vt:lpstr>Questrial</vt:lpstr>
      <vt:lpstr>Calibri</vt:lpstr>
      <vt:lpstr>Office Theme</vt:lpstr>
      <vt:lpstr>PowerPoint Presentation</vt:lpstr>
      <vt:lpstr>Financial KPI Progress Report </vt:lpstr>
      <vt:lpstr>Financial KPI Progress Report </vt:lpstr>
      <vt:lpstr>Financial KPI Progress Report </vt:lpstr>
      <vt:lpstr>Customer KPI Progress Report </vt:lpstr>
      <vt:lpstr>Customer KPI Progress Report </vt:lpstr>
      <vt:lpstr>Customer KPI Progress Report </vt:lpstr>
      <vt:lpstr>Human Resource KPI Progress Report </vt:lpstr>
      <vt:lpstr>Human Resource KPI Progress Report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IT</dc:creator>
  <cp:lastModifiedBy>User</cp:lastModifiedBy>
  <cp:revision>56</cp:revision>
  <cp:lastPrinted>2017-02-25T00:35:48Z</cp:lastPrinted>
  <dcterms:modified xsi:type="dcterms:W3CDTF">2018-02-13T06:11:21Z</dcterms:modified>
</cp:coreProperties>
</file>