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73" r:id="rId15"/>
    <p:sldId id="268" r:id="rId16"/>
    <p:sldId id="269" r:id="rId17"/>
  </p:sldIdLst>
  <p:sldSz cx="9906000" cy="6858000" type="A4"/>
  <p:notesSz cx="9931400" cy="6797675"/>
  <p:embeddedFontLst>
    <p:embeddedFont>
      <p:font typeface="Questrial" panose="020B0604020202020204" charset="0"/>
      <p:regular r:id="rId19"/>
    </p:embeddedFont>
    <p:embeddedFont>
      <p:font typeface="Calibri" panose="020F0502020204030204" pitchFamily="34" charset="0"/>
      <p:regular r:id="rId20"/>
      <p:bold r:id="rId21"/>
      <p:italic r:id="rId22"/>
      <p:boldItalic r:id="rId23"/>
    </p:embeddedFont>
    <p:embeddedFont>
      <p:font typeface="Architects Daughter" panose="020B0604020202020204" charset="0"/>
      <p:regular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18C19250-BB93-4DE4-987C-DF2168DBFE60}">
  <a:tblStyle styleId="{18C19250-BB93-4DE4-987C-DF2168DBFE60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2955B20-8C61-437E-9C78-B71278940D77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0F2EE"/>
          </a:solidFill>
        </a:fill>
      </a:tcStyle>
    </a:wholeTbl>
    <a:band1H>
      <a:tcStyle>
        <a:tcBdr/>
        <a:fill>
          <a:solidFill>
            <a:srgbClr val="E0E5DB"/>
          </a:solidFill>
        </a:fill>
      </a:tcStyle>
    </a:band1H>
    <a:band1V>
      <a:tcStyle>
        <a:tcBdr/>
        <a:fill>
          <a:solidFill>
            <a:srgbClr val="E0E5D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4FF5AD1E-C8DE-454A-BD52-2A802E8A7AA9}" styleName="Table_2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014" y="1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4303605" cy="339884"/>
          </a:xfrm>
          <a:prstGeom prst="rect">
            <a:avLst/>
          </a:prstGeom>
          <a:noFill/>
          <a:ln>
            <a:noFill/>
          </a:ln>
        </p:spPr>
        <p:txBody>
          <a:bodyPr lIns="91438" tIns="91438" rIns="91438" bIns="91438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66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531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797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9063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329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594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86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8126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5625496" y="0"/>
            <a:ext cx="4303605" cy="339884"/>
          </a:xfrm>
          <a:prstGeom prst="rect">
            <a:avLst/>
          </a:prstGeom>
          <a:noFill/>
          <a:ln>
            <a:noFill/>
          </a:ln>
        </p:spPr>
        <p:txBody>
          <a:bodyPr lIns="91438" tIns="91438" rIns="91438" bIns="91438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66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531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797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9063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329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594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86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8126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93142" y="3228898"/>
            <a:ext cx="7945119" cy="3058953"/>
          </a:xfrm>
          <a:prstGeom prst="rect">
            <a:avLst/>
          </a:prstGeom>
          <a:noFill/>
          <a:ln>
            <a:noFill/>
          </a:ln>
        </p:spPr>
        <p:txBody>
          <a:bodyPr lIns="91438" tIns="91438" rIns="91438" bIns="91438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6456610"/>
            <a:ext cx="4303605" cy="339884"/>
          </a:xfrm>
          <a:prstGeom prst="rect">
            <a:avLst/>
          </a:prstGeom>
          <a:noFill/>
          <a:ln>
            <a:noFill/>
          </a:ln>
        </p:spPr>
        <p:txBody>
          <a:bodyPr lIns="91438" tIns="91438" rIns="91438" bIns="91438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66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531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797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9063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329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594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86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8126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5625496" y="6456610"/>
            <a:ext cx="4303605" cy="339884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139303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993142" y="3228898"/>
            <a:ext cx="7945119" cy="3058953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5625496" y="6456610"/>
            <a:ext cx="4303605" cy="339884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93142" y="3228897"/>
            <a:ext cx="7945109" cy="3059100"/>
          </a:xfrm>
          <a:prstGeom prst="rect">
            <a:avLst/>
          </a:prstGeom>
        </p:spPr>
        <p:txBody>
          <a:bodyPr lIns="91438" tIns="91438" rIns="91438" bIns="91438" anchor="t" anchorCtr="0">
            <a:noAutofit/>
          </a:bodyPr>
          <a:lstStyle/>
          <a:p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993142" y="3228897"/>
            <a:ext cx="7945109" cy="3059100"/>
          </a:xfrm>
          <a:prstGeom prst="rect">
            <a:avLst/>
          </a:prstGeom>
        </p:spPr>
        <p:txBody>
          <a:bodyPr lIns="91438" tIns="91438" rIns="91438" bIns="91438" anchor="t" anchorCtr="0">
            <a:noAutofit/>
          </a:bodyPr>
          <a:lstStyle/>
          <a:p>
            <a:endParaRPr/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993142" y="3228897"/>
            <a:ext cx="7945109" cy="3059100"/>
          </a:xfrm>
          <a:prstGeom prst="rect">
            <a:avLst/>
          </a:prstGeom>
        </p:spPr>
        <p:txBody>
          <a:bodyPr lIns="91438" tIns="91438" rIns="91438" bIns="91438" anchor="t" anchorCtr="0">
            <a:noAutofit/>
          </a:bodyPr>
          <a:lstStyle/>
          <a:p>
            <a:endParaRPr/>
          </a:p>
        </p:txBody>
      </p:sp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93142" y="3228898"/>
            <a:ext cx="7945119" cy="3058953"/>
          </a:xfrm>
          <a:prstGeom prst="rect">
            <a:avLst/>
          </a:prstGeom>
        </p:spPr>
        <p:txBody>
          <a:bodyPr lIns="91438" tIns="91438" rIns="91438" bIns="91438" anchor="t" anchorCtr="0">
            <a:noAutofit/>
          </a:bodyPr>
          <a:lstStyle/>
          <a:p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93142" y="3228898"/>
            <a:ext cx="7945119" cy="3058953"/>
          </a:xfrm>
          <a:prstGeom prst="rect">
            <a:avLst/>
          </a:prstGeom>
        </p:spPr>
        <p:txBody>
          <a:bodyPr lIns="91438" tIns="91438" rIns="91438" bIns="91438" anchor="t" anchorCtr="0">
            <a:noAutofit/>
          </a:bodyPr>
          <a:lstStyle/>
          <a:p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993142" y="3228897"/>
            <a:ext cx="7945109" cy="3059100"/>
          </a:xfrm>
          <a:prstGeom prst="rect">
            <a:avLst/>
          </a:prstGeom>
        </p:spPr>
        <p:txBody>
          <a:bodyPr lIns="91438" tIns="91438" rIns="91438" bIns="91438" anchor="t" anchorCtr="0">
            <a:noAutofit/>
          </a:bodyPr>
          <a:lstStyle/>
          <a:p>
            <a:endParaRPr/>
          </a:p>
        </p:txBody>
      </p:sp>
      <p:sp>
        <p:nvSpPr>
          <p:cNvPr id="187" name="Shape 187"/>
          <p:cNvSpPr txBox="1">
            <a:spLocks noGrp="1"/>
          </p:cNvSpPr>
          <p:nvPr>
            <p:ph type="sldNum" idx="12"/>
          </p:nvPr>
        </p:nvSpPr>
        <p:spPr>
          <a:xfrm>
            <a:off x="5625496" y="6456610"/>
            <a:ext cx="4303462" cy="339900"/>
          </a:xfrm>
          <a:prstGeom prst="rect">
            <a:avLst/>
          </a:prstGeom>
        </p:spPr>
        <p:txBody>
          <a:bodyPr lIns="91338" tIns="45656" rIns="91338" bIns="45656" anchor="b" anchorCtr="0">
            <a:noAutofit/>
          </a:bodyPr>
          <a:lstStyle/>
          <a:p>
            <a:pPr>
              <a:buClr>
                <a:srgbClr val="000000"/>
              </a:buClr>
              <a:buSzPct val="25000"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993142" y="3228898"/>
            <a:ext cx="7945119" cy="3058953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5625496" y="6456610"/>
            <a:ext cx="4303605" cy="339884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16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993142" y="3228898"/>
            <a:ext cx="7945119" cy="3058953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5625496" y="6456610"/>
            <a:ext cx="4303605" cy="339884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993142" y="3228897"/>
            <a:ext cx="7945109" cy="3059100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sldNum" idx="12"/>
          </p:nvPr>
        </p:nvSpPr>
        <p:spPr>
          <a:xfrm>
            <a:off x="5625496" y="6456610"/>
            <a:ext cx="4303462" cy="339900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3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993142" y="3228898"/>
            <a:ext cx="7945119" cy="3058953"/>
          </a:xfrm>
          <a:prstGeom prst="rect">
            <a:avLst/>
          </a:prstGeom>
        </p:spPr>
        <p:txBody>
          <a:bodyPr lIns="91438" tIns="91438" rIns="91438" bIns="91438" anchor="t" anchorCtr="0">
            <a:noAutofit/>
          </a:bodyPr>
          <a:lstStyle/>
          <a:p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993142" y="3228898"/>
            <a:ext cx="7945119" cy="3058953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5625496" y="6456610"/>
            <a:ext cx="4303605" cy="339884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5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93142" y="3228897"/>
            <a:ext cx="7945109" cy="3059100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5625496" y="6456610"/>
            <a:ext cx="4303462" cy="339900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6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993142" y="3228897"/>
            <a:ext cx="7945109" cy="3059100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5625496" y="6456610"/>
            <a:ext cx="4303462" cy="339900"/>
          </a:xfrm>
          <a:prstGeom prst="rect">
            <a:avLst/>
          </a:prstGeom>
          <a:noFill/>
          <a:ln>
            <a:noFill/>
          </a:ln>
        </p:spPr>
        <p:txBody>
          <a:bodyPr lIns="91338" tIns="45656" rIns="91338" bIns="45656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7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993142" y="3228898"/>
            <a:ext cx="7945119" cy="3058953"/>
          </a:xfrm>
          <a:prstGeom prst="rect">
            <a:avLst/>
          </a:prstGeom>
        </p:spPr>
        <p:txBody>
          <a:bodyPr lIns="91438" tIns="91438" rIns="91438" bIns="91438" anchor="t" anchorCtr="0">
            <a:noAutofit/>
          </a:bodyPr>
          <a:lstStyle/>
          <a:p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93142" y="3228897"/>
            <a:ext cx="7945109" cy="3059100"/>
          </a:xfrm>
          <a:prstGeom prst="rect">
            <a:avLst/>
          </a:prstGeom>
        </p:spPr>
        <p:txBody>
          <a:bodyPr lIns="91438" tIns="91438" rIns="91438" bIns="91438" anchor="t" anchorCtr="0">
            <a:noAutofit/>
          </a:bodyPr>
          <a:lstStyle/>
          <a:p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09588"/>
            <a:ext cx="3679825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099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1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21"/>
          <p:cNvSpPr txBox="1"/>
          <p:nvPr/>
        </p:nvSpPr>
        <p:spPr>
          <a:xfrm>
            <a:off x="3581400" y="6553200"/>
            <a:ext cx="2743199" cy="1682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201</a:t>
            </a: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Rights Reserved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690018" y="-594517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5370512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830262" y="-60323"/>
            <a:ext cx="5851525" cy="6521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Shape 26"/>
          <p:cNvSpPr txBox="1"/>
          <p:nvPr/>
        </p:nvSpPr>
        <p:spPr>
          <a:xfrm>
            <a:off x="3581400" y="6553200"/>
            <a:ext cx="2743199" cy="30479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201</a:t>
            </a: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Rights Reserved</a:t>
            </a:r>
          </a:p>
        </p:txBody>
      </p:sp>
      <p:pic>
        <p:nvPicPr>
          <p:cNvPr id="27" name="Shape 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094950" y="92075"/>
            <a:ext cx="525299" cy="570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82506" y="4406901"/>
            <a:ext cx="8420099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82506" y="2906713"/>
            <a:ext cx="84200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437514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5035550" y="1600200"/>
            <a:ext cx="437514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95300" y="1535112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5032110" y="1535112"/>
            <a:ext cx="4378589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5032110" y="2174875"/>
            <a:ext cx="4378589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5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872971" y="273051"/>
            <a:ext cx="5537729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95300" y="1435100"/>
            <a:ext cx="3259005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941644" y="4800600"/>
            <a:ext cx="59435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1941644" y="612775"/>
            <a:ext cx="59435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941644" y="5367337"/>
            <a:ext cx="59435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Shape 90"/>
          <p:cNvGrpSpPr/>
          <p:nvPr/>
        </p:nvGrpSpPr>
        <p:grpSpPr>
          <a:xfrm>
            <a:off x="1904999" y="3569514"/>
            <a:ext cx="7562280" cy="2209800"/>
            <a:chOff x="1733271" y="4330869"/>
            <a:chExt cx="7562280" cy="1143000"/>
          </a:xfrm>
        </p:grpSpPr>
        <p:sp>
          <p:nvSpPr>
            <p:cNvPr id="91" name="Shape 91"/>
            <p:cNvSpPr/>
            <p:nvPr/>
          </p:nvSpPr>
          <p:spPr>
            <a:xfrm>
              <a:off x="2278801" y="4330869"/>
              <a:ext cx="7016750" cy="1143000"/>
            </a:xfrm>
            <a:prstGeom prst="roundRect">
              <a:avLst>
                <a:gd name="adj" fmla="val 6854"/>
              </a:avLst>
            </a:prstGeom>
            <a:noFill/>
            <a:ln>
              <a:noFill/>
            </a:ln>
            <a:effectLst>
              <a:reflection stA="52000" endA="300" endPos="35000" sy="-100000" algn="bl" rotWithShape="0"/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Shape 92"/>
            <p:cNvSpPr txBox="1"/>
            <p:nvPr/>
          </p:nvSpPr>
          <p:spPr>
            <a:xfrm>
              <a:off x="1733271" y="4742832"/>
              <a:ext cx="6918552" cy="270631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2800" b="1" dirty="0">
                  <a:solidFill>
                    <a:schemeClr val="dk1"/>
                  </a:solidFill>
                  <a:latin typeface="Questrial"/>
                  <a:ea typeface="Questrial"/>
                  <a:cs typeface="Questrial"/>
                  <a:sym typeface="Questrial"/>
                </a:rPr>
                <a:t>INFORMATION TECHNOLOGY DEPARTMENT</a:t>
              </a:r>
            </a:p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Questrial"/>
                  <a:ea typeface="Questrial"/>
                  <a:cs typeface="Questrial"/>
                  <a:sym typeface="Questrial"/>
                </a:rPr>
                <a:t>(SPS)</a:t>
              </a:r>
            </a:p>
          </p:txBody>
        </p:sp>
      </p:grpSp>
      <p:sp>
        <p:nvSpPr>
          <p:cNvPr id="93" name="Shape 93"/>
          <p:cNvSpPr/>
          <p:nvPr/>
        </p:nvSpPr>
        <p:spPr>
          <a:xfrm>
            <a:off x="3124200" y="2927696"/>
            <a:ext cx="4378121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4400" b="1" i="0" u="none" strike="noStrike" cap="none" dirty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MCM </a:t>
            </a:r>
            <a:r>
              <a:rPr lang="en-US" sz="4400" b="1" dirty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No. 3</a:t>
            </a:r>
            <a:r>
              <a:rPr lang="en-US" sz="4400" b="1" i="0" u="none" strike="noStrike" cap="none" dirty="0" smtClean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/</a:t>
            </a:r>
            <a:r>
              <a:rPr lang="en-US" sz="4400" b="1" dirty="0" smtClean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2016</a:t>
            </a:r>
            <a:endParaRPr lang="en-US" sz="4400" b="1" dirty="0">
              <a:solidFill>
                <a:srgbClr val="4B376B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1650" y="2900675"/>
            <a:ext cx="2093699" cy="22097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Shape 95"/>
          <p:cNvGrpSpPr/>
          <p:nvPr/>
        </p:nvGrpSpPr>
        <p:grpSpPr>
          <a:xfrm>
            <a:off x="3124200" y="1582096"/>
            <a:ext cx="4191000" cy="1161102"/>
            <a:chOff x="1376824" y="4778476"/>
            <a:chExt cx="3505020" cy="1161102"/>
          </a:xfrm>
        </p:grpSpPr>
        <p:pic>
          <p:nvPicPr>
            <p:cNvPr id="96" name="Shape 96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376824" y="4778476"/>
              <a:ext cx="3505020" cy="7374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Shape 97"/>
            <p:cNvSpPr txBox="1"/>
            <p:nvPr/>
          </p:nvSpPr>
          <p:spPr>
            <a:xfrm>
              <a:off x="2285340" y="5539469"/>
              <a:ext cx="2345789" cy="40010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r>
                <a:rPr lang="en-US" sz="2000" b="0" i="0" u="none" strike="noStrike" cap="none">
                  <a:solidFill>
                    <a:srgbClr val="FF0000"/>
                  </a:solidFill>
                  <a:latin typeface="Questrial"/>
                  <a:ea typeface="Questrial"/>
                  <a:cs typeface="Questrial"/>
                  <a:sym typeface="Questrial"/>
                </a:rPr>
                <a:t>Think Differently…</a:t>
              </a:r>
            </a:p>
          </p:txBody>
        </p:sp>
      </p:grpSp>
      <p:sp>
        <p:nvSpPr>
          <p:cNvPr id="98" name="Shape 98"/>
          <p:cNvSpPr txBox="1"/>
          <p:nvPr/>
        </p:nvSpPr>
        <p:spPr>
          <a:xfrm>
            <a:off x="1904999" y="3743980"/>
            <a:ext cx="6918552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AGENDA No. </a:t>
            </a:r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4</a:t>
            </a:r>
            <a:endParaRPr lang="en-US" sz="2800" b="1" i="0" u="none" strike="noStrike" cap="none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353375" y="814175"/>
            <a:ext cx="8791199" cy="42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/>
              <a:t>Human Resource Requirement 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(Based on current and expected job requirements for the next 6 months)</a:t>
            </a:r>
          </a:p>
        </p:txBody>
      </p:sp>
      <p:graphicFrame>
        <p:nvGraphicFramePr>
          <p:cNvPr id="163" name="Shape 163"/>
          <p:cNvGraphicFramePr/>
          <p:nvPr>
            <p:extLst>
              <p:ext uri="{D42A27DB-BD31-4B8C-83A1-F6EECF244321}">
                <p14:modId xmlns:p14="http://schemas.microsoft.com/office/powerpoint/2010/main" val="2168617418"/>
              </p:ext>
            </p:extLst>
          </p:nvPr>
        </p:nvGraphicFramePr>
        <p:xfrm>
          <a:off x="228600" y="1581525"/>
          <a:ext cx="9404825" cy="301734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362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8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Positions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Current Number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Expected in the next 6 months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Total Required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Sales 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Marketing Manager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3888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 S&amp;P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S&amp;P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Total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17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24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9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577353"/>
      </p:ext>
    </p:extLst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graphicFrame>
        <p:nvGraphicFramePr>
          <p:cNvPr id="169" name="Shape 169"/>
          <p:cNvGraphicFramePr/>
          <p:nvPr>
            <p:extLst>
              <p:ext uri="{D42A27DB-BD31-4B8C-83A1-F6EECF244321}">
                <p14:modId xmlns:p14="http://schemas.microsoft.com/office/powerpoint/2010/main" val="3918956591"/>
              </p:ext>
            </p:extLst>
          </p:nvPr>
        </p:nvGraphicFramePr>
        <p:xfrm>
          <a:off x="228600" y="1121275"/>
          <a:ext cx="9343500" cy="515073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391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232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9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5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23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0021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#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List of Topics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No. of Attendees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Date </a:t>
                      </a:r>
                      <a:r>
                        <a:rPr lang="en-US"/>
                        <a:t>(Jan-April)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Cost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Provider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GST for</a:t>
                      </a:r>
                      <a:r>
                        <a:rPr lang="en-US" baseline="0" dirty="0" smtClean="0"/>
                        <a:t>  Government Sector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23-24/Mac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FOC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SALIHIN,MATA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1094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2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IT Audit Workshop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7 April 2016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2,600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MIA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3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4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5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6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70" name="Shape 170"/>
          <p:cNvSpPr txBox="1"/>
          <p:nvPr/>
        </p:nvSpPr>
        <p:spPr>
          <a:xfrm>
            <a:off x="260825" y="705750"/>
            <a:ext cx="5262299" cy="4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/>
              <a:t>Training Calendar (Attach Training Needs Assessment)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228600" y="858650"/>
            <a:ext cx="8791199" cy="42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b="1"/>
              <a:t>Human Resource Issues/Problems</a:t>
            </a:r>
          </a:p>
        </p:txBody>
      </p:sp>
      <p:graphicFrame>
        <p:nvGraphicFramePr>
          <p:cNvPr id="177" name="Shape 177"/>
          <p:cNvGraphicFramePr/>
          <p:nvPr>
            <p:extLst>
              <p:ext uri="{D42A27DB-BD31-4B8C-83A1-F6EECF244321}">
                <p14:modId xmlns:p14="http://schemas.microsoft.com/office/powerpoint/2010/main" val="3922592317"/>
              </p:ext>
            </p:extLst>
          </p:nvPr>
        </p:nvGraphicFramePr>
        <p:xfrm>
          <a:off x="228600" y="1385800"/>
          <a:ext cx="9323525" cy="359640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517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29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929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837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#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Specific Issues/Problems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Business Impact/Risk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Action Taken/Proposed Resolution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Need additional Support</a:t>
                      </a:r>
                      <a:r>
                        <a:rPr lang="en-US" baseline="0" dirty="0" smtClean="0"/>
                        <a:t> staff &amp; programmer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Progress</a:t>
                      </a:r>
                      <a:r>
                        <a:rPr lang="en-US" baseline="0" dirty="0" smtClean="0"/>
                        <a:t> will be slow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Already advertise</a:t>
                      </a:r>
                      <a:r>
                        <a:rPr lang="en-US" baseline="0" dirty="0" smtClean="0"/>
                        <a:t> in Job street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2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3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4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5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6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7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ACTION PLAN/STEP MONITORING</a:t>
            </a:r>
          </a:p>
        </p:txBody>
      </p:sp>
      <p:graphicFrame>
        <p:nvGraphicFramePr>
          <p:cNvPr id="183" name="Shape 183"/>
          <p:cNvGraphicFramePr/>
          <p:nvPr>
            <p:extLst>
              <p:ext uri="{D42A27DB-BD31-4B8C-83A1-F6EECF244321}">
                <p14:modId xmlns:p14="http://schemas.microsoft.com/office/powerpoint/2010/main" val="1235905405"/>
              </p:ext>
            </p:extLst>
          </p:nvPr>
        </p:nvGraphicFramePr>
        <p:xfrm>
          <a:off x="218237" y="666425"/>
          <a:ext cx="9530901" cy="6096865"/>
        </p:xfrm>
        <a:graphic>
          <a:graphicData uri="http://schemas.openxmlformats.org/drawingml/2006/table">
            <a:tbl>
              <a:tblPr>
                <a:noFill/>
                <a:tableStyleId>{4FF5AD1E-C8DE-454A-BD52-2A802E8A7AA9}</a:tableStyleId>
              </a:tblPr>
              <a:tblGrid>
                <a:gridCol w="2996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676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93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515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0145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9036"/>
                <a:gridCol w="77661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05554"/>
              </a:tblGrid>
              <a:tr h="565650">
                <a:tc rowSpan="2" gridSpan="2"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3000" b="1" dirty="0"/>
                        <a:t>Dashboard Summary</a:t>
                      </a:r>
                    </a:p>
                  </a:txBody>
                  <a:tcPr marL="63500" marR="63500" marT="63500" marB="63500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/>
                        <a:t>xx%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/>
                        <a:t>C+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5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Dec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Jan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Feb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Mar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Apr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smtClean="0"/>
                        <a:t>May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9275">
                <a:tc rowSpan="3"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/>
                        <a:t>100% complete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9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/>
                        <a:t>75-95% complete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9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/>
                        <a:t>0-75% complete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Customize SPS for TEKUN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80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2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Customize SPS for student version</a:t>
                      </a:r>
                      <a:r>
                        <a:rPr lang="en-US" baseline="0" dirty="0" smtClean="0"/>
                        <a:t> including online exam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15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3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New Enhancement of SPS to reduce system problems due to human errors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X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4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To develop a new module in SPS to communicate with other POS or accounting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system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5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Continues SPS Maintenance and support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X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X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X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X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6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Customize SPS for TEKUN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80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7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Customize SPS for student version</a:t>
                      </a:r>
                      <a:r>
                        <a:rPr lang="en-US" baseline="0" dirty="0" smtClean="0"/>
                        <a:t> including online exam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15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8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New Enhancement of SPS to reduce system problems due to human errors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X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ACTION PLAN/STEP MONITORING</a:t>
            </a:r>
          </a:p>
        </p:txBody>
      </p:sp>
      <p:graphicFrame>
        <p:nvGraphicFramePr>
          <p:cNvPr id="183" name="Shape 183"/>
          <p:cNvGraphicFramePr/>
          <p:nvPr>
            <p:extLst>
              <p:ext uri="{D42A27DB-BD31-4B8C-83A1-F6EECF244321}">
                <p14:modId xmlns:p14="http://schemas.microsoft.com/office/powerpoint/2010/main" val="2505714070"/>
              </p:ext>
            </p:extLst>
          </p:nvPr>
        </p:nvGraphicFramePr>
        <p:xfrm>
          <a:off x="230763" y="826717"/>
          <a:ext cx="9163757" cy="5514395"/>
        </p:xfrm>
        <a:graphic>
          <a:graphicData uri="http://schemas.openxmlformats.org/drawingml/2006/table">
            <a:tbl>
              <a:tblPr>
                <a:noFill/>
                <a:tableStyleId>{4FF5AD1E-C8DE-454A-BD52-2A802E8A7AA9}</a:tableStyleId>
              </a:tblPr>
              <a:tblGrid>
                <a:gridCol w="3444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01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66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710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2286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4909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8182"/>
                <a:gridCol w="710220"/>
              </a:tblGrid>
              <a:tr h="615556">
                <a:tc rowSpan="2" gridSpan="2"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3000" b="1" dirty="0"/>
                        <a:t>Dashboard Summary</a:t>
                      </a:r>
                    </a:p>
                  </a:txBody>
                  <a:tcPr marL="63500" marR="63500" marT="63500" marB="63500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 dirty="0"/>
                        <a:t>xx%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 dirty="0"/>
                        <a:t>C+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1800" b="1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5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 dirty="0" smtClean="0"/>
                        <a:t>Dec</a:t>
                      </a:r>
                      <a:endParaRPr lang="en-US" sz="18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Jan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Feb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Mar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Apr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600" b="1" dirty="0" smtClean="0"/>
                        <a:t>May</a:t>
                      </a:r>
                      <a:endParaRPr lang="en-US" sz="1600" b="1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9275">
                <a:tc rowSpan="3"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1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/>
                        <a:t>100% complete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9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/>
                        <a:t>75-95% complete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9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None/>
                      </a:pPr>
                      <a:r>
                        <a:rPr lang="en-US" sz="1800" b="1"/>
                        <a:t>0-75% complete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180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1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/>
                        <a:t>Preparing a proper schedule for testing purpose. 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100%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2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/>
                        <a:t>Preparing a response time schedule.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80%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3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/>
                        <a:t>To identify the problem indicator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80%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4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Preparing SPS Training (Staff</a:t>
                      </a:r>
                      <a:r>
                        <a:rPr lang="en-US" baseline="0" dirty="0"/>
                        <a:t> and Client)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dirty="0"/>
                        <a:t>75%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5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Preparing User Manual Book (User Guide)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75%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6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Preparing</a:t>
                      </a:r>
                      <a:r>
                        <a:rPr lang="en-US" baseline="0" dirty="0"/>
                        <a:t> and log client records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100%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7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Support</a:t>
                      </a:r>
                      <a:r>
                        <a:rPr lang="en-US" baseline="0" dirty="0"/>
                        <a:t> Renewal Reminder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dirty="0"/>
                        <a:t>80%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8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Send</a:t>
                      </a:r>
                      <a:r>
                        <a:rPr lang="en-US" baseline="0" dirty="0"/>
                        <a:t> Support Renewal Details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dirty="0"/>
                        <a:t>80%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59275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Preparing User Manual Book (TEKUN PROJECT)</a:t>
                      </a: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20%</a:t>
                      </a:r>
                      <a:endParaRPr dirty="0"/>
                    </a:p>
                  </a:txBody>
                  <a:tcPr marL="63500" marR="63500" marT="63500" marB="635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071684"/>
      </p:ext>
    </p:extLst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/>
        </p:nvSpPr>
        <p:spPr>
          <a:xfrm>
            <a:off x="457200" y="274626"/>
            <a:ext cx="8229600" cy="476999"/>
          </a:xfrm>
          <a:prstGeom prst="rect">
            <a:avLst/>
          </a:prstGeom>
          <a:solidFill>
            <a:srgbClr val="FFFFFF"/>
          </a:solidFill>
          <a:ln w="25400" cap="flat" cmpd="sng">
            <a:solidFill>
              <a:srgbClr val="D092A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KPI REVIEW REPORT </a:t>
            </a:r>
          </a:p>
        </p:txBody>
      </p:sp>
      <p:grpSp>
        <p:nvGrpSpPr>
          <p:cNvPr id="190" name="Shape 190"/>
          <p:cNvGrpSpPr/>
          <p:nvPr/>
        </p:nvGrpSpPr>
        <p:grpSpPr>
          <a:xfrm>
            <a:off x="469271" y="1975074"/>
            <a:ext cx="8751042" cy="4387879"/>
            <a:chOff x="1721" y="141406"/>
            <a:chExt cx="8205385" cy="4667460"/>
          </a:xfrm>
        </p:grpSpPr>
        <p:sp>
          <p:nvSpPr>
            <p:cNvPr id="191" name="Shape 191"/>
            <p:cNvSpPr/>
            <p:nvPr/>
          </p:nvSpPr>
          <p:spPr>
            <a:xfrm>
              <a:off x="3679503" y="1199562"/>
              <a:ext cx="815699" cy="915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60000"/>
                  </a:moveTo>
                  <a:lnTo>
                    <a:pt x="119999" y="60000"/>
                  </a:lnTo>
                </a:path>
              </a:pathLst>
            </a:custGeom>
            <a:noFill/>
            <a:ln w="9525" cap="flat" cmpd="sng">
              <a:solidFill>
                <a:srgbClr val="E6BB27"/>
              </a:solidFill>
              <a:prstDash val="solid"/>
              <a:round/>
              <a:headEnd type="none" w="med" len="med"/>
              <a:tailEnd type="stealth" w="lg" len="lg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Shape 192"/>
            <p:cNvSpPr txBox="1"/>
            <p:nvPr/>
          </p:nvSpPr>
          <p:spPr>
            <a:xfrm>
              <a:off x="4066198" y="1241050"/>
              <a:ext cx="42300" cy="8399"/>
            </a:xfrm>
            <a:prstGeom prst="rect">
              <a:avLst/>
            </a:prstGeom>
            <a:noFill/>
            <a:ln>
              <a:noFill/>
            </a:ln>
          </p:spPr>
          <p:txBody>
            <a:bodyPr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Shape 193"/>
            <p:cNvSpPr/>
            <p:nvPr/>
          </p:nvSpPr>
          <p:spPr>
            <a:xfrm>
              <a:off x="1721" y="141406"/>
              <a:ext cx="3679500" cy="2207699"/>
            </a:xfrm>
            <a:prstGeom prst="rect">
              <a:avLst/>
            </a:prstGeom>
            <a:gradFill>
              <a:gsLst>
                <a:gs pos="0">
                  <a:srgbClr val="FFF283"/>
                </a:gs>
                <a:gs pos="35000">
                  <a:srgbClr val="FFF5A9"/>
                </a:gs>
                <a:gs pos="100000">
                  <a:srgbClr val="FFFBDB"/>
                </a:gs>
              </a:gsLst>
              <a:lin ang="16200038" scaled="0"/>
            </a:gra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1721" y="141406"/>
              <a:ext cx="3679500" cy="2207699"/>
            </a:xfrm>
            <a:prstGeom prst="rect">
              <a:avLst/>
            </a:prstGeom>
            <a:noFill/>
            <a:ln>
              <a:noFill/>
            </a:ln>
          </p:spPr>
          <p:txBody>
            <a:bodyPr lIns="128000" tIns="128000" rIns="128000" bIns="1280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None/>
              </a:pPr>
              <a:r>
                <a:rPr lang="en-US">
                  <a:latin typeface="Calibri"/>
                  <a:ea typeface="Calibri"/>
                  <a:cs typeface="Calibri"/>
                  <a:sym typeface="Calibri"/>
                </a:rPr>
                <a:t>R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eview the prior actions.</a:t>
              </a:r>
            </a:p>
          </p:txBody>
        </p:sp>
        <p:sp>
          <p:nvSpPr>
            <p:cNvPr id="195" name="Shape 195"/>
            <p:cNvSpPr/>
            <p:nvPr/>
          </p:nvSpPr>
          <p:spPr>
            <a:xfrm>
              <a:off x="1841513" y="2347356"/>
              <a:ext cx="4525799" cy="81569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0"/>
                  </a:moveTo>
                  <a:lnTo>
                    <a:pt x="120000" y="62515"/>
                  </a:lnTo>
                  <a:lnTo>
                    <a:pt x="0" y="62515"/>
                  </a:lnTo>
                  <a:lnTo>
                    <a:pt x="0" y="119999"/>
                  </a:lnTo>
                </a:path>
              </a:pathLst>
            </a:custGeom>
            <a:noFill/>
            <a:ln w="9525" cap="flat" cmpd="sng">
              <a:solidFill>
                <a:srgbClr val="60BCD6"/>
              </a:solidFill>
              <a:prstDash val="solid"/>
              <a:round/>
              <a:headEnd type="none" w="med" len="med"/>
              <a:tailEnd type="stealth" w="lg" len="lg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Shape 196"/>
            <p:cNvSpPr txBox="1"/>
            <p:nvPr/>
          </p:nvSpPr>
          <p:spPr>
            <a:xfrm>
              <a:off x="3989346" y="2750975"/>
              <a:ext cx="230100" cy="8399"/>
            </a:xfrm>
            <a:prstGeom prst="rect">
              <a:avLst/>
            </a:prstGeom>
            <a:noFill/>
            <a:ln>
              <a:noFill/>
            </a:ln>
          </p:spPr>
          <p:txBody>
            <a:bodyPr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Shape 197"/>
            <p:cNvSpPr/>
            <p:nvPr/>
          </p:nvSpPr>
          <p:spPr>
            <a:xfrm>
              <a:off x="4527607" y="141406"/>
              <a:ext cx="3679500" cy="2207699"/>
            </a:xfrm>
            <a:prstGeom prst="rect">
              <a:avLst/>
            </a:prstGeom>
            <a:gradFill>
              <a:gsLst>
                <a:gs pos="0">
                  <a:srgbClr val="93FFBD"/>
                </a:gs>
                <a:gs pos="35000">
                  <a:srgbClr val="B4FFCF"/>
                </a:gs>
                <a:gs pos="100000">
                  <a:srgbClr val="DFFFE9"/>
                </a:gs>
              </a:gsLst>
              <a:lin ang="16200038" scaled="0"/>
            </a:gra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Shape 198"/>
            <p:cNvSpPr txBox="1"/>
            <p:nvPr/>
          </p:nvSpPr>
          <p:spPr>
            <a:xfrm>
              <a:off x="4527607" y="141406"/>
              <a:ext cx="3679500" cy="2207699"/>
            </a:xfrm>
            <a:prstGeom prst="rect">
              <a:avLst/>
            </a:prstGeom>
            <a:noFill/>
            <a:ln>
              <a:noFill/>
            </a:ln>
          </p:spPr>
          <p:txBody>
            <a:bodyPr lIns="128000" tIns="128000" rIns="128000" bIns="1280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n-US" sz="18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B. Review Objectives</a:t>
              </a: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Calibri"/>
                <a:buChar char="•"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Objectives–on track?</a:t>
              </a: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Calibri"/>
                <a:buChar char="•"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What have been our significant issues or barriers?</a:t>
              </a: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Calibri"/>
                <a:buChar char="•"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Adjustments?</a:t>
              </a:r>
            </a:p>
          </p:txBody>
        </p:sp>
        <p:sp>
          <p:nvSpPr>
            <p:cNvPr id="199" name="Shape 199"/>
            <p:cNvSpPr/>
            <p:nvPr/>
          </p:nvSpPr>
          <p:spPr>
            <a:xfrm>
              <a:off x="3679503" y="4253612"/>
              <a:ext cx="815699" cy="915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60000"/>
                  </a:moveTo>
                  <a:lnTo>
                    <a:pt x="119999" y="60000"/>
                  </a:lnTo>
                </a:path>
              </a:pathLst>
            </a:custGeom>
            <a:noFill/>
            <a:ln w="9525" cap="flat" cmpd="sng">
              <a:solidFill>
                <a:srgbClr val="CE91A6"/>
              </a:solidFill>
              <a:prstDash val="solid"/>
              <a:round/>
              <a:headEnd type="none" w="med" len="med"/>
              <a:tailEnd type="stealth" w="lg" len="lg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Shape 200"/>
            <p:cNvSpPr txBox="1"/>
            <p:nvPr/>
          </p:nvSpPr>
          <p:spPr>
            <a:xfrm>
              <a:off x="4066198" y="4295101"/>
              <a:ext cx="42300" cy="8399"/>
            </a:xfrm>
            <a:prstGeom prst="rect">
              <a:avLst/>
            </a:prstGeom>
            <a:noFill/>
            <a:ln>
              <a:noFill/>
            </a:ln>
          </p:spPr>
          <p:txBody>
            <a:bodyPr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5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Shape 201"/>
            <p:cNvSpPr/>
            <p:nvPr/>
          </p:nvSpPr>
          <p:spPr>
            <a:xfrm>
              <a:off x="1728" y="3195465"/>
              <a:ext cx="3679500" cy="1547999"/>
            </a:xfrm>
            <a:prstGeom prst="rect">
              <a:avLst/>
            </a:prstGeom>
            <a:gradFill>
              <a:gsLst>
                <a:gs pos="0">
                  <a:srgbClr val="A5A5FF"/>
                </a:gs>
                <a:gs pos="35000">
                  <a:srgbClr val="C0C0FF"/>
                </a:gs>
                <a:gs pos="100000">
                  <a:srgbClr val="E4E4FF"/>
                </a:gs>
              </a:gsLst>
              <a:lin ang="16200038" scaled="0"/>
            </a:gra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Shape 202"/>
            <p:cNvSpPr txBox="1"/>
            <p:nvPr/>
          </p:nvSpPr>
          <p:spPr>
            <a:xfrm>
              <a:off x="1728" y="3195466"/>
              <a:ext cx="3679500" cy="1613400"/>
            </a:xfrm>
            <a:prstGeom prst="rect">
              <a:avLst/>
            </a:prstGeom>
            <a:noFill/>
            <a:ln>
              <a:noFill/>
            </a:ln>
          </p:spPr>
          <p:txBody>
            <a:bodyPr lIns="128000" tIns="128000" rIns="128000" bIns="1280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n-US" sz="18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C. Review Strategies</a:t>
              </a: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Calibri"/>
                <a:buChar char="•"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Strategies–on track?</a:t>
              </a: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Calibri"/>
                <a:buChar char="•"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What have been significant issues or barriers?</a:t>
              </a: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21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Calibri"/>
                <a:buChar char="•"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Adjustments? </a:t>
              </a:r>
            </a:p>
          </p:txBody>
        </p:sp>
        <p:sp>
          <p:nvSpPr>
            <p:cNvPr id="203" name="Shape 203"/>
            <p:cNvSpPr/>
            <p:nvPr/>
          </p:nvSpPr>
          <p:spPr>
            <a:xfrm>
              <a:off x="4527603" y="3195466"/>
              <a:ext cx="3679500" cy="1613400"/>
            </a:xfrm>
            <a:prstGeom prst="rect">
              <a:avLst/>
            </a:prstGeom>
            <a:gradFill>
              <a:gsLst>
                <a:gs pos="0">
                  <a:srgbClr val="FEBACF"/>
                </a:gs>
                <a:gs pos="35000">
                  <a:srgbClr val="FECDDC"/>
                </a:gs>
                <a:gs pos="100000">
                  <a:srgbClr val="FFEAF1"/>
                </a:gs>
              </a:gsLst>
              <a:lin ang="16200038" scaled="0"/>
            </a:gra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Shape 204"/>
            <p:cNvSpPr txBox="1"/>
            <p:nvPr/>
          </p:nvSpPr>
          <p:spPr>
            <a:xfrm>
              <a:off x="4527603" y="3195465"/>
              <a:ext cx="3679500" cy="1547999"/>
            </a:xfrm>
            <a:prstGeom prst="rect">
              <a:avLst/>
            </a:prstGeom>
            <a:noFill/>
            <a:ln>
              <a:noFill/>
            </a:ln>
          </p:spPr>
          <p:txBody>
            <a:bodyPr lIns="128000" tIns="128000" rIns="128000" bIns="1280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alibri"/>
                <a:buNone/>
              </a:pPr>
              <a:r>
                <a:rPr lang="en-US" sz="18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D. Next Steps</a:t>
              </a: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Calibri"/>
                <a:buChar char="•"/>
              </a:pPr>
              <a:r>
                <a:rPr lang="en-US" sz="1400" b="0" i="0" u="none" strike="noStrike" cap="none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Short-term action plan – what needs to be done immediately following the meeting to ensure implementation and follow-through?</a:t>
              </a:r>
            </a:p>
          </p:txBody>
        </p:sp>
      </p:grpSp>
      <p:sp>
        <p:nvSpPr>
          <p:cNvPr id="205" name="Shape 205"/>
          <p:cNvSpPr txBox="1"/>
          <p:nvPr/>
        </p:nvSpPr>
        <p:spPr>
          <a:xfrm>
            <a:off x="457650" y="1035450"/>
            <a:ext cx="8990700" cy="65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Contents for monthly review and report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/>
        </p:nvSpPr>
        <p:spPr>
          <a:xfrm>
            <a:off x="0" y="2743200"/>
            <a:ext cx="9906000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 b="1">
                <a:solidFill>
                  <a:srgbClr val="43434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Thank You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graphicFrame>
        <p:nvGraphicFramePr>
          <p:cNvPr id="105" name="Shape 105"/>
          <p:cNvGraphicFramePr/>
          <p:nvPr>
            <p:extLst>
              <p:ext uri="{D42A27DB-BD31-4B8C-83A1-F6EECF244321}">
                <p14:modId xmlns:p14="http://schemas.microsoft.com/office/powerpoint/2010/main" val="1030896532"/>
              </p:ext>
            </p:extLst>
          </p:nvPr>
        </p:nvGraphicFramePr>
        <p:xfrm>
          <a:off x="228600" y="1183650"/>
          <a:ext cx="9159300" cy="435831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38393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23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1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761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Revenue Drivers/Sources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Target For The Year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Year-To-Date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Balance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1,861,031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10,512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1,850,519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9,800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Consultant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2,540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13,540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Company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User 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9,500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I-Support Maintenance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37,240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14,184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23,056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Configuration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180,000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180,000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2,608,941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28,236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2,096,415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06" name="Shape 106"/>
          <p:cNvSpPr txBox="1"/>
          <p:nvPr/>
        </p:nvSpPr>
        <p:spPr>
          <a:xfrm>
            <a:off x="260825" y="762000"/>
            <a:ext cx="3709926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Progress for the Year as </a:t>
            </a:r>
            <a:r>
              <a:rPr lang="en-US" dirty="0" smtClean="0"/>
              <a:t>at 30 April 2015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260825" y="914400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/>
              <a:t>This Year (2016) - Monthly Progress-  </a:t>
            </a:r>
          </a:p>
        </p:txBody>
      </p:sp>
      <p:graphicFrame>
        <p:nvGraphicFramePr>
          <p:cNvPr id="114" name="Shape 114"/>
          <p:cNvGraphicFramePr/>
          <p:nvPr>
            <p:extLst>
              <p:ext uri="{D42A27DB-BD31-4B8C-83A1-F6EECF244321}">
                <p14:modId xmlns:p14="http://schemas.microsoft.com/office/powerpoint/2010/main" val="334623285"/>
              </p:ext>
            </p:extLst>
          </p:nvPr>
        </p:nvGraphicFramePr>
        <p:xfrm>
          <a:off x="228600" y="1336050"/>
          <a:ext cx="9159350" cy="198105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426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04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895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734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8538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85381"/>
                <a:gridCol w="985381"/>
                <a:gridCol w="17094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04785"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Indicators</a:t>
                      </a:r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January Actual</a:t>
                      </a:r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February </a:t>
                      </a:r>
                      <a:endParaRPr lang="en-US" b="1" dirty="0" smtClean="0"/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Actual</a:t>
                      </a:r>
                      <a:endParaRPr lang="en-US" b="1" dirty="0"/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March 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Actual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gridSpan="3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April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May </a:t>
                      </a:r>
                      <a:r>
                        <a:rPr lang="en-US" b="1" dirty="0"/>
                        <a:t>Target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785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Target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Actual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Balance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Sales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800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dirty="0" smtClean="0"/>
                        <a:t>13,772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165,862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5,760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160,102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400" dirty="0" smtClean="0"/>
                        <a:t>134,840</a:t>
                      </a:r>
                      <a:endParaRPr sz="1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Collection#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848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7,270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116,103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5,760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110,343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94,388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Receivable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0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-48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6,502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49,759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0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49,759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40,452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5" name="Shape 115"/>
          <p:cNvSpPr txBox="1"/>
          <p:nvPr/>
        </p:nvSpPr>
        <p:spPr>
          <a:xfrm>
            <a:off x="228600" y="3869825"/>
            <a:ext cx="38657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/>
              <a:t>Last Year (2015) - </a:t>
            </a:r>
            <a:r>
              <a:rPr lang="en-US" b="1">
                <a:solidFill>
                  <a:schemeClr val="dk1"/>
                </a:solidFill>
              </a:rPr>
              <a:t>Monthly </a:t>
            </a:r>
            <a:r>
              <a:rPr lang="en-US" b="1"/>
              <a:t>Progress-  </a:t>
            </a:r>
          </a:p>
        </p:txBody>
      </p:sp>
      <p:graphicFrame>
        <p:nvGraphicFramePr>
          <p:cNvPr id="116" name="Shape 116"/>
          <p:cNvGraphicFramePr/>
          <p:nvPr>
            <p:extLst>
              <p:ext uri="{D42A27DB-BD31-4B8C-83A1-F6EECF244321}">
                <p14:modId xmlns:p14="http://schemas.microsoft.com/office/powerpoint/2010/main" val="1340447664"/>
              </p:ext>
            </p:extLst>
          </p:nvPr>
        </p:nvGraphicFramePr>
        <p:xfrm>
          <a:off x="243450" y="4307850"/>
          <a:ext cx="9155525" cy="192240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8431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31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939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76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7619"/>
              </a:tblGrid>
              <a:tr h="4806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January Actual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February Actual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March Actual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>
                          <a:solidFill>
                            <a:schemeClr val="dk1"/>
                          </a:solidFill>
                        </a:rPr>
                        <a:t>April Actual</a:t>
                      </a:r>
                      <a:endParaRPr lang="en-US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0600">
                <a:tc>
                  <a:txBody>
                    <a:bodyPr/>
                    <a:lstStyle/>
                    <a:p>
                      <a:pPr lvl="0" algn="l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Sales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193,144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51,213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0600">
                <a:tc>
                  <a:txBody>
                    <a:bodyPr/>
                    <a:lstStyle/>
                    <a:p>
                      <a:pPr lvl="0" algn="l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Collection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193,144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51,213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0600">
                <a:tc>
                  <a:txBody>
                    <a:bodyPr/>
                    <a:lstStyle/>
                    <a:p>
                      <a:pPr lvl="0" algn="l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Receivable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0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0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0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0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7" name="Shape 117"/>
          <p:cNvSpPr txBox="1"/>
          <p:nvPr/>
        </p:nvSpPr>
        <p:spPr>
          <a:xfrm>
            <a:off x="306150" y="3218250"/>
            <a:ext cx="37106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Note (#): Collection to-date is RM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graphicFrame>
        <p:nvGraphicFramePr>
          <p:cNvPr id="123" name="Shape 123"/>
          <p:cNvGraphicFramePr/>
          <p:nvPr/>
        </p:nvGraphicFramePr>
        <p:xfrm>
          <a:off x="226150" y="3703275"/>
          <a:ext cx="9212050" cy="2713555"/>
        </p:xfrm>
        <a:graphic>
          <a:graphicData uri="http://schemas.openxmlformats.org/drawingml/2006/table">
            <a:tbl>
              <a:tblPr firstRow="1" bandRow="1">
                <a:noFill/>
                <a:tableStyleId>{52955B20-8C61-437E-9C78-B71278940D77}</a:tableStyleId>
              </a:tblPr>
              <a:tblGrid>
                <a:gridCol w="4366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123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329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40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dirty="0"/>
                        <a:t>RATIOs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Month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Year-To-date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6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Revenue per producer/staff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0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/>
                        <a:t>Profit per producer/staff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6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0"/>
                        <a:t>Revenue per job/file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/>
                        <a:t>Profit per job/file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6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Revenue per utilised hour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/>
                        <a:t>Profit per utilised hour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24" name="Shape 124"/>
          <p:cNvGraphicFramePr/>
          <p:nvPr>
            <p:extLst>
              <p:ext uri="{D42A27DB-BD31-4B8C-83A1-F6EECF244321}">
                <p14:modId xmlns:p14="http://schemas.microsoft.com/office/powerpoint/2010/main" val="2777402999"/>
              </p:ext>
            </p:extLst>
          </p:nvPr>
        </p:nvGraphicFramePr>
        <p:xfrm>
          <a:off x="228600" y="911325"/>
          <a:ext cx="9207150" cy="2561640"/>
        </p:xfrm>
        <a:graphic>
          <a:graphicData uri="http://schemas.openxmlformats.org/drawingml/2006/table">
            <a:tbl>
              <a:tblPr firstRow="1" bandRow="1">
                <a:noFill/>
                <a:tableStyleId>{52955B20-8C61-437E-9C78-B71278940D77}</a:tableStyleId>
              </a:tblPr>
              <a:tblGrid>
                <a:gridCol w="38985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11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6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27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80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24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/>
                        <a:t>PROFITABILITY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Current Month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%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/>
                        <a:t>Year-To-Date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%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/>
                        <a:t>Total Sales Revenue</a:t>
                      </a:r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MY" sz="1800" dirty="0" smtClean="0"/>
                        <a:t>5,130</a:t>
                      </a:r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17,632.6</a:t>
                      </a:r>
                      <a:endParaRPr sz="1800" dirty="0"/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dirty="0"/>
                    </a:p>
                  </a:txBody>
                  <a:tcPr marL="91450" marR="91450" marT="45725" marB="45725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0"/>
                        <a:t>Direct Costs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79,668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319,067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/>
                        <a:t>GROSS PROFIT/(LOSS)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(74,538)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(301,434)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0"/>
                        <a:t>Allocated/Shared Costs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35,028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133,804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1"/>
                        <a:t>NET PROFIT/(LOSS)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109,566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(435,238)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Customer KPI Progress Report </a:t>
            </a:r>
          </a:p>
        </p:txBody>
      </p:sp>
      <p:graphicFrame>
        <p:nvGraphicFramePr>
          <p:cNvPr id="131" name="Shape 131"/>
          <p:cNvGraphicFramePr/>
          <p:nvPr>
            <p:extLst>
              <p:ext uri="{D42A27DB-BD31-4B8C-83A1-F6EECF244321}">
                <p14:modId xmlns:p14="http://schemas.microsoft.com/office/powerpoint/2010/main" val="325580235"/>
              </p:ext>
            </p:extLst>
          </p:nvPr>
        </p:nvGraphicFramePr>
        <p:xfrm>
          <a:off x="381000" y="1397425"/>
          <a:ext cx="8915375" cy="438888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635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89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11550">
                <a:tc grid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b="1" dirty="0"/>
                        <a:t>CLIENT MOVEMENT AS AT </a:t>
                      </a:r>
                      <a:r>
                        <a:rPr lang="en-US" sz="2400" b="1" dirty="0" smtClean="0"/>
                        <a:t>26/5/2016</a:t>
                      </a:r>
                      <a:endParaRPr lang="en-US" sz="2400" b="1" dirty="0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2400"/>
                        <a:t>Number of Clients (</a:t>
                      </a: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1/Month/2016)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2400" dirty="0" smtClean="0"/>
                        <a:t>113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2400"/>
                        <a:t>Number of New Clients (This Month)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2400" dirty="0" smtClean="0"/>
                        <a:t>1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2400"/>
                        <a:t>Number of Client Resignations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2400" dirty="0" smtClean="0"/>
                        <a:t>3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45833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Number of Client Terminations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2400" dirty="0"/>
                        <a:t>-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45833"/>
                        <a:buFont typeface="Arial"/>
                        <a:buNone/>
                      </a:pPr>
                      <a:r>
                        <a:rPr lang="en-US" sz="2400" b="1">
                          <a:solidFill>
                            <a:schemeClr val="dk1"/>
                          </a:solidFill>
                        </a:rPr>
                        <a:t>Total Number of Clients (Year-To-Date)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2400" b="1" dirty="0" smtClean="0"/>
                        <a:t>113</a:t>
                      </a:r>
                      <a:endParaRPr sz="24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45833"/>
                        <a:buFont typeface="Arial"/>
                        <a:buNone/>
                      </a:pPr>
                      <a:r>
                        <a:rPr lang="en-US" sz="2400">
                          <a:solidFill>
                            <a:schemeClr val="dk1"/>
                          </a:solidFill>
                        </a:rPr>
                        <a:t>Number of Clients Expected Next Month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2400" dirty="0"/>
                        <a:t>10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Customer KPI Progress Report </a:t>
            </a:r>
          </a:p>
        </p:txBody>
      </p:sp>
      <p:graphicFrame>
        <p:nvGraphicFramePr>
          <p:cNvPr id="138" name="Shape 138"/>
          <p:cNvGraphicFramePr/>
          <p:nvPr>
            <p:extLst>
              <p:ext uri="{D42A27DB-BD31-4B8C-83A1-F6EECF244321}">
                <p14:modId xmlns:p14="http://schemas.microsoft.com/office/powerpoint/2010/main" val="972148925"/>
              </p:ext>
            </p:extLst>
          </p:nvPr>
        </p:nvGraphicFramePr>
        <p:xfrm>
          <a:off x="257724" y="1332250"/>
          <a:ext cx="9354725" cy="5144275"/>
        </p:xfrm>
        <a:graphic>
          <a:graphicData uri="http://schemas.openxmlformats.org/drawingml/2006/table">
            <a:tbl>
              <a:tblPr>
                <a:noFill/>
                <a:tableStyleId>{52955B20-8C61-437E-9C78-B71278940D77}</a:tableStyleId>
              </a:tblPr>
              <a:tblGrid>
                <a:gridCol w="498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60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5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338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338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8025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8803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dirty="0"/>
                        <a:t>No.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dirty="0"/>
                        <a:t>Revenue Drivers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/>
                        <a:t>Total No. of Jobs/Cases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Jobs/Cases Done 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Work in progress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Expected Jobs Next Month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1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3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3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5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2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System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3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Installation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5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4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Consultant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2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3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5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Company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/>
                        <a:t> </a:t>
                      </a:r>
                      <a:r>
                        <a:rPr lang="en-US" sz="1800" u="none" strike="noStrike" cap="none" dirty="0" smtClean="0"/>
                        <a:t>6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User License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u="none" strike="noStrike" cap="none" dirty="0" smtClean="0"/>
                        <a:t>1</a:t>
                      </a:r>
                      <a:endParaRPr lang="en-US" sz="1800" b="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7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I-Support Maintenance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9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9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8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Training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1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9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0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39" name="Shape 139"/>
          <p:cNvSpPr txBox="1"/>
          <p:nvPr/>
        </p:nvSpPr>
        <p:spPr>
          <a:xfrm>
            <a:off x="260825" y="935875"/>
            <a:ext cx="4387799" cy="39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 dirty="0"/>
              <a:t>JOB PROGRESS REPORT AS </a:t>
            </a:r>
            <a:r>
              <a:rPr lang="en-US" b="1" dirty="0" smtClean="0"/>
              <a:t>AT 26/5/2016</a:t>
            </a:r>
            <a:endParaRPr lang="en-US" b="1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Customer KPI Progress Report 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260825" y="914400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/>
              <a:t>CLIENT COMPLAINTS</a:t>
            </a:r>
          </a:p>
        </p:txBody>
      </p:sp>
      <p:graphicFrame>
        <p:nvGraphicFramePr>
          <p:cNvPr id="147" name="Shape 147"/>
          <p:cNvGraphicFramePr/>
          <p:nvPr>
            <p:extLst>
              <p:ext uri="{D42A27DB-BD31-4B8C-83A1-F6EECF244321}">
                <p14:modId xmlns:p14="http://schemas.microsoft.com/office/powerpoint/2010/main" val="2382098909"/>
              </p:ext>
            </p:extLst>
          </p:nvPr>
        </p:nvGraphicFramePr>
        <p:xfrm>
          <a:off x="228600" y="1335900"/>
          <a:ext cx="9205400" cy="265164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605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97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1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01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5377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Name of Clients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Nature of Complaint and Impact on Business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Resolution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Preventive Measures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6768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/>
                        <a:t>HUSSEIN</a:t>
                      </a:r>
                      <a:r>
                        <a:rPr lang="en-MY" baseline="0" dirty="0"/>
                        <a:t> KHAMIS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System slow because of internet/network issue &amp; a</a:t>
                      </a:r>
                      <a:r>
                        <a:rPr lang="en-US" baseline="0" dirty="0" smtClean="0"/>
                        <a:t> lot of data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Process will be slow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MY" dirty="0"/>
                        <a:t>DATA</a:t>
                      </a:r>
                      <a:r>
                        <a:rPr lang="en-MY" baseline="0" dirty="0"/>
                        <a:t> MIGRATION &amp; DATABASE BACKUP (ONSITE SUPPORT)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98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OPOIKI</a:t>
                      </a:r>
                      <a:r>
                        <a:rPr lang="en-US" baseline="0" dirty="0" smtClean="0"/>
                        <a:t> DATA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Journal</a:t>
                      </a:r>
                      <a:r>
                        <a:rPr lang="en-US" baseline="0" dirty="0" smtClean="0"/>
                        <a:t> Details transfer to the trash. Report will show not accurate.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Debug all data.</a:t>
                      </a:r>
                      <a:r>
                        <a:rPr lang="en-US" baseline="0" dirty="0" smtClean="0"/>
                        <a:t> Change the coding in “deleted process”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baseline="0" dirty="0" smtClean="0"/>
                        <a:t>Change the coding in “deleted process”</a:t>
                      </a:r>
                      <a:endParaRPr lang="en-MY" dirty="0" smtClean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398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48" name="Shape 148"/>
          <p:cNvSpPr txBox="1"/>
          <p:nvPr/>
        </p:nvSpPr>
        <p:spPr>
          <a:xfrm>
            <a:off x="260825" y="3935260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/>
              <a:t>CLIENT SATISFACTION</a:t>
            </a:r>
          </a:p>
        </p:txBody>
      </p:sp>
      <p:graphicFrame>
        <p:nvGraphicFramePr>
          <p:cNvPr id="149" name="Shape 149"/>
          <p:cNvGraphicFramePr/>
          <p:nvPr>
            <p:extLst>
              <p:ext uri="{D42A27DB-BD31-4B8C-83A1-F6EECF244321}">
                <p14:modId xmlns:p14="http://schemas.microsoft.com/office/powerpoint/2010/main" val="1487956374"/>
              </p:ext>
            </p:extLst>
          </p:nvPr>
        </p:nvGraphicFramePr>
        <p:xfrm>
          <a:off x="235750" y="4369286"/>
          <a:ext cx="9197725" cy="118863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7054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85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91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151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Name of Clients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Nature of satisfaction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>
                          <a:solidFill>
                            <a:schemeClr val="dk1"/>
                          </a:solidFill>
                        </a:rPr>
                        <a:t>Impact on Business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Remarks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50" name="Shape 150"/>
          <p:cNvSpPr txBox="1"/>
          <p:nvPr/>
        </p:nvSpPr>
        <p:spPr>
          <a:xfrm>
            <a:off x="322200" y="6075550"/>
            <a:ext cx="7732500" cy="322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All evidences of client complaints/satisfaction must be attached to the report. </a:t>
            </a: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Inter Process KPI Progress Report </a:t>
            </a:r>
          </a:p>
        </p:txBody>
      </p:sp>
      <p:graphicFrame>
        <p:nvGraphicFramePr>
          <p:cNvPr id="156" name="Shape 156"/>
          <p:cNvGraphicFramePr/>
          <p:nvPr>
            <p:extLst>
              <p:ext uri="{D42A27DB-BD31-4B8C-83A1-F6EECF244321}">
                <p14:modId xmlns:p14="http://schemas.microsoft.com/office/powerpoint/2010/main" val="1451018926"/>
              </p:ext>
            </p:extLst>
          </p:nvPr>
        </p:nvGraphicFramePr>
        <p:xfrm>
          <a:off x="228600" y="1228150"/>
          <a:ext cx="9222675" cy="463269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443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188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47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127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#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List of Processes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dirty="0"/>
                        <a:t>Process Deficiencies/Constraints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Process Improvement Initiatives and results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Support</a:t>
                      </a:r>
                      <a:r>
                        <a:rPr lang="en-US" baseline="0" dirty="0" smtClean="0"/>
                        <a:t> using team viewer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Currently have</a:t>
                      </a:r>
                      <a:r>
                        <a:rPr lang="en-US" baseline="0" dirty="0" smtClean="0"/>
                        <a:t> 1 license.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Using trial</a:t>
                      </a:r>
                      <a:r>
                        <a:rPr lang="en-US" baseline="0" dirty="0" smtClean="0"/>
                        <a:t> version. 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2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Improvement</a:t>
                      </a:r>
                      <a:r>
                        <a:rPr lang="en-US" baseline="0" dirty="0" smtClean="0"/>
                        <a:t> of software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Less</a:t>
                      </a:r>
                      <a:r>
                        <a:rPr lang="en-US" baseline="0" dirty="0" smtClean="0"/>
                        <a:t> input from internal 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Form Research</a:t>
                      </a:r>
                      <a:r>
                        <a:rPr lang="en-US" baseline="0" dirty="0" smtClean="0"/>
                        <a:t> &amp; Development team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3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Preparing</a:t>
                      </a:r>
                      <a:r>
                        <a:rPr lang="en-US" baseline="0" dirty="0" smtClean="0"/>
                        <a:t> quotation, invoice, payment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SOP issues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Support</a:t>
                      </a:r>
                      <a:r>
                        <a:rPr lang="en-US" baseline="0" dirty="0" smtClean="0"/>
                        <a:t> will issue Quotation &amp; admin will handle on invoice &amp; payment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4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Record</a:t>
                      </a:r>
                      <a:r>
                        <a:rPr lang="en-US" baseline="0" dirty="0" smtClean="0"/>
                        <a:t> on</a:t>
                      </a:r>
                      <a:r>
                        <a:rPr lang="en-US" dirty="0" smtClean="0"/>
                        <a:t> issues/improvement</a:t>
                      </a:r>
                      <a:r>
                        <a:rPr lang="en-US" baseline="0" dirty="0" smtClean="0"/>
                        <a:t> 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Difficult</a:t>
                      </a:r>
                      <a:r>
                        <a:rPr lang="en-US" baseline="0" dirty="0" smtClean="0"/>
                        <a:t> to monitor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Create the</a:t>
                      </a:r>
                      <a:r>
                        <a:rPr lang="en-US" baseline="0" dirty="0" smtClean="0"/>
                        <a:t> log report 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5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6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7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8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353375" y="814175"/>
            <a:ext cx="8791199" cy="42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/>
              <a:t>Human Resource Requirement 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(Based on current and expected job requirements for the next 6 months)</a:t>
            </a:r>
          </a:p>
        </p:txBody>
      </p:sp>
      <p:graphicFrame>
        <p:nvGraphicFramePr>
          <p:cNvPr id="163" name="Shape 163"/>
          <p:cNvGraphicFramePr/>
          <p:nvPr>
            <p:extLst>
              <p:ext uri="{D42A27DB-BD31-4B8C-83A1-F6EECF244321}">
                <p14:modId xmlns:p14="http://schemas.microsoft.com/office/powerpoint/2010/main" val="2309358249"/>
              </p:ext>
            </p:extLst>
          </p:nvPr>
        </p:nvGraphicFramePr>
        <p:xfrm>
          <a:off x="228600" y="1581525"/>
          <a:ext cx="9404825" cy="502890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362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8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Positions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Current Number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Expected in the next 6 months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 Required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err="1" smtClean="0"/>
                        <a:t>Buss.Dev</a:t>
                      </a:r>
                      <a:r>
                        <a:rPr lang="en-US" dirty="0" smtClean="0"/>
                        <a:t>.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IT</a:t>
                      </a:r>
                      <a:r>
                        <a:rPr lang="en-US" baseline="0" dirty="0" smtClean="0"/>
                        <a:t> Manager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 Programmer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</a:t>
                      </a:r>
                      <a:r>
                        <a:rPr lang="en-US" baseline="0" dirty="0" smtClean="0"/>
                        <a:t> Support 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Junior</a:t>
                      </a:r>
                      <a:r>
                        <a:rPr lang="en-US" baseline="0" dirty="0" smtClean="0"/>
                        <a:t> Programmer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Support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Designer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Practical student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Contract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Paper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1087</Words>
  <Application>Microsoft Office PowerPoint</Application>
  <PresentationFormat>A4 Paper (210x297 mm)</PresentationFormat>
  <Paragraphs>468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Questrial</vt:lpstr>
      <vt:lpstr>Calibri</vt:lpstr>
      <vt:lpstr>Architects Daughter</vt:lpstr>
      <vt:lpstr>Office Theme</vt:lpstr>
      <vt:lpstr>PowerPoint Presentation</vt:lpstr>
      <vt:lpstr>Financial KPI Progress Report </vt:lpstr>
      <vt:lpstr>Financial KPI Progress Report </vt:lpstr>
      <vt:lpstr>Financial KPI Progress Report </vt:lpstr>
      <vt:lpstr>Customer KPI Progress Report </vt:lpstr>
      <vt:lpstr>Customer KPI Progress Report </vt:lpstr>
      <vt:lpstr>Customer KPI Progress Report </vt:lpstr>
      <vt:lpstr>Inter Process KPI Progress Report </vt:lpstr>
      <vt:lpstr>Human Resource KPI Progress Report </vt:lpstr>
      <vt:lpstr>Human Resource KPI Progress Report </vt:lpstr>
      <vt:lpstr>Human Resource KPI Progress Report </vt:lpstr>
      <vt:lpstr>Human Resource KPI Progress Report </vt:lpstr>
      <vt:lpstr>ACTION PLAN/STEP MONITORING</vt:lpstr>
      <vt:lpstr>ACTION PLAN/STEP MONITORING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</dc:creator>
  <cp:lastModifiedBy>User</cp:lastModifiedBy>
  <cp:revision>35</cp:revision>
  <cp:lastPrinted>2016-05-26T02:42:45Z</cp:lastPrinted>
  <dcterms:modified xsi:type="dcterms:W3CDTF">2017-01-05T09:05:35Z</dcterms:modified>
</cp:coreProperties>
</file>