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8"/>
  </p:notesMasterIdLst>
  <p:handoutMasterIdLst>
    <p:handoutMasterId r:id="rId19"/>
  </p:handoutMasterIdLst>
  <p:sldIdLst>
    <p:sldId id="292" r:id="rId2"/>
    <p:sldId id="314" r:id="rId3"/>
    <p:sldId id="328" r:id="rId4"/>
    <p:sldId id="340" r:id="rId5"/>
    <p:sldId id="329" r:id="rId6"/>
    <p:sldId id="330" r:id="rId7"/>
    <p:sldId id="318" r:id="rId8"/>
    <p:sldId id="326" r:id="rId9"/>
    <p:sldId id="317" r:id="rId10"/>
    <p:sldId id="335" r:id="rId11"/>
    <p:sldId id="341" r:id="rId12"/>
    <p:sldId id="331" r:id="rId13"/>
    <p:sldId id="332" r:id="rId14"/>
    <p:sldId id="333" r:id="rId15"/>
    <p:sldId id="327" r:id="rId16"/>
    <p:sldId id="325" r:id="rId17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FCF5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71" autoAdjust="0"/>
  </p:normalViewPr>
  <p:slideViewPr>
    <p:cSldViewPr>
      <p:cViewPr>
        <p:scale>
          <a:sx n="77" d="100"/>
          <a:sy n="77" d="100"/>
        </p:scale>
        <p:origin x="-108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9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233" cy="492780"/>
          </a:xfrm>
          <a:prstGeom prst="rect">
            <a:avLst/>
          </a:prstGeom>
        </p:spPr>
        <p:txBody>
          <a:bodyPr vert="horz" lIns="87563" tIns="43781" rIns="87563" bIns="43781" rtlCol="0"/>
          <a:lstStyle>
            <a:lvl1pPr algn="l">
              <a:defRPr sz="11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026" y="0"/>
            <a:ext cx="2919233" cy="492780"/>
          </a:xfrm>
          <a:prstGeom prst="rect">
            <a:avLst/>
          </a:prstGeom>
        </p:spPr>
        <p:txBody>
          <a:bodyPr vert="horz" lIns="87563" tIns="43781" rIns="87563" bIns="43781" rtlCol="0"/>
          <a:lstStyle>
            <a:lvl1pPr algn="r">
              <a:defRPr sz="1100"/>
            </a:lvl1pPr>
          </a:lstStyle>
          <a:p>
            <a:fld id="{C5CE7C58-907A-4F9F-AFE7-14B601CF8A8D}" type="datetimeFigureOut">
              <a:rPr lang="en-MY" smtClean="0"/>
              <a:t>12/12/2017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2003"/>
            <a:ext cx="2919233" cy="492780"/>
          </a:xfrm>
          <a:prstGeom prst="rect">
            <a:avLst/>
          </a:prstGeom>
        </p:spPr>
        <p:txBody>
          <a:bodyPr vert="horz" lIns="87563" tIns="43781" rIns="87563" bIns="43781" rtlCol="0" anchor="b"/>
          <a:lstStyle>
            <a:lvl1pPr algn="l">
              <a:defRPr sz="11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026" y="9372003"/>
            <a:ext cx="2919233" cy="492780"/>
          </a:xfrm>
          <a:prstGeom prst="rect">
            <a:avLst/>
          </a:prstGeom>
        </p:spPr>
        <p:txBody>
          <a:bodyPr vert="horz" lIns="87563" tIns="43781" rIns="87563" bIns="43781" rtlCol="0" anchor="b"/>
          <a:lstStyle>
            <a:lvl1pPr algn="r">
              <a:defRPr sz="1100"/>
            </a:lvl1pPr>
          </a:lstStyle>
          <a:p>
            <a:fld id="{879014BB-8FED-4B90-B8ED-61EB70F9313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50402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41" cy="493486"/>
          </a:xfrm>
          <a:prstGeom prst="rect">
            <a:avLst/>
          </a:prstGeom>
        </p:spPr>
        <p:txBody>
          <a:bodyPr vert="horz" lIns="93439" tIns="46719" rIns="93439" bIns="467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98" y="1"/>
            <a:ext cx="2919441" cy="493486"/>
          </a:xfrm>
          <a:prstGeom prst="rect">
            <a:avLst/>
          </a:prstGeom>
        </p:spPr>
        <p:txBody>
          <a:bodyPr vert="horz" lIns="93439" tIns="46719" rIns="93439" bIns="46719" rtlCol="0"/>
          <a:lstStyle>
            <a:lvl1pPr algn="r">
              <a:defRPr sz="1200"/>
            </a:lvl1pPr>
          </a:lstStyle>
          <a:p>
            <a:fld id="{12BC32BC-0D15-4867-8813-893AF413C9D8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39" tIns="46719" rIns="93439" bIns="467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187" y="4687262"/>
            <a:ext cx="5387390" cy="4439671"/>
          </a:xfrm>
          <a:prstGeom prst="rect">
            <a:avLst/>
          </a:prstGeom>
        </p:spPr>
        <p:txBody>
          <a:bodyPr vert="horz" lIns="93439" tIns="46719" rIns="93439" bIns="4671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133"/>
            <a:ext cx="2919441" cy="493486"/>
          </a:xfrm>
          <a:prstGeom prst="rect">
            <a:avLst/>
          </a:prstGeom>
        </p:spPr>
        <p:txBody>
          <a:bodyPr vert="horz" lIns="93439" tIns="46719" rIns="93439" bIns="467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98" y="9371133"/>
            <a:ext cx="2919441" cy="493486"/>
          </a:xfrm>
          <a:prstGeom prst="rect">
            <a:avLst/>
          </a:prstGeom>
        </p:spPr>
        <p:txBody>
          <a:bodyPr vert="horz" lIns="93439" tIns="46719" rIns="93439" bIns="46719" rtlCol="0" anchor="b"/>
          <a:lstStyle>
            <a:lvl1pPr algn="r">
              <a:defRPr sz="1200"/>
            </a:lvl1pPr>
          </a:lstStyle>
          <a:p>
            <a:fld id="{3BE6D365-3D39-48BC-8613-2DE4CD604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47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29187" cy="3698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549BD-A814-45F2-8681-AA32A2770F22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844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941412" y="3112703"/>
            <a:ext cx="7531287" cy="2948874"/>
          </a:xfrm>
          <a:prstGeom prst="rect">
            <a:avLst/>
          </a:prstGeom>
        </p:spPr>
        <p:txBody>
          <a:bodyPr lIns="87549" tIns="87549" rIns="87549" bIns="87549" anchor="t" anchorCtr="0">
            <a:noAutofit/>
          </a:bodyPr>
          <a:lstStyle/>
          <a:p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490538"/>
            <a:ext cx="3276600" cy="245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750309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490538"/>
            <a:ext cx="3276600" cy="245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941412" y="3112703"/>
            <a:ext cx="7531287" cy="2948874"/>
          </a:xfrm>
          <a:prstGeom prst="rect">
            <a:avLst/>
          </a:prstGeom>
          <a:noFill/>
          <a:ln>
            <a:noFill/>
          </a:ln>
        </p:spPr>
        <p:txBody>
          <a:bodyPr lIns="87453" tIns="43714" rIns="87453" bIns="43714" anchor="t" anchorCtr="0">
            <a:noAutofit/>
          </a:bodyPr>
          <a:lstStyle/>
          <a:p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Shape 180"/>
          <p:cNvSpPr txBox="1">
            <a:spLocks noGrp="1"/>
          </p:cNvSpPr>
          <p:nvPr>
            <p:ph type="sldNum" idx="12"/>
          </p:nvPr>
        </p:nvSpPr>
        <p:spPr>
          <a:xfrm>
            <a:off x="5332484" y="6224264"/>
            <a:ext cx="4079447" cy="327653"/>
          </a:xfrm>
          <a:prstGeom prst="rect">
            <a:avLst/>
          </a:prstGeom>
          <a:noFill/>
          <a:ln>
            <a:noFill/>
          </a:ln>
        </p:spPr>
        <p:txBody>
          <a:bodyPr lIns="87453" tIns="43714" rIns="87453" bIns="43714" anchor="b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>
                <a:buSzPct val="25000"/>
              </a:pPr>
              <a:t>3</a:t>
            </a:fld>
            <a:endParaRPr lang="en-US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5646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941412" y="3112703"/>
            <a:ext cx="7531287" cy="2948874"/>
          </a:xfrm>
          <a:prstGeom prst="rect">
            <a:avLst/>
          </a:prstGeom>
        </p:spPr>
        <p:txBody>
          <a:bodyPr lIns="87549" tIns="87549" rIns="87549" bIns="87549" anchor="t" anchorCtr="0">
            <a:noAutofit/>
          </a:bodyPr>
          <a:lstStyle/>
          <a:p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490538"/>
            <a:ext cx="3276600" cy="245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566953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941412" y="3112703"/>
            <a:ext cx="7531287" cy="2948874"/>
          </a:xfrm>
          <a:prstGeom prst="rect">
            <a:avLst/>
          </a:prstGeom>
        </p:spPr>
        <p:txBody>
          <a:bodyPr lIns="87549" tIns="87549" rIns="87549" bIns="87549" anchor="t" anchorCtr="0">
            <a:noAutofit/>
          </a:bodyPr>
          <a:lstStyle/>
          <a:p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490538"/>
            <a:ext cx="3276600" cy="245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5640762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6D365-3D39-48BC-8613-2DE4CD604BF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955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490538"/>
            <a:ext cx="3276600" cy="245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23" name="Shape 323"/>
          <p:cNvSpPr txBox="1">
            <a:spLocks noGrp="1"/>
          </p:cNvSpPr>
          <p:nvPr>
            <p:ph type="body" idx="1"/>
          </p:nvPr>
        </p:nvSpPr>
        <p:spPr>
          <a:xfrm>
            <a:off x="941412" y="3112703"/>
            <a:ext cx="7531287" cy="2948874"/>
          </a:xfrm>
          <a:prstGeom prst="rect">
            <a:avLst/>
          </a:prstGeom>
          <a:noFill/>
          <a:ln>
            <a:noFill/>
          </a:ln>
        </p:spPr>
        <p:txBody>
          <a:bodyPr lIns="87453" tIns="43714" rIns="87453" bIns="43714" anchor="t" anchorCtr="0">
            <a:noAutofit/>
          </a:bodyPr>
          <a:lstStyle/>
          <a:p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Shape 324"/>
          <p:cNvSpPr txBox="1">
            <a:spLocks noGrp="1"/>
          </p:cNvSpPr>
          <p:nvPr>
            <p:ph type="sldNum" idx="12"/>
          </p:nvPr>
        </p:nvSpPr>
        <p:spPr>
          <a:xfrm>
            <a:off x="5332484" y="6224264"/>
            <a:ext cx="4079447" cy="327653"/>
          </a:xfrm>
          <a:prstGeom prst="rect">
            <a:avLst/>
          </a:prstGeom>
          <a:noFill/>
          <a:ln>
            <a:noFill/>
          </a:ln>
        </p:spPr>
        <p:txBody>
          <a:bodyPr lIns="87453" tIns="43714" rIns="87453" bIns="43714" anchor="b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>
                <a:buSzPct val="25000"/>
              </a:pPr>
              <a:t>16</a:t>
            </a:fld>
            <a:endParaRPr lang="en-US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2723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2pPr>
            <a:lvl3pPr lvl="2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3pPr>
            <a:lvl4pPr lvl="3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4pPr>
            <a:lvl5pPr lvl="4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5pPr>
            <a:lvl6pPr lvl="5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6pPr>
            <a:lvl7pPr lvl="6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7pPr>
            <a:lvl8pPr lvl="7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8pPr>
            <a:lvl9pPr lvl="8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104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 1">
    <p:bg>
      <p:bgPr>
        <a:solidFill>
          <a:schemeClr val="lt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152398" y="208552"/>
            <a:ext cx="8091794" cy="729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entury Gothic"/>
              <a:buNone/>
              <a:defRPr sz="36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152400" y="1236775"/>
            <a:ext cx="8801100" cy="5187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3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  <p:pic>
        <p:nvPicPr>
          <p:cNvPr id="17" name="Shape 17" descr="D:\IT\Work\Audry\Desktop\Printing Item\TAF\umt\slide\divider.png"/>
          <p:cNvPicPr preferRelativeResize="0"/>
          <p:nvPr/>
        </p:nvPicPr>
        <p:blipFill rotWithShape="1">
          <a:blip r:embed="rId2">
            <a:alphaModFix/>
          </a:blip>
          <a:srcRect l="4999" t="11931" b="-2"/>
          <a:stretch/>
        </p:blipFill>
        <p:spPr>
          <a:xfrm>
            <a:off x="0" y="979855"/>
            <a:ext cx="9144001" cy="214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Shape 18" descr="C:\Users\User\Desktop\Salihin Logo\Untitled-1.png"/>
          <p:cNvPicPr preferRelativeResize="0"/>
          <p:nvPr/>
        </p:nvPicPr>
        <p:blipFill rotWithShape="1">
          <a:blip r:embed="rId3">
            <a:alphaModFix/>
          </a:blip>
          <a:srcRect b="12742"/>
          <a:stretch/>
        </p:blipFill>
        <p:spPr>
          <a:xfrm>
            <a:off x="228600" y="6482600"/>
            <a:ext cx="1079700" cy="21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Shape 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420100" y="208552"/>
            <a:ext cx="533399" cy="731662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Shape 20"/>
          <p:cNvSpPr txBox="1"/>
          <p:nvPr/>
        </p:nvSpPr>
        <p:spPr>
          <a:xfrm>
            <a:off x="3383550" y="6482600"/>
            <a:ext cx="3083400" cy="2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r>
              <a:rPr lang="en-US" sz="1400" i="1" kern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Highly 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25788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954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96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4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300" kern="0">
                <a:solidFill>
                  <a:srgbClr val="000000"/>
                </a:solidFill>
                <a:ea typeface="Arial"/>
                <a:cs typeface="Arial"/>
                <a:sym typeface="Arial"/>
              </a:rPr>
              <a:pPr algn="r"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 sz="1300" kern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9958295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262028" y="3569516"/>
            <a:ext cx="6477000" cy="2209800"/>
            <a:chOff x="2278802" y="4330869"/>
            <a:chExt cx="7016750" cy="1143000"/>
          </a:xfrm>
        </p:grpSpPr>
        <p:sp>
          <p:nvSpPr>
            <p:cNvPr id="8" name="Rounded Rectangle 7"/>
            <p:cNvSpPr/>
            <p:nvPr/>
          </p:nvSpPr>
          <p:spPr>
            <a:xfrm>
              <a:off x="2278802" y="4330869"/>
              <a:ext cx="7016750" cy="1143000"/>
            </a:xfrm>
            <a:prstGeom prst="roundRect">
              <a:avLst>
                <a:gd name="adj" fmla="val 6854"/>
              </a:avLst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305767" y="4573499"/>
              <a:ext cx="6918553" cy="6526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Department	:    </a:t>
              </a:r>
              <a:r>
                <a:rPr lang="en-US" sz="28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IT DEPARTMENT (SPS)</a:t>
              </a:r>
              <a:endParaRPr lang="en-US" sz="2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400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Venue		:   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Neuropol" panose="020B0500000000000000" pitchFamily="34" charset="0"/>
                  <a:cs typeface="Arial" panose="020B0604020202020204" pitchFamily="34" charset="0"/>
                </a:rPr>
                <a:t>Salihin</a:t>
              </a:r>
              <a:r>
                <a:rPr lang="en-US" sz="2400" b="1" dirty="0" err="1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’s</a:t>
              </a:r>
              <a:r>
                <a:rPr lang="en-US" sz="24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HQ</a:t>
              </a:r>
            </a:p>
            <a:p>
              <a:r>
                <a:rPr lang="en-US" sz="2400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Date		:    </a:t>
              </a:r>
              <a:r>
                <a:rPr lang="en-US" sz="24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Saturday, 07 January 2017</a:t>
              </a: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7" y="3569515"/>
            <a:ext cx="2146242" cy="22098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50167" y="1524000"/>
            <a:ext cx="8091794" cy="1262649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/>
              <a:t>RETREAT 2017</a:t>
            </a:r>
            <a:endParaRPr lang="en-US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54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55964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Monitoring – Financial </a:t>
            </a:r>
            <a:r>
              <a:rPr lang="en-US" sz="2800" b="1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2017</a:t>
            </a:r>
            <a:endParaRPr lang="en-MY" sz="2800" dirty="0"/>
          </a:p>
        </p:txBody>
      </p:sp>
      <p:graphicFrame>
        <p:nvGraphicFramePr>
          <p:cNvPr id="6" name="Shape 227"/>
          <p:cNvGraphicFramePr/>
          <p:nvPr>
            <p:extLst>
              <p:ext uri="{D42A27DB-BD31-4B8C-83A1-F6EECF244321}">
                <p14:modId xmlns:p14="http://schemas.microsoft.com/office/powerpoint/2010/main" val="1439391122"/>
              </p:ext>
            </p:extLst>
          </p:nvPr>
        </p:nvGraphicFramePr>
        <p:xfrm>
          <a:off x="304800" y="1066800"/>
          <a:ext cx="8382000" cy="5626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105400"/>
                <a:gridCol w="3276600"/>
              </a:tblGrid>
              <a:tr h="504351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800" b="1" u="none" strike="noStrike" cap="none" baseline="0" dirty="0">
                          <a:latin typeface="Century Gothic" pitchFamily="34" charset="0"/>
                        </a:rPr>
                        <a:t>Services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800" b="1" u="none" strike="noStrike" cap="none" baseline="0" dirty="0">
                          <a:latin typeface="Century Gothic" pitchFamily="34" charset="0"/>
                        </a:rPr>
                        <a:t>Forecast</a:t>
                      </a:r>
                    </a:p>
                  </a:txBody>
                  <a:tcPr marL="91450" marR="91450" marT="45725" marB="45725"/>
                </a:tc>
              </a:tr>
              <a:tr h="30360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Accounting System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RM170,000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668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SPS-Lite (T-Corp)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RM60,000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668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Lite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RM25,000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668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SPS-Customization</a:t>
                      </a:r>
                      <a:endParaRPr lang="en-US" sz="14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RM210,000</a:t>
                      </a:r>
                      <a:endParaRPr lang="en-US" sz="14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6141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SPS-Audit Scoreboard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640,000</a:t>
                      </a:r>
                    </a:p>
                  </a:txBody>
                  <a:tcPr marL="91450" marR="91450" marT="45725" marB="45725"/>
                </a:tc>
              </a:tr>
              <a:tr h="36141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err="1" smtClean="0">
                          <a:solidFill>
                            <a:srgbClr val="FF0000"/>
                          </a:solidFill>
                          <a:latin typeface="Century Gothic" pitchFamily="34" charset="0"/>
                        </a:rPr>
                        <a:t>Pusat</a:t>
                      </a:r>
                      <a:r>
                        <a:rPr lang="en-US" sz="1400" u="none" strike="noStrike" cap="none" baseline="0" dirty="0" smtClean="0">
                          <a:solidFill>
                            <a:srgbClr val="FF0000"/>
                          </a:solidFill>
                          <a:latin typeface="Century Gothic" pitchFamily="34" charset="0"/>
                        </a:rPr>
                        <a:t> Internet 1 Malaysia (Pi1M)</a:t>
                      </a:r>
                      <a:endParaRPr lang="en-US" sz="1400" u="none" strike="noStrike" cap="none" baseline="0" dirty="0">
                        <a:solidFill>
                          <a:srgbClr val="FF0000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-</a:t>
                      </a:r>
                    </a:p>
                  </a:txBody>
                  <a:tcPr marL="91450" marR="91450" marT="45725" marB="45725"/>
                </a:tc>
              </a:tr>
              <a:tr h="29668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in University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RM110,000</a:t>
                      </a:r>
                    </a:p>
                  </a:txBody>
                  <a:tcPr marL="91450" marR="91450" marT="45725" marB="45725"/>
                </a:tc>
              </a:tr>
              <a:tr h="36143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E-Voting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118,000</a:t>
                      </a:r>
                    </a:p>
                  </a:txBody>
                  <a:tcPr marL="91450" marR="91450" marT="45725" marB="45725"/>
                </a:tc>
              </a:tr>
              <a:tr h="36144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Saga Compliance _ Lease Purchase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300,000</a:t>
                      </a:r>
                    </a:p>
                  </a:txBody>
                  <a:tcPr marL="91450" marR="91450" marT="45725" marB="45725"/>
                </a:tc>
              </a:tr>
              <a:tr h="36144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Saga _</a:t>
                      </a:r>
                      <a:r>
                        <a:rPr lang="en-US" sz="1400" u="none" strike="noStrike" cap="none" baseline="0" dirty="0" err="1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Bernama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2,100,000</a:t>
                      </a:r>
                    </a:p>
                  </a:txBody>
                  <a:tcPr marL="91450" marR="91450" marT="45725" marB="45725"/>
                </a:tc>
              </a:tr>
              <a:tr h="36144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I-Support Maintenance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59,000</a:t>
                      </a:r>
                    </a:p>
                  </a:txBody>
                  <a:tcPr marL="91450" marR="91450" marT="45725" marB="45725"/>
                </a:tc>
              </a:tr>
              <a:tr h="29668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Additional license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12,500</a:t>
                      </a:r>
                    </a:p>
                  </a:txBody>
                  <a:tcPr marL="91450" marR="91450" marT="45725" marB="45725"/>
                </a:tc>
              </a:tr>
              <a:tr h="29668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Total 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3,804,500</a:t>
                      </a:r>
                      <a:endParaRPr lang="en-US" sz="1400" b="1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2048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Direct Cost</a:t>
                      </a:r>
                      <a:endParaRPr lang="en-US" sz="1400" b="1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RM2,000,000</a:t>
                      </a:r>
                      <a:endParaRPr lang="en-US" sz="1400" b="1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48548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Gross Profit/(loss)    -   47%</a:t>
                      </a:r>
                      <a:endParaRPr lang="en-US" sz="1400" b="1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RM1,804,500</a:t>
                      </a:r>
                      <a:endParaRPr lang="en-US" sz="1400" b="1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218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Potential Client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11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5651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SPS Audit </a:t>
            </a:r>
            <a:r>
              <a:rPr lang="en-MY" u="sng" dirty="0" err="1" smtClean="0"/>
              <a:t>ScoreBoard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710139"/>
              </p:ext>
            </p:extLst>
          </p:nvPr>
        </p:nvGraphicFramePr>
        <p:xfrm>
          <a:off x="307932" y="1676400"/>
          <a:ext cx="8302669" cy="4191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68"/>
                <a:gridCol w="4648200"/>
                <a:gridCol w="2971801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Total fee (RM)</a:t>
                      </a:r>
                      <a:endParaRPr lang="en-MY" dirty="0"/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MITI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TEKUN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MPSJ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Majlis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Agama Islam Selangor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KW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Pembangunan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Usahawan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FAMA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Lembaga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Pertubuhan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Peladang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MCMC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MAQIS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4098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LKIM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79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Potential Client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12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5651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SPS Audit </a:t>
            </a:r>
            <a:r>
              <a:rPr lang="en-MY" u="sng" dirty="0" err="1" smtClean="0"/>
              <a:t>ScoreBoard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882563"/>
              </p:ext>
            </p:extLst>
          </p:nvPr>
        </p:nvGraphicFramePr>
        <p:xfrm>
          <a:off x="307932" y="1676400"/>
          <a:ext cx="8302669" cy="416609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68"/>
                <a:gridCol w="4648200"/>
                <a:gridCol w="2971801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Total fee (RM)</a:t>
                      </a:r>
                      <a:endParaRPr lang="en-MY" dirty="0"/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KEMAS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IKBN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MSN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Martrade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PUNB/PNS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MPAJ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FELCRA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MBSA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MBKJ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SKM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683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Potential Client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13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5651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SPS Audit </a:t>
            </a:r>
            <a:r>
              <a:rPr lang="en-MY" u="sng" dirty="0" err="1" smtClean="0"/>
              <a:t>ScoreBoard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619947"/>
              </p:ext>
            </p:extLst>
          </p:nvPr>
        </p:nvGraphicFramePr>
        <p:xfrm>
          <a:off x="307932" y="1676400"/>
          <a:ext cx="8302669" cy="185628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87468"/>
                <a:gridCol w="5638800"/>
                <a:gridCol w="1676401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Total fee (RM)</a:t>
                      </a:r>
                      <a:endParaRPr lang="en-MY" dirty="0"/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Lembaga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Zakat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Selangor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RISDA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NAFAS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Lembaga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Pertubuhan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Peladang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481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Potential Client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14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6641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SPS SAGA Compliance (Government Agencies)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787600"/>
              </p:ext>
            </p:extLst>
          </p:nvPr>
        </p:nvGraphicFramePr>
        <p:xfrm>
          <a:off x="307932" y="1676400"/>
          <a:ext cx="8302669" cy="185628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87468"/>
                <a:gridCol w="5638800"/>
                <a:gridCol w="1676401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Total fee (RM)</a:t>
                      </a:r>
                      <a:endParaRPr lang="en-MY" dirty="0"/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Majlis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Daerah Kuala Selangor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Majlis</a:t>
                      </a:r>
                      <a:r>
                        <a:rPr lang="en-MY" sz="1400" b="0" i="0" u="none" strike="noStrike" cap="non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Daerah Hulu Selangor</a:t>
                      </a:r>
                      <a:endParaRPr lang="en-MY" sz="1400" b="0" i="0" u="none" strike="noStrike" cap="non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150,000.00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Majlis</a:t>
                      </a:r>
                      <a:r>
                        <a:rPr lang="en-MY" sz="1400" b="0" i="0" u="none" strike="noStrike" cap="non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Daerah </a:t>
                      </a:r>
                      <a:r>
                        <a:rPr lang="en-MY" sz="1400" b="0" i="0" u="none" strike="noStrike" cap="non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Sepang</a:t>
                      </a:r>
                      <a:endParaRPr lang="en-MY" sz="1400" b="0" i="0" u="none" strike="noStrike" cap="non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150,000.00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Majlis</a:t>
                      </a:r>
                      <a:r>
                        <a:rPr lang="en-MY" sz="1400" b="0" i="0" u="none" strike="noStrike" cap="non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lang="en-MY" sz="1400" b="0" i="0" u="none" strike="noStrike" cap="non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Perbandaran</a:t>
                      </a:r>
                      <a:r>
                        <a:rPr lang="en-MY" sz="1400" b="0" i="0" u="none" strike="noStrike" cap="non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lang="en-MY" sz="1400" b="0" i="0" u="none" strike="noStrike" cap="non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Kajang</a:t>
                      </a:r>
                      <a:endParaRPr lang="en-MY" sz="1400" b="0" i="0" u="none" strike="noStrike" cap="non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150,000.00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40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7093039"/>
              </p:ext>
            </p:extLst>
          </p:nvPr>
        </p:nvGraphicFramePr>
        <p:xfrm>
          <a:off x="329406" y="1251445"/>
          <a:ext cx="8585994" cy="5648519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17199"/>
                <a:gridCol w="1717199"/>
                <a:gridCol w="858599"/>
                <a:gridCol w="858599"/>
                <a:gridCol w="1717199"/>
                <a:gridCol w="1717199"/>
              </a:tblGrid>
              <a:tr h="1434328">
                <a:tc rowSpan="2">
                  <a:txBody>
                    <a:bodyPr/>
                    <a:lstStyle/>
                    <a:p>
                      <a:r>
                        <a:rPr lang="en-AU" sz="900" b="1" dirty="0" smtClean="0"/>
                        <a:t>           Key</a:t>
                      </a:r>
                      <a:r>
                        <a:rPr lang="en-AU" sz="900" b="1" baseline="0" dirty="0" smtClean="0"/>
                        <a:t> Partners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Media partner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BERNAMA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Kumpulan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Utusan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Kumpulan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Karangkraf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Business association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DPIM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DPMM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Cloud service provider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Exabytes.com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Payment enabler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Billplz.com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Business partner (SPS)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SPS dealers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TEKUN Corp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AIM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Business partner (Project Based)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Masterplan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FR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Mutiara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SuiteLab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Technology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Quantum parallel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Dasar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Jati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457200" lvl="1" indent="0" algn="l">
                        <a:buFont typeface="Arial" panose="020B0604020202020204" pitchFamily="34" charset="0"/>
                        <a:buNone/>
                      </a:pPr>
                      <a:endParaRPr lang="en-AU" sz="900" b="0" baseline="0" dirty="0" smtClean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900" b="1" dirty="0" smtClean="0"/>
                        <a:t>        Key Activities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Software development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Marketing &amp; branding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Help desk support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Exhibition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Mass media exposure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Pre-sales activities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Joint-promotion 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Proposal submission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Social media engagement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dirty="0" smtClean="0"/>
                        <a:t>          Value Propositions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RECURRING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Accounting Software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Desktop Based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Cloud Based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Customized Solutions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Fibromat</a:t>
                      </a: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BIMB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</a:t>
                      </a: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Lite</a:t>
                      </a: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Web CMS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Plug N Play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Customized Solutions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</a:t>
                      </a: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WebLite</a:t>
                      </a: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SAGA Leased Purchase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FIXED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Audit Scoreboard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E-Voting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PROJECT BASED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BERNAMA SAGA Accounting System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PI1M Content Enhancement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en-AU" sz="900" b="1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rd</a:t>
                      </a: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PARTY COTS SOFTWARES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Swingvy</a:t>
                      </a: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HR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Huemedia</a:t>
                      </a: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CRM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900" b="1" dirty="0" smtClean="0"/>
                        <a:t>         Customer </a:t>
                      </a:r>
                    </a:p>
                    <a:p>
                      <a:r>
                        <a:rPr lang="en-AU" sz="900" b="1" dirty="0" smtClean="0"/>
                        <a:t>         Relationships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Help desk &amp; support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Social media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Webchat/ </a:t>
                      </a:r>
                      <a:r>
                        <a:rPr lang="en-AU" sz="900" b="0" dirty="0" err="1" smtClean="0">
                          <a:latin typeface="Comic Sans MS" pitchFamily="66" charset="0"/>
                        </a:rPr>
                        <a:t>whatsapps</a:t>
                      </a:r>
                      <a:endParaRPr lang="en-AU" sz="900" b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Promotional offers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Website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Pre-sales activities</a:t>
                      </a:r>
                      <a:endParaRPr lang="en-AU" sz="9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AU" sz="900" b="1" dirty="0" smtClean="0"/>
                        <a:t>     Customer</a:t>
                      </a:r>
                      <a:r>
                        <a:rPr lang="en-AU" sz="900" b="1" baseline="0" dirty="0" smtClean="0"/>
                        <a:t> </a:t>
                      </a:r>
                      <a:r>
                        <a:rPr lang="en-AU" sz="900" b="1" dirty="0" smtClean="0"/>
                        <a:t>Segments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Micro Entrepreneurs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Northern Region (TEKUN)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SME Market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PUNB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MNC Companies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BIMB Securities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Fibromat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Government Agencies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TEKUN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Nasional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BERNAMA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MITI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Business internet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user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Online businessman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Local universities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UMT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UiTM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UNIKL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UPM</a:t>
                      </a:r>
                      <a:endParaRPr lang="en-AU" sz="9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45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900" b="1" dirty="0" smtClean="0"/>
                        <a:t>             Key Resources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dirty="0" smtClean="0">
                        <a:latin typeface="Comic Sans MS" pitchFamily="66" charset="0"/>
                      </a:endParaRPr>
                    </a:p>
                    <a:p>
                      <a:endParaRPr lang="en-AU" sz="900" b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err="1" smtClean="0">
                          <a:latin typeface="Comic Sans MS" pitchFamily="66" charset="0"/>
                        </a:rPr>
                        <a:t>Salihin</a:t>
                      </a:r>
                      <a:r>
                        <a:rPr lang="en-AU" sz="900" b="0" dirty="0" smtClean="0">
                          <a:latin typeface="Comic Sans MS" pitchFamily="66" charset="0"/>
                        </a:rPr>
                        <a:t> brand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Software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d</a:t>
                      </a:r>
                      <a:r>
                        <a:rPr lang="en-AU" sz="900" b="0" dirty="0" smtClean="0">
                          <a:latin typeface="Comic Sans MS" pitchFamily="66" charset="0"/>
                        </a:rPr>
                        <a:t>eveloper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Help desk &amp; Support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SPS Software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Subject matter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expert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Accounting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GST, Zakat &amp;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Waqf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Technical</a:t>
                      </a:r>
                      <a:endParaRPr lang="en-AU" sz="900" b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Marketing &amp; branding</a:t>
                      </a:r>
                      <a:endParaRPr lang="en-AU" sz="9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900" b="1" dirty="0" smtClean="0"/>
                        <a:t>             Channels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Website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Social media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Exhibition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Pre-sales activities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Cold calling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Email blasting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Mass media exposure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Mass Media A&amp;P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Proposal submission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Joint promotion/ venture program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106999">
                <a:tc gridSpan="3">
                  <a:txBody>
                    <a:bodyPr/>
                    <a:lstStyle/>
                    <a:p>
                      <a:r>
                        <a:rPr lang="en-AU" sz="900" b="1" dirty="0" smtClean="0"/>
                        <a:t>              Cost Structure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Standard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operating cost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Software development and R&amp;D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Promotional event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Partners fee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900" b="1" dirty="0" smtClean="0"/>
                        <a:t>           Revenue Streams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Installer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Subscription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Support 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Training &amp; Consultations</a:t>
                      </a:r>
                      <a:endParaRPr lang="en-AU" sz="9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  <a:tr h="179887">
                <a:tc gridSpan="6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700" dirty="0" smtClean="0"/>
                    </a:p>
                  </a:txBody>
                  <a:tcPr marL="82296" marR="82296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5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1219200"/>
            <a:ext cx="436491" cy="522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96432" y="1219200"/>
            <a:ext cx="394568" cy="411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2971800"/>
            <a:ext cx="387170" cy="39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6399" y="1219200"/>
            <a:ext cx="434025" cy="445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7"/>
          <p:cNvPicPr>
            <a:picLocks noChangeAspect="1"/>
          </p:cNvPicPr>
          <p:nvPr/>
        </p:nvPicPr>
        <p:blipFill>
          <a:blip r:embed="rId6" cstate="print"/>
          <a:srcRect l="11171"/>
          <a:stretch>
            <a:fillRect/>
          </a:stretch>
        </p:blipFill>
        <p:spPr bwMode="auto">
          <a:xfrm>
            <a:off x="4648200" y="5549362"/>
            <a:ext cx="351413" cy="445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8"/>
          <p:cNvPicPr>
            <a:picLocks noChangeAspect="1"/>
          </p:cNvPicPr>
          <p:nvPr/>
        </p:nvPicPr>
        <p:blipFill>
          <a:blip r:embed="rId7" cstate="print"/>
          <a:srcRect b="6728"/>
          <a:stretch>
            <a:fillRect/>
          </a:stretch>
        </p:blipFill>
        <p:spPr bwMode="auto">
          <a:xfrm>
            <a:off x="1992803" y="2967848"/>
            <a:ext cx="521797" cy="461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9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919135" y="1193440"/>
            <a:ext cx="595465" cy="55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0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04800" y="1219200"/>
            <a:ext cx="372374" cy="383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1"/>
          <p:cNvPicPr>
            <a:picLocks noChangeAspect="1"/>
          </p:cNvPicPr>
          <p:nvPr/>
        </p:nvPicPr>
        <p:blipFill>
          <a:blip r:embed="rId10" cstate="print"/>
          <a:srcRect t="8025" r="6839"/>
          <a:stretch>
            <a:fillRect/>
          </a:stretch>
        </p:blipFill>
        <p:spPr bwMode="auto">
          <a:xfrm>
            <a:off x="346470" y="5562600"/>
            <a:ext cx="415530" cy="400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2331097" y="5867400"/>
            <a:ext cx="23171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900" dirty="0">
                <a:latin typeface="Comic Sans MS" pitchFamily="66" charset="0"/>
              </a:rPr>
              <a:t>Software licensing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Marketing &amp; promotional kits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Travelling &amp; Lodging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Hardware &amp; IT infrastructure</a:t>
            </a:r>
            <a:endParaRPr lang="en-MY" sz="900" dirty="0">
              <a:latin typeface="Comic Sans MS" panose="030F0702030302020204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48400" y="5920770"/>
            <a:ext cx="292670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Software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Software customization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Commission from business partner’s COTS products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MY" sz="900" dirty="0">
              <a:latin typeface="Comic Sans MS" panose="030F0702030302020204" pitchFamily="66" charset="0"/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304798" y="360952"/>
            <a:ext cx="8091794" cy="729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entury Gothic"/>
              <a:buNone/>
              <a:defRPr sz="36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r>
              <a:rPr lang="en-MY" dirty="0" smtClean="0"/>
              <a:t>BUSINESS MODEL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06897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/>
          <p:nvPr/>
        </p:nvSpPr>
        <p:spPr>
          <a:xfrm>
            <a:off x="0" y="2795954"/>
            <a:ext cx="9144000" cy="914399"/>
          </a:xfrm>
          <a:prstGeom prst="rect">
            <a:avLst/>
          </a:prstGeom>
          <a:solidFill>
            <a:srgbClr val="9C08AC"/>
          </a:solidFill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ctr">
              <a:buSzPct val="25000"/>
            </a:pPr>
            <a:r>
              <a:rPr lang="en-US" sz="8862" b="1" dirty="0">
                <a:solidFill>
                  <a:schemeClr val="lt1"/>
                </a:solidFill>
                <a:latin typeface="Radley"/>
                <a:ea typeface="Radley"/>
                <a:cs typeface="Radley"/>
                <a:sym typeface="Radley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120125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PERFORMANCE </a:t>
            </a: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2016</a:t>
            </a:r>
            <a:endParaRPr lang="en-US" sz="2954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150" name="Shape 150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151" name="Shape 151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52" name="Shape 152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153" name="Shape 153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154" name="Shape 154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55" name="Shape 155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2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99198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211015" y="475685"/>
            <a:ext cx="6901961" cy="49146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84392" tIns="42185" rIns="84392" bIns="42185" anchor="ctr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sz="2215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215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Monitoring- Financial 2016</a:t>
            </a:r>
          </a:p>
        </p:txBody>
      </p:sp>
      <p:pic>
        <p:nvPicPr>
          <p:cNvPr id="175" name="Shape 17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29400" y="-87924"/>
            <a:ext cx="967153" cy="1195755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Shape 176"/>
          <p:cNvSpPr txBox="1"/>
          <p:nvPr/>
        </p:nvSpPr>
        <p:spPr>
          <a:xfrm>
            <a:off x="239590" y="1289277"/>
            <a:ext cx="6479931" cy="48297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215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Performance To-date (Jan – Dec)</a:t>
            </a:r>
          </a:p>
        </p:txBody>
      </p:sp>
      <p:sp>
        <p:nvSpPr>
          <p:cNvPr id="6" name="Shape 155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r>
              <a:rPr lang="en-US" sz="1108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</a:p>
        </p:txBody>
      </p:sp>
      <p:graphicFrame>
        <p:nvGraphicFramePr>
          <p:cNvPr id="7" name="Shape 105"/>
          <p:cNvGraphicFramePr/>
          <p:nvPr>
            <p:extLst>
              <p:ext uri="{D42A27DB-BD31-4B8C-83A1-F6EECF244321}">
                <p14:modId xmlns:p14="http://schemas.microsoft.com/office/powerpoint/2010/main" val="1935843779"/>
              </p:ext>
            </p:extLst>
          </p:nvPr>
        </p:nvGraphicFramePr>
        <p:xfrm>
          <a:off x="239590" y="1772248"/>
          <a:ext cx="8534401" cy="457167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5774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191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760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6179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Revenue Drivers/Sources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Target For The Year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Year-To-Date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Balance 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Software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1,861,031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17,192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1,843,839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Lite (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Tekun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491,669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1,200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490,469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Installation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10,430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(430)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Consultant/training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9,000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2,540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6,460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Company/User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License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3,025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16,975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Audit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Scoreboard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150,000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(150,000)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I-Support Maintenance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37,240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19,834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17,406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Configuration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1,300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(1,300)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University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180,000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175,000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TOTAL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2,608,940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210,521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2,890,088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70939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427093"/>
              </p:ext>
            </p:extLst>
          </p:nvPr>
        </p:nvGraphicFramePr>
        <p:xfrm>
          <a:off x="381000" y="1436370"/>
          <a:ext cx="8382000" cy="477901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71600"/>
                <a:gridCol w="5638800"/>
                <a:gridCol w="1371600"/>
              </a:tblGrid>
              <a:tr h="636270">
                <a:tc gridSpan="3"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NON-FINANCIAL PERFORMANCE :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SPS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SALES &amp; MARKETING)</a:t>
                      </a:r>
                      <a:endParaRPr lang="en-MY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GOAL</a:t>
                      </a:r>
                      <a:endParaRPr lang="en-US" sz="1100" b="1" dirty="0" smtClean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OBJECTIVE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KPI for 2016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56769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Dealership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To increase the number of SPS dealer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dealers participation in SPS monthly training.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SPS licensed sold from the dealership program.</a:t>
                      </a:r>
                      <a:endParaRPr lang="en-US" sz="11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Education</a:t>
                      </a:r>
                      <a:endParaRPr lang="en-US" sz="11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the number of SPS education engagement program with local university.</a:t>
                      </a:r>
                    </a:p>
                    <a:p>
                      <a:pPr marL="342900" marR="0" lvl="0" indent="-342900" algn="l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kick start the Train-The-Trainer program.</a:t>
                      </a:r>
                    </a:p>
                    <a:p>
                      <a:pPr marL="342900" marR="0" lvl="0" indent="-342900" algn="l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commence the SPS courses for accounting based student.</a:t>
                      </a:r>
                      <a:endParaRPr lang="en-US" sz="11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2771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New Media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the number of visitors/ followers / likers / subscribers by 100% per year.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maintain social media posting on weekly basis.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the number of acknowledge user (share/repost).</a:t>
                      </a:r>
                      <a:endParaRPr lang="en-US" sz="11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342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Media Partnership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engaged printed media partner.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engaged TV media partner.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engaged radio media partner.</a:t>
                      </a:r>
                      <a:endParaRPr lang="en-US" sz="11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342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Business Collaboration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bilateral relationship with Malaysian business council.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become a prominent partner with government  related agency.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SPS partnership with business centric.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engaged 2, 500 entrepreneur in SPS special scheme.</a:t>
                      </a:r>
                      <a:endParaRPr lang="en-US" sz="105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398" y="185151"/>
            <a:ext cx="8091794" cy="729249"/>
          </a:xfrm>
        </p:spPr>
        <p:txBody>
          <a:bodyPr>
            <a:noAutofit/>
          </a:bodyPr>
          <a:lstStyle/>
          <a:p>
            <a:pPr algn="ctr"/>
            <a:r>
              <a:rPr lang="en-US" sz="4400" b="1" smtClean="0">
                <a:solidFill>
                  <a:schemeClr val="tx1"/>
                </a:solidFill>
              </a:rPr>
              <a:t>PERFORMANCE 2016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049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7734999"/>
              </p:ext>
            </p:extLst>
          </p:nvPr>
        </p:nvGraphicFramePr>
        <p:xfrm>
          <a:off x="381000" y="1436370"/>
          <a:ext cx="8382000" cy="46024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76400"/>
                <a:gridCol w="5334000"/>
                <a:gridCol w="1371600"/>
              </a:tblGrid>
              <a:tr h="636270">
                <a:tc gridSpan="3"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NON-FINANCIAL PERFORMANCE :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Software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Development</a:t>
                      </a:r>
                      <a:endParaRPr lang="en-MY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6769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GOAL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OBJECTIVE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KPI for 2016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56769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SPS Customization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To customize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SPS for TEKUN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Customize SPS for student version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Customize SPS for Masjid/SME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</a:txBody>
                  <a:tcPr marL="73025" marR="73025" marT="27305" marB="273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Mini ERP (Saga Compliance)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Accounting Software for Government Agencies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2771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SPS New Enhancements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Reduce system problems due to human errors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Develop a new module to communicate with other POS or accounting system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342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Maintain and Support and existing Clients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Continues SPS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Development and support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398" y="185151"/>
            <a:ext cx="8091794" cy="72924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PERFORMANCE 2016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813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522371"/>
              </p:ext>
            </p:extLst>
          </p:nvPr>
        </p:nvGraphicFramePr>
        <p:xfrm>
          <a:off x="381000" y="1038408"/>
          <a:ext cx="8382000" cy="566719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71600"/>
                <a:gridCol w="5638800"/>
                <a:gridCol w="1371600"/>
              </a:tblGrid>
              <a:tr h="728094">
                <a:tc gridSpan="3"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NON-FINANCIAL PERFORMANCE : SPS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SUPPORT</a:t>
                      </a:r>
                      <a:endParaRPr lang="en-MY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08068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GOAL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OBJECTIVE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KPI for 2016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1953629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After Sales Support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Achieve target on problem solving based on “targeted time”.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Achieve target to minimize the volume on arising matters.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Achieve target in improving response time to customer complaints.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Reorganize documenting troubleshooting and problem resolution steps</a:t>
                      </a:r>
                      <a:endParaRPr lang="en-US" sz="16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9328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Software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Upgrade skills in testing &amp; fixing faulty equipment.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To ensure the product installer is installed by latest version.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44204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Training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Increase average participation in product training.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To be a professional trainer of the product.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Provide an effective training.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398" y="185151"/>
            <a:ext cx="8091794" cy="729249"/>
          </a:xfrm>
        </p:spPr>
        <p:txBody>
          <a:bodyPr>
            <a:noAutofit/>
          </a:bodyPr>
          <a:lstStyle/>
          <a:p>
            <a:pPr algn="ctr"/>
            <a:r>
              <a:rPr lang="en-US" sz="4400" b="1" smtClean="0">
                <a:solidFill>
                  <a:schemeClr val="tx1"/>
                </a:solidFill>
              </a:rPr>
              <a:t>PERFORMANCE 2016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198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SWOT ANALYSIS</a:t>
            </a:r>
            <a:endParaRPr lang="en-US" sz="2954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217" name="Shape 217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218" name="Shape 218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219" name="Shape 219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220" name="Shape 220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221" name="Shape 221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222" name="Shape 222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7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45883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75162" y="1066800"/>
            <a:ext cx="8513746" cy="5595590"/>
            <a:chOff x="381000" y="1009471"/>
            <a:chExt cx="8584108" cy="5731897"/>
          </a:xfrm>
        </p:grpSpPr>
        <p:grpSp>
          <p:nvGrpSpPr>
            <p:cNvPr id="3" name="Group 2"/>
            <p:cNvGrpSpPr/>
            <p:nvPr/>
          </p:nvGrpSpPr>
          <p:grpSpPr>
            <a:xfrm>
              <a:off x="381000" y="1145778"/>
              <a:ext cx="8584108" cy="5595590"/>
              <a:chOff x="381000" y="1145778"/>
              <a:chExt cx="8584108" cy="559559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381000" y="1145778"/>
                <a:ext cx="8584108" cy="559559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ms-MY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451362" y="1212602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F</a:t>
                </a:r>
                <a:r>
                  <a:rPr lang="en-US" sz="1600" dirty="0" smtClean="0"/>
                  <a:t>resh </a:t>
                </a:r>
                <a:r>
                  <a:rPr lang="en-US" sz="1600" dirty="0"/>
                  <a:t>&amp; new </a:t>
                </a:r>
                <a:r>
                  <a:rPr lang="en-US" sz="1600" dirty="0" smtClean="0"/>
                  <a:t>ideas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Proper task </a:t>
                </a:r>
                <a:r>
                  <a:rPr lang="en-US" sz="1600" dirty="0" smtClean="0"/>
                  <a:t>segregation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Good support </a:t>
                </a:r>
                <a:r>
                  <a:rPr lang="en-US" sz="1600" dirty="0" smtClean="0"/>
                  <a:t>team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R</a:t>
                </a:r>
                <a:r>
                  <a:rPr lang="en-US" sz="1600" dirty="0" smtClean="0"/>
                  <a:t>espond </a:t>
                </a:r>
                <a:r>
                  <a:rPr lang="en-US" sz="1600" dirty="0"/>
                  <a:t>instant &amp; </a:t>
                </a:r>
                <a:r>
                  <a:rPr lang="en-US" sz="1600" dirty="0" smtClean="0"/>
                  <a:t>efficiently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Harmonies working environment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Unique zakat and </a:t>
                </a:r>
                <a:r>
                  <a:rPr lang="en-US" sz="1600" dirty="0" err="1"/>
                  <a:t>waqf</a:t>
                </a:r>
                <a:r>
                  <a:rPr lang="en-US" sz="1600" dirty="0"/>
                  <a:t> </a:t>
                </a:r>
                <a:r>
                  <a:rPr lang="en-US" sz="1600" dirty="0" smtClean="0"/>
                  <a:t>features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Prototyping </a:t>
                </a:r>
                <a:r>
                  <a:rPr lang="en-US" sz="1600" dirty="0"/>
                  <a:t>development </a:t>
                </a:r>
                <a:r>
                  <a:rPr lang="en-US" sz="1600" dirty="0" smtClean="0"/>
                  <a:t>method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Internal developers and source </a:t>
                </a:r>
                <a:r>
                  <a:rPr lang="en-US" sz="1600" dirty="0" smtClean="0"/>
                  <a:t>code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451362" y="4012115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Exclusive partner with few </a:t>
                </a:r>
                <a:r>
                  <a:rPr lang="en-US" sz="1600" dirty="0" smtClean="0"/>
                  <a:t>agencies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Good relation with the politician &amp; government machinery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Zakat </a:t>
                </a:r>
                <a:r>
                  <a:rPr lang="en-US" sz="1600" dirty="0"/>
                  <a:t>and </a:t>
                </a:r>
                <a:r>
                  <a:rPr lang="en-US" sz="1600" dirty="0" err="1"/>
                  <a:t>waqf</a:t>
                </a:r>
                <a:r>
                  <a:rPr lang="en-US" sz="1600" dirty="0"/>
                  <a:t> </a:t>
                </a:r>
                <a:r>
                  <a:rPr lang="en-US" sz="1600" dirty="0" smtClean="0"/>
                  <a:t>are the </a:t>
                </a:r>
                <a:r>
                  <a:rPr lang="en-US" sz="1600" dirty="0"/>
                  <a:t>key potential </a:t>
                </a:r>
                <a:endParaRPr lang="en-US" sz="1600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Move </a:t>
                </a:r>
                <a:r>
                  <a:rPr lang="en-US" sz="1600" dirty="0"/>
                  <a:t>into cloud </a:t>
                </a:r>
                <a:r>
                  <a:rPr lang="en-US" sz="1600" dirty="0" smtClean="0"/>
                  <a:t>solution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International </a:t>
                </a:r>
                <a:r>
                  <a:rPr lang="en-US" sz="1600" dirty="0"/>
                  <a:t>education for accounting </a:t>
                </a:r>
                <a:r>
                  <a:rPr lang="en-US" sz="1600" dirty="0" smtClean="0"/>
                  <a:t>software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Get more business from the existing </a:t>
                </a:r>
                <a:r>
                  <a:rPr lang="en-US" sz="1600" dirty="0" smtClean="0"/>
                  <a:t>customers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ms-MY" sz="1600" dirty="0"/>
                  <a:t>Saga compliance accounting </a:t>
                </a:r>
                <a:r>
                  <a:rPr lang="ms-MY" sz="1600" dirty="0" smtClean="0"/>
                  <a:t>software</a:t>
                </a:r>
                <a:endParaRPr lang="ms-MY" sz="1600" dirty="0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708700" y="4010397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Customer price expectation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Different customer </a:t>
                </a:r>
                <a:r>
                  <a:rPr lang="en-US" sz="1600" dirty="0" smtClean="0"/>
                  <a:t>preferences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Mobile apps &amp; Cloud computing is a new trend &amp; generate more </a:t>
                </a:r>
                <a:r>
                  <a:rPr lang="en-US" sz="1600" dirty="0" smtClean="0"/>
                  <a:t>user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Branding and popularity drive users decision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The industry is matured with existing software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Changes </a:t>
                </a:r>
                <a:r>
                  <a:rPr lang="en-US" sz="1600" dirty="0"/>
                  <a:t>of </a:t>
                </a:r>
                <a:r>
                  <a:rPr lang="en-US" sz="1600" dirty="0" smtClean="0"/>
                  <a:t>policies</a:t>
                </a:r>
                <a:endParaRPr lang="en-US" sz="1600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708700" y="1212602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Limited </a:t>
                </a:r>
                <a:r>
                  <a:rPr lang="en-US" sz="1600" dirty="0" smtClean="0"/>
                  <a:t>products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Limited </a:t>
                </a:r>
                <a:r>
                  <a:rPr lang="en-US" sz="1600" dirty="0" smtClean="0"/>
                  <a:t>sources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Not utilize the unique </a:t>
                </a:r>
                <a:r>
                  <a:rPr lang="en-US" sz="1600" dirty="0" smtClean="0"/>
                  <a:t>features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Lack of online presence limit our capabilities to cater for micro business </a:t>
                </a:r>
                <a:r>
                  <a:rPr lang="en-US" sz="1600" dirty="0" smtClean="0"/>
                  <a:t>entities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Unstandardized coding style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ms-MY" sz="1600" dirty="0"/>
                  <a:t>Misaligned motivation package promotes minimal </a:t>
                </a:r>
                <a:r>
                  <a:rPr lang="ms-MY" sz="1600" dirty="0" smtClean="0"/>
                  <a:t>appreciation</a:t>
                </a:r>
                <a:endParaRPr lang="ms-MY" sz="1600" dirty="0"/>
              </a:p>
            </p:txBody>
          </p:sp>
        </p:grpSp>
        <p:sp>
          <p:nvSpPr>
            <p:cNvPr id="17" name="Rectangle 16"/>
            <p:cNvSpPr/>
            <p:nvPr/>
          </p:nvSpPr>
          <p:spPr>
            <a:xfrm>
              <a:off x="8305800" y="3810000"/>
              <a:ext cx="594305" cy="1200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cap="none" spc="300" dirty="0" smtClean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T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76815" y="3828871"/>
              <a:ext cx="594305" cy="1200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spc="300" dirty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0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146692" y="1009471"/>
              <a:ext cx="594305" cy="1200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cap="none" spc="300" dirty="0" smtClean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W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049431" y="1009471"/>
              <a:ext cx="594305" cy="120032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cap="none" spc="300" dirty="0" smtClean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S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</p:grpSp>
      <p:sp>
        <p:nvSpPr>
          <p:cNvPr id="15" name="Title 1"/>
          <p:cNvSpPr txBox="1">
            <a:spLocks/>
          </p:cNvSpPr>
          <p:nvPr/>
        </p:nvSpPr>
        <p:spPr>
          <a:xfrm>
            <a:off x="228600" y="228600"/>
            <a:ext cx="8153400" cy="685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SWOT ANALYSIS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46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SETTING </a:t>
            </a: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2017</a:t>
            </a:r>
            <a:endParaRPr lang="en-US" sz="2954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217" name="Shape 217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218" name="Shape 218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219" name="Shape 219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220" name="Shape 220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221" name="Shape 221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222" name="Shape 222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9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22203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TEST SALIHIN FORMA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5663</TotalTime>
  <Words>1142</Words>
  <Application>Microsoft Office PowerPoint</Application>
  <PresentationFormat>On-screen Show (4:3)</PresentationFormat>
  <Paragraphs>468</Paragraphs>
  <Slides>16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LATEST SALIHIN FORMAT</vt:lpstr>
      <vt:lpstr>RETREAT 2017</vt:lpstr>
      <vt:lpstr>PowerPoint Presentation</vt:lpstr>
      <vt:lpstr>  KPI Monitoring- Financial 2016</vt:lpstr>
      <vt:lpstr>PERFORMANCE 2016</vt:lpstr>
      <vt:lpstr>PERFORMANCE 2016</vt:lpstr>
      <vt:lpstr>PERFORMANCE 2016</vt:lpstr>
      <vt:lpstr>PowerPoint Presentation</vt:lpstr>
      <vt:lpstr>PowerPoint Presentation</vt:lpstr>
      <vt:lpstr>PowerPoint Presentation</vt:lpstr>
      <vt:lpstr>PowerPoint Presentation</vt:lpstr>
      <vt:lpstr>Potential Client List</vt:lpstr>
      <vt:lpstr>Potential Client List</vt:lpstr>
      <vt:lpstr>Potential Client List</vt:lpstr>
      <vt:lpstr>Potential Client List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PLANNING &amp; BUDGETING TIMELINE</dc:title>
  <dc:creator>Tax</dc:creator>
  <cp:lastModifiedBy>User</cp:lastModifiedBy>
  <cp:revision>231</cp:revision>
  <cp:lastPrinted>2017-01-07T01:21:21Z</cp:lastPrinted>
  <dcterms:created xsi:type="dcterms:W3CDTF">2015-09-03T06:39:10Z</dcterms:created>
  <dcterms:modified xsi:type="dcterms:W3CDTF">2017-12-12T05:16:14Z</dcterms:modified>
</cp:coreProperties>
</file>