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2"/>
  </p:notesMasterIdLst>
  <p:handoutMasterIdLst>
    <p:handoutMasterId r:id="rId33"/>
  </p:handoutMasterIdLst>
  <p:sldIdLst>
    <p:sldId id="292" r:id="rId2"/>
    <p:sldId id="313" r:id="rId3"/>
    <p:sldId id="257" r:id="rId4"/>
    <p:sldId id="314" r:id="rId5"/>
    <p:sldId id="328" r:id="rId6"/>
    <p:sldId id="340" r:id="rId7"/>
    <p:sldId id="329" r:id="rId8"/>
    <p:sldId id="330" r:id="rId9"/>
    <p:sldId id="318" r:id="rId10"/>
    <p:sldId id="326" r:id="rId11"/>
    <p:sldId id="317" r:id="rId12"/>
    <p:sldId id="334" r:id="rId13"/>
    <p:sldId id="335" r:id="rId14"/>
    <p:sldId id="336" r:id="rId15"/>
    <p:sldId id="355" r:id="rId16"/>
    <p:sldId id="331" r:id="rId17"/>
    <p:sldId id="332" r:id="rId18"/>
    <p:sldId id="333" r:id="rId19"/>
    <p:sldId id="327" r:id="rId20"/>
    <p:sldId id="341" r:id="rId21"/>
    <p:sldId id="342" r:id="rId22"/>
    <p:sldId id="343" r:id="rId23"/>
    <p:sldId id="344" r:id="rId24"/>
    <p:sldId id="352" r:id="rId25"/>
    <p:sldId id="353" r:id="rId26"/>
    <p:sldId id="354" r:id="rId27"/>
    <p:sldId id="349" r:id="rId28"/>
    <p:sldId id="350" r:id="rId29"/>
    <p:sldId id="351" r:id="rId30"/>
    <p:sldId id="325" r:id="rId31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CF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77" d="100"/>
          <a:sy n="77" d="100"/>
        </p:scale>
        <p:origin x="-11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CAFCB4-399E-48A6-944C-3E9903ABED5A}" type="doc">
      <dgm:prSet loTypeId="urn:microsoft.com/office/officeart/2005/8/layout/vList5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MY"/>
        </a:p>
      </dgm:t>
    </dgm:pt>
    <dgm:pt modelId="{CCA4E0A4-5109-445B-A8CD-EE42E77D02BC}">
      <dgm:prSet phldrT="[Text]"/>
      <dgm:spPr/>
      <dgm:t>
        <a:bodyPr/>
        <a:lstStyle/>
        <a:p>
          <a:r>
            <a:rPr lang="en-MY" dirty="0" smtClean="0"/>
            <a:t>Vision</a:t>
          </a:r>
          <a:endParaRPr lang="en-MY" dirty="0"/>
        </a:p>
      </dgm:t>
    </dgm:pt>
    <dgm:pt modelId="{A7897C8F-0E07-44A6-89AB-62C64A7043C4}" type="parTrans" cxnId="{24D1314C-AE1A-4D43-A6C8-9702B0E4D202}">
      <dgm:prSet/>
      <dgm:spPr/>
      <dgm:t>
        <a:bodyPr/>
        <a:lstStyle/>
        <a:p>
          <a:endParaRPr lang="en-MY"/>
        </a:p>
      </dgm:t>
    </dgm:pt>
    <dgm:pt modelId="{2605337D-D3F1-44D1-BA4B-541894448966}" type="sibTrans" cxnId="{24D1314C-AE1A-4D43-A6C8-9702B0E4D202}">
      <dgm:prSet/>
      <dgm:spPr/>
      <dgm:t>
        <a:bodyPr/>
        <a:lstStyle/>
        <a:p>
          <a:endParaRPr lang="en-MY"/>
        </a:p>
      </dgm:t>
    </dgm:pt>
    <dgm:pt modelId="{FC193B27-CC5D-4485-98B3-9B7728B8120A}">
      <dgm:prSet phldrT="[Text]"/>
      <dgm:spPr/>
      <dgm:t>
        <a:bodyPr/>
        <a:lstStyle/>
        <a:p>
          <a:r>
            <a:rPr lang="en-MY" dirty="0" smtClean="0"/>
            <a:t>The preferred business software provider in Malaysia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B5954C-7753-48BC-8908-17CA6874568B}" type="parTrans" cxnId="{93056442-494C-4548-BFC8-E6D01CDCBA73}">
      <dgm:prSet/>
      <dgm:spPr/>
      <dgm:t>
        <a:bodyPr/>
        <a:lstStyle/>
        <a:p>
          <a:endParaRPr lang="en-MY"/>
        </a:p>
      </dgm:t>
    </dgm:pt>
    <dgm:pt modelId="{B6617BB2-AFB7-4A59-9C17-26C1D8495E14}" type="sibTrans" cxnId="{93056442-494C-4548-BFC8-E6D01CDCBA73}">
      <dgm:prSet/>
      <dgm:spPr/>
      <dgm:t>
        <a:bodyPr/>
        <a:lstStyle/>
        <a:p>
          <a:endParaRPr lang="en-MY"/>
        </a:p>
      </dgm:t>
    </dgm:pt>
    <dgm:pt modelId="{D4006922-127B-4D12-B3AE-5EB83D6B8FC9}">
      <dgm:prSet phldrT="[Text]"/>
      <dgm:spPr/>
      <dgm:t>
        <a:bodyPr/>
        <a:lstStyle/>
        <a:p>
          <a:r>
            <a:rPr lang="en-MY" dirty="0" smtClean="0"/>
            <a:t>Mission</a:t>
          </a:r>
          <a:endParaRPr lang="en-MY" dirty="0"/>
        </a:p>
      </dgm:t>
    </dgm:pt>
    <dgm:pt modelId="{E2F751C4-4EAE-418B-9DB0-D43579BCA03A}" type="parTrans" cxnId="{7F0A83FE-84F5-4FFD-A2F1-ACE36190D473}">
      <dgm:prSet/>
      <dgm:spPr/>
      <dgm:t>
        <a:bodyPr/>
        <a:lstStyle/>
        <a:p>
          <a:endParaRPr lang="en-MY"/>
        </a:p>
      </dgm:t>
    </dgm:pt>
    <dgm:pt modelId="{74288960-115B-419E-AFDC-9A1982CF75F1}" type="sibTrans" cxnId="{7F0A83FE-84F5-4FFD-A2F1-ACE36190D473}">
      <dgm:prSet/>
      <dgm:spPr/>
      <dgm:t>
        <a:bodyPr/>
        <a:lstStyle/>
        <a:p>
          <a:endParaRPr lang="en-MY"/>
        </a:p>
      </dgm:t>
    </dgm:pt>
    <dgm:pt modelId="{E47F2E7D-9BF4-4A82-9741-A0A75D7104DF}">
      <dgm:prSet phldrT="[Text]"/>
      <dgm:spPr/>
      <dgm:t>
        <a:bodyPr/>
        <a:lstStyle/>
        <a:p>
          <a:r>
            <a:rPr lang="en-MY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develop Business Software, share the skill, develop networking and lead Malaysian business community for the benefit of the country.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710A37-F77D-4935-A5B6-F1B978D9F585}" type="parTrans" cxnId="{C66CD79C-92A3-44F6-81E5-CCAA4158B533}">
      <dgm:prSet/>
      <dgm:spPr/>
      <dgm:t>
        <a:bodyPr/>
        <a:lstStyle/>
        <a:p>
          <a:endParaRPr lang="en-MY"/>
        </a:p>
      </dgm:t>
    </dgm:pt>
    <dgm:pt modelId="{266AF91A-32C2-4FC3-BA30-C3DDF6D68E37}" type="sibTrans" cxnId="{C66CD79C-92A3-44F6-81E5-CCAA4158B533}">
      <dgm:prSet/>
      <dgm:spPr/>
      <dgm:t>
        <a:bodyPr/>
        <a:lstStyle/>
        <a:p>
          <a:endParaRPr lang="en-MY"/>
        </a:p>
      </dgm:t>
    </dgm:pt>
    <dgm:pt modelId="{E7678307-426E-4AD4-9C30-9B43DB855D4A}">
      <dgm:prSet phldrT="[Text]"/>
      <dgm:spPr/>
      <dgm:t>
        <a:bodyPr/>
        <a:lstStyle/>
        <a:p>
          <a:r>
            <a:rPr lang="en-MY" dirty="0" smtClean="0"/>
            <a:t>Objectives</a:t>
          </a:r>
          <a:endParaRPr lang="en-MY" dirty="0"/>
        </a:p>
      </dgm:t>
    </dgm:pt>
    <dgm:pt modelId="{C8C646F9-B58A-4F1F-985A-A7BF8C02AC5E}" type="parTrans" cxnId="{2B51E410-AB68-4322-A43B-F10ADADFB492}">
      <dgm:prSet/>
      <dgm:spPr/>
      <dgm:t>
        <a:bodyPr/>
        <a:lstStyle/>
        <a:p>
          <a:endParaRPr lang="en-MY"/>
        </a:p>
      </dgm:t>
    </dgm:pt>
    <dgm:pt modelId="{2E0148BC-B851-4003-B4EA-969F33D317D3}" type="sibTrans" cxnId="{2B51E410-AB68-4322-A43B-F10ADADFB492}">
      <dgm:prSet/>
      <dgm:spPr/>
      <dgm:t>
        <a:bodyPr/>
        <a:lstStyle/>
        <a:p>
          <a:endParaRPr lang="en-MY"/>
        </a:p>
      </dgm:t>
    </dgm:pt>
    <dgm:pt modelId="{F573A5C5-D453-4671-A8F0-F4FF6FF81DF1}">
      <dgm:prSet phldrT="[Text]" custT="1"/>
      <dgm:spPr/>
      <dgm:t>
        <a:bodyPr/>
        <a:lstStyle/>
        <a:p>
          <a:r>
            <a:rPr lang="en-MY" sz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social media is a key communications tool that enables it to work forwards. Therefore we will participate actively in the society.</a:t>
          </a:r>
          <a:endParaRPr lang="en-MY" sz="1200" dirty="0">
            <a:latin typeface="+mn-lt"/>
            <a:cs typeface="Arial" panose="020B0604020202020204" pitchFamily="34" charset="0"/>
          </a:endParaRPr>
        </a:p>
      </dgm:t>
    </dgm:pt>
    <dgm:pt modelId="{94F089AA-BB88-42C3-9C7E-95271FD7696E}" type="parTrans" cxnId="{53B1DF44-8C21-4265-913F-871791024932}">
      <dgm:prSet/>
      <dgm:spPr/>
      <dgm:t>
        <a:bodyPr/>
        <a:lstStyle/>
        <a:p>
          <a:endParaRPr lang="en-MY"/>
        </a:p>
      </dgm:t>
    </dgm:pt>
    <dgm:pt modelId="{E8AC558A-11E7-4029-80E9-3BFD85965D30}" type="sibTrans" cxnId="{53B1DF44-8C21-4265-913F-871791024932}">
      <dgm:prSet/>
      <dgm:spPr/>
      <dgm:t>
        <a:bodyPr/>
        <a:lstStyle/>
        <a:p>
          <a:endParaRPr lang="en-MY"/>
        </a:p>
      </dgm:t>
    </dgm:pt>
    <dgm:pt modelId="{39F8262F-B080-4386-9A7C-8DB9BEDE3FB6}">
      <dgm:prSet custT="1"/>
      <dgm:spPr/>
      <dgm:t>
        <a:bodyPr/>
        <a:lstStyle/>
        <a:p>
          <a:r>
            <a:rPr lang="en-MY" sz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that quality and business networking will drive to sales. Therefore we will proactively engage more right partners to serve business community.</a:t>
          </a:r>
        </a:p>
      </dgm:t>
    </dgm:pt>
    <dgm:pt modelId="{A65B63E8-58F7-474B-9419-EB9EE6D867F7}" type="parTrans" cxnId="{28423913-0B44-405C-9DD5-2448E9445A6A}">
      <dgm:prSet/>
      <dgm:spPr/>
      <dgm:t>
        <a:bodyPr/>
        <a:lstStyle/>
        <a:p>
          <a:endParaRPr lang="ms-MY"/>
        </a:p>
      </dgm:t>
    </dgm:pt>
    <dgm:pt modelId="{9BCFEA8B-29E2-479B-B5C4-FA475180E9BA}" type="sibTrans" cxnId="{28423913-0B44-405C-9DD5-2448E9445A6A}">
      <dgm:prSet/>
      <dgm:spPr/>
      <dgm:t>
        <a:bodyPr/>
        <a:lstStyle/>
        <a:p>
          <a:endParaRPr lang="ms-MY"/>
        </a:p>
      </dgm:t>
    </dgm:pt>
    <dgm:pt modelId="{4D2EB7B0-554A-4AA3-95DB-51A0117FE9CB}">
      <dgm:prSet custT="1"/>
      <dgm:spPr/>
      <dgm:t>
        <a:bodyPr/>
        <a:lstStyle/>
        <a:p>
          <a:r>
            <a:rPr lang="en-MY" sz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support and after sales service are vital for our business existence.  Therefore we will reengineer and rejuvenate the business process</a:t>
          </a:r>
          <a:r>
            <a:rPr lang="en-MY" sz="10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.</a:t>
          </a:r>
        </a:p>
      </dgm:t>
    </dgm:pt>
    <dgm:pt modelId="{9D481D1E-C3D0-407C-B80A-BB003B337D30}" type="parTrans" cxnId="{31C43E6A-8BD7-4CC5-B326-6CC1F0DDAC34}">
      <dgm:prSet/>
      <dgm:spPr/>
      <dgm:t>
        <a:bodyPr/>
        <a:lstStyle/>
        <a:p>
          <a:endParaRPr lang="ms-MY"/>
        </a:p>
      </dgm:t>
    </dgm:pt>
    <dgm:pt modelId="{5956D394-3272-4B55-954E-DB6CA53AFC95}" type="sibTrans" cxnId="{31C43E6A-8BD7-4CC5-B326-6CC1F0DDAC34}">
      <dgm:prSet/>
      <dgm:spPr/>
      <dgm:t>
        <a:bodyPr/>
        <a:lstStyle/>
        <a:p>
          <a:endParaRPr lang="ms-MY"/>
        </a:p>
      </dgm:t>
    </dgm:pt>
    <dgm:pt modelId="{462A407C-85A9-45AE-8A74-0C73EFD258E7}" type="pres">
      <dgm:prSet presAssocID="{CACAFCB4-399E-48A6-944C-3E9903ABED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F7C1A20-EE68-4210-A3DC-4CB06B1AE54C}" type="pres">
      <dgm:prSet presAssocID="{CCA4E0A4-5109-445B-A8CD-EE42E77D02BC}" presName="linNode" presStyleCnt="0"/>
      <dgm:spPr/>
      <dgm:t>
        <a:bodyPr/>
        <a:lstStyle/>
        <a:p>
          <a:endParaRPr lang="en-MY"/>
        </a:p>
      </dgm:t>
    </dgm:pt>
    <dgm:pt modelId="{ED6D01E5-1FF8-4821-A0C9-E83321DBAD48}" type="pres">
      <dgm:prSet presAssocID="{CCA4E0A4-5109-445B-A8CD-EE42E77D02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315BB16-0015-4D48-9832-A36748416C67}" type="pres">
      <dgm:prSet presAssocID="{CCA4E0A4-5109-445B-A8CD-EE42E77D02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9333890-3082-4BB2-AE7E-0ECA4BACA33D}" type="pres">
      <dgm:prSet presAssocID="{2605337D-D3F1-44D1-BA4B-541894448966}" presName="sp" presStyleCnt="0"/>
      <dgm:spPr/>
      <dgm:t>
        <a:bodyPr/>
        <a:lstStyle/>
        <a:p>
          <a:endParaRPr lang="en-MY"/>
        </a:p>
      </dgm:t>
    </dgm:pt>
    <dgm:pt modelId="{F627FD38-D87A-451C-A8E1-C66F76336E42}" type="pres">
      <dgm:prSet presAssocID="{D4006922-127B-4D12-B3AE-5EB83D6B8FC9}" presName="linNode" presStyleCnt="0"/>
      <dgm:spPr/>
      <dgm:t>
        <a:bodyPr/>
        <a:lstStyle/>
        <a:p>
          <a:endParaRPr lang="en-MY"/>
        </a:p>
      </dgm:t>
    </dgm:pt>
    <dgm:pt modelId="{D5486580-B5F6-4110-9B5F-67D7985B4DB2}" type="pres">
      <dgm:prSet presAssocID="{D4006922-127B-4D12-B3AE-5EB83D6B8FC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4BC1ADA-25BB-4C2E-9DF6-8335E6E3A87B}" type="pres">
      <dgm:prSet presAssocID="{D4006922-127B-4D12-B3AE-5EB83D6B8FC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1BDA824-CD3B-4AC8-B359-7CED550F722E}" type="pres">
      <dgm:prSet presAssocID="{74288960-115B-419E-AFDC-9A1982CF75F1}" presName="sp" presStyleCnt="0"/>
      <dgm:spPr/>
      <dgm:t>
        <a:bodyPr/>
        <a:lstStyle/>
        <a:p>
          <a:endParaRPr lang="en-MY"/>
        </a:p>
      </dgm:t>
    </dgm:pt>
    <dgm:pt modelId="{2B47C50D-FED1-435B-A33D-74896837FD5C}" type="pres">
      <dgm:prSet presAssocID="{E7678307-426E-4AD4-9C30-9B43DB855D4A}" presName="linNode" presStyleCnt="0"/>
      <dgm:spPr/>
      <dgm:t>
        <a:bodyPr/>
        <a:lstStyle/>
        <a:p>
          <a:endParaRPr lang="en-MY"/>
        </a:p>
      </dgm:t>
    </dgm:pt>
    <dgm:pt modelId="{27F2209B-8928-46B4-BA30-B4671854A497}" type="pres">
      <dgm:prSet presAssocID="{E7678307-426E-4AD4-9C30-9B43DB855D4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99580BD-5B6C-4B53-8F4D-47CDAF507419}" type="pres">
      <dgm:prSet presAssocID="{E7678307-426E-4AD4-9C30-9B43DB855D4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307345BF-6A33-403B-B4AB-4A4E79F8786C}" type="presOf" srcId="{F573A5C5-D453-4671-A8F0-F4FF6FF81DF1}" destId="{399580BD-5B6C-4B53-8F4D-47CDAF507419}" srcOrd="0" destOrd="0" presId="urn:microsoft.com/office/officeart/2005/8/layout/vList5"/>
    <dgm:cxn modelId="{93056442-494C-4548-BFC8-E6D01CDCBA73}" srcId="{CCA4E0A4-5109-445B-A8CD-EE42E77D02BC}" destId="{FC193B27-CC5D-4485-98B3-9B7728B8120A}" srcOrd="0" destOrd="0" parTransId="{E5B5954C-7753-48BC-8908-17CA6874568B}" sibTransId="{B6617BB2-AFB7-4A59-9C17-26C1D8495E14}"/>
    <dgm:cxn modelId="{7F0A83FE-84F5-4FFD-A2F1-ACE36190D473}" srcId="{CACAFCB4-399E-48A6-944C-3E9903ABED5A}" destId="{D4006922-127B-4D12-B3AE-5EB83D6B8FC9}" srcOrd="1" destOrd="0" parTransId="{E2F751C4-4EAE-418B-9DB0-D43579BCA03A}" sibTransId="{74288960-115B-419E-AFDC-9A1982CF75F1}"/>
    <dgm:cxn modelId="{843F1D36-2286-42DD-917E-22F285CF727B}" type="presOf" srcId="{CACAFCB4-399E-48A6-944C-3E9903ABED5A}" destId="{462A407C-85A9-45AE-8A74-0C73EFD258E7}" srcOrd="0" destOrd="0" presId="urn:microsoft.com/office/officeart/2005/8/layout/vList5"/>
    <dgm:cxn modelId="{0847BD7C-6FCC-43F4-8B27-B20DF3F3A7A8}" type="presOf" srcId="{FC193B27-CC5D-4485-98B3-9B7728B8120A}" destId="{A315BB16-0015-4D48-9832-A36748416C67}" srcOrd="0" destOrd="0" presId="urn:microsoft.com/office/officeart/2005/8/layout/vList5"/>
    <dgm:cxn modelId="{24D1314C-AE1A-4D43-A6C8-9702B0E4D202}" srcId="{CACAFCB4-399E-48A6-944C-3E9903ABED5A}" destId="{CCA4E0A4-5109-445B-A8CD-EE42E77D02BC}" srcOrd="0" destOrd="0" parTransId="{A7897C8F-0E07-44A6-89AB-62C64A7043C4}" sibTransId="{2605337D-D3F1-44D1-BA4B-541894448966}"/>
    <dgm:cxn modelId="{53B1DF44-8C21-4265-913F-871791024932}" srcId="{E7678307-426E-4AD4-9C30-9B43DB855D4A}" destId="{F573A5C5-D453-4671-A8F0-F4FF6FF81DF1}" srcOrd="0" destOrd="0" parTransId="{94F089AA-BB88-42C3-9C7E-95271FD7696E}" sibTransId="{E8AC558A-11E7-4029-80E9-3BFD85965D30}"/>
    <dgm:cxn modelId="{FC39A038-BE64-44F6-87B2-4E9485E12FB0}" type="presOf" srcId="{E47F2E7D-9BF4-4A82-9741-A0A75D7104DF}" destId="{44BC1ADA-25BB-4C2E-9DF6-8335E6E3A87B}" srcOrd="0" destOrd="0" presId="urn:microsoft.com/office/officeart/2005/8/layout/vList5"/>
    <dgm:cxn modelId="{2B51E410-AB68-4322-A43B-F10ADADFB492}" srcId="{CACAFCB4-399E-48A6-944C-3E9903ABED5A}" destId="{E7678307-426E-4AD4-9C30-9B43DB855D4A}" srcOrd="2" destOrd="0" parTransId="{C8C646F9-B58A-4F1F-985A-A7BF8C02AC5E}" sibTransId="{2E0148BC-B851-4003-B4EA-969F33D317D3}"/>
    <dgm:cxn modelId="{8FACEF88-3D88-4816-9F26-E1290F02B9FB}" type="presOf" srcId="{CCA4E0A4-5109-445B-A8CD-EE42E77D02BC}" destId="{ED6D01E5-1FF8-4821-A0C9-E83321DBAD48}" srcOrd="0" destOrd="0" presId="urn:microsoft.com/office/officeart/2005/8/layout/vList5"/>
    <dgm:cxn modelId="{28423913-0B44-405C-9DD5-2448E9445A6A}" srcId="{E7678307-426E-4AD4-9C30-9B43DB855D4A}" destId="{39F8262F-B080-4386-9A7C-8DB9BEDE3FB6}" srcOrd="1" destOrd="0" parTransId="{A65B63E8-58F7-474B-9419-EB9EE6D867F7}" sibTransId="{9BCFEA8B-29E2-479B-B5C4-FA475180E9BA}"/>
    <dgm:cxn modelId="{1448ECEE-CD05-4C83-8EE4-FBA6CB00332E}" type="presOf" srcId="{39F8262F-B080-4386-9A7C-8DB9BEDE3FB6}" destId="{399580BD-5B6C-4B53-8F4D-47CDAF507419}" srcOrd="0" destOrd="1" presId="urn:microsoft.com/office/officeart/2005/8/layout/vList5"/>
    <dgm:cxn modelId="{10A12FFC-B2DF-449E-8D5C-D29FCF7AAA4C}" type="presOf" srcId="{D4006922-127B-4D12-B3AE-5EB83D6B8FC9}" destId="{D5486580-B5F6-4110-9B5F-67D7985B4DB2}" srcOrd="0" destOrd="0" presId="urn:microsoft.com/office/officeart/2005/8/layout/vList5"/>
    <dgm:cxn modelId="{31C43E6A-8BD7-4CC5-B326-6CC1F0DDAC34}" srcId="{E7678307-426E-4AD4-9C30-9B43DB855D4A}" destId="{4D2EB7B0-554A-4AA3-95DB-51A0117FE9CB}" srcOrd="2" destOrd="0" parTransId="{9D481D1E-C3D0-407C-B80A-BB003B337D30}" sibTransId="{5956D394-3272-4B55-954E-DB6CA53AFC95}"/>
    <dgm:cxn modelId="{C66CD79C-92A3-44F6-81E5-CCAA4158B533}" srcId="{D4006922-127B-4D12-B3AE-5EB83D6B8FC9}" destId="{E47F2E7D-9BF4-4A82-9741-A0A75D7104DF}" srcOrd="0" destOrd="0" parTransId="{C3710A37-F77D-4935-A5B6-F1B978D9F585}" sibTransId="{266AF91A-32C2-4FC3-BA30-C3DDF6D68E37}"/>
    <dgm:cxn modelId="{97C71DA4-8976-4C83-B270-378DCE032251}" type="presOf" srcId="{E7678307-426E-4AD4-9C30-9B43DB855D4A}" destId="{27F2209B-8928-46B4-BA30-B4671854A497}" srcOrd="0" destOrd="0" presId="urn:microsoft.com/office/officeart/2005/8/layout/vList5"/>
    <dgm:cxn modelId="{2CE731FF-D43F-4F9C-9E98-40D168E7453D}" type="presOf" srcId="{4D2EB7B0-554A-4AA3-95DB-51A0117FE9CB}" destId="{399580BD-5B6C-4B53-8F4D-47CDAF507419}" srcOrd="0" destOrd="2" presId="urn:microsoft.com/office/officeart/2005/8/layout/vList5"/>
    <dgm:cxn modelId="{640E3B69-344C-4E6A-8FEA-B9737F67FFA8}" type="presParOf" srcId="{462A407C-85A9-45AE-8A74-0C73EFD258E7}" destId="{6F7C1A20-EE68-4210-A3DC-4CB06B1AE54C}" srcOrd="0" destOrd="0" presId="urn:microsoft.com/office/officeart/2005/8/layout/vList5"/>
    <dgm:cxn modelId="{437CAF6C-13E8-4BD0-AE93-55A03DDA3818}" type="presParOf" srcId="{6F7C1A20-EE68-4210-A3DC-4CB06B1AE54C}" destId="{ED6D01E5-1FF8-4821-A0C9-E83321DBAD48}" srcOrd="0" destOrd="0" presId="urn:microsoft.com/office/officeart/2005/8/layout/vList5"/>
    <dgm:cxn modelId="{53A12991-8274-427C-B153-70323B83977F}" type="presParOf" srcId="{6F7C1A20-EE68-4210-A3DC-4CB06B1AE54C}" destId="{A315BB16-0015-4D48-9832-A36748416C67}" srcOrd="1" destOrd="0" presId="urn:microsoft.com/office/officeart/2005/8/layout/vList5"/>
    <dgm:cxn modelId="{5BBF5220-94E8-4E12-82DB-B2958A2B76CB}" type="presParOf" srcId="{462A407C-85A9-45AE-8A74-0C73EFD258E7}" destId="{79333890-3082-4BB2-AE7E-0ECA4BACA33D}" srcOrd="1" destOrd="0" presId="urn:microsoft.com/office/officeart/2005/8/layout/vList5"/>
    <dgm:cxn modelId="{D573CF05-395A-4D57-BEB1-9CE015114B63}" type="presParOf" srcId="{462A407C-85A9-45AE-8A74-0C73EFD258E7}" destId="{F627FD38-D87A-451C-A8E1-C66F76336E42}" srcOrd="2" destOrd="0" presId="urn:microsoft.com/office/officeart/2005/8/layout/vList5"/>
    <dgm:cxn modelId="{EA16F907-A155-4E16-81E6-B30854E71882}" type="presParOf" srcId="{F627FD38-D87A-451C-A8E1-C66F76336E42}" destId="{D5486580-B5F6-4110-9B5F-67D7985B4DB2}" srcOrd="0" destOrd="0" presId="urn:microsoft.com/office/officeart/2005/8/layout/vList5"/>
    <dgm:cxn modelId="{87BA0291-1D48-4732-A95D-B20AB75277EF}" type="presParOf" srcId="{F627FD38-D87A-451C-A8E1-C66F76336E42}" destId="{44BC1ADA-25BB-4C2E-9DF6-8335E6E3A87B}" srcOrd="1" destOrd="0" presId="urn:microsoft.com/office/officeart/2005/8/layout/vList5"/>
    <dgm:cxn modelId="{8710F46D-02AA-433C-9E7A-80258D5E1A9E}" type="presParOf" srcId="{462A407C-85A9-45AE-8A74-0C73EFD258E7}" destId="{91BDA824-CD3B-4AC8-B359-7CED550F722E}" srcOrd="3" destOrd="0" presId="urn:microsoft.com/office/officeart/2005/8/layout/vList5"/>
    <dgm:cxn modelId="{A14A2AA3-15B8-4785-83E6-A5AD11157626}" type="presParOf" srcId="{462A407C-85A9-45AE-8A74-0C73EFD258E7}" destId="{2B47C50D-FED1-435B-A33D-74896837FD5C}" srcOrd="4" destOrd="0" presId="urn:microsoft.com/office/officeart/2005/8/layout/vList5"/>
    <dgm:cxn modelId="{59D14227-684E-46EA-8110-D583F4AFDC2D}" type="presParOf" srcId="{2B47C50D-FED1-435B-A33D-74896837FD5C}" destId="{27F2209B-8928-46B4-BA30-B4671854A497}" srcOrd="0" destOrd="0" presId="urn:microsoft.com/office/officeart/2005/8/layout/vList5"/>
    <dgm:cxn modelId="{CD82F63F-68E3-4C80-8DF8-F4AEE0FF7957}" type="presParOf" srcId="{2B47C50D-FED1-435B-A33D-74896837FD5C}" destId="{399580BD-5B6C-4B53-8F4D-47CDAF5074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5BB16-0015-4D48-9832-A36748416C67}">
      <dsp:nvSpPr>
        <dsp:cNvPr id="0" name=""/>
        <dsp:cNvSpPr/>
      </dsp:nvSpPr>
      <dsp:spPr>
        <a:xfrm rot="5400000">
          <a:off x="5268551" y="-1979266"/>
          <a:ext cx="1276945" cy="555955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2000" kern="1200" dirty="0" smtClean="0"/>
            <a:t>The preferred business software provider in Malaysia</a:t>
          </a:r>
          <a:endParaRPr lang="en-MY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127248" y="224372"/>
        <a:ext cx="5497217" cy="1152275"/>
      </dsp:txXfrm>
    </dsp:sp>
    <dsp:sp modelId="{ED6D01E5-1FF8-4821-A0C9-E83321DBAD48}">
      <dsp:nvSpPr>
        <dsp:cNvPr id="0" name=""/>
        <dsp:cNvSpPr/>
      </dsp:nvSpPr>
      <dsp:spPr>
        <a:xfrm>
          <a:off x="0" y="2418"/>
          <a:ext cx="3127248" cy="159618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4200" kern="1200" dirty="0" smtClean="0"/>
            <a:t>Vision</a:t>
          </a:r>
          <a:endParaRPr lang="en-MY" sz="4200" kern="1200" dirty="0"/>
        </a:p>
      </dsp:txBody>
      <dsp:txXfrm>
        <a:off x="77919" y="80337"/>
        <a:ext cx="2971410" cy="1440343"/>
      </dsp:txXfrm>
    </dsp:sp>
    <dsp:sp modelId="{44BC1ADA-25BB-4C2E-9DF6-8335E6E3A87B}">
      <dsp:nvSpPr>
        <dsp:cNvPr id="0" name=""/>
        <dsp:cNvSpPr/>
      </dsp:nvSpPr>
      <dsp:spPr>
        <a:xfrm rot="5400000">
          <a:off x="5268551" y="-303276"/>
          <a:ext cx="1276945" cy="5559552"/>
        </a:xfrm>
        <a:prstGeom prst="round2SameRect">
          <a:avLst/>
        </a:prstGeom>
        <a:solidFill>
          <a:schemeClr val="accent5">
            <a:tint val="40000"/>
            <a:alpha val="90000"/>
            <a:hueOff val="3417546"/>
            <a:satOff val="-10763"/>
            <a:lumOff val="-276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20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develop Business Software, share the skill, develop networking and lead Malaysian business community for the benefit of the country.</a:t>
          </a:r>
          <a:endParaRPr lang="en-MY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127248" y="1900362"/>
        <a:ext cx="5497217" cy="1152275"/>
      </dsp:txXfrm>
    </dsp:sp>
    <dsp:sp modelId="{D5486580-B5F6-4110-9B5F-67D7985B4DB2}">
      <dsp:nvSpPr>
        <dsp:cNvPr id="0" name=""/>
        <dsp:cNvSpPr/>
      </dsp:nvSpPr>
      <dsp:spPr>
        <a:xfrm>
          <a:off x="0" y="1678409"/>
          <a:ext cx="3127248" cy="1596181"/>
        </a:xfrm>
        <a:prstGeom prst="roundRect">
          <a:avLst/>
        </a:prstGeom>
        <a:solidFill>
          <a:schemeClr val="accent5">
            <a:hueOff val="3359558"/>
            <a:satOff val="945"/>
            <a:lumOff val="-135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4200" kern="1200" dirty="0" smtClean="0"/>
            <a:t>Mission</a:t>
          </a:r>
          <a:endParaRPr lang="en-MY" sz="4200" kern="1200" dirty="0"/>
        </a:p>
      </dsp:txBody>
      <dsp:txXfrm>
        <a:off x="77919" y="1756328"/>
        <a:ext cx="2971410" cy="1440343"/>
      </dsp:txXfrm>
    </dsp:sp>
    <dsp:sp modelId="{399580BD-5B6C-4B53-8F4D-47CDAF507419}">
      <dsp:nvSpPr>
        <dsp:cNvPr id="0" name=""/>
        <dsp:cNvSpPr/>
      </dsp:nvSpPr>
      <dsp:spPr>
        <a:xfrm rot="5400000">
          <a:off x="5268551" y="1372714"/>
          <a:ext cx="1276945" cy="5559552"/>
        </a:xfrm>
        <a:prstGeom prst="round2SameRect">
          <a:avLst/>
        </a:prstGeom>
        <a:solidFill>
          <a:schemeClr val="accent5">
            <a:tint val="40000"/>
            <a:alpha val="90000"/>
            <a:hueOff val="6835093"/>
            <a:satOff val="-21527"/>
            <a:lumOff val="-553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2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social media is a key communications tool that enables it to work forwards. Therefore we will participate actively in the society.</a:t>
          </a:r>
          <a:endParaRPr lang="en-MY" sz="1200" kern="1200" dirty="0">
            <a:latin typeface="+mn-lt"/>
            <a:cs typeface="Arial" panose="020B0604020202020204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2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that quality and business networking will drive to sales. Therefore we will proactively engage more right partners to serve business community.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MY" sz="12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We believe support and after sales service are vital for our business existence.  Therefore we will reengineer and rejuvenate the business process</a:t>
          </a:r>
          <a:r>
            <a:rPr lang="en-MY" sz="1000" kern="12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.</a:t>
          </a:r>
        </a:p>
      </dsp:txBody>
      <dsp:txXfrm rot="-5400000">
        <a:off x="3127248" y="3576353"/>
        <a:ext cx="5497217" cy="1152275"/>
      </dsp:txXfrm>
    </dsp:sp>
    <dsp:sp modelId="{27F2209B-8928-46B4-BA30-B4671854A497}">
      <dsp:nvSpPr>
        <dsp:cNvPr id="0" name=""/>
        <dsp:cNvSpPr/>
      </dsp:nvSpPr>
      <dsp:spPr>
        <a:xfrm>
          <a:off x="0" y="3354399"/>
          <a:ext cx="3127248" cy="1596181"/>
        </a:xfrm>
        <a:prstGeom prst="roundRect">
          <a:avLst/>
        </a:prstGeom>
        <a:solidFill>
          <a:schemeClr val="accent5">
            <a:hueOff val="6719117"/>
            <a:satOff val="1889"/>
            <a:lumOff val="-2706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4200" kern="1200" dirty="0" smtClean="0"/>
            <a:t>Objectives</a:t>
          </a:r>
          <a:endParaRPr lang="en-MY" sz="4200" kern="1200" dirty="0"/>
        </a:p>
      </dsp:txBody>
      <dsp:txXfrm>
        <a:off x="77919" y="3432318"/>
        <a:ext cx="2971410" cy="14403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l">
              <a:defRPr sz="11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026" y="0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r">
              <a:defRPr sz="1100"/>
            </a:lvl1pPr>
          </a:lstStyle>
          <a:p>
            <a:fld id="{C5CE7C58-907A-4F9F-AFE7-14B601CF8A8D}" type="datetimeFigureOut">
              <a:rPr lang="en-MY" smtClean="0"/>
              <a:t>7/1/2017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003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l">
              <a:defRPr sz="11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026" y="9372003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r">
              <a:defRPr sz="1100"/>
            </a:lvl1pPr>
          </a:lstStyle>
          <a:p>
            <a:fld id="{879014BB-8FED-4B90-B8ED-61EB70F931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50402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98" y="1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/>
          <a:lstStyle>
            <a:lvl1pPr algn="r">
              <a:defRPr sz="1200"/>
            </a:lvl1pPr>
          </a:lstStyle>
          <a:p>
            <a:fld id="{12BC32BC-0D15-4867-8813-893AF413C9D8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39" tIns="46719" rIns="93439" bIns="46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187" y="4687262"/>
            <a:ext cx="5387390" cy="4439671"/>
          </a:xfrm>
          <a:prstGeom prst="rect">
            <a:avLst/>
          </a:prstGeom>
        </p:spPr>
        <p:txBody>
          <a:bodyPr vert="horz" lIns="93439" tIns="46719" rIns="93439" bIns="467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133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98" y="9371133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 anchor="b"/>
          <a:lstStyle>
            <a:lvl1pPr algn="r">
              <a:defRPr sz="1200"/>
            </a:lvl1pPr>
          </a:lstStyle>
          <a:p>
            <a:fld id="{3BE6D365-3D39-48BC-8613-2DE4CD604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7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844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t" anchorCtr="0">
            <a:noAutofit/>
          </a:bodyPr>
          <a:lstStyle/>
          <a:p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sldNum" idx="12"/>
          </p:nvPr>
        </p:nvSpPr>
        <p:spPr>
          <a:xfrm>
            <a:off x="5332484" y="6224264"/>
            <a:ext cx="4079447" cy="327653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b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ct val="25000"/>
              </a:pPr>
              <a:t>30</a:t>
            </a:fld>
            <a:endParaRPr lang="en-US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2723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82649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50309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t" anchorCtr="0">
            <a:noAutofit/>
          </a:bodyPr>
          <a:lstStyle/>
          <a:p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5332484" y="6224264"/>
            <a:ext cx="4079447" cy="327653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b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ct val="25000"/>
              </a:pPr>
              <a:t>5</a:t>
            </a:fld>
            <a:endParaRPr lang="en-US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5646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6695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64076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0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152400" y="1236775"/>
            <a:ext cx="8801100" cy="5187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3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  <p:pic>
        <p:nvPicPr>
          <p:cNvPr id="17" name="Shape 17" descr="D:\IT\Work\Audry\Desktop\Printing Item\TAF\umt\slide\divider.png"/>
          <p:cNvPicPr preferRelativeResize="0"/>
          <p:nvPr/>
        </p:nvPicPr>
        <p:blipFill rotWithShape="1">
          <a:blip r:embed="rId2">
            <a:alphaModFix/>
          </a:blip>
          <a:srcRect l="4999" t="11931" b="-2"/>
          <a:stretch/>
        </p:blipFill>
        <p:spPr>
          <a:xfrm>
            <a:off x="0" y="979855"/>
            <a:ext cx="9144001" cy="214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 descr="C:\Users\User\Desktop\Salihin Logo\Untitled-1.png"/>
          <p:cNvPicPr preferRelativeResize="0"/>
          <p:nvPr/>
        </p:nvPicPr>
        <p:blipFill rotWithShape="1">
          <a:blip r:embed="rId3">
            <a:alphaModFix/>
          </a:blip>
          <a:srcRect b="12742"/>
          <a:stretch/>
        </p:blipFill>
        <p:spPr>
          <a:xfrm>
            <a:off x="228600" y="6482600"/>
            <a:ext cx="1079700" cy="21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0100" y="208552"/>
            <a:ext cx="533399" cy="7316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/>
          <p:nvPr/>
        </p:nvSpPr>
        <p:spPr>
          <a:xfrm>
            <a:off x="3383550" y="6482600"/>
            <a:ext cx="3083400" cy="2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n-US" sz="1400" i="1" kern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Highly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578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3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95829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Action%20Plan%202.docx" TargetMode="External"/><Relationship Id="rId2" Type="http://schemas.openxmlformats.org/officeDocument/2006/relationships/hyperlink" Target="Action%20Plan%201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Action%20Plan%203.docx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62028" y="3569516"/>
            <a:ext cx="6477000" cy="2209800"/>
            <a:chOff x="2278802" y="4330869"/>
            <a:chExt cx="7016750" cy="1143000"/>
          </a:xfrm>
        </p:grpSpPr>
        <p:sp>
          <p:nvSpPr>
            <p:cNvPr id="8" name="Rounded Rectangle 7"/>
            <p:cNvSpPr/>
            <p:nvPr/>
          </p:nvSpPr>
          <p:spPr>
            <a:xfrm>
              <a:off x="2278802" y="4330869"/>
              <a:ext cx="7016750" cy="1143000"/>
            </a:xfrm>
            <a:prstGeom prst="roundRect">
              <a:avLst>
                <a:gd name="adj" fmla="val 6854"/>
              </a:avLst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05767" y="4573499"/>
              <a:ext cx="6918553" cy="6526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Department	:    </a:t>
              </a:r>
              <a:r>
                <a:rPr lang="en-US" sz="28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IT DEPARTMENT (SPS)</a:t>
              </a:r>
              <a:endPara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		:   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Neuropol" panose="020B0500000000000000" pitchFamily="34" charset="0"/>
                  <a:cs typeface="Arial" panose="020B0604020202020204" pitchFamily="34" charset="0"/>
                </a:rPr>
                <a:t>Salihin</a:t>
              </a:r>
              <a:r>
                <a:rPr lang="en-US" sz="2400" b="1" dirty="0" err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’s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HQ</a:t>
              </a: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Date		:    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Saturday, 07 January 2017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7" y="3569515"/>
            <a:ext cx="2146242" cy="22098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50167" y="1524000"/>
            <a:ext cx="8091794" cy="126264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RETREAT 2017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5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5162" y="1066800"/>
            <a:ext cx="8513746" cy="5595590"/>
            <a:chOff x="381000" y="1009471"/>
            <a:chExt cx="8584108" cy="5731897"/>
          </a:xfrm>
        </p:grpSpPr>
        <p:grpSp>
          <p:nvGrpSpPr>
            <p:cNvPr id="3" name="Group 2"/>
            <p:cNvGrpSpPr/>
            <p:nvPr/>
          </p:nvGrpSpPr>
          <p:grpSpPr>
            <a:xfrm>
              <a:off x="381000" y="1145778"/>
              <a:ext cx="8584108" cy="5595590"/>
              <a:chOff x="381000" y="1145778"/>
              <a:chExt cx="8584108" cy="559559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145778"/>
                <a:ext cx="8584108" cy="559559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ms-MY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51362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F</a:t>
                </a:r>
                <a:r>
                  <a:rPr lang="en-US" sz="1600" dirty="0" smtClean="0"/>
                  <a:t>resh </a:t>
                </a:r>
                <a:r>
                  <a:rPr lang="en-US" sz="1600" dirty="0"/>
                  <a:t>&amp; new </a:t>
                </a:r>
                <a:r>
                  <a:rPr lang="en-US" sz="1600" dirty="0" smtClean="0"/>
                  <a:t>ideas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Proper task </a:t>
                </a:r>
                <a:r>
                  <a:rPr lang="en-US" sz="1600" dirty="0" smtClean="0"/>
                  <a:t>segregation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Good support </a:t>
                </a:r>
                <a:r>
                  <a:rPr lang="en-US" sz="1600" dirty="0" smtClean="0"/>
                  <a:t>team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R</a:t>
                </a:r>
                <a:r>
                  <a:rPr lang="en-US" sz="1600" dirty="0" smtClean="0"/>
                  <a:t>espond </a:t>
                </a:r>
                <a:r>
                  <a:rPr lang="en-US" sz="1600" dirty="0"/>
                  <a:t>instant &amp; </a:t>
                </a:r>
                <a:r>
                  <a:rPr lang="en-US" sz="1600" dirty="0" smtClean="0"/>
                  <a:t>efficiently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Harmonies working environment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Unique zakat 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features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Prototyping </a:t>
                </a:r>
                <a:r>
                  <a:rPr lang="en-US" sz="1600" dirty="0"/>
                  <a:t>development </a:t>
                </a:r>
                <a:r>
                  <a:rPr lang="en-US" sz="1600" dirty="0" smtClean="0"/>
                  <a:t>method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Internal developers and source </a:t>
                </a:r>
                <a:r>
                  <a:rPr lang="en-US" sz="1600" dirty="0" smtClean="0"/>
                  <a:t>code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51362" y="4012115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Exclusive partner with few </a:t>
                </a:r>
                <a:r>
                  <a:rPr lang="en-US" sz="1600" dirty="0" smtClean="0"/>
                  <a:t>agencies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Good relation with the politician &amp; government machinery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Zakat </a:t>
                </a:r>
                <a:r>
                  <a:rPr lang="en-US" sz="1600" dirty="0"/>
                  <a:t>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are the </a:t>
                </a:r>
                <a:r>
                  <a:rPr lang="en-US" sz="1600" dirty="0"/>
                  <a:t>key potential </a:t>
                </a:r>
                <a:endParaRPr lang="en-US" sz="160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Move </a:t>
                </a:r>
                <a:r>
                  <a:rPr lang="en-US" sz="1600" dirty="0"/>
                  <a:t>into cloud </a:t>
                </a:r>
                <a:r>
                  <a:rPr lang="en-US" sz="1600" dirty="0" smtClean="0"/>
                  <a:t>solution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International </a:t>
                </a:r>
                <a:r>
                  <a:rPr lang="en-US" sz="1600" dirty="0"/>
                  <a:t>education for accounting </a:t>
                </a:r>
                <a:r>
                  <a:rPr lang="en-US" sz="1600" dirty="0" smtClean="0"/>
                  <a:t>software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Get more business from the existing </a:t>
                </a:r>
                <a:r>
                  <a:rPr lang="en-US" sz="1600" dirty="0" smtClean="0"/>
                  <a:t>customers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Saga compliance accounting </a:t>
                </a:r>
                <a:r>
                  <a:rPr lang="ms-MY" sz="1600" dirty="0" smtClean="0"/>
                  <a:t>software</a:t>
                </a:r>
                <a:endParaRPr lang="ms-MY" sz="16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708700" y="4010397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Customer price expectation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Different customer </a:t>
                </a:r>
                <a:r>
                  <a:rPr lang="en-US" sz="1600" dirty="0" smtClean="0"/>
                  <a:t>preferences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Mobile apps &amp; Cloud computing is a new trend &amp; generate more </a:t>
                </a:r>
                <a:r>
                  <a:rPr lang="en-US" sz="1600" dirty="0" smtClean="0"/>
                  <a:t>user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Branding and popularity drive users decision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The industry is matured with existing software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Changes </a:t>
                </a:r>
                <a:r>
                  <a:rPr lang="en-US" sz="1600" dirty="0"/>
                  <a:t>of </a:t>
                </a:r>
                <a:r>
                  <a:rPr lang="en-US" sz="1600" dirty="0" smtClean="0"/>
                  <a:t>policies</a:t>
                </a:r>
                <a:endParaRPr lang="en-US" sz="16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708700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products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sources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Not utilize the unique </a:t>
                </a:r>
                <a:r>
                  <a:rPr lang="en-US" sz="1600" dirty="0" smtClean="0"/>
                  <a:t>features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Lack of online presence limit our capabilities to cater for micro business </a:t>
                </a:r>
                <a:r>
                  <a:rPr lang="en-US" sz="1600" dirty="0" smtClean="0"/>
                  <a:t>entities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Unstandardized coding style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Misaligned motivation package promotes minimal </a:t>
                </a:r>
                <a:r>
                  <a:rPr lang="ms-MY" sz="1600" dirty="0" smtClean="0"/>
                  <a:t>appreciation</a:t>
                </a:r>
                <a:endParaRPr lang="ms-MY" sz="1600" dirty="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8305800" y="3810000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T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76815" y="38288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0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146692" y="10094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W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49431" y="1009471"/>
              <a:ext cx="594305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</p:grpSp>
      <p:sp>
        <p:nvSpPr>
          <p:cNvPr id="15" name="Title 1"/>
          <p:cNvSpPr txBox="1">
            <a:spLocks/>
          </p:cNvSpPr>
          <p:nvPr/>
        </p:nvSpPr>
        <p:spPr>
          <a:xfrm>
            <a:off x="228600" y="228600"/>
            <a:ext cx="8153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SWOT ANALYSIS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46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SETTING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11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220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</a:t>
            </a:r>
            <a:r>
              <a:rPr lang="en-US" sz="2800" b="1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4141170914"/>
              </p:ext>
            </p:extLst>
          </p:nvPr>
        </p:nvGraphicFramePr>
        <p:xfrm>
          <a:off x="304800" y="1295400"/>
          <a:ext cx="8382000" cy="50809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050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31192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RM170,000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SPS-Lite (T-Corp)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RM25,000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RM210,000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640,000</a:t>
                      </a: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err="1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Pusat</a:t>
                      </a:r>
                      <a:r>
                        <a:rPr lang="en-US" sz="1400" u="none" strike="noStrike" cap="none" baseline="0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 Internet 1 Malaysia (Pi1M)</a:t>
                      </a:r>
                      <a:endParaRPr lang="en-US" sz="1400" u="none" strike="noStrike" cap="none" baseline="0" dirty="0">
                        <a:solidFill>
                          <a:srgbClr val="FF0000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-</a:t>
                      </a: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RM110,000</a:t>
                      </a:r>
                    </a:p>
                  </a:txBody>
                  <a:tcPr marL="91450" marR="91450" marT="45725" marB="45725"/>
                </a:tc>
              </a:tr>
              <a:tr h="3713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118,000</a:t>
                      </a: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Compliance _ Lease Purchase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600,000</a:t>
                      </a: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SPS Saga _</a:t>
                      </a:r>
                      <a:r>
                        <a:rPr lang="en-US" sz="1400" u="none" strike="noStrike" cap="none" baseline="0" dirty="0" err="1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Bernama</a:t>
                      </a:r>
                      <a:endParaRPr lang="en-US" sz="1400" u="none" strike="noStrike" cap="none" baseline="0" dirty="0">
                        <a:solidFill>
                          <a:srgbClr val="FF0000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-</a:t>
                      </a: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I-Support Maintenance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59,000</a:t>
                      </a:r>
                    </a:p>
                  </a:txBody>
                  <a:tcPr marL="91450" marR="91450" marT="45725" marB="45725"/>
                </a:tc>
              </a:tr>
              <a:tr h="29710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Additional license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12,500</a:t>
                      </a:r>
                    </a:p>
                  </a:txBody>
                  <a:tcPr marL="91450" marR="91450" marT="45725" marB="45725"/>
                </a:tc>
              </a:tr>
              <a:tr h="4987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2,004,500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3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</a:t>
            </a:r>
            <a:r>
              <a:rPr lang="en-US" sz="2800" b="1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2810632141"/>
              </p:ext>
            </p:extLst>
          </p:nvPr>
        </p:nvGraphicFramePr>
        <p:xfrm>
          <a:off x="304800" y="1295400"/>
          <a:ext cx="8382000" cy="50809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050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31192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RM170,000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SPS-Lite (T-Corp)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RM25,000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RM210,000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640,000</a:t>
                      </a: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err="1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Pusat</a:t>
                      </a:r>
                      <a:r>
                        <a:rPr lang="en-US" sz="1400" u="none" strike="noStrike" cap="none" baseline="0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 Internet 1 Malaysia (Pi1M)</a:t>
                      </a:r>
                      <a:endParaRPr lang="en-US" sz="1400" u="none" strike="noStrike" cap="none" baseline="0" dirty="0">
                        <a:solidFill>
                          <a:srgbClr val="FF0000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-</a:t>
                      </a: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RM110,000</a:t>
                      </a:r>
                    </a:p>
                  </a:txBody>
                  <a:tcPr marL="91450" marR="91450" marT="45725" marB="45725"/>
                </a:tc>
              </a:tr>
              <a:tr h="3713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118,000</a:t>
                      </a: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Compliance _ Lease Purchase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300,000</a:t>
                      </a: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_</a:t>
                      </a:r>
                      <a:r>
                        <a:rPr lang="en-US" sz="1400" u="none" strike="noStrike" cap="none" baseline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Bernama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2,100,000</a:t>
                      </a: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I-Support Maintenance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59,000</a:t>
                      </a:r>
                    </a:p>
                  </a:txBody>
                  <a:tcPr marL="91450" marR="91450" marT="45725" marB="45725"/>
                </a:tc>
              </a:tr>
              <a:tr h="29710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Additional license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12,500</a:t>
                      </a:r>
                    </a:p>
                  </a:txBody>
                  <a:tcPr marL="91450" marR="91450" marT="45725" marB="45725"/>
                </a:tc>
              </a:tr>
              <a:tr h="4987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3,804,500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18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</a:t>
            </a:r>
            <a:r>
              <a:rPr lang="en-US" sz="2800" b="1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577550270"/>
              </p:ext>
            </p:extLst>
          </p:nvPr>
        </p:nvGraphicFramePr>
        <p:xfrm>
          <a:off x="304800" y="1295400"/>
          <a:ext cx="8382000" cy="50809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050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31192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RM170,000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SPS-Lite (T-Corp)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RM25,000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RM210,000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640,000</a:t>
                      </a:r>
                    </a:p>
                  </a:txBody>
                  <a:tcPr marL="91450" marR="91450" marT="45725" marB="45725"/>
                </a:tc>
              </a:tr>
              <a:tr h="3713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Pusat</a:t>
                      </a: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Internet 1 Malaysia (Pi1M)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RM6,000,000</a:t>
                      </a:r>
                    </a:p>
                  </a:txBody>
                  <a:tcPr marL="91450" marR="91450" marT="45725" marB="45725"/>
                </a:tc>
              </a:tr>
              <a:tr h="2970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RM110,000</a:t>
                      </a:r>
                    </a:p>
                  </a:txBody>
                  <a:tcPr marL="91450" marR="91450" marT="45725" marB="45725"/>
                </a:tc>
              </a:tr>
              <a:tr h="3713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118,000</a:t>
                      </a: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Compliance _ Lease Purchase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300,000</a:t>
                      </a: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_</a:t>
                      </a:r>
                      <a:r>
                        <a:rPr lang="en-US" sz="1400" u="none" strike="noStrike" cap="none" baseline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Bernama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2,100,000</a:t>
                      </a:r>
                    </a:p>
                  </a:txBody>
                  <a:tcPr marL="91450" marR="91450" marT="45725" marB="45725"/>
                </a:tc>
              </a:tr>
              <a:tr h="37134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I-Support Maintenance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59,000</a:t>
                      </a:r>
                    </a:p>
                  </a:txBody>
                  <a:tcPr marL="91450" marR="91450" marT="45725" marB="45725"/>
                </a:tc>
              </a:tr>
              <a:tr h="29710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Additional license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12,500</a:t>
                      </a:r>
                    </a:p>
                  </a:txBody>
                  <a:tcPr marL="91450" marR="91450" marT="45725" marB="45725"/>
                </a:tc>
              </a:tr>
              <a:tr h="4987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9,804,500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846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15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457234"/>
              </p:ext>
            </p:extLst>
          </p:nvPr>
        </p:nvGraphicFramePr>
        <p:xfrm>
          <a:off x="307932" y="1676400"/>
          <a:ext cx="8302669" cy="4191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68"/>
                <a:gridCol w="4648200"/>
                <a:gridCol w="29718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MITI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TEKUN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MPSJ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Agama Islam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KW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Pembangunan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Usahawan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FAMA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Pertubuhan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Peladang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MCMC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MAQIS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4098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LKIM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29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16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882563"/>
              </p:ext>
            </p:extLst>
          </p:nvPr>
        </p:nvGraphicFramePr>
        <p:xfrm>
          <a:off x="307932" y="1676400"/>
          <a:ext cx="8302669" cy="41660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68"/>
                <a:gridCol w="4648200"/>
                <a:gridCol w="29718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KEMAS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IKBN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MSN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Martrade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PUNB/PNS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MPAJ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FELCRA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MBSA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MBKJ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SKM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83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17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619947"/>
              </p:ext>
            </p:extLst>
          </p:nvPr>
        </p:nvGraphicFramePr>
        <p:xfrm>
          <a:off x="307932" y="1676400"/>
          <a:ext cx="8302669" cy="18562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7468"/>
                <a:gridCol w="5638800"/>
                <a:gridCol w="16764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Zakat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RISDA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NAFAS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Pertubuhan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Peladang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81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18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6641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SAGA Compliance (Government Agencies)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787600"/>
              </p:ext>
            </p:extLst>
          </p:nvPr>
        </p:nvGraphicFramePr>
        <p:xfrm>
          <a:off x="307932" y="1676400"/>
          <a:ext cx="8302669" cy="18562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7468"/>
                <a:gridCol w="5638800"/>
                <a:gridCol w="16764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Daerah Kuala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Daerah Hulu Selangor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Daerah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Sepang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Perbandaran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Kajang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40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261836"/>
              </p:ext>
            </p:extLst>
          </p:nvPr>
        </p:nvGraphicFramePr>
        <p:xfrm>
          <a:off x="329406" y="1251445"/>
          <a:ext cx="8585994" cy="564851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17199"/>
                <a:gridCol w="1717199"/>
                <a:gridCol w="858599"/>
                <a:gridCol w="858599"/>
                <a:gridCol w="1717199"/>
                <a:gridCol w="1717199"/>
              </a:tblGrid>
              <a:tr h="1434328"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      Key</a:t>
                      </a:r>
                      <a:r>
                        <a:rPr lang="en-AU" sz="900" b="1" baseline="0" dirty="0" smtClean="0"/>
                        <a:t> Partners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Media partner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Utusan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Karangkraf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association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DPIM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DPMM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Cloud service provider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Exabytes.com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Payment enabler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Billplz.com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(SPS)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SPS dealers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Corp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AIM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(Project Based)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Masterplan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FR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Mutiara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SuiteLab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Technology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Quantum parallel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Dasar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Jati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Key Activities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Marketing &amp; branding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Help desk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Joint-promotion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 engagement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dirty="0" smtClean="0"/>
                        <a:t>          Value Propositions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RECURRING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Accounting Software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Desktop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Cloud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Fibromat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BIMB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Web CMS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Plug N Play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WebLite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SAGA Leased Purchase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FIXED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Audit Scoreboard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E-Voting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PROJECT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BERNAMA SAGA Accounting System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PI1M Content Enhancement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AU" sz="9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PARTY COTS SOFTWARES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Swingvy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HR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Huemedia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CRM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Customer </a:t>
                      </a:r>
                    </a:p>
                    <a:p>
                      <a:r>
                        <a:rPr lang="en-AU" sz="900" b="1" dirty="0" smtClean="0"/>
                        <a:t>         Relationships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Webchat/ </a:t>
                      </a:r>
                      <a:r>
                        <a:rPr lang="en-AU" sz="900" b="0" dirty="0" err="1" smtClean="0">
                          <a:latin typeface="Comic Sans MS" pitchFamily="66" charset="0"/>
                        </a:rPr>
                        <a:t>whatsapps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Promotional offers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Pre-sales activities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Customer</a:t>
                      </a:r>
                      <a:r>
                        <a:rPr lang="en-AU" sz="900" b="1" baseline="0" dirty="0" smtClean="0"/>
                        <a:t> </a:t>
                      </a:r>
                      <a:r>
                        <a:rPr lang="en-AU" sz="900" b="1" dirty="0" smtClean="0"/>
                        <a:t>Segments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Micro Entrepreneurs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Northern Region (TEKUN)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SME Market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PUNB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MNC Companies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BIMB Securities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Fibromat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Government Agencies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Nasional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MITI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Business internet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user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Online businessman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Local universities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UMT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UiTM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UNIKL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UPM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45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Key Resources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err="1" smtClean="0">
                          <a:latin typeface="Comic Sans MS" pitchFamily="66" charset="0"/>
                        </a:rPr>
                        <a:t>Salihin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 brand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Software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d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eveloper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SPS Software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Subject matter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expert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Accounting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GST, Zakat &amp;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Waqf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Technical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Marketing &amp; branding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Channels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Cold calling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Email blasting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A&amp;P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 promotion/ venture program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106999"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   Cost Structure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Standard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operating cost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 and R&amp;D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Promotional event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Partners fee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Revenue Streams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Installer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Subscription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Support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Training &amp; Consultations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179887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219200"/>
            <a:ext cx="436491" cy="52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96432" y="1219200"/>
            <a:ext cx="394568" cy="411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971800"/>
            <a:ext cx="387170" cy="39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6399" y="1219200"/>
            <a:ext cx="434025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48200" y="5549362"/>
            <a:ext cx="351413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92803" y="2967848"/>
            <a:ext cx="521797" cy="46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19135" y="1193440"/>
            <a:ext cx="595465" cy="55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1219200"/>
            <a:ext cx="372374" cy="383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346470" y="5562600"/>
            <a:ext cx="415530" cy="400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331097" y="5867400"/>
            <a:ext cx="2317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900" dirty="0">
                <a:latin typeface="Comic Sans MS" pitchFamily="66" charset="0"/>
              </a:rPr>
              <a:t>Software licensing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Marketing &amp; promotional kits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Travelling &amp; Lodging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Hardware &amp; IT infrastructure</a:t>
            </a: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8400" y="5920770"/>
            <a:ext cx="292670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customization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Commission from business partner’s COTS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304798" y="3609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MY" dirty="0" smtClean="0"/>
              <a:t>BUSINESS MODEL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6897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 lvl="0"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 </a:t>
            </a: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KPIs – Strategic Direction</a:t>
            </a: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1712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93714"/>
              </p:ext>
            </p:extLst>
          </p:nvPr>
        </p:nvGraphicFramePr>
        <p:xfrm>
          <a:off x="304800" y="1530913"/>
          <a:ext cx="8610601" cy="4092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600"/>
                <a:gridCol w="381000"/>
                <a:gridCol w="3733800"/>
                <a:gridCol w="3505201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Who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Deliverables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</a:tr>
              <a:tr h="7096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IT Team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A1</a:t>
                      </a:r>
                      <a:endParaRPr lang="en-MY" sz="1600" b="1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To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develop a robust and responsive cloud software platform embedded with online payment 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features.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Responsive cloud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platform and online payment enabler. 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497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Marketing Team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/>
                </a:tc>
                <a:tc>
                  <a:txBody>
                    <a:bodyPr/>
                    <a:lstStyle/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A3</a:t>
                      </a: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B3</a:t>
                      </a: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C3</a:t>
                      </a: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Incorporate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strategic marketing partner in software 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 aggregator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business model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MY" sz="1600" dirty="0">
                        <a:latin typeface="Calibri" panose="020F0502020204030204" pitchFamily="34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Implement SPS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awareness campaign campus wide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MY" sz="1600" dirty="0">
                        <a:latin typeface="Calibri" panose="020F0502020204030204" pitchFamily="34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Provide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a constructive social media 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planning.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TEKUN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Corp,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BERNAMA,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Kumpulan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</a:rPr>
                        <a:t>Utusan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 &amp; Kumpulan Media </a:t>
                      </a:r>
                      <a:r>
                        <a:rPr lang="en-US" sz="1600" dirty="0" err="1" smtClean="0">
                          <a:effectLst/>
                          <a:latin typeface="Calibri" panose="020F0502020204030204" pitchFamily="34" charset="0"/>
                        </a:rPr>
                        <a:t>Karangkraf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SPS Awareness</a:t>
                      </a:r>
                      <a:r>
                        <a:rPr lang="en-US" sz="1600" baseline="0" dirty="0" smtClean="0">
                          <a:effectLst/>
                          <a:latin typeface="Calibri" panose="020F0502020204030204" pitchFamily="34" charset="0"/>
                        </a:rPr>
                        <a:t> program &amp; e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vents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calendar based on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university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academic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calendar.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en-MY" sz="16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Content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planning, schedule and copy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writings technics.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3684" y="11869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Marketing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6566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466215"/>
              </p:ext>
            </p:extLst>
          </p:nvPr>
        </p:nvGraphicFramePr>
        <p:xfrm>
          <a:off x="304800" y="1599652"/>
          <a:ext cx="8610599" cy="3801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0069"/>
                <a:gridCol w="543931"/>
                <a:gridCol w="3581400"/>
                <a:gridCol w="3505199"/>
              </a:tblGrid>
              <a:tr h="4095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Who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Deliverables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/>
                </a:tc>
              </a:tr>
              <a:tr h="266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Marketing Team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/>
                </a:tc>
                <a:tc>
                  <a:txBody>
                    <a:bodyPr/>
                    <a:lstStyle/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D1</a:t>
                      </a: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273050" indent="-2698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E1</a:t>
                      </a:r>
                      <a:endParaRPr lang="en-MY" sz="1600" b="1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Forming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a win-win business software leasing arrangement with government agencies – 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affordable leasing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scheme</a:t>
                      </a: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.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MY" sz="1600" dirty="0">
                        <a:latin typeface="Calibri" panose="020F0502020204030204" pitchFamily="34" charset="0"/>
                      </a:endParaRPr>
                    </a:p>
                    <a:p>
                      <a:pPr marL="288925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To </a:t>
                      </a:r>
                      <a:r>
                        <a:rPr lang="en-MY" sz="1600" dirty="0">
                          <a:latin typeface="Calibri" panose="020F0502020204030204" pitchFamily="34" charset="0"/>
                        </a:rPr>
                        <a:t>build relationship with respective government IT custodian.</a:t>
                      </a: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SAGA leased-hold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pricing structure, proposal,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SOP, user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manual, training </a:t>
                      </a: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&amp; support plan.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en-US" sz="1600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Sales funnel &amp; pipeline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HR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C1</a:t>
                      </a:r>
                      <a:endParaRPr lang="en-MY" sz="1600" b="1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effectLst/>
                          <a:latin typeface="Calibri" panose="020F0502020204030204" pitchFamily="34" charset="0"/>
                        </a:rPr>
                        <a:t>Send </a:t>
                      </a:r>
                      <a:r>
                        <a:rPr lang="en-MY" sz="1600" dirty="0">
                          <a:effectLst/>
                          <a:latin typeface="Calibri" panose="020F0502020204030204" pitchFamily="34" charset="0"/>
                        </a:rPr>
                        <a:t>particular personnel for proper new media training, copy writing technique and creative thinking course.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FB Ads &amp; copywriting courses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48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</a:rPr>
                        <a:t>All Staffs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C2</a:t>
                      </a:r>
                      <a:endParaRPr lang="en-MY" sz="1600" b="1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>
                          <a:effectLst/>
                          <a:latin typeface="Calibri" panose="020F0502020204030204" pitchFamily="34" charset="0"/>
                        </a:rPr>
                        <a:t>Acquire </a:t>
                      </a:r>
                      <a:r>
                        <a:rPr lang="en-MY" sz="1600" dirty="0">
                          <a:effectLst/>
                          <a:latin typeface="Calibri" panose="020F0502020204030204" pitchFamily="34" charset="0"/>
                        </a:rPr>
                        <a:t>compulsory commitment from staff to likes/ repost content.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Initiate emails and instruction.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Monthly participation report.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3684" y="11869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Marketing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1903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851648" cy="762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ACTION PLAN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560371"/>
              </p:ext>
            </p:extLst>
          </p:nvPr>
        </p:nvGraphicFramePr>
        <p:xfrm>
          <a:off x="304800" y="1676400"/>
          <a:ext cx="8382000" cy="429252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5562600"/>
                <a:gridCol w="1676400"/>
              </a:tblGrid>
              <a:tr h="497752">
                <a:tc>
                  <a:txBody>
                    <a:bodyPr/>
                    <a:lstStyle/>
                    <a:p>
                      <a:endParaRPr lang="en-MY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US" sz="16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Link</a:t>
                      </a:r>
                      <a:endParaRPr lang="en-MY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Calibri" panose="020F0502020204030204" pitchFamily="34" charset="0"/>
                        </a:rPr>
                        <a:t>A1</a:t>
                      </a:r>
                      <a:endParaRPr lang="en-US" sz="16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To develop a robust and responsive cloud software platform embedded with online payment features.</a:t>
                      </a:r>
                      <a:endParaRPr lang="en-MY" sz="1600" b="0" i="0" u="none" strike="noStrike" cap="none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2" action="ppaction://hlinkfile"/>
                        </a:rPr>
                        <a:t>Action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  <a:hlinkClick r:id="rId2" action="ppaction://hlinkfile"/>
                        </a:rPr>
                        <a:t> Plan 1</a:t>
                      </a:r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76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Calibri" panose="020F0502020204030204" pitchFamily="34" charset="0"/>
                        </a:rPr>
                        <a:t>B3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Implement SPS</a:t>
                      </a:r>
                      <a:r>
                        <a:rPr lang="en-MY" sz="1600" b="0" i="0" u="none" strike="noStrike" cap="non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awareness campaign campus wide.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3" action="ppaction://hlinkfile"/>
                        </a:rPr>
                        <a:t>Action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  <a:hlinkClick r:id="rId3" action="ppaction://hlinkfile"/>
                        </a:rPr>
                        <a:t> Plan 2</a:t>
                      </a:r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C3</a:t>
                      </a:r>
                      <a:endParaRPr lang="en-US" sz="16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MY" sz="1600" dirty="0" smtClean="0">
                          <a:latin typeface="Calibri" panose="020F0502020204030204" pitchFamily="34" charset="0"/>
                        </a:rPr>
                        <a:t>Provide a constructive social media planning.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4" action="ppaction://hlinkfile"/>
                        </a:rPr>
                        <a:t>Action Plan 3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Calibri" panose="020F0502020204030204" pitchFamily="34" charset="0"/>
                        </a:rPr>
                        <a:t>D1</a:t>
                      </a:r>
                      <a:endParaRPr lang="en-US" sz="16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Form a win-win business software leasing arrangement with government agencies – mid to low leasing scheme.</a:t>
                      </a:r>
                      <a:endParaRPr lang="en-US" sz="16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4" action="ppaction://hlinkfile"/>
                        </a:rPr>
                        <a:t>Action Plan 4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Calibri" panose="020F0502020204030204" pitchFamily="34" charset="0"/>
                        </a:rPr>
                        <a:t>E1</a:t>
                      </a:r>
                      <a:endParaRPr lang="en-US" sz="16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6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To build relationship with respective government IT custodian.</a:t>
                      </a:r>
                      <a:endParaRPr lang="en-US" sz="16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hlinkClick r:id="rId4" action="ppaction://hlinkfile"/>
                        </a:rPr>
                        <a:t>Action Plan 5</a:t>
                      </a:r>
                      <a:endParaRPr lang="en-MY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3684" y="11869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Marketing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4174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785164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OUR MONITORING PLAN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1985"/>
              </p:ext>
            </p:extLst>
          </p:nvPr>
        </p:nvGraphicFramePr>
        <p:xfrm>
          <a:off x="533400" y="1654304"/>
          <a:ext cx="7945821" cy="368109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85026"/>
                <a:gridCol w="5360795"/>
              </a:tblGrid>
              <a:tr h="479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When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Our Monitoring Plan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10460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Monthly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Prepare performance report.</a:t>
                      </a:r>
                      <a:endParaRPr lang="en-MY" sz="1600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Monthly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update status of action plan.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Post-mortem and recommendation.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77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Quarterly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Review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quarterly strategies and progress.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Access strategies impact.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Prepare the outcome status and recommendation.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77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Annually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Review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annual strategies and process.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Post-mortem and recommendation.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Change objective and re-establish priorities and action plans for incoming year.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3684" y="11869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Marketing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6009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414026"/>
              </p:ext>
            </p:extLst>
          </p:nvPr>
        </p:nvGraphicFramePr>
        <p:xfrm>
          <a:off x="380999" y="1755587"/>
          <a:ext cx="8610601" cy="3177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"/>
                <a:gridCol w="457201"/>
                <a:gridCol w="5257800"/>
                <a:gridCol w="1676400"/>
              </a:tblGrid>
              <a:tr h="304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Who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Deliverables</a:t>
                      </a: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</a:tr>
              <a:tr h="1180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Developer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A1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A3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Develop SAGA compliance software platform based on the requirements from </a:t>
                      </a:r>
                      <a:r>
                        <a:rPr lang="en-US" sz="1400" dirty="0" err="1">
                          <a:effectLst/>
                          <a:latin typeface="Calibri"/>
                          <a:ea typeface="Calibri"/>
                          <a:cs typeface="Calibri"/>
                        </a:rPr>
                        <a:t>Bernama</a:t>
                      </a: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</a:p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To </a:t>
                      </a: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provide cloud base subscription business model paid annually under a contract minimum 5 years.   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SPS SAGA System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145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Developer / Audit department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B1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B2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Provide a platform for diversified industry categories for dynamic customization of application fields and review criteria.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81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discuss with audit department for special or agreed upon procedure </a:t>
                      </a: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project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SPS Scoreboard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2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Developer/ Client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C2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>
                          <a:effectLst/>
                          <a:latin typeface="Calibri"/>
                          <a:ea typeface="Calibri"/>
                          <a:cs typeface="Calibri"/>
                        </a:rPr>
                        <a:t>C3</a:t>
                      </a:r>
                      <a:endParaRPr lang="en-MY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customize SPS base on clients requirement 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8288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customize and enhance existing SPS </a:t>
                      </a: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functionality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SPS Customization </a:t>
                      </a:r>
                      <a:endParaRPr lang="en-MY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3684" y="1186934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Development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3173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851648" cy="762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smtClean="0">
                <a:solidFill>
                  <a:schemeClr val="tx1"/>
                </a:solidFill>
              </a:rPr>
              <a:t>ACTION PLAN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112793"/>
              </p:ext>
            </p:extLst>
          </p:nvPr>
        </p:nvGraphicFramePr>
        <p:xfrm>
          <a:off x="304800" y="1676400"/>
          <a:ext cx="8382000" cy="425485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5562600"/>
                <a:gridCol w="1676400"/>
              </a:tblGrid>
              <a:tr h="497752">
                <a:tc>
                  <a:txBody>
                    <a:bodyPr/>
                    <a:lstStyle/>
                    <a:p>
                      <a:endParaRPr lang="en-MY" sz="20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US" sz="20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Link</a:t>
                      </a:r>
                      <a:endParaRPr lang="en-MY" sz="20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A1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A3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Develop SAGA compliance software platform based on the requirements from </a:t>
                      </a:r>
                      <a:r>
                        <a:rPr lang="en-US" sz="1800" dirty="0" err="1">
                          <a:effectLst/>
                          <a:latin typeface="Calibri"/>
                          <a:ea typeface="Calibri"/>
                          <a:cs typeface="Calibri"/>
                        </a:rPr>
                        <a:t>Bernama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</a:p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To </a:t>
                      </a: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provide cloud base subscription business model paid annually under a contract minimum 5 years.   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Action Plan  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Action Plan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3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7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B1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B2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Provide a platform for diversified industry categories for dynamic customization of application fields and review criteria.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81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discuss with audit department for special or agreed upon procedure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project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Action Plan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4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>
                          <a:effectLst/>
                          <a:latin typeface="Calibri"/>
                          <a:ea typeface="Calibri"/>
                          <a:cs typeface="Calibri"/>
                        </a:rPr>
                        <a:t>C2</a:t>
                      </a:r>
                      <a:endParaRPr lang="en-MY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1800">
                          <a:effectLst/>
                          <a:latin typeface="Calibri"/>
                          <a:ea typeface="Calibri"/>
                          <a:cs typeface="Calibri"/>
                        </a:rPr>
                        <a:t>C3</a:t>
                      </a:r>
                      <a:endParaRPr lang="en-MY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customize SPS base on clients requirement 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8288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To customize and enhance existing SPS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functionality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Action Plan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1</a:t>
                      </a:r>
                      <a:endParaRPr lang="en-MY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3684" y="1186934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Development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4959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785164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OUR MONITORING PLAN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979831"/>
              </p:ext>
            </p:extLst>
          </p:nvPr>
        </p:nvGraphicFramePr>
        <p:xfrm>
          <a:off x="533400" y="1654304"/>
          <a:ext cx="7945821" cy="3697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85026"/>
                <a:gridCol w="5360795"/>
              </a:tblGrid>
              <a:tr h="467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When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Our Monitoring Plan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115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1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Monthly</a:t>
                      </a:r>
                      <a:endParaRPr lang="en-MY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0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Make notations within a checklist accomplishing tasks is it complete or pending.</a:t>
                      </a:r>
                      <a:endParaRPr lang="en-MY" sz="20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19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1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Quarterly</a:t>
                      </a:r>
                      <a:endParaRPr lang="en-MY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0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Manager Do proper dateline to make sure person in charge success with the plan</a:t>
                      </a:r>
                      <a:endParaRPr lang="en-MY" sz="20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0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1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Annually</a:t>
                      </a:r>
                      <a:endParaRPr lang="en-MY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MY" sz="2000" b="0" dirty="0">
                          <a:solidFill>
                            <a:srgbClr val="000000"/>
                          </a:solidFill>
                          <a:effectLst/>
                          <a:latin typeface="Calibri Light"/>
                          <a:ea typeface="Times New Roman"/>
                          <a:cs typeface="Arial"/>
                        </a:rPr>
                        <a:t>Identify the barriers and critical success, provide customer extreme value and serve over everything</a:t>
                      </a:r>
                      <a:endParaRPr lang="en-MY" sz="2000" b="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3684" y="1186934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Development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1755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235981"/>
              </p:ext>
            </p:extLst>
          </p:nvPr>
        </p:nvGraphicFramePr>
        <p:xfrm>
          <a:off x="380999" y="1530913"/>
          <a:ext cx="8610601" cy="4717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"/>
                <a:gridCol w="457201"/>
                <a:gridCol w="4953000"/>
                <a:gridCol w="1981200"/>
              </a:tblGrid>
              <a:tr h="3422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Who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4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</a:rPr>
                        <a:t>Deliverables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37304" marR="37304" marT="0" marB="0" anchor="ctr">
                    <a:solidFill>
                      <a:srgbClr val="0070C0"/>
                    </a:solidFill>
                  </a:tcPr>
                </a:tc>
              </a:tr>
              <a:tr h="63752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&amp; development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B1</a:t>
                      </a:r>
                      <a:endParaRPr lang="en-MY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B2</a:t>
                      </a:r>
                      <a:endParaRPr lang="en-MY" sz="120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proper schedule for testing purpose. 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UAT Form to testers.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Testing Schedule &amp; Reports</a:t>
                      </a:r>
                      <a:endParaRPr lang="en-MY" sz="120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390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&amp; Development</a:t>
                      </a:r>
                      <a:endParaRPr lang="en-MY" sz="1200">
                        <a:effectLst/>
                        <a:latin typeface="+mn-lt"/>
                      </a:endParaRPr>
                    </a:p>
                  </a:txBody>
                  <a:tcPr marL="58854" marR="58854" marT="35312" marB="35312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A7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A5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response time schedule.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 identify the problem indicator.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proper documentation in problem activity log.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Strategy &amp; Plan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dirty="0">
                          <a:effectLst/>
                          <a:latin typeface="+mn-lt"/>
                        </a:rPr>
                        <a:t/>
                      </a:r>
                      <a:br>
                        <a:rPr lang="en-MY" sz="1200" dirty="0">
                          <a:effectLst/>
                          <a:latin typeface="+mn-lt"/>
                        </a:rPr>
                      </a:b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Report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3764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</a:t>
                      </a:r>
                      <a:endParaRPr lang="en-MY" sz="1200">
                        <a:effectLst/>
                        <a:latin typeface="+mn-lt"/>
                      </a:endParaRPr>
                    </a:p>
                  </a:txBody>
                  <a:tcPr marL="58854" marR="58854" marT="35312" marB="35312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C3</a:t>
                      </a:r>
                      <a:endParaRPr lang="pt-BR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A2</a:t>
                      </a:r>
                      <a:endParaRPr lang="pt-BR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C4</a:t>
                      </a:r>
                      <a:endParaRPr lang="pt-BR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A3</a:t>
                      </a:r>
                      <a:endParaRPr lang="pt-BR" sz="120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A4</a:t>
                      </a:r>
                      <a:endParaRPr lang="pt-BR" sz="120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 training to staff in order to increase the number of professional trainer.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Team need to upgrade the product knowledge level.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Need to upgrade our internet connection.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Development team and support need to communicate &amp; supporting each other’s.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Multiple communication channel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Assign mentors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Training Syllabus 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Networking Plan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MY" sz="1200" dirty="0">
                          <a:effectLst/>
                          <a:latin typeface="+mn-lt"/>
                        </a:rPr>
                        <a:t/>
                      </a:r>
                      <a:br>
                        <a:rPr lang="en-MY" sz="1200" dirty="0">
                          <a:effectLst/>
                          <a:latin typeface="+mn-lt"/>
                        </a:rPr>
                      </a:b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0610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&amp; Development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A8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A6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A9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A10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A11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user manual book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Logging and keeping records of customer/employee queries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troubleshoot 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script</a:t>
                      </a:r>
                    </a:p>
                    <a:p>
                      <a:r>
                        <a:rPr lang="en-MY" sz="1200" dirty="0" smtClean="0">
                          <a:effectLst/>
                        </a:rPr>
                        <a:t>Hire for senior level that have experience in accounting/ERP</a:t>
                      </a:r>
                    </a:p>
                    <a:p>
                      <a:r>
                        <a:rPr lang="en-MY" sz="12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Preparing for UAT Form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group sessions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Strategy &amp; Plan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3684" y="118693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Support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066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851648" cy="762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smtClean="0">
                <a:solidFill>
                  <a:schemeClr val="tx1"/>
                </a:solidFill>
              </a:rPr>
              <a:t>ACTION PLAN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889250"/>
              </p:ext>
            </p:extLst>
          </p:nvPr>
        </p:nvGraphicFramePr>
        <p:xfrm>
          <a:off x="304800" y="1676400"/>
          <a:ext cx="8382000" cy="45579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5562600"/>
                <a:gridCol w="1676400"/>
              </a:tblGrid>
              <a:tr h="497752">
                <a:tc>
                  <a:txBody>
                    <a:bodyPr/>
                    <a:lstStyle/>
                    <a:p>
                      <a:endParaRPr lang="en-MY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Our Priority Strategies</a:t>
                      </a:r>
                      <a:endParaRPr lang="en-US" sz="16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Link</a:t>
                      </a:r>
                      <a:endParaRPr lang="en-MY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B2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proper schedule for testing purpose. 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UAT Form to testers.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 ACTION</a:t>
                      </a:r>
                      <a:r>
                        <a:rPr lang="en-MY" baseline="0" dirty="0" smtClean="0">
                          <a:latin typeface="+mn-lt"/>
                        </a:rPr>
                        <a:t> PLAN 1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764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A7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A5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response time schedule.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 identify the problem indicator.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proper documentation in problem activity log.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ACTION</a:t>
                      </a:r>
                      <a:r>
                        <a:rPr lang="en-MY" baseline="0" dirty="0" smtClean="0">
                          <a:latin typeface="+mn-lt"/>
                        </a:rPr>
                        <a:t> PLAN 2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C3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A2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C4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A3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A4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 training to staff in order to increase the number of professional trainer.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Support Team need to upgrade the product knowledge level.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Need to upgrade our internet connection.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Development team and support need to communicate &amp; supporting each other’s.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Multiple communication channel</a:t>
                      </a:r>
                      <a:r>
                        <a:rPr lang="en-M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 smtClean="0">
                        <a:latin typeface="+mn-lt"/>
                      </a:endParaRPr>
                    </a:p>
                    <a:p>
                      <a:pPr algn="ctr"/>
                      <a:endParaRPr lang="en-MY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ACTION</a:t>
                      </a:r>
                      <a:r>
                        <a:rPr lang="en-MY" baseline="0" dirty="0" smtClean="0">
                          <a:latin typeface="+mn-lt"/>
                        </a:rPr>
                        <a:t> PLAN 3 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A8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A6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A9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user manual book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Logging and keeping records of customer/employee queries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troubleshoot script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ACTION</a:t>
                      </a:r>
                      <a:r>
                        <a:rPr lang="en-MY" baseline="0" dirty="0" smtClean="0">
                          <a:latin typeface="+mn-lt"/>
                        </a:rPr>
                        <a:t> PLAN 4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6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B1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B2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a proper schedule for testing purpose. 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Preparing the UAT Form to testers.</a:t>
                      </a:r>
                      <a:endParaRPr lang="en-MY" sz="1200" dirty="0">
                        <a:effectLst/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+mn-lt"/>
                        </a:rPr>
                        <a:t> ACTION</a:t>
                      </a:r>
                      <a:r>
                        <a:rPr lang="en-MY" baseline="0" dirty="0" smtClean="0">
                          <a:latin typeface="+mn-lt"/>
                        </a:rPr>
                        <a:t> PLAN 1</a:t>
                      </a:r>
                      <a:endParaRPr lang="en-MY" dirty="0">
                        <a:latin typeface="+mn-lt"/>
                      </a:endParaRPr>
                    </a:p>
                  </a:txBody>
                  <a:tcPr marL="58854" marR="58854" marT="35312" marB="3531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3684" y="118693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Support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760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785164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OUR MONITORING PLAN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284450"/>
              </p:ext>
            </p:extLst>
          </p:nvPr>
        </p:nvGraphicFramePr>
        <p:xfrm>
          <a:off x="533400" y="1654304"/>
          <a:ext cx="7945821" cy="47762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85026"/>
                <a:gridCol w="5360795"/>
              </a:tblGrid>
              <a:tr h="467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When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Our Monitoring Plan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11589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Daily</a:t>
                      </a:r>
                      <a:endParaRPr lang="en-MY" sz="1600" dirty="0" smtClean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cap="none" dirty="0" smtClean="0">
                          <a:effectLst/>
                          <a:sym typeface="Arial"/>
                        </a:rPr>
                        <a:t>Support team are required to check an email and check the problem log status daily. </a:t>
                      </a: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cap="none" dirty="0" smtClean="0">
                          <a:effectLst/>
                          <a:sym typeface="Arial"/>
                        </a:rPr>
                        <a:t>Support team also need to update the daily record of SPS Installer and error log in SPS Helpdesk.</a:t>
                      </a: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cap="none" dirty="0" smtClean="0">
                          <a:effectLst/>
                          <a:sym typeface="Arial"/>
                        </a:rPr>
                        <a:t>Prepared the quotation and invoices (IT</a:t>
                      </a:r>
                      <a:r>
                        <a:rPr lang="en-MY" sz="1200" u="none" strike="noStrike" cap="none" baseline="0" dirty="0" smtClean="0">
                          <a:effectLst/>
                          <a:sym typeface="Arial"/>
                        </a:rPr>
                        <a:t> Admin)</a:t>
                      </a:r>
                      <a:endParaRPr lang="en-MY" sz="1200" u="none" strike="noStrike" cap="none" dirty="0" smtClean="0">
                        <a:effectLst/>
                        <a:sym typeface="Arial"/>
                      </a:endParaRP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cap="none" dirty="0" smtClean="0">
                          <a:effectLst/>
                          <a:sym typeface="Arial"/>
                        </a:rPr>
                        <a:t>Ready</a:t>
                      </a:r>
                      <a:r>
                        <a:rPr lang="en-MY" sz="1200" u="none" strike="noStrike" cap="none" baseline="0" dirty="0" smtClean="0">
                          <a:effectLst/>
                          <a:sym typeface="Arial"/>
                        </a:rPr>
                        <a:t> for phone  / TeamViewer support</a:t>
                      </a:r>
                      <a:endParaRPr lang="en-MY" sz="1200" b="0" i="0" u="none" strike="noStrike" cap="none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199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Monthly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Support team will </a:t>
                      </a:r>
                      <a:r>
                        <a:rPr lang="en-MY" sz="1200" u="none" strike="noStrike" dirty="0" smtClean="0">
                          <a:effectLst/>
                        </a:rPr>
                        <a:t>do the brainstorming to discuss immediate </a:t>
                      </a:r>
                      <a:r>
                        <a:rPr lang="en-MY" sz="1200" u="none" strike="noStrike" dirty="0">
                          <a:effectLst/>
                        </a:rPr>
                        <a:t>action plan needed. Its will be implemented to make sure that all the arising matters is solved.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Keep update with development team for any </a:t>
                      </a:r>
                      <a:r>
                        <a:rPr lang="en-MY" sz="1200" u="none" strike="noStrike" dirty="0" smtClean="0">
                          <a:effectLst/>
                        </a:rPr>
                        <a:t>software updates</a:t>
                      </a:r>
                      <a:endParaRPr lang="en-MY" sz="1200" u="none" strike="noStrike" dirty="0">
                        <a:effectLst/>
                      </a:endParaRP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Compile quotation and </a:t>
                      </a:r>
                      <a:r>
                        <a:rPr lang="en-MY" sz="1200" u="none" strike="noStrike" dirty="0" smtClean="0">
                          <a:effectLst/>
                        </a:rPr>
                        <a:t> invoices</a:t>
                      </a:r>
                      <a:endParaRPr lang="en-MY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0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Quarterly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Filing</a:t>
                      </a:r>
                      <a:r>
                        <a:rPr lang="en-MY" sz="1200" u="none" strike="noStrike" baseline="0" dirty="0" smtClean="0">
                          <a:effectLst/>
                        </a:rPr>
                        <a:t> all the related documentation</a:t>
                      </a:r>
                      <a:endParaRPr lang="en-MY" sz="1200" u="none" strike="noStrike" dirty="0" smtClean="0">
                        <a:effectLst/>
                      </a:endParaRP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Check for SPS Renewal Support (Reminder for SPS Support)</a:t>
                      </a:r>
                      <a:endParaRPr lang="en-MY" sz="1200" u="none" strike="noStrike" dirty="0">
                        <a:effectLst/>
                      </a:endParaRP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Participate in any exhibition for promoting </a:t>
                      </a:r>
                      <a:r>
                        <a:rPr lang="en-MY" sz="1200" u="none" strike="noStrike" dirty="0" smtClean="0">
                          <a:effectLst/>
                        </a:rPr>
                        <a:t>product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Update the current</a:t>
                      </a:r>
                      <a:r>
                        <a:rPr lang="en-MY" sz="1200" u="none" strike="noStrike" baseline="0" dirty="0" smtClean="0">
                          <a:effectLst/>
                        </a:rPr>
                        <a:t> user manual based on approval from development team</a:t>
                      </a:r>
                      <a:endParaRPr lang="en-MY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494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/>
                          <a:cs typeface="Arial"/>
                        </a:rPr>
                        <a:t>Annually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Review progress </a:t>
                      </a:r>
                      <a:r>
                        <a:rPr lang="en-MY" sz="1200" u="none" strike="noStrike" dirty="0" smtClean="0">
                          <a:effectLst/>
                        </a:rPr>
                        <a:t>for 1</a:t>
                      </a:r>
                      <a:r>
                        <a:rPr lang="en-MY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MY" sz="1200" u="none" strike="noStrike" dirty="0" smtClean="0">
                          <a:effectLst/>
                        </a:rPr>
                        <a:t>year 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Restructure </a:t>
                      </a:r>
                      <a:r>
                        <a:rPr lang="en-MY" sz="1200" u="none" strike="noStrike" dirty="0">
                          <a:effectLst/>
                        </a:rPr>
                        <a:t>action plan for the next year.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>
                          <a:effectLst/>
                        </a:rPr>
                        <a:t>Check and update clients for SPS Support Renewal.</a:t>
                      </a:r>
                    </a:p>
                    <a:p>
                      <a:pPr marL="171450" indent="-171450" rtl="0" fontAlgn="base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MY" sz="1200" u="none" strike="noStrike" dirty="0" smtClean="0">
                          <a:effectLst/>
                        </a:rPr>
                        <a:t>Update </a:t>
                      </a:r>
                      <a:r>
                        <a:rPr lang="en-MY" sz="1200" u="none" strike="noStrike" dirty="0">
                          <a:effectLst/>
                        </a:rPr>
                        <a:t>clients </a:t>
                      </a:r>
                      <a:r>
                        <a:rPr lang="en-MY" sz="1200" u="none" strike="noStrike" dirty="0" smtClean="0">
                          <a:effectLst/>
                        </a:rPr>
                        <a:t>database.</a:t>
                      </a:r>
                      <a:endParaRPr lang="en-MY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6200" marR="7620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3684" y="118693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SPS Support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6741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83217383"/>
              </p:ext>
            </p:extLst>
          </p:nvPr>
        </p:nvGraphicFramePr>
        <p:xfrm>
          <a:off x="152400" y="1295400"/>
          <a:ext cx="8686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26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/>
          <p:nvPr/>
        </p:nvSpPr>
        <p:spPr>
          <a:xfrm>
            <a:off x="0" y="2795954"/>
            <a:ext cx="9144000" cy="914399"/>
          </a:xfrm>
          <a:prstGeom prst="rect">
            <a:avLst/>
          </a:prstGeom>
          <a:solidFill>
            <a:srgbClr val="9C08AC"/>
          </a:solidFill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ctr">
              <a:buSzPct val="25000"/>
            </a:pPr>
            <a:r>
              <a:rPr lang="en-US" sz="8862" b="1">
                <a:solidFill>
                  <a:schemeClr val="lt1"/>
                </a:solidFill>
                <a:latin typeface="Radley"/>
                <a:ea typeface="Radley"/>
                <a:cs typeface="Radley"/>
                <a:sym typeface="Radley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01252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PERFORMANCE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2016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4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9919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211015" y="475685"/>
            <a:ext cx="6901961" cy="49146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392" tIns="42185" rIns="84392" bIns="42185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215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215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Monitoring- Financial 2016</a:t>
            </a: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29400" y="-87924"/>
            <a:ext cx="967153" cy="11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239590" y="1289277"/>
            <a:ext cx="6479931" cy="48297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215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To-date (Jan – Dec)</a:t>
            </a:r>
          </a:p>
        </p:txBody>
      </p:sp>
      <p:sp>
        <p:nvSpPr>
          <p:cNvPr id="6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r>
              <a:rPr lang="en-US" sz="1108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</a:p>
        </p:txBody>
      </p:sp>
      <p:graphicFrame>
        <p:nvGraphicFramePr>
          <p:cNvPr id="7" name="Shape 105"/>
          <p:cNvGraphicFramePr/>
          <p:nvPr>
            <p:extLst>
              <p:ext uri="{D42A27DB-BD31-4B8C-83A1-F6EECF244321}">
                <p14:modId xmlns:p14="http://schemas.microsoft.com/office/powerpoint/2010/main" val="2674195862"/>
              </p:ext>
            </p:extLst>
          </p:nvPr>
        </p:nvGraphicFramePr>
        <p:xfrm>
          <a:off x="239590" y="1772248"/>
          <a:ext cx="8534401" cy="457167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774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91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760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617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Revenue Drivers/Sources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Target For The Year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Year-To-Date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Balance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1,861,031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17,192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1,843,839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Lite (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Tekun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491,669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1,200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490,469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10,430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(430)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Consultant/training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2,540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6,460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Company/User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3,025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16,975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Audit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Scoreboard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150,000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(150,000)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I-Support Maintenance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37,240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19,834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17,406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Configuration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(1,300)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180,000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175,000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2,608,940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210,521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2,890,088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0939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613691"/>
              </p:ext>
            </p:extLst>
          </p:nvPr>
        </p:nvGraphicFramePr>
        <p:xfrm>
          <a:off x="381000" y="1436370"/>
          <a:ext cx="8382000" cy="47790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SALES &amp; MARKETING)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1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Dealership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increase the number of SPS dealer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dealers participation in SPS monthly training.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SPS licensed sold from the dealership program.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Education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SPS education engagement program with local university.</a:t>
                      </a: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kick start the Train-The-Trainer program.</a:t>
                      </a: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commence the SPS courses for accounting based student.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New Media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visitors/ followers / likers / subscribers by 100% per year.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maintain social media posting on weekly basis.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acknowledge user (share/repost).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Media Partnership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printed media partner.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TV media partner.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radio media partner.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Business Collaboration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bilateral relationship with Malaysian business council.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become a prominent partner with government  related agency.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SPS partnership with business centric.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2, 500 entrepreneur in SPS special scheme.</a:t>
                      </a:r>
                      <a:endParaRPr lang="en-US" sz="105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4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033333"/>
              </p:ext>
            </p:extLst>
          </p:nvPr>
        </p:nvGraphicFramePr>
        <p:xfrm>
          <a:off x="381000" y="1436370"/>
          <a:ext cx="8382000" cy="4602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76400"/>
                <a:gridCol w="53340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Software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Development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Customization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customize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SPS for TEKUN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student version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Masjid/SME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Mini ERP (Saga Compliance)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Accounting Software for Government Agencies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New Enhancements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Reduce system problems due to human errors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Develop a new module to communicate with other POS or accounting system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Maintain and Support and existing Clients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Continues SPS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Development and support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81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522371"/>
              </p:ext>
            </p:extLst>
          </p:nvPr>
        </p:nvGraphicFramePr>
        <p:xfrm>
          <a:off x="381000" y="1038408"/>
          <a:ext cx="8382000" cy="56671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728094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 SPS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SUPPORT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806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953629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After Sales Support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on problem solving based on “targeted time”.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to minimize the volume on arising matters.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in improving response time to customer complaints.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Reorganize documenting troubleshooting and problem resolution steps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32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Software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Upgrade skills in testing &amp; fixing faulty equipment.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ensure the product installer is installed by latest version.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44204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Training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Increase average participation in product training.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be a professional trainer of the product.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Provide an effective training.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19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SWOT ANALYSIS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9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588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TEST SALIHIN FORMA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4949</TotalTime>
  <Words>2452</Words>
  <Application>Microsoft Office PowerPoint</Application>
  <PresentationFormat>On-screen Show (4:3)</PresentationFormat>
  <Paragraphs>796</Paragraphs>
  <Slides>30</Slides>
  <Notes>10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LATEST SALIHIN FORMAT</vt:lpstr>
      <vt:lpstr>RETREAT 2017</vt:lpstr>
      <vt:lpstr>PowerPoint Presentation</vt:lpstr>
      <vt:lpstr>PowerPoint Presentation</vt:lpstr>
      <vt:lpstr>PowerPoint Presentation</vt:lpstr>
      <vt:lpstr>  KPI Monitoring- Financial 2016</vt:lpstr>
      <vt:lpstr>PERFORMANCE 2016</vt:lpstr>
      <vt:lpstr>PERFORMANCE 2016</vt:lpstr>
      <vt:lpstr>PERFORMANCE 2016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Potential Client List</vt:lpstr>
      <vt:lpstr>Potential Client List</vt:lpstr>
      <vt:lpstr>Potential Client List</vt:lpstr>
      <vt:lpstr>Potential Client List</vt:lpstr>
      <vt:lpstr>PowerPoint Presentation</vt:lpstr>
      <vt:lpstr>OUR PRIORITY STRATEGIES</vt:lpstr>
      <vt:lpstr>OUR PRIORITY STRATEGIES</vt:lpstr>
      <vt:lpstr>PowerPoint Presentation</vt:lpstr>
      <vt:lpstr>PowerPoint Presentation</vt:lpstr>
      <vt:lpstr>OUR PRIORITY STRATEGIES</vt:lpstr>
      <vt:lpstr>PowerPoint Presentation</vt:lpstr>
      <vt:lpstr>PowerPoint Presentation</vt:lpstr>
      <vt:lpstr>OUR PRIORITY STRATEGIES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PLANNING &amp; BUDGETING TIMELINE</dc:title>
  <dc:creator>Tax</dc:creator>
  <cp:lastModifiedBy>User</cp:lastModifiedBy>
  <cp:revision>225</cp:revision>
  <cp:lastPrinted>2017-01-07T00:54:35Z</cp:lastPrinted>
  <dcterms:created xsi:type="dcterms:W3CDTF">2015-09-03T06:39:10Z</dcterms:created>
  <dcterms:modified xsi:type="dcterms:W3CDTF">2017-01-07T01:01:21Z</dcterms:modified>
</cp:coreProperties>
</file>