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notesMasterIdLst>
    <p:notesMasterId r:id="rId21"/>
  </p:notesMasterIdLst>
  <p:sldIdLst>
    <p:sldId id="313" r:id="rId2"/>
    <p:sldId id="257" r:id="rId3"/>
    <p:sldId id="314" r:id="rId4"/>
    <p:sldId id="316" r:id="rId5"/>
    <p:sldId id="295" r:id="rId6"/>
    <p:sldId id="331" r:id="rId7"/>
    <p:sldId id="318" r:id="rId8"/>
    <p:sldId id="317" r:id="rId9"/>
    <p:sldId id="327" r:id="rId10"/>
    <p:sldId id="326" r:id="rId11"/>
    <p:sldId id="297" r:id="rId12"/>
    <p:sldId id="321" r:id="rId13"/>
    <p:sldId id="328" r:id="rId14"/>
    <p:sldId id="329" r:id="rId15"/>
    <p:sldId id="330" r:id="rId16"/>
    <p:sldId id="323" r:id="rId17"/>
    <p:sldId id="324" r:id="rId18"/>
    <p:sldId id="332" r:id="rId19"/>
    <p:sldId id="325" r:id="rId20"/>
  </p:sldIdLst>
  <p:sldSz cx="9144000" cy="6858000" type="screen4x3"/>
  <p:notesSz cx="7102475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F5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71" autoAdjust="0"/>
  </p:normalViewPr>
  <p:slideViewPr>
    <p:cSldViewPr>
      <p:cViewPr>
        <p:scale>
          <a:sx n="73" d="100"/>
          <a:sy n="73" d="100"/>
        </p:scale>
        <p:origin x="-1290" y="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29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ACAFCB4-399E-48A6-944C-3E9903ABED5A}" type="doc">
      <dgm:prSet loTypeId="urn:microsoft.com/office/officeart/2005/8/layout/vList5" loCatId="list" qsTypeId="urn:microsoft.com/office/officeart/2005/8/quickstyle/3d3" qsCatId="3D" csTypeId="urn:microsoft.com/office/officeart/2005/8/colors/colorful5" csCatId="colorful" phldr="1"/>
      <dgm:spPr/>
      <dgm:t>
        <a:bodyPr/>
        <a:lstStyle/>
        <a:p>
          <a:endParaRPr lang="en-MY"/>
        </a:p>
      </dgm:t>
    </dgm:pt>
    <dgm:pt modelId="{CCA4E0A4-5109-445B-A8CD-EE42E77D02BC}">
      <dgm:prSet phldrT="[Text]"/>
      <dgm:spPr/>
      <dgm:t>
        <a:bodyPr/>
        <a:lstStyle/>
        <a:p>
          <a:r>
            <a:rPr lang="en-MY" dirty="0" smtClean="0"/>
            <a:t>Vision</a:t>
          </a:r>
          <a:endParaRPr lang="en-MY" dirty="0"/>
        </a:p>
      </dgm:t>
    </dgm:pt>
    <dgm:pt modelId="{A7897C8F-0E07-44A6-89AB-62C64A7043C4}" type="parTrans" cxnId="{24D1314C-AE1A-4D43-A6C8-9702B0E4D202}">
      <dgm:prSet/>
      <dgm:spPr/>
      <dgm:t>
        <a:bodyPr/>
        <a:lstStyle/>
        <a:p>
          <a:endParaRPr lang="en-MY"/>
        </a:p>
      </dgm:t>
    </dgm:pt>
    <dgm:pt modelId="{2605337D-D3F1-44D1-BA4B-541894448966}" type="sibTrans" cxnId="{24D1314C-AE1A-4D43-A6C8-9702B0E4D202}">
      <dgm:prSet/>
      <dgm:spPr/>
      <dgm:t>
        <a:bodyPr/>
        <a:lstStyle/>
        <a:p>
          <a:endParaRPr lang="en-MY"/>
        </a:p>
      </dgm:t>
    </dgm:pt>
    <dgm:pt modelId="{FC193B27-CC5D-4485-98B3-9B7728B8120A}">
      <dgm:prSet phldrT="[Text]"/>
      <dgm:spPr/>
      <dgm:t>
        <a:bodyPr/>
        <a:lstStyle/>
        <a:p>
          <a:r>
            <a:rPr lang="en-GB" dirty="0" smtClean="0">
              <a:latin typeface="Arial" panose="020B0604020202020204" pitchFamily="34" charset="0"/>
              <a:cs typeface="Arial" panose="020B0604020202020204" pitchFamily="34" charset="0"/>
            </a:rPr>
            <a:t>To be the preferred GST advisor and consultant in Malaysia.</a:t>
          </a:r>
          <a:endParaRPr lang="en-MY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5B5954C-7753-48BC-8908-17CA6874568B}" type="parTrans" cxnId="{93056442-494C-4548-BFC8-E6D01CDCBA73}">
      <dgm:prSet/>
      <dgm:spPr/>
      <dgm:t>
        <a:bodyPr/>
        <a:lstStyle/>
        <a:p>
          <a:endParaRPr lang="en-MY"/>
        </a:p>
      </dgm:t>
    </dgm:pt>
    <dgm:pt modelId="{B6617BB2-AFB7-4A59-9C17-26C1D8495E14}" type="sibTrans" cxnId="{93056442-494C-4548-BFC8-E6D01CDCBA73}">
      <dgm:prSet/>
      <dgm:spPr/>
      <dgm:t>
        <a:bodyPr/>
        <a:lstStyle/>
        <a:p>
          <a:endParaRPr lang="en-MY"/>
        </a:p>
      </dgm:t>
    </dgm:pt>
    <dgm:pt modelId="{D4006922-127B-4D12-B3AE-5EB83D6B8FC9}">
      <dgm:prSet phldrT="[Text]"/>
      <dgm:spPr/>
      <dgm:t>
        <a:bodyPr/>
        <a:lstStyle/>
        <a:p>
          <a:r>
            <a:rPr lang="en-MY" dirty="0" smtClean="0"/>
            <a:t>Mission</a:t>
          </a:r>
          <a:endParaRPr lang="en-MY" dirty="0"/>
        </a:p>
      </dgm:t>
    </dgm:pt>
    <dgm:pt modelId="{E2F751C4-4EAE-418B-9DB0-D43579BCA03A}" type="parTrans" cxnId="{7F0A83FE-84F5-4FFD-A2F1-ACE36190D473}">
      <dgm:prSet/>
      <dgm:spPr/>
      <dgm:t>
        <a:bodyPr/>
        <a:lstStyle/>
        <a:p>
          <a:endParaRPr lang="en-MY"/>
        </a:p>
      </dgm:t>
    </dgm:pt>
    <dgm:pt modelId="{74288960-115B-419E-AFDC-9A1982CF75F1}" type="sibTrans" cxnId="{7F0A83FE-84F5-4FFD-A2F1-ACE36190D473}">
      <dgm:prSet/>
      <dgm:spPr/>
      <dgm:t>
        <a:bodyPr/>
        <a:lstStyle/>
        <a:p>
          <a:endParaRPr lang="en-MY"/>
        </a:p>
      </dgm:t>
    </dgm:pt>
    <dgm:pt modelId="{E47F2E7D-9BF4-4A82-9741-A0A75D7104DF}">
      <dgm:prSet phldrT="[Text]"/>
      <dgm:spPr/>
      <dgm:t>
        <a:bodyPr/>
        <a:lstStyle/>
        <a:p>
          <a:r>
            <a:rPr lang="en-GB" dirty="0" smtClean="0">
              <a:latin typeface="Arial" panose="020B0604020202020204" pitchFamily="34" charset="0"/>
              <a:cs typeface="Arial" panose="020B0604020202020204" pitchFamily="34" charset="0"/>
            </a:rPr>
            <a:t>Providing high quality of GST services without compromising professional integrity.</a:t>
          </a:r>
          <a:endParaRPr lang="en-MY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3710A37-F77D-4935-A5B6-F1B978D9F585}" type="parTrans" cxnId="{C66CD79C-92A3-44F6-81E5-CCAA4158B533}">
      <dgm:prSet/>
      <dgm:spPr/>
      <dgm:t>
        <a:bodyPr/>
        <a:lstStyle/>
        <a:p>
          <a:endParaRPr lang="en-MY"/>
        </a:p>
      </dgm:t>
    </dgm:pt>
    <dgm:pt modelId="{266AF91A-32C2-4FC3-BA30-C3DDF6D68E37}" type="sibTrans" cxnId="{C66CD79C-92A3-44F6-81E5-CCAA4158B533}">
      <dgm:prSet/>
      <dgm:spPr/>
      <dgm:t>
        <a:bodyPr/>
        <a:lstStyle/>
        <a:p>
          <a:endParaRPr lang="en-MY"/>
        </a:p>
      </dgm:t>
    </dgm:pt>
    <dgm:pt modelId="{E7678307-426E-4AD4-9C30-9B43DB855D4A}">
      <dgm:prSet phldrT="[Text]"/>
      <dgm:spPr/>
      <dgm:t>
        <a:bodyPr/>
        <a:lstStyle/>
        <a:p>
          <a:r>
            <a:rPr lang="en-MY" dirty="0" smtClean="0"/>
            <a:t>Objectives</a:t>
          </a:r>
          <a:endParaRPr lang="en-MY" dirty="0"/>
        </a:p>
      </dgm:t>
    </dgm:pt>
    <dgm:pt modelId="{C8C646F9-B58A-4F1F-985A-A7BF8C02AC5E}" type="parTrans" cxnId="{2B51E410-AB68-4322-A43B-F10ADADFB492}">
      <dgm:prSet/>
      <dgm:spPr/>
      <dgm:t>
        <a:bodyPr/>
        <a:lstStyle/>
        <a:p>
          <a:endParaRPr lang="en-MY"/>
        </a:p>
      </dgm:t>
    </dgm:pt>
    <dgm:pt modelId="{2E0148BC-B851-4003-B4EA-969F33D317D3}" type="sibTrans" cxnId="{2B51E410-AB68-4322-A43B-F10ADADFB492}">
      <dgm:prSet/>
      <dgm:spPr/>
      <dgm:t>
        <a:bodyPr/>
        <a:lstStyle/>
        <a:p>
          <a:endParaRPr lang="en-MY"/>
        </a:p>
      </dgm:t>
    </dgm:pt>
    <dgm:pt modelId="{F573A5C5-D453-4671-A8F0-F4FF6FF81DF1}">
      <dgm:prSet phldrT="[Text]"/>
      <dgm:spPr/>
      <dgm:t>
        <a:bodyPr/>
        <a:lstStyle/>
        <a:p>
          <a:r>
            <a:rPr lang="en-GB" dirty="0" smtClean="0">
              <a:latin typeface="Arial" panose="020B0604020202020204" pitchFamily="34" charset="0"/>
              <a:cs typeface="Arial" panose="020B0604020202020204" pitchFamily="34" charset="0"/>
            </a:rPr>
            <a:t>Providing high quality  services with high quality people.</a:t>
          </a:r>
          <a:endParaRPr lang="en-MY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4F089AA-BB88-42C3-9C7E-95271FD7696E}" type="parTrans" cxnId="{53B1DF44-8C21-4265-913F-871791024932}">
      <dgm:prSet/>
      <dgm:spPr/>
      <dgm:t>
        <a:bodyPr/>
        <a:lstStyle/>
        <a:p>
          <a:endParaRPr lang="en-MY"/>
        </a:p>
      </dgm:t>
    </dgm:pt>
    <dgm:pt modelId="{E8AC558A-11E7-4029-80E9-3BFD85965D30}" type="sibTrans" cxnId="{53B1DF44-8C21-4265-913F-871791024932}">
      <dgm:prSet/>
      <dgm:spPr/>
      <dgm:t>
        <a:bodyPr/>
        <a:lstStyle/>
        <a:p>
          <a:endParaRPr lang="en-MY"/>
        </a:p>
      </dgm:t>
    </dgm:pt>
    <dgm:pt modelId="{2CB7F6E0-99B7-4DCD-9F8F-59411383E9CE}">
      <dgm:prSet/>
      <dgm:spPr/>
      <dgm:t>
        <a:bodyPr/>
        <a:lstStyle/>
        <a:p>
          <a:r>
            <a:rPr lang="en-GB" smtClean="0">
              <a:latin typeface="Arial" panose="020B0604020202020204" pitchFamily="34" charset="0"/>
              <a:cs typeface="Arial" panose="020B0604020202020204" pitchFamily="34" charset="0"/>
            </a:rPr>
            <a:t>Providing GST-Accounting software solutions.</a:t>
          </a:r>
          <a:endParaRPr lang="en-GB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5386EEC-A6C1-47A5-B293-CCEB4F4ABDD8}" type="parTrans" cxnId="{18EE8D83-7A0F-400A-BB7B-1F2DAB9713E9}">
      <dgm:prSet/>
      <dgm:spPr/>
      <dgm:t>
        <a:bodyPr/>
        <a:lstStyle/>
        <a:p>
          <a:endParaRPr lang="en-MY"/>
        </a:p>
      </dgm:t>
    </dgm:pt>
    <dgm:pt modelId="{D4146108-1DBA-498C-BEB4-43EFB3CF9CA8}" type="sibTrans" cxnId="{18EE8D83-7A0F-400A-BB7B-1F2DAB9713E9}">
      <dgm:prSet/>
      <dgm:spPr/>
      <dgm:t>
        <a:bodyPr/>
        <a:lstStyle/>
        <a:p>
          <a:endParaRPr lang="en-MY"/>
        </a:p>
      </dgm:t>
    </dgm:pt>
    <dgm:pt modelId="{366A400A-DB07-4941-9237-24E1C32FD1F2}">
      <dgm:prSet/>
      <dgm:spPr/>
      <dgm:t>
        <a:bodyPr/>
        <a:lstStyle/>
        <a:p>
          <a:r>
            <a:rPr lang="en-GB" dirty="0" smtClean="0">
              <a:latin typeface="Arial" panose="020B0604020202020204" pitchFamily="34" charset="0"/>
              <a:cs typeface="Arial" panose="020B0604020202020204" pitchFamily="34" charset="0"/>
            </a:rPr>
            <a:t>Generating high income value for SALIHIN Group.</a:t>
          </a:r>
          <a:endParaRPr lang="en-GB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0B0ECFB-EE2D-426F-B775-075D5590CA73}" type="parTrans" cxnId="{BCE18EE9-1711-4359-AD4A-F59FB36F2A8F}">
      <dgm:prSet/>
      <dgm:spPr/>
      <dgm:t>
        <a:bodyPr/>
        <a:lstStyle/>
        <a:p>
          <a:endParaRPr lang="en-MY"/>
        </a:p>
      </dgm:t>
    </dgm:pt>
    <dgm:pt modelId="{78E0EC0C-EFBA-4224-8F0F-99E7F331C256}" type="sibTrans" cxnId="{BCE18EE9-1711-4359-AD4A-F59FB36F2A8F}">
      <dgm:prSet/>
      <dgm:spPr/>
      <dgm:t>
        <a:bodyPr/>
        <a:lstStyle/>
        <a:p>
          <a:endParaRPr lang="en-MY"/>
        </a:p>
      </dgm:t>
    </dgm:pt>
    <dgm:pt modelId="{462A407C-85A9-45AE-8A74-0C73EFD258E7}" type="pres">
      <dgm:prSet presAssocID="{CACAFCB4-399E-48A6-944C-3E9903ABED5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MY"/>
        </a:p>
      </dgm:t>
    </dgm:pt>
    <dgm:pt modelId="{6F7C1A20-EE68-4210-A3DC-4CB06B1AE54C}" type="pres">
      <dgm:prSet presAssocID="{CCA4E0A4-5109-445B-A8CD-EE42E77D02BC}" presName="linNode" presStyleCnt="0"/>
      <dgm:spPr/>
      <dgm:t>
        <a:bodyPr/>
        <a:lstStyle/>
        <a:p>
          <a:endParaRPr lang="en-MY"/>
        </a:p>
      </dgm:t>
    </dgm:pt>
    <dgm:pt modelId="{ED6D01E5-1FF8-4821-A0C9-E83321DBAD48}" type="pres">
      <dgm:prSet presAssocID="{CCA4E0A4-5109-445B-A8CD-EE42E77D02BC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A315BB16-0015-4D48-9832-A36748416C67}" type="pres">
      <dgm:prSet presAssocID="{CCA4E0A4-5109-445B-A8CD-EE42E77D02BC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79333890-3082-4BB2-AE7E-0ECA4BACA33D}" type="pres">
      <dgm:prSet presAssocID="{2605337D-D3F1-44D1-BA4B-541894448966}" presName="sp" presStyleCnt="0"/>
      <dgm:spPr/>
      <dgm:t>
        <a:bodyPr/>
        <a:lstStyle/>
        <a:p>
          <a:endParaRPr lang="en-MY"/>
        </a:p>
      </dgm:t>
    </dgm:pt>
    <dgm:pt modelId="{F627FD38-D87A-451C-A8E1-C66F76336E42}" type="pres">
      <dgm:prSet presAssocID="{D4006922-127B-4D12-B3AE-5EB83D6B8FC9}" presName="linNode" presStyleCnt="0"/>
      <dgm:spPr/>
      <dgm:t>
        <a:bodyPr/>
        <a:lstStyle/>
        <a:p>
          <a:endParaRPr lang="en-MY"/>
        </a:p>
      </dgm:t>
    </dgm:pt>
    <dgm:pt modelId="{D5486580-B5F6-4110-9B5F-67D7985B4DB2}" type="pres">
      <dgm:prSet presAssocID="{D4006922-127B-4D12-B3AE-5EB83D6B8FC9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44BC1ADA-25BB-4C2E-9DF6-8335E6E3A87B}" type="pres">
      <dgm:prSet presAssocID="{D4006922-127B-4D12-B3AE-5EB83D6B8FC9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91BDA824-CD3B-4AC8-B359-7CED550F722E}" type="pres">
      <dgm:prSet presAssocID="{74288960-115B-419E-AFDC-9A1982CF75F1}" presName="sp" presStyleCnt="0"/>
      <dgm:spPr/>
      <dgm:t>
        <a:bodyPr/>
        <a:lstStyle/>
        <a:p>
          <a:endParaRPr lang="en-MY"/>
        </a:p>
      </dgm:t>
    </dgm:pt>
    <dgm:pt modelId="{2B47C50D-FED1-435B-A33D-74896837FD5C}" type="pres">
      <dgm:prSet presAssocID="{E7678307-426E-4AD4-9C30-9B43DB855D4A}" presName="linNode" presStyleCnt="0"/>
      <dgm:spPr/>
      <dgm:t>
        <a:bodyPr/>
        <a:lstStyle/>
        <a:p>
          <a:endParaRPr lang="en-MY"/>
        </a:p>
      </dgm:t>
    </dgm:pt>
    <dgm:pt modelId="{27F2209B-8928-46B4-BA30-B4671854A497}" type="pres">
      <dgm:prSet presAssocID="{E7678307-426E-4AD4-9C30-9B43DB855D4A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399580BD-5B6C-4B53-8F4D-47CDAF507419}" type="pres">
      <dgm:prSet presAssocID="{E7678307-426E-4AD4-9C30-9B43DB855D4A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</dgm:ptLst>
  <dgm:cxnLst>
    <dgm:cxn modelId="{307345BF-6A33-403B-B4AB-4A4E79F8786C}" type="presOf" srcId="{F573A5C5-D453-4671-A8F0-F4FF6FF81DF1}" destId="{399580BD-5B6C-4B53-8F4D-47CDAF507419}" srcOrd="0" destOrd="0" presId="urn:microsoft.com/office/officeart/2005/8/layout/vList5"/>
    <dgm:cxn modelId="{93056442-494C-4548-BFC8-E6D01CDCBA73}" srcId="{CCA4E0A4-5109-445B-A8CD-EE42E77D02BC}" destId="{FC193B27-CC5D-4485-98B3-9B7728B8120A}" srcOrd="0" destOrd="0" parTransId="{E5B5954C-7753-48BC-8908-17CA6874568B}" sibTransId="{B6617BB2-AFB7-4A59-9C17-26C1D8495E14}"/>
    <dgm:cxn modelId="{7F0A83FE-84F5-4FFD-A2F1-ACE36190D473}" srcId="{CACAFCB4-399E-48A6-944C-3E9903ABED5A}" destId="{D4006922-127B-4D12-B3AE-5EB83D6B8FC9}" srcOrd="1" destOrd="0" parTransId="{E2F751C4-4EAE-418B-9DB0-D43579BCA03A}" sibTransId="{74288960-115B-419E-AFDC-9A1982CF75F1}"/>
    <dgm:cxn modelId="{18EE8D83-7A0F-400A-BB7B-1F2DAB9713E9}" srcId="{E7678307-426E-4AD4-9C30-9B43DB855D4A}" destId="{2CB7F6E0-99B7-4DCD-9F8F-59411383E9CE}" srcOrd="1" destOrd="0" parTransId="{15386EEC-A6C1-47A5-B293-CCEB4F4ABDD8}" sibTransId="{D4146108-1DBA-498C-BEB4-43EFB3CF9CA8}"/>
    <dgm:cxn modelId="{843F1D36-2286-42DD-917E-22F285CF727B}" type="presOf" srcId="{CACAFCB4-399E-48A6-944C-3E9903ABED5A}" destId="{462A407C-85A9-45AE-8A74-0C73EFD258E7}" srcOrd="0" destOrd="0" presId="urn:microsoft.com/office/officeart/2005/8/layout/vList5"/>
    <dgm:cxn modelId="{0847BD7C-6FCC-43F4-8B27-B20DF3F3A7A8}" type="presOf" srcId="{FC193B27-CC5D-4485-98B3-9B7728B8120A}" destId="{A315BB16-0015-4D48-9832-A36748416C67}" srcOrd="0" destOrd="0" presId="urn:microsoft.com/office/officeart/2005/8/layout/vList5"/>
    <dgm:cxn modelId="{24D1314C-AE1A-4D43-A6C8-9702B0E4D202}" srcId="{CACAFCB4-399E-48A6-944C-3E9903ABED5A}" destId="{CCA4E0A4-5109-445B-A8CD-EE42E77D02BC}" srcOrd="0" destOrd="0" parTransId="{A7897C8F-0E07-44A6-89AB-62C64A7043C4}" sibTransId="{2605337D-D3F1-44D1-BA4B-541894448966}"/>
    <dgm:cxn modelId="{53B1DF44-8C21-4265-913F-871791024932}" srcId="{E7678307-426E-4AD4-9C30-9B43DB855D4A}" destId="{F573A5C5-D453-4671-A8F0-F4FF6FF81DF1}" srcOrd="0" destOrd="0" parTransId="{94F089AA-BB88-42C3-9C7E-95271FD7696E}" sibTransId="{E8AC558A-11E7-4029-80E9-3BFD85965D30}"/>
    <dgm:cxn modelId="{FC39A038-BE64-44F6-87B2-4E9485E12FB0}" type="presOf" srcId="{E47F2E7D-9BF4-4A82-9741-A0A75D7104DF}" destId="{44BC1ADA-25BB-4C2E-9DF6-8335E6E3A87B}" srcOrd="0" destOrd="0" presId="urn:microsoft.com/office/officeart/2005/8/layout/vList5"/>
    <dgm:cxn modelId="{2B51E410-AB68-4322-A43B-F10ADADFB492}" srcId="{CACAFCB4-399E-48A6-944C-3E9903ABED5A}" destId="{E7678307-426E-4AD4-9C30-9B43DB855D4A}" srcOrd="2" destOrd="0" parTransId="{C8C646F9-B58A-4F1F-985A-A7BF8C02AC5E}" sibTransId="{2E0148BC-B851-4003-B4EA-969F33D317D3}"/>
    <dgm:cxn modelId="{8FACEF88-3D88-4816-9F26-E1290F02B9FB}" type="presOf" srcId="{CCA4E0A4-5109-445B-A8CD-EE42E77D02BC}" destId="{ED6D01E5-1FF8-4821-A0C9-E83321DBAD48}" srcOrd="0" destOrd="0" presId="urn:microsoft.com/office/officeart/2005/8/layout/vList5"/>
    <dgm:cxn modelId="{1A2038D8-15B9-4697-9C8C-5C87E1497CF4}" type="presOf" srcId="{2CB7F6E0-99B7-4DCD-9F8F-59411383E9CE}" destId="{399580BD-5B6C-4B53-8F4D-47CDAF507419}" srcOrd="0" destOrd="1" presId="urn:microsoft.com/office/officeart/2005/8/layout/vList5"/>
    <dgm:cxn modelId="{80C0B85D-745C-47F0-974B-933A483C3A5F}" type="presOf" srcId="{366A400A-DB07-4941-9237-24E1C32FD1F2}" destId="{399580BD-5B6C-4B53-8F4D-47CDAF507419}" srcOrd="0" destOrd="2" presId="urn:microsoft.com/office/officeart/2005/8/layout/vList5"/>
    <dgm:cxn modelId="{10A12FFC-B2DF-449E-8D5C-D29FCF7AAA4C}" type="presOf" srcId="{D4006922-127B-4D12-B3AE-5EB83D6B8FC9}" destId="{D5486580-B5F6-4110-9B5F-67D7985B4DB2}" srcOrd="0" destOrd="0" presId="urn:microsoft.com/office/officeart/2005/8/layout/vList5"/>
    <dgm:cxn modelId="{BCE18EE9-1711-4359-AD4A-F59FB36F2A8F}" srcId="{E7678307-426E-4AD4-9C30-9B43DB855D4A}" destId="{366A400A-DB07-4941-9237-24E1C32FD1F2}" srcOrd="2" destOrd="0" parTransId="{80B0ECFB-EE2D-426F-B775-075D5590CA73}" sibTransId="{78E0EC0C-EFBA-4224-8F0F-99E7F331C256}"/>
    <dgm:cxn modelId="{C66CD79C-92A3-44F6-81E5-CCAA4158B533}" srcId="{D4006922-127B-4D12-B3AE-5EB83D6B8FC9}" destId="{E47F2E7D-9BF4-4A82-9741-A0A75D7104DF}" srcOrd="0" destOrd="0" parTransId="{C3710A37-F77D-4935-A5B6-F1B978D9F585}" sibTransId="{266AF91A-32C2-4FC3-BA30-C3DDF6D68E37}"/>
    <dgm:cxn modelId="{97C71DA4-8976-4C83-B270-378DCE032251}" type="presOf" srcId="{E7678307-426E-4AD4-9C30-9B43DB855D4A}" destId="{27F2209B-8928-46B4-BA30-B4671854A497}" srcOrd="0" destOrd="0" presId="urn:microsoft.com/office/officeart/2005/8/layout/vList5"/>
    <dgm:cxn modelId="{640E3B69-344C-4E6A-8FEA-B9737F67FFA8}" type="presParOf" srcId="{462A407C-85A9-45AE-8A74-0C73EFD258E7}" destId="{6F7C1A20-EE68-4210-A3DC-4CB06B1AE54C}" srcOrd="0" destOrd="0" presId="urn:microsoft.com/office/officeart/2005/8/layout/vList5"/>
    <dgm:cxn modelId="{437CAF6C-13E8-4BD0-AE93-55A03DDA3818}" type="presParOf" srcId="{6F7C1A20-EE68-4210-A3DC-4CB06B1AE54C}" destId="{ED6D01E5-1FF8-4821-A0C9-E83321DBAD48}" srcOrd="0" destOrd="0" presId="urn:microsoft.com/office/officeart/2005/8/layout/vList5"/>
    <dgm:cxn modelId="{53A12991-8274-427C-B153-70323B83977F}" type="presParOf" srcId="{6F7C1A20-EE68-4210-A3DC-4CB06B1AE54C}" destId="{A315BB16-0015-4D48-9832-A36748416C67}" srcOrd="1" destOrd="0" presId="urn:microsoft.com/office/officeart/2005/8/layout/vList5"/>
    <dgm:cxn modelId="{5BBF5220-94E8-4E12-82DB-B2958A2B76CB}" type="presParOf" srcId="{462A407C-85A9-45AE-8A74-0C73EFD258E7}" destId="{79333890-3082-4BB2-AE7E-0ECA4BACA33D}" srcOrd="1" destOrd="0" presId="urn:microsoft.com/office/officeart/2005/8/layout/vList5"/>
    <dgm:cxn modelId="{D573CF05-395A-4D57-BEB1-9CE015114B63}" type="presParOf" srcId="{462A407C-85A9-45AE-8A74-0C73EFD258E7}" destId="{F627FD38-D87A-451C-A8E1-C66F76336E42}" srcOrd="2" destOrd="0" presId="urn:microsoft.com/office/officeart/2005/8/layout/vList5"/>
    <dgm:cxn modelId="{EA16F907-A155-4E16-81E6-B30854E71882}" type="presParOf" srcId="{F627FD38-D87A-451C-A8E1-C66F76336E42}" destId="{D5486580-B5F6-4110-9B5F-67D7985B4DB2}" srcOrd="0" destOrd="0" presId="urn:microsoft.com/office/officeart/2005/8/layout/vList5"/>
    <dgm:cxn modelId="{87BA0291-1D48-4732-A95D-B20AB75277EF}" type="presParOf" srcId="{F627FD38-D87A-451C-A8E1-C66F76336E42}" destId="{44BC1ADA-25BB-4C2E-9DF6-8335E6E3A87B}" srcOrd="1" destOrd="0" presId="urn:microsoft.com/office/officeart/2005/8/layout/vList5"/>
    <dgm:cxn modelId="{8710F46D-02AA-433C-9E7A-80258D5E1A9E}" type="presParOf" srcId="{462A407C-85A9-45AE-8A74-0C73EFD258E7}" destId="{91BDA824-CD3B-4AC8-B359-7CED550F722E}" srcOrd="3" destOrd="0" presId="urn:microsoft.com/office/officeart/2005/8/layout/vList5"/>
    <dgm:cxn modelId="{A14A2AA3-15B8-4785-83E6-A5AD11157626}" type="presParOf" srcId="{462A407C-85A9-45AE-8A74-0C73EFD258E7}" destId="{2B47C50D-FED1-435B-A33D-74896837FD5C}" srcOrd="4" destOrd="0" presId="urn:microsoft.com/office/officeart/2005/8/layout/vList5"/>
    <dgm:cxn modelId="{59D14227-684E-46EA-8110-D583F4AFDC2D}" type="presParOf" srcId="{2B47C50D-FED1-435B-A33D-74896837FD5C}" destId="{27F2209B-8928-46B4-BA30-B4671854A497}" srcOrd="0" destOrd="0" presId="urn:microsoft.com/office/officeart/2005/8/layout/vList5"/>
    <dgm:cxn modelId="{CD82F63F-68E3-4C80-8DF8-F4AEE0FF7957}" type="presParOf" srcId="{2B47C50D-FED1-435B-A33D-74896837FD5C}" destId="{399580BD-5B6C-4B53-8F4D-47CDAF507419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15BB16-0015-4D48-9832-A36748416C67}">
      <dsp:nvSpPr>
        <dsp:cNvPr id="0" name=""/>
        <dsp:cNvSpPr/>
      </dsp:nvSpPr>
      <dsp:spPr>
        <a:xfrm rot="5400000">
          <a:off x="3923188" y="-1401716"/>
          <a:ext cx="1135062" cy="4226560"/>
        </a:xfrm>
        <a:prstGeom prst="round2Same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300" kern="1200" dirty="0" smtClean="0">
              <a:latin typeface="Arial" panose="020B0604020202020204" pitchFamily="34" charset="0"/>
              <a:cs typeface="Arial" panose="020B0604020202020204" pitchFamily="34" charset="0"/>
            </a:rPr>
            <a:t>To be the preferred GST advisor and consultant in Malaysia.</a:t>
          </a:r>
          <a:endParaRPr lang="en-MY" sz="13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2377440" y="199441"/>
        <a:ext cx="4171151" cy="1024244"/>
      </dsp:txXfrm>
    </dsp:sp>
    <dsp:sp modelId="{ED6D01E5-1FF8-4821-A0C9-E83321DBAD48}">
      <dsp:nvSpPr>
        <dsp:cNvPr id="0" name=""/>
        <dsp:cNvSpPr/>
      </dsp:nvSpPr>
      <dsp:spPr>
        <a:xfrm>
          <a:off x="0" y="2149"/>
          <a:ext cx="2377440" cy="1418828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3200" kern="1200" dirty="0" smtClean="0"/>
            <a:t>Vision</a:t>
          </a:r>
          <a:endParaRPr lang="en-MY" sz="3200" kern="1200" dirty="0"/>
        </a:p>
      </dsp:txBody>
      <dsp:txXfrm>
        <a:off x="69261" y="71410"/>
        <a:ext cx="2238918" cy="1280306"/>
      </dsp:txXfrm>
    </dsp:sp>
    <dsp:sp modelId="{44BC1ADA-25BB-4C2E-9DF6-8335E6E3A87B}">
      <dsp:nvSpPr>
        <dsp:cNvPr id="0" name=""/>
        <dsp:cNvSpPr/>
      </dsp:nvSpPr>
      <dsp:spPr>
        <a:xfrm rot="5400000">
          <a:off x="3923188" y="88053"/>
          <a:ext cx="1135062" cy="4226560"/>
        </a:xfrm>
        <a:prstGeom prst="round2SameRect">
          <a:avLst/>
        </a:prstGeom>
        <a:solidFill>
          <a:schemeClr val="accent5">
            <a:tint val="40000"/>
            <a:alpha val="90000"/>
            <a:hueOff val="3417546"/>
            <a:satOff val="-10763"/>
            <a:lumOff val="-2768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300" kern="1200" dirty="0" smtClean="0">
              <a:latin typeface="Arial" panose="020B0604020202020204" pitchFamily="34" charset="0"/>
              <a:cs typeface="Arial" panose="020B0604020202020204" pitchFamily="34" charset="0"/>
            </a:rPr>
            <a:t>Providing high quality of GST services without compromising professional integrity.</a:t>
          </a:r>
          <a:endParaRPr lang="en-MY" sz="13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2377440" y="1689211"/>
        <a:ext cx="4171151" cy="1024244"/>
      </dsp:txXfrm>
    </dsp:sp>
    <dsp:sp modelId="{D5486580-B5F6-4110-9B5F-67D7985B4DB2}">
      <dsp:nvSpPr>
        <dsp:cNvPr id="0" name=""/>
        <dsp:cNvSpPr/>
      </dsp:nvSpPr>
      <dsp:spPr>
        <a:xfrm>
          <a:off x="0" y="1491919"/>
          <a:ext cx="2377440" cy="1418828"/>
        </a:xfrm>
        <a:prstGeom prst="roundRect">
          <a:avLst/>
        </a:prstGeom>
        <a:solidFill>
          <a:schemeClr val="accent5">
            <a:hueOff val="3359558"/>
            <a:satOff val="945"/>
            <a:lumOff val="-1353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3200" kern="1200" dirty="0" smtClean="0"/>
            <a:t>Mission</a:t>
          </a:r>
          <a:endParaRPr lang="en-MY" sz="3200" kern="1200" dirty="0"/>
        </a:p>
      </dsp:txBody>
      <dsp:txXfrm>
        <a:off x="69261" y="1561180"/>
        <a:ext cx="2238918" cy="1280306"/>
      </dsp:txXfrm>
    </dsp:sp>
    <dsp:sp modelId="{399580BD-5B6C-4B53-8F4D-47CDAF507419}">
      <dsp:nvSpPr>
        <dsp:cNvPr id="0" name=""/>
        <dsp:cNvSpPr/>
      </dsp:nvSpPr>
      <dsp:spPr>
        <a:xfrm rot="5400000">
          <a:off x="3923188" y="1577823"/>
          <a:ext cx="1135062" cy="4226560"/>
        </a:xfrm>
        <a:prstGeom prst="round2SameRect">
          <a:avLst/>
        </a:prstGeom>
        <a:solidFill>
          <a:schemeClr val="accent5">
            <a:tint val="40000"/>
            <a:alpha val="90000"/>
            <a:hueOff val="6835093"/>
            <a:satOff val="-21527"/>
            <a:lumOff val="-5536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300" kern="1200" dirty="0" smtClean="0">
              <a:latin typeface="Arial" panose="020B0604020202020204" pitchFamily="34" charset="0"/>
              <a:cs typeface="Arial" panose="020B0604020202020204" pitchFamily="34" charset="0"/>
            </a:rPr>
            <a:t>Providing high quality  services with high quality people.</a:t>
          </a:r>
          <a:endParaRPr lang="en-MY" sz="13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300" kern="1200" smtClean="0">
              <a:latin typeface="Arial" panose="020B0604020202020204" pitchFamily="34" charset="0"/>
              <a:cs typeface="Arial" panose="020B0604020202020204" pitchFamily="34" charset="0"/>
            </a:rPr>
            <a:t>Providing GST-Accounting software solutions.</a:t>
          </a:r>
          <a:endParaRPr lang="en-GB" sz="13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300" kern="1200" dirty="0" smtClean="0">
              <a:latin typeface="Arial" panose="020B0604020202020204" pitchFamily="34" charset="0"/>
              <a:cs typeface="Arial" panose="020B0604020202020204" pitchFamily="34" charset="0"/>
            </a:rPr>
            <a:t>Generating high income value for SALIHIN Group.</a:t>
          </a:r>
          <a:endParaRPr lang="en-GB" sz="13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2377440" y="3178981"/>
        <a:ext cx="4171151" cy="1024244"/>
      </dsp:txXfrm>
    </dsp:sp>
    <dsp:sp modelId="{27F2209B-8928-46B4-BA30-B4671854A497}">
      <dsp:nvSpPr>
        <dsp:cNvPr id="0" name=""/>
        <dsp:cNvSpPr/>
      </dsp:nvSpPr>
      <dsp:spPr>
        <a:xfrm>
          <a:off x="0" y="2981689"/>
          <a:ext cx="2377440" cy="1418828"/>
        </a:xfrm>
        <a:prstGeom prst="roundRect">
          <a:avLst/>
        </a:prstGeom>
        <a:solidFill>
          <a:schemeClr val="accent5">
            <a:hueOff val="6719117"/>
            <a:satOff val="1889"/>
            <a:lumOff val="-2706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3200" kern="1200" dirty="0" smtClean="0"/>
            <a:t>Objectives</a:t>
          </a:r>
          <a:endParaRPr lang="en-MY" sz="3200" kern="1200" dirty="0"/>
        </a:p>
      </dsp:txBody>
      <dsp:txXfrm>
        <a:off x="69261" y="3050950"/>
        <a:ext cx="2238918" cy="12803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78383" cy="511907"/>
          </a:xfrm>
          <a:prstGeom prst="rect">
            <a:avLst/>
          </a:prstGeom>
        </p:spPr>
        <p:txBody>
          <a:bodyPr vert="horz" lIns="97576" tIns="48788" rIns="97576" bIns="48788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2485" y="1"/>
            <a:ext cx="3078383" cy="511907"/>
          </a:xfrm>
          <a:prstGeom prst="rect">
            <a:avLst/>
          </a:prstGeom>
        </p:spPr>
        <p:txBody>
          <a:bodyPr vert="horz" lIns="97576" tIns="48788" rIns="97576" bIns="48788" rtlCol="0"/>
          <a:lstStyle>
            <a:lvl1pPr algn="r">
              <a:defRPr sz="1300"/>
            </a:lvl1pPr>
          </a:lstStyle>
          <a:p>
            <a:fld id="{12BC32BC-0D15-4867-8813-893AF413C9D8}" type="datetimeFigureOut">
              <a:rPr lang="en-US" smtClean="0"/>
              <a:t>1/5/2017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6763"/>
            <a:ext cx="5118100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7576" tIns="48788" rIns="97576" bIns="4878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891" y="4862233"/>
            <a:ext cx="5680693" cy="4605400"/>
          </a:xfrm>
          <a:prstGeom prst="rect">
            <a:avLst/>
          </a:prstGeom>
        </p:spPr>
        <p:txBody>
          <a:bodyPr vert="horz" lIns="97576" tIns="48788" rIns="97576" bIns="4878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0948"/>
            <a:ext cx="3078383" cy="511907"/>
          </a:xfrm>
          <a:prstGeom prst="rect">
            <a:avLst/>
          </a:prstGeom>
        </p:spPr>
        <p:txBody>
          <a:bodyPr vert="horz" lIns="97576" tIns="48788" rIns="97576" bIns="48788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2485" y="9720948"/>
            <a:ext cx="3078383" cy="511907"/>
          </a:xfrm>
          <a:prstGeom prst="rect">
            <a:avLst/>
          </a:prstGeom>
        </p:spPr>
        <p:txBody>
          <a:bodyPr vert="horz" lIns="97576" tIns="48788" rIns="97576" bIns="48788" rtlCol="0" anchor="b"/>
          <a:lstStyle>
            <a:lvl1pPr algn="r">
              <a:defRPr sz="1300"/>
            </a:lvl1pPr>
          </a:lstStyle>
          <a:p>
            <a:fld id="{3BE6D365-3D39-48BC-8613-2DE4CD604B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2479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 txBox="1">
            <a:spLocks noGrp="1"/>
          </p:cNvSpPr>
          <p:nvPr>
            <p:ph type="body" idx="1"/>
          </p:nvPr>
        </p:nvSpPr>
        <p:spPr>
          <a:xfrm>
            <a:off x="992665" y="3228897"/>
            <a:ext cx="7941309" cy="3058953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58" name="Shape 158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9826495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 txBox="1">
            <a:spLocks noGrp="1"/>
          </p:cNvSpPr>
          <p:nvPr>
            <p:ph type="body" idx="1"/>
          </p:nvPr>
        </p:nvSpPr>
        <p:spPr>
          <a:xfrm>
            <a:off x="992665" y="3228897"/>
            <a:ext cx="7941309" cy="3058953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58" name="Shape 158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7503097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Shape 178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79" name="Shape 179"/>
          <p:cNvSpPr txBox="1">
            <a:spLocks noGrp="1"/>
          </p:cNvSpPr>
          <p:nvPr>
            <p:ph type="body" idx="1"/>
          </p:nvPr>
        </p:nvSpPr>
        <p:spPr>
          <a:xfrm>
            <a:off x="992665" y="3228897"/>
            <a:ext cx="7941309" cy="3058953"/>
          </a:xfrm>
          <a:prstGeom prst="rect">
            <a:avLst/>
          </a:prstGeom>
          <a:noFill/>
          <a:ln>
            <a:noFill/>
          </a:ln>
        </p:spPr>
        <p:txBody>
          <a:bodyPr lIns="91325" tIns="45650" rIns="91325" bIns="4565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Shape 180"/>
          <p:cNvSpPr txBox="1">
            <a:spLocks noGrp="1"/>
          </p:cNvSpPr>
          <p:nvPr>
            <p:ph type="sldNum" idx="12"/>
          </p:nvPr>
        </p:nvSpPr>
        <p:spPr>
          <a:xfrm>
            <a:off x="5622798" y="6456610"/>
            <a:ext cx="4301542" cy="339884"/>
          </a:xfrm>
          <a:prstGeom prst="rect">
            <a:avLst/>
          </a:prstGeom>
          <a:noFill/>
          <a:ln>
            <a:noFill/>
          </a:ln>
        </p:spPr>
        <p:txBody>
          <a:bodyPr lIns="91325" tIns="45650" rIns="91325" bIns="4565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 lang="en-US"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156464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Shape 224"/>
          <p:cNvSpPr txBox="1">
            <a:spLocks noGrp="1"/>
          </p:cNvSpPr>
          <p:nvPr>
            <p:ph type="body" idx="1"/>
          </p:nvPr>
        </p:nvSpPr>
        <p:spPr>
          <a:xfrm>
            <a:off x="992665" y="3228897"/>
            <a:ext cx="7941309" cy="3058953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25" name="Shape 225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8566953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Shape 224"/>
          <p:cNvSpPr txBox="1">
            <a:spLocks noGrp="1"/>
          </p:cNvSpPr>
          <p:nvPr>
            <p:ph type="body" idx="1"/>
          </p:nvPr>
        </p:nvSpPr>
        <p:spPr>
          <a:xfrm>
            <a:off x="992665" y="3228897"/>
            <a:ext cx="7941309" cy="3058953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25" name="Shape 225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5640762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E6D365-3D39-48BC-8613-2DE4CD604BF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1955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E6D365-3D39-48BC-8613-2DE4CD604BF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1955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E6D365-3D39-48BC-8613-2DE4CD604BF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1955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23" name="Shape 323"/>
          <p:cNvSpPr txBox="1">
            <a:spLocks noGrp="1"/>
          </p:cNvSpPr>
          <p:nvPr>
            <p:ph type="body" idx="1"/>
          </p:nvPr>
        </p:nvSpPr>
        <p:spPr>
          <a:xfrm>
            <a:off x="992665" y="3228897"/>
            <a:ext cx="7941309" cy="3058953"/>
          </a:xfrm>
          <a:prstGeom prst="rect">
            <a:avLst/>
          </a:prstGeom>
          <a:noFill/>
          <a:ln>
            <a:noFill/>
          </a:ln>
        </p:spPr>
        <p:txBody>
          <a:bodyPr lIns="91325" tIns="45650" rIns="91325" bIns="4565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4" name="Shape 324"/>
          <p:cNvSpPr txBox="1">
            <a:spLocks noGrp="1"/>
          </p:cNvSpPr>
          <p:nvPr>
            <p:ph type="sldNum" idx="12"/>
          </p:nvPr>
        </p:nvSpPr>
        <p:spPr>
          <a:xfrm>
            <a:off x="5622798" y="6456610"/>
            <a:ext cx="4301542" cy="339884"/>
          </a:xfrm>
          <a:prstGeom prst="rect">
            <a:avLst/>
          </a:prstGeom>
          <a:noFill/>
          <a:ln>
            <a:noFill/>
          </a:ln>
        </p:spPr>
        <p:txBody>
          <a:bodyPr lIns="91325" tIns="45650" rIns="91325" bIns="4565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19</a:t>
            </a:fld>
            <a:endParaRPr lang="en-US"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627236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685800" y="2111123"/>
            <a:ext cx="7772400" cy="1546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4800" b="1">
                <a:solidFill>
                  <a:schemeClr val="dk1"/>
                </a:solidFill>
              </a:defRPr>
            </a:lvl2pPr>
            <a:lvl3pPr lvl="2" indent="0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4800" b="1">
                <a:solidFill>
                  <a:schemeClr val="dk1"/>
                </a:solidFill>
              </a:defRPr>
            </a:lvl3pPr>
            <a:lvl4pPr lvl="3" indent="0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4800" b="1">
                <a:solidFill>
                  <a:schemeClr val="dk1"/>
                </a:solidFill>
              </a:defRPr>
            </a:lvl4pPr>
            <a:lvl5pPr lvl="4" indent="0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4800" b="1">
                <a:solidFill>
                  <a:schemeClr val="dk1"/>
                </a:solidFill>
              </a:defRPr>
            </a:lvl5pPr>
            <a:lvl6pPr lvl="5" indent="0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4800" b="1">
                <a:solidFill>
                  <a:schemeClr val="dk1"/>
                </a:solidFill>
              </a:defRPr>
            </a:lvl6pPr>
            <a:lvl7pPr lvl="6" indent="0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4800" b="1">
                <a:solidFill>
                  <a:schemeClr val="dk1"/>
                </a:solidFill>
              </a:defRPr>
            </a:lvl7pPr>
            <a:lvl8pPr lvl="7" indent="0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4800" b="1">
                <a:solidFill>
                  <a:schemeClr val="dk1"/>
                </a:solidFill>
              </a:defRPr>
            </a:lvl8pPr>
            <a:lvl9pPr lvl="8" indent="0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4800" b="1">
                <a:solidFill>
                  <a:schemeClr val="dk1"/>
                </a:solidFill>
              </a:defRPr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685800" y="3786737"/>
            <a:ext cx="7772400" cy="1046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8556790" y="6333133"/>
            <a:ext cx="548699" cy="524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pPr>
                <a:buClr>
                  <a:srgbClr val="000000"/>
                </a:buClr>
                <a:buSzPct val="25000"/>
                <a:buFont typeface="Arial"/>
                <a:buNone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104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 1">
    <p:bg>
      <p:bgPr>
        <a:solidFill>
          <a:schemeClr val="lt1"/>
        </a:solidFill>
        <a:effectLst/>
      </p:bgPr>
    </p:bg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152398" y="208552"/>
            <a:ext cx="8091794" cy="729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Century Gothic"/>
              <a:buNone/>
              <a:defRPr sz="3600" b="1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2pPr>
            <a:lvl3pPr lvl="2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3pPr>
            <a:lvl4pPr lvl="3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4pPr>
            <a:lvl5pPr lvl="4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5pPr>
            <a:lvl6pPr lvl="5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6pPr>
            <a:lvl7pPr lvl="6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7pPr>
            <a:lvl8pPr lvl="7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8pPr>
            <a:lvl9pPr lvl="8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body" idx="1"/>
          </p:nvPr>
        </p:nvSpPr>
        <p:spPr>
          <a:xfrm>
            <a:off x="152400" y="1236775"/>
            <a:ext cx="8801100" cy="5187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Font typeface="Century Gothic"/>
              <a:buNone/>
              <a:defRPr sz="30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Century Gothic"/>
              <a:buNone/>
              <a:defRPr sz="2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Century Gothic"/>
              <a:buNone/>
              <a:defRPr sz="2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Century Gothic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Century Gothic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Century Gothic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Century Gothic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Century Gothic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Century Gothic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Shape 16"/>
          <p:cNvSpPr txBox="1">
            <a:spLocks noGrp="1"/>
          </p:cNvSpPr>
          <p:nvPr>
            <p:ph type="sldNum" idx="12"/>
          </p:nvPr>
        </p:nvSpPr>
        <p:spPr>
          <a:xfrm>
            <a:off x="8556790" y="6333133"/>
            <a:ext cx="548699" cy="524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pPr>
                <a:buClr>
                  <a:srgbClr val="000000"/>
                </a:buClr>
                <a:buSzPct val="25000"/>
                <a:buFont typeface="Arial"/>
                <a:buNone/>
              </a:pPr>
              <a:t>‹#›</a:t>
            </a:fld>
            <a:endParaRPr lang="en-US"/>
          </a:p>
        </p:txBody>
      </p:sp>
      <p:pic>
        <p:nvPicPr>
          <p:cNvPr id="17" name="Shape 17" descr="D:\IT\Work\Audry\Desktop\Printing Item\TAF\umt\slide\divider.png"/>
          <p:cNvPicPr preferRelativeResize="0"/>
          <p:nvPr/>
        </p:nvPicPr>
        <p:blipFill rotWithShape="1">
          <a:blip r:embed="rId2">
            <a:alphaModFix/>
          </a:blip>
          <a:srcRect l="4999" t="11931" b="-2"/>
          <a:stretch/>
        </p:blipFill>
        <p:spPr>
          <a:xfrm>
            <a:off x="0" y="979855"/>
            <a:ext cx="9144001" cy="214871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Shape 18" descr="C:\Users\User\Desktop\Salihin Logo\Untitled-1.png"/>
          <p:cNvPicPr preferRelativeResize="0"/>
          <p:nvPr/>
        </p:nvPicPr>
        <p:blipFill rotWithShape="1">
          <a:blip r:embed="rId3">
            <a:alphaModFix/>
          </a:blip>
          <a:srcRect b="12742"/>
          <a:stretch/>
        </p:blipFill>
        <p:spPr>
          <a:xfrm>
            <a:off x="228600" y="6482600"/>
            <a:ext cx="1079700" cy="214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Shape 1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420100" y="208552"/>
            <a:ext cx="533399" cy="731662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Shape 20"/>
          <p:cNvSpPr txBox="1"/>
          <p:nvPr/>
        </p:nvSpPr>
        <p:spPr>
          <a:xfrm>
            <a:off x="3383550" y="6482600"/>
            <a:ext cx="3083400" cy="2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r>
              <a:rPr lang="en-US" sz="1400" i="1" kern="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Highly Private &amp; Confidential</a:t>
            </a:r>
          </a:p>
        </p:txBody>
      </p:sp>
    </p:spTree>
    <p:extLst>
      <p:ext uri="{BB962C8B-B14F-4D97-AF65-F5344CB8AC3E}">
        <p14:creationId xmlns:p14="http://schemas.microsoft.com/office/powerpoint/2010/main" val="325788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2pPr>
            <a:lvl3pPr lvl="2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3pPr>
            <a:lvl4pPr lvl="3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4pPr>
            <a:lvl5pPr lvl="4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5pPr>
            <a:lvl6pPr lvl="5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6pPr>
            <a:lvl7pPr lvl="6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7pPr>
            <a:lvl8pPr lvl="7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8pPr>
            <a:lvl9pPr lvl="8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3994500" cy="4967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Shape 24"/>
          <p:cNvSpPr txBox="1">
            <a:spLocks noGrp="1"/>
          </p:cNvSpPr>
          <p:nvPr>
            <p:ph type="body" idx="2"/>
          </p:nvPr>
        </p:nvSpPr>
        <p:spPr>
          <a:xfrm>
            <a:off x="4692273" y="1600200"/>
            <a:ext cx="3994500" cy="4967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Shape 25"/>
          <p:cNvSpPr txBox="1">
            <a:spLocks noGrp="1"/>
          </p:cNvSpPr>
          <p:nvPr>
            <p:ph type="sldNum" idx="12"/>
          </p:nvPr>
        </p:nvSpPr>
        <p:spPr>
          <a:xfrm>
            <a:off x="8556790" y="6333133"/>
            <a:ext cx="548699" cy="524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pPr>
                <a:buClr>
                  <a:srgbClr val="000000"/>
                </a:buClr>
                <a:buSzPct val="25000"/>
                <a:buFont typeface="Arial"/>
                <a:buNone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954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 txBox="1">
            <a:spLocks noGrp="1"/>
          </p:cNvSpPr>
          <p:nvPr>
            <p:ph type="body" idx="1"/>
          </p:nvPr>
        </p:nvSpPr>
        <p:spPr>
          <a:xfrm>
            <a:off x="457200" y="5875078"/>
            <a:ext cx="8229600" cy="69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8" name="Shape 28"/>
          <p:cNvSpPr txBox="1">
            <a:spLocks noGrp="1"/>
          </p:cNvSpPr>
          <p:nvPr>
            <p:ph type="sldNum" idx="12"/>
          </p:nvPr>
        </p:nvSpPr>
        <p:spPr>
          <a:xfrm>
            <a:off x="8556790" y="6333133"/>
            <a:ext cx="548699" cy="524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pPr>
                <a:buClr>
                  <a:srgbClr val="000000"/>
                </a:buClr>
                <a:buSzPct val="25000"/>
                <a:buFont typeface="Arial"/>
                <a:buNone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896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>
            <a:spLocks noGrp="1"/>
          </p:cNvSpPr>
          <p:nvPr>
            <p:ph type="sldNum" idx="12"/>
          </p:nvPr>
        </p:nvSpPr>
        <p:spPr>
          <a:xfrm>
            <a:off x="8556790" y="6333133"/>
            <a:ext cx="548699" cy="524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pPr>
                <a:buClr>
                  <a:srgbClr val="000000"/>
                </a:buClr>
                <a:buSzPct val="25000"/>
                <a:buFont typeface="Arial"/>
                <a:buNone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04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2pPr>
            <a:lvl3pPr lvl="2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3pPr>
            <a:lvl4pPr lvl="3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4pPr>
            <a:lvl5pPr lvl="4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5pPr>
            <a:lvl6pPr lvl="5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6pPr>
            <a:lvl7pPr lvl="6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7pPr>
            <a:lvl8pPr lvl="7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8pPr>
            <a:lvl9pPr lvl="8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556790" y="6333133"/>
            <a:ext cx="548699" cy="524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algn="r"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300" kern="0">
                <a:solidFill>
                  <a:srgbClr val="000000"/>
                </a:solidFill>
                <a:ea typeface="Arial"/>
                <a:cs typeface="Arial"/>
                <a:sym typeface="Arial"/>
              </a:rPr>
              <a:pPr algn="r">
                <a:buClr>
                  <a:srgbClr val="000000"/>
                </a:buClr>
                <a:buSzPct val="25000"/>
                <a:buFont typeface="Arial"/>
                <a:buNone/>
              </a:pPr>
              <a:t>‹#›</a:t>
            </a:fld>
            <a:endParaRPr lang="en-US" sz="1300" kern="0">
              <a:solidFill>
                <a:srgbClr val="000000"/>
              </a:solidFill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99582953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Action%20Plan%202.docx" TargetMode="External"/><Relationship Id="rId2" Type="http://schemas.openxmlformats.org/officeDocument/2006/relationships/hyperlink" Target="Action%20Plan%201.docx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Action%20Plan%203.docx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/>
          <p:nvPr/>
        </p:nvSpPr>
        <p:spPr>
          <a:xfrm>
            <a:off x="2743201" y="4560870"/>
            <a:ext cx="5867399" cy="539791"/>
          </a:xfrm>
          <a:prstGeom prst="rect">
            <a:avLst/>
          </a:prstGeom>
          <a:noFill/>
          <a:ln>
            <a:noFill/>
          </a:ln>
        </p:spPr>
        <p:txBody>
          <a:bodyPr lIns="84392" tIns="42185" rIns="84392" bIns="42185" anchor="t" anchorCtr="0">
            <a:noAutofit/>
          </a:bodyPr>
          <a:lstStyle/>
          <a:p>
            <a:pPr lvl="0">
              <a:buSzPct val="25000"/>
            </a:pPr>
            <a:r>
              <a:rPr lang="en-US" sz="2954" dirty="0" smtClean="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2017 </a:t>
            </a:r>
            <a:r>
              <a:rPr lang="en-US" sz="2954" dirty="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KPIs – Strategic Direction</a:t>
            </a:r>
          </a:p>
        </p:txBody>
      </p:sp>
      <p:grpSp>
        <p:nvGrpSpPr>
          <p:cNvPr id="150" name="Shape 150"/>
          <p:cNvGrpSpPr/>
          <p:nvPr/>
        </p:nvGrpSpPr>
        <p:grpSpPr>
          <a:xfrm>
            <a:off x="609600" y="3040995"/>
            <a:ext cx="8001000" cy="2266611"/>
            <a:chOff x="609600" y="3008661"/>
            <a:chExt cx="8001000" cy="2455495"/>
          </a:xfrm>
        </p:grpSpPr>
        <p:cxnSp>
          <p:nvCxnSpPr>
            <p:cNvPr id="151" name="Shape 151"/>
            <p:cNvCxnSpPr/>
            <p:nvPr/>
          </p:nvCxnSpPr>
          <p:spPr>
            <a:xfrm>
              <a:off x="609600" y="5464157"/>
              <a:ext cx="8001000" cy="0"/>
            </a:xfrm>
            <a:prstGeom prst="straightConnector1">
              <a:avLst/>
            </a:prstGeom>
            <a:noFill/>
            <a:ln w="9525" cap="flat" cmpd="sng">
              <a:solidFill>
                <a:srgbClr val="A1B08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152" name="Shape 152"/>
            <p:cNvGrpSpPr/>
            <p:nvPr/>
          </p:nvGrpSpPr>
          <p:grpSpPr>
            <a:xfrm>
              <a:off x="609600" y="3008661"/>
              <a:ext cx="1905000" cy="2231303"/>
              <a:chOff x="609600" y="3008661"/>
              <a:chExt cx="1905000" cy="2231303"/>
            </a:xfrm>
          </p:grpSpPr>
          <p:sp>
            <p:nvSpPr>
              <p:cNvPr id="153" name="Shape 153"/>
              <p:cNvSpPr/>
              <p:nvPr/>
            </p:nvSpPr>
            <p:spPr>
              <a:xfrm>
                <a:off x="609600" y="3564692"/>
                <a:ext cx="1676399" cy="1675271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txBody>
              <a:bodyPr lIns="84392" tIns="42185" rIns="84392" bIns="42185" anchor="ctr" anchorCtr="0">
                <a:noAutofit/>
              </a:bodyPr>
              <a:lstStyle/>
              <a:p>
                <a:pPr algn="ctr"/>
                <a:endParaRPr sz="1662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pic>
            <p:nvPicPr>
              <p:cNvPr id="154" name="Shape 154"/>
              <p:cNvPicPr preferRelativeResize="0"/>
              <p:nvPr/>
            </p:nvPicPr>
            <p:blipFill rotWithShape="1">
              <a:blip r:embed="rId3">
                <a:alphaModFix/>
              </a:blip>
              <a:srcRect/>
              <a:stretch/>
            </p:blipFill>
            <p:spPr>
              <a:xfrm>
                <a:off x="957111" y="3008661"/>
                <a:ext cx="1557489" cy="1987976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sp>
        <p:nvSpPr>
          <p:cNvPr id="155" name="Shape 155"/>
          <p:cNvSpPr txBox="1">
            <a:spLocks noGrp="1"/>
          </p:cNvSpPr>
          <p:nvPr>
            <p:ph type="sldNum" idx="12"/>
          </p:nvPr>
        </p:nvSpPr>
        <p:spPr>
          <a:xfrm>
            <a:off x="8626605" y="6016598"/>
            <a:ext cx="338938" cy="337038"/>
          </a:xfrm>
          <a:prstGeom prst="rect">
            <a:avLst/>
          </a:prstGeom>
          <a:noFill/>
          <a:ln>
            <a:noFill/>
          </a:ln>
        </p:spPr>
        <p:txBody>
          <a:bodyPr lIns="84392" tIns="42185" rIns="84392" bIns="42185" anchor="ctr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en-US" sz="1108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1</a:t>
            </a:fld>
            <a:endParaRPr lang="en-US" sz="1108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3171269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381000"/>
            <a:ext cx="559640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KPI Monitoring – Financial 2016</a:t>
            </a:r>
            <a:endParaRPr lang="en-MY" sz="2800" dirty="0"/>
          </a:p>
        </p:txBody>
      </p:sp>
      <p:graphicFrame>
        <p:nvGraphicFramePr>
          <p:cNvPr id="6" name="Shape 227"/>
          <p:cNvGraphicFramePr/>
          <p:nvPr>
            <p:extLst>
              <p:ext uri="{D42A27DB-BD31-4B8C-83A1-F6EECF244321}">
                <p14:modId xmlns:p14="http://schemas.microsoft.com/office/powerpoint/2010/main" val="2768229782"/>
              </p:ext>
            </p:extLst>
          </p:nvPr>
        </p:nvGraphicFramePr>
        <p:xfrm>
          <a:off x="304800" y="1295400"/>
          <a:ext cx="8382000" cy="508093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105400"/>
                <a:gridCol w="3276600"/>
              </a:tblGrid>
              <a:tr h="50504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800" b="1" u="none" strike="noStrike" cap="none" baseline="0" dirty="0">
                          <a:latin typeface="Century Gothic" pitchFamily="34" charset="0"/>
                        </a:rPr>
                        <a:t>Services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800" b="1" u="none" strike="noStrike" cap="none" baseline="0" dirty="0">
                          <a:latin typeface="Century Gothic" pitchFamily="34" charset="0"/>
                        </a:rPr>
                        <a:t>Forecast</a:t>
                      </a:r>
                    </a:p>
                  </a:txBody>
                  <a:tcPr marL="91450" marR="91450" marT="45725" marB="45725"/>
                </a:tc>
              </a:tr>
              <a:tr h="311921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SPS Accounting System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RM170,000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</a:tr>
              <a:tr h="29708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SPS-Lite (T-Corp)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RM60,000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</a:tr>
              <a:tr h="29708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SPS Lite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RM25,000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</a:tr>
              <a:tr h="29708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SPS-Customization</a:t>
                      </a:r>
                      <a:endParaRPr lang="en-US" sz="1400" b="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RM210,000</a:t>
                      </a:r>
                      <a:endParaRPr lang="en-US" sz="1400" b="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</a:tr>
              <a:tr h="37131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SPS-Audit Scoreboard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25000"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 640,000</a:t>
                      </a:r>
                      <a:endParaRPr lang="en-US" sz="1400" u="none" strike="noStrike" cap="none" baseline="0" dirty="0" smtClean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</a:tr>
              <a:tr h="37131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err="1" smtClean="0">
                          <a:solidFill>
                            <a:srgbClr val="FF0000"/>
                          </a:solidFill>
                          <a:latin typeface="Century Gothic" pitchFamily="34" charset="0"/>
                        </a:rPr>
                        <a:t>Pusat</a:t>
                      </a:r>
                      <a:r>
                        <a:rPr lang="en-US" sz="1400" u="none" strike="noStrike" cap="none" baseline="0" dirty="0" smtClean="0">
                          <a:solidFill>
                            <a:srgbClr val="FF0000"/>
                          </a:solidFill>
                          <a:latin typeface="Century Gothic" pitchFamily="34" charset="0"/>
                        </a:rPr>
                        <a:t> Internet 1 Malaysia (Pi1M)</a:t>
                      </a:r>
                      <a:endParaRPr lang="en-US" sz="1400" u="none" strike="noStrike" cap="none" baseline="0" dirty="0">
                        <a:solidFill>
                          <a:srgbClr val="FF0000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25000"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-</a:t>
                      </a:r>
                      <a:endParaRPr lang="en-US" sz="1400" u="none" strike="noStrike" cap="none" baseline="0" dirty="0" smtClean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</a:tr>
              <a:tr h="29708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SPS in University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25000"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RM110,000</a:t>
                      </a:r>
                      <a:endParaRPr lang="en-US" sz="1400" u="none" strike="noStrike" cap="none" baseline="0" dirty="0" smtClean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</a:tr>
              <a:tr h="37133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SPS E-Voting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25000"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 118,000</a:t>
                      </a:r>
                      <a:endParaRPr lang="en-US" sz="1400" u="none" strike="noStrike" cap="none" baseline="0" dirty="0" smtClean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</a:tr>
              <a:tr h="37134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SPS Saga Compliance _ Lease Purchase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25000"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 300,000</a:t>
                      </a:r>
                      <a:endParaRPr lang="en-US" sz="1400" u="none" strike="noStrike" cap="none" baseline="0" dirty="0" smtClean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</a:tr>
              <a:tr h="37134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SPS Saga _</a:t>
                      </a:r>
                      <a:r>
                        <a:rPr lang="en-US" sz="1400" u="none" strike="noStrike" cap="none" baseline="0" dirty="0" err="1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Bernama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25000"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 2,100,000</a:t>
                      </a:r>
                      <a:endParaRPr lang="en-US" sz="1400" u="none" strike="noStrike" cap="none" baseline="0" dirty="0" smtClean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</a:tr>
              <a:tr h="37134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I-Support Maintenance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25000"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 59,000</a:t>
                      </a:r>
                      <a:endParaRPr lang="en-US" sz="1400" u="none" strike="noStrike" cap="none" baseline="0" dirty="0" smtClean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</a:tr>
              <a:tr h="29710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Additional license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25000"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 12,500</a:t>
                      </a:r>
                      <a:endParaRPr lang="en-US" sz="1400" u="none" strike="noStrike" cap="none" baseline="0" dirty="0" smtClean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</a:tr>
              <a:tr h="498783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b="1" u="none" strike="noStrike" cap="none" baseline="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Total 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b="1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 3,804,500</a:t>
                      </a:r>
                      <a:endParaRPr lang="en-US" sz="1400" b="1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7248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381000"/>
            <a:ext cx="559640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KPI Monitoring – Financial 2016</a:t>
            </a:r>
            <a:endParaRPr lang="en-MY" sz="2800" dirty="0"/>
          </a:p>
        </p:txBody>
      </p:sp>
      <p:graphicFrame>
        <p:nvGraphicFramePr>
          <p:cNvPr id="6" name="Shape 227"/>
          <p:cNvGraphicFramePr/>
          <p:nvPr>
            <p:extLst>
              <p:ext uri="{D42A27DB-BD31-4B8C-83A1-F6EECF244321}">
                <p14:modId xmlns:p14="http://schemas.microsoft.com/office/powerpoint/2010/main" val="925005167"/>
              </p:ext>
            </p:extLst>
          </p:nvPr>
        </p:nvGraphicFramePr>
        <p:xfrm>
          <a:off x="304800" y="1295400"/>
          <a:ext cx="8382000" cy="508093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105400"/>
                <a:gridCol w="3276600"/>
              </a:tblGrid>
              <a:tr h="50504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800" b="1" u="none" strike="noStrike" cap="none" baseline="0" dirty="0">
                          <a:latin typeface="Century Gothic" pitchFamily="34" charset="0"/>
                        </a:rPr>
                        <a:t>Services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800" b="1" u="none" strike="noStrike" cap="none" baseline="0" dirty="0">
                          <a:latin typeface="Century Gothic" pitchFamily="34" charset="0"/>
                        </a:rPr>
                        <a:t>Forecast</a:t>
                      </a:r>
                    </a:p>
                  </a:txBody>
                  <a:tcPr marL="91450" marR="91450" marT="45725" marB="45725"/>
                </a:tc>
              </a:tr>
              <a:tr h="311921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SPS Accounting System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RM170,000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</a:tr>
              <a:tr h="29708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SPS-Lite (T-Corp)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RM60,000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</a:tr>
              <a:tr h="29708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SPS Lite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RM25,000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</a:tr>
              <a:tr h="29708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SPS-Customization</a:t>
                      </a:r>
                      <a:endParaRPr lang="en-US" sz="1400" b="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RM210,000</a:t>
                      </a:r>
                      <a:endParaRPr lang="en-US" sz="1400" b="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</a:tr>
              <a:tr h="37131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SPS-Audit Scoreboard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25000"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 640,000</a:t>
                      </a:r>
                      <a:endParaRPr lang="en-US" sz="1400" u="none" strike="noStrike" cap="none" baseline="0" dirty="0" smtClean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</a:tr>
              <a:tr h="37131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err="1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Pusat</a:t>
                      </a: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 Internet 1 Malaysia (Pi1M)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25000"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RM6,000,000</a:t>
                      </a:r>
                      <a:endParaRPr lang="en-US" sz="1400" u="none" strike="noStrike" cap="none" baseline="0" dirty="0" smtClean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</a:tr>
              <a:tr h="29708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SPS in University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25000"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RM110,000</a:t>
                      </a:r>
                      <a:endParaRPr lang="en-US" sz="1400" u="none" strike="noStrike" cap="none" baseline="0" dirty="0" smtClean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</a:tr>
              <a:tr h="37133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SPS E-Voting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25000"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 118,000</a:t>
                      </a:r>
                      <a:endParaRPr lang="en-US" sz="1400" u="none" strike="noStrike" cap="none" baseline="0" dirty="0" smtClean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</a:tr>
              <a:tr h="37134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SPS Saga Compliance _ Lease Purchase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25000"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 300,000</a:t>
                      </a:r>
                      <a:endParaRPr lang="en-US" sz="1400" u="none" strike="noStrike" cap="none" baseline="0" dirty="0" smtClean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</a:tr>
              <a:tr h="37134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SPS Saga _</a:t>
                      </a:r>
                      <a:r>
                        <a:rPr lang="en-US" sz="1400" u="none" strike="noStrike" cap="none" baseline="0" dirty="0" err="1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Bernama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25000"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 2,100,000</a:t>
                      </a:r>
                      <a:endParaRPr lang="en-US" sz="1400" u="none" strike="noStrike" cap="none" baseline="0" dirty="0" smtClean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</a:tr>
              <a:tr h="37134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I-Support Maintenance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25000"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 59,000</a:t>
                      </a:r>
                      <a:endParaRPr lang="en-US" sz="1400" u="none" strike="noStrike" cap="none" baseline="0" dirty="0" smtClean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</a:tr>
              <a:tr h="29710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Additional license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25000"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 12,500</a:t>
                      </a:r>
                      <a:endParaRPr lang="en-US" sz="1400" u="none" strike="noStrike" cap="none" baseline="0" dirty="0" smtClean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</a:tr>
              <a:tr h="498783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b="1" u="none" strike="noStrike" cap="none" baseline="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Total 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b="1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 9,804,500</a:t>
                      </a:r>
                      <a:endParaRPr lang="en-US" sz="1400" b="1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0185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Potential Client List</a:t>
            </a:r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mtClean="0"/>
              <a:pPr>
                <a:buClr>
                  <a:srgbClr val="000000"/>
                </a:buClr>
                <a:buSzPct val="25000"/>
                <a:buFont typeface="Arial"/>
                <a:buNone/>
              </a:pPr>
              <a:t>12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292274" y="1295400"/>
            <a:ext cx="56513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u="sng" dirty="0" smtClean="0"/>
              <a:t>Proposal – </a:t>
            </a:r>
            <a:r>
              <a:rPr lang="en-MY" u="sng" dirty="0" smtClean="0"/>
              <a:t>SPS Audit </a:t>
            </a:r>
            <a:r>
              <a:rPr lang="en-MY" u="sng" dirty="0" err="1" smtClean="0"/>
              <a:t>ScoreBoard</a:t>
            </a:r>
            <a:endParaRPr lang="en-MY" u="sng" dirty="0"/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3865372"/>
              </p:ext>
            </p:extLst>
          </p:nvPr>
        </p:nvGraphicFramePr>
        <p:xfrm>
          <a:off x="307932" y="1676400"/>
          <a:ext cx="8302669" cy="416609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82668"/>
                <a:gridCol w="5638800"/>
                <a:gridCol w="1981201"/>
              </a:tblGrid>
              <a:tr h="31641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Clients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Total fee (RM)</a:t>
                      </a:r>
                      <a:endParaRPr lang="en-MY" dirty="0"/>
                    </a:p>
                  </a:txBody>
                  <a:tcPr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MITI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160,000.00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TEKUN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160,000.00</a:t>
                      </a:r>
                      <a:endParaRPr lang="en-MY" sz="1400" b="0" i="0" u="none" strike="noStrike" cap="none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MPSJ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160,000.00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Majlis</a:t>
                      </a:r>
                      <a:r>
                        <a:rPr lang="en-MY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Agama Islam Selangor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160,000.00</a:t>
                      </a:r>
                      <a:endParaRPr lang="en-MY" sz="1400" b="0" i="0" u="none" strike="noStrike" cap="none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Teraju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160,000.00</a:t>
                      </a:r>
                      <a:endParaRPr lang="en-MY" sz="1400" b="0" i="0" u="none" strike="noStrike" cap="none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KW Pembangunan Wilayah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160,000.00</a:t>
                      </a:r>
                      <a:endParaRPr lang="en-MY" sz="1400" b="0" i="0" u="none" strike="noStrike" cap="none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MCMC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160,000.00</a:t>
                      </a:r>
                      <a:endParaRPr lang="en-MY" sz="1400" b="0" i="0" u="none" strike="noStrike" cap="none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MAQIS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160,000.00</a:t>
                      </a:r>
                      <a:endParaRPr lang="en-MY" sz="1400" b="0" i="0" u="none" strike="noStrike" cap="none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9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LKIM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160,000.00</a:t>
                      </a:r>
                      <a:endParaRPr lang="en-MY" sz="1400" b="0" i="0" u="none" strike="noStrike" cap="none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FAMA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160,000.00</a:t>
                      </a:r>
                      <a:endParaRPr lang="en-MY" sz="1400" b="0" i="0" u="none" strike="noStrike" cap="none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40757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Potential Client List</a:t>
            </a:r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mtClean="0"/>
              <a:pPr>
                <a:buClr>
                  <a:srgbClr val="000000"/>
                </a:buClr>
                <a:buSzPct val="25000"/>
                <a:buFont typeface="Arial"/>
                <a:buNone/>
              </a:pPr>
              <a:t>13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292274" y="1295400"/>
            <a:ext cx="56513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u="sng" dirty="0" smtClean="0"/>
              <a:t>Proposal – </a:t>
            </a:r>
            <a:r>
              <a:rPr lang="en-MY" u="sng" dirty="0" smtClean="0"/>
              <a:t>SPS Audit </a:t>
            </a:r>
            <a:r>
              <a:rPr lang="en-MY" u="sng" dirty="0" err="1" smtClean="0"/>
              <a:t>ScoreBoard</a:t>
            </a:r>
            <a:endParaRPr lang="en-MY" u="sng" dirty="0"/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8918236"/>
              </p:ext>
            </p:extLst>
          </p:nvPr>
        </p:nvGraphicFramePr>
        <p:xfrm>
          <a:off x="307932" y="1676400"/>
          <a:ext cx="8302669" cy="416609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82668"/>
                <a:gridCol w="4648200"/>
                <a:gridCol w="2971801"/>
              </a:tblGrid>
              <a:tr h="31641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No.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Clients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Total fee (RM)</a:t>
                      </a:r>
                      <a:endParaRPr lang="en-MY" dirty="0"/>
                    </a:p>
                  </a:txBody>
                  <a:tcPr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11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KEMAS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160,000.00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12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IKBN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160,000.00</a:t>
                      </a:r>
                      <a:endParaRPr lang="en-MY" sz="1400" b="0" i="0" u="none" strike="noStrike" cap="none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13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MSN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160,000.00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14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Martrade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160,000.00</a:t>
                      </a:r>
                      <a:endParaRPr lang="en-MY" sz="1400" b="0" i="0" u="none" strike="noStrike" cap="none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15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PUNB/PNS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160,000.00</a:t>
                      </a:r>
                      <a:endParaRPr lang="en-MY" sz="1400" b="0" i="0" u="none" strike="noStrike" cap="none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16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MPAJ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160,000.00</a:t>
                      </a:r>
                      <a:endParaRPr lang="en-MY" sz="1400" b="0" i="0" u="none" strike="noStrike" cap="none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17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FELCRA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160,000.00</a:t>
                      </a:r>
                      <a:endParaRPr lang="en-MY" sz="1400" b="0" i="0" u="none" strike="noStrike" cap="none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18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MBSA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160,000.00</a:t>
                      </a:r>
                      <a:endParaRPr lang="en-MY" sz="1400" b="0" i="0" u="none" strike="noStrike" cap="none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19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MBKJ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160,000.00</a:t>
                      </a:r>
                      <a:endParaRPr lang="en-MY" sz="1400" b="0" i="0" u="none" strike="noStrike" cap="none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SKM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160,000.00</a:t>
                      </a:r>
                      <a:endParaRPr lang="en-MY" sz="1400" b="0" i="0" u="none" strike="noStrike" cap="none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23117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Potential Client List</a:t>
            </a:r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mtClean="0"/>
              <a:pPr>
                <a:buClr>
                  <a:srgbClr val="000000"/>
                </a:buClr>
                <a:buSzPct val="25000"/>
                <a:buFont typeface="Arial"/>
                <a:buNone/>
              </a:pPr>
              <a:t>14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292274" y="1295400"/>
            <a:ext cx="56513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u="sng" dirty="0" smtClean="0"/>
              <a:t>Proposal – </a:t>
            </a:r>
            <a:r>
              <a:rPr lang="en-MY" u="sng" dirty="0" smtClean="0"/>
              <a:t>SPS Audit </a:t>
            </a:r>
            <a:r>
              <a:rPr lang="en-MY" u="sng" dirty="0" err="1" smtClean="0"/>
              <a:t>ScoreBoard</a:t>
            </a:r>
            <a:endParaRPr lang="en-MY" u="sng" dirty="0"/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0544650"/>
              </p:ext>
            </p:extLst>
          </p:nvPr>
        </p:nvGraphicFramePr>
        <p:xfrm>
          <a:off x="307932" y="1676400"/>
          <a:ext cx="8302669" cy="185628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987468"/>
                <a:gridCol w="5638800"/>
                <a:gridCol w="1676401"/>
              </a:tblGrid>
              <a:tr h="31641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Clients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Total fee (RM)</a:t>
                      </a:r>
                      <a:endParaRPr lang="en-MY" dirty="0"/>
                    </a:p>
                  </a:txBody>
                  <a:tcPr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21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Lembaga</a:t>
                      </a:r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Zakat</a:t>
                      </a:r>
                      <a:r>
                        <a:rPr lang="en-MY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Selangor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160,000.00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22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RISDA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160,000.00</a:t>
                      </a:r>
                      <a:endParaRPr lang="en-MY" sz="1400" b="0" i="0" u="none" strike="noStrike" cap="none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23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NAFAS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160,000.00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24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Lembaga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Pertubuhan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Peladang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160,000.00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64793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Potential Client List</a:t>
            </a:r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mtClean="0"/>
              <a:pPr>
                <a:buClr>
                  <a:srgbClr val="000000"/>
                </a:buClr>
                <a:buSzPct val="25000"/>
                <a:buFont typeface="Arial"/>
                <a:buNone/>
              </a:pPr>
              <a:t>15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292274" y="1295400"/>
            <a:ext cx="66419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u="sng" dirty="0" smtClean="0"/>
              <a:t>Proposal – </a:t>
            </a:r>
            <a:r>
              <a:rPr lang="en-MY" u="sng" dirty="0" smtClean="0"/>
              <a:t>SPS SAGA Compliance (Government Agencies)</a:t>
            </a:r>
            <a:endParaRPr lang="en-MY" u="sng" dirty="0"/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0994209"/>
              </p:ext>
            </p:extLst>
          </p:nvPr>
        </p:nvGraphicFramePr>
        <p:xfrm>
          <a:off x="307932" y="1676400"/>
          <a:ext cx="8302669" cy="185628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987468"/>
                <a:gridCol w="5638800"/>
                <a:gridCol w="1676401"/>
              </a:tblGrid>
              <a:tr h="31641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Clients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Total fee (RM)</a:t>
                      </a:r>
                      <a:endParaRPr lang="en-MY" dirty="0"/>
                    </a:p>
                  </a:txBody>
                  <a:tcPr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Majlis</a:t>
                      </a:r>
                      <a:r>
                        <a:rPr lang="en-MY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Daerah Kuala Selangor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150,000.00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cap="non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Majlis</a:t>
                      </a:r>
                      <a:r>
                        <a:rPr lang="en-MY" sz="1400" b="0" i="0" u="none" strike="noStrike" cap="non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 Daerah Hulu Selangor</a:t>
                      </a:r>
                      <a:endParaRPr lang="en-MY" sz="1400" b="0" i="0" u="none" strike="noStrike" cap="non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150,000.00</a:t>
                      </a:r>
                      <a:endParaRPr lang="en-MY" sz="1400" b="0" i="0" u="none" strike="noStrike" cap="none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cap="non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Majlis</a:t>
                      </a:r>
                      <a:r>
                        <a:rPr lang="en-MY" sz="1400" b="0" i="0" u="none" strike="noStrike" cap="non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 Daerah </a:t>
                      </a:r>
                      <a:r>
                        <a:rPr lang="en-MY" sz="1400" b="0" i="0" u="none" strike="noStrike" cap="none" baseline="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Sepang</a:t>
                      </a:r>
                      <a:endParaRPr lang="en-MY" sz="1400" b="0" i="0" u="none" strike="noStrike" cap="non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150,000.00</a:t>
                      </a:r>
                      <a:endParaRPr lang="en-MY" sz="1400" b="0" i="0" u="none" strike="noStrike" cap="none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cap="non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Majlis</a:t>
                      </a:r>
                      <a:r>
                        <a:rPr lang="en-MY" sz="1400" b="0" i="0" u="none" strike="noStrike" cap="non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 </a:t>
                      </a:r>
                      <a:r>
                        <a:rPr lang="en-MY" sz="1400" b="0" i="0" u="none" strike="noStrike" cap="none" baseline="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Perbandaran</a:t>
                      </a:r>
                      <a:r>
                        <a:rPr lang="en-MY" sz="1400" b="0" i="0" u="none" strike="noStrike" cap="non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 </a:t>
                      </a:r>
                      <a:r>
                        <a:rPr lang="en-MY" sz="1400" b="0" i="0" u="none" strike="noStrike" cap="none" baseline="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Kajang</a:t>
                      </a:r>
                      <a:endParaRPr lang="en-MY" sz="1400" b="0" i="0" u="none" strike="noStrike" cap="non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150,000.00</a:t>
                      </a:r>
                      <a:endParaRPr lang="en-MY" sz="1400" b="0" i="0" u="none" strike="noStrike" cap="none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36760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Autofit/>
          </a:bodyPr>
          <a:lstStyle/>
          <a:p>
            <a:pPr algn="ctr"/>
            <a:r>
              <a:rPr lang="en-US" sz="4400" b="1" dirty="0" smtClean="0">
                <a:solidFill>
                  <a:schemeClr val="tx1"/>
                </a:solidFill>
              </a:rPr>
              <a:t>OUR PRIORITY </a:t>
            </a:r>
            <a:r>
              <a:rPr lang="en-US" sz="4400" b="1" dirty="0" smtClean="0">
                <a:solidFill>
                  <a:schemeClr val="tx1"/>
                </a:solidFill>
              </a:rPr>
              <a:t>STRATEGIES-Development</a:t>
            </a:r>
            <a:endParaRPr lang="en-US" sz="44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2115465"/>
              </p:ext>
            </p:extLst>
          </p:nvPr>
        </p:nvGraphicFramePr>
        <p:xfrm>
          <a:off x="304800" y="1524000"/>
          <a:ext cx="8534400" cy="342900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295400"/>
                <a:gridCol w="685800"/>
                <a:gridCol w="4876800"/>
                <a:gridCol w="1676400"/>
              </a:tblGrid>
              <a:tr h="50674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Who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Our Priority Strategies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Deliverables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</a:tr>
              <a:tr h="101349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All GST Staffs</a:t>
                      </a:r>
                      <a:endParaRPr lang="en-US" sz="1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F1</a:t>
                      </a:r>
                      <a:endParaRPr lang="en-US" sz="1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Financial – To</a:t>
                      </a:r>
                      <a:r>
                        <a:rPr lang="en-US" sz="1400" baseline="0" dirty="0" smtClean="0"/>
                        <a:t> maintain the company’s growth and maximize the profit</a:t>
                      </a:r>
                    </a:p>
                    <a:p>
                      <a:r>
                        <a:rPr lang="en-US" sz="1400" baseline="0" dirty="0" smtClean="0"/>
                        <a:t>Lowering production cost to increase profit margin</a:t>
                      </a:r>
                      <a:endParaRPr lang="en-US" sz="1400" b="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smtClean="0"/>
                        <a:t>Affordable price</a:t>
                      </a:r>
                      <a:endParaRPr lang="en-US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</a:tr>
              <a:tr h="1097956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All GST Staffs</a:t>
                      </a:r>
                      <a:endParaRPr lang="en-US" sz="1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C1</a:t>
                      </a:r>
                      <a:endParaRPr lang="en-US" sz="1400" b="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To</a:t>
                      </a:r>
                      <a:r>
                        <a:rPr lang="en-US" sz="1400" baseline="0" dirty="0" smtClean="0"/>
                        <a:t> gain clients loyalty by improvise and provide value added services.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aseline="0" dirty="0" smtClean="0"/>
                        <a:t>To offer new and continuous services</a:t>
                      </a:r>
                      <a:endParaRPr lang="en-US" sz="1400" b="0" baseline="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smtClean="0"/>
                        <a:t>Newsletters</a:t>
                      </a:r>
                      <a:r>
                        <a:rPr lang="en-US" sz="1400" baseline="0" dirty="0" smtClean="0"/>
                        <a:t> </a:t>
                      </a:r>
                      <a:endParaRPr lang="en-US" sz="140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smtClean="0"/>
                        <a:t>GST training</a:t>
                      </a:r>
                      <a:endParaRPr lang="en-US" sz="1400" dirty="0">
                        <a:latin typeface="+mn-lt"/>
                      </a:endParaRPr>
                    </a:p>
                  </a:txBody>
                  <a:tcPr anchor="ctr"/>
                </a:tc>
              </a:tr>
              <a:tr h="81079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All GST Staffs</a:t>
                      </a:r>
                      <a:endParaRPr lang="en-US" sz="1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P1</a:t>
                      </a:r>
                      <a:endParaRPr lang="en-US" sz="1400" b="0" dirty="0" smtClean="0">
                        <a:solidFill>
                          <a:schemeClr val="accent3">
                            <a:lumMod val="50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To focus</a:t>
                      </a:r>
                      <a:r>
                        <a:rPr lang="en-US" sz="1400" baseline="0" dirty="0" smtClean="0"/>
                        <a:t> on quality and performance with optimal cost and efficient resources</a:t>
                      </a:r>
                    </a:p>
                    <a:p>
                      <a:r>
                        <a:rPr lang="en-US" sz="1400" baseline="0" dirty="0" smtClean="0"/>
                        <a:t>Expand our service into new market</a:t>
                      </a:r>
                      <a:endParaRPr lang="en-US" sz="1400" b="0" dirty="0" smtClean="0">
                        <a:solidFill>
                          <a:schemeClr val="accent3">
                            <a:lumMod val="50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smtClean="0"/>
                        <a:t>Proposals</a:t>
                      </a:r>
                      <a:endParaRPr lang="en-US" sz="1400" dirty="0">
                        <a:latin typeface="+mn-lt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1384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57200" y="152400"/>
            <a:ext cx="7851648" cy="762000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800" b="1" smtClean="0">
                <a:solidFill>
                  <a:schemeClr val="tx1"/>
                </a:solidFill>
              </a:rPr>
              <a:t>ACTION PLAN</a:t>
            </a:r>
            <a:endParaRPr lang="en-US" sz="4800" b="1" dirty="0">
              <a:solidFill>
                <a:schemeClr val="tx1"/>
              </a:solidFill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2246239"/>
              </p:ext>
            </p:extLst>
          </p:nvPr>
        </p:nvGraphicFramePr>
        <p:xfrm>
          <a:off x="304800" y="1676400"/>
          <a:ext cx="8382000" cy="309304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143000"/>
                <a:gridCol w="5562600"/>
                <a:gridCol w="1676400"/>
              </a:tblGrid>
              <a:tr h="497752">
                <a:tc>
                  <a:txBody>
                    <a:bodyPr/>
                    <a:lstStyle/>
                    <a:p>
                      <a:endParaRPr lang="en-MY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Our Priority Strategies</a:t>
                      </a:r>
                      <a:endParaRPr lang="en-US" sz="1600" dirty="0" smtClean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smtClean="0"/>
                        <a:t>Link</a:t>
                      </a:r>
                      <a:endParaRPr lang="en-MY" sz="160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83820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F1</a:t>
                      </a:r>
                      <a:endParaRPr lang="en-US" sz="1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Financial – To</a:t>
                      </a:r>
                      <a:r>
                        <a:rPr lang="en-US" sz="1400" baseline="0" dirty="0" smtClean="0"/>
                        <a:t> maintain the company’s growth and maximize the profit</a:t>
                      </a:r>
                    </a:p>
                    <a:p>
                      <a:r>
                        <a:rPr lang="en-US" sz="1400" baseline="0" dirty="0" smtClean="0"/>
                        <a:t>Lowering production cost to increase profit margin</a:t>
                      </a:r>
                      <a:endParaRPr lang="en-US" sz="1400" b="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hlinkClick r:id="rId2" action="ppaction://hlinkfile"/>
                        </a:rPr>
                        <a:t>Action</a:t>
                      </a:r>
                      <a:r>
                        <a:rPr lang="en-US" sz="1600" baseline="0" dirty="0" smtClean="0">
                          <a:hlinkClick r:id="rId2" action="ppaction://hlinkfile"/>
                        </a:rPr>
                        <a:t> Plan 1</a:t>
                      </a:r>
                      <a:endParaRPr lang="en-US" sz="1600" dirty="0" smtClean="0"/>
                    </a:p>
                  </a:txBody>
                  <a:tcPr anchor="ctr"/>
                </a:tc>
              </a:tr>
              <a:tr h="102557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C1</a:t>
                      </a:r>
                      <a:endParaRPr lang="en-US" sz="1400" b="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To</a:t>
                      </a:r>
                      <a:r>
                        <a:rPr lang="en-US" sz="1400" baseline="0" dirty="0" smtClean="0"/>
                        <a:t> gain clients loyalty by improvise and provide value added services.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aseline="0" dirty="0" smtClean="0"/>
                        <a:t>To offer new and continuous services</a:t>
                      </a:r>
                      <a:endParaRPr lang="en-US" sz="1400" b="0" baseline="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hlinkClick r:id="rId3" action="ppaction://hlinkfile"/>
                        </a:rPr>
                        <a:t>Action</a:t>
                      </a:r>
                      <a:r>
                        <a:rPr lang="en-US" sz="1600" baseline="0" dirty="0" smtClean="0">
                          <a:hlinkClick r:id="rId3" action="ppaction://hlinkfile"/>
                        </a:rPr>
                        <a:t> Plan 2</a:t>
                      </a:r>
                      <a:endParaRPr lang="en-US" sz="1600" dirty="0" smtClean="0"/>
                    </a:p>
                  </a:txBody>
                  <a:tcPr anchor="ctr"/>
                </a:tc>
              </a:tr>
              <a:tr h="71964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P1</a:t>
                      </a:r>
                      <a:endParaRPr lang="en-US" sz="1400" b="0" dirty="0" smtClean="0">
                        <a:solidFill>
                          <a:schemeClr val="accent3">
                            <a:lumMod val="50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To focus</a:t>
                      </a:r>
                      <a:r>
                        <a:rPr lang="en-US" sz="1400" baseline="0" dirty="0" smtClean="0"/>
                        <a:t> on quality and performance with optimal cost and efficient resources</a:t>
                      </a:r>
                    </a:p>
                    <a:p>
                      <a:r>
                        <a:rPr lang="en-US" sz="1400" baseline="0" dirty="0" smtClean="0"/>
                        <a:t>Expand our service into new market</a:t>
                      </a:r>
                      <a:endParaRPr lang="en-US" sz="1400" b="0" dirty="0" smtClean="0">
                        <a:solidFill>
                          <a:schemeClr val="accent3">
                            <a:lumMod val="50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hlinkClick r:id="rId4" action="ppaction://hlinkfile"/>
                        </a:rPr>
                        <a:t>Action Plan 3</a:t>
                      </a:r>
                      <a:endParaRPr lang="en-MY" sz="160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396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381000" y="152400"/>
            <a:ext cx="7851648" cy="7620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0" kern="1200" cap="none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b="1" dirty="0" smtClean="0">
                <a:solidFill>
                  <a:schemeClr val="tx1"/>
                </a:solidFill>
              </a:rPr>
              <a:t>OUR MONITORING </a:t>
            </a:r>
            <a:r>
              <a:rPr lang="en-US" b="1" dirty="0" smtClean="0">
                <a:solidFill>
                  <a:schemeClr val="tx1"/>
                </a:solidFill>
              </a:rPr>
              <a:t>PLAN-Support</a:t>
            </a:r>
            <a:endParaRPr lang="en-US" b="1" dirty="0">
              <a:solidFill>
                <a:schemeClr val="tx1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3215842"/>
              </p:ext>
            </p:extLst>
          </p:nvPr>
        </p:nvGraphicFramePr>
        <p:xfrm>
          <a:off x="533400" y="1371600"/>
          <a:ext cx="7945821" cy="43281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585026"/>
                <a:gridCol w="5360795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When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Our Monitoring plan</a:t>
                      </a:r>
                      <a:endParaRPr lang="en-US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1400" b="0" dirty="0" smtClean="0">
                          <a:latin typeface="+mn-lt"/>
                        </a:rPr>
                        <a:t>Daily</a:t>
                      </a:r>
                      <a:endParaRPr lang="en-US" sz="14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MY" sz="1200" b="0" i="0" u="none" strike="noStrike" cap="non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Support team are required to check an email and check the problem log status daily. </a:t>
                      </a:r>
                    </a:p>
                    <a:p>
                      <a:pPr marL="285750" indent="-28575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MY" sz="1200" b="0" i="0" u="none" strike="noStrike" cap="non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Support team also need to update the daily record of SPS Installer and error log in SPS Helpdesk.</a:t>
                      </a:r>
                    </a:p>
                    <a:p>
                      <a:pPr marL="285750" indent="-28575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MY" sz="1200" b="0" i="0" u="none" strike="noStrike" cap="non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Prepared the quotation and invoices (IT</a:t>
                      </a:r>
                      <a:r>
                        <a:rPr lang="en-MY" sz="1200" b="0" i="0" u="none" strike="noStrike" cap="non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 Admin)</a:t>
                      </a:r>
                      <a:endParaRPr lang="en-MY" sz="1200" b="0" i="0" u="none" strike="noStrike" cap="none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  <a:p>
                      <a:pPr marL="285750" indent="-28575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MY" sz="1200" b="0" i="0" u="none" strike="noStrike" cap="non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Ready</a:t>
                      </a:r>
                      <a:r>
                        <a:rPr lang="en-MY" sz="1200" b="0" i="0" u="none" strike="noStrike" cap="non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 for </a:t>
                      </a:r>
                      <a:r>
                        <a:rPr lang="en-MY" sz="1200" b="0" i="0" u="none" strike="noStrike" cap="none" baseline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phone  / TeamViewer </a:t>
                      </a:r>
                      <a:r>
                        <a:rPr lang="en-MY" sz="1200" b="0" i="0" u="none" strike="noStrike" cap="non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support</a:t>
                      </a:r>
                      <a:endParaRPr lang="en-MY" sz="1200" b="0" i="0" u="none" strike="noStrike" cap="none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Weekly</a:t>
                      </a:r>
                      <a:endParaRPr lang="en-MY" sz="1400" b="0" dirty="0"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6200" marR="76200"/>
                </a:tc>
                <a:tc>
                  <a:txBody>
                    <a:bodyPr/>
                    <a:lstStyle/>
                    <a:p>
                      <a:pPr marL="171450" indent="-17145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Support team will </a:t>
                      </a:r>
                      <a:r>
                        <a:rPr lang="en-MY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do the brainstorming to discuss immediate </a:t>
                      </a: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action plan needed. Its will be implemented to make sure that all the arising matters is solved.</a:t>
                      </a:r>
                    </a:p>
                    <a:p>
                      <a:pPr marL="171450" indent="-17145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Keep update with development team for any </a:t>
                      </a:r>
                      <a:r>
                        <a:rPr lang="en-MY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software updates</a:t>
                      </a:r>
                      <a:endParaRPr lang="en-MY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  <a:p>
                      <a:pPr marL="171450" indent="-171450" rtl="0" fontAlgn="base"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Compile quotation and </a:t>
                      </a:r>
                      <a:r>
                        <a:rPr lang="en-MY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 invoices</a:t>
                      </a:r>
                    </a:p>
                  </a:txBody>
                  <a:tcPr marL="76200" marR="76200"/>
                </a:tc>
              </a:tr>
              <a:tr h="0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Monthly</a:t>
                      </a:r>
                      <a:endParaRPr lang="en-MY" sz="1400" b="0"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6200" marR="76200"/>
                </a:tc>
                <a:tc>
                  <a:txBody>
                    <a:bodyPr/>
                    <a:lstStyle/>
                    <a:p>
                      <a:pPr marL="171450" indent="-17145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MY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Filing</a:t>
                      </a:r>
                      <a:r>
                        <a:rPr lang="en-MY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 all the related documentation</a:t>
                      </a:r>
                      <a:endParaRPr lang="en-MY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  <a:p>
                      <a:pPr marL="171450" indent="-17145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MY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Check for SPS Renewal Support (Reminder for SPS Support)</a:t>
                      </a:r>
                      <a:endParaRPr lang="en-MY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  <a:p>
                      <a:pPr marL="171450" indent="-17145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Participate in any exhibition for promoting </a:t>
                      </a:r>
                      <a:r>
                        <a:rPr lang="en-MY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product</a:t>
                      </a:r>
                    </a:p>
                    <a:p>
                      <a:pPr marL="171450" indent="-17145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MY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Update the current</a:t>
                      </a:r>
                      <a:r>
                        <a:rPr lang="en-MY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 user manual based on approval from development team</a:t>
                      </a:r>
                      <a:endParaRPr lang="en-MY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6200" marR="76200"/>
                </a:tc>
              </a:tr>
              <a:tr h="0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Annually</a:t>
                      </a:r>
                      <a:endParaRPr lang="en-MY" sz="1400" b="0" dirty="0"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6200" marR="76200"/>
                </a:tc>
                <a:tc>
                  <a:txBody>
                    <a:bodyPr/>
                    <a:lstStyle/>
                    <a:p>
                      <a:pPr marL="171450" indent="-17145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Review progress </a:t>
                      </a:r>
                      <a:r>
                        <a:rPr lang="en-MY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for 1</a:t>
                      </a:r>
                      <a:r>
                        <a:rPr lang="en-MY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year </a:t>
                      </a:r>
                    </a:p>
                    <a:p>
                      <a:pPr marL="171450" indent="-17145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MY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Restructure </a:t>
                      </a: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action plan for the next year.</a:t>
                      </a:r>
                    </a:p>
                    <a:p>
                      <a:pPr marL="171450" indent="-17145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Check and update clients for SPS Support Renewal.</a:t>
                      </a:r>
                    </a:p>
                    <a:p>
                      <a:pPr marL="171450" indent="-171450" rtl="0" fontAlgn="base"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MY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Update </a:t>
                      </a: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clients </a:t>
                      </a:r>
                      <a:r>
                        <a:rPr lang="en-MY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database.</a:t>
                      </a:r>
                    </a:p>
                  </a:txBody>
                  <a:tcPr marL="76200" marR="7620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6952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Shape 319"/>
          <p:cNvSpPr/>
          <p:nvPr/>
        </p:nvSpPr>
        <p:spPr>
          <a:xfrm>
            <a:off x="0" y="2795954"/>
            <a:ext cx="9144000" cy="914399"/>
          </a:xfrm>
          <a:prstGeom prst="rect">
            <a:avLst/>
          </a:prstGeom>
          <a:solidFill>
            <a:srgbClr val="9C08AC"/>
          </a:solidFill>
          <a:ln>
            <a:noFill/>
          </a:ln>
        </p:spPr>
        <p:txBody>
          <a:bodyPr lIns="84392" tIns="42185" rIns="84392" bIns="42185" anchor="ctr" anchorCtr="0">
            <a:noAutofit/>
          </a:bodyPr>
          <a:lstStyle/>
          <a:p>
            <a:pPr algn="ctr">
              <a:buSzPct val="25000"/>
            </a:pPr>
            <a:r>
              <a:rPr lang="en-US" sz="8862" b="1">
                <a:solidFill>
                  <a:schemeClr val="lt1"/>
                </a:solidFill>
                <a:latin typeface="Radley"/>
                <a:ea typeface="Radley"/>
                <a:cs typeface="Radley"/>
                <a:sym typeface="Radley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1120125223"/>
      </p:ext>
    </p:extLst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Diagram 13"/>
          <p:cNvGraphicFramePr/>
          <p:nvPr>
            <p:extLst>
              <p:ext uri="{D42A27DB-BD31-4B8C-83A1-F6EECF244321}">
                <p14:modId xmlns:p14="http://schemas.microsoft.com/office/powerpoint/2010/main" val="4124561873"/>
              </p:ext>
            </p:extLst>
          </p:nvPr>
        </p:nvGraphicFramePr>
        <p:xfrm>
          <a:off x="1066800" y="1752600"/>
          <a:ext cx="6604000" cy="4402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52268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/>
          <p:nvPr/>
        </p:nvSpPr>
        <p:spPr>
          <a:xfrm>
            <a:off x="2743201" y="4560870"/>
            <a:ext cx="5867399" cy="539791"/>
          </a:xfrm>
          <a:prstGeom prst="rect">
            <a:avLst/>
          </a:prstGeom>
          <a:noFill/>
          <a:ln>
            <a:noFill/>
          </a:ln>
        </p:spPr>
        <p:txBody>
          <a:bodyPr lIns="84392" tIns="42185" rIns="84392" bIns="42185" anchor="t" anchorCtr="0">
            <a:noAutofit/>
          </a:bodyPr>
          <a:lstStyle/>
          <a:p>
            <a:pPr>
              <a:buSzPct val="25000"/>
            </a:pPr>
            <a:r>
              <a:rPr lang="en-US" sz="2954" dirty="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KPI PERFORMANCE 2015</a:t>
            </a:r>
          </a:p>
        </p:txBody>
      </p:sp>
      <p:grpSp>
        <p:nvGrpSpPr>
          <p:cNvPr id="150" name="Shape 150"/>
          <p:cNvGrpSpPr/>
          <p:nvPr/>
        </p:nvGrpSpPr>
        <p:grpSpPr>
          <a:xfrm>
            <a:off x="609600" y="3040995"/>
            <a:ext cx="8001000" cy="2266611"/>
            <a:chOff x="609600" y="3008661"/>
            <a:chExt cx="8001000" cy="2455495"/>
          </a:xfrm>
        </p:grpSpPr>
        <p:cxnSp>
          <p:nvCxnSpPr>
            <p:cNvPr id="151" name="Shape 151"/>
            <p:cNvCxnSpPr/>
            <p:nvPr/>
          </p:nvCxnSpPr>
          <p:spPr>
            <a:xfrm>
              <a:off x="609600" y="5464157"/>
              <a:ext cx="8001000" cy="0"/>
            </a:xfrm>
            <a:prstGeom prst="straightConnector1">
              <a:avLst/>
            </a:prstGeom>
            <a:noFill/>
            <a:ln w="9525" cap="flat" cmpd="sng">
              <a:solidFill>
                <a:srgbClr val="A1B08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152" name="Shape 152"/>
            <p:cNvGrpSpPr/>
            <p:nvPr/>
          </p:nvGrpSpPr>
          <p:grpSpPr>
            <a:xfrm>
              <a:off x="609600" y="3008661"/>
              <a:ext cx="1905000" cy="2231303"/>
              <a:chOff x="609600" y="3008661"/>
              <a:chExt cx="1905000" cy="2231303"/>
            </a:xfrm>
          </p:grpSpPr>
          <p:sp>
            <p:nvSpPr>
              <p:cNvPr id="153" name="Shape 153"/>
              <p:cNvSpPr/>
              <p:nvPr/>
            </p:nvSpPr>
            <p:spPr>
              <a:xfrm>
                <a:off x="609600" y="3564692"/>
                <a:ext cx="1676399" cy="1675271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txBody>
              <a:bodyPr lIns="84392" tIns="42185" rIns="84392" bIns="42185" anchor="ctr" anchorCtr="0">
                <a:noAutofit/>
              </a:bodyPr>
              <a:lstStyle/>
              <a:p>
                <a:pPr algn="ctr"/>
                <a:endParaRPr sz="1662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pic>
            <p:nvPicPr>
              <p:cNvPr id="154" name="Shape 154"/>
              <p:cNvPicPr preferRelativeResize="0"/>
              <p:nvPr/>
            </p:nvPicPr>
            <p:blipFill rotWithShape="1">
              <a:blip r:embed="rId3">
                <a:alphaModFix/>
              </a:blip>
              <a:srcRect/>
              <a:stretch/>
            </p:blipFill>
            <p:spPr>
              <a:xfrm>
                <a:off x="957111" y="3008661"/>
                <a:ext cx="1557489" cy="1987976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sp>
        <p:nvSpPr>
          <p:cNvPr id="155" name="Shape 155"/>
          <p:cNvSpPr txBox="1">
            <a:spLocks noGrp="1"/>
          </p:cNvSpPr>
          <p:nvPr>
            <p:ph type="sldNum" idx="12"/>
          </p:nvPr>
        </p:nvSpPr>
        <p:spPr>
          <a:xfrm>
            <a:off x="8626605" y="6016598"/>
            <a:ext cx="338938" cy="337038"/>
          </a:xfrm>
          <a:prstGeom prst="rect">
            <a:avLst/>
          </a:prstGeom>
          <a:noFill/>
          <a:ln>
            <a:noFill/>
          </a:ln>
        </p:spPr>
        <p:txBody>
          <a:bodyPr lIns="84392" tIns="42185" rIns="84392" bIns="42185" anchor="ctr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en-US" sz="1108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3</a:t>
            </a:fld>
            <a:endParaRPr lang="en-US" sz="1108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8991988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pe 174"/>
          <p:cNvSpPr txBox="1">
            <a:spLocks noGrp="1"/>
          </p:cNvSpPr>
          <p:nvPr>
            <p:ph type="title"/>
          </p:nvPr>
        </p:nvSpPr>
        <p:spPr>
          <a:xfrm>
            <a:off x="211015" y="475685"/>
            <a:ext cx="6901961" cy="491469"/>
          </a:xfrm>
          <a:prstGeom prst="rect">
            <a:avLst/>
          </a:prstGeom>
          <a:noFill/>
          <a:ln w="28575" cap="flat" cmpd="sng">
            <a:solidFill>
              <a:srgbClr val="9C08AC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84392" tIns="42185" rIns="84392" bIns="42185" anchor="ctr" anchorCtr="0">
            <a:noAutofit/>
          </a:bodyPr>
          <a:lstStyle/>
          <a:p>
            <a:pPr>
              <a:buClr>
                <a:schemeClr val="dk1"/>
              </a:buClr>
              <a:buSzPct val="25000"/>
            </a:pPr>
            <a:r>
              <a:rPr lang="en-US" sz="2215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r>
              <a:rPr lang="en-US" sz="2215" dirty="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KPI Monitoring- Financial 2016</a:t>
            </a:r>
          </a:p>
        </p:txBody>
      </p:sp>
      <p:pic>
        <p:nvPicPr>
          <p:cNvPr id="175" name="Shape 17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629400" y="-87924"/>
            <a:ext cx="967153" cy="1195755"/>
          </a:xfrm>
          <a:prstGeom prst="rect">
            <a:avLst/>
          </a:prstGeom>
          <a:noFill/>
          <a:ln>
            <a:noFill/>
          </a:ln>
        </p:spPr>
      </p:pic>
      <p:sp>
        <p:nvSpPr>
          <p:cNvPr id="176" name="Shape 176"/>
          <p:cNvSpPr txBox="1"/>
          <p:nvPr/>
        </p:nvSpPr>
        <p:spPr>
          <a:xfrm>
            <a:off x="239590" y="1289277"/>
            <a:ext cx="6479931" cy="482971"/>
          </a:xfrm>
          <a:prstGeom prst="rect">
            <a:avLst/>
          </a:prstGeom>
          <a:noFill/>
          <a:ln>
            <a:noFill/>
          </a:ln>
        </p:spPr>
        <p:txBody>
          <a:bodyPr lIns="84392" tIns="42185" rIns="84392" bIns="42185" anchor="t" anchorCtr="0">
            <a:noAutofit/>
          </a:bodyPr>
          <a:lstStyle/>
          <a:p>
            <a:pPr>
              <a:buSzPct val="25000"/>
            </a:pPr>
            <a:r>
              <a:rPr lang="en-US" sz="2215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Performance To-date (Jan – Dec)</a:t>
            </a:r>
          </a:p>
        </p:txBody>
      </p:sp>
      <p:sp>
        <p:nvSpPr>
          <p:cNvPr id="6" name="Shape 155"/>
          <p:cNvSpPr txBox="1">
            <a:spLocks noGrp="1"/>
          </p:cNvSpPr>
          <p:nvPr>
            <p:ph type="sldNum" idx="12"/>
          </p:nvPr>
        </p:nvSpPr>
        <p:spPr>
          <a:xfrm>
            <a:off x="8626605" y="6016598"/>
            <a:ext cx="338938" cy="337038"/>
          </a:xfrm>
          <a:prstGeom prst="rect">
            <a:avLst/>
          </a:prstGeom>
          <a:noFill/>
          <a:ln>
            <a:noFill/>
          </a:ln>
        </p:spPr>
        <p:txBody>
          <a:bodyPr lIns="84392" tIns="42185" rIns="84392" bIns="42185" anchor="ctr" anchorCtr="0">
            <a:noAutofit/>
          </a:bodyPr>
          <a:lstStyle/>
          <a:p>
            <a:pPr algn="r">
              <a:buSzPct val="25000"/>
            </a:pPr>
            <a:r>
              <a:rPr lang="en-US" sz="1108" dirty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7</a:t>
            </a:r>
          </a:p>
        </p:txBody>
      </p:sp>
      <p:graphicFrame>
        <p:nvGraphicFramePr>
          <p:cNvPr id="7" name="Shape 105"/>
          <p:cNvGraphicFramePr/>
          <p:nvPr>
            <p:extLst>
              <p:ext uri="{D42A27DB-BD31-4B8C-83A1-F6EECF244321}">
                <p14:modId xmlns:p14="http://schemas.microsoft.com/office/powerpoint/2010/main" val="331353204"/>
              </p:ext>
            </p:extLst>
          </p:nvPr>
        </p:nvGraphicFramePr>
        <p:xfrm>
          <a:off x="239590" y="1772248"/>
          <a:ext cx="8534401" cy="457167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357743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81912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57605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56179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-US" b="1" dirty="0"/>
                        <a:t>Revenue Drivers/Sources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0"/>
                        </a:spcBef>
                        <a:buNone/>
                      </a:pPr>
                      <a:r>
                        <a:rPr lang="en-US" b="1"/>
                        <a:t>Target For The Year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0"/>
                        </a:spcBef>
                        <a:buNone/>
                      </a:pPr>
                      <a:r>
                        <a:rPr lang="en-US" b="1"/>
                        <a:t>Year-To-Date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0"/>
                        </a:spcBef>
                        <a:buNone/>
                      </a:pPr>
                      <a:r>
                        <a:rPr lang="en-US" b="1"/>
                        <a:t>Balance </a:t>
                      </a: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SPS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Software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1,861,031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10,512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1,850,519</a:t>
                      </a:r>
                      <a:endParaRPr dirty="0"/>
                    </a:p>
                  </a:txBody>
                  <a:tcPr marL="91425" marR="91425" marT="91425" marB="91425"/>
                </a:tc>
              </a:tr>
              <a:tr h="381000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Installation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10,000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200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9,800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SPS Consultant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9,000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2,540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13,540</a:t>
                      </a:r>
                      <a:endParaRPr dirty="0"/>
                    </a:p>
                  </a:txBody>
                  <a:tcPr marL="91425" marR="91425" marT="91425" marB="91425"/>
                </a:tc>
              </a:tr>
              <a:tr h="381000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SPS Company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License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10,000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-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10,000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SPS User License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10,000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500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9,500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SPS I-Support Maintenance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37,240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14,184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23,056</a:t>
                      </a:r>
                      <a:endParaRPr dirty="0"/>
                    </a:p>
                  </a:txBody>
                  <a:tcPr marL="91425" marR="91425" marT="91425" marB="91425"/>
                </a:tc>
              </a:tr>
              <a:tr h="381000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SPS Configuration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-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300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-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SPS University </a:t>
                      </a:r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Programme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180,000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10,000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170,000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b="1" dirty="0"/>
                        <a:t>TOTAL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2,608,941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38,236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2,086,415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723945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4993075"/>
              </p:ext>
            </p:extLst>
          </p:nvPr>
        </p:nvGraphicFramePr>
        <p:xfrm>
          <a:off x="381000" y="1436370"/>
          <a:ext cx="8382000" cy="460248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676400"/>
                <a:gridCol w="5334000"/>
                <a:gridCol w="1371600"/>
              </a:tblGrid>
              <a:tr h="636270">
                <a:tc gridSpan="3"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NON-FINANCIAL </a:t>
                      </a:r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PERFORMANCE :</a:t>
                      </a:r>
                      <a:r>
                        <a:rPr lang="en-US" sz="2000" b="1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Software</a:t>
                      </a:r>
                      <a:r>
                        <a:rPr lang="en-US" sz="2000" b="1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Development</a:t>
                      </a:r>
                      <a:endParaRPr lang="en-MY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567690"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1" smtClean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GOAL</a:t>
                      </a:r>
                      <a:endParaRPr lang="en-US" sz="1600" b="1" dirty="0" smtClean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1" smtClean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OBJECTIVE</a:t>
                      </a:r>
                      <a:endParaRPr lang="en-US" sz="1600" b="1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1" smtClean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KPI for 2016</a:t>
                      </a:r>
                      <a:endParaRPr lang="en-US" sz="1600" b="1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</a:tr>
              <a:tr h="567690"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SPS Customization</a:t>
                      </a:r>
                      <a:endParaRPr lang="en-US" sz="1600" b="1" dirty="0" smtClean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To customize</a:t>
                      </a: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 SPS for TEKUN</a:t>
                      </a:r>
                    </a:p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Customize SPS for student version</a:t>
                      </a:r>
                    </a:p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Customize SPS for Masjid/SME</a:t>
                      </a: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X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</a:txBody>
                  <a:tcPr marL="73025" marR="73025" marT="27305" marB="2730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1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Mini ERP (Saga Compliance)</a:t>
                      </a:r>
                      <a:endParaRPr lang="en-US" sz="1600" b="0" dirty="0" smtClean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Accounting Software for Government Agencies</a:t>
                      </a: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n-US" sz="1600" b="0" dirty="0" smtClean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X</a:t>
                      </a:r>
                      <a:endParaRPr lang="en-US" sz="1600" b="0" dirty="0" smtClean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n-US" sz="1600" b="0" dirty="0" smtClean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27710"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1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SPS New Enhancements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Reduce system problems due to human </a:t>
                      </a:r>
                      <a:r>
                        <a:rPr lang="en-US" sz="1600" b="0" baseline="0" dirty="0" err="1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erros</a:t>
                      </a:r>
                      <a:endParaRPr lang="en-US" sz="1600" b="0" baseline="0" dirty="0" smtClean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Develop a new module to communicate with other POS or accounting system</a:t>
                      </a: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X</a:t>
                      </a:r>
                      <a:endParaRPr lang="en-US" sz="1600" b="0" dirty="0" smtClean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93420"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1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Maintain and Support and existing Clients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Continues SPS</a:t>
                      </a: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 Development and support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  <a:endParaRPr lang="en-US" sz="1600" b="0" dirty="0" smtClean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6" name="Title 2"/>
          <p:cNvSpPr>
            <a:spLocks noGrp="1"/>
          </p:cNvSpPr>
          <p:nvPr>
            <p:ph type="title"/>
          </p:nvPr>
        </p:nvSpPr>
        <p:spPr>
          <a:xfrm>
            <a:off x="152398" y="185151"/>
            <a:ext cx="8091794" cy="729249"/>
          </a:xfrm>
        </p:spPr>
        <p:txBody>
          <a:bodyPr>
            <a:noAutofit/>
          </a:bodyPr>
          <a:lstStyle/>
          <a:p>
            <a:pPr algn="ctr"/>
            <a:r>
              <a:rPr lang="en-US" sz="4400" b="1" dirty="0" smtClean="0">
                <a:solidFill>
                  <a:schemeClr val="tx1"/>
                </a:solidFill>
              </a:rPr>
              <a:t>PERFORMANCE 2016</a:t>
            </a:r>
            <a:endParaRPr lang="en-US" sz="4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4082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6080644"/>
              </p:ext>
            </p:extLst>
          </p:nvPr>
        </p:nvGraphicFramePr>
        <p:xfrm>
          <a:off x="381000" y="1038408"/>
          <a:ext cx="8382000" cy="566719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371600"/>
                <a:gridCol w="5638800"/>
                <a:gridCol w="1371600"/>
              </a:tblGrid>
              <a:tr h="728094">
                <a:tc gridSpan="3"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NON-FINANCIAL PERFORMANCE : SPS</a:t>
                      </a:r>
                      <a:r>
                        <a:rPr lang="en-US" sz="2000" b="1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SUPPORT</a:t>
                      </a:r>
                      <a:endParaRPr lang="en-MY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508068"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1" smtClean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GOAL</a:t>
                      </a:r>
                      <a:endParaRPr lang="en-US" sz="1600" b="1" dirty="0" smtClean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1" smtClean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OBJECTIVE</a:t>
                      </a:r>
                      <a:endParaRPr lang="en-US" sz="1600" b="1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1" dirty="0" smtClean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KPI for 2016</a:t>
                      </a:r>
                      <a:endParaRPr lang="en-US" sz="1600" b="1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</a:tr>
              <a:tr h="1953629"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After Sales Support</a:t>
                      </a: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40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Achieve target on problem solving based on “targeted time”.</a:t>
                      </a:r>
                    </a:p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40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Achieve target to minimize the volume on arising matters.</a:t>
                      </a:r>
                    </a:p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40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Achieve target in improving response time to customer complaints.</a:t>
                      </a:r>
                    </a:p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40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Reorganize documenting troubleshooting and problem resolution steps</a:t>
                      </a:r>
                      <a:endParaRPr lang="en-US" sz="1600" b="0" baseline="0" dirty="0" smtClean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n-US" sz="1600" b="0" dirty="0" smtClean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n-US" sz="1600" b="0" dirty="0" smtClean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39328"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1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Software</a:t>
                      </a:r>
                      <a:endParaRPr lang="en-US" sz="1600" b="0" dirty="0" smtClean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40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Upgrade skills in testing &amp; fixing faulty equipment.</a:t>
                      </a:r>
                    </a:p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40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To ensure the product installer is installed by latest version.</a:t>
                      </a: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344204"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Training</a:t>
                      </a: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40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Increase average participation in product training.</a:t>
                      </a:r>
                    </a:p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40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To be a professional trainer of the product.</a:t>
                      </a:r>
                    </a:p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40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Provide an effective training.</a:t>
                      </a: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n-US" sz="1600" b="0" dirty="0" smtClean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X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n-US" sz="1600" b="0" dirty="0" smtClean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6" name="Title 2"/>
          <p:cNvSpPr>
            <a:spLocks noGrp="1"/>
          </p:cNvSpPr>
          <p:nvPr>
            <p:ph type="title"/>
          </p:nvPr>
        </p:nvSpPr>
        <p:spPr>
          <a:xfrm>
            <a:off x="152398" y="185151"/>
            <a:ext cx="8091794" cy="729249"/>
          </a:xfrm>
        </p:spPr>
        <p:txBody>
          <a:bodyPr>
            <a:noAutofit/>
          </a:bodyPr>
          <a:lstStyle/>
          <a:p>
            <a:pPr algn="ctr"/>
            <a:r>
              <a:rPr lang="en-US" sz="4400" b="1" smtClean="0">
                <a:solidFill>
                  <a:schemeClr val="tx1"/>
                </a:solidFill>
              </a:rPr>
              <a:t>PERFORMANCE 2016</a:t>
            </a:r>
            <a:endParaRPr lang="en-US" sz="4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4240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Shape 216"/>
          <p:cNvSpPr txBox="1"/>
          <p:nvPr/>
        </p:nvSpPr>
        <p:spPr>
          <a:xfrm>
            <a:off x="2743201" y="4560870"/>
            <a:ext cx="5867399" cy="539791"/>
          </a:xfrm>
          <a:prstGeom prst="rect">
            <a:avLst/>
          </a:prstGeom>
          <a:noFill/>
          <a:ln>
            <a:noFill/>
          </a:ln>
        </p:spPr>
        <p:txBody>
          <a:bodyPr lIns="84392" tIns="42185" rIns="84392" bIns="42185" anchor="t" anchorCtr="0">
            <a:noAutofit/>
          </a:bodyPr>
          <a:lstStyle/>
          <a:p>
            <a:pPr>
              <a:buSzPct val="25000"/>
            </a:pPr>
            <a:r>
              <a:rPr lang="en-US" sz="2954" dirty="0" smtClean="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SWOT ANALYSIS</a:t>
            </a:r>
            <a:endParaRPr lang="en-US" sz="2954" dirty="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grpSp>
        <p:nvGrpSpPr>
          <p:cNvPr id="217" name="Shape 217"/>
          <p:cNvGrpSpPr/>
          <p:nvPr/>
        </p:nvGrpSpPr>
        <p:grpSpPr>
          <a:xfrm>
            <a:off x="609600" y="3040995"/>
            <a:ext cx="8001000" cy="2266611"/>
            <a:chOff x="609600" y="3008661"/>
            <a:chExt cx="8001000" cy="2455495"/>
          </a:xfrm>
        </p:grpSpPr>
        <p:cxnSp>
          <p:nvCxnSpPr>
            <p:cNvPr id="218" name="Shape 218"/>
            <p:cNvCxnSpPr/>
            <p:nvPr/>
          </p:nvCxnSpPr>
          <p:spPr>
            <a:xfrm>
              <a:off x="609600" y="5464157"/>
              <a:ext cx="8001000" cy="0"/>
            </a:xfrm>
            <a:prstGeom prst="straightConnector1">
              <a:avLst/>
            </a:prstGeom>
            <a:noFill/>
            <a:ln w="9525" cap="flat" cmpd="sng">
              <a:solidFill>
                <a:srgbClr val="A1B08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219" name="Shape 219"/>
            <p:cNvGrpSpPr/>
            <p:nvPr/>
          </p:nvGrpSpPr>
          <p:grpSpPr>
            <a:xfrm>
              <a:off x="609600" y="3008661"/>
              <a:ext cx="1905000" cy="2231303"/>
              <a:chOff x="609600" y="3008661"/>
              <a:chExt cx="1905000" cy="2231303"/>
            </a:xfrm>
          </p:grpSpPr>
          <p:sp>
            <p:nvSpPr>
              <p:cNvPr id="220" name="Shape 220"/>
              <p:cNvSpPr/>
              <p:nvPr/>
            </p:nvSpPr>
            <p:spPr>
              <a:xfrm>
                <a:off x="609600" y="3564692"/>
                <a:ext cx="1676399" cy="1675271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txBody>
              <a:bodyPr lIns="84392" tIns="42185" rIns="84392" bIns="42185" anchor="ctr" anchorCtr="0">
                <a:noAutofit/>
              </a:bodyPr>
              <a:lstStyle/>
              <a:p>
                <a:pPr algn="ctr"/>
                <a:endParaRPr sz="1662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pic>
            <p:nvPicPr>
              <p:cNvPr id="221" name="Shape 221"/>
              <p:cNvPicPr preferRelativeResize="0"/>
              <p:nvPr/>
            </p:nvPicPr>
            <p:blipFill rotWithShape="1">
              <a:blip r:embed="rId3">
                <a:alphaModFix/>
              </a:blip>
              <a:srcRect/>
              <a:stretch/>
            </p:blipFill>
            <p:spPr>
              <a:xfrm>
                <a:off x="957111" y="3008661"/>
                <a:ext cx="1557489" cy="1987976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sp>
        <p:nvSpPr>
          <p:cNvPr id="222" name="Shape 222"/>
          <p:cNvSpPr txBox="1">
            <a:spLocks noGrp="1"/>
          </p:cNvSpPr>
          <p:nvPr>
            <p:ph type="sldNum" idx="12"/>
          </p:nvPr>
        </p:nvSpPr>
        <p:spPr>
          <a:xfrm>
            <a:off x="8626605" y="6016598"/>
            <a:ext cx="338938" cy="337038"/>
          </a:xfrm>
          <a:prstGeom prst="rect">
            <a:avLst/>
          </a:prstGeom>
          <a:noFill/>
          <a:ln>
            <a:noFill/>
          </a:ln>
        </p:spPr>
        <p:txBody>
          <a:bodyPr lIns="84392" tIns="42185" rIns="84392" bIns="42185" anchor="ctr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en-US" sz="1108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7</a:t>
            </a:fld>
            <a:endParaRPr lang="en-US" sz="1108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4458837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Shape 216"/>
          <p:cNvSpPr txBox="1"/>
          <p:nvPr/>
        </p:nvSpPr>
        <p:spPr>
          <a:xfrm>
            <a:off x="2743201" y="4560870"/>
            <a:ext cx="5867399" cy="539791"/>
          </a:xfrm>
          <a:prstGeom prst="rect">
            <a:avLst/>
          </a:prstGeom>
          <a:noFill/>
          <a:ln>
            <a:noFill/>
          </a:ln>
        </p:spPr>
        <p:txBody>
          <a:bodyPr lIns="84392" tIns="42185" rIns="84392" bIns="42185" anchor="t" anchorCtr="0">
            <a:noAutofit/>
          </a:bodyPr>
          <a:lstStyle/>
          <a:p>
            <a:pPr>
              <a:buSzPct val="25000"/>
            </a:pPr>
            <a:r>
              <a:rPr lang="en-US" sz="2954" dirty="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KPI SETTING </a:t>
            </a:r>
            <a:r>
              <a:rPr lang="en-US" sz="2954" dirty="0" smtClean="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2017</a:t>
            </a:r>
            <a:endParaRPr lang="en-US" sz="2954" dirty="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grpSp>
        <p:nvGrpSpPr>
          <p:cNvPr id="217" name="Shape 217"/>
          <p:cNvGrpSpPr/>
          <p:nvPr/>
        </p:nvGrpSpPr>
        <p:grpSpPr>
          <a:xfrm>
            <a:off x="609600" y="3040995"/>
            <a:ext cx="8001000" cy="2266611"/>
            <a:chOff x="609600" y="3008661"/>
            <a:chExt cx="8001000" cy="2455495"/>
          </a:xfrm>
        </p:grpSpPr>
        <p:cxnSp>
          <p:nvCxnSpPr>
            <p:cNvPr id="218" name="Shape 218"/>
            <p:cNvCxnSpPr/>
            <p:nvPr/>
          </p:nvCxnSpPr>
          <p:spPr>
            <a:xfrm>
              <a:off x="609600" y="5464157"/>
              <a:ext cx="8001000" cy="0"/>
            </a:xfrm>
            <a:prstGeom prst="straightConnector1">
              <a:avLst/>
            </a:prstGeom>
            <a:noFill/>
            <a:ln w="9525" cap="flat" cmpd="sng">
              <a:solidFill>
                <a:srgbClr val="A1B08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219" name="Shape 219"/>
            <p:cNvGrpSpPr/>
            <p:nvPr/>
          </p:nvGrpSpPr>
          <p:grpSpPr>
            <a:xfrm>
              <a:off x="609600" y="3008661"/>
              <a:ext cx="1905000" cy="2231303"/>
              <a:chOff x="609600" y="3008661"/>
              <a:chExt cx="1905000" cy="2231303"/>
            </a:xfrm>
          </p:grpSpPr>
          <p:sp>
            <p:nvSpPr>
              <p:cNvPr id="220" name="Shape 220"/>
              <p:cNvSpPr/>
              <p:nvPr/>
            </p:nvSpPr>
            <p:spPr>
              <a:xfrm>
                <a:off x="609600" y="3564692"/>
                <a:ext cx="1676399" cy="1675271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txBody>
              <a:bodyPr lIns="84392" tIns="42185" rIns="84392" bIns="42185" anchor="ctr" anchorCtr="0">
                <a:noAutofit/>
              </a:bodyPr>
              <a:lstStyle/>
              <a:p>
                <a:pPr algn="ctr"/>
                <a:endParaRPr sz="1662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pic>
            <p:nvPicPr>
              <p:cNvPr id="221" name="Shape 221"/>
              <p:cNvPicPr preferRelativeResize="0"/>
              <p:nvPr/>
            </p:nvPicPr>
            <p:blipFill rotWithShape="1">
              <a:blip r:embed="rId3">
                <a:alphaModFix/>
              </a:blip>
              <a:srcRect/>
              <a:stretch/>
            </p:blipFill>
            <p:spPr>
              <a:xfrm>
                <a:off x="957111" y="3008661"/>
                <a:ext cx="1557489" cy="1987976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sp>
        <p:nvSpPr>
          <p:cNvPr id="222" name="Shape 222"/>
          <p:cNvSpPr txBox="1">
            <a:spLocks noGrp="1"/>
          </p:cNvSpPr>
          <p:nvPr>
            <p:ph type="sldNum" idx="12"/>
          </p:nvPr>
        </p:nvSpPr>
        <p:spPr>
          <a:xfrm>
            <a:off x="8626605" y="6016598"/>
            <a:ext cx="338938" cy="337038"/>
          </a:xfrm>
          <a:prstGeom prst="rect">
            <a:avLst/>
          </a:prstGeom>
          <a:noFill/>
          <a:ln>
            <a:noFill/>
          </a:ln>
        </p:spPr>
        <p:txBody>
          <a:bodyPr lIns="84392" tIns="42185" rIns="84392" bIns="42185" anchor="ctr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en-US" sz="1108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8</a:t>
            </a:fld>
            <a:endParaRPr lang="en-US" sz="1108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4222035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381000"/>
            <a:ext cx="559640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KPI Monitoring – Financial 2016</a:t>
            </a:r>
            <a:endParaRPr lang="en-MY" sz="2800" dirty="0"/>
          </a:p>
        </p:txBody>
      </p:sp>
      <p:graphicFrame>
        <p:nvGraphicFramePr>
          <p:cNvPr id="6" name="Shape 227"/>
          <p:cNvGraphicFramePr/>
          <p:nvPr>
            <p:extLst>
              <p:ext uri="{D42A27DB-BD31-4B8C-83A1-F6EECF244321}">
                <p14:modId xmlns:p14="http://schemas.microsoft.com/office/powerpoint/2010/main" val="1546284297"/>
              </p:ext>
            </p:extLst>
          </p:nvPr>
        </p:nvGraphicFramePr>
        <p:xfrm>
          <a:off x="304800" y="1295400"/>
          <a:ext cx="8382000" cy="508093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105400"/>
                <a:gridCol w="3276600"/>
              </a:tblGrid>
              <a:tr h="50504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800" b="1" u="none" strike="noStrike" cap="none" baseline="0" dirty="0">
                          <a:latin typeface="Century Gothic" pitchFamily="34" charset="0"/>
                        </a:rPr>
                        <a:t>Services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800" b="1" u="none" strike="noStrike" cap="none" baseline="0" dirty="0">
                          <a:latin typeface="Century Gothic" pitchFamily="34" charset="0"/>
                        </a:rPr>
                        <a:t>Forecast</a:t>
                      </a:r>
                    </a:p>
                  </a:txBody>
                  <a:tcPr marL="91450" marR="91450" marT="45725" marB="45725"/>
                </a:tc>
              </a:tr>
              <a:tr h="311921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SPS Accounting System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RM170,000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</a:tr>
              <a:tr h="29708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SPS-Lite (T-Corp)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RM60,000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</a:tr>
              <a:tr h="29708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SPS Lite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RM25,000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</a:tr>
              <a:tr h="29708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SPS-Customization</a:t>
                      </a:r>
                      <a:endParaRPr lang="en-US" sz="1400" b="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RM210,000</a:t>
                      </a:r>
                      <a:endParaRPr lang="en-US" sz="1400" b="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</a:tr>
              <a:tr h="37131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SPS-Audit Scoreboard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25000"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 640,000</a:t>
                      </a:r>
                      <a:endParaRPr lang="en-US" sz="1400" u="none" strike="noStrike" cap="none" baseline="0" dirty="0" smtClean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</a:tr>
              <a:tr h="37131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err="1" smtClean="0">
                          <a:solidFill>
                            <a:srgbClr val="FF0000"/>
                          </a:solidFill>
                          <a:latin typeface="Century Gothic" pitchFamily="34" charset="0"/>
                        </a:rPr>
                        <a:t>Pusat</a:t>
                      </a:r>
                      <a:r>
                        <a:rPr lang="en-US" sz="1400" u="none" strike="noStrike" cap="none" baseline="0" dirty="0" smtClean="0">
                          <a:solidFill>
                            <a:srgbClr val="FF0000"/>
                          </a:solidFill>
                          <a:latin typeface="Century Gothic" pitchFamily="34" charset="0"/>
                        </a:rPr>
                        <a:t> Internet 1 Malaysia (Pi1M)</a:t>
                      </a:r>
                      <a:endParaRPr lang="en-US" sz="1400" u="none" strike="noStrike" cap="none" baseline="0" dirty="0">
                        <a:solidFill>
                          <a:srgbClr val="FF0000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25000"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-</a:t>
                      </a:r>
                      <a:endParaRPr lang="en-US" sz="1400" u="none" strike="noStrike" cap="none" baseline="0" dirty="0" smtClean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</a:tr>
              <a:tr h="29708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SPS in University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25000"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RM110,000</a:t>
                      </a:r>
                      <a:endParaRPr lang="en-US" sz="1400" u="none" strike="noStrike" cap="none" baseline="0" dirty="0" smtClean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</a:tr>
              <a:tr h="37133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SPS E-Voting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25000"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 118,000</a:t>
                      </a:r>
                      <a:endParaRPr lang="en-US" sz="1400" u="none" strike="noStrike" cap="none" baseline="0" dirty="0" smtClean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</a:tr>
              <a:tr h="37134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SPS Saga Compliance _ Lease Purchase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25000"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 600,000</a:t>
                      </a:r>
                      <a:endParaRPr lang="en-US" sz="1400" u="none" strike="noStrike" cap="none" baseline="0" dirty="0" smtClean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</a:tr>
              <a:tr h="37134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rgbClr val="FF0000"/>
                          </a:solidFill>
                          <a:latin typeface="Century Gothic" pitchFamily="34" charset="0"/>
                        </a:rPr>
                        <a:t>SPS Saga _</a:t>
                      </a:r>
                      <a:r>
                        <a:rPr lang="en-US" sz="1400" u="none" strike="noStrike" cap="none" baseline="0" dirty="0" err="1" smtClean="0">
                          <a:solidFill>
                            <a:srgbClr val="FF0000"/>
                          </a:solidFill>
                          <a:latin typeface="Century Gothic" pitchFamily="34" charset="0"/>
                        </a:rPr>
                        <a:t>Bernama</a:t>
                      </a:r>
                      <a:endParaRPr lang="en-US" sz="1400" u="none" strike="noStrike" cap="none" baseline="0" dirty="0">
                        <a:solidFill>
                          <a:srgbClr val="FF0000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25000"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-</a:t>
                      </a:r>
                      <a:endParaRPr lang="en-US" sz="1400" u="none" strike="noStrike" cap="none" baseline="0" dirty="0" smtClean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</a:tr>
              <a:tr h="37134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I-Support Maintenance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25000"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 59,000</a:t>
                      </a:r>
                      <a:endParaRPr lang="en-US" sz="1400" u="none" strike="noStrike" cap="none" baseline="0" dirty="0" smtClean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</a:tr>
              <a:tr h="29710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Additional license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25000"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 12,500</a:t>
                      </a:r>
                      <a:endParaRPr lang="en-US" sz="1400" u="none" strike="noStrike" cap="none" baseline="0" dirty="0" smtClean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</a:tr>
              <a:tr h="498783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b="1" u="none" strike="noStrike" cap="none" baseline="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Total 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b="1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 2,004,500</a:t>
                      </a:r>
                      <a:endParaRPr lang="en-US" sz="1400" b="1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03065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TEST SALIHIN FORMAT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4737</TotalTime>
  <Words>1007</Words>
  <Application>Microsoft Office PowerPoint</Application>
  <PresentationFormat>On-screen Show (4:3)</PresentationFormat>
  <Paragraphs>371</Paragraphs>
  <Slides>19</Slides>
  <Notes>9</Notes>
  <HiddenSlides>2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LATEST SALIHIN FORMAT</vt:lpstr>
      <vt:lpstr>PowerPoint Presentation</vt:lpstr>
      <vt:lpstr>PowerPoint Presentation</vt:lpstr>
      <vt:lpstr>PowerPoint Presentation</vt:lpstr>
      <vt:lpstr>  KPI Monitoring- Financial 2016</vt:lpstr>
      <vt:lpstr>PERFORMANCE 2016</vt:lpstr>
      <vt:lpstr>PERFORMANCE 2016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Potential Client List</vt:lpstr>
      <vt:lpstr>Potential Client List</vt:lpstr>
      <vt:lpstr>Potential Client List</vt:lpstr>
      <vt:lpstr>Potential Client List</vt:lpstr>
      <vt:lpstr>OUR PRIORITY STRATEGIES-Development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2016 PLANNING &amp; BUDGETING TIMELINE</dc:title>
  <dc:creator>Tax</dc:creator>
  <cp:lastModifiedBy>User</cp:lastModifiedBy>
  <cp:revision>209</cp:revision>
  <cp:lastPrinted>2015-12-08T01:59:09Z</cp:lastPrinted>
  <dcterms:created xsi:type="dcterms:W3CDTF">2015-09-03T06:39:10Z</dcterms:created>
  <dcterms:modified xsi:type="dcterms:W3CDTF">2017-01-05T12:10:37Z</dcterms:modified>
</cp:coreProperties>
</file>