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4" r:id="rId2"/>
    <p:sldId id="353" r:id="rId3"/>
    <p:sldId id="400" r:id="rId4"/>
    <p:sldId id="402" r:id="rId5"/>
    <p:sldId id="404" r:id="rId6"/>
    <p:sldId id="406" r:id="rId7"/>
    <p:sldId id="405" r:id="rId8"/>
    <p:sldId id="407" r:id="rId9"/>
    <p:sldId id="408" r:id="rId10"/>
    <p:sldId id="403" r:id="rId11"/>
    <p:sldId id="362" r:id="rId12"/>
  </p:sldIdLst>
  <p:sldSz cx="24387175" cy="13716000"/>
  <p:notesSz cx="6735763" cy="9866313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F3F"/>
    <a:srgbClr val="F88B00"/>
    <a:srgbClr val="C7A927"/>
    <a:srgbClr val="A80000"/>
    <a:srgbClr val="1A9172"/>
    <a:srgbClr val="6929A2"/>
    <a:srgbClr val="F8D00B"/>
    <a:srgbClr val="22C299"/>
    <a:srgbClr val="4D7096"/>
    <a:srgbClr val="216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97" autoAdjust="0"/>
    <p:restoredTop sz="88287" autoAdjust="0"/>
  </p:normalViewPr>
  <p:slideViewPr>
    <p:cSldViewPr snapToGrid="0" snapToObjects="1">
      <p:cViewPr>
        <p:scale>
          <a:sx n="50" d="100"/>
          <a:sy n="50" d="100"/>
        </p:scale>
        <p:origin x="-1254" y="-258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3/15/2017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3/15/2017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 Open Sans</a:t>
            </a:r>
          </a:p>
          <a:p>
            <a:r>
              <a:rPr lang="en-US" dirty="0" smtClean="0"/>
              <a:t>Font Size: Proposal Title (60),</a:t>
            </a:r>
            <a:r>
              <a:rPr lang="en-US" baseline="0" dirty="0" smtClean="0"/>
              <a:t> Proposal Details (40)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Attention: Please don’t change any content here</a:t>
            </a:r>
            <a:r>
              <a:rPr lang="en-US" baseline="0" dirty="0" smtClean="0"/>
              <a:t>. Thank you very much </a:t>
            </a:r>
            <a:r>
              <a:rPr lang="en-US" baseline="0" dirty="0" smtClean="0">
                <a:sym typeface="Wingdings" panose="05000000000000000000" pitchFamily="2" charset="2"/>
              </a:rPr>
              <a:t></a:t>
            </a:r>
            <a:endParaRPr lang="en-MY" dirty="0" smtClean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Type:</a:t>
            </a:r>
            <a:r>
              <a:rPr lang="en-US" baseline="0" dirty="0" smtClean="0"/>
              <a:t> </a:t>
            </a:r>
            <a:r>
              <a:rPr lang="en-US" dirty="0" smtClean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Font Size:</a:t>
            </a:r>
            <a:r>
              <a:rPr lang="en-US" baseline="0" dirty="0" smtClean="0"/>
              <a:t> </a:t>
            </a:r>
            <a:r>
              <a:rPr lang="en-US" dirty="0" smtClean="0"/>
              <a:t>Content (36)</a:t>
            </a:r>
            <a:endParaRPr lang="en-US" sz="1200" baseline="0" dirty="0" smtClean="0"/>
          </a:p>
          <a:p>
            <a:endParaRPr lang="en-US" dirty="0" smtClean="0"/>
          </a:p>
          <a:p>
            <a:r>
              <a:rPr lang="en-US" dirty="0" smtClean="0"/>
              <a:t>Content suggestion:</a:t>
            </a:r>
            <a:r>
              <a:rPr lang="en-US" baseline="0" dirty="0" smtClean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Proposal Details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PROPOSAL TITLE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Drag / Drop / Send to Back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  <a:endParaRPr lang="en-US" sz="2000" b="1" dirty="0">
              <a:solidFill>
                <a:schemeClr val="tx1">
                  <a:lumMod val="50000"/>
                  <a:lumOff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981903" y="3945832"/>
            <a:ext cx="15450207" cy="1825542"/>
          </a:xfrm>
        </p:spPr>
        <p:txBody>
          <a:bodyPr/>
          <a:lstStyle/>
          <a:p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SPS Summary &amp;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Updates</a:t>
            </a:r>
            <a:b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4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 March 2017</a:t>
            </a:r>
            <a:endParaRPr lang="en-MY" sz="4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</a:rPr>
              <a:t>PREPARED BY:</a:t>
            </a: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TO: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896733"/>
              </p:ext>
            </p:extLst>
          </p:nvPr>
        </p:nvGraphicFramePr>
        <p:xfrm>
          <a:off x="633245" y="3016467"/>
          <a:ext cx="22920436" cy="835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Audit Scoreboard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MITI,</a:t>
                      </a:r>
                      <a:r>
                        <a:rPr lang="en-US" sz="2800" baseline="0" dirty="0" smtClean="0"/>
                        <a:t> TEKUN, </a:t>
                      </a:r>
                      <a:r>
                        <a:rPr lang="en-US" sz="2800" baseline="0" dirty="0" err="1" smtClean="0"/>
                        <a:t>Felcra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Felda</a:t>
                      </a:r>
                      <a:r>
                        <a:rPr lang="en-US" sz="2800" baseline="0" dirty="0" smtClean="0"/>
                        <a:t>, KWP, MCMC, </a:t>
                      </a:r>
                      <a:r>
                        <a:rPr lang="en-US" sz="2800" baseline="0" dirty="0" err="1" smtClean="0"/>
                        <a:t>Bernama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Lembaga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Pertubuhan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peladang</a:t>
                      </a:r>
                      <a:r>
                        <a:rPr lang="en-US" sz="2800" baseline="0" dirty="0" smtClean="0"/>
                        <a:t>, FAMA, MAQIS, KEMAS, KKLW, SKM, MPSJ, MBPJ, MBSA, MPAJ, MDKS, </a:t>
                      </a:r>
                      <a:r>
                        <a:rPr lang="en-US" sz="2800" baseline="0" dirty="0" err="1" smtClean="0"/>
                        <a:t>MPKlang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MPKajang</a:t>
                      </a:r>
                      <a:r>
                        <a:rPr lang="en-US" sz="2800" baseline="0" dirty="0" smtClean="0"/>
                        <a:t>, PUNB, PNS, AIM, LZS, MAIS, MDHS, RISDA, PERNAMA, TERAJU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Business</a:t>
                      </a:r>
                      <a:r>
                        <a:rPr lang="en-US" sz="2800" baseline="0" dirty="0" smtClean="0"/>
                        <a:t> rapport &amp; proposal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RM50K (by project)</a:t>
                      </a:r>
                      <a:endParaRPr lang="en-US" sz="2800" baseline="0" dirty="0" smtClean="0"/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Free training (2 </a:t>
                      </a:r>
                      <a:r>
                        <a:rPr lang="en-US" sz="2400" baseline="0" dirty="0" err="1" smtClean="0"/>
                        <a:t>pax</a:t>
                      </a:r>
                      <a:r>
                        <a:rPr lang="en-US" sz="2400" baseline="0" dirty="0" smtClean="0"/>
                        <a:t> @ </a:t>
                      </a:r>
                      <a:r>
                        <a:rPr lang="en-US" sz="2400" baseline="0" dirty="0" err="1" smtClean="0"/>
                        <a:t>Salihin</a:t>
                      </a:r>
                      <a:r>
                        <a:rPr lang="en-US" sz="2400" baseline="0" dirty="0" smtClean="0"/>
                        <a:t>)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program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RM1,000 </a:t>
                      </a:r>
                      <a:r>
                        <a:rPr lang="en-US" sz="2400" baseline="0" dirty="0" smtClean="0"/>
                        <a:t>referrals  commission per client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Platform: Cloud hosting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New </a:t>
                      </a:r>
                      <a:r>
                        <a:rPr lang="en-US" sz="2800" baseline="0" dirty="0" smtClean="0"/>
                        <a:t>module/ customization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Client Registration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Date &amp; access control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Affiliate module</a:t>
                      </a:r>
                    </a:p>
                    <a:p>
                      <a:pPr marL="1658944" lvl="1" indent="-57150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Completion: Expected 2 weeks (2 programmer from the approval date)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Target</a:t>
                      </a:r>
                      <a:r>
                        <a:rPr lang="en-US" sz="2800" baseline="0" dirty="0" smtClean="0"/>
                        <a:t> Revenue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            June</a:t>
                      </a:r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94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Project Summary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36750"/>
              </p:ext>
            </p:extLst>
          </p:nvPr>
        </p:nvGraphicFramePr>
        <p:xfrm>
          <a:off x="633245" y="3016467"/>
          <a:ext cx="22920436" cy="935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535"/>
                <a:gridCol w="5320814"/>
                <a:gridCol w="6753341"/>
                <a:gridCol w="94137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Project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PIC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Status/ Remarks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PI1M Community Content Empowerment Proposal by Accounting Solutions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Pn</a:t>
                      </a:r>
                      <a:r>
                        <a:rPr lang="en-US" sz="2800" dirty="0" smtClean="0"/>
                        <a:t>. Nor </a:t>
                      </a:r>
                      <a:r>
                        <a:rPr lang="en-US" sz="2800" dirty="0" err="1" smtClean="0"/>
                        <a:t>Akmar</a:t>
                      </a:r>
                      <a:r>
                        <a:rPr lang="en-US" sz="2800" dirty="0" smtClean="0"/>
                        <a:t> – Director of Content &amp; Application Development, MCMC </a:t>
                      </a:r>
                    </a:p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Azriman</a:t>
                      </a:r>
                      <a:r>
                        <a:rPr lang="en-US" sz="2800" dirty="0" smtClean="0"/>
                        <a:t> Abdullah – FR </a:t>
                      </a:r>
                      <a:r>
                        <a:rPr lang="en-US" sz="2800" dirty="0" err="1" smtClean="0"/>
                        <a:t>Mutiara</a:t>
                      </a:r>
                      <a:r>
                        <a:rPr lang="en-US" sz="2800" dirty="0" smtClean="0"/>
                        <a:t> (M)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Sdn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Bhd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dirty="0" smtClean="0"/>
                        <a:t>Submitted final pilot proposal on 24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dirty="0" smtClean="0"/>
                        <a:t> Feb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err="1" smtClean="0"/>
                        <a:t>Pn</a:t>
                      </a:r>
                      <a:r>
                        <a:rPr lang="en-US" sz="2800" baseline="0" dirty="0" smtClean="0"/>
                        <a:t>. </a:t>
                      </a:r>
                      <a:r>
                        <a:rPr lang="en-US" sz="2800" baseline="0" dirty="0" err="1" smtClean="0"/>
                        <a:t>Akmar</a:t>
                      </a:r>
                      <a:r>
                        <a:rPr lang="en-US" sz="2800" baseline="0" dirty="0" smtClean="0"/>
                        <a:t> submitted report to MCMC </a:t>
                      </a:r>
                      <a:r>
                        <a:rPr lang="en-US" sz="2800" baseline="0" dirty="0" err="1" smtClean="0"/>
                        <a:t>Chairmain</a:t>
                      </a:r>
                      <a:r>
                        <a:rPr lang="en-US" sz="2800" baseline="0" dirty="0" smtClean="0"/>
                        <a:t> on 9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Committee meeting expected on 20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-24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Expected approval on 1</a:t>
                      </a:r>
                      <a:r>
                        <a:rPr lang="en-US" sz="2800" baseline="30000" dirty="0" smtClean="0"/>
                        <a:t>st</a:t>
                      </a:r>
                      <a:r>
                        <a:rPr lang="en-US" sz="2800" baseline="0" dirty="0" smtClean="0"/>
                        <a:t> – 2</a:t>
                      </a:r>
                      <a:r>
                        <a:rPr lang="en-US" sz="2800" baseline="30000" dirty="0" smtClean="0"/>
                        <a:t>nd</a:t>
                      </a:r>
                      <a:r>
                        <a:rPr lang="en-US" sz="2800" baseline="0" dirty="0" smtClean="0"/>
                        <a:t> week April 2017 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BERNAMA SAGA Tender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Pn</a:t>
                      </a:r>
                      <a:r>
                        <a:rPr lang="en-US" sz="2800" dirty="0" smtClean="0"/>
                        <a:t>.</a:t>
                      </a:r>
                      <a:r>
                        <a:rPr lang="en-US" sz="2800" baseline="0" dirty="0" smtClean="0"/>
                        <a:t> Sharifah </a:t>
                      </a:r>
                      <a:r>
                        <a:rPr lang="en-US" sz="2800" baseline="0" dirty="0" err="1" smtClean="0"/>
                        <a:t>Zaini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– Sr. Manager Finance BERNAMA</a:t>
                      </a:r>
                    </a:p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Rosli</a:t>
                      </a:r>
                      <a:r>
                        <a:rPr lang="en-US" sz="2800" dirty="0" smtClean="0"/>
                        <a:t> Abdullah – </a:t>
                      </a:r>
                      <a:r>
                        <a:rPr lang="en-US" sz="2800" dirty="0" err="1" smtClean="0"/>
                        <a:t>SuiteLab</a:t>
                      </a:r>
                      <a:r>
                        <a:rPr lang="en-US" sz="2800" dirty="0" smtClean="0"/>
                        <a:t> Technology </a:t>
                      </a:r>
                      <a:r>
                        <a:rPr lang="en-US" sz="2800" dirty="0" err="1" smtClean="0"/>
                        <a:t>Sdn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Bhd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dirty="0" smtClean="0"/>
                        <a:t>Final preparation on tender on</a:t>
                      </a:r>
                      <a:r>
                        <a:rPr lang="en-US" sz="2800" baseline="0" dirty="0" smtClean="0"/>
                        <a:t> 13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– 24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Expected tender release on final week march 2017.</a:t>
                      </a:r>
                    </a:p>
                    <a:p>
                      <a:pPr marL="0" indent="0">
                        <a:buNone/>
                      </a:pPr>
                      <a:endParaRPr lang="en-MY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BIMB Securities – Customized Accounting Solutions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Razmi</a:t>
                      </a:r>
                      <a:r>
                        <a:rPr lang="en-US" sz="2800" baseline="0" dirty="0" smtClean="0"/>
                        <a:t>  </a:t>
                      </a:r>
                      <a:r>
                        <a:rPr lang="en-US" sz="2800" baseline="0" dirty="0" err="1" smtClean="0"/>
                        <a:t>Razak</a:t>
                      </a:r>
                      <a:r>
                        <a:rPr lang="en-US" sz="2800" dirty="0" smtClean="0"/>
                        <a:t>– Head IT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/>
                        <a:t>Pn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Tunku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Zuhreen</a:t>
                      </a:r>
                      <a:r>
                        <a:rPr lang="en-US" sz="2800" dirty="0" smtClean="0"/>
                        <a:t> – IT Manager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Quotation submitted on 9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Expected result in April-May 2017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Felda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D’Saji</a:t>
                      </a:r>
                      <a:r>
                        <a:rPr lang="en-US" sz="2800" dirty="0" smtClean="0"/>
                        <a:t> – Customized Accounting Solutions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Firhan</a:t>
                      </a:r>
                      <a:r>
                        <a:rPr lang="en-US" sz="2800" baseline="0" dirty="0" smtClean="0"/>
                        <a:t> – Sr. Finance Manager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Quotation submitted on 7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Expected result in April-May 2017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 Promotion to Micro Entrepreneurs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Dato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Zulhilmi</a:t>
                      </a:r>
                      <a:r>
                        <a:rPr lang="en-US" sz="2800" dirty="0" smtClean="0"/>
                        <a:t> – COO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Tekun</a:t>
                      </a:r>
                      <a:r>
                        <a:rPr lang="en-US" sz="2800" baseline="0" dirty="0" smtClean="0"/>
                        <a:t> Corp </a:t>
                      </a:r>
                      <a:r>
                        <a:rPr lang="en-US" sz="2800" baseline="0" dirty="0" err="1" smtClean="0"/>
                        <a:t>Sdn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Bhd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Contacted </a:t>
                      </a:r>
                      <a:r>
                        <a:rPr lang="en-US" sz="2800" baseline="0" dirty="0" err="1" smtClean="0"/>
                        <a:t>Pengurus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Cawangan</a:t>
                      </a:r>
                      <a:r>
                        <a:rPr lang="en-US" sz="2800" baseline="0" dirty="0" smtClean="0"/>
                        <a:t> TEKUN Nasional in Penang, Perak and Kedah (52 potential agent)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Pending briefing session arrangement</a:t>
                      </a:r>
                      <a:endParaRPr lang="en-MY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BERNAMA Software</a:t>
                      </a:r>
                      <a:r>
                        <a:rPr lang="en-US" sz="2800" baseline="0" dirty="0" smtClean="0"/>
                        <a:t> Aggregator Platform via </a:t>
                      </a:r>
                      <a:r>
                        <a:rPr lang="en-US" sz="2800" baseline="0" dirty="0" err="1" smtClean="0"/>
                        <a:t>Bernama</a:t>
                      </a:r>
                      <a:r>
                        <a:rPr lang="en-US" sz="2800" baseline="0" dirty="0" smtClean="0"/>
                        <a:t> TV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Pn</a:t>
                      </a:r>
                      <a:r>
                        <a:rPr lang="en-US" sz="2800" dirty="0" smtClean="0"/>
                        <a:t>.</a:t>
                      </a:r>
                      <a:r>
                        <a:rPr lang="en-US" sz="2800" baseline="0" dirty="0" smtClean="0"/>
                        <a:t> Sharifah </a:t>
                      </a:r>
                      <a:r>
                        <a:rPr lang="en-US" sz="2800" baseline="0" dirty="0" err="1" smtClean="0"/>
                        <a:t>Zaini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– Sr. Manager Finance BERNAMA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Hakimi</a:t>
                      </a:r>
                      <a:r>
                        <a:rPr lang="en-US" sz="2800" dirty="0" smtClean="0"/>
                        <a:t> – Director, </a:t>
                      </a:r>
                      <a:r>
                        <a:rPr lang="en-US" sz="2800" dirty="0" err="1" smtClean="0"/>
                        <a:t>Bernama</a:t>
                      </a:r>
                      <a:r>
                        <a:rPr lang="en-US" sz="2800" dirty="0" smtClean="0"/>
                        <a:t> TV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Proposal submission on 2</a:t>
                      </a:r>
                      <a:r>
                        <a:rPr lang="en-US" sz="2800" baseline="30000" dirty="0" smtClean="0"/>
                        <a:t>nd</a:t>
                      </a:r>
                      <a:r>
                        <a:rPr lang="en-US" sz="2800" baseline="0" dirty="0" smtClean="0"/>
                        <a:t> March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Tentative date for final presentation on mid April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Expected JV Letter released on May-June 2017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84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Project Summary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020492"/>
              </p:ext>
            </p:extLst>
          </p:nvPr>
        </p:nvGraphicFramePr>
        <p:xfrm>
          <a:off x="633245" y="3016467"/>
          <a:ext cx="22920436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535"/>
                <a:gridCol w="5320814"/>
                <a:gridCol w="6753341"/>
                <a:gridCol w="94137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Project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PIC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Status/ Remarks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UTUSAN Software</a:t>
                      </a:r>
                      <a:r>
                        <a:rPr lang="en-US" sz="2800" baseline="0" dirty="0" smtClean="0"/>
                        <a:t> Aggregator Platform via </a:t>
                      </a:r>
                      <a:r>
                        <a:rPr lang="en-US" sz="2800" baseline="0" dirty="0" err="1" smtClean="0"/>
                        <a:t>Bernama</a:t>
                      </a:r>
                      <a:r>
                        <a:rPr lang="en-US" sz="2800" baseline="0" dirty="0" smtClean="0"/>
                        <a:t> TV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Razif</a:t>
                      </a:r>
                      <a:r>
                        <a:rPr lang="en-US" sz="2800" baseline="0" dirty="0" smtClean="0"/>
                        <a:t> Mohamed-GM, Business Division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Proposal submission on 18</a:t>
                      </a:r>
                      <a:r>
                        <a:rPr lang="en-US" sz="2800" baseline="30000" dirty="0" smtClean="0"/>
                        <a:t>th</a:t>
                      </a:r>
                      <a:r>
                        <a:rPr lang="en-US" sz="2800" baseline="0" dirty="0" smtClean="0"/>
                        <a:t> Jan 2017.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Pending report submission to UTUSAN BOD for approval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Applied</a:t>
                      </a:r>
                      <a:r>
                        <a:rPr lang="en-US" sz="2800" baseline="0" dirty="0" smtClean="0"/>
                        <a:t> Accounting for </a:t>
                      </a:r>
                      <a:r>
                        <a:rPr lang="en-US" sz="2800" baseline="0" dirty="0" err="1" smtClean="0"/>
                        <a:t>Sahabat</a:t>
                      </a:r>
                      <a:r>
                        <a:rPr lang="en-US" sz="2800" baseline="0" dirty="0" smtClean="0"/>
                        <a:t> AIM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En</a:t>
                      </a:r>
                      <a:r>
                        <a:rPr lang="en-US" sz="2800" dirty="0" smtClean="0"/>
                        <a:t>. </a:t>
                      </a:r>
                      <a:r>
                        <a:rPr lang="en-US" sz="2800" dirty="0" err="1" smtClean="0"/>
                        <a:t>Nordin</a:t>
                      </a:r>
                      <a:r>
                        <a:rPr lang="en-US" sz="2800" dirty="0" smtClean="0"/>
                        <a:t> – Private officer to AIM</a:t>
                      </a:r>
                      <a:r>
                        <a:rPr lang="en-US" sz="2800" baseline="0" dirty="0" smtClean="0"/>
                        <a:t> Chairman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dirty="0" smtClean="0"/>
                        <a:t>Pending official</a:t>
                      </a:r>
                      <a:r>
                        <a:rPr lang="en-US" sz="2800" baseline="0" dirty="0" smtClean="0"/>
                        <a:t> proposal submission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Target to submit on 21</a:t>
                      </a:r>
                      <a:r>
                        <a:rPr lang="en-US" sz="2800" baseline="30000" dirty="0" smtClean="0"/>
                        <a:t>st</a:t>
                      </a:r>
                      <a:r>
                        <a:rPr lang="en-US" sz="2800" baseline="0" dirty="0" smtClean="0"/>
                        <a:t> March 2017</a:t>
                      </a:r>
                      <a:endParaRPr lang="en-MY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</a:t>
                      </a:r>
                      <a:r>
                        <a:rPr lang="en-US" sz="2800" baseline="0" dirty="0" smtClean="0"/>
                        <a:t> E-Voting Cold Email &amp; Cold Call activities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100 Top Co-operative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Email done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Cold calling and follow up – in progress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 Managed Web Services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100 Top Co-operative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baseline="0" dirty="0" smtClean="0"/>
                        <a:t>Email – in progress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4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088475"/>
              </p:ext>
            </p:extLst>
          </p:nvPr>
        </p:nvGraphicFramePr>
        <p:xfrm>
          <a:off x="633245" y="3016467"/>
          <a:ext cx="22920436" cy="908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E-Voting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</a:t>
                      </a:r>
                      <a:r>
                        <a:rPr lang="en-US" sz="2800" baseline="0" dirty="0" smtClean="0"/>
                        <a:t> Segment </a:t>
                      </a:r>
                      <a:r>
                        <a:rPr lang="en-US" sz="2800" dirty="0" smtClean="0"/>
                        <a:t>: </a:t>
                      </a:r>
                      <a:r>
                        <a:rPr lang="en-US" sz="2800" dirty="0" smtClean="0"/>
                        <a:t>12,000 Co-operatives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Cold calling &amp; cold email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RM500</a:t>
                      </a:r>
                      <a:r>
                        <a:rPr lang="en-US" sz="2800" baseline="0" dirty="0" smtClean="0"/>
                        <a:t> Based.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201  -  500             : RM0.50/</a:t>
                      </a:r>
                      <a:r>
                        <a:rPr lang="en-US" sz="2400" baseline="0" dirty="0" err="1" smtClean="0"/>
                        <a:t>pax</a:t>
                      </a:r>
                      <a:endParaRPr lang="en-US" sz="2400" baseline="0" dirty="0" smtClean="0"/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501  -  1,000          : RM0.40/</a:t>
                      </a:r>
                      <a:r>
                        <a:rPr lang="en-US" sz="2400" baseline="0" dirty="0" err="1" smtClean="0"/>
                        <a:t>pax</a:t>
                      </a:r>
                      <a:endParaRPr lang="en-US" sz="2400" baseline="0" dirty="0" smtClean="0"/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1,000 and above  : RM0.30/</a:t>
                      </a:r>
                      <a:r>
                        <a:rPr lang="en-US" sz="2400" baseline="0" dirty="0" err="1" smtClean="0"/>
                        <a:t>pax</a:t>
                      </a:r>
                      <a:endParaRPr lang="en-US" sz="2400" baseline="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program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RM100 commission per client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Platform: Cloud hosting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Payment: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Billplz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430344" lvl="1" indent="-342900">
                        <a:buAutoNum type="arabicPeriod"/>
                      </a:pPr>
                      <a:r>
                        <a:rPr lang="en-US" sz="2800" baseline="0" dirty="0" smtClean="0"/>
                        <a:t>New module/ customization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Client Registration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Upload Data voter from excel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3 tier pricing calculation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Affiliate module</a:t>
                      </a:r>
                    </a:p>
                    <a:p>
                      <a:pPr marL="2746387" lvl="2" indent="-571500">
                        <a:buFont typeface="+mj-lt"/>
                        <a:buAutoNum type="romanLcPeriod"/>
                      </a:pPr>
                      <a:r>
                        <a:rPr lang="en-US" sz="2800" baseline="0" dirty="0" smtClean="0"/>
                        <a:t>Election date control (admin)</a:t>
                      </a:r>
                    </a:p>
                    <a:p>
                      <a:pPr marL="1658944" lvl="1" indent="-57150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Completion: Expected 2 weeks (2 programmer from the approval date)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Target</a:t>
                      </a:r>
                      <a:r>
                        <a:rPr lang="en-US" sz="2800" baseline="0" dirty="0" smtClean="0"/>
                        <a:t> Revenue</a:t>
                      </a:r>
                      <a:endParaRPr lang="en-MY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Estimate Completion Date 27/03/2017</a:t>
                      </a:r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15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57369"/>
              </p:ext>
            </p:extLst>
          </p:nvPr>
        </p:nvGraphicFramePr>
        <p:xfrm>
          <a:off x="633245" y="3016467"/>
          <a:ext cx="22920436" cy="871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Accounting (Web </a:t>
                      </a:r>
                      <a:r>
                        <a:rPr lang="en-US" sz="2800" baseline="0" dirty="0" smtClean="0"/>
                        <a:t>Application-run on cloud)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Social media &amp; affiliate empowerment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</a:t>
                      </a:r>
                      <a:r>
                        <a:rPr lang="en-US" sz="2800" baseline="0" dirty="0" smtClean="0"/>
                        <a:t>social media, affiliate, cold email and cold calling 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RM100 / month</a:t>
                      </a:r>
                      <a:endParaRPr lang="en-US" sz="2800" baseline="0" dirty="0" smtClean="0"/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Free training (2 </a:t>
                      </a:r>
                      <a:r>
                        <a:rPr lang="en-US" sz="2400" baseline="0" dirty="0" err="1" smtClean="0"/>
                        <a:t>pax</a:t>
                      </a:r>
                      <a:r>
                        <a:rPr lang="en-US" sz="2400" baseline="0" dirty="0" smtClean="0"/>
                        <a:t> @ </a:t>
                      </a:r>
                      <a:r>
                        <a:rPr lang="en-US" sz="2400" baseline="0" dirty="0" err="1" smtClean="0"/>
                        <a:t>Salihin</a:t>
                      </a:r>
                      <a:r>
                        <a:rPr lang="en-US" sz="2400" baseline="0" dirty="0" smtClean="0"/>
                        <a:t>)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program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RM10 referrals  commission per client/ </a:t>
                      </a:r>
                      <a:r>
                        <a:rPr lang="en-US" sz="2400" baseline="0" dirty="0" smtClean="0"/>
                        <a:t>month</a:t>
                      </a:r>
                    </a:p>
                    <a:p>
                      <a:pPr marL="1544644" lvl="1" indent="-457200">
                        <a:buFont typeface="+mj-lt"/>
                        <a:buAutoNum type="arabicPeriod"/>
                      </a:pPr>
                      <a:r>
                        <a:rPr lang="en-US" sz="2400" baseline="0" dirty="0" smtClean="0"/>
                        <a:t>University ( </a:t>
                      </a:r>
                      <a:r>
                        <a:rPr lang="en-US" sz="2400" baseline="0" dirty="0" err="1" smtClean="0"/>
                        <a:t>UiTM</a:t>
                      </a:r>
                      <a:r>
                        <a:rPr lang="en-US" sz="2400" baseline="0" dirty="0" smtClean="0"/>
                        <a:t>, UMT &amp; </a:t>
                      </a:r>
                      <a:r>
                        <a:rPr lang="en-US" sz="2400" baseline="0" dirty="0" err="1" smtClean="0"/>
                        <a:t>UniKL</a:t>
                      </a:r>
                      <a:r>
                        <a:rPr lang="en-US" sz="2400" baseline="0" dirty="0" smtClean="0"/>
                        <a:t>)</a:t>
                      </a:r>
                    </a:p>
                    <a:p>
                      <a:pPr marL="2174887" lvl="2" indent="0">
                        <a:buFont typeface="Arial" panose="020B0604020202020204" pitchFamily="34" charset="0"/>
                        <a:buNone/>
                      </a:pPr>
                      <a:endParaRPr lang="en-US" sz="2400" baseline="0" dirty="0" smtClean="0"/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Platform: Cloud hosting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Payment: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Billplz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err="1" smtClean="0"/>
                        <a:t>Enchancement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module/ customization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Business Intelligent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GST Module</a:t>
                      </a:r>
                    </a:p>
                    <a:p>
                      <a:pPr marL="2517787" lvl="2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  Reporting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Various Reporting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 AP &amp; AR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Inventories </a:t>
                      </a:r>
                      <a:endParaRPr lang="en-US" sz="2400" baseline="0" dirty="0" smtClean="0"/>
                    </a:p>
                    <a:p>
                      <a:pPr marL="2689237" lvl="2" indent="-514350">
                        <a:buFont typeface="+mj-lt"/>
                        <a:buAutoNum type="arabicPeriod"/>
                      </a:pPr>
                      <a:endParaRPr lang="en-US" sz="2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27 March 2017</a:t>
                      </a:r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June 2017</a:t>
                      </a: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94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696758"/>
              </p:ext>
            </p:extLst>
          </p:nvPr>
        </p:nvGraphicFramePr>
        <p:xfrm>
          <a:off x="633245" y="3016467"/>
          <a:ext cx="22920436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SPSLite</a:t>
                      </a:r>
                      <a:r>
                        <a:rPr lang="en-US" sz="2800" dirty="0" smtClean="0"/>
                        <a:t> &amp; </a:t>
                      </a:r>
                      <a:r>
                        <a:rPr lang="en-US" sz="2800" dirty="0" err="1" smtClean="0"/>
                        <a:t>SPSWeb</a:t>
                      </a:r>
                      <a:r>
                        <a:rPr lang="en-US" sz="2800" dirty="0" smtClean="0"/>
                        <a:t> Lite </a:t>
                      </a:r>
                      <a:r>
                        <a:rPr lang="en-US" sz="2800" baseline="0" dirty="0" smtClean="0"/>
                        <a:t>(Web Application-run on cloud)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Dealer empowerment 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</a:t>
                      </a:r>
                      <a:r>
                        <a:rPr lang="en-US" sz="2800" dirty="0" smtClean="0"/>
                        <a:t>: Master d</a:t>
                      </a:r>
                      <a:r>
                        <a:rPr lang="en-US" sz="2800" baseline="0" dirty="0" smtClean="0"/>
                        <a:t>ealer appointment </a:t>
                      </a:r>
                      <a:endParaRPr lang="en-US" sz="2800" baseline="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</a:t>
                      </a:r>
                      <a:r>
                        <a:rPr lang="en-US" sz="2800" dirty="0" smtClean="0"/>
                        <a:t>: RM10</a:t>
                      </a:r>
                      <a:r>
                        <a:rPr lang="en-US" sz="2800" baseline="0" dirty="0" smtClean="0"/>
                        <a:t> per month (master dealer) </a:t>
                      </a:r>
                      <a:endParaRPr lang="en-US" sz="2800" baseline="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400" baseline="0" dirty="0" smtClean="0"/>
                        <a:t>Free </a:t>
                      </a:r>
                      <a:r>
                        <a:rPr lang="en-US" sz="2400" baseline="0" dirty="0" smtClean="0"/>
                        <a:t>training (2 </a:t>
                      </a:r>
                      <a:r>
                        <a:rPr lang="en-US" sz="2400" baseline="0" dirty="0" err="1" smtClean="0"/>
                        <a:t>pax</a:t>
                      </a:r>
                      <a:r>
                        <a:rPr lang="en-US" sz="2400" baseline="0" dirty="0" smtClean="0"/>
                        <a:t> @ </a:t>
                      </a:r>
                      <a:r>
                        <a:rPr lang="en-US" sz="2400" baseline="0" dirty="0" err="1" smtClean="0"/>
                        <a:t>Salihin</a:t>
                      </a:r>
                      <a:r>
                        <a:rPr lang="en-US" sz="2400" baseline="0" dirty="0" smtClean="0"/>
                        <a:t>)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marketing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RM5 referrals  commission per client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Platform: Cloud hosting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Payment: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Billplz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New module/ customization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Registration module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Payment &amp; verification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Date &amp; access control</a:t>
                      </a:r>
                    </a:p>
                    <a:p>
                      <a:pPr marL="2689237" lvl="2" indent="-514350">
                        <a:buFont typeface="+mj-lt"/>
                        <a:buAutoNum type="arabicPeriod"/>
                      </a:pPr>
                      <a:endParaRPr lang="en-US" sz="2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          Mid April</a:t>
                      </a:r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     </a:t>
                      </a:r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58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442476"/>
              </p:ext>
            </p:extLst>
          </p:nvPr>
        </p:nvGraphicFramePr>
        <p:xfrm>
          <a:off x="633245" y="3016467"/>
          <a:ext cx="22920436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</a:t>
                      </a:r>
                      <a:r>
                        <a:rPr lang="en-US" sz="2800" baseline="0" dirty="0" smtClean="0"/>
                        <a:t> (Desktop Application-Installer oriented)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Dealer empowerment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</a:t>
                      </a:r>
                      <a:r>
                        <a:rPr lang="en-US" sz="2800" baseline="0" dirty="0" smtClean="0"/>
                        <a:t>Dealer, social media, cold email and cold calling 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RM1,500 (6 months – </a:t>
                      </a:r>
                      <a:r>
                        <a:rPr lang="en-US" sz="2800" dirty="0" err="1" smtClean="0"/>
                        <a:t>Salihin</a:t>
                      </a:r>
                      <a:r>
                        <a:rPr lang="en-US" sz="2800" dirty="0" smtClean="0"/>
                        <a:t> 15 years promotion)</a:t>
                      </a:r>
                      <a:endParaRPr lang="en-US" sz="2800" baseline="0" dirty="0" smtClean="0"/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Free training (2 </a:t>
                      </a:r>
                      <a:r>
                        <a:rPr lang="en-US" sz="2400" baseline="0" dirty="0" err="1" smtClean="0"/>
                        <a:t>pax</a:t>
                      </a:r>
                      <a:r>
                        <a:rPr lang="en-US" sz="2400" baseline="0" dirty="0" smtClean="0"/>
                        <a:t> @ </a:t>
                      </a:r>
                      <a:r>
                        <a:rPr lang="en-US" sz="2400" baseline="0" dirty="0" err="1" smtClean="0"/>
                        <a:t>Salihin</a:t>
                      </a:r>
                      <a:r>
                        <a:rPr lang="en-US" sz="2400" baseline="0" dirty="0" smtClean="0"/>
                        <a:t>)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marketing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RM100 </a:t>
                      </a:r>
                      <a:r>
                        <a:rPr lang="en-US" sz="2400" baseline="0" dirty="0" smtClean="0"/>
                        <a:t>referrals  commission per </a:t>
                      </a:r>
                      <a:r>
                        <a:rPr lang="en-US" sz="2400" baseline="0" dirty="0" smtClean="0"/>
                        <a:t>client</a:t>
                      </a:r>
                      <a:endParaRPr lang="en-US" sz="2400" baseline="0" dirty="0" smtClean="0"/>
                    </a:p>
                    <a:p>
                      <a:pPr marL="2174887" lvl="2" indent="0">
                        <a:buFont typeface="+mj-lt"/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   20 March 2017</a:t>
                      </a: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2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584952"/>
              </p:ext>
            </p:extLst>
          </p:nvPr>
        </p:nvGraphicFramePr>
        <p:xfrm>
          <a:off x="633245" y="3016467"/>
          <a:ext cx="22920436" cy="731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SPS</a:t>
                      </a:r>
                      <a:r>
                        <a:rPr lang="en-US" sz="2800" baseline="0" dirty="0" smtClean="0"/>
                        <a:t> Web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baseline="0" dirty="0" smtClean="0"/>
                        <a:t>(Web Application-run on cloud)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Managed services – SME &amp; </a:t>
                      </a:r>
                      <a:r>
                        <a:rPr lang="en-US" sz="2800" dirty="0" err="1" smtClean="0"/>
                        <a:t>Govt</a:t>
                      </a:r>
                      <a:r>
                        <a:rPr lang="en-US" sz="2800" dirty="0" smtClean="0"/>
                        <a:t> market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Business rapport, cold calling,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cold email marketing and social media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RM300</a:t>
                      </a:r>
                      <a:r>
                        <a:rPr lang="en-US" sz="2800" baseline="0" dirty="0" smtClean="0"/>
                        <a:t> per month </a:t>
                      </a:r>
                      <a:endParaRPr lang="en-US" sz="2800" baseline="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400" baseline="0" dirty="0" smtClean="0"/>
                        <a:t>10 </a:t>
                      </a:r>
                      <a:r>
                        <a:rPr lang="en-US" sz="2400" baseline="0" dirty="0" smtClean="0"/>
                        <a:t>pages updates/ month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Support: Affiliate marketing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RM10 referrals  commission per </a:t>
                      </a:r>
                      <a:r>
                        <a:rPr lang="en-US" sz="2400" baseline="0" dirty="0" smtClean="0"/>
                        <a:t>client/month</a:t>
                      </a:r>
                      <a:endParaRPr lang="en-US" sz="2400" baseline="0" dirty="0" smtClean="0"/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Platform: Cloud hosting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Payment: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Billplz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New module/ customization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Registration module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Payment &amp; verification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Date &amp; access control</a:t>
                      </a:r>
                    </a:p>
                    <a:p>
                      <a:pPr marL="2689237" lvl="2" indent="-514350">
                        <a:buFont typeface="+mj-lt"/>
                        <a:buAutoNum type="arabicPeriod"/>
                      </a:pPr>
                      <a:endParaRPr lang="en-US" sz="28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r>
                        <a:rPr lang="en-US" sz="2800" baseline="0" dirty="0" smtClean="0"/>
                        <a:t>Mid April</a:t>
                      </a:r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63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The Proposal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6791" y="1951975"/>
            <a:ext cx="21586688" cy="82073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3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/>
                <a:cs typeface="Open Sans Light"/>
              </a:rPr>
              <a:t>SPS Development Updates </a:t>
            </a:r>
            <a:endParaRPr lang="en-US" sz="37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910635"/>
              </p:ext>
            </p:extLst>
          </p:nvPr>
        </p:nvGraphicFramePr>
        <p:xfrm>
          <a:off x="633245" y="3016467"/>
          <a:ext cx="2292043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900"/>
                <a:gridCol w="3405352"/>
                <a:gridCol w="12738537"/>
                <a:gridCol w="57386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No.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Product Name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Details</a:t>
                      </a:r>
                      <a:endParaRPr lang="en-MY" sz="40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Date/ Timeline</a:t>
                      </a:r>
                      <a:endParaRPr lang="en-MY" sz="4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6.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SPSLite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smtClean="0"/>
                        <a:t>&amp; SPS Web</a:t>
                      </a:r>
                      <a:r>
                        <a:rPr lang="en-US" sz="2800" baseline="0" dirty="0" smtClean="0"/>
                        <a:t> Lite (Web </a:t>
                      </a:r>
                      <a:r>
                        <a:rPr lang="en-US" sz="2800" baseline="0" dirty="0" smtClean="0"/>
                        <a:t>Application-run on cloud)</a:t>
                      </a:r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Marketing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Focus: 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TekunCorp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Method: </a:t>
                      </a:r>
                      <a:r>
                        <a:rPr lang="en-US" sz="2800" baseline="0" dirty="0" err="1" smtClean="0"/>
                        <a:t>Tekun’s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district manager soft campaign</a:t>
                      </a:r>
                      <a:endParaRPr lang="en-US" sz="2800" dirty="0" smtClean="0"/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Pricing: </a:t>
                      </a:r>
                      <a:r>
                        <a:rPr lang="en-US" sz="2800" dirty="0" smtClean="0"/>
                        <a:t>RM100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quartely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Marketing </a:t>
                      </a:r>
                      <a:r>
                        <a:rPr lang="en-US" sz="2800" baseline="0" dirty="0" smtClean="0"/>
                        <a:t>Support: Affiliate marketing</a:t>
                      </a:r>
                    </a:p>
                    <a:p>
                      <a:pPr marL="2689237" lvl="2" indent="-51435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RM5 referrals  commission per client</a:t>
                      </a: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Development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dirty="0" smtClean="0"/>
                        <a:t>Payment</a:t>
                      </a:r>
                      <a:r>
                        <a:rPr lang="en-US" sz="2800" dirty="0" smtClean="0"/>
                        <a:t>: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Billplz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pPr marL="1601794" lvl="1" indent="-514350">
                        <a:buFont typeface="+mj-lt"/>
                        <a:buAutoNum type="arabicPeriod"/>
                      </a:pPr>
                      <a:r>
                        <a:rPr lang="en-US" sz="2800" baseline="0" dirty="0" smtClean="0"/>
                        <a:t>New module/ customization</a:t>
                      </a:r>
                    </a:p>
                    <a:p>
                      <a:pPr marL="2632087" lvl="2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Affiliate Registration module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  <a:p>
                      <a:pPr marL="1087444" lvl="1" indent="0">
                        <a:buNone/>
                      </a:pPr>
                      <a:endParaRPr lang="en-US" sz="28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73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13109</TotalTime>
  <Words>1323</Words>
  <Application>Microsoft Office PowerPoint</Application>
  <PresentationFormat>Custom</PresentationFormat>
  <Paragraphs>355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Master</vt:lpstr>
      <vt:lpstr>SPS Summary &amp; Updates  15 March 2017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User</cp:lastModifiedBy>
  <cp:revision>1261</cp:revision>
  <cp:lastPrinted>2017-03-15T09:29:39Z</cp:lastPrinted>
  <dcterms:created xsi:type="dcterms:W3CDTF">2014-12-02T17:36:54Z</dcterms:created>
  <dcterms:modified xsi:type="dcterms:W3CDTF">2017-03-15T09:29:48Z</dcterms:modified>
</cp:coreProperties>
</file>