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avi" ContentType="video/avi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autoCompressPictures="0">
  <p:sldMasterIdLst>
    <p:sldMasterId id="2147484078" r:id="rId1"/>
  </p:sldMasterIdLst>
  <p:notesMasterIdLst>
    <p:notesMasterId r:id="rId75"/>
  </p:notesMasterIdLst>
  <p:handoutMasterIdLst>
    <p:handoutMasterId r:id="rId76"/>
  </p:handoutMasterIdLst>
  <p:sldIdLst>
    <p:sldId id="397" r:id="rId2"/>
    <p:sldId id="537" r:id="rId3"/>
    <p:sldId id="525" r:id="rId4"/>
    <p:sldId id="517" r:id="rId5"/>
    <p:sldId id="479" r:id="rId6"/>
    <p:sldId id="399" r:id="rId7"/>
    <p:sldId id="400" r:id="rId8"/>
    <p:sldId id="402" r:id="rId9"/>
    <p:sldId id="403" r:id="rId10"/>
    <p:sldId id="480" r:id="rId11"/>
    <p:sldId id="511" r:id="rId12"/>
    <p:sldId id="481" r:id="rId13"/>
    <p:sldId id="483" r:id="rId14"/>
    <p:sldId id="484" r:id="rId15"/>
    <p:sldId id="485" r:id="rId16"/>
    <p:sldId id="512" r:id="rId17"/>
    <p:sldId id="490" r:id="rId18"/>
    <p:sldId id="518" r:id="rId19"/>
    <p:sldId id="510" r:id="rId20"/>
    <p:sldId id="499" r:id="rId21"/>
    <p:sldId id="422" r:id="rId22"/>
    <p:sldId id="500" r:id="rId23"/>
    <p:sldId id="501" r:id="rId24"/>
    <p:sldId id="502" r:id="rId25"/>
    <p:sldId id="503" r:id="rId26"/>
    <p:sldId id="504" r:id="rId27"/>
    <p:sldId id="425" r:id="rId28"/>
    <p:sldId id="497" r:id="rId29"/>
    <p:sldId id="505" r:id="rId30"/>
    <p:sldId id="427" r:id="rId31"/>
    <p:sldId id="428" r:id="rId32"/>
    <p:sldId id="516" r:id="rId33"/>
    <p:sldId id="430" r:id="rId34"/>
    <p:sldId id="431" r:id="rId35"/>
    <p:sldId id="432" r:id="rId36"/>
    <p:sldId id="433" r:id="rId37"/>
    <p:sldId id="478" r:id="rId38"/>
    <p:sldId id="492" r:id="rId39"/>
    <p:sldId id="529" r:id="rId40"/>
    <p:sldId id="531" r:id="rId41"/>
    <p:sldId id="532" r:id="rId42"/>
    <p:sldId id="530" r:id="rId43"/>
    <p:sldId id="535" r:id="rId44"/>
    <p:sldId id="533" r:id="rId45"/>
    <p:sldId id="534" r:id="rId46"/>
    <p:sldId id="472" r:id="rId47"/>
    <p:sldId id="474" r:id="rId48"/>
    <p:sldId id="475" r:id="rId49"/>
    <p:sldId id="476" r:id="rId50"/>
    <p:sldId id="477" r:id="rId51"/>
    <p:sldId id="437" r:id="rId52"/>
    <p:sldId id="438" r:id="rId53"/>
    <p:sldId id="439" r:id="rId54"/>
    <p:sldId id="440" r:id="rId55"/>
    <p:sldId id="441" r:id="rId56"/>
    <p:sldId id="442" r:id="rId57"/>
    <p:sldId id="443" r:id="rId58"/>
    <p:sldId id="446" r:id="rId59"/>
    <p:sldId id="447" r:id="rId60"/>
    <p:sldId id="455" r:id="rId61"/>
    <p:sldId id="456" r:id="rId62"/>
    <p:sldId id="457" r:id="rId63"/>
    <p:sldId id="458" r:id="rId64"/>
    <p:sldId id="460" r:id="rId65"/>
    <p:sldId id="506" r:id="rId66"/>
    <p:sldId id="507" r:id="rId67"/>
    <p:sldId id="459" r:id="rId68"/>
    <p:sldId id="461" r:id="rId69"/>
    <p:sldId id="514" r:id="rId70"/>
    <p:sldId id="513" r:id="rId71"/>
    <p:sldId id="526" r:id="rId72"/>
    <p:sldId id="536" r:id="rId73"/>
    <p:sldId id="528" r:id="rId74"/>
  </p:sldIdLst>
  <p:sldSz cx="9144000" cy="6858000" type="screen4x3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E0FE7"/>
    <a:srgbClr val="20049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632" autoAdjust="0"/>
    <p:restoredTop sz="94434" autoAdjust="0"/>
  </p:normalViewPr>
  <p:slideViewPr>
    <p:cSldViewPr snapToGrid="0">
      <p:cViewPr>
        <p:scale>
          <a:sx n="74" d="100"/>
          <a:sy n="74" d="100"/>
        </p:scale>
        <p:origin x="-1098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6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slide" Target="slides/slide73.xml"/><Relationship Id="rId79" Type="http://schemas.openxmlformats.org/officeDocument/2006/relationships/theme" Target="theme/theme1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8814CB0-2995-48F9-A16A-4DDC39E4DC29}" type="doc">
      <dgm:prSet loTypeId="urn:microsoft.com/office/officeart/2005/8/layout/vList6" loCatId="list" qsTypeId="urn:microsoft.com/office/officeart/2005/8/quickstyle/3d3" qsCatId="3D" csTypeId="urn:microsoft.com/office/officeart/2005/8/colors/colorful5" csCatId="colorful" phldr="1"/>
      <dgm:spPr/>
      <dgm:t>
        <a:bodyPr/>
        <a:lstStyle/>
        <a:p>
          <a:endParaRPr lang="en-MY"/>
        </a:p>
      </dgm:t>
    </dgm:pt>
    <dgm:pt modelId="{A1B679CA-064E-4653-ABAE-A9E9562B571F}">
      <dgm:prSet phldrT="[Text]"/>
      <dgm:spPr/>
      <dgm:t>
        <a:bodyPr/>
        <a:lstStyle/>
        <a:p>
          <a:r>
            <a:rPr lang="en-US" dirty="0" smtClean="0"/>
            <a:t>6%</a:t>
          </a:r>
          <a:endParaRPr lang="en-MY" dirty="0"/>
        </a:p>
      </dgm:t>
    </dgm:pt>
    <dgm:pt modelId="{8B99782E-A71D-42CC-9CFC-3333A569E8BE}" type="parTrans" cxnId="{9598A7D0-1E17-4586-ADAC-7829130B4369}">
      <dgm:prSet/>
      <dgm:spPr/>
      <dgm:t>
        <a:bodyPr/>
        <a:lstStyle/>
        <a:p>
          <a:endParaRPr lang="en-MY"/>
        </a:p>
      </dgm:t>
    </dgm:pt>
    <dgm:pt modelId="{CE6304E4-9C49-4E08-8ED1-64A541EED03D}" type="sibTrans" cxnId="{9598A7D0-1E17-4586-ADAC-7829130B4369}">
      <dgm:prSet/>
      <dgm:spPr/>
      <dgm:t>
        <a:bodyPr/>
        <a:lstStyle/>
        <a:p>
          <a:endParaRPr lang="en-MY"/>
        </a:p>
      </dgm:t>
    </dgm:pt>
    <dgm:pt modelId="{E3FA83E1-2EED-4721-BE9B-AED9A9E03F42}">
      <dgm:prSet phldrT="[Text]"/>
      <dgm:spPr/>
      <dgm:t>
        <a:bodyPr/>
        <a:lstStyle/>
        <a:p>
          <a:endParaRPr lang="en-MY" dirty="0"/>
        </a:p>
      </dgm:t>
    </dgm:pt>
    <dgm:pt modelId="{2B496955-C3C8-4983-B6BA-691F76C6D8B6}" type="parTrans" cxnId="{5EDDAFB8-8AAA-4438-99C7-7618DE6ABC90}">
      <dgm:prSet/>
      <dgm:spPr/>
      <dgm:t>
        <a:bodyPr/>
        <a:lstStyle/>
        <a:p>
          <a:endParaRPr lang="en-MY"/>
        </a:p>
      </dgm:t>
    </dgm:pt>
    <dgm:pt modelId="{9820D418-F8EB-483A-AF14-1C6CD8AB05FD}" type="sibTrans" cxnId="{5EDDAFB8-8AAA-4438-99C7-7618DE6ABC90}">
      <dgm:prSet/>
      <dgm:spPr/>
      <dgm:t>
        <a:bodyPr/>
        <a:lstStyle/>
        <a:p>
          <a:endParaRPr lang="en-MY"/>
        </a:p>
      </dgm:t>
    </dgm:pt>
    <dgm:pt modelId="{BB56AB1F-0E59-48B5-9F2D-8FAC7EC806C7}">
      <dgm:prSet phldrT="[Text]"/>
      <dgm:spPr/>
      <dgm:t>
        <a:bodyPr/>
        <a:lstStyle/>
        <a:p>
          <a:r>
            <a:rPr lang="en-US" dirty="0" smtClean="0"/>
            <a:t>0%</a:t>
          </a:r>
          <a:endParaRPr lang="en-MY" dirty="0"/>
        </a:p>
      </dgm:t>
    </dgm:pt>
    <dgm:pt modelId="{5711CBFD-6F4E-4728-9F93-8F715E781C42}" type="parTrans" cxnId="{1316DE3A-C56C-457E-A254-EB140031A7B9}">
      <dgm:prSet/>
      <dgm:spPr/>
      <dgm:t>
        <a:bodyPr/>
        <a:lstStyle/>
        <a:p>
          <a:endParaRPr lang="en-MY"/>
        </a:p>
      </dgm:t>
    </dgm:pt>
    <dgm:pt modelId="{B88E9134-1555-4E5D-92E2-0142183A7AF4}" type="sibTrans" cxnId="{1316DE3A-C56C-457E-A254-EB140031A7B9}">
      <dgm:prSet/>
      <dgm:spPr/>
      <dgm:t>
        <a:bodyPr/>
        <a:lstStyle/>
        <a:p>
          <a:endParaRPr lang="en-MY"/>
        </a:p>
      </dgm:t>
    </dgm:pt>
    <dgm:pt modelId="{2C6701C6-40B3-4AFD-B385-4EA99C745F98}">
      <dgm:prSet phldrT="[Text]" phldr="1" custT="1"/>
      <dgm:spPr>
        <a:solidFill>
          <a:schemeClr val="accent5">
            <a:tint val="40000"/>
            <a:hueOff val="-5370241"/>
            <a:satOff val="24126"/>
            <a:lumOff val="1658"/>
          </a:schemeClr>
        </a:solidFill>
      </dgm:spPr>
      <dgm:t>
        <a:bodyPr/>
        <a:lstStyle/>
        <a:p>
          <a:endParaRPr lang="en-MY" sz="100" dirty="0"/>
        </a:p>
      </dgm:t>
    </dgm:pt>
    <dgm:pt modelId="{B4C97E3C-C76E-4942-B994-5FAE6EE0CD3C}" type="parTrans" cxnId="{ED4EA8D1-2C4B-47CF-A87D-A6BD1901F81E}">
      <dgm:prSet/>
      <dgm:spPr/>
      <dgm:t>
        <a:bodyPr/>
        <a:lstStyle/>
        <a:p>
          <a:endParaRPr lang="en-MY"/>
        </a:p>
      </dgm:t>
    </dgm:pt>
    <dgm:pt modelId="{C813115A-2620-42CF-9F06-20866D2E573C}" type="sibTrans" cxnId="{ED4EA8D1-2C4B-47CF-A87D-A6BD1901F81E}">
      <dgm:prSet/>
      <dgm:spPr/>
      <dgm:t>
        <a:bodyPr/>
        <a:lstStyle/>
        <a:p>
          <a:endParaRPr lang="en-MY"/>
        </a:p>
      </dgm:t>
    </dgm:pt>
    <dgm:pt modelId="{884F3E1C-4F0D-42E1-95AA-8FE157CBFFBE}">
      <dgm:prSet/>
      <dgm:spPr/>
      <dgm:t>
        <a:bodyPr/>
        <a:lstStyle/>
        <a:p>
          <a:r>
            <a:rPr lang="en-US" dirty="0" smtClean="0"/>
            <a:t>GST</a:t>
          </a:r>
          <a:endParaRPr lang="en-MY" dirty="0"/>
        </a:p>
      </dgm:t>
    </dgm:pt>
    <dgm:pt modelId="{0B0F2649-3E29-4982-92EE-EDA4555F2CE9}" type="parTrans" cxnId="{4EA092E2-6A1C-439E-98A4-5FF01D5A63BD}">
      <dgm:prSet/>
      <dgm:spPr/>
      <dgm:t>
        <a:bodyPr/>
        <a:lstStyle/>
        <a:p>
          <a:endParaRPr lang="en-MY"/>
        </a:p>
      </dgm:t>
    </dgm:pt>
    <dgm:pt modelId="{CDFEFC45-857E-4E35-B128-6BC1A4F69139}" type="sibTrans" cxnId="{4EA092E2-6A1C-439E-98A4-5FF01D5A63BD}">
      <dgm:prSet/>
      <dgm:spPr/>
      <dgm:t>
        <a:bodyPr/>
        <a:lstStyle/>
        <a:p>
          <a:endParaRPr lang="en-MY"/>
        </a:p>
      </dgm:t>
    </dgm:pt>
    <dgm:pt modelId="{8C37A2E4-6115-4A57-9175-7C775C871899}">
      <dgm:prSet/>
      <dgm:spPr/>
      <dgm:t>
        <a:bodyPr/>
        <a:lstStyle/>
        <a:p>
          <a:r>
            <a:rPr lang="en-US" dirty="0" smtClean="0"/>
            <a:t>GST</a:t>
          </a:r>
          <a:endParaRPr lang="en-MY" dirty="0"/>
        </a:p>
      </dgm:t>
    </dgm:pt>
    <dgm:pt modelId="{D89C030B-00B0-4275-9462-5F75C558E15E}" type="parTrans" cxnId="{A7C5FB25-65A0-4958-BCB6-EBFB30703D6B}">
      <dgm:prSet/>
      <dgm:spPr/>
      <dgm:t>
        <a:bodyPr/>
        <a:lstStyle/>
        <a:p>
          <a:endParaRPr lang="en-MY"/>
        </a:p>
      </dgm:t>
    </dgm:pt>
    <dgm:pt modelId="{0D7A3581-4488-4DB2-B89F-1641828DCCC2}" type="sibTrans" cxnId="{A7C5FB25-65A0-4958-BCB6-EBFB30703D6B}">
      <dgm:prSet/>
      <dgm:spPr/>
      <dgm:t>
        <a:bodyPr/>
        <a:lstStyle/>
        <a:p>
          <a:endParaRPr lang="en-MY"/>
        </a:p>
      </dgm:t>
    </dgm:pt>
    <dgm:pt modelId="{9759D189-4110-4004-9395-928E44461BA3}">
      <dgm:prSet/>
      <dgm:spPr/>
      <dgm:t>
        <a:bodyPr/>
        <a:lstStyle/>
        <a:p>
          <a:endParaRPr lang="en-MY" dirty="0"/>
        </a:p>
      </dgm:t>
    </dgm:pt>
    <dgm:pt modelId="{DD20E623-6613-466F-B6FC-2334D5E1AEA1}" type="parTrans" cxnId="{92BBA4C7-0C05-40DA-A41D-CB2860229D06}">
      <dgm:prSet/>
      <dgm:spPr/>
      <dgm:t>
        <a:bodyPr/>
        <a:lstStyle/>
        <a:p>
          <a:endParaRPr lang="en-MY"/>
        </a:p>
      </dgm:t>
    </dgm:pt>
    <dgm:pt modelId="{290993E6-D899-4300-9568-CEEBC16A947E}" type="sibTrans" cxnId="{92BBA4C7-0C05-40DA-A41D-CB2860229D06}">
      <dgm:prSet/>
      <dgm:spPr/>
      <dgm:t>
        <a:bodyPr/>
        <a:lstStyle/>
        <a:p>
          <a:endParaRPr lang="en-MY"/>
        </a:p>
      </dgm:t>
    </dgm:pt>
    <dgm:pt modelId="{7886FDC6-FB3B-465F-827F-C98B399845FC}" type="pres">
      <dgm:prSet presAssocID="{B8814CB0-2995-48F9-A16A-4DDC39E4DC29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en-MY"/>
        </a:p>
      </dgm:t>
    </dgm:pt>
    <dgm:pt modelId="{9E7EFB55-FB16-46C1-A5BA-9CB76998B867}" type="pres">
      <dgm:prSet presAssocID="{A1B679CA-064E-4653-ABAE-A9E9562B571F}" presName="linNode" presStyleCnt="0"/>
      <dgm:spPr/>
    </dgm:pt>
    <dgm:pt modelId="{8503E612-8D83-465A-BAA7-A86851FF125A}" type="pres">
      <dgm:prSet presAssocID="{A1B679CA-064E-4653-ABAE-A9E9562B571F}" presName="parentShp" presStyleLbl="node1" presStyleIdx="0" presStyleCnt="4" custScaleX="62837" custLinFactNeighborX="88548" custLinFactNeighborY="2143">
        <dgm:presLayoutVars>
          <dgm:bulletEnabled val="1"/>
        </dgm:presLayoutVars>
      </dgm:prSet>
      <dgm:spPr/>
      <dgm:t>
        <a:bodyPr/>
        <a:lstStyle/>
        <a:p>
          <a:endParaRPr lang="en-MY"/>
        </a:p>
      </dgm:t>
    </dgm:pt>
    <dgm:pt modelId="{A168B7CC-1F5C-4BEE-B544-FE12F327A6E0}" type="pres">
      <dgm:prSet presAssocID="{A1B679CA-064E-4653-ABAE-A9E9562B571F}" presName="childShp" presStyleLbl="bgAccFollowNode1" presStyleIdx="0" presStyleCnt="4" custLinFactX="-262" custLinFactNeighborX="-100000" custLinFactNeighborY="1143">
        <dgm:presLayoutVars>
          <dgm:bulletEnabled val="1"/>
        </dgm:presLayoutVars>
      </dgm:prSet>
      <dgm:spPr/>
      <dgm:t>
        <a:bodyPr/>
        <a:lstStyle/>
        <a:p>
          <a:endParaRPr lang="en-MY"/>
        </a:p>
      </dgm:t>
    </dgm:pt>
    <dgm:pt modelId="{18373C72-7319-4425-A4BF-50022FFF0512}" type="pres">
      <dgm:prSet presAssocID="{CE6304E4-9C49-4E08-8ED1-64A541EED03D}" presName="spacing" presStyleCnt="0"/>
      <dgm:spPr/>
    </dgm:pt>
    <dgm:pt modelId="{9F1DDF87-27DE-4424-A781-6566F13B5C72}" type="pres">
      <dgm:prSet presAssocID="{BB56AB1F-0E59-48B5-9F2D-8FAC7EC806C7}" presName="linNode" presStyleCnt="0"/>
      <dgm:spPr/>
    </dgm:pt>
    <dgm:pt modelId="{1E89ADD6-316F-46A0-93E6-E5AEE656A639}" type="pres">
      <dgm:prSet presAssocID="{BB56AB1F-0E59-48B5-9F2D-8FAC7EC806C7}" presName="parentShp" presStyleLbl="node1" presStyleIdx="1" presStyleCnt="4" custScaleX="62837" custLinFactNeighborX="88548" custLinFactNeighborY="-1190">
        <dgm:presLayoutVars>
          <dgm:bulletEnabled val="1"/>
        </dgm:presLayoutVars>
      </dgm:prSet>
      <dgm:spPr/>
      <dgm:t>
        <a:bodyPr/>
        <a:lstStyle/>
        <a:p>
          <a:endParaRPr lang="en-MY"/>
        </a:p>
      </dgm:t>
    </dgm:pt>
    <dgm:pt modelId="{3F1107BD-6C52-42E6-8D50-1DF28C24F64E}" type="pres">
      <dgm:prSet presAssocID="{BB56AB1F-0E59-48B5-9F2D-8FAC7EC806C7}" presName="childShp" presStyleLbl="bgAccFollowNode1" presStyleIdx="1" presStyleCnt="4" custLinFactX="-80" custLinFactNeighborX="-100000" custLinFactNeighborY="1746">
        <dgm:presLayoutVars>
          <dgm:bulletEnabled val="1"/>
        </dgm:presLayoutVars>
      </dgm:prSet>
      <dgm:spPr/>
      <dgm:t>
        <a:bodyPr/>
        <a:lstStyle/>
        <a:p>
          <a:endParaRPr lang="en-MY"/>
        </a:p>
      </dgm:t>
    </dgm:pt>
    <dgm:pt modelId="{19761DC7-62F6-4482-B026-754121E094AF}" type="pres">
      <dgm:prSet presAssocID="{B88E9134-1555-4E5D-92E2-0142183A7AF4}" presName="spacing" presStyleCnt="0"/>
      <dgm:spPr/>
    </dgm:pt>
    <dgm:pt modelId="{78C7900E-5ECB-4726-A97A-D7CB3C39212E}" type="pres">
      <dgm:prSet presAssocID="{884F3E1C-4F0D-42E1-95AA-8FE157CBFFBE}" presName="linNode" presStyleCnt="0"/>
      <dgm:spPr/>
    </dgm:pt>
    <dgm:pt modelId="{F0C35C3C-A6D0-443E-B265-20792B027D77}" type="pres">
      <dgm:prSet presAssocID="{884F3E1C-4F0D-42E1-95AA-8FE157CBFFBE}" presName="parentShp" presStyleLbl="node1" presStyleIdx="2" presStyleCnt="4" custScaleX="62837" custLinFactNeighborX="88861" custLinFactNeighborY="-6169">
        <dgm:presLayoutVars>
          <dgm:bulletEnabled val="1"/>
        </dgm:presLayoutVars>
      </dgm:prSet>
      <dgm:spPr/>
      <dgm:t>
        <a:bodyPr/>
        <a:lstStyle/>
        <a:p>
          <a:endParaRPr lang="en-MY"/>
        </a:p>
      </dgm:t>
    </dgm:pt>
    <dgm:pt modelId="{04D77022-667E-4B69-B91D-89C2192CDACF}" type="pres">
      <dgm:prSet presAssocID="{884F3E1C-4F0D-42E1-95AA-8FE157CBFFBE}" presName="childShp" presStyleLbl="bgAccFollowNode1" presStyleIdx="2" presStyleCnt="4" custLinFactX="-80" custLinFactNeighborX="-100000" custLinFactNeighborY="-1587">
        <dgm:presLayoutVars>
          <dgm:bulletEnabled val="1"/>
        </dgm:presLayoutVars>
      </dgm:prSet>
      <dgm:spPr/>
      <dgm:t>
        <a:bodyPr/>
        <a:lstStyle/>
        <a:p>
          <a:endParaRPr lang="en-MY"/>
        </a:p>
      </dgm:t>
    </dgm:pt>
    <dgm:pt modelId="{AC9F90FC-FBA6-4CAB-8768-F325631C9B0F}" type="pres">
      <dgm:prSet presAssocID="{CDFEFC45-857E-4E35-B128-6BC1A4F69139}" presName="spacing" presStyleCnt="0"/>
      <dgm:spPr/>
    </dgm:pt>
    <dgm:pt modelId="{D1F91388-8189-4AA4-A3BF-311F08911539}" type="pres">
      <dgm:prSet presAssocID="{8C37A2E4-6115-4A57-9175-7C775C871899}" presName="linNode" presStyleCnt="0"/>
      <dgm:spPr/>
    </dgm:pt>
    <dgm:pt modelId="{2ACFAAF2-4A1E-4738-87F7-9F4D43527DFB}" type="pres">
      <dgm:prSet presAssocID="{8C37A2E4-6115-4A57-9175-7C775C871899}" presName="parentShp" presStyleLbl="node1" presStyleIdx="3" presStyleCnt="4" custScaleX="62837" custLinFactNeighborX="88178" custLinFactNeighborY="-10109">
        <dgm:presLayoutVars>
          <dgm:bulletEnabled val="1"/>
        </dgm:presLayoutVars>
      </dgm:prSet>
      <dgm:spPr/>
      <dgm:t>
        <a:bodyPr/>
        <a:lstStyle/>
        <a:p>
          <a:endParaRPr lang="en-MY"/>
        </a:p>
      </dgm:t>
    </dgm:pt>
    <dgm:pt modelId="{5A37B9FA-912C-43FA-B85E-E663183ADF2C}" type="pres">
      <dgm:prSet presAssocID="{8C37A2E4-6115-4A57-9175-7C775C871899}" presName="childShp" presStyleLbl="bgAccFollowNode1" presStyleIdx="3" presStyleCnt="4" custLinFactX="-80" custLinFactNeighborX="-100000" custLinFactNeighborY="-7951">
        <dgm:presLayoutVars>
          <dgm:bulletEnabled val="1"/>
        </dgm:presLayoutVars>
      </dgm:prSet>
      <dgm:spPr/>
      <dgm:t>
        <a:bodyPr/>
        <a:lstStyle/>
        <a:p>
          <a:endParaRPr lang="en-MY"/>
        </a:p>
      </dgm:t>
    </dgm:pt>
  </dgm:ptLst>
  <dgm:cxnLst>
    <dgm:cxn modelId="{F7826A56-AAC2-4BF9-AC6A-3C0A3E27964B}" type="presOf" srcId="{A1B679CA-064E-4653-ABAE-A9E9562B571F}" destId="{8503E612-8D83-465A-BAA7-A86851FF125A}" srcOrd="0" destOrd="0" presId="urn:microsoft.com/office/officeart/2005/8/layout/vList6"/>
    <dgm:cxn modelId="{ED4EA8D1-2C4B-47CF-A87D-A6BD1901F81E}" srcId="{BB56AB1F-0E59-48B5-9F2D-8FAC7EC806C7}" destId="{2C6701C6-40B3-4AFD-B385-4EA99C745F98}" srcOrd="0" destOrd="0" parTransId="{B4C97E3C-C76E-4942-B994-5FAE6EE0CD3C}" sibTransId="{C813115A-2620-42CF-9F06-20866D2E573C}"/>
    <dgm:cxn modelId="{5EDDAFB8-8AAA-4438-99C7-7618DE6ABC90}" srcId="{A1B679CA-064E-4653-ABAE-A9E9562B571F}" destId="{E3FA83E1-2EED-4721-BE9B-AED9A9E03F42}" srcOrd="0" destOrd="0" parTransId="{2B496955-C3C8-4983-B6BA-691F76C6D8B6}" sibTransId="{9820D418-F8EB-483A-AF14-1C6CD8AB05FD}"/>
    <dgm:cxn modelId="{92BBA4C7-0C05-40DA-A41D-CB2860229D06}" srcId="{8C37A2E4-6115-4A57-9175-7C775C871899}" destId="{9759D189-4110-4004-9395-928E44461BA3}" srcOrd="0" destOrd="0" parTransId="{DD20E623-6613-466F-B6FC-2334D5E1AEA1}" sibTransId="{290993E6-D899-4300-9568-CEEBC16A947E}"/>
    <dgm:cxn modelId="{105675CB-AF20-4E35-A0A1-97A6246A02B3}" type="presOf" srcId="{2C6701C6-40B3-4AFD-B385-4EA99C745F98}" destId="{3F1107BD-6C52-42E6-8D50-1DF28C24F64E}" srcOrd="0" destOrd="0" presId="urn:microsoft.com/office/officeart/2005/8/layout/vList6"/>
    <dgm:cxn modelId="{82238719-C312-4D0D-8842-C927A4592BEA}" type="presOf" srcId="{B8814CB0-2995-48F9-A16A-4DDC39E4DC29}" destId="{7886FDC6-FB3B-465F-827F-C98B399845FC}" srcOrd="0" destOrd="0" presId="urn:microsoft.com/office/officeart/2005/8/layout/vList6"/>
    <dgm:cxn modelId="{48DBD25D-67D6-4EC6-AC00-CD3D44478AAB}" type="presOf" srcId="{E3FA83E1-2EED-4721-BE9B-AED9A9E03F42}" destId="{A168B7CC-1F5C-4BEE-B544-FE12F327A6E0}" srcOrd="0" destOrd="0" presId="urn:microsoft.com/office/officeart/2005/8/layout/vList6"/>
    <dgm:cxn modelId="{A7C5FB25-65A0-4958-BCB6-EBFB30703D6B}" srcId="{B8814CB0-2995-48F9-A16A-4DDC39E4DC29}" destId="{8C37A2E4-6115-4A57-9175-7C775C871899}" srcOrd="3" destOrd="0" parTransId="{D89C030B-00B0-4275-9462-5F75C558E15E}" sibTransId="{0D7A3581-4488-4DB2-B89F-1641828DCCC2}"/>
    <dgm:cxn modelId="{D6EE52AA-6460-4DB1-A849-33B8A5F7AD8C}" type="presOf" srcId="{BB56AB1F-0E59-48B5-9F2D-8FAC7EC806C7}" destId="{1E89ADD6-316F-46A0-93E6-E5AEE656A639}" srcOrd="0" destOrd="0" presId="urn:microsoft.com/office/officeart/2005/8/layout/vList6"/>
    <dgm:cxn modelId="{9598A7D0-1E17-4586-ADAC-7829130B4369}" srcId="{B8814CB0-2995-48F9-A16A-4DDC39E4DC29}" destId="{A1B679CA-064E-4653-ABAE-A9E9562B571F}" srcOrd="0" destOrd="0" parTransId="{8B99782E-A71D-42CC-9CFC-3333A569E8BE}" sibTransId="{CE6304E4-9C49-4E08-8ED1-64A541EED03D}"/>
    <dgm:cxn modelId="{1316DE3A-C56C-457E-A254-EB140031A7B9}" srcId="{B8814CB0-2995-48F9-A16A-4DDC39E4DC29}" destId="{BB56AB1F-0E59-48B5-9F2D-8FAC7EC806C7}" srcOrd="1" destOrd="0" parTransId="{5711CBFD-6F4E-4728-9F93-8F715E781C42}" sibTransId="{B88E9134-1555-4E5D-92E2-0142183A7AF4}"/>
    <dgm:cxn modelId="{E34A77C4-4903-4E9F-A128-EF1A508F935C}" type="presOf" srcId="{9759D189-4110-4004-9395-928E44461BA3}" destId="{5A37B9FA-912C-43FA-B85E-E663183ADF2C}" srcOrd="0" destOrd="0" presId="urn:microsoft.com/office/officeart/2005/8/layout/vList6"/>
    <dgm:cxn modelId="{4EA092E2-6A1C-439E-98A4-5FF01D5A63BD}" srcId="{B8814CB0-2995-48F9-A16A-4DDC39E4DC29}" destId="{884F3E1C-4F0D-42E1-95AA-8FE157CBFFBE}" srcOrd="2" destOrd="0" parTransId="{0B0F2649-3E29-4982-92EE-EDA4555F2CE9}" sibTransId="{CDFEFC45-857E-4E35-B128-6BC1A4F69139}"/>
    <dgm:cxn modelId="{41ACDB5C-C74D-4B9A-B404-D2A633DFDEDA}" type="presOf" srcId="{884F3E1C-4F0D-42E1-95AA-8FE157CBFFBE}" destId="{F0C35C3C-A6D0-443E-B265-20792B027D77}" srcOrd="0" destOrd="0" presId="urn:microsoft.com/office/officeart/2005/8/layout/vList6"/>
    <dgm:cxn modelId="{27DA27A2-812D-4AAC-AAD6-C6580C270B8E}" type="presOf" srcId="{8C37A2E4-6115-4A57-9175-7C775C871899}" destId="{2ACFAAF2-4A1E-4738-87F7-9F4D43527DFB}" srcOrd="0" destOrd="0" presId="urn:microsoft.com/office/officeart/2005/8/layout/vList6"/>
    <dgm:cxn modelId="{DAE6F7A6-FB07-418E-AFA4-5389377F2555}" type="presParOf" srcId="{7886FDC6-FB3B-465F-827F-C98B399845FC}" destId="{9E7EFB55-FB16-46C1-A5BA-9CB76998B867}" srcOrd="0" destOrd="0" presId="urn:microsoft.com/office/officeart/2005/8/layout/vList6"/>
    <dgm:cxn modelId="{678618A3-89DD-4049-80A4-02D0418A3135}" type="presParOf" srcId="{9E7EFB55-FB16-46C1-A5BA-9CB76998B867}" destId="{8503E612-8D83-465A-BAA7-A86851FF125A}" srcOrd="0" destOrd="0" presId="urn:microsoft.com/office/officeart/2005/8/layout/vList6"/>
    <dgm:cxn modelId="{79ACCD0F-DFD9-4BEF-8700-7EEEDAE23A11}" type="presParOf" srcId="{9E7EFB55-FB16-46C1-A5BA-9CB76998B867}" destId="{A168B7CC-1F5C-4BEE-B544-FE12F327A6E0}" srcOrd="1" destOrd="0" presId="urn:microsoft.com/office/officeart/2005/8/layout/vList6"/>
    <dgm:cxn modelId="{154E96CD-E02E-4B0F-9EC3-94ABB77E62AF}" type="presParOf" srcId="{7886FDC6-FB3B-465F-827F-C98B399845FC}" destId="{18373C72-7319-4425-A4BF-50022FFF0512}" srcOrd="1" destOrd="0" presId="urn:microsoft.com/office/officeart/2005/8/layout/vList6"/>
    <dgm:cxn modelId="{3D652F32-A638-4542-94FF-742C2A82EC42}" type="presParOf" srcId="{7886FDC6-FB3B-465F-827F-C98B399845FC}" destId="{9F1DDF87-27DE-4424-A781-6566F13B5C72}" srcOrd="2" destOrd="0" presId="urn:microsoft.com/office/officeart/2005/8/layout/vList6"/>
    <dgm:cxn modelId="{9CF2F8CB-3D06-4255-8933-014D198CA780}" type="presParOf" srcId="{9F1DDF87-27DE-4424-A781-6566F13B5C72}" destId="{1E89ADD6-316F-46A0-93E6-E5AEE656A639}" srcOrd="0" destOrd="0" presId="urn:microsoft.com/office/officeart/2005/8/layout/vList6"/>
    <dgm:cxn modelId="{8C0B66A9-C0D3-4247-8BA4-BEE8391401C8}" type="presParOf" srcId="{9F1DDF87-27DE-4424-A781-6566F13B5C72}" destId="{3F1107BD-6C52-42E6-8D50-1DF28C24F64E}" srcOrd="1" destOrd="0" presId="urn:microsoft.com/office/officeart/2005/8/layout/vList6"/>
    <dgm:cxn modelId="{7CF11083-F0EF-46DB-8AB8-5CE7012F0A07}" type="presParOf" srcId="{7886FDC6-FB3B-465F-827F-C98B399845FC}" destId="{19761DC7-62F6-4482-B026-754121E094AF}" srcOrd="3" destOrd="0" presId="urn:microsoft.com/office/officeart/2005/8/layout/vList6"/>
    <dgm:cxn modelId="{1FFE0073-9D92-41FD-8E18-9A204B34D31A}" type="presParOf" srcId="{7886FDC6-FB3B-465F-827F-C98B399845FC}" destId="{78C7900E-5ECB-4726-A97A-D7CB3C39212E}" srcOrd="4" destOrd="0" presId="urn:microsoft.com/office/officeart/2005/8/layout/vList6"/>
    <dgm:cxn modelId="{7831825A-9E04-4D85-9403-E77EA7978B6F}" type="presParOf" srcId="{78C7900E-5ECB-4726-A97A-D7CB3C39212E}" destId="{F0C35C3C-A6D0-443E-B265-20792B027D77}" srcOrd="0" destOrd="0" presId="urn:microsoft.com/office/officeart/2005/8/layout/vList6"/>
    <dgm:cxn modelId="{09C295FE-6112-43BB-830E-BA817585F290}" type="presParOf" srcId="{78C7900E-5ECB-4726-A97A-D7CB3C39212E}" destId="{04D77022-667E-4B69-B91D-89C2192CDACF}" srcOrd="1" destOrd="0" presId="urn:microsoft.com/office/officeart/2005/8/layout/vList6"/>
    <dgm:cxn modelId="{3D2C4BF5-1891-4E64-BF82-081A5E462DD6}" type="presParOf" srcId="{7886FDC6-FB3B-465F-827F-C98B399845FC}" destId="{AC9F90FC-FBA6-4CAB-8768-F325631C9B0F}" srcOrd="5" destOrd="0" presId="urn:microsoft.com/office/officeart/2005/8/layout/vList6"/>
    <dgm:cxn modelId="{87D397CC-AB24-47E6-A9ED-5B3535CDC6F9}" type="presParOf" srcId="{7886FDC6-FB3B-465F-827F-C98B399845FC}" destId="{D1F91388-8189-4AA4-A3BF-311F08911539}" srcOrd="6" destOrd="0" presId="urn:microsoft.com/office/officeart/2005/8/layout/vList6"/>
    <dgm:cxn modelId="{0D93042D-4F35-4165-BA7B-251F34B5257F}" type="presParOf" srcId="{D1F91388-8189-4AA4-A3BF-311F08911539}" destId="{2ACFAAF2-4A1E-4738-87F7-9F4D43527DFB}" srcOrd="0" destOrd="0" presId="urn:microsoft.com/office/officeart/2005/8/layout/vList6"/>
    <dgm:cxn modelId="{F4CD7365-DF31-465A-BF15-77591695A3F3}" type="presParOf" srcId="{D1F91388-8189-4AA4-A3BF-311F08911539}" destId="{5A37B9FA-912C-43FA-B85E-E663183ADF2C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8D3DB52-89A7-46B8-8518-DB2276AFD20B}" type="doc">
      <dgm:prSet loTypeId="urn:microsoft.com/office/officeart/2005/8/layout/radial6" loCatId="relationship" qsTypeId="urn:microsoft.com/office/officeart/2005/8/quickstyle/3d1" qsCatId="3D" csTypeId="urn:microsoft.com/office/officeart/2005/8/colors/colorful1#1" csCatId="colorful" phldr="1"/>
      <dgm:spPr/>
      <dgm:t>
        <a:bodyPr/>
        <a:lstStyle/>
        <a:p>
          <a:endParaRPr lang="ms-MY"/>
        </a:p>
      </dgm:t>
    </dgm:pt>
    <dgm:pt modelId="{104660C0-C33E-4B72-BF5C-E1A2E957408C}">
      <dgm:prSet phldrT="[Text]" custT="1"/>
      <dgm:spPr/>
      <dgm:t>
        <a:bodyPr/>
        <a:lstStyle/>
        <a:p>
          <a:r>
            <a:rPr lang="en-US" sz="2800" b="1" dirty="0" smtClean="0"/>
            <a:t>GST READINESS</a:t>
          </a:r>
          <a:endParaRPr lang="ms-MY" sz="2800" b="1" dirty="0"/>
        </a:p>
      </dgm:t>
    </dgm:pt>
    <dgm:pt modelId="{999D32C9-0175-4C7F-A4B5-8D8698FB1570}" type="parTrans" cxnId="{3BAC9CD9-15A9-43D4-8393-4C46870A386C}">
      <dgm:prSet/>
      <dgm:spPr/>
      <dgm:t>
        <a:bodyPr/>
        <a:lstStyle/>
        <a:p>
          <a:endParaRPr lang="ms-MY" b="1"/>
        </a:p>
      </dgm:t>
    </dgm:pt>
    <dgm:pt modelId="{37AD3204-DBFD-4F57-80AE-348C8C879248}" type="sibTrans" cxnId="{3BAC9CD9-15A9-43D4-8393-4C46870A386C}">
      <dgm:prSet/>
      <dgm:spPr/>
      <dgm:t>
        <a:bodyPr/>
        <a:lstStyle/>
        <a:p>
          <a:endParaRPr lang="ms-MY" b="1"/>
        </a:p>
      </dgm:t>
    </dgm:pt>
    <dgm:pt modelId="{02CDC0ED-A507-4A3E-B6C9-42127802A995}">
      <dgm:prSet phldrT="[Text]" custT="1"/>
      <dgm:spPr/>
      <dgm:t>
        <a:bodyPr/>
        <a:lstStyle/>
        <a:p>
          <a:r>
            <a:rPr lang="en-US" sz="1200" b="1" dirty="0" smtClean="0">
              <a:solidFill>
                <a:schemeClr val="bg1"/>
              </a:solidFill>
            </a:rPr>
            <a:t>EDUCATION AND TRAINING</a:t>
          </a:r>
          <a:endParaRPr lang="ms-MY" sz="1200" b="1" dirty="0">
            <a:solidFill>
              <a:schemeClr val="bg1"/>
            </a:solidFill>
          </a:endParaRPr>
        </a:p>
      </dgm:t>
    </dgm:pt>
    <dgm:pt modelId="{0AE649DA-1EAA-4D30-A1FB-17306AA79E92}" type="parTrans" cxnId="{8FBD9BE8-BD06-4F48-9AA4-65A29174C7EB}">
      <dgm:prSet/>
      <dgm:spPr/>
      <dgm:t>
        <a:bodyPr/>
        <a:lstStyle/>
        <a:p>
          <a:endParaRPr lang="ms-MY" b="1"/>
        </a:p>
      </dgm:t>
    </dgm:pt>
    <dgm:pt modelId="{9A5C22B7-78C2-490A-A8EF-8982223941C0}" type="sibTrans" cxnId="{8FBD9BE8-BD06-4F48-9AA4-65A29174C7EB}">
      <dgm:prSet/>
      <dgm:spPr/>
      <dgm:t>
        <a:bodyPr/>
        <a:lstStyle/>
        <a:p>
          <a:endParaRPr lang="ms-MY" sz="3200" b="1"/>
        </a:p>
      </dgm:t>
    </dgm:pt>
    <dgm:pt modelId="{B7559318-34B4-4199-A40C-0469A0C47F70}">
      <dgm:prSet phldrT="[Text]" custT="1"/>
      <dgm:spPr/>
      <dgm:t>
        <a:bodyPr/>
        <a:lstStyle/>
        <a:p>
          <a:r>
            <a:rPr lang="en-US" sz="1200" b="1" dirty="0" smtClean="0">
              <a:solidFill>
                <a:schemeClr val="bg1"/>
              </a:solidFill>
            </a:rPr>
            <a:t>TAX REGULATORY COMPLIANCE</a:t>
          </a:r>
          <a:endParaRPr lang="ms-MY" sz="1200" b="1" dirty="0">
            <a:solidFill>
              <a:schemeClr val="bg1"/>
            </a:solidFill>
          </a:endParaRPr>
        </a:p>
      </dgm:t>
    </dgm:pt>
    <dgm:pt modelId="{D093CAFE-6708-49F7-8C68-8B60A0B41CAB}" type="parTrans" cxnId="{E3F78E30-5FE0-40E4-8B4D-0D4EB1EFF9EB}">
      <dgm:prSet/>
      <dgm:spPr/>
      <dgm:t>
        <a:bodyPr/>
        <a:lstStyle/>
        <a:p>
          <a:endParaRPr lang="ms-MY" b="1"/>
        </a:p>
      </dgm:t>
    </dgm:pt>
    <dgm:pt modelId="{EFF3A621-7365-4175-A681-11FF0E4A1FD8}" type="sibTrans" cxnId="{E3F78E30-5FE0-40E4-8B4D-0D4EB1EFF9EB}">
      <dgm:prSet/>
      <dgm:spPr/>
      <dgm:t>
        <a:bodyPr/>
        <a:lstStyle/>
        <a:p>
          <a:endParaRPr lang="ms-MY" sz="3200" b="1"/>
        </a:p>
      </dgm:t>
    </dgm:pt>
    <dgm:pt modelId="{73965A86-A6B1-429F-8E19-546D514E1210}">
      <dgm:prSet phldrT="[Text]" custT="1"/>
      <dgm:spPr/>
      <dgm:t>
        <a:bodyPr/>
        <a:lstStyle/>
        <a:p>
          <a:r>
            <a:rPr lang="en-US" sz="1200" b="1" dirty="0" smtClean="0">
              <a:solidFill>
                <a:schemeClr val="bg1"/>
              </a:solidFill>
            </a:rPr>
            <a:t>TRANSITIONAL ISSUE</a:t>
          </a:r>
          <a:endParaRPr lang="ms-MY" sz="1200" b="1" dirty="0">
            <a:solidFill>
              <a:schemeClr val="bg1"/>
            </a:solidFill>
          </a:endParaRPr>
        </a:p>
      </dgm:t>
    </dgm:pt>
    <dgm:pt modelId="{15E5A3D2-520C-422D-9C26-532687F60C0F}" type="parTrans" cxnId="{B71D13A1-45E3-48A6-B4E0-104CFA16D99C}">
      <dgm:prSet/>
      <dgm:spPr/>
      <dgm:t>
        <a:bodyPr/>
        <a:lstStyle/>
        <a:p>
          <a:endParaRPr lang="ms-MY" b="1"/>
        </a:p>
      </dgm:t>
    </dgm:pt>
    <dgm:pt modelId="{2652A65A-ABCA-446B-ACB2-A796F4720AA1}" type="sibTrans" cxnId="{B71D13A1-45E3-48A6-B4E0-104CFA16D99C}">
      <dgm:prSet/>
      <dgm:spPr/>
      <dgm:t>
        <a:bodyPr/>
        <a:lstStyle/>
        <a:p>
          <a:endParaRPr lang="ms-MY" sz="3200" b="1"/>
        </a:p>
      </dgm:t>
    </dgm:pt>
    <dgm:pt modelId="{6FDD5EE8-2DE8-46D4-8098-07C7D95896BC}">
      <dgm:prSet phldrT="[Text]" custT="1"/>
      <dgm:spPr/>
      <dgm:t>
        <a:bodyPr/>
        <a:lstStyle/>
        <a:p>
          <a:r>
            <a:rPr lang="en-US" sz="1200" b="1" dirty="0" smtClean="0">
              <a:solidFill>
                <a:schemeClr val="bg1"/>
              </a:solidFill>
            </a:rPr>
            <a:t>ACCOUNTING FOR GST</a:t>
          </a:r>
          <a:endParaRPr lang="ms-MY" sz="1200" b="1" dirty="0">
            <a:solidFill>
              <a:schemeClr val="bg1"/>
            </a:solidFill>
          </a:endParaRPr>
        </a:p>
      </dgm:t>
    </dgm:pt>
    <dgm:pt modelId="{DB4BD7BF-B58A-4EC2-B9C2-C44E925426B1}" type="parTrans" cxnId="{13ABA4C4-0319-4761-97D6-59281BD3F7E7}">
      <dgm:prSet/>
      <dgm:spPr/>
      <dgm:t>
        <a:bodyPr/>
        <a:lstStyle/>
        <a:p>
          <a:endParaRPr lang="ms-MY" b="1"/>
        </a:p>
      </dgm:t>
    </dgm:pt>
    <dgm:pt modelId="{6F8FB89F-0FCB-43FC-B3C0-97E9E90BD0A0}" type="sibTrans" cxnId="{13ABA4C4-0319-4761-97D6-59281BD3F7E7}">
      <dgm:prSet/>
      <dgm:spPr/>
      <dgm:t>
        <a:bodyPr/>
        <a:lstStyle/>
        <a:p>
          <a:endParaRPr lang="ms-MY" sz="3200" b="1"/>
        </a:p>
      </dgm:t>
    </dgm:pt>
    <dgm:pt modelId="{3EAD1F72-5775-472D-9F1B-E4F8BF3E1D5B}">
      <dgm:prSet custT="1"/>
      <dgm:spPr/>
      <dgm:t>
        <a:bodyPr/>
        <a:lstStyle/>
        <a:p>
          <a:r>
            <a:rPr lang="en-US" sz="1100" b="1" dirty="0" smtClean="0">
              <a:solidFill>
                <a:schemeClr val="bg1"/>
              </a:solidFill>
            </a:rPr>
            <a:t>SUPPLIER AND CUSTOMER COMMUNICATION</a:t>
          </a:r>
          <a:endParaRPr lang="ms-MY" sz="1100" b="1" dirty="0">
            <a:solidFill>
              <a:schemeClr val="bg1"/>
            </a:solidFill>
          </a:endParaRPr>
        </a:p>
      </dgm:t>
    </dgm:pt>
    <dgm:pt modelId="{25201468-D360-4356-BA64-57FD1D36139E}" type="parTrans" cxnId="{E13DE3AE-EEDD-40E5-9BC4-1F2FBF1F53E8}">
      <dgm:prSet/>
      <dgm:spPr/>
      <dgm:t>
        <a:bodyPr/>
        <a:lstStyle/>
        <a:p>
          <a:endParaRPr lang="ms-MY" b="1"/>
        </a:p>
      </dgm:t>
    </dgm:pt>
    <dgm:pt modelId="{A579998E-85E7-4BBB-AE7F-66AD824CC4FF}" type="sibTrans" cxnId="{E13DE3AE-EEDD-40E5-9BC4-1F2FBF1F53E8}">
      <dgm:prSet/>
      <dgm:spPr/>
      <dgm:t>
        <a:bodyPr/>
        <a:lstStyle/>
        <a:p>
          <a:endParaRPr lang="ms-MY" sz="3200" b="1"/>
        </a:p>
      </dgm:t>
    </dgm:pt>
    <dgm:pt modelId="{EEFFFDD4-8DE2-4E16-9D3A-EC43DE7D89E2}">
      <dgm:prSet phldrT="[Text]" custT="1"/>
      <dgm:spPr/>
      <dgm:t>
        <a:bodyPr/>
        <a:lstStyle/>
        <a:p>
          <a:r>
            <a:rPr lang="en-US" sz="1200" b="1" dirty="0" smtClean="0">
              <a:solidFill>
                <a:schemeClr val="bg1"/>
              </a:solidFill>
            </a:rPr>
            <a:t>SYSTEM AND TECHNOLOGY</a:t>
          </a:r>
          <a:endParaRPr lang="ms-MY" sz="1200" b="1" dirty="0">
            <a:solidFill>
              <a:schemeClr val="bg1"/>
            </a:solidFill>
          </a:endParaRPr>
        </a:p>
      </dgm:t>
    </dgm:pt>
    <dgm:pt modelId="{59A79397-5130-4830-A345-42EE9831A6C2}" type="parTrans" cxnId="{24CC9230-DFFA-4F3A-87F2-53D79CE8D824}">
      <dgm:prSet/>
      <dgm:spPr/>
      <dgm:t>
        <a:bodyPr/>
        <a:lstStyle/>
        <a:p>
          <a:endParaRPr lang="en-SG" b="1"/>
        </a:p>
      </dgm:t>
    </dgm:pt>
    <dgm:pt modelId="{582C31F3-FED0-478A-A6DC-8AA476468FF4}" type="sibTrans" cxnId="{24CC9230-DFFA-4F3A-87F2-53D79CE8D824}">
      <dgm:prSet/>
      <dgm:spPr/>
      <dgm:t>
        <a:bodyPr/>
        <a:lstStyle/>
        <a:p>
          <a:endParaRPr lang="en-SG" sz="3200" b="1"/>
        </a:p>
      </dgm:t>
    </dgm:pt>
    <dgm:pt modelId="{20ADE303-D772-4B3B-AE4C-1DCC930FBD9B}" type="pres">
      <dgm:prSet presAssocID="{A8D3DB52-89A7-46B8-8518-DB2276AFD20B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ms-MY"/>
        </a:p>
      </dgm:t>
    </dgm:pt>
    <dgm:pt modelId="{A83C7137-DC23-4535-95F2-9E5228A0BF33}" type="pres">
      <dgm:prSet presAssocID="{104660C0-C33E-4B72-BF5C-E1A2E957408C}" presName="centerShape" presStyleLbl="node0" presStyleIdx="0" presStyleCnt="1" custScaleX="153164"/>
      <dgm:spPr/>
      <dgm:t>
        <a:bodyPr/>
        <a:lstStyle/>
        <a:p>
          <a:endParaRPr lang="ms-MY"/>
        </a:p>
      </dgm:t>
    </dgm:pt>
    <dgm:pt modelId="{B2042EE8-ED77-4890-A48A-110A3DBBBF9C}" type="pres">
      <dgm:prSet presAssocID="{02CDC0ED-A507-4A3E-B6C9-42127802A995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ms-MY"/>
        </a:p>
      </dgm:t>
    </dgm:pt>
    <dgm:pt modelId="{ABF6C8A8-5E1C-46D8-B357-70C2268AC75A}" type="pres">
      <dgm:prSet presAssocID="{02CDC0ED-A507-4A3E-B6C9-42127802A995}" presName="dummy" presStyleCnt="0"/>
      <dgm:spPr/>
      <dgm:t>
        <a:bodyPr/>
        <a:lstStyle/>
        <a:p>
          <a:endParaRPr lang="en-SG"/>
        </a:p>
      </dgm:t>
    </dgm:pt>
    <dgm:pt modelId="{FD0FB52D-C7F6-4B28-A1CE-EA1B22700ADA}" type="pres">
      <dgm:prSet presAssocID="{9A5C22B7-78C2-490A-A8EF-8982223941C0}" presName="sibTrans" presStyleLbl="sibTrans2D1" presStyleIdx="0" presStyleCnt="6"/>
      <dgm:spPr/>
      <dgm:t>
        <a:bodyPr/>
        <a:lstStyle/>
        <a:p>
          <a:endParaRPr lang="ms-MY"/>
        </a:p>
      </dgm:t>
    </dgm:pt>
    <dgm:pt modelId="{7C2B596F-3388-48B3-BD39-D5BC0B940DC9}" type="pres">
      <dgm:prSet presAssocID="{3EAD1F72-5775-472D-9F1B-E4F8BF3E1D5B}" presName="node" presStyleLbl="node1" presStyleIdx="1" presStyleCnt="6" custScaleX="139780" custRadScaleRad="106999" custRadScaleInc="6316">
        <dgm:presLayoutVars>
          <dgm:bulletEnabled val="1"/>
        </dgm:presLayoutVars>
      </dgm:prSet>
      <dgm:spPr/>
      <dgm:t>
        <a:bodyPr/>
        <a:lstStyle/>
        <a:p>
          <a:endParaRPr lang="ms-MY"/>
        </a:p>
      </dgm:t>
    </dgm:pt>
    <dgm:pt modelId="{37EC2121-88DE-4180-9AF0-76814D451EDD}" type="pres">
      <dgm:prSet presAssocID="{3EAD1F72-5775-472D-9F1B-E4F8BF3E1D5B}" presName="dummy" presStyleCnt="0"/>
      <dgm:spPr/>
      <dgm:t>
        <a:bodyPr/>
        <a:lstStyle/>
        <a:p>
          <a:endParaRPr lang="en-SG"/>
        </a:p>
      </dgm:t>
    </dgm:pt>
    <dgm:pt modelId="{38F58394-8D12-4FC1-96DB-CE312C750EF7}" type="pres">
      <dgm:prSet presAssocID="{A579998E-85E7-4BBB-AE7F-66AD824CC4FF}" presName="sibTrans" presStyleLbl="sibTrans2D1" presStyleIdx="1" presStyleCnt="6"/>
      <dgm:spPr/>
      <dgm:t>
        <a:bodyPr/>
        <a:lstStyle/>
        <a:p>
          <a:endParaRPr lang="ms-MY"/>
        </a:p>
      </dgm:t>
    </dgm:pt>
    <dgm:pt modelId="{22D2E5ED-63AB-4054-A7DA-07EFBF079F3C}" type="pres">
      <dgm:prSet presAssocID="{B7559318-34B4-4199-A40C-0469A0C47F70}" presName="node" presStyleLbl="node1" presStyleIdx="2" presStyleCnt="6" custScaleX="150805" custRadScaleRad="107400" custRadScaleInc="17836">
        <dgm:presLayoutVars>
          <dgm:bulletEnabled val="1"/>
        </dgm:presLayoutVars>
      </dgm:prSet>
      <dgm:spPr/>
      <dgm:t>
        <a:bodyPr/>
        <a:lstStyle/>
        <a:p>
          <a:endParaRPr lang="ms-MY"/>
        </a:p>
      </dgm:t>
    </dgm:pt>
    <dgm:pt modelId="{85747D3E-736A-4BFE-91A9-3AFC0DFAE993}" type="pres">
      <dgm:prSet presAssocID="{B7559318-34B4-4199-A40C-0469A0C47F70}" presName="dummy" presStyleCnt="0"/>
      <dgm:spPr/>
      <dgm:t>
        <a:bodyPr/>
        <a:lstStyle/>
        <a:p>
          <a:endParaRPr lang="en-SG"/>
        </a:p>
      </dgm:t>
    </dgm:pt>
    <dgm:pt modelId="{F96B5B31-BB0A-4D8F-B8B8-8CF1775EC793}" type="pres">
      <dgm:prSet presAssocID="{EFF3A621-7365-4175-A681-11FF0E4A1FD8}" presName="sibTrans" presStyleLbl="sibTrans2D1" presStyleIdx="2" presStyleCnt="6"/>
      <dgm:spPr/>
      <dgm:t>
        <a:bodyPr/>
        <a:lstStyle/>
        <a:p>
          <a:endParaRPr lang="ms-MY"/>
        </a:p>
      </dgm:t>
    </dgm:pt>
    <dgm:pt modelId="{19AC1686-B539-4D80-B990-87315F7DEC82}" type="pres">
      <dgm:prSet presAssocID="{73965A86-A6B1-429F-8E19-546D514E1210}" presName="node" presStyleLbl="node1" presStyleIdx="3" presStyleCnt="6" custScaleX="138486">
        <dgm:presLayoutVars>
          <dgm:bulletEnabled val="1"/>
        </dgm:presLayoutVars>
      </dgm:prSet>
      <dgm:spPr/>
      <dgm:t>
        <a:bodyPr/>
        <a:lstStyle/>
        <a:p>
          <a:endParaRPr lang="ms-MY"/>
        </a:p>
      </dgm:t>
    </dgm:pt>
    <dgm:pt modelId="{E507E269-4A66-449E-A73A-4AA976B170B9}" type="pres">
      <dgm:prSet presAssocID="{73965A86-A6B1-429F-8E19-546D514E1210}" presName="dummy" presStyleCnt="0"/>
      <dgm:spPr/>
      <dgm:t>
        <a:bodyPr/>
        <a:lstStyle/>
        <a:p>
          <a:endParaRPr lang="en-SG"/>
        </a:p>
      </dgm:t>
    </dgm:pt>
    <dgm:pt modelId="{06496D5A-8B16-4A72-B592-BE152781A05B}" type="pres">
      <dgm:prSet presAssocID="{2652A65A-ABCA-446B-ACB2-A796F4720AA1}" presName="sibTrans" presStyleLbl="sibTrans2D1" presStyleIdx="3" presStyleCnt="6"/>
      <dgm:spPr/>
      <dgm:t>
        <a:bodyPr/>
        <a:lstStyle/>
        <a:p>
          <a:endParaRPr lang="ms-MY"/>
        </a:p>
      </dgm:t>
    </dgm:pt>
    <dgm:pt modelId="{471A1C74-F415-4A8B-8B83-8DB35BFAC967}" type="pres">
      <dgm:prSet presAssocID="{6FDD5EE8-2DE8-46D4-8098-07C7D95896BC}" presName="node" presStyleLbl="node1" presStyleIdx="4" presStyleCnt="6" custScaleX="122305" custRadScaleRad="105195" custRadScaleInc="-912">
        <dgm:presLayoutVars>
          <dgm:bulletEnabled val="1"/>
        </dgm:presLayoutVars>
      </dgm:prSet>
      <dgm:spPr/>
      <dgm:t>
        <a:bodyPr/>
        <a:lstStyle/>
        <a:p>
          <a:endParaRPr lang="ms-MY"/>
        </a:p>
      </dgm:t>
    </dgm:pt>
    <dgm:pt modelId="{8E1CE68B-BEF3-45FD-A315-0FDFCF3AD538}" type="pres">
      <dgm:prSet presAssocID="{6FDD5EE8-2DE8-46D4-8098-07C7D95896BC}" presName="dummy" presStyleCnt="0"/>
      <dgm:spPr/>
      <dgm:t>
        <a:bodyPr/>
        <a:lstStyle/>
        <a:p>
          <a:endParaRPr lang="en-SG"/>
        </a:p>
      </dgm:t>
    </dgm:pt>
    <dgm:pt modelId="{401CD52B-E1DB-40AF-B809-E7466BB20E5C}" type="pres">
      <dgm:prSet presAssocID="{6F8FB89F-0FCB-43FC-B3C0-97E9E90BD0A0}" presName="sibTrans" presStyleLbl="sibTrans2D1" presStyleIdx="4" presStyleCnt="6"/>
      <dgm:spPr/>
      <dgm:t>
        <a:bodyPr/>
        <a:lstStyle/>
        <a:p>
          <a:endParaRPr lang="ms-MY"/>
        </a:p>
      </dgm:t>
    </dgm:pt>
    <dgm:pt modelId="{2536D391-4F45-4FCD-B1A7-F74EF7E81E38}" type="pres">
      <dgm:prSet presAssocID="{EEFFFDD4-8DE2-4E16-9D3A-EC43DE7D89E2}" presName="node" presStyleLbl="node1" presStyleIdx="5" presStyleCnt="6" custScaleX="122797" custRadScaleRad="105067" custRadScaleInc="7996">
        <dgm:presLayoutVars>
          <dgm:bulletEnabled val="1"/>
        </dgm:presLayoutVars>
      </dgm:prSet>
      <dgm:spPr/>
      <dgm:t>
        <a:bodyPr/>
        <a:lstStyle/>
        <a:p>
          <a:endParaRPr lang="en-SG"/>
        </a:p>
      </dgm:t>
    </dgm:pt>
    <dgm:pt modelId="{46AFEA46-DEF0-469D-8D9A-A53FB76D0140}" type="pres">
      <dgm:prSet presAssocID="{EEFFFDD4-8DE2-4E16-9D3A-EC43DE7D89E2}" presName="dummy" presStyleCnt="0"/>
      <dgm:spPr/>
      <dgm:t>
        <a:bodyPr/>
        <a:lstStyle/>
        <a:p>
          <a:endParaRPr lang="en-SG"/>
        </a:p>
      </dgm:t>
    </dgm:pt>
    <dgm:pt modelId="{7CA58966-8F88-42D9-B5A0-17E438DC56B6}" type="pres">
      <dgm:prSet presAssocID="{582C31F3-FED0-478A-A6DC-8AA476468FF4}" presName="sibTrans" presStyleLbl="sibTrans2D1" presStyleIdx="5" presStyleCnt="6"/>
      <dgm:spPr/>
      <dgm:t>
        <a:bodyPr/>
        <a:lstStyle/>
        <a:p>
          <a:endParaRPr lang="en-SG"/>
        </a:p>
      </dgm:t>
    </dgm:pt>
  </dgm:ptLst>
  <dgm:cxnLst>
    <dgm:cxn modelId="{9DACC2B6-A0A4-437D-9F9E-79118D356F26}" type="presOf" srcId="{A579998E-85E7-4BBB-AE7F-66AD824CC4FF}" destId="{38F58394-8D12-4FC1-96DB-CE312C750EF7}" srcOrd="0" destOrd="0" presId="urn:microsoft.com/office/officeart/2005/8/layout/radial6"/>
    <dgm:cxn modelId="{D67E4510-3655-408D-9B5A-DFF62C5B40DC}" type="presOf" srcId="{6F8FB89F-0FCB-43FC-B3C0-97E9E90BD0A0}" destId="{401CD52B-E1DB-40AF-B809-E7466BB20E5C}" srcOrd="0" destOrd="0" presId="urn:microsoft.com/office/officeart/2005/8/layout/radial6"/>
    <dgm:cxn modelId="{2EAFDAEF-20F3-4023-AD1F-D91BD305A1EC}" type="presOf" srcId="{6FDD5EE8-2DE8-46D4-8098-07C7D95896BC}" destId="{471A1C74-F415-4A8B-8B83-8DB35BFAC967}" srcOrd="0" destOrd="0" presId="urn:microsoft.com/office/officeart/2005/8/layout/radial6"/>
    <dgm:cxn modelId="{C0FC31F5-157E-4EFA-850D-09A6E57242AA}" type="presOf" srcId="{2652A65A-ABCA-446B-ACB2-A796F4720AA1}" destId="{06496D5A-8B16-4A72-B592-BE152781A05B}" srcOrd="0" destOrd="0" presId="urn:microsoft.com/office/officeart/2005/8/layout/radial6"/>
    <dgm:cxn modelId="{8FBD9BE8-BD06-4F48-9AA4-65A29174C7EB}" srcId="{104660C0-C33E-4B72-BF5C-E1A2E957408C}" destId="{02CDC0ED-A507-4A3E-B6C9-42127802A995}" srcOrd="0" destOrd="0" parTransId="{0AE649DA-1EAA-4D30-A1FB-17306AA79E92}" sibTransId="{9A5C22B7-78C2-490A-A8EF-8982223941C0}"/>
    <dgm:cxn modelId="{6F9DA92F-506B-4459-8127-85157E970B3A}" type="presOf" srcId="{582C31F3-FED0-478A-A6DC-8AA476468FF4}" destId="{7CA58966-8F88-42D9-B5A0-17E438DC56B6}" srcOrd="0" destOrd="0" presId="urn:microsoft.com/office/officeart/2005/8/layout/radial6"/>
    <dgm:cxn modelId="{0B41ED8A-A4EC-4ED1-B281-EE3E8E4BB2DE}" type="presOf" srcId="{A8D3DB52-89A7-46B8-8518-DB2276AFD20B}" destId="{20ADE303-D772-4B3B-AE4C-1DCC930FBD9B}" srcOrd="0" destOrd="0" presId="urn:microsoft.com/office/officeart/2005/8/layout/radial6"/>
    <dgm:cxn modelId="{E3F78E30-5FE0-40E4-8B4D-0D4EB1EFF9EB}" srcId="{104660C0-C33E-4B72-BF5C-E1A2E957408C}" destId="{B7559318-34B4-4199-A40C-0469A0C47F70}" srcOrd="2" destOrd="0" parTransId="{D093CAFE-6708-49F7-8C68-8B60A0B41CAB}" sibTransId="{EFF3A621-7365-4175-A681-11FF0E4A1FD8}"/>
    <dgm:cxn modelId="{13ABA4C4-0319-4761-97D6-59281BD3F7E7}" srcId="{104660C0-C33E-4B72-BF5C-E1A2E957408C}" destId="{6FDD5EE8-2DE8-46D4-8098-07C7D95896BC}" srcOrd="4" destOrd="0" parTransId="{DB4BD7BF-B58A-4EC2-B9C2-C44E925426B1}" sibTransId="{6F8FB89F-0FCB-43FC-B3C0-97E9E90BD0A0}"/>
    <dgm:cxn modelId="{E13DE3AE-EEDD-40E5-9BC4-1F2FBF1F53E8}" srcId="{104660C0-C33E-4B72-BF5C-E1A2E957408C}" destId="{3EAD1F72-5775-472D-9F1B-E4F8BF3E1D5B}" srcOrd="1" destOrd="0" parTransId="{25201468-D360-4356-BA64-57FD1D36139E}" sibTransId="{A579998E-85E7-4BBB-AE7F-66AD824CC4FF}"/>
    <dgm:cxn modelId="{268C85C6-7925-48AA-8983-202A83A5CEDC}" type="presOf" srcId="{EEFFFDD4-8DE2-4E16-9D3A-EC43DE7D89E2}" destId="{2536D391-4F45-4FCD-B1A7-F74EF7E81E38}" srcOrd="0" destOrd="0" presId="urn:microsoft.com/office/officeart/2005/8/layout/radial6"/>
    <dgm:cxn modelId="{118F88F5-B413-4003-A3E7-085A69DEACCB}" type="presOf" srcId="{EFF3A621-7365-4175-A681-11FF0E4A1FD8}" destId="{F96B5B31-BB0A-4D8F-B8B8-8CF1775EC793}" srcOrd="0" destOrd="0" presId="urn:microsoft.com/office/officeart/2005/8/layout/radial6"/>
    <dgm:cxn modelId="{B71D13A1-45E3-48A6-B4E0-104CFA16D99C}" srcId="{104660C0-C33E-4B72-BF5C-E1A2E957408C}" destId="{73965A86-A6B1-429F-8E19-546D514E1210}" srcOrd="3" destOrd="0" parTransId="{15E5A3D2-520C-422D-9C26-532687F60C0F}" sibTransId="{2652A65A-ABCA-446B-ACB2-A796F4720AA1}"/>
    <dgm:cxn modelId="{24CC9230-DFFA-4F3A-87F2-53D79CE8D824}" srcId="{104660C0-C33E-4B72-BF5C-E1A2E957408C}" destId="{EEFFFDD4-8DE2-4E16-9D3A-EC43DE7D89E2}" srcOrd="5" destOrd="0" parTransId="{59A79397-5130-4830-A345-42EE9831A6C2}" sibTransId="{582C31F3-FED0-478A-A6DC-8AA476468FF4}"/>
    <dgm:cxn modelId="{EFF5BD85-CEC0-490A-8008-91F2EED37D47}" type="presOf" srcId="{104660C0-C33E-4B72-BF5C-E1A2E957408C}" destId="{A83C7137-DC23-4535-95F2-9E5228A0BF33}" srcOrd="0" destOrd="0" presId="urn:microsoft.com/office/officeart/2005/8/layout/radial6"/>
    <dgm:cxn modelId="{731E23FE-EEB7-4EED-9AD8-DF2C57A7105C}" type="presOf" srcId="{02CDC0ED-A507-4A3E-B6C9-42127802A995}" destId="{B2042EE8-ED77-4890-A48A-110A3DBBBF9C}" srcOrd="0" destOrd="0" presId="urn:microsoft.com/office/officeart/2005/8/layout/radial6"/>
    <dgm:cxn modelId="{908D8874-C31E-4775-A656-B83E9CC40299}" type="presOf" srcId="{3EAD1F72-5775-472D-9F1B-E4F8BF3E1D5B}" destId="{7C2B596F-3388-48B3-BD39-D5BC0B940DC9}" srcOrd="0" destOrd="0" presId="urn:microsoft.com/office/officeart/2005/8/layout/radial6"/>
    <dgm:cxn modelId="{887C4F32-C2F5-494E-B952-D26A88A5B35A}" type="presOf" srcId="{9A5C22B7-78C2-490A-A8EF-8982223941C0}" destId="{FD0FB52D-C7F6-4B28-A1CE-EA1B22700ADA}" srcOrd="0" destOrd="0" presId="urn:microsoft.com/office/officeart/2005/8/layout/radial6"/>
    <dgm:cxn modelId="{3BAC9CD9-15A9-43D4-8393-4C46870A386C}" srcId="{A8D3DB52-89A7-46B8-8518-DB2276AFD20B}" destId="{104660C0-C33E-4B72-BF5C-E1A2E957408C}" srcOrd="0" destOrd="0" parTransId="{999D32C9-0175-4C7F-A4B5-8D8698FB1570}" sibTransId="{37AD3204-DBFD-4F57-80AE-348C8C879248}"/>
    <dgm:cxn modelId="{E1E1DC00-0302-414B-B2C5-57351B73ACCA}" type="presOf" srcId="{73965A86-A6B1-429F-8E19-546D514E1210}" destId="{19AC1686-B539-4D80-B990-87315F7DEC82}" srcOrd="0" destOrd="0" presId="urn:microsoft.com/office/officeart/2005/8/layout/radial6"/>
    <dgm:cxn modelId="{BDB01016-6BC9-46AB-978D-183776569F69}" type="presOf" srcId="{B7559318-34B4-4199-A40C-0469A0C47F70}" destId="{22D2E5ED-63AB-4054-A7DA-07EFBF079F3C}" srcOrd="0" destOrd="0" presId="urn:microsoft.com/office/officeart/2005/8/layout/radial6"/>
    <dgm:cxn modelId="{582F1F2C-33F3-4CA8-89C0-941F495363DB}" type="presParOf" srcId="{20ADE303-D772-4B3B-AE4C-1DCC930FBD9B}" destId="{A83C7137-DC23-4535-95F2-9E5228A0BF33}" srcOrd="0" destOrd="0" presId="urn:microsoft.com/office/officeart/2005/8/layout/radial6"/>
    <dgm:cxn modelId="{421280BF-175C-4EEF-BE74-D55ED4F743AD}" type="presParOf" srcId="{20ADE303-D772-4B3B-AE4C-1DCC930FBD9B}" destId="{B2042EE8-ED77-4890-A48A-110A3DBBBF9C}" srcOrd="1" destOrd="0" presId="urn:microsoft.com/office/officeart/2005/8/layout/radial6"/>
    <dgm:cxn modelId="{49652024-CCC9-4A20-AC76-35DF9EA82A94}" type="presParOf" srcId="{20ADE303-D772-4B3B-AE4C-1DCC930FBD9B}" destId="{ABF6C8A8-5E1C-46D8-B357-70C2268AC75A}" srcOrd="2" destOrd="0" presId="urn:microsoft.com/office/officeart/2005/8/layout/radial6"/>
    <dgm:cxn modelId="{5B22FE9F-701A-4ACD-B53B-C6951002C531}" type="presParOf" srcId="{20ADE303-D772-4B3B-AE4C-1DCC930FBD9B}" destId="{FD0FB52D-C7F6-4B28-A1CE-EA1B22700ADA}" srcOrd="3" destOrd="0" presId="urn:microsoft.com/office/officeart/2005/8/layout/radial6"/>
    <dgm:cxn modelId="{D51443E0-9143-47CC-90FD-63C8E3ABA0A4}" type="presParOf" srcId="{20ADE303-D772-4B3B-AE4C-1DCC930FBD9B}" destId="{7C2B596F-3388-48B3-BD39-D5BC0B940DC9}" srcOrd="4" destOrd="0" presId="urn:microsoft.com/office/officeart/2005/8/layout/radial6"/>
    <dgm:cxn modelId="{6B8AA09C-38CE-4BAE-B46E-A342274CCD73}" type="presParOf" srcId="{20ADE303-D772-4B3B-AE4C-1DCC930FBD9B}" destId="{37EC2121-88DE-4180-9AF0-76814D451EDD}" srcOrd="5" destOrd="0" presId="urn:microsoft.com/office/officeart/2005/8/layout/radial6"/>
    <dgm:cxn modelId="{6002194D-6068-4A28-A159-C0840EF13226}" type="presParOf" srcId="{20ADE303-D772-4B3B-AE4C-1DCC930FBD9B}" destId="{38F58394-8D12-4FC1-96DB-CE312C750EF7}" srcOrd="6" destOrd="0" presId="urn:microsoft.com/office/officeart/2005/8/layout/radial6"/>
    <dgm:cxn modelId="{95A2F5EB-E650-4D72-864A-06063F0326DF}" type="presParOf" srcId="{20ADE303-D772-4B3B-AE4C-1DCC930FBD9B}" destId="{22D2E5ED-63AB-4054-A7DA-07EFBF079F3C}" srcOrd="7" destOrd="0" presId="urn:microsoft.com/office/officeart/2005/8/layout/radial6"/>
    <dgm:cxn modelId="{8951ED7C-A58F-427A-8A34-FE26B62FB76F}" type="presParOf" srcId="{20ADE303-D772-4B3B-AE4C-1DCC930FBD9B}" destId="{85747D3E-736A-4BFE-91A9-3AFC0DFAE993}" srcOrd="8" destOrd="0" presId="urn:microsoft.com/office/officeart/2005/8/layout/radial6"/>
    <dgm:cxn modelId="{C56B6FFA-A936-4452-9411-7096FA92E113}" type="presParOf" srcId="{20ADE303-D772-4B3B-AE4C-1DCC930FBD9B}" destId="{F96B5B31-BB0A-4D8F-B8B8-8CF1775EC793}" srcOrd="9" destOrd="0" presId="urn:microsoft.com/office/officeart/2005/8/layout/radial6"/>
    <dgm:cxn modelId="{7E0CD607-965B-4655-9C10-6AE95A0D9900}" type="presParOf" srcId="{20ADE303-D772-4B3B-AE4C-1DCC930FBD9B}" destId="{19AC1686-B539-4D80-B990-87315F7DEC82}" srcOrd="10" destOrd="0" presId="urn:microsoft.com/office/officeart/2005/8/layout/radial6"/>
    <dgm:cxn modelId="{1B19F290-7943-4514-AF9D-083FBECF98EB}" type="presParOf" srcId="{20ADE303-D772-4B3B-AE4C-1DCC930FBD9B}" destId="{E507E269-4A66-449E-A73A-4AA976B170B9}" srcOrd="11" destOrd="0" presId="urn:microsoft.com/office/officeart/2005/8/layout/radial6"/>
    <dgm:cxn modelId="{F02D34D4-DDED-4EEE-A3EE-680EA5409687}" type="presParOf" srcId="{20ADE303-D772-4B3B-AE4C-1DCC930FBD9B}" destId="{06496D5A-8B16-4A72-B592-BE152781A05B}" srcOrd="12" destOrd="0" presId="urn:microsoft.com/office/officeart/2005/8/layout/radial6"/>
    <dgm:cxn modelId="{A87FB5F0-31FE-41BB-9EE5-022289BA915B}" type="presParOf" srcId="{20ADE303-D772-4B3B-AE4C-1DCC930FBD9B}" destId="{471A1C74-F415-4A8B-8B83-8DB35BFAC967}" srcOrd="13" destOrd="0" presId="urn:microsoft.com/office/officeart/2005/8/layout/radial6"/>
    <dgm:cxn modelId="{7DBA1EDF-B64E-4619-826D-86BDFD44FC32}" type="presParOf" srcId="{20ADE303-D772-4B3B-AE4C-1DCC930FBD9B}" destId="{8E1CE68B-BEF3-45FD-A315-0FDFCF3AD538}" srcOrd="14" destOrd="0" presId="urn:microsoft.com/office/officeart/2005/8/layout/radial6"/>
    <dgm:cxn modelId="{1F42C72E-7615-4963-9D08-3F5ED6C63644}" type="presParOf" srcId="{20ADE303-D772-4B3B-AE4C-1DCC930FBD9B}" destId="{401CD52B-E1DB-40AF-B809-E7466BB20E5C}" srcOrd="15" destOrd="0" presId="urn:microsoft.com/office/officeart/2005/8/layout/radial6"/>
    <dgm:cxn modelId="{B612D491-BF3C-42FA-B73A-AB6343A205B2}" type="presParOf" srcId="{20ADE303-D772-4B3B-AE4C-1DCC930FBD9B}" destId="{2536D391-4F45-4FCD-B1A7-F74EF7E81E38}" srcOrd="16" destOrd="0" presId="urn:microsoft.com/office/officeart/2005/8/layout/radial6"/>
    <dgm:cxn modelId="{778672DC-112C-42CC-A2B5-2F7733C6A739}" type="presParOf" srcId="{20ADE303-D772-4B3B-AE4C-1DCC930FBD9B}" destId="{46AFEA46-DEF0-469D-8D9A-A53FB76D0140}" srcOrd="17" destOrd="0" presId="urn:microsoft.com/office/officeart/2005/8/layout/radial6"/>
    <dgm:cxn modelId="{980C9692-A941-4734-9240-8E845A52085E}" type="presParOf" srcId="{20ADE303-D772-4B3B-AE4C-1DCC930FBD9B}" destId="{7CA58966-8F88-42D9-B5A0-17E438DC56B6}" srcOrd="18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68B7CC-1F5C-4BEE-B544-FE12F327A6E0}">
      <dsp:nvSpPr>
        <dsp:cNvPr id="0" name=""/>
        <dsp:cNvSpPr/>
      </dsp:nvSpPr>
      <dsp:spPr>
        <a:xfrm>
          <a:off x="0" y="12351"/>
          <a:ext cx="4745881" cy="973276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845" tIns="29845" rIns="29845" bIns="29845" numCol="1" spcCol="1270" anchor="t" anchorCtr="0">
          <a:noAutofit/>
        </a:bodyPr>
        <a:lstStyle/>
        <a:p>
          <a:pPr marL="285750" lvl="1" indent="-285750" algn="l" defTabSz="2089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MY" sz="4700" kern="1200" dirty="0"/>
        </a:p>
      </dsp:txBody>
      <dsp:txXfrm>
        <a:off x="0" y="134011"/>
        <a:ext cx="4380903" cy="729957"/>
      </dsp:txXfrm>
    </dsp:sp>
    <dsp:sp modelId="{8503E612-8D83-465A-BAA7-A86851FF125A}">
      <dsp:nvSpPr>
        <dsp:cNvPr id="0" name=""/>
        <dsp:cNvSpPr/>
      </dsp:nvSpPr>
      <dsp:spPr>
        <a:xfrm>
          <a:off x="4790286" y="22084"/>
          <a:ext cx="1988112" cy="973276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6690" tIns="93345" rIns="186690" bIns="93345" numCol="1" spcCol="1270" anchor="ctr" anchorCtr="0">
          <a:noAutofit/>
        </a:bodyPr>
        <a:lstStyle/>
        <a:p>
          <a:pPr lvl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900" kern="1200" dirty="0" smtClean="0"/>
            <a:t>6%</a:t>
          </a:r>
          <a:endParaRPr lang="en-MY" sz="4900" kern="1200" dirty="0"/>
        </a:p>
      </dsp:txBody>
      <dsp:txXfrm>
        <a:off x="4837797" y="69595"/>
        <a:ext cx="1893090" cy="878254"/>
      </dsp:txXfrm>
    </dsp:sp>
    <dsp:sp modelId="{3F1107BD-6C52-42E6-8D50-1DF28C24F64E}">
      <dsp:nvSpPr>
        <dsp:cNvPr id="0" name=""/>
        <dsp:cNvSpPr/>
      </dsp:nvSpPr>
      <dsp:spPr>
        <a:xfrm>
          <a:off x="0" y="1088824"/>
          <a:ext cx="4745881" cy="973276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hueOff val="-5370241"/>
            <a:satOff val="24126"/>
            <a:lumOff val="1658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" tIns="635" rIns="635" bIns="635" numCol="1" spcCol="1270" anchor="t" anchorCtr="0">
          <a:noAutofit/>
        </a:bodyPr>
        <a:lstStyle/>
        <a:p>
          <a:pPr marL="57150" lvl="1" indent="-57150" algn="l" defTabSz="44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MY" sz="100" kern="1200" dirty="0"/>
        </a:p>
      </dsp:txBody>
      <dsp:txXfrm>
        <a:off x="0" y="1210484"/>
        <a:ext cx="4380903" cy="729957"/>
      </dsp:txXfrm>
    </dsp:sp>
    <dsp:sp modelId="{1E89ADD6-316F-46A0-93E6-E5AEE656A639}">
      <dsp:nvSpPr>
        <dsp:cNvPr id="0" name=""/>
        <dsp:cNvSpPr/>
      </dsp:nvSpPr>
      <dsp:spPr>
        <a:xfrm>
          <a:off x="4790286" y="1060248"/>
          <a:ext cx="1988112" cy="973276"/>
        </a:xfrm>
        <a:prstGeom prst="roundRect">
          <a:avLst/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6690" tIns="93345" rIns="186690" bIns="93345" numCol="1" spcCol="1270" anchor="ctr" anchorCtr="0">
          <a:noAutofit/>
        </a:bodyPr>
        <a:lstStyle/>
        <a:p>
          <a:pPr lvl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900" kern="1200" dirty="0" smtClean="0"/>
            <a:t>0%</a:t>
          </a:r>
          <a:endParaRPr lang="en-MY" sz="4900" kern="1200" dirty="0"/>
        </a:p>
      </dsp:txBody>
      <dsp:txXfrm>
        <a:off x="4837797" y="1107759"/>
        <a:ext cx="1893090" cy="878254"/>
      </dsp:txXfrm>
    </dsp:sp>
    <dsp:sp modelId="{04D77022-667E-4B69-B91D-89C2192CDACF}">
      <dsp:nvSpPr>
        <dsp:cNvPr id="0" name=""/>
        <dsp:cNvSpPr/>
      </dsp:nvSpPr>
      <dsp:spPr>
        <a:xfrm>
          <a:off x="0" y="2126988"/>
          <a:ext cx="4745881" cy="973276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-7160321"/>
            <a:satOff val="32169"/>
            <a:lumOff val="2211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C35C3C-A6D0-443E-B265-20792B027D77}">
      <dsp:nvSpPr>
        <dsp:cNvPr id="0" name=""/>
        <dsp:cNvSpPr/>
      </dsp:nvSpPr>
      <dsp:spPr>
        <a:xfrm>
          <a:off x="4805141" y="2082393"/>
          <a:ext cx="1988112" cy="973276"/>
        </a:xfrm>
        <a:prstGeom prst="roundRect">
          <a:avLst/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6690" tIns="93345" rIns="186690" bIns="93345" numCol="1" spcCol="1270" anchor="ctr" anchorCtr="0">
          <a:noAutofit/>
        </a:bodyPr>
        <a:lstStyle/>
        <a:p>
          <a:pPr lvl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900" kern="1200" dirty="0" smtClean="0"/>
            <a:t>GST</a:t>
          </a:r>
          <a:endParaRPr lang="en-MY" sz="4900" kern="1200" dirty="0"/>
        </a:p>
      </dsp:txBody>
      <dsp:txXfrm>
        <a:off x="4852652" y="2129904"/>
        <a:ext cx="1893090" cy="878254"/>
      </dsp:txXfrm>
    </dsp:sp>
    <dsp:sp modelId="{5A37B9FA-912C-43FA-B85E-E663183ADF2C}">
      <dsp:nvSpPr>
        <dsp:cNvPr id="0" name=""/>
        <dsp:cNvSpPr/>
      </dsp:nvSpPr>
      <dsp:spPr>
        <a:xfrm>
          <a:off x="0" y="3135653"/>
          <a:ext cx="4745881" cy="973276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-10740482"/>
            <a:satOff val="48253"/>
            <a:lumOff val="3317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845" tIns="29845" rIns="29845" bIns="29845" numCol="1" spcCol="1270" anchor="t" anchorCtr="0">
          <a:noAutofit/>
        </a:bodyPr>
        <a:lstStyle/>
        <a:p>
          <a:pPr marL="285750" lvl="1" indent="-285750" algn="l" defTabSz="2089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MY" sz="4700" kern="1200" dirty="0"/>
        </a:p>
      </dsp:txBody>
      <dsp:txXfrm>
        <a:off x="0" y="3257313"/>
        <a:ext cx="4380903" cy="729957"/>
      </dsp:txXfrm>
    </dsp:sp>
    <dsp:sp modelId="{2ACFAAF2-4A1E-4738-87F7-9F4D43527DFB}">
      <dsp:nvSpPr>
        <dsp:cNvPr id="0" name=""/>
        <dsp:cNvSpPr/>
      </dsp:nvSpPr>
      <dsp:spPr>
        <a:xfrm>
          <a:off x="4772727" y="3114650"/>
          <a:ext cx="1988112" cy="973276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6690" tIns="93345" rIns="186690" bIns="93345" numCol="1" spcCol="1270" anchor="ctr" anchorCtr="0">
          <a:noAutofit/>
        </a:bodyPr>
        <a:lstStyle/>
        <a:p>
          <a:pPr lvl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900" kern="1200" dirty="0" smtClean="0"/>
            <a:t>GST</a:t>
          </a:r>
          <a:endParaRPr lang="en-MY" sz="4900" kern="1200" dirty="0"/>
        </a:p>
      </dsp:txBody>
      <dsp:txXfrm>
        <a:off x="4820238" y="3162161"/>
        <a:ext cx="1893090" cy="87825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A58966-8F88-42D9-B5A0-17E438DC56B6}">
      <dsp:nvSpPr>
        <dsp:cNvPr id="0" name=""/>
        <dsp:cNvSpPr/>
      </dsp:nvSpPr>
      <dsp:spPr>
        <a:xfrm>
          <a:off x="2130593" y="530954"/>
          <a:ext cx="3651184" cy="3651184"/>
        </a:xfrm>
        <a:prstGeom prst="blockArc">
          <a:avLst>
            <a:gd name="adj1" fmla="val 12797026"/>
            <a:gd name="adj2" fmla="val 16402699"/>
            <a:gd name="adj3" fmla="val 4522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01CD52B-E1DB-40AF-B809-E7466BB20E5C}">
      <dsp:nvSpPr>
        <dsp:cNvPr id="0" name=""/>
        <dsp:cNvSpPr/>
      </dsp:nvSpPr>
      <dsp:spPr>
        <a:xfrm>
          <a:off x="2128036" y="534838"/>
          <a:ext cx="3651184" cy="3651184"/>
        </a:xfrm>
        <a:prstGeom prst="blockArc">
          <a:avLst>
            <a:gd name="adj1" fmla="val 8886019"/>
            <a:gd name="adj2" fmla="val 12805985"/>
            <a:gd name="adj3" fmla="val 4522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6496D5A-8B16-4A72-B592-BE152781A05B}">
      <dsp:nvSpPr>
        <dsp:cNvPr id="0" name=""/>
        <dsp:cNvSpPr/>
      </dsp:nvSpPr>
      <dsp:spPr>
        <a:xfrm>
          <a:off x="2129515" y="537219"/>
          <a:ext cx="3651184" cy="3651184"/>
        </a:xfrm>
        <a:prstGeom prst="blockArc">
          <a:avLst>
            <a:gd name="adj1" fmla="val 5195221"/>
            <a:gd name="adj2" fmla="val 8891421"/>
            <a:gd name="adj3" fmla="val 4522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96B5B31-BB0A-4D8F-B8B8-8CF1775EC793}">
      <dsp:nvSpPr>
        <dsp:cNvPr id="0" name=""/>
        <dsp:cNvSpPr/>
      </dsp:nvSpPr>
      <dsp:spPr>
        <a:xfrm>
          <a:off x="2391851" y="540897"/>
          <a:ext cx="3651184" cy="3651184"/>
        </a:xfrm>
        <a:prstGeom prst="blockArc">
          <a:avLst>
            <a:gd name="adj1" fmla="val 2169402"/>
            <a:gd name="adj2" fmla="val 5701157"/>
            <a:gd name="adj3" fmla="val 4522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8F58394-8D12-4FC1-96DB-CE312C750EF7}">
      <dsp:nvSpPr>
        <dsp:cNvPr id="0" name=""/>
        <dsp:cNvSpPr/>
      </dsp:nvSpPr>
      <dsp:spPr>
        <a:xfrm>
          <a:off x="2387480" y="546905"/>
          <a:ext cx="3651184" cy="3651184"/>
        </a:xfrm>
        <a:prstGeom prst="blockArc">
          <a:avLst>
            <a:gd name="adj1" fmla="val 19713464"/>
            <a:gd name="adj2" fmla="val 2155086"/>
            <a:gd name="adj3" fmla="val 4522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D0FB52D-C7F6-4B28-A1CE-EA1B22700ADA}">
      <dsp:nvSpPr>
        <dsp:cNvPr id="0" name=""/>
        <dsp:cNvSpPr/>
      </dsp:nvSpPr>
      <dsp:spPr>
        <a:xfrm>
          <a:off x="2376380" y="528503"/>
          <a:ext cx="3651184" cy="3651184"/>
        </a:xfrm>
        <a:prstGeom prst="blockArc">
          <a:avLst>
            <a:gd name="adj1" fmla="val 15928754"/>
            <a:gd name="adj2" fmla="val 19754869"/>
            <a:gd name="adj3" fmla="val 4522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83C7137-DC23-4535-95F2-9E5228A0BF33}">
      <dsp:nvSpPr>
        <dsp:cNvPr id="0" name=""/>
        <dsp:cNvSpPr/>
      </dsp:nvSpPr>
      <dsp:spPr>
        <a:xfrm>
          <a:off x="2806886" y="1540625"/>
          <a:ext cx="2508891" cy="1638042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b="1" kern="1200" dirty="0" smtClean="0"/>
            <a:t>GST READINESS</a:t>
          </a:r>
          <a:endParaRPr lang="ms-MY" sz="2800" b="1" kern="1200" dirty="0"/>
        </a:p>
      </dsp:txBody>
      <dsp:txXfrm>
        <a:off x="3174305" y="1780511"/>
        <a:ext cx="1774053" cy="1158270"/>
      </dsp:txXfrm>
    </dsp:sp>
    <dsp:sp modelId="{B2042EE8-ED77-4890-A48A-110A3DBBBF9C}">
      <dsp:nvSpPr>
        <dsp:cNvPr id="0" name=""/>
        <dsp:cNvSpPr/>
      </dsp:nvSpPr>
      <dsp:spPr>
        <a:xfrm>
          <a:off x="3488017" y="2018"/>
          <a:ext cx="1146630" cy="1146630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b="1" kern="1200" dirty="0" smtClean="0">
              <a:solidFill>
                <a:schemeClr val="bg1"/>
              </a:solidFill>
            </a:rPr>
            <a:t>EDUCATION AND TRAINING</a:t>
          </a:r>
          <a:endParaRPr lang="ms-MY" sz="1200" b="1" kern="1200" dirty="0">
            <a:solidFill>
              <a:schemeClr val="bg1"/>
            </a:solidFill>
          </a:endParaRPr>
        </a:p>
      </dsp:txBody>
      <dsp:txXfrm>
        <a:off x="3655937" y="169938"/>
        <a:ext cx="810790" cy="810790"/>
      </dsp:txXfrm>
    </dsp:sp>
    <dsp:sp modelId="{7C2B596F-3388-48B3-BD39-D5BC0B940DC9}">
      <dsp:nvSpPr>
        <dsp:cNvPr id="0" name=""/>
        <dsp:cNvSpPr/>
      </dsp:nvSpPr>
      <dsp:spPr>
        <a:xfrm>
          <a:off x="4934008" y="868415"/>
          <a:ext cx="1602759" cy="1146630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b="1" kern="1200" dirty="0" smtClean="0">
              <a:solidFill>
                <a:schemeClr val="bg1"/>
              </a:solidFill>
            </a:rPr>
            <a:t>SUPPLIER AND CUSTOMER COMMUNICATION</a:t>
          </a:r>
          <a:endParaRPr lang="ms-MY" sz="1100" b="1" kern="1200" dirty="0">
            <a:solidFill>
              <a:schemeClr val="bg1"/>
            </a:solidFill>
          </a:endParaRPr>
        </a:p>
      </dsp:txBody>
      <dsp:txXfrm>
        <a:off x="5168727" y="1036335"/>
        <a:ext cx="1133321" cy="810790"/>
      </dsp:txXfrm>
    </dsp:sp>
    <dsp:sp modelId="{22D2E5ED-63AB-4054-A7DA-07EFBF079F3C}">
      <dsp:nvSpPr>
        <dsp:cNvPr id="0" name=""/>
        <dsp:cNvSpPr/>
      </dsp:nvSpPr>
      <dsp:spPr>
        <a:xfrm>
          <a:off x="4793522" y="2845911"/>
          <a:ext cx="1729175" cy="1146630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b="1" kern="1200" dirty="0" smtClean="0">
              <a:solidFill>
                <a:schemeClr val="bg1"/>
              </a:solidFill>
            </a:rPr>
            <a:t>TAX REGULATORY COMPLIANCE</a:t>
          </a:r>
          <a:endParaRPr lang="ms-MY" sz="1200" b="1" kern="1200" dirty="0">
            <a:solidFill>
              <a:schemeClr val="bg1"/>
            </a:solidFill>
          </a:endParaRPr>
        </a:p>
      </dsp:txBody>
      <dsp:txXfrm>
        <a:off x="5046754" y="3013831"/>
        <a:ext cx="1222711" cy="810790"/>
      </dsp:txXfrm>
    </dsp:sp>
    <dsp:sp modelId="{19AC1686-B539-4D80-B990-87315F7DEC82}">
      <dsp:nvSpPr>
        <dsp:cNvPr id="0" name=""/>
        <dsp:cNvSpPr/>
      </dsp:nvSpPr>
      <dsp:spPr>
        <a:xfrm>
          <a:off x="3267371" y="3570645"/>
          <a:ext cx="1587922" cy="1146630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b="1" kern="1200" dirty="0" smtClean="0">
              <a:solidFill>
                <a:schemeClr val="bg1"/>
              </a:solidFill>
            </a:rPr>
            <a:t>TRANSITIONAL ISSUE</a:t>
          </a:r>
          <a:endParaRPr lang="ms-MY" sz="1200" b="1" kern="1200" dirty="0">
            <a:solidFill>
              <a:schemeClr val="bg1"/>
            </a:solidFill>
          </a:endParaRPr>
        </a:p>
      </dsp:txBody>
      <dsp:txXfrm>
        <a:off x="3499917" y="3738565"/>
        <a:ext cx="1122830" cy="810790"/>
      </dsp:txXfrm>
    </dsp:sp>
    <dsp:sp modelId="{471A1C74-F415-4A8B-8B83-8DB35BFAC967}">
      <dsp:nvSpPr>
        <dsp:cNvPr id="0" name=""/>
        <dsp:cNvSpPr/>
      </dsp:nvSpPr>
      <dsp:spPr>
        <a:xfrm>
          <a:off x="1737598" y="2730006"/>
          <a:ext cx="1402385" cy="1146630"/>
        </a:xfrm>
        <a:prstGeom prst="ellips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b="1" kern="1200" dirty="0" smtClean="0">
              <a:solidFill>
                <a:schemeClr val="bg1"/>
              </a:solidFill>
            </a:rPr>
            <a:t>ACCOUNTING FOR GST</a:t>
          </a:r>
          <a:endParaRPr lang="ms-MY" sz="1200" b="1" kern="1200" dirty="0">
            <a:solidFill>
              <a:schemeClr val="bg1"/>
            </a:solidFill>
          </a:endParaRPr>
        </a:p>
      </dsp:txBody>
      <dsp:txXfrm>
        <a:off x="1942973" y="2897926"/>
        <a:ext cx="991635" cy="810790"/>
      </dsp:txXfrm>
    </dsp:sp>
    <dsp:sp modelId="{2536D391-4F45-4FCD-B1A7-F74EF7E81E38}">
      <dsp:nvSpPr>
        <dsp:cNvPr id="0" name=""/>
        <dsp:cNvSpPr/>
      </dsp:nvSpPr>
      <dsp:spPr>
        <a:xfrm>
          <a:off x="1760551" y="804025"/>
          <a:ext cx="1408027" cy="1146630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b="1" kern="1200" dirty="0" smtClean="0">
              <a:solidFill>
                <a:schemeClr val="bg1"/>
              </a:solidFill>
            </a:rPr>
            <a:t>SYSTEM AND TECHNOLOGY</a:t>
          </a:r>
          <a:endParaRPr lang="ms-MY" sz="1200" b="1" kern="1200" dirty="0">
            <a:solidFill>
              <a:schemeClr val="bg1"/>
            </a:solidFill>
          </a:endParaRPr>
        </a:p>
      </dsp:txBody>
      <dsp:txXfrm>
        <a:off x="1966752" y="971945"/>
        <a:ext cx="995625" cy="8107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MY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5FCB1A-5953-42D7-958A-2148FEA39425}" type="datetimeFigureOut">
              <a:rPr lang="en-MY" smtClean="0"/>
              <a:t>8/9/2014</a:t>
            </a:fld>
            <a:endParaRPr lang="en-MY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MY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21C2F71-A934-4CCD-B95B-346C80BCF25C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187641419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MY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3BEDE3-BAFF-4F65-9CD3-DFC783E28A6D}" type="datetimeFigureOut">
              <a:rPr lang="en-MY" smtClean="0"/>
              <a:t>8/9/2014</a:t>
            </a:fld>
            <a:endParaRPr lang="en-MY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6813" y="1241425"/>
            <a:ext cx="4464050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MY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MY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MY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416975C-262E-4524-AF8B-B555E091CEAF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15930835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16975C-262E-4524-AF8B-B555E091CEAF}" type="slidenum">
              <a:rPr lang="en-MY" smtClean="0"/>
              <a:t>9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29227492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16975C-262E-4524-AF8B-B555E091CEAF}" type="slidenum">
              <a:rPr lang="en-MY" smtClean="0"/>
              <a:t>10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34663883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16975C-262E-4524-AF8B-B555E091CEAF}" type="slidenum">
              <a:rPr lang="en-MY" smtClean="0"/>
              <a:t>11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59724718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16975C-262E-4524-AF8B-B555E091CEAF}" type="slidenum">
              <a:rPr lang="en-MY" smtClean="0"/>
              <a:t>12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12050161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16975C-262E-4524-AF8B-B555E091CEAF}" type="slidenum">
              <a:rPr lang="en-MY" smtClean="0"/>
              <a:t>13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7497157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16975C-262E-4524-AF8B-B555E091CEAF}" type="slidenum">
              <a:rPr lang="en-MY" smtClean="0"/>
              <a:t>15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128375531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16975C-262E-4524-AF8B-B555E091CEAF}" type="slidenum">
              <a:rPr lang="en-MY" smtClean="0"/>
              <a:t>16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137791190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16975C-262E-4524-AF8B-B555E091CEAF}" type="slidenum">
              <a:rPr lang="en-MY" smtClean="0"/>
              <a:t>18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419176036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16975C-262E-4524-AF8B-B555E091CEAF}" type="slidenum">
              <a:rPr lang="en-MY" smtClean="0"/>
              <a:t>22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92326624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7C8580-FCD9-EE4D-A6E4-5F479EC703E0}" type="slidenum">
              <a:rPr lang="en-US" smtClean="0"/>
              <a:pPr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798125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7C8580-FCD9-EE4D-A6E4-5F479EC703E0}" type="slidenum">
              <a:rPr lang="en-US" smtClean="0"/>
              <a:pPr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576465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7C8580-FCD9-EE4D-A6E4-5F479EC703E0}" type="slidenum">
              <a:rPr lang="en-US" smtClean="0"/>
              <a:pPr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092047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7C8580-FCD9-EE4D-A6E4-5F479EC703E0}" type="slidenum">
              <a:rPr lang="en-US" smtClean="0"/>
              <a:pPr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236780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7C8580-FCD9-EE4D-A6E4-5F479EC703E0}" type="slidenum">
              <a:rPr lang="en-US" smtClean="0"/>
              <a:pPr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648280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7C8580-FCD9-EE4D-A6E4-5F479EC703E0}" type="slidenum">
              <a:rPr lang="en-US" smtClean="0"/>
              <a:pPr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127137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7C8580-FCD9-EE4D-A6E4-5F479EC703E0}" type="slidenum">
              <a:rPr lang="en-US" smtClean="0"/>
              <a:pPr/>
              <a:t>44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366670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7C8580-FCD9-EE4D-A6E4-5F479EC703E0}" type="slidenum">
              <a:rPr lang="en-US" smtClean="0"/>
              <a:pPr/>
              <a:t>45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129671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7C8580-FCD9-EE4D-A6E4-5F479EC703E0}" type="slidenum">
              <a:rPr lang="en-US" smtClean="0"/>
              <a:pPr/>
              <a:t>52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645565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7C8580-FCD9-EE4D-A6E4-5F479EC703E0}" type="slidenum">
              <a:rPr lang="en-US" smtClean="0"/>
              <a:pPr/>
              <a:t>53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425307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7C8580-FCD9-EE4D-A6E4-5F479EC703E0}" type="slidenum">
              <a:rPr lang="en-US" smtClean="0"/>
              <a:pPr/>
              <a:t>54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839547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7C8580-FCD9-EE4D-A6E4-5F479EC703E0}" type="slidenum">
              <a:rPr lang="en-US" smtClean="0"/>
              <a:pPr/>
              <a:t>55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71990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7C8580-FCD9-EE4D-A6E4-5F479EC703E0}" type="slidenum">
              <a:rPr lang="en-US" smtClean="0"/>
              <a:pPr/>
              <a:t>56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505224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7C8580-FCD9-EE4D-A6E4-5F479EC703E0}" type="slidenum">
              <a:rPr lang="en-US" smtClean="0"/>
              <a:pPr/>
              <a:t>58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886129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7C8580-FCD9-EE4D-A6E4-5F479EC703E0}" type="slidenum">
              <a:rPr lang="en-US" smtClean="0"/>
              <a:pPr/>
              <a:t>59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854982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7C8580-FCD9-EE4D-A6E4-5F479EC703E0}" type="slidenum">
              <a:rPr lang="en-US" smtClean="0"/>
              <a:pPr/>
              <a:t>60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2262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7C8580-FCD9-EE4D-A6E4-5F479EC703E0}" type="slidenum">
              <a:rPr lang="en-US" smtClean="0"/>
              <a:pPr/>
              <a:t>61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173492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7C8580-FCD9-EE4D-A6E4-5F479EC703E0}" type="slidenum">
              <a:rPr lang="en-US" smtClean="0"/>
              <a:pPr/>
              <a:t>62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778182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7C8580-FCD9-EE4D-A6E4-5F479EC703E0}" type="slidenum">
              <a:rPr lang="en-US" smtClean="0"/>
              <a:pPr/>
              <a:t>63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411617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7C8580-FCD9-EE4D-A6E4-5F479EC703E0}" type="slidenum">
              <a:rPr lang="en-US" smtClean="0"/>
              <a:pPr/>
              <a:t>64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0680644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7C8580-FCD9-EE4D-A6E4-5F479EC703E0}" type="slidenum">
              <a:rPr lang="en-US" smtClean="0"/>
              <a:pPr/>
              <a:t>65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4686366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7C8580-FCD9-EE4D-A6E4-5F479EC703E0}" type="slidenum">
              <a:rPr lang="en-US" smtClean="0"/>
              <a:pPr/>
              <a:t>66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2654495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7C8580-FCD9-EE4D-A6E4-5F479EC703E0}" type="slidenum">
              <a:rPr lang="en-US" smtClean="0"/>
              <a:pPr/>
              <a:t>67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5492239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7C8580-FCD9-EE4D-A6E4-5F479EC703E0}" type="slidenum">
              <a:rPr lang="en-US" smtClean="0"/>
              <a:pPr/>
              <a:t>68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5869069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7C8580-FCD9-EE4D-A6E4-5F479EC703E0}" type="slidenum">
              <a:rPr lang="en-US" smtClean="0"/>
              <a:pPr/>
              <a:t>69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3797210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7C8580-FCD9-EE4D-A6E4-5F479EC703E0}" type="slidenum">
              <a:rPr lang="en-US" smtClean="0"/>
              <a:pPr/>
              <a:t>70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2368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8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A3D94-21EB-4D0D-9EA8-8B2B5AF14575}" type="datetime1">
              <a:rPr lang="en-MY" smtClean="0"/>
              <a:t>8/9/2014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92" t="48002" r="10342" b="41878"/>
          <a:stretch/>
        </p:blipFill>
        <p:spPr>
          <a:xfrm>
            <a:off x="-1349" y="6526942"/>
            <a:ext cx="9144000" cy="43583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265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13255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8D73E-CFD8-43CB-9E11-D711AD56E91D}" type="datetime1">
              <a:rPr lang="en-MY" smtClean="0"/>
              <a:t>8/9/2014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12" t="31236"/>
          <a:stretch/>
        </p:blipFill>
        <p:spPr>
          <a:xfrm flipH="1">
            <a:off x="6198548" y="-2782"/>
            <a:ext cx="2966357" cy="206144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92" t="48002" r="10342" b="41878"/>
          <a:stretch/>
        </p:blipFill>
        <p:spPr>
          <a:xfrm>
            <a:off x="0" y="6528990"/>
            <a:ext cx="9144000" cy="435835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5877" y="381000"/>
            <a:ext cx="1266092" cy="13716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165237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3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72FEA9-147B-4EEE-A0FA-3C2D4612F7BF}" type="datetime1">
              <a:rPr lang="en-MY" smtClean="0"/>
              <a:t>8/9/2014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75143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3"/>
            <a:ext cx="4038600" cy="4525963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3"/>
            <a:ext cx="4038600" cy="4525963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32DE2-AECA-413E-B7CE-579129F87D14}" type="datetime1">
              <a:rPr lang="en-MY" smtClean="0"/>
              <a:t>8/9/2014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4220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6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6" cy="395128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A8A61-C22D-4AFA-B7D3-2CC5FD11DADF}" type="datetime1">
              <a:rPr lang="en-MY" smtClean="0"/>
              <a:t>8/9/2014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09279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CFFAE2-6EFE-4CFE-9A78-2A781E464015}" type="datetime1">
              <a:rPr lang="en-MY" smtClean="0"/>
              <a:t>8/9/2014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63754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0378A5-3235-4968-99D6-1BB27429E0B2}" type="datetime1">
              <a:rPr lang="en-MY" smtClean="0"/>
              <a:t>8/9/2014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69223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3"/>
            <a:ext cx="5111750" cy="585311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3"/>
            <a:ext cx="3008313" cy="4691063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C11B6-DC54-4DBB-83FD-D3B794922EF3}" type="datetime1">
              <a:rPr lang="en-MY" smtClean="0"/>
              <a:t>8/9/2014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11013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10925-0183-40AE-9226-28E503AB89D5}" type="datetime1">
              <a:rPr lang="en-MY" smtClean="0"/>
              <a:t>8/9/2014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99805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6CEBE7-75B3-4F6B-9899-A774EFECCF92}" type="datetime1">
              <a:rPr lang="en-MY" smtClean="0"/>
              <a:t>8/9/2014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53238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204F0-0BBB-46C6-A709-E0BC21DA19D0}" type="datetime1">
              <a:rPr lang="en-MY" smtClean="0"/>
              <a:t>8/9/2014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40190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5E417-1083-4F0C-8E39-DF5EB3EDA3E3}" type="datetime1">
              <a:rPr lang="en-MY" smtClean="0"/>
              <a:t>8/9/2014</a:t>
            </a:fld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07453" y="6407152"/>
            <a:ext cx="532558" cy="365125"/>
          </a:xfrm>
        </p:spPr>
        <p:txBody>
          <a:bodyPr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8" name="Picture 6" descr="S:\iACCOUNTS Master Folder\User Folder\Afif\Afif's Portal\Bahan\jbs211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82982" y="6405899"/>
            <a:ext cx="367789" cy="367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Footer Placeholder 10"/>
          <p:cNvSpPr>
            <a:spLocks noGrp="1"/>
          </p:cNvSpPr>
          <p:nvPr userDrawn="1"/>
        </p:nvSpPr>
        <p:spPr>
          <a:xfrm>
            <a:off x="5724128" y="6453338"/>
            <a:ext cx="2933422" cy="365125"/>
          </a:xfrm>
          <a:prstGeom prst="rect">
            <a:avLst/>
          </a:prstGeom>
        </p:spPr>
        <p:txBody>
          <a:bodyPr vert="horz" lIns="84406" tIns="42203" rIns="84406" bIns="42203" rtlCol="0" anchor="ctr"/>
          <a:lstStyle>
            <a:defPPr>
              <a:defRPr lang="en-US"/>
            </a:defPPr>
            <a:lvl1pPr marL="0" algn="l" defTabSz="914400" rtl="0" eaLnBrk="1" latinLnBrk="0" hangingPunct="1">
              <a:defRPr sz="10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923" dirty="0" smtClean="0"/>
              <a:t>©2014 </a:t>
            </a:r>
            <a:r>
              <a:rPr lang="en-US" sz="923" dirty="0" smtClean="0">
                <a:solidFill>
                  <a:srgbClr val="FF0000"/>
                </a:solidFill>
                <a:latin typeface="Neuropol" pitchFamily="34" charset="0"/>
              </a:rPr>
              <a:t>SALIHIN</a:t>
            </a:r>
            <a:r>
              <a:rPr lang="en-US" sz="923" dirty="0" smtClean="0">
                <a:solidFill>
                  <a:srgbClr val="FF0000"/>
                </a:solidFill>
              </a:rPr>
              <a:t> </a:t>
            </a:r>
            <a:r>
              <a:rPr lang="en-US" sz="923" dirty="0" smtClean="0"/>
              <a:t>GST Services. All Rights Reserved.</a:t>
            </a:r>
            <a:endParaRPr lang="en-US" sz="923" dirty="0"/>
          </a:p>
        </p:txBody>
      </p:sp>
      <p:pic>
        <p:nvPicPr>
          <p:cNvPr id="9" name="Picture 9" descr="P:\SALIHIN Logo Centre\gst workshop logo.png"/>
          <p:cNvPicPr>
            <a:picLocks noChangeAspect="1" noChangeArrowheads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9996" y="150542"/>
            <a:ext cx="1439762" cy="512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424468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bg>
      <p:bgPr>
        <a:gradFill flip="none" rotWithShape="1">
          <a:gsLst>
            <a:gs pos="0">
              <a:srgbClr val="E7F8FF">
                <a:alpha val="5000"/>
              </a:srgbClr>
            </a:gs>
            <a:gs pos="100000">
              <a:srgbClr val="AFDBFF">
                <a:alpha val="47843"/>
              </a:srgb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DE004F-9139-4B9C-BBCB-8673461F7D95}" type="datetime1">
              <a:rPr lang="en-US" smtClean="0"/>
              <a:t>9/8/2014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368800" y="6410325"/>
            <a:ext cx="4267200" cy="365125"/>
          </a:xfrm>
        </p:spPr>
        <p:txBody>
          <a:bodyPr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r>
              <a:rPr lang="en-MY" smtClean="0"/>
              <a:t>© 2013 SALIHIN GST SERVICES. ALL RIGHTS RESERVED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07453" y="6407150"/>
            <a:ext cx="532558" cy="365125"/>
          </a:xfrm>
        </p:spPr>
        <p:txBody>
          <a:bodyPr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1028" name="Picture 4" descr="C:\Users\GSTUser\Desktop\Salihin without AF No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800" y="149225"/>
            <a:ext cx="2132758" cy="460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:\iACCOUNTS Master Folder\User Folder\Afif\Afif's Portal\Bahan\jbs211.png"/>
          <p:cNvPicPr>
            <a:picLocks noChangeAspect="1" noChangeArrowheads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82982" y="6405897"/>
            <a:ext cx="367789" cy="367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8300803"/>
      </p:ext>
    </p:extLst>
  </p:cSld>
  <p:clrMapOvr>
    <a:masterClrMapping/>
  </p:clrMapOvr>
  <p:transition spd="slow">
    <p:pull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6_Title Slide">
    <p:bg>
      <p:bgPr>
        <a:gradFill flip="none" rotWithShape="1">
          <a:gsLst>
            <a:gs pos="0">
              <a:srgbClr val="E7F8FF">
                <a:alpha val="5000"/>
              </a:srgbClr>
            </a:gs>
            <a:gs pos="100000">
              <a:srgbClr val="AFDBFF">
                <a:alpha val="47843"/>
              </a:srgb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EA83C-EA60-42D9-87D4-A887E794D94E}" type="datetime1">
              <a:rPr lang="en-MY" smtClean="0"/>
              <a:t>8/9/2014</a:t>
            </a:fld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07453" y="6407152"/>
            <a:ext cx="532558" cy="365125"/>
          </a:xfrm>
        </p:spPr>
        <p:txBody>
          <a:bodyPr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8" name="Picture 6" descr="S:\iACCOUNTS Master Folder\User Folder\Afif\Afif's Portal\Bahan\jbs211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82982" y="6405899"/>
            <a:ext cx="367789" cy="367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Footer Placeholder 10"/>
          <p:cNvSpPr>
            <a:spLocks noGrp="1"/>
          </p:cNvSpPr>
          <p:nvPr userDrawn="1"/>
        </p:nvSpPr>
        <p:spPr>
          <a:xfrm>
            <a:off x="5724128" y="6453338"/>
            <a:ext cx="29334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0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smtClean="0"/>
              <a:t>©2014 </a:t>
            </a:r>
            <a:r>
              <a:rPr lang="en-US" dirty="0" smtClean="0">
                <a:solidFill>
                  <a:srgbClr val="FF0000"/>
                </a:solidFill>
                <a:latin typeface="Neuropol" pitchFamily="34" charset="0"/>
              </a:rPr>
              <a:t>SALIHIN</a:t>
            </a:r>
            <a:r>
              <a:rPr lang="en-US" dirty="0" smtClean="0">
                <a:solidFill>
                  <a:srgbClr val="FF0000"/>
                </a:solidFill>
              </a:rPr>
              <a:t> </a:t>
            </a:r>
            <a:r>
              <a:rPr lang="en-US" dirty="0" smtClean="0"/>
              <a:t>GST Services. All Rights Reserved.</a:t>
            </a:r>
            <a:endParaRPr lang="en-US" dirty="0"/>
          </a:p>
        </p:txBody>
      </p:sp>
      <p:pic>
        <p:nvPicPr>
          <p:cNvPr id="9" name="Picture 9" descr="P:\SALIHIN Logo Centre\gst workshop logo.png"/>
          <p:cNvPicPr>
            <a:picLocks noChangeAspect="1" noChangeArrowheads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9996" y="150542"/>
            <a:ext cx="1439762" cy="512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023620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F29CF-8B85-4832-B618-48D7934C7BEA}" type="datetime1">
              <a:rPr lang="en-MY" smtClean="0"/>
              <a:t>8/9/2014</a:t>
            </a:fld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07455" y="6407155"/>
            <a:ext cx="532557" cy="365125"/>
          </a:xfrm>
        </p:spPr>
        <p:txBody>
          <a:bodyPr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8" name="Picture 6" descr="S:\iACCOUNTS Master Folder\User Folder\Afif\Afif's Portal\Bahan\jbs211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82983" y="6405902"/>
            <a:ext cx="367789" cy="367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9" descr="P:\SALIHIN Logo Centre\gst workshop logo.png"/>
          <p:cNvPicPr>
            <a:picLocks noChangeAspect="1" noChangeArrowheads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9997" y="150544"/>
            <a:ext cx="1439762" cy="512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Footer Placeholder 10"/>
          <p:cNvSpPr>
            <a:spLocks noGrp="1"/>
          </p:cNvSpPr>
          <p:nvPr userDrawn="1"/>
        </p:nvSpPr>
        <p:spPr>
          <a:xfrm>
            <a:off x="5724128" y="6453340"/>
            <a:ext cx="2933422" cy="365125"/>
          </a:xfrm>
          <a:prstGeom prst="rect">
            <a:avLst/>
          </a:prstGeom>
        </p:spPr>
        <p:txBody>
          <a:bodyPr vert="horz" lIns="84400" tIns="42200" rIns="84400" bIns="42200" rtlCol="0" anchor="ctr"/>
          <a:lstStyle>
            <a:defPPr>
              <a:defRPr lang="en-US"/>
            </a:defPPr>
            <a:lvl1pPr marL="0" algn="l" defTabSz="914400" rtl="0" eaLnBrk="1" latinLnBrk="0" hangingPunct="1">
              <a:defRPr sz="10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923" dirty="0" smtClean="0"/>
              <a:t>©2013 </a:t>
            </a:r>
            <a:r>
              <a:rPr lang="en-US" sz="923" dirty="0" smtClean="0">
                <a:solidFill>
                  <a:srgbClr val="FF0000"/>
                </a:solidFill>
                <a:latin typeface="Neuropol" pitchFamily="34" charset="0"/>
              </a:rPr>
              <a:t>SALIHIN</a:t>
            </a:r>
            <a:r>
              <a:rPr lang="en-US" sz="923" dirty="0" smtClean="0">
                <a:solidFill>
                  <a:srgbClr val="FF0000"/>
                </a:solidFill>
              </a:rPr>
              <a:t> </a:t>
            </a:r>
            <a:r>
              <a:rPr lang="en-US" sz="923" dirty="0" smtClean="0"/>
              <a:t>GST Services. All Rights Reserved.</a:t>
            </a:r>
            <a:endParaRPr lang="en-US" sz="923" dirty="0"/>
          </a:p>
        </p:txBody>
      </p:sp>
    </p:spTree>
    <p:extLst>
      <p:ext uri="{BB962C8B-B14F-4D97-AF65-F5344CB8AC3E}">
        <p14:creationId xmlns:p14="http://schemas.microsoft.com/office/powerpoint/2010/main" val="3014458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3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3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C0B953-DDDD-444F-8264-BACA2AEF6CF2}" type="datetime1">
              <a:rPr lang="en-MY" smtClean="0"/>
              <a:t>8/9/2014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3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3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38362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79" r:id="rId1"/>
    <p:sldLayoutId id="2147484080" r:id="rId2"/>
    <p:sldLayoutId id="2147484081" r:id="rId3"/>
    <p:sldLayoutId id="2147484082" r:id="rId4"/>
    <p:sldLayoutId id="2147484083" r:id="rId5"/>
    <p:sldLayoutId id="2147484084" r:id="rId6"/>
    <p:sldLayoutId id="2147484085" r:id="rId7"/>
    <p:sldLayoutId id="2147484086" r:id="rId8"/>
    <p:sldLayoutId id="2147484087" r:id="rId9"/>
    <p:sldLayoutId id="2147484088" r:id="rId10"/>
    <p:sldLayoutId id="2147484089" r:id="rId11"/>
    <p:sldLayoutId id="2147484093" r:id="rId12"/>
    <p:sldLayoutId id="2147484095" r:id="rId13"/>
    <p:sldLayoutId id="2147484097" r:id="rId14"/>
    <p:sldLayoutId id="2147484098" r:id="rId15"/>
  </p:sldLayoutIdLst>
  <p:hf hdr="0" ftr="0" dt="0"/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anose="020B0604020202020204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anose="020B0604020202020204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video" Target="../media/media1.avi"/><Relationship Id="rId1" Type="http://schemas.microsoft.com/office/2007/relationships/media" Target="../media/media1.avi"/><Relationship Id="rId4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video" Target="../media/media2.avi"/><Relationship Id="rId1" Type="http://schemas.microsoft.com/office/2007/relationships/media" Target="../media/media2.avi"/><Relationship Id="rId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0.png"/><Relationship Id="rId5" Type="http://schemas.openxmlformats.org/officeDocument/2006/relationships/image" Target="../media/image19.jpeg"/><Relationship Id="rId10" Type="http://schemas.openxmlformats.org/officeDocument/2006/relationships/image" Target="../media/image24.png"/><Relationship Id="rId4" Type="http://schemas.openxmlformats.org/officeDocument/2006/relationships/image" Target="../media/image18.jpeg"/><Relationship Id="rId9" Type="http://schemas.openxmlformats.org/officeDocument/2006/relationships/image" Target="../media/image23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jpeg"/><Relationship Id="rId3" Type="http://schemas.openxmlformats.org/officeDocument/2006/relationships/image" Target="../media/image26.jpeg"/><Relationship Id="rId7" Type="http://schemas.openxmlformats.org/officeDocument/2006/relationships/image" Target="../media/image30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9.png"/><Relationship Id="rId5" Type="http://schemas.openxmlformats.org/officeDocument/2006/relationships/image" Target="../media/image28.jpeg"/><Relationship Id="rId4" Type="http://schemas.openxmlformats.org/officeDocument/2006/relationships/image" Target="../media/image2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38.png"/><Relationship Id="rId5" Type="http://schemas.openxmlformats.org/officeDocument/2006/relationships/image" Target="../media/image37.jpeg"/><Relationship Id="rId4" Type="http://schemas.openxmlformats.org/officeDocument/2006/relationships/image" Target="../media/image36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2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6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8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49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4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png"/><Relationship Id="rId3" Type="http://schemas.openxmlformats.org/officeDocument/2006/relationships/image" Target="../media/image56.jpg"/><Relationship Id="rId7" Type="http://schemas.openxmlformats.org/officeDocument/2006/relationships/image" Target="../media/image60.jpeg"/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9.jpeg"/><Relationship Id="rId5" Type="http://schemas.openxmlformats.org/officeDocument/2006/relationships/image" Target="../media/image58.jpg"/><Relationship Id="rId10" Type="http://schemas.openxmlformats.org/officeDocument/2006/relationships/image" Target="../media/image63.jpeg"/><Relationship Id="rId4" Type="http://schemas.openxmlformats.org/officeDocument/2006/relationships/image" Target="../media/image57.png"/><Relationship Id="rId9" Type="http://schemas.openxmlformats.org/officeDocument/2006/relationships/image" Target="../media/image62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0.png"/><Relationship Id="rId3" Type="http://schemas.openxmlformats.org/officeDocument/2006/relationships/image" Target="../media/image65.png"/><Relationship Id="rId7" Type="http://schemas.openxmlformats.org/officeDocument/2006/relationships/image" Target="../media/image69.png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68.png"/><Relationship Id="rId5" Type="http://schemas.openxmlformats.org/officeDocument/2006/relationships/image" Target="../media/image67.png"/><Relationship Id="rId10" Type="http://schemas.openxmlformats.org/officeDocument/2006/relationships/image" Target="../media/image72.png"/><Relationship Id="rId4" Type="http://schemas.openxmlformats.org/officeDocument/2006/relationships/image" Target="../media/image66.png"/><Relationship Id="rId9" Type="http://schemas.openxmlformats.org/officeDocument/2006/relationships/image" Target="../media/image71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8.jpeg"/><Relationship Id="rId3" Type="http://schemas.openxmlformats.org/officeDocument/2006/relationships/image" Target="../media/image73.png"/><Relationship Id="rId7" Type="http://schemas.openxmlformats.org/officeDocument/2006/relationships/image" Target="../media/image77.jpeg"/><Relationship Id="rId2" Type="http://schemas.openxmlformats.org/officeDocument/2006/relationships/hyperlink" Target="financial%20services%20gst%20-further%20explanation.pptx" TargetMode="Externa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76.jpeg"/><Relationship Id="rId5" Type="http://schemas.openxmlformats.org/officeDocument/2006/relationships/image" Target="../media/image75.jpeg"/><Relationship Id="rId4" Type="http://schemas.openxmlformats.org/officeDocument/2006/relationships/image" Target="../media/image74.jpg"/><Relationship Id="rId9" Type="http://schemas.openxmlformats.org/officeDocument/2006/relationships/image" Target="../media/image79.jpe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81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85.png"/><Relationship Id="rId4" Type="http://schemas.openxmlformats.org/officeDocument/2006/relationships/image" Target="../media/image84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86.png"/><Relationship Id="rId4" Type="http://schemas.openxmlformats.org/officeDocument/2006/relationships/image" Target="../media/image85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88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92.png"/><Relationship Id="rId5" Type="http://schemas.openxmlformats.org/officeDocument/2006/relationships/image" Target="../media/image83.png"/><Relationship Id="rId4" Type="http://schemas.openxmlformats.org/officeDocument/2006/relationships/image" Target="../media/image91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png"/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92.png"/><Relationship Id="rId4" Type="http://schemas.openxmlformats.org/officeDocument/2006/relationships/image" Target="../media/image83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jpeg"/><Relationship Id="rId2" Type="http://schemas.openxmlformats.org/officeDocument/2006/relationships/image" Target="../media/image93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95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jpeg"/><Relationship Id="rId2" Type="http://schemas.openxmlformats.org/officeDocument/2006/relationships/image" Target="../media/image93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95.png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png"/><Relationship Id="rId2" Type="http://schemas.openxmlformats.org/officeDocument/2006/relationships/image" Target="../media/image96.png"/><Relationship Id="rId1" Type="http://schemas.openxmlformats.org/officeDocument/2006/relationships/slideLayout" Target="../slideLayouts/slideLayout1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png"/><Relationship Id="rId2" Type="http://schemas.openxmlformats.org/officeDocument/2006/relationships/image" Target="../media/image98.png"/><Relationship Id="rId1" Type="http://schemas.openxmlformats.org/officeDocument/2006/relationships/slideLayout" Target="../slideLayouts/slideLayout1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png"/><Relationship Id="rId2" Type="http://schemas.openxmlformats.org/officeDocument/2006/relationships/image" Target="../media/image99.png"/><Relationship Id="rId1" Type="http://schemas.openxmlformats.org/officeDocument/2006/relationships/slideLayout" Target="../slideLayouts/slideLayout1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jpeg"/><Relationship Id="rId2" Type="http://schemas.openxmlformats.org/officeDocument/2006/relationships/image" Target="../media/image99.png"/><Relationship Id="rId1" Type="http://schemas.openxmlformats.org/officeDocument/2006/relationships/slideLayout" Target="../slideLayouts/slideLayout1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02.png"/><Relationship Id="rId4" Type="http://schemas.openxmlformats.org/officeDocument/2006/relationships/image" Target="../media/image101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03.png"/><Relationship Id="rId4" Type="http://schemas.openxmlformats.org/officeDocument/2006/relationships/image" Target="../media/image102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02.png"/><Relationship Id="rId4" Type="http://schemas.openxmlformats.org/officeDocument/2006/relationships/image" Target="../media/image99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06.jpeg"/><Relationship Id="rId5" Type="http://schemas.openxmlformats.org/officeDocument/2006/relationships/image" Target="../media/image102.png"/><Relationship Id="rId4" Type="http://schemas.openxmlformats.org/officeDocument/2006/relationships/image" Target="../media/image99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8.png"/><Relationship Id="rId2" Type="http://schemas.openxmlformats.org/officeDocument/2006/relationships/image" Target="../media/image107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09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1.png"/><Relationship Id="rId2" Type="http://schemas.openxmlformats.org/officeDocument/2006/relationships/image" Target="../media/image110.pn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13.png"/><Relationship Id="rId4" Type="http://schemas.openxmlformats.org/officeDocument/2006/relationships/image" Target="../media/image112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1.png"/><Relationship Id="rId2" Type="http://schemas.openxmlformats.org/officeDocument/2006/relationships/image" Target="../media/image110.pn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13.png"/><Relationship Id="rId4" Type="http://schemas.openxmlformats.org/officeDocument/2006/relationships/image" Target="../media/image112.png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4.png"/><Relationship Id="rId1" Type="http://schemas.openxmlformats.org/officeDocument/2006/relationships/slideLayout" Target="../slideLayouts/slideLayout1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18.png"/><Relationship Id="rId5" Type="http://schemas.openxmlformats.org/officeDocument/2006/relationships/image" Target="../media/image117.png"/><Relationship Id="rId4" Type="http://schemas.openxmlformats.org/officeDocument/2006/relationships/image" Target="../media/image116.jpe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19.png"/><Relationship Id="rId4" Type="http://schemas.openxmlformats.org/officeDocument/2006/relationships/image" Target="../media/image116.jpe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6.jpeg"/><Relationship Id="rId7" Type="http://schemas.openxmlformats.org/officeDocument/2006/relationships/image" Target="../media/image122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21.png"/><Relationship Id="rId5" Type="http://schemas.openxmlformats.org/officeDocument/2006/relationships/image" Target="../media/image120.png"/><Relationship Id="rId4" Type="http://schemas.openxmlformats.org/officeDocument/2006/relationships/image" Target="../media/image115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3.gif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2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3.gif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2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4.gif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2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5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28.png"/><Relationship Id="rId5" Type="http://schemas.openxmlformats.org/officeDocument/2006/relationships/image" Target="../media/image127.png"/><Relationship Id="rId4" Type="http://schemas.openxmlformats.org/officeDocument/2006/relationships/image" Target="../media/image126.jpe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9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28.png"/><Relationship Id="rId5" Type="http://schemas.openxmlformats.org/officeDocument/2006/relationships/image" Target="../media/image127.png"/><Relationship Id="rId4" Type="http://schemas.openxmlformats.org/officeDocument/2006/relationships/image" Target="../media/image130.jpe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1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28.png"/><Relationship Id="rId5" Type="http://schemas.openxmlformats.org/officeDocument/2006/relationships/image" Target="../media/image127.png"/><Relationship Id="rId4" Type="http://schemas.openxmlformats.org/officeDocument/2006/relationships/image" Target="../media/image132.pn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3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28.pn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4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35.png"/><Relationship Id="rId4" Type="http://schemas.openxmlformats.org/officeDocument/2006/relationships/image" Target="../media/image128.pn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4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2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6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28.png"/><Relationship Id="rId4" Type="http://schemas.openxmlformats.org/officeDocument/2006/relationships/image" Target="../media/image137.pn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8.jpe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39.png"/><Relationship Id="rId4" Type="http://schemas.openxmlformats.org/officeDocument/2006/relationships/image" Target="../media/image128.pn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0.jpe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28.png"/><Relationship Id="rId4" Type="http://schemas.openxmlformats.org/officeDocument/2006/relationships/image" Target="../media/image127.pn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1.jpe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2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1.jpe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2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2.png"/><Relationship Id="rId1" Type="http://schemas.openxmlformats.org/officeDocument/2006/relationships/slideLayout" Target="../slideLayouts/slideLayout12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2" Type="http://schemas.openxmlformats.org/officeDocument/2006/relationships/video" Target="../media/media3.avi"/><Relationship Id="rId1" Type="http://schemas.microsoft.com/office/2007/relationships/media" Target="../media/media3.avi"/><Relationship Id="rId4" Type="http://schemas.openxmlformats.org/officeDocument/2006/relationships/image" Target="../media/image143.png"/></Relationships>
</file>

<file path=ppt/slides/_rels/slide7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44.png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Rounded Rectangle 90"/>
          <p:cNvSpPr/>
          <p:nvPr/>
        </p:nvSpPr>
        <p:spPr>
          <a:xfrm>
            <a:off x="1684331" y="3299405"/>
            <a:ext cx="5932468" cy="969579"/>
          </a:xfrm>
          <a:prstGeom prst="roundRect">
            <a:avLst/>
          </a:prstGeom>
          <a:solidFill>
            <a:srgbClr val="00B050"/>
          </a:solidFill>
          <a:ln/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US" sz="3600" b="1" dirty="0" smtClean="0">
                <a:solidFill>
                  <a:schemeClr val="bg1"/>
                </a:solidFill>
              </a:rPr>
              <a:t>9 SEPTEMBER 2014</a:t>
            </a:r>
            <a:endParaRPr lang="en-SG" sz="3600" b="1" dirty="0">
              <a:solidFill>
                <a:schemeClr val="bg1"/>
              </a:solidFill>
            </a:endParaRPr>
          </a:p>
        </p:txBody>
      </p:sp>
      <p:sp>
        <p:nvSpPr>
          <p:cNvPr id="92" name="Rounded Rectangle 91"/>
          <p:cNvSpPr/>
          <p:nvPr/>
        </p:nvSpPr>
        <p:spPr>
          <a:xfrm>
            <a:off x="-608017" y="613284"/>
            <a:ext cx="5977766" cy="912828"/>
          </a:xfrm>
          <a:prstGeom prst="roundRect">
            <a:avLst/>
          </a:prstGeom>
          <a:solidFill>
            <a:srgbClr val="00B050"/>
          </a:solidFill>
          <a:ln/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MY" sz="3600" b="1" dirty="0"/>
              <a:t>AWARENESS </a:t>
            </a:r>
            <a:r>
              <a:rPr lang="en-MY" sz="3600" b="1" dirty="0" smtClean="0"/>
              <a:t>TRAINING</a:t>
            </a:r>
            <a:endParaRPr lang="en-MY" sz="3600" b="1" dirty="0"/>
          </a:p>
        </p:txBody>
      </p:sp>
      <p:sp>
        <p:nvSpPr>
          <p:cNvPr id="93" name="Footer Placeholder 10"/>
          <p:cNvSpPr>
            <a:spLocks noGrp="1"/>
          </p:cNvSpPr>
          <p:nvPr/>
        </p:nvSpPr>
        <p:spPr>
          <a:xfrm>
            <a:off x="6384113" y="6272639"/>
            <a:ext cx="2707774" cy="337038"/>
          </a:xfrm>
          <a:prstGeom prst="rect">
            <a:avLst/>
          </a:prstGeom>
        </p:spPr>
        <p:txBody>
          <a:bodyPr vert="horz" lIns="84406" tIns="42203" rIns="84406" bIns="42203" rtlCol="0" anchor="ctr"/>
          <a:lstStyle>
            <a:defPPr>
              <a:defRPr lang="en-US"/>
            </a:defPPr>
            <a:lvl1pPr marL="0" algn="l" defTabSz="914400" rtl="0" eaLnBrk="1" latinLnBrk="0" hangingPunct="1">
              <a:defRPr sz="10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923" dirty="0"/>
              <a:t>©2014 </a:t>
            </a:r>
            <a:r>
              <a:rPr lang="en-US" sz="923" dirty="0">
                <a:solidFill>
                  <a:srgbClr val="FF0000"/>
                </a:solidFill>
                <a:latin typeface="Neuropol" pitchFamily="34" charset="0"/>
              </a:rPr>
              <a:t>SALIHIN</a:t>
            </a:r>
            <a:r>
              <a:rPr lang="en-US" sz="923" dirty="0">
                <a:solidFill>
                  <a:srgbClr val="FF0000"/>
                </a:solidFill>
              </a:rPr>
              <a:t> </a:t>
            </a:r>
            <a:r>
              <a:rPr lang="en-US" sz="923" dirty="0"/>
              <a:t>GST Services. All Rights Reserved.</a:t>
            </a:r>
          </a:p>
        </p:txBody>
      </p:sp>
      <p:pic>
        <p:nvPicPr>
          <p:cNvPr id="95" name="Picture 2" descr=" Goods &amp; Services Tax (GST) Malaysi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71100" y="1631591"/>
            <a:ext cx="1927599" cy="1489507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96" name="Picture 9" descr="P:\SALIHIN Logo Centre\gst workshop logo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8243" y="437899"/>
            <a:ext cx="2094237" cy="745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1" name="Group 100"/>
          <p:cNvGrpSpPr/>
          <p:nvPr/>
        </p:nvGrpSpPr>
        <p:grpSpPr>
          <a:xfrm>
            <a:off x="5250001" y="3978249"/>
            <a:ext cx="3059003" cy="1982656"/>
            <a:chOff x="5292080" y="3730464"/>
            <a:chExt cx="3313920" cy="2147877"/>
          </a:xfrm>
        </p:grpSpPr>
        <p:grpSp>
          <p:nvGrpSpPr>
            <p:cNvPr id="102" name="Group 101"/>
            <p:cNvGrpSpPr/>
            <p:nvPr/>
          </p:nvGrpSpPr>
          <p:grpSpPr>
            <a:xfrm>
              <a:off x="5292080" y="3735922"/>
              <a:ext cx="3313920" cy="2142419"/>
              <a:chOff x="1823684" y="529837"/>
              <a:chExt cx="5179950" cy="3348790"/>
            </a:xfrm>
          </p:grpSpPr>
          <p:sp>
            <p:nvSpPr>
              <p:cNvPr id="144" name="Cube 143"/>
              <p:cNvSpPr/>
              <p:nvPr/>
            </p:nvSpPr>
            <p:spPr>
              <a:xfrm flipH="1">
                <a:off x="4839573" y="1720463"/>
                <a:ext cx="864097" cy="958830"/>
              </a:xfrm>
              <a:prstGeom prst="cube">
                <a:avLst/>
              </a:prstGeom>
              <a:solidFill>
                <a:srgbClr val="FF0000"/>
              </a:solidFill>
              <a:ln w="3175">
                <a:solidFill>
                  <a:schemeClr val="bg1"/>
                </a:solidFill>
              </a:ln>
              <a:effectLst>
                <a:outerShdw blurRad="76200" dir="18900000" sy="23000" kx="-1200000" algn="bl" rotWithShape="0">
                  <a:prstClr val="black">
                    <a:alpha val="2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/>
                <a:endParaRPr lang="en-SG" sz="4062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145" name="Cube 144"/>
              <p:cNvSpPr/>
              <p:nvPr/>
            </p:nvSpPr>
            <p:spPr>
              <a:xfrm flipH="1">
                <a:off x="4839572" y="994739"/>
                <a:ext cx="864097" cy="1065996"/>
              </a:xfrm>
              <a:prstGeom prst="cube">
                <a:avLst/>
              </a:prstGeom>
              <a:solidFill>
                <a:srgbClr val="FF0000"/>
              </a:solidFill>
              <a:ln w="3175">
                <a:solidFill>
                  <a:schemeClr val="bg1"/>
                </a:solidFill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/>
                <a:endParaRPr lang="en-SG" sz="4062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146" name="Cube 145"/>
              <p:cNvSpPr/>
              <p:nvPr/>
            </p:nvSpPr>
            <p:spPr>
              <a:xfrm>
                <a:off x="4972141" y="837503"/>
                <a:ext cx="535063" cy="466985"/>
              </a:xfrm>
              <a:prstGeom prst="cube">
                <a:avLst/>
              </a:prstGeom>
              <a:solidFill>
                <a:srgbClr val="CCCC00"/>
              </a:solidFill>
              <a:ln w="3175">
                <a:solidFill>
                  <a:schemeClr val="bg1"/>
                </a:solidFill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/>
                <a:endParaRPr lang="en-SG" sz="4062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147" name="Cube 146"/>
              <p:cNvSpPr/>
              <p:nvPr/>
            </p:nvSpPr>
            <p:spPr>
              <a:xfrm flipH="1">
                <a:off x="4004774" y="1720462"/>
                <a:ext cx="864097" cy="795971"/>
              </a:xfrm>
              <a:prstGeom prst="cube">
                <a:avLst/>
              </a:prstGeom>
              <a:solidFill>
                <a:srgbClr val="FF0000"/>
              </a:solidFill>
              <a:ln w="3175">
                <a:solidFill>
                  <a:schemeClr val="bg1"/>
                </a:solidFill>
              </a:ln>
              <a:effectLst>
                <a:outerShdw blurRad="76200" dir="18900000" sy="23000" kx="-1200000" algn="bl" rotWithShape="0">
                  <a:prstClr val="black">
                    <a:alpha val="2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SG" sz="4062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148" name="Cube 147"/>
              <p:cNvSpPr/>
              <p:nvPr/>
            </p:nvSpPr>
            <p:spPr>
              <a:xfrm flipH="1">
                <a:off x="4004774" y="1116418"/>
                <a:ext cx="864097" cy="795971"/>
              </a:xfrm>
              <a:prstGeom prst="cube">
                <a:avLst/>
              </a:prstGeom>
              <a:solidFill>
                <a:srgbClr val="0000FF"/>
              </a:solidFill>
              <a:ln w="3175">
                <a:solidFill>
                  <a:schemeClr val="bg1"/>
                </a:solidFill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SG" sz="4062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149" name="Cube 148"/>
              <p:cNvSpPr/>
              <p:nvPr/>
            </p:nvSpPr>
            <p:spPr>
              <a:xfrm rot="21098397" flipH="1">
                <a:off x="4004774" y="529837"/>
                <a:ext cx="864097" cy="795971"/>
              </a:xfrm>
              <a:prstGeom prst="cube">
                <a:avLst/>
              </a:prstGeom>
              <a:solidFill>
                <a:srgbClr val="CCFF33"/>
              </a:solidFill>
              <a:ln w="3175">
                <a:solidFill>
                  <a:schemeClr val="bg1"/>
                </a:solidFill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SG" sz="4062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150" name="Cube 149"/>
              <p:cNvSpPr/>
              <p:nvPr/>
            </p:nvSpPr>
            <p:spPr>
              <a:xfrm>
                <a:off x="2354765" y="2267469"/>
                <a:ext cx="565685" cy="532832"/>
              </a:xfrm>
              <a:prstGeom prst="cube">
                <a:avLst/>
              </a:prstGeom>
              <a:solidFill>
                <a:srgbClr val="FF0000"/>
              </a:solidFill>
              <a:ln w="3175">
                <a:solidFill>
                  <a:schemeClr val="bg1"/>
                </a:solidFill>
              </a:ln>
              <a:effectLst>
                <a:outerShdw blurRad="76200" dir="18900000" sy="23000" kx="-1200000" algn="bl" rotWithShape="0">
                  <a:prstClr val="black">
                    <a:alpha val="2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SG" sz="4062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151" name="Cube 150"/>
              <p:cNvSpPr/>
              <p:nvPr/>
            </p:nvSpPr>
            <p:spPr>
              <a:xfrm flipH="1">
                <a:off x="3211855" y="1720462"/>
                <a:ext cx="864097" cy="795971"/>
              </a:xfrm>
              <a:prstGeom prst="cube">
                <a:avLst/>
              </a:prstGeom>
              <a:solidFill>
                <a:srgbClr val="FF0000"/>
              </a:solidFill>
              <a:ln w="3175">
                <a:solidFill>
                  <a:schemeClr val="bg1"/>
                </a:solidFill>
              </a:ln>
              <a:effectLst>
                <a:outerShdw blurRad="76200" dir="18900000" sy="23000" kx="-1200000" algn="bl" rotWithShape="0">
                  <a:prstClr val="black">
                    <a:alpha val="2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SG" sz="4062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152" name="Cube 151"/>
              <p:cNvSpPr/>
              <p:nvPr/>
            </p:nvSpPr>
            <p:spPr>
              <a:xfrm>
                <a:off x="5485789" y="2084254"/>
                <a:ext cx="845048" cy="795971"/>
              </a:xfrm>
              <a:prstGeom prst="cube">
                <a:avLst/>
              </a:prstGeom>
              <a:solidFill>
                <a:srgbClr val="5F5F5F"/>
              </a:solidFill>
              <a:ln w="3175">
                <a:solidFill>
                  <a:schemeClr val="bg1"/>
                </a:solidFill>
              </a:ln>
              <a:effectLst>
                <a:outerShdw blurRad="76200" dir="18900000" sy="23000" kx="-1200000" algn="bl" rotWithShape="0">
                  <a:prstClr val="black">
                    <a:alpha val="2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SG" sz="4062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153" name="Cube 152"/>
              <p:cNvSpPr/>
              <p:nvPr/>
            </p:nvSpPr>
            <p:spPr>
              <a:xfrm rot="21107126" flipH="1">
                <a:off x="5932718" y="1500913"/>
                <a:ext cx="423870" cy="372059"/>
              </a:xfrm>
              <a:prstGeom prst="cube">
                <a:avLst/>
              </a:prstGeom>
              <a:solidFill>
                <a:srgbClr val="990000"/>
              </a:solidFill>
              <a:ln w="3175">
                <a:solidFill>
                  <a:schemeClr val="bg1"/>
                </a:solidFill>
              </a:ln>
              <a:effectLst>
                <a:outerShdw blurRad="76200" dir="18900000" sy="23000" kx="-1200000" algn="bl" rotWithShape="0">
                  <a:prstClr val="black">
                    <a:alpha val="2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SG" sz="4062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154" name="Cube 153"/>
              <p:cNvSpPr/>
              <p:nvPr/>
            </p:nvSpPr>
            <p:spPr>
              <a:xfrm rot="21412010" flipH="1">
                <a:off x="6452735" y="1894863"/>
                <a:ext cx="550899" cy="544078"/>
              </a:xfrm>
              <a:prstGeom prst="cube">
                <a:avLst/>
              </a:prstGeom>
              <a:solidFill>
                <a:srgbClr val="D60093"/>
              </a:solidFill>
              <a:ln w="3175">
                <a:solidFill>
                  <a:schemeClr val="bg1"/>
                </a:solidFill>
              </a:ln>
              <a:effectLst>
                <a:outerShdw blurRad="76200" dir="18900000" sy="23000" kx="-1200000" algn="bl" rotWithShape="0">
                  <a:prstClr val="black">
                    <a:alpha val="2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SG" sz="4062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155" name="Cube 154"/>
              <p:cNvSpPr/>
              <p:nvPr/>
            </p:nvSpPr>
            <p:spPr>
              <a:xfrm flipH="1">
                <a:off x="3347863" y="1241704"/>
                <a:ext cx="728088" cy="670685"/>
              </a:xfrm>
              <a:prstGeom prst="cube">
                <a:avLst/>
              </a:prstGeom>
              <a:solidFill>
                <a:srgbClr val="FF0000"/>
              </a:solidFill>
              <a:ln w="3175">
                <a:solidFill>
                  <a:schemeClr val="bg1"/>
                </a:solidFill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SG" sz="4062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156" name="Cube 155"/>
              <p:cNvSpPr/>
              <p:nvPr/>
            </p:nvSpPr>
            <p:spPr>
              <a:xfrm rot="19315628" flipH="1">
                <a:off x="3548049" y="815092"/>
                <a:ext cx="558098" cy="514097"/>
              </a:xfrm>
              <a:prstGeom prst="cube">
                <a:avLst/>
              </a:prstGeom>
              <a:solidFill>
                <a:srgbClr val="FF0000"/>
              </a:solidFill>
              <a:ln w="3175">
                <a:solidFill>
                  <a:schemeClr val="bg1"/>
                </a:solidFill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SG" sz="4062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157" name="Cube 156"/>
              <p:cNvSpPr/>
              <p:nvPr/>
            </p:nvSpPr>
            <p:spPr>
              <a:xfrm rot="185986">
                <a:off x="3782284" y="2290299"/>
                <a:ext cx="867840" cy="867839"/>
              </a:xfrm>
              <a:prstGeom prst="cube">
                <a:avLst/>
              </a:prstGeom>
              <a:solidFill>
                <a:schemeClr val="tx1"/>
              </a:solidFill>
              <a:ln w="3175">
                <a:solidFill>
                  <a:schemeClr val="bg1"/>
                </a:solidFill>
              </a:ln>
              <a:effectLst>
                <a:outerShdw blurRad="76200" dir="18900000" sy="23000" kx="-1200000" algn="bl" rotWithShape="0">
                  <a:prstClr val="black">
                    <a:alpha val="2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SG" sz="4062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158" name="Cube 157"/>
              <p:cNvSpPr/>
              <p:nvPr/>
            </p:nvSpPr>
            <p:spPr>
              <a:xfrm flipH="1">
                <a:off x="4627653" y="2294165"/>
                <a:ext cx="815018" cy="770256"/>
              </a:xfrm>
              <a:prstGeom prst="cube">
                <a:avLst/>
              </a:prstGeom>
              <a:solidFill>
                <a:srgbClr val="33CC33"/>
              </a:solidFill>
              <a:ln w="3175">
                <a:solidFill>
                  <a:schemeClr val="bg1"/>
                </a:solidFill>
              </a:ln>
              <a:effectLst>
                <a:outerShdw blurRad="76200" dir="18900000" sy="23000" kx="-1200000" algn="bl" rotWithShape="0">
                  <a:prstClr val="black">
                    <a:alpha val="2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SG" sz="4062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159" name="Cube 158"/>
              <p:cNvSpPr/>
              <p:nvPr/>
            </p:nvSpPr>
            <p:spPr>
              <a:xfrm flipH="1">
                <a:off x="4033306" y="1720463"/>
                <a:ext cx="763580" cy="703379"/>
              </a:xfrm>
              <a:prstGeom prst="cube">
                <a:avLst/>
              </a:prstGeom>
              <a:solidFill>
                <a:srgbClr val="FF0000"/>
              </a:solidFill>
              <a:ln w="3175">
                <a:solidFill>
                  <a:schemeClr val="bg1"/>
                </a:solidFill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SG" sz="4062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160" name="Cube 159"/>
              <p:cNvSpPr/>
              <p:nvPr/>
            </p:nvSpPr>
            <p:spPr>
              <a:xfrm>
                <a:off x="4912413" y="1744258"/>
                <a:ext cx="791256" cy="745303"/>
              </a:xfrm>
              <a:prstGeom prst="cube">
                <a:avLst/>
              </a:prstGeom>
              <a:solidFill>
                <a:schemeClr val="bg2">
                  <a:lumMod val="50000"/>
                </a:schemeClr>
              </a:solidFill>
              <a:ln w="3175">
                <a:solidFill>
                  <a:schemeClr val="bg1"/>
                </a:solidFill>
              </a:ln>
              <a:effectLst>
                <a:outerShdw blurRad="76200" dir="18900000" sy="23000" kx="-1200000" algn="bl" rotWithShape="0">
                  <a:prstClr val="black">
                    <a:alpha val="2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SG" sz="4062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161" name="Cube 160"/>
              <p:cNvSpPr/>
              <p:nvPr/>
            </p:nvSpPr>
            <p:spPr>
              <a:xfrm flipH="1">
                <a:off x="2861007" y="2428839"/>
                <a:ext cx="837099" cy="787734"/>
              </a:xfrm>
              <a:prstGeom prst="cube">
                <a:avLst/>
              </a:prstGeom>
              <a:solidFill>
                <a:srgbClr val="00CCFF"/>
              </a:solidFill>
              <a:ln w="3175">
                <a:solidFill>
                  <a:schemeClr val="bg1"/>
                </a:solidFill>
              </a:ln>
              <a:effectLst>
                <a:outerShdw blurRad="76200" dir="18900000" sy="23000" kx="-1200000" algn="bl" rotWithShape="0">
                  <a:prstClr val="black">
                    <a:alpha val="2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SG" sz="4062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162" name="Cube 161"/>
              <p:cNvSpPr/>
              <p:nvPr/>
            </p:nvSpPr>
            <p:spPr>
              <a:xfrm rot="982446">
                <a:off x="3140164" y="1901311"/>
                <a:ext cx="734297" cy="734296"/>
              </a:xfrm>
              <a:prstGeom prst="cube">
                <a:avLst/>
              </a:prstGeom>
              <a:solidFill>
                <a:srgbClr val="FF9900"/>
              </a:solidFill>
              <a:ln w="3175">
                <a:solidFill>
                  <a:schemeClr val="bg1"/>
                </a:solidFill>
              </a:ln>
              <a:effectLst>
                <a:outerShdw blurRad="76200" dir="18900000" sy="23000" kx="-1200000" algn="bl" rotWithShape="0">
                  <a:prstClr val="black">
                    <a:alpha val="2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SG" sz="4062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163" name="Cube 162"/>
              <p:cNvSpPr/>
              <p:nvPr/>
            </p:nvSpPr>
            <p:spPr>
              <a:xfrm>
                <a:off x="2332682" y="1527737"/>
                <a:ext cx="674044" cy="634898"/>
              </a:xfrm>
              <a:prstGeom prst="cube">
                <a:avLst/>
              </a:prstGeom>
              <a:solidFill>
                <a:schemeClr val="bg2">
                  <a:lumMod val="50000"/>
                </a:schemeClr>
              </a:solidFill>
              <a:ln w="3175">
                <a:solidFill>
                  <a:schemeClr val="bg1"/>
                </a:solidFill>
              </a:ln>
              <a:effectLst>
                <a:outerShdw blurRad="76200" dir="18900000" sy="23000" kx="-1200000" algn="bl" rotWithShape="0">
                  <a:prstClr val="black">
                    <a:alpha val="2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SG" sz="4062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164" name="Cube 163"/>
              <p:cNvSpPr/>
              <p:nvPr/>
            </p:nvSpPr>
            <p:spPr>
              <a:xfrm>
                <a:off x="4337901" y="2880225"/>
                <a:ext cx="617949" cy="582062"/>
              </a:xfrm>
              <a:prstGeom prst="cube">
                <a:avLst/>
              </a:prstGeom>
              <a:solidFill>
                <a:srgbClr val="FF3399"/>
              </a:solidFill>
              <a:ln w="3175">
                <a:solidFill>
                  <a:schemeClr val="bg1"/>
                </a:solidFill>
              </a:ln>
              <a:effectLst>
                <a:outerShdw blurRad="76200" dir="18900000" sy="23000" kx="-1200000" algn="bl" rotWithShape="0">
                  <a:prstClr val="black">
                    <a:alpha val="2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SG" sz="4062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165" name="Cube 164"/>
              <p:cNvSpPr/>
              <p:nvPr/>
            </p:nvSpPr>
            <p:spPr>
              <a:xfrm>
                <a:off x="2789331" y="3044629"/>
                <a:ext cx="422524" cy="397986"/>
              </a:xfrm>
              <a:prstGeom prst="cube">
                <a:avLst/>
              </a:prstGeom>
              <a:solidFill>
                <a:srgbClr val="5F5F5F"/>
              </a:solidFill>
              <a:ln w="3175">
                <a:solidFill>
                  <a:schemeClr val="bg1"/>
                </a:solidFill>
              </a:ln>
              <a:effectLst>
                <a:outerShdw blurRad="76200" dir="18900000" sy="23000" kx="-1200000" algn="bl" rotWithShape="0">
                  <a:prstClr val="black">
                    <a:alpha val="2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SG" sz="4062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166" name="Cube 165"/>
              <p:cNvSpPr/>
              <p:nvPr/>
            </p:nvSpPr>
            <p:spPr>
              <a:xfrm>
                <a:off x="3508376" y="3137895"/>
                <a:ext cx="540613" cy="509216"/>
              </a:xfrm>
              <a:prstGeom prst="cube">
                <a:avLst/>
              </a:prstGeom>
              <a:solidFill>
                <a:srgbClr val="33CC33"/>
              </a:solidFill>
              <a:ln w="3175">
                <a:solidFill>
                  <a:schemeClr val="bg1"/>
                </a:solidFill>
              </a:ln>
              <a:effectLst>
                <a:outerShdw blurRad="76200" dir="18900000" sy="23000" kx="-1200000" algn="bl" rotWithShape="0">
                  <a:prstClr val="black">
                    <a:alpha val="2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SG" sz="4062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167" name="Cube 166"/>
              <p:cNvSpPr/>
              <p:nvPr/>
            </p:nvSpPr>
            <p:spPr>
              <a:xfrm>
                <a:off x="1823684" y="2822706"/>
                <a:ext cx="405549" cy="381996"/>
              </a:xfrm>
              <a:prstGeom prst="cube">
                <a:avLst/>
              </a:prstGeom>
              <a:solidFill>
                <a:srgbClr val="D60093"/>
              </a:solidFill>
              <a:ln w="3175">
                <a:solidFill>
                  <a:schemeClr val="bg1"/>
                </a:solidFill>
              </a:ln>
              <a:effectLst>
                <a:outerShdw blurRad="76200" dir="18900000" sy="23000" kx="-1200000" algn="bl" rotWithShape="0">
                  <a:prstClr val="black">
                    <a:alpha val="2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SG" sz="4062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168" name="Cube 167"/>
              <p:cNvSpPr/>
              <p:nvPr/>
            </p:nvSpPr>
            <p:spPr>
              <a:xfrm flipH="1">
                <a:off x="6438055" y="2651897"/>
                <a:ext cx="445569" cy="456656"/>
              </a:xfrm>
              <a:prstGeom prst="cube">
                <a:avLst/>
              </a:prstGeom>
              <a:solidFill>
                <a:srgbClr val="0000FF"/>
              </a:solidFill>
              <a:ln w="3175">
                <a:solidFill>
                  <a:schemeClr val="bg1"/>
                </a:solidFill>
              </a:ln>
              <a:effectLst>
                <a:outerShdw blurRad="76200" dir="18900000" sy="23000" kx="-1200000" algn="bl" rotWithShape="0">
                  <a:prstClr val="black">
                    <a:alpha val="2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SG" sz="4062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169" name="Cube 168"/>
              <p:cNvSpPr/>
              <p:nvPr/>
            </p:nvSpPr>
            <p:spPr>
              <a:xfrm>
                <a:off x="4945176" y="3410025"/>
                <a:ext cx="497495" cy="468602"/>
              </a:xfrm>
              <a:prstGeom prst="cube">
                <a:avLst/>
              </a:prstGeom>
              <a:solidFill>
                <a:schemeClr val="accent5">
                  <a:lumMod val="60000"/>
                  <a:lumOff val="40000"/>
                </a:schemeClr>
              </a:solidFill>
              <a:ln w="3175">
                <a:solidFill>
                  <a:schemeClr val="bg1"/>
                </a:solidFill>
              </a:ln>
              <a:effectLst>
                <a:outerShdw blurRad="76200" dir="18900000" sy="23000" kx="-1200000" algn="bl" rotWithShape="0">
                  <a:prstClr val="black">
                    <a:alpha val="2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SG" sz="4062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170" name="Cube 169"/>
              <p:cNvSpPr/>
              <p:nvPr/>
            </p:nvSpPr>
            <p:spPr>
              <a:xfrm flipH="1">
                <a:off x="5623595" y="2839950"/>
                <a:ext cx="588433" cy="603075"/>
              </a:xfrm>
              <a:prstGeom prst="cube">
                <a:avLst/>
              </a:prstGeom>
              <a:solidFill>
                <a:srgbClr val="CCCC00"/>
              </a:solidFill>
              <a:ln w="3175">
                <a:solidFill>
                  <a:schemeClr val="bg1"/>
                </a:solidFill>
              </a:ln>
              <a:effectLst>
                <a:outerShdw blurRad="76200" dir="18900000" sy="23000" kx="-1200000" algn="bl" rotWithShape="0">
                  <a:prstClr val="black">
                    <a:alpha val="2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SG" sz="4062" b="1" dirty="0">
                  <a:solidFill>
                    <a:schemeClr val="bg1"/>
                  </a:solidFill>
                </a:endParaRPr>
              </a:p>
            </p:txBody>
          </p:sp>
        </p:grpSp>
        <p:grpSp>
          <p:nvGrpSpPr>
            <p:cNvPr id="103" name="Group 102"/>
            <p:cNvGrpSpPr/>
            <p:nvPr/>
          </p:nvGrpSpPr>
          <p:grpSpPr>
            <a:xfrm>
              <a:off x="5292080" y="3730464"/>
              <a:ext cx="3313920" cy="2142419"/>
              <a:chOff x="1823684" y="529837"/>
              <a:chExt cx="5179950" cy="3348790"/>
            </a:xfrm>
            <a:solidFill>
              <a:srgbClr val="FFFF00">
                <a:alpha val="81961"/>
              </a:srgbClr>
            </a:solidFill>
          </p:grpSpPr>
          <p:sp>
            <p:nvSpPr>
              <p:cNvPr id="117" name="Cube 116"/>
              <p:cNvSpPr/>
              <p:nvPr/>
            </p:nvSpPr>
            <p:spPr>
              <a:xfrm flipH="1">
                <a:off x="4839573" y="1720463"/>
                <a:ext cx="864097" cy="958830"/>
              </a:xfrm>
              <a:prstGeom prst="cube">
                <a:avLst/>
              </a:prstGeom>
              <a:grpFill/>
              <a:ln w="3175">
                <a:solidFill>
                  <a:schemeClr val="bg1"/>
                </a:solidFill>
              </a:ln>
              <a:effectLst>
                <a:outerShdw blurRad="76200" dir="18900000" sy="23000" kx="-1200000" algn="bl" rotWithShape="0">
                  <a:prstClr val="black">
                    <a:alpha val="2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/>
                <a:endParaRPr lang="en-SG" sz="4062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118" name="Cube 117"/>
              <p:cNvSpPr/>
              <p:nvPr/>
            </p:nvSpPr>
            <p:spPr>
              <a:xfrm flipH="1">
                <a:off x="4839572" y="994739"/>
                <a:ext cx="864097" cy="1065996"/>
              </a:xfrm>
              <a:prstGeom prst="cube">
                <a:avLst/>
              </a:prstGeom>
              <a:grpFill/>
              <a:ln w="3175">
                <a:solidFill>
                  <a:schemeClr val="bg1"/>
                </a:solidFill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/>
                <a:endParaRPr lang="en-SG" sz="4062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119" name="Cube 118"/>
              <p:cNvSpPr/>
              <p:nvPr/>
            </p:nvSpPr>
            <p:spPr>
              <a:xfrm>
                <a:off x="4972141" y="837503"/>
                <a:ext cx="535063" cy="466985"/>
              </a:xfrm>
              <a:prstGeom prst="cube">
                <a:avLst/>
              </a:prstGeom>
              <a:grpFill/>
              <a:ln w="3175">
                <a:solidFill>
                  <a:schemeClr val="bg1"/>
                </a:solidFill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/>
                <a:endParaRPr lang="en-SG" sz="4062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120" name="Cube 119"/>
              <p:cNvSpPr/>
              <p:nvPr/>
            </p:nvSpPr>
            <p:spPr>
              <a:xfrm flipH="1">
                <a:off x="4004774" y="1720462"/>
                <a:ext cx="864097" cy="795971"/>
              </a:xfrm>
              <a:prstGeom prst="cube">
                <a:avLst/>
              </a:prstGeom>
              <a:grpFill/>
              <a:ln w="3175">
                <a:solidFill>
                  <a:schemeClr val="bg1"/>
                </a:solidFill>
              </a:ln>
              <a:effectLst>
                <a:outerShdw blurRad="76200" dir="18900000" sy="23000" kx="-1200000" algn="bl" rotWithShape="0">
                  <a:prstClr val="black">
                    <a:alpha val="2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SG" sz="4062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121" name="Cube 120"/>
              <p:cNvSpPr/>
              <p:nvPr/>
            </p:nvSpPr>
            <p:spPr>
              <a:xfrm flipH="1">
                <a:off x="4004774" y="1116418"/>
                <a:ext cx="864097" cy="795971"/>
              </a:xfrm>
              <a:prstGeom prst="cube">
                <a:avLst/>
              </a:prstGeom>
              <a:grpFill/>
              <a:ln w="3175">
                <a:solidFill>
                  <a:schemeClr val="bg1"/>
                </a:solidFill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SG" sz="4062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122" name="Cube 121"/>
              <p:cNvSpPr/>
              <p:nvPr/>
            </p:nvSpPr>
            <p:spPr>
              <a:xfrm rot="21098397" flipH="1">
                <a:off x="4004774" y="529837"/>
                <a:ext cx="864097" cy="795971"/>
              </a:xfrm>
              <a:prstGeom prst="cube">
                <a:avLst/>
              </a:prstGeom>
              <a:grpFill/>
              <a:ln w="3175">
                <a:solidFill>
                  <a:schemeClr val="bg1"/>
                </a:solidFill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SG" sz="4062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123" name="Cube 122"/>
              <p:cNvSpPr/>
              <p:nvPr/>
            </p:nvSpPr>
            <p:spPr>
              <a:xfrm>
                <a:off x="2354765" y="2267469"/>
                <a:ext cx="565685" cy="532832"/>
              </a:xfrm>
              <a:prstGeom prst="cube">
                <a:avLst/>
              </a:prstGeom>
              <a:grpFill/>
              <a:ln w="3175">
                <a:solidFill>
                  <a:schemeClr val="bg1"/>
                </a:solidFill>
              </a:ln>
              <a:effectLst>
                <a:outerShdw blurRad="76200" dir="18900000" sy="23000" kx="-1200000" algn="bl" rotWithShape="0">
                  <a:prstClr val="black">
                    <a:alpha val="2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SG" sz="4062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124" name="Cube 123"/>
              <p:cNvSpPr/>
              <p:nvPr/>
            </p:nvSpPr>
            <p:spPr>
              <a:xfrm flipH="1">
                <a:off x="3211855" y="1720462"/>
                <a:ext cx="864097" cy="795971"/>
              </a:xfrm>
              <a:prstGeom prst="cube">
                <a:avLst/>
              </a:prstGeom>
              <a:grpFill/>
              <a:ln w="3175">
                <a:solidFill>
                  <a:schemeClr val="bg1"/>
                </a:solidFill>
              </a:ln>
              <a:effectLst>
                <a:outerShdw blurRad="76200" dir="18900000" sy="23000" kx="-1200000" algn="bl" rotWithShape="0">
                  <a:prstClr val="black">
                    <a:alpha val="2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SG" sz="4062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125" name="Cube 124"/>
              <p:cNvSpPr/>
              <p:nvPr/>
            </p:nvSpPr>
            <p:spPr>
              <a:xfrm>
                <a:off x="5485789" y="2084254"/>
                <a:ext cx="845048" cy="795971"/>
              </a:xfrm>
              <a:prstGeom prst="cube">
                <a:avLst/>
              </a:prstGeom>
              <a:grpFill/>
              <a:ln w="3175">
                <a:solidFill>
                  <a:schemeClr val="bg1"/>
                </a:solidFill>
              </a:ln>
              <a:effectLst>
                <a:outerShdw blurRad="76200" dir="18900000" sy="23000" kx="-1200000" algn="bl" rotWithShape="0">
                  <a:prstClr val="black">
                    <a:alpha val="2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SG" sz="4062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126" name="Cube 125"/>
              <p:cNvSpPr/>
              <p:nvPr/>
            </p:nvSpPr>
            <p:spPr>
              <a:xfrm rot="21107126" flipH="1">
                <a:off x="5932718" y="1500913"/>
                <a:ext cx="423870" cy="372059"/>
              </a:xfrm>
              <a:prstGeom prst="cube">
                <a:avLst/>
              </a:prstGeom>
              <a:grpFill/>
              <a:ln w="3175">
                <a:solidFill>
                  <a:schemeClr val="bg1"/>
                </a:solidFill>
              </a:ln>
              <a:effectLst>
                <a:outerShdw blurRad="76200" dir="18900000" sy="23000" kx="-1200000" algn="bl" rotWithShape="0">
                  <a:prstClr val="black">
                    <a:alpha val="2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SG" sz="4062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127" name="Cube 126"/>
              <p:cNvSpPr/>
              <p:nvPr/>
            </p:nvSpPr>
            <p:spPr>
              <a:xfrm rot="21412010" flipH="1">
                <a:off x="6452735" y="1894863"/>
                <a:ext cx="550899" cy="544078"/>
              </a:xfrm>
              <a:prstGeom prst="cube">
                <a:avLst/>
              </a:prstGeom>
              <a:grpFill/>
              <a:ln w="3175">
                <a:solidFill>
                  <a:schemeClr val="bg1"/>
                </a:solidFill>
              </a:ln>
              <a:effectLst>
                <a:outerShdw blurRad="76200" dir="18900000" sy="23000" kx="-1200000" algn="bl" rotWithShape="0">
                  <a:prstClr val="black">
                    <a:alpha val="2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SG" sz="4062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128" name="Cube 127"/>
              <p:cNvSpPr/>
              <p:nvPr/>
            </p:nvSpPr>
            <p:spPr>
              <a:xfrm flipH="1">
                <a:off x="3347863" y="1241704"/>
                <a:ext cx="728088" cy="670685"/>
              </a:xfrm>
              <a:prstGeom prst="cube">
                <a:avLst/>
              </a:prstGeom>
              <a:grpFill/>
              <a:ln w="3175">
                <a:solidFill>
                  <a:schemeClr val="bg1"/>
                </a:solidFill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SG" sz="4062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129" name="Cube 128"/>
              <p:cNvSpPr/>
              <p:nvPr/>
            </p:nvSpPr>
            <p:spPr>
              <a:xfrm rot="19315628" flipH="1">
                <a:off x="3548049" y="815092"/>
                <a:ext cx="558098" cy="514097"/>
              </a:xfrm>
              <a:prstGeom prst="cube">
                <a:avLst/>
              </a:prstGeom>
              <a:grpFill/>
              <a:ln w="3175">
                <a:solidFill>
                  <a:schemeClr val="bg1"/>
                </a:solidFill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SG" sz="4062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130" name="Cube 129"/>
              <p:cNvSpPr/>
              <p:nvPr/>
            </p:nvSpPr>
            <p:spPr>
              <a:xfrm rot="185986">
                <a:off x="3782284" y="2290299"/>
                <a:ext cx="867840" cy="867839"/>
              </a:xfrm>
              <a:prstGeom prst="cube">
                <a:avLst/>
              </a:prstGeom>
              <a:grpFill/>
              <a:ln w="3175">
                <a:solidFill>
                  <a:schemeClr val="bg1"/>
                </a:solidFill>
              </a:ln>
              <a:effectLst>
                <a:outerShdw blurRad="76200" dir="18900000" sy="23000" kx="-1200000" algn="bl" rotWithShape="0">
                  <a:prstClr val="black">
                    <a:alpha val="2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SG" sz="4062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131" name="Cube 130"/>
              <p:cNvSpPr/>
              <p:nvPr/>
            </p:nvSpPr>
            <p:spPr>
              <a:xfrm flipH="1">
                <a:off x="4627653" y="2294165"/>
                <a:ext cx="815018" cy="770256"/>
              </a:xfrm>
              <a:prstGeom prst="cube">
                <a:avLst/>
              </a:prstGeom>
              <a:grpFill/>
              <a:ln w="3175">
                <a:solidFill>
                  <a:schemeClr val="bg1"/>
                </a:solidFill>
              </a:ln>
              <a:effectLst>
                <a:outerShdw blurRad="76200" dir="18900000" sy="23000" kx="-1200000" algn="bl" rotWithShape="0">
                  <a:prstClr val="black">
                    <a:alpha val="2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SG" sz="4062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132" name="Cube 131"/>
              <p:cNvSpPr/>
              <p:nvPr/>
            </p:nvSpPr>
            <p:spPr>
              <a:xfrm flipH="1">
                <a:off x="4033306" y="1720463"/>
                <a:ext cx="763580" cy="703379"/>
              </a:xfrm>
              <a:prstGeom prst="cube">
                <a:avLst/>
              </a:prstGeom>
              <a:grpFill/>
              <a:ln w="3175">
                <a:solidFill>
                  <a:schemeClr val="bg1"/>
                </a:solidFill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SG" sz="4062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133" name="Cube 132"/>
              <p:cNvSpPr/>
              <p:nvPr/>
            </p:nvSpPr>
            <p:spPr>
              <a:xfrm>
                <a:off x="4912413" y="1744258"/>
                <a:ext cx="791256" cy="745303"/>
              </a:xfrm>
              <a:prstGeom prst="cube">
                <a:avLst/>
              </a:prstGeom>
              <a:grpFill/>
              <a:ln w="3175">
                <a:solidFill>
                  <a:schemeClr val="bg1"/>
                </a:solidFill>
              </a:ln>
              <a:effectLst>
                <a:outerShdw blurRad="76200" dir="18900000" sy="23000" kx="-1200000" algn="bl" rotWithShape="0">
                  <a:prstClr val="black">
                    <a:alpha val="2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SG" sz="4062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134" name="Cube 133"/>
              <p:cNvSpPr/>
              <p:nvPr/>
            </p:nvSpPr>
            <p:spPr>
              <a:xfrm flipH="1">
                <a:off x="2861007" y="2428839"/>
                <a:ext cx="837099" cy="787734"/>
              </a:xfrm>
              <a:prstGeom prst="cube">
                <a:avLst/>
              </a:prstGeom>
              <a:grpFill/>
              <a:ln w="3175">
                <a:solidFill>
                  <a:schemeClr val="bg1"/>
                </a:solidFill>
              </a:ln>
              <a:effectLst>
                <a:outerShdw blurRad="76200" dir="18900000" sy="23000" kx="-1200000" algn="bl" rotWithShape="0">
                  <a:prstClr val="black">
                    <a:alpha val="2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SG" sz="4062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135" name="Cube 134"/>
              <p:cNvSpPr/>
              <p:nvPr/>
            </p:nvSpPr>
            <p:spPr>
              <a:xfrm rot="982446">
                <a:off x="3140164" y="1901311"/>
                <a:ext cx="734297" cy="734296"/>
              </a:xfrm>
              <a:prstGeom prst="cube">
                <a:avLst/>
              </a:prstGeom>
              <a:grpFill/>
              <a:ln w="3175">
                <a:solidFill>
                  <a:schemeClr val="bg1"/>
                </a:solidFill>
              </a:ln>
              <a:effectLst>
                <a:outerShdw blurRad="76200" dir="18900000" sy="23000" kx="-1200000" algn="bl" rotWithShape="0">
                  <a:prstClr val="black">
                    <a:alpha val="2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SG" sz="4062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136" name="Cube 135"/>
              <p:cNvSpPr/>
              <p:nvPr/>
            </p:nvSpPr>
            <p:spPr>
              <a:xfrm>
                <a:off x="2332682" y="1527737"/>
                <a:ext cx="674044" cy="634898"/>
              </a:xfrm>
              <a:prstGeom prst="cube">
                <a:avLst/>
              </a:prstGeom>
              <a:grpFill/>
              <a:ln w="3175">
                <a:solidFill>
                  <a:schemeClr val="bg1"/>
                </a:solidFill>
              </a:ln>
              <a:effectLst>
                <a:outerShdw blurRad="76200" dir="18900000" sy="23000" kx="-1200000" algn="bl" rotWithShape="0">
                  <a:prstClr val="black">
                    <a:alpha val="2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SG" sz="4062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137" name="Cube 136"/>
              <p:cNvSpPr/>
              <p:nvPr/>
            </p:nvSpPr>
            <p:spPr>
              <a:xfrm>
                <a:off x="4337901" y="2880225"/>
                <a:ext cx="617949" cy="582062"/>
              </a:xfrm>
              <a:prstGeom prst="cube">
                <a:avLst/>
              </a:prstGeom>
              <a:grpFill/>
              <a:ln w="3175">
                <a:solidFill>
                  <a:schemeClr val="bg1"/>
                </a:solidFill>
              </a:ln>
              <a:effectLst>
                <a:outerShdw blurRad="76200" dir="18900000" sy="23000" kx="-1200000" algn="bl" rotWithShape="0">
                  <a:prstClr val="black">
                    <a:alpha val="2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SG" sz="4062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138" name="Cube 137"/>
              <p:cNvSpPr/>
              <p:nvPr/>
            </p:nvSpPr>
            <p:spPr>
              <a:xfrm>
                <a:off x="2789331" y="3044629"/>
                <a:ext cx="422524" cy="397986"/>
              </a:xfrm>
              <a:prstGeom prst="cube">
                <a:avLst/>
              </a:prstGeom>
              <a:grpFill/>
              <a:ln w="3175">
                <a:solidFill>
                  <a:schemeClr val="bg1"/>
                </a:solidFill>
              </a:ln>
              <a:effectLst>
                <a:outerShdw blurRad="76200" dir="18900000" sy="23000" kx="-1200000" algn="bl" rotWithShape="0">
                  <a:prstClr val="black">
                    <a:alpha val="2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SG" sz="4062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139" name="Cube 138"/>
              <p:cNvSpPr/>
              <p:nvPr/>
            </p:nvSpPr>
            <p:spPr>
              <a:xfrm>
                <a:off x="3508376" y="3137895"/>
                <a:ext cx="540613" cy="509216"/>
              </a:xfrm>
              <a:prstGeom prst="cube">
                <a:avLst/>
              </a:prstGeom>
              <a:grpFill/>
              <a:ln w="3175">
                <a:solidFill>
                  <a:schemeClr val="bg1"/>
                </a:solidFill>
              </a:ln>
              <a:effectLst>
                <a:outerShdw blurRad="76200" dir="18900000" sy="23000" kx="-1200000" algn="bl" rotWithShape="0">
                  <a:prstClr val="black">
                    <a:alpha val="2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SG" sz="4062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140" name="Cube 139"/>
              <p:cNvSpPr/>
              <p:nvPr/>
            </p:nvSpPr>
            <p:spPr>
              <a:xfrm>
                <a:off x="1823684" y="2822706"/>
                <a:ext cx="405549" cy="381996"/>
              </a:xfrm>
              <a:prstGeom prst="cube">
                <a:avLst/>
              </a:prstGeom>
              <a:grpFill/>
              <a:ln w="3175">
                <a:solidFill>
                  <a:schemeClr val="bg1"/>
                </a:solidFill>
              </a:ln>
              <a:effectLst>
                <a:outerShdw blurRad="76200" dir="18900000" sy="23000" kx="-1200000" algn="bl" rotWithShape="0">
                  <a:prstClr val="black">
                    <a:alpha val="2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SG" sz="4062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141" name="Cube 140"/>
              <p:cNvSpPr/>
              <p:nvPr/>
            </p:nvSpPr>
            <p:spPr>
              <a:xfrm flipH="1">
                <a:off x="6438055" y="2651897"/>
                <a:ext cx="445569" cy="456656"/>
              </a:xfrm>
              <a:prstGeom prst="cube">
                <a:avLst/>
              </a:prstGeom>
              <a:grpFill/>
              <a:ln w="3175">
                <a:solidFill>
                  <a:schemeClr val="bg1"/>
                </a:solidFill>
              </a:ln>
              <a:effectLst>
                <a:outerShdw blurRad="76200" dir="18900000" sy="23000" kx="-1200000" algn="bl" rotWithShape="0">
                  <a:prstClr val="black">
                    <a:alpha val="2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SG" sz="4062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142" name="Cube 141"/>
              <p:cNvSpPr/>
              <p:nvPr/>
            </p:nvSpPr>
            <p:spPr>
              <a:xfrm>
                <a:off x="4945176" y="3410025"/>
                <a:ext cx="497495" cy="468602"/>
              </a:xfrm>
              <a:prstGeom prst="cube">
                <a:avLst/>
              </a:prstGeom>
              <a:grpFill/>
              <a:ln w="3175">
                <a:solidFill>
                  <a:schemeClr val="bg1"/>
                </a:solidFill>
              </a:ln>
              <a:effectLst>
                <a:outerShdw blurRad="76200" dir="18900000" sy="23000" kx="-1200000" algn="bl" rotWithShape="0">
                  <a:prstClr val="black">
                    <a:alpha val="2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SG" sz="4062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143" name="Cube 142"/>
              <p:cNvSpPr/>
              <p:nvPr/>
            </p:nvSpPr>
            <p:spPr>
              <a:xfrm flipH="1">
                <a:off x="5623595" y="2839950"/>
                <a:ext cx="588433" cy="603075"/>
              </a:xfrm>
              <a:prstGeom prst="cube">
                <a:avLst/>
              </a:prstGeom>
              <a:grpFill/>
              <a:ln w="3175">
                <a:solidFill>
                  <a:schemeClr val="bg1"/>
                </a:solidFill>
              </a:ln>
              <a:effectLst>
                <a:outerShdw blurRad="76200" dir="18900000" sy="23000" kx="-1200000" algn="bl" rotWithShape="0">
                  <a:prstClr val="black">
                    <a:alpha val="2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SG" sz="4062" b="1" dirty="0">
                  <a:solidFill>
                    <a:schemeClr val="bg1"/>
                  </a:solidFill>
                </a:endParaRPr>
              </a:p>
            </p:txBody>
          </p:sp>
        </p:grpSp>
        <p:pic>
          <p:nvPicPr>
            <p:cNvPr id="104" name="Picture 2" descr=" Goods &amp; Services Tax (GST) Malaysia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9329">
              <a:off x="6868351" y="3907397"/>
              <a:ext cx="311861" cy="240983"/>
            </a:xfrm>
            <a:prstGeom prst="rect">
              <a:avLst/>
            </a:prstGeom>
            <a:noFill/>
            <a:effectLst/>
          </p:spPr>
        </p:pic>
        <p:pic>
          <p:nvPicPr>
            <p:cNvPr id="105" name="Picture 2" descr=" Goods &amp; Services Tax (GST) Malaysia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6853548" y="4664059"/>
              <a:ext cx="287301" cy="222005"/>
            </a:xfrm>
            <a:prstGeom prst="rect">
              <a:avLst/>
            </a:prstGeom>
            <a:noFill/>
            <a:effectLst/>
          </p:spPr>
        </p:pic>
        <p:pic>
          <p:nvPicPr>
            <p:cNvPr id="106" name="Picture 2" descr=" Goods &amp; Services Tax (GST) Malaysia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346652" y="4675011"/>
              <a:ext cx="266018" cy="205559"/>
            </a:xfrm>
            <a:prstGeom prst="rect">
              <a:avLst/>
            </a:prstGeom>
            <a:noFill/>
            <a:effectLst/>
          </p:spPr>
        </p:pic>
        <p:pic>
          <p:nvPicPr>
            <p:cNvPr id="107" name="Picture 2" descr=" Goods &amp; Services Tax (GST) Malaysia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446234" y="4262013"/>
              <a:ext cx="266018" cy="205559"/>
            </a:xfrm>
            <a:prstGeom prst="rect">
              <a:avLst/>
            </a:prstGeom>
            <a:noFill/>
            <a:effectLst/>
          </p:spPr>
        </p:pic>
        <p:pic>
          <p:nvPicPr>
            <p:cNvPr id="108" name="Picture 2" descr=" Goods &amp; Services Tax (GST) Malaysia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6898586" y="4262013"/>
              <a:ext cx="266018" cy="205559"/>
            </a:xfrm>
            <a:prstGeom prst="rect">
              <a:avLst/>
            </a:prstGeom>
            <a:noFill/>
            <a:effectLst/>
          </p:spPr>
        </p:pic>
        <p:pic>
          <p:nvPicPr>
            <p:cNvPr id="109" name="Picture 2" descr=" Goods &amp; Services Tax (GST) Malaysia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881220">
              <a:off x="6172180" y="4784854"/>
              <a:ext cx="261956" cy="202420"/>
            </a:xfrm>
            <a:prstGeom prst="rect">
              <a:avLst/>
            </a:prstGeom>
            <a:noFill/>
            <a:effectLst/>
          </p:spPr>
        </p:pic>
        <p:pic>
          <p:nvPicPr>
            <p:cNvPr id="110" name="Picture 2" descr=" Goods &amp; Services Tax (GST) Malaysia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6456582" y="4367252"/>
              <a:ext cx="224717" cy="173645"/>
            </a:xfrm>
            <a:prstGeom prst="rect">
              <a:avLst/>
            </a:prstGeom>
            <a:noFill/>
            <a:effectLst/>
          </p:spPr>
        </p:pic>
        <p:pic>
          <p:nvPicPr>
            <p:cNvPr id="111" name="Picture 2" descr=" Goods &amp; Services Tax (GST) Malaysia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5673102" y="4536192"/>
              <a:ext cx="249520" cy="192811"/>
            </a:xfrm>
            <a:prstGeom prst="rect">
              <a:avLst/>
            </a:prstGeom>
            <a:noFill/>
            <a:effectLst/>
          </p:spPr>
        </p:pic>
        <p:pic>
          <p:nvPicPr>
            <p:cNvPr id="112" name="Picture 2" descr=" Goods &amp; Services Tax (GST) Malaysia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5673102" y="4978548"/>
              <a:ext cx="201354" cy="155592"/>
            </a:xfrm>
            <a:prstGeom prst="rect">
              <a:avLst/>
            </a:prstGeom>
            <a:noFill/>
            <a:effectLst/>
          </p:spPr>
        </p:pic>
        <p:pic>
          <p:nvPicPr>
            <p:cNvPr id="113" name="Picture 2" descr=" Goods &amp; Services Tax (GST) Malaysia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723108" y="4945368"/>
              <a:ext cx="266018" cy="205559"/>
            </a:xfrm>
            <a:prstGeom prst="rect">
              <a:avLst/>
            </a:prstGeom>
            <a:noFill/>
            <a:effectLst/>
          </p:spPr>
        </p:pic>
        <p:pic>
          <p:nvPicPr>
            <p:cNvPr id="114" name="Picture 2" descr=" Goods &amp; Services Tax (GST) Malaysia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386694" y="4754953"/>
              <a:ext cx="190749" cy="147397"/>
            </a:xfrm>
            <a:prstGeom prst="rect">
              <a:avLst/>
            </a:prstGeom>
            <a:noFill/>
            <a:effectLst/>
          </p:spPr>
        </p:pic>
        <p:pic>
          <p:nvPicPr>
            <p:cNvPr id="115" name="Picture 2" descr=" Goods &amp; Services Tax (GST) Malaysia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6628831" y="5112697"/>
              <a:ext cx="224717" cy="173645"/>
            </a:xfrm>
            <a:prstGeom prst="rect">
              <a:avLst/>
            </a:prstGeom>
            <a:noFill/>
            <a:effectLst/>
          </p:spPr>
        </p:pic>
        <p:pic>
          <p:nvPicPr>
            <p:cNvPr id="116" name="Picture 2" descr=" Goods &amp; Services Tax (GST) Malaysia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6949959" y="5389876"/>
              <a:ext cx="224717" cy="173645"/>
            </a:xfrm>
            <a:prstGeom prst="rect">
              <a:avLst/>
            </a:prstGeom>
            <a:noFill/>
            <a:effectLst/>
          </p:spPr>
        </p:pic>
      </p:grpSp>
      <p:sp>
        <p:nvSpPr>
          <p:cNvPr id="2" name="AutoShape 2" descr="http://files.aszroul-on9resume.webnode.com/200000015-d5e6ad6e39/uojb1.jpg"/>
          <p:cNvSpPr>
            <a:spLocks noChangeAspect="1" noChangeArrowheads="1"/>
          </p:cNvSpPr>
          <p:nvPr/>
        </p:nvSpPr>
        <p:spPr bwMode="auto">
          <a:xfrm>
            <a:off x="-1415647" y="4504961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MY"/>
          </a:p>
        </p:txBody>
      </p:sp>
      <p:sp>
        <p:nvSpPr>
          <p:cNvPr id="4" name="AutoShape 4" descr="http://files.aszroul-on9resume.webnode.com/200000015-d5e6ad6e39/uojb1.jpg"/>
          <p:cNvSpPr>
            <a:spLocks noChangeAspect="1" noChangeArrowheads="1"/>
          </p:cNvSpPr>
          <p:nvPr/>
        </p:nvSpPr>
        <p:spPr bwMode="auto">
          <a:xfrm>
            <a:off x="-2671977" y="-144463"/>
            <a:ext cx="3132352" cy="3132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3018689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Apa Itu GST  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47531" y="1036119"/>
            <a:ext cx="8448938" cy="4918700"/>
          </a:xfrm>
          <a:prstGeom prst="rect">
            <a:avLst/>
          </a:prstGeom>
        </p:spPr>
      </p:pic>
      <p:sp>
        <p:nvSpPr>
          <p:cNvPr id="4" name="Slide Number Placeholder 9"/>
          <p:cNvSpPr>
            <a:spLocks noGrp="1"/>
          </p:cNvSpPr>
          <p:nvPr>
            <p:ph type="sldNum" sz="quarter" idx="12"/>
          </p:nvPr>
        </p:nvSpPr>
        <p:spPr>
          <a:xfrm>
            <a:off x="8507453" y="6178062"/>
            <a:ext cx="532558" cy="679938"/>
          </a:xfrm>
        </p:spPr>
        <p:txBody>
          <a:bodyPr/>
          <a:lstStyle/>
          <a:p>
            <a:fld id="{0609AB30-EEFD-4B7E-84BA-C09F076F50F0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068866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9"/>
          <p:cNvSpPr>
            <a:spLocks noGrp="1"/>
          </p:cNvSpPr>
          <p:nvPr>
            <p:ph type="sldNum" sz="quarter" idx="12"/>
          </p:nvPr>
        </p:nvSpPr>
        <p:spPr>
          <a:xfrm>
            <a:off x="8530190" y="6406663"/>
            <a:ext cx="532558" cy="337038"/>
          </a:xfrm>
        </p:spPr>
        <p:txBody>
          <a:bodyPr/>
          <a:lstStyle/>
          <a:p>
            <a:fld id="{0609AB30-EEFD-4B7E-84BA-C09F076F50F0}" type="slidenum">
              <a:rPr lang="en-US" smtClean="0"/>
              <a:t>3</a:t>
            </a:fld>
            <a:endParaRPr lang="en-US" dirty="0"/>
          </a:p>
        </p:txBody>
      </p:sp>
      <p:pic>
        <p:nvPicPr>
          <p:cNvPr id="3" name="Kenapa Kerajaan Memperkenalkan GST !!! #Bajet2014 #Malaysia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47360" y="1000125"/>
            <a:ext cx="8686800" cy="4886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932402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493"/>
          <a:stretch/>
        </p:blipFill>
        <p:spPr bwMode="auto">
          <a:xfrm>
            <a:off x="6252760" y="4381148"/>
            <a:ext cx="2472140" cy="16674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Content Placeholder 2"/>
          <p:cNvSpPr txBox="1">
            <a:spLocks/>
          </p:cNvSpPr>
          <p:nvPr/>
        </p:nvSpPr>
        <p:spPr>
          <a:xfrm>
            <a:off x="495300" y="1223210"/>
            <a:ext cx="8229600" cy="4037662"/>
          </a:xfrm>
          <a:prstGeom prst="rect">
            <a:avLst/>
          </a:prstGeom>
        </p:spPr>
        <p:txBody>
          <a:bodyPr>
            <a:normAutofit/>
          </a:bodyPr>
          <a:lstStyle>
            <a:lvl1pPr marL="257175" indent="-257175" algn="l" defTabSz="6858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57213" indent="-214313" algn="l" defTabSz="6858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28625" indent="-428625">
              <a:buFont typeface="+mj-lt"/>
              <a:buAutoNum type="romanUcPeriod"/>
            </a:pPr>
            <a:endParaRPr lang="en-MY" dirty="0" smtClean="0"/>
          </a:p>
          <a:p>
            <a:pPr marL="428625" indent="-428625">
              <a:buFont typeface="+mj-lt"/>
              <a:buAutoNum type="romanUcPeriod"/>
            </a:pPr>
            <a:endParaRPr lang="en-MY" dirty="0" smtClean="0"/>
          </a:p>
          <a:p>
            <a:pPr marL="428625" indent="-428625">
              <a:buFont typeface="+mj-lt"/>
              <a:buAutoNum type="romanUcPeriod"/>
            </a:pPr>
            <a:r>
              <a:rPr lang="en-MY" sz="2800" dirty="0" smtClean="0"/>
              <a:t>INTRODUCTION OF GST IN MALAYSIA</a:t>
            </a:r>
          </a:p>
          <a:p>
            <a:pPr marL="428625" indent="-428625">
              <a:buFont typeface="+mj-lt"/>
              <a:buAutoNum type="romanUcPeriod"/>
            </a:pPr>
            <a:r>
              <a:rPr lang="en-MY" sz="2800" dirty="0" smtClean="0"/>
              <a:t>WHAT IS GST?</a:t>
            </a:r>
          </a:p>
          <a:p>
            <a:pPr marL="428625" indent="-428625">
              <a:buFont typeface="+mj-lt"/>
              <a:buAutoNum type="romanUcPeriod"/>
            </a:pPr>
            <a:r>
              <a:rPr lang="en-MY" sz="2800" dirty="0" smtClean="0"/>
              <a:t>BASIC CONCEPT AND GST MECHANISM</a:t>
            </a:r>
          </a:p>
          <a:p>
            <a:pPr marL="428625" indent="-428625">
              <a:buFont typeface="+mj-lt"/>
              <a:buAutoNum type="romanUcPeriod"/>
            </a:pPr>
            <a:r>
              <a:rPr lang="en-US" sz="2800" dirty="0" smtClean="0"/>
              <a:t>SST vs GST</a:t>
            </a:r>
            <a:endParaRPr lang="en-MY" sz="2800" dirty="0" smtClean="0"/>
          </a:p>
          <a:p>
            <a:pPr marL="428625" indent="-428625">
              <a:buFont typeface="+mj-lt"/>
              <a:buAutoNum type="romanUcPeriod"/>
            </a:pPr>
            <a:r>
              <a:rPr lang="en-MY" sz="2800" dirty="0" smtClean="0"/>
              <a:t>GST IMPACT TO CONSUMER &amp; OFFSET PACKAGE</a:t>
            </a:r>
          </a:p>
          <a:p>
            <a:pPr marL="428625" indent="-428625">
              <a:buFont typeface="+mj-lt"/>
              <a:buAutoNum type="romanUcPeriod"/>
            </a:pPr>
            <a:r>
              <a:rPr lang="en-MY" sz="2800" dirty="0" smtClean="0"/>
              <a:t>CONCLUSION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MY" dirty="0"/>
          </a:p>
        </p:txBody>
      </p:sp>
      <p:sp>
        <p:nvSpPr>
          <p:cNvPr id="12" name="Rectangle 11"/>
          <p:cNvSpPr/>
          <p:nvPr/>
        </p:nvSpPr>
        <p:spPr>
          <a:xfrm>
            <a:off x="-187657" y="308810"/>
            <a:ext cx="7016750" cy="914400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en-US" sz="2800" dirty="0" smtClean="0">
                <a:latin typeface="Calibri" pitchFamily="34" charset="0"/>
                <a:cs typeface="Calibri" pitchFamily="34" charset="0"/>
              </a:rPr>
              <a:t>AGENDA</a:t>
            </a:r>
            <a:endParaRPr lang="en-MY" sz="28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3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507455" y="6407155"/>
            <a:ext cx="532557" cy="36512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4178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743200" y="4560868"/>
            <a:ext cx="5867400" cy="546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954" dirty="0">
                <a:latin typeface="Calibri" pitchFamily="34" charset="0"/>
                <a:cs typeface="Calibri" pitchFamily="34" charset="0"/>
              </a:rPr>
              <a:t>CURRENT TAX SYSTEM</a:t>
            </a:r>
          </a:p>
        </p:txBody>
      </p:sp>
      <p:grpSp>
        <p:nvGrpSpPr>
          <p:cNvPr id="2" name="Group 2"/>
          <p:cNvGrpSpPr/>
          <p:nvPr/>
        </p:nvGrpSpPr>
        <p:grpSpPr>
          <a:xfrm>
            <a:off x="609600" y="3040996"/>
            <a:ext cx="8001000" cy="2266612"/>
            <a:chOff x="609600" y="3008662"/>
            <a:chExt cx="8001000" cy="2455496"/>
          </a:xfrm>
        </p:grpSpPr>
        <p:cxnSp>
          <p:nvCxnSpPr>
            <p:cNvPr id="7" name="Straight Connector 6"/>
            <p:cNvCxnSpPr/>
            <p:nvPr/>
          </p:nvCxnSpPr>
          <p:spPr>
            <a:xfrm>
              <a:off x="609600" y="5464158"/>
              <a:ext cx="80010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3" name="Group 1"/>
            <p:cNvGrpSpPr/>
            <p:nvPr/>
          </p:nvGrpSpPr>
          <p:grpSpPr>
            <a:xfrm>
              <a:off x="609600" y="3008662"/>
              <a:ext cx="1905000" cy="2231303"/>
              <a:chOff x="609600" y="3008662"/>
              <a:chExt cx="1905000" cy="2231303"/>
            </a:xfrm>
          </p:grpSpPr>
          <p:sp>
            <p:nvSpPr>
              <p:cNvPr id="5" name="Rectangle 4"/>
              <p:cNvSpPr/>
              <p:nvPr/>
            </p:nvSpPr>
            <p:spPr>
              <a:xfrm>
                <a:off x="609600" y="3564693"/>
                <a:ext cx="1676400" cy="1675272"/>
              </a:xfrm>
              <a:prstGeom prst="rect">
                <a:avLst/>
              </a:prstGeom>
              <a:solidFill>
                <a:srgbClr val="FF0000"/>
              </a:solidFill>
              <a:ln>
                <a:noFill/>
              </a:ln>
            </p:spPr>
            <p:style>
              <a:lnRef idx="1">
                <a:schemeClr val="accent5"/>
              </a:lnRef>
              <a:fillRef idx="3">
                <a:schemeClr val="accent5"/>
              </a:fillRef>
              <a:effectRef idx="2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MY" sz="1662"/>
              </a:p>
            </p:txBody>
          </p:sp>
          <p:pic>
            <p:nvPicPr>
              <p:cNvPr id="1027" name="Picture 3" descr="C:\Users\Account\Desktop\Untitled-4.png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957111" y="3008662"/>
                <a:ext cx="1557489" cy="1987976"/>
              </a:xfrm>
              <a:prstGeom prst="rect">
                <a:avLst/>
              </a:prstGeom>
              <a:noFill/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</p:grpSp>
      <p:sp>
        <p:nvSpPr>
          <p:cNvPr id="10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5E794-307C-49D3-8CE5-47BF882ED0AE}" type="slidenum">
              <a:rPr lang="en-MY" smtClean="0"/>
              <a:pPr/>
              <a:t>5</a:t>
            </a:fld>
            <a:endParaRPr lang="en-MY" dirty="0"/>
          </a:p>
        </p:txBody>
      </p:sp>
    </p:spTree>
    <p:extLst>
      <p:ext uri="{BB962C8B-B14F-4D97-AF65-F5344CB8AC3E}">
        <p14:creationId xmlns:p14="http://schemas.microsoft.com/office/powerpoint/2010/main" val="1128590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5E794-307C-49D3-8CE5-47BF882ED0AE}" type="slidenum">
              <a:rPr lang="en-MY" smtClean="0"/>
              <a:pPr/>
              <a:t>6</a:t>
            </a:fld>
            <a:endParaRPr lang="en-MY" dirty="0"/>
          </a:p>
        </p:txBody>
      </p:sp>
      <p:graphicFrame>
        <p:nvGraphicFramePr>
          <p:cNvPr id="30" name="Group 37"/>
          <p:cNvGraphicFramePr>
            <a:graphicFrameLocks noGrp="1"/>
          </p:cNvGraphicFramePr>
          <p:nvPr>
            <p:extLst/>
          </p:nvPr>
        </p:nvGraphicFramePr>
        <p:xfrm>
          <a:off x="517396" y="1597639"/>
          <a:ext cx="8109208" cy="2639359"/>
        </p:xfrm>
        <a:graphic>
          <a:graphicData uri="http://schemas.openxmlformats.org/drawingml/2006/table">
            <a:tbl>
              <a:tblPr firstRow="1">
                <a:tableStyleId>{7DF18680-E054-41AD-8BC1-D1AEF772440D}</a:tableStyleId>
              </a:tblPr>
              <a:tblGrid>
                <a:gridCol w="2245093"/>
                <a:gridCol w="2807407"/>
                <a:gridCol w="3056708"/>
              </a:tblGrid>
              <a:tr h="36572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endParaRPr kumimoji="0" lang="en-GB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n-lt"/>
                      </a:endParaRPr>
                    </a:p>
                  </a:txBody>
                  <a:tcPr marL="84390" marR="84390" marT="42187" marB="42187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+mn-lt"/>
                        </a:rPr>
                        <a:t>Sales Tax</a:t>
                      </a:r>
                      <a:endParaRPr kumimoji="0" lang="en-GB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n-lt"/>
                      </a:endParaRPr>
                    </a:p>
                  </a:txBody>
                  <a:tcPr marL="84390" marR="84390" marT="42187" marB="42187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+mn-lt"/>
                        </a:rPr>
                        <a:t>Service Tax</a:t>
                      </a:r>
                      <a:endParaRPr kumimoji="0" lang="en-GB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n-lt"/>
                      </a:endParaRPr>
                    </a:p>
                  </a:txBody>
                  <a:tcPr marL="84390" marR="84390" marT="42187" marB="42187" horzOverflow="overflow"/>
                </a:tc>
              </a:tr>
              <a:tr h="286968">
                <a:tc>
                  <a:txBody>
                    <a:bodyPr/>
                    <a:lstStyle/>
                    <a:p>
                      <a:pPr marL="173038" marR="0" lvl="0" indent="-173038" algn="l" defTabSz="914400" rtl="0" eaLnBrk="1" fontAlgn="base" latinLnBrk="0" hangingPunct="1">
                        <a:lnSpc>
                          <a:spcPct val="90000"/>
                        </a:lnSpc>
                        <a:spcBef>
                          <a:spcPct val="5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5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+mn-lt"/>
                        </a:rPr>
                        <a:t>Year introduced</a:t>
                      </a:r>
                      <a:endParaRPr kumimoji="0" lang="en-US" sz="15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n-lt"/>
                      </a:endParaRPr>
                    </a:p>
                  </a:txBody>
                  <a:tcPr marL="84406" marR="84406" marT="42197" marB="42197" anchor="ctr" horzOverflow="overflow"/>
                </a:tc>
                <a:tc>
                  <a:txBody>
                    <a:bodyPr/>
                    <a:lstStyle/>
                    <a:p>
                      <a:pPr marL="173038" marR="0" lvl="0" indent="-173038" algn="ctr" defTabSz="914400" rtl="0" eaLnBrk="1" fontAlgn="base" latinLnBrk="0" hangingPunct="1">
                        <a:lnSpc>
                          <a:spcPct val="90000"/>
                        </a:lnSpc>
                        <a:spcBef>
                          <a:spcPct val="5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5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+mn-lt"/>
                        </a:rPr>
                        <a:t>1972</a:t>
                      </a:r>
                      <a:endParaRPr kumimoji="0" lang="en-US" sz="15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n-lt"/>
                      </a:endParaRPr>
                    </a:p>
                  </a:txBody>
                  <a:tcPr marL="84406" marR="84406" marT="42197" marB="42197" anchor="ctr" horzOverflow="overflow"/>
                </a:tc>
                <a:tc>
                  <a:txBody>
                    <a:bodyPr/>
                    <a:lstStyle/>
                    <a:p>
                      <a:pPr marL="173038" marR="0" lvl="0" indent="-173038" algn="ctr" defTabSz="914400" rtl="0" eaLnBrk="1" fontAlgn="base" latinLnBrk="0" hangingPunct="1">
                        <a:lnSpc>
                          <a:spcPct val="90000"/>
                        </a:lnSpc>
                        <a:spcBef>
                          <a:spcPct val="5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5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+mn-lt"/>
                        </a:rPr>
                        <a:t>1975</a:t>
                      </a:r>
                      <a:endParaRPr kumimoji="0" lang="en-GB" sz="15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n-lt"/>
                      </a:endParaRPr>
                    </a:p>
                  </a:txBody>
                  <a:tcPr marL="84406" marR="84406" marT="42197" marB="42197" anchor="ctr" horzOverflow="overflow"/>
                </a:tc>
              </a:tr>
              <a:tr h="489543">
                <a:tc>
                  <a:txBody>
                    <a:bodyPr/>
                    <a:lstStyle/>
                    <a:p>
                      <a:pPr marL="173038" marR="0" lvl="0" indent="-173038" algn="l" defTabSz="914400" rtl="0" eaLnBrk="1" fontAlgn="base" latinLnBrk="0" hangingPunct="1">
                        <a:lnSpc>
                          <a:spcPct val="90000"/>
                        </a:lnSpc>
                        <a:spcBef>
                          <a:spcPct val="5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5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+mn-lt"/>
                        </a:rPr>
                        <a:t>Scope</a:t>
                      </a:r>
                      <a:endParaRPr kumimoji="0" lang="en-US" sz="15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n-lt"/>
                      </a:endParaRPr>
                    </a:p>
                  </a:txBody>
                  <a:tcPr marL="84406" marR="84406" marT="42197" marB="42197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90000"/>
                        </a:lnSpc>
                        <a:spcBef>
                          <a:spcPct val="5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5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+mn-lt"/>
                        </a:rPr>
                        <a:t>Selected items at manufacturing stage and imports</a:t>
                      </a:r>
                      <a:endParaRPr kumimoji="0" lang="en-US" sz="15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n-lt"/>
                      </a:endParaRPr>
                    </a:p>
                  </a:txBody>
                  <a:tcPr marL="84406" marR="84406" marT="42197" marB="42197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90000"/>
                        </a:lnSpc>
                        <a:spcBef>
                          <a:spcPct val="5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5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+mn-lt"/>
                        </a:rPr>
                        <a:t>Selected taxable services</a:t>
                      </a:r>
                      <a:endParaRPr kumimoji="0" lang="en-GB" sz="15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n-lt"/>
                      </a:endParaRPr>
                    </a:p>
                  </a:txBody>
                  <a:tcPr marL="84406" marR="84406" marT="42197" marB="42197" anchor="ctr" horzOverflow="overflow"/>
                </a:tc>
              </a:tr>
              <a:tr h="489543">
                <a:tc>
                  <a:txBody>
                    <a:bodyPr/>
                    <a:lstStyle/>
                    <a:p>
                      <a:pPr marL="173038" marR="0" lvl="0" indent="-173038" algn="l" defTabSz="914400" rtl="0" eaLnBrk="1" fontAlgn="base" latinLnBrk="0" hangingPunct="1">
                        <a:lnSpc>
                          <a:spcPct val="90000"/>
                        </a:lnSpc>
                        <a:spcBef>
                          <a:spcPct val="5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5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+mn-lt"/>
                        </a:rPr>
                        <a:t>Rate</a:t>
                      </a:r>
                      <a:endParaRPr kumimoji="0" lang="en-US" sz="15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n-lt"/>
                      </a:endParaRPr>
                    </a:p>
                  </a:txBody>
                  <a:tcPr marL="84406" marR="84406" marT="42197" marB="42197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90000"/>
                        </a:lnSpc>
                        <a:spcBef>
                          <a:spcPct val="5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5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+mn-lt"/>
                        </a:rPr>
                        <a:t>5%, 10%, specific rate for petroleum</a:t>
                      </a:r>
                      <a:endParaRPr kumimoji="0" lang="en-US" sz="15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n-lt"/>
                      </a:endParaRPr>
                    </a:p>
                  </a:txBody>
                  <a:tcPr marL="84406" marR="84406" marT="42197" marB="42197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90000"/>
                        </a:lnSpc>
                        <a:spcBef>
                          <a:spcPct val="5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5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+mn-lt"/>
                        </a:rPr>
                        <a:t>6%, specific rate for credit card</a:t>
                      </a:r>
                      <a:endParaRPr kumimoji="0" lang="en-GB" sz="15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n-lt"/>
                      </a:endParaRPr>
                    </a:p>
                  </a:txBody>
                  <a:tcPr marL="84406" marR="84406" marT="42197" marB="42197" anchor="ctr" horzOverflow="overflow"/>
                </a:tc>
              </a:tr>
              <a:tr h="692118">
                <a:tc>
                  <a:txBody>
                    <a:bodyPr/>
                    <a:lstStyle/>
                    <a:p>
                      <a:pPr marL="173038" marR="0" lvl="0" indent="-173038" algn="l" defTabSz="914400" rtl="0" eaLnBrk="1" fontAlgn="base" latinLnBrk="0" hangingPunct="1">
                        <a:lnSpc>
                          <a:spcPct val="90000"/>
                        </a:lnSpc>
                        <a:spcBef>
                          <a:spcPct val="5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5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+mn-lt"/>
                        </a:rPr>
                        <a:t>Advantage</a:t>
                      </a:r>
                      <a:endParaRPr kumimoji="0" lang="en-US" sz="15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n-lt"/>
                      </a:endParaRPr>
                    </a:p>
                  </a:txBody>
                  <a:tcPr marL="84406" marR="84406" marT="42197" marB="42197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90000"/>
                        </a:lnSpc>
                        <a:spcBef>
                          <a:spcPct val="5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5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+mn-lt"/>
                        </a:rPr>
                        <a:t>Supply of raw materials/components are non-taxable</a:t>
                      </a:r>
                      <a:endParaRPr kumimoji="0" lang="en-US" sz="15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n-lt"/>
                      </a:endParaRPr>
                    </a:p>
                  </a:txBody>
                  <a:tcPr marL="84406" marR="84406" marT="42197" marB="42197" anchor="ctr" horzOverflow="overflow"/>
                </a:tc>
                <a:tc>
                  <a:txBody>
                    <a:bodyPr/>
                    <a:lstStyle/>
                    <a:p>
                      <a:pPr marL="173038" marR="0" lvl="0" indent="-173038" algn="ctr" defTabSz="914400" rtl="0" eaLnBrk="1" fontAlgn="base" latinLnBrk="0" hangingPunct="1">
                        <a:lnSpc>
                          <a:spcPct val="90000"/>
                        </a:lnSpc>
                        <a:spcBef>
                          <a:spcPct val="5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5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+mn-lt"/>
                        </a:rPr>
                        <a:t>-</a:t>
                      </a:r>
                      <a:endParaRPr kumimoji="0" lang="en-GB" sz="1500" b="1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n-lt"/>
                      </a:endParaRPr>
                    </a:p>
                  </a:txBody>
                  <a:tcPr marL="84406" marR="84406" marT="42197" marB="42197" anchor="ctr" horzOverflow="overflow"/>
                </a:tc>
              </a:tr>
              <a:tr h="286968">
                <a:tc>
                  <a:txBody>
                    <a:bodyPr/>
                    <a:lstStyle/>
                    <a:p>
                      <a:pPr marL="173038" marR="0" lvl="0" indent="-173038" algn="l" defTabSz="914400" rtl="0" eaLnBrk="1" fontAlgn="base" latinLnBrk="0" hangingPunct="1">
                        <a:lnSpc>
                          <a:spcPct val="90000"/>
                        </a:lnSpc>
                        <a:spcBef>
                          <a:spcPct val="5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5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+mn-lt"/>
                        </a:rPr>
                        <a:t>Threshold</a:t>
                      </a:r>
                      <a:endParaRPr kumimoji="0" lang="en-US" sz="1500" b="1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n-lt"/>
                      </a:endParaRPr>
                    </a:p>
                  </a:txBody>
                  <a:tcPr marL="84406" marR="84406" marT="42197" marB="42197" horzOverflow="overflow"/>
                </a:tc>
                <a:tc>
                  <a:txBody>
                    <a:bodyPr/>
                    <a:lstStyle/>
                    <a:p>
                      <a:pPr marL="173038" marR="0" lvl="0" indent="-173038" algn="ctr" defTabSz="914400" rtl="0" eaLnBrk="1" fontAlgn="base" latinLnBrk="0" hangingPunct="1">
                        <a:lnSpc>
                          <a:spcPct val="90000"/>
                        </a:lnSpc>
                        <a:spcBef>
                          <a:spcPct val="5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5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+mn-lt"/>
                        </a:rPr>
                        <a:t>RM 100,000.00</a:t>
                      </a:r>
                      <a:endParaRPr kumimoji="0" lang="en-US" sz="15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n-lt"/>
                      </a:endParaRPr>
                    </a:p>
                  </a:txBody>
                  <a:tcPr marL="84406" marR="84406" marT="42197" marB="42197" anchor="ctr" horzOverflow="overflow"/>
                </a:tc>
                <a:tc>
                  <a:txBody>
                    <a:bodyPr/>
                    <a:lstStyle/>
                    <a:p>
                      <a:pPr marL="173038" marR="0" lvl="0" indent="-173038" algn="ctr" defTabSz="914400" rtl="0" eaLnBrk="1" fontAlgn="base" latinLnBrk="0" hangingPunct="1">
                        <a:lnSpc>
                          <a:spcPct val="90000"/>
                        </a:lnSpc>
                        <a:spcBef>
                          <a:spcPct val="5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5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+mn-lt"/>
                        </a:rPr>
                        <a:t>Up to RM 3mil</a:t>
                      </a:r>
                      <a:endParaRPr kumimoji="0" lang="en-GB" sz="15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n-lt"/>
                      </a:endParaRPr>
                    </a:p>
                  </a:txBody>
                  <a:tcPr marL="84406" marR="84406" marT="42197" marB="42197" anchor="ctr" horzOverflow="overflow"/>
                </a:tc>
              </a:tr>
            </a:tbl>
          </a:graphicData>
        </a:graphic>
      </p:graphicFrame>
      <p:sp>
        <p:nvSpPr>
          <p:cNvPr id="9" name="Rectangle 8"/>
          <p:cNvSpPr/>
          <p:nvPr/>
        </p:nvSpPr>
        <p:spPr>
          <a:xfrm>
            <a:off x="-219006" y="570836"/>
            <a:ext cx="6477000" cy="844062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en-US" sz="2585" dirty="0" smtClean="0">
                <a:latin typeface="Calibri" pitchFamily="34" charset="0"/>
                <a:cs typeface="Calibri" pitchFamily="34" charset="0"/>
              </a:rPr>
              <a:t>CURRENT TAX SYSTEM</a:t>
            </a:r>
          </a:p>
          <a:p>
            <a:pPr lvl="1"/>
            <a:r>
              <a:rPr lang="en-US" sz="2000" dirty="0" smtClean="0">
                <a:latin typeface="Calibri" pitchFamily="34" charset="0"/>
                <a:cs typeface="Calibri" pitchFamily="34" charset="0"/>
              </a:rPr>
              <a:t>SALES </a:t>
            </a:r>
            <a:r>
              <a:rPr lang="en-US" sz="2000" dirty="0">
                <a:latin typeface="Calibri" pitchFamily="34" charset="0"/>
                <a:cs typeface="Calibri" pitchFamily="34" charset="0"/>
              </a:rPr>
              <a:t>AND SERVICE TAX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989" y="4300402"/>
            <a:ext cx="4785762" cy="206984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1972" y="4386074"/>
            <a:ext cx="2805482" cy="19480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4001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5E794-307C-49D3-8CE5-47BF882ED0AE}" type="slidenum">
              <a:rPr lang="en-MY" smtClean="0"/>
              <a:pPr/>
              <a:t>7</a:t>
            </a:fld>
            <a:endParaRPr lang="en-MY" dirty="0"/>
          </a:p>
        </p:txBody>
      </p:sp>
      <p:pic>
        <p:nvPicPr>
          <p:cNvPr id="2050" name="Picture 2" descr="http://www.nestle.com/asset-library/PublishingImages/Brands/Coffee/nescafe3in1_detai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854" y="1543198"/>
            <a:ext cx="1439274" cy="2127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3.bp.blogspot.com/-pFsgoN9G84k/TbD6DBrX7nI/AAAAAAAAAFY/EiLCpP_idfk/s1600/maggi2minut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9002" y="1888260"/>
            <a:ext cx="2403061" cy="1626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www.e-marketkhas.com/5362-thickbox/ping-pong-marie-biskut-350g.jpg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52" y="4458796"/>
            <a:ext cx="2690584" cy="2690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ttp://www.e-marketkhas.com/2017-thickbox/planta-margarine-1kg.jpg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4107" y="4807803"/>
            <a:ext cx="2107823" cy="2107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12-Point Star 3"/>
          <p:cNvSpPr/>
          <p:nvPr/>
        </p:nvSpPr>
        <p:spPr>
          <a:xfrm>
            <a:off x="1283951" y="3376792"/>
            <a:ext cx="1741381" cy="1728192"/>
          </a:xfrm>
          <a:prstGeom prst="star12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MY" sz="4062" b="1" dirty="0"/>
              <a:t>5%</a:t>
            </a:r>
          </a:p>
        </p:txBody>
      </p:sp>
      <p:grpSp>
        <p:nvGrpSpPr>
          <p:cNvPr id="11" name="Group 10"/>
          <p:cNvGrpSpPr/>
          <p:nvPr/>
        </p:nvGrpSpPr>
        <p:grpSpPr>
          <a:xfrm>
            <a:off x="6492379" y="3074843"/>
            <a:ext cx="1875854" cy="1768477"/>
            <a:chOff x="3280865" y="2233230"/>
            <a:chExt cx="2032175" cy="1915850"/>
          </a:xfrm>
        </p:grpSpPr>
        <p:sp>
          <p:nvSpPr>
            <p:cNvPr id="12" name="12-Point Star 11"/>
            <p:cNvSpPr/>
            <p:nvPr/>
          </p:nvSpPr>
          <p:spPr>
            <a:xfrm>
              <a:off x="3280865" y="2233230"/>
              <a:ext cx="2032175" cy="1915850"/>
            </a:xfrm>
            <a:prstGeom prst="star12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MY" sz="2954" b="1" dirty="0"/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3557877" y="2775656"/>
              <a:ext cx="1478149" cy="83870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MY" sz="4431" b="1" dirty="0"/>
                <a:t>10%</a:t>
              </a:r>
            </a:p>
          </p:txBody>
        </p:sp>
      </p:grpSp>
      <p:pic>
        <p:nvPicPr>
          <p:cNvPr id="14" name="Picture 13"/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782318" y="4680383"/>
            <a:ext cx="2678862" cy="1544811"/>
          </a:xfrm>
          <a:prstGeom prst="rect">
            <a:avLst/>
          </a:prstGeom>
        </p:spPr>
      </p:pic>
      <p:pic>
        <p:nvPicPr>
          <p:cNvPr id="15" name="Picture 8" descr="http://3.bp.blogspot.com/_jhr-DXu5sUg/S-N_lVFQdyI/AAAAAAAAAf8/LK4w8ZSrhp0/s1600/corelleeh16pcsld5.jpg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8618" y="4824571"/>
            <a:ext cx="2280718" cy="1515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059175" y="1910650"/>
            <a:ext cx="1426163" cy="1288301"/>
          </a:xfrm>
          <a:prstGeom prst="rect">
            <a:avLst/>
          </a:prstGeom>
        </p:spPr>
      </p:pic>
      <p:pic>
        <p:nvPicPr>
          <p:cNvPr id="17" name="Picture 6" descr="http://lifestyle.alrazaak.com/img/handbags/Cheap%20handbags%20purses.jpg"/>
          <p:cNvPicPr>
            <a:picLocks noChangeAspect="1" noChangeArrowheads="1"/>
          </p:cNvPicPr>
          <p:nvPr/>
        </p:nvPicPr>
        <p:blipFill>
          <a:blip r:embed="rId9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2450" y="1392508"/>
            <a:ext cx="1447561" cy="1651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257994" y="1888260"/>
            <a:ext cx="1438510" cy="1178441"/>
          </a:xfrm>
          <a:prstGeom prst="rect">
            <a:avLst/>
          </a:prstGeom>
        </p:spPr>
      </p:pic>
      <p:sp>
        <p:nvSpPr>
          <p:cNvPr id="19" name="Rectangle 18"/>
          <p:cNvSpPr/>
          <p:nvPr/>
        </p:nvSpPr>
        <p:spPr>
          <a:xfrm>
            <a:off x="-219006" y="570836"/>
            <a:ext cx="6477000" cy="844062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en-US" sz="2585" dirty="0" smtClean="0">
                <a:latin typeface="Calibri" pitchFamily="34" charset="0"/>
                <a:cs typeface="Calibri" pitchFamily="34" charset="0"/>
              </a:rPr>
              <a:t>CURRENT TAX SYSTEM</a:t>
            </a:r>
          </a:p>
          <a:p>
            <a:pPr lvl="1"/>
            <a:r>
              <a:rPr lang="en-US" sz="2000" dirty="0" smtClean="0">
                <a:latin typeface="Calibri" pitchFamily="34" charset="0"/>
                <a:cs typeface="Calibri" pitchFamily="34" charset="0"/>
              </a:rPr>
              <a:t>GOODS SUBJECT TO SALES TAX</a:t>
            </a:r>
            <a:endParaRPr lang="en-US" sz="20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33049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5E794-307C-49D3-8CE5-47BF882ED0AE}" type="slidenum">
              <a:rPr lang="en-MY" smtClean="0"/>
              <a:pPr/>
              <a:t>8</a:t>
            </a:fld>
            <a:endParaRPr lang="en-MY" dirty="0"/>
          </a:p>
        </p:txBody>
      </p:sp>
      <p:sp>
        <p:nvSpPr>
          <p:cNvPr id="9" name="12-Point Star 8"/>
          <p:cNvSpPr/>
          <p:nvPr/>
        </p:nvSpPr>
        <p:spPr>
          <a:xfrm>
            <a:off x="3019495" y="2534867"/>
            <a:ext cx="1884850" cy="1558822"/>
          </a:xfrm>
          <a:prstGeom prst="star12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MY" sz="4985" b="1" dirty="0"/>
              <a:t>6%</a:t>
            </a:r>
          </a:p>
        </p:txBody>
      </p:sp>
      <p:pic>
        <p:nvPicPr>
          <p:cNvPr id="5122" name="Picture 2" descr="http://img.b.tvb.com/wp-content/blogs.dir/tvbi/files/2009/03/astro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9495" y="1555528"/>
            <a:ext cx="2089579" cy="790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https://encrypted-tbn0.gstatic.com/images?q=tbn:ANd9GcRhZid3jrm-7Wd_hO-fK5lu2TxxEELptcRXvayZM3pv3HsDS8tjNw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423" y="3941272"/>
            <a:ext cx="2141027" cy="1469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http://www.clker.com/cliparts/7/d/b/a/12427993651935592484Parking_icon.svg.me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0223" y="3101312"/>
            <a:ext cx="854782" cy="854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http://my.frooition.com/090016/images/tvhvn4front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345" y="3616065"/>
            <a:ext cx="1794695" cy="1794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4" name="Picture 14" descr="http://www.clipartlord.com/wp-content/uploads/2013/07/hotel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1455" y="1588204"/>
            <a:ext cx="2921866" cy="1363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" name="Group 1"/>
          <p:cNvGrpSpPr/>
          <p:nvPr/>
        </p:nvGrpSpPr>
        <p:grpSpPr>
          <a:xfrm>
            <a:off x="760963" y="1744552"/>
            <a:ext cx="1641507" cy="1878565"/>
            <a:chOff x="824376" y="1352840"/>
            <a:chExt cx="1778299" cy="2035112"/>
          </a:xfrm>
        </p:grpSpPr>
        <p:pic>
          <p:nvPicPr>
            <p:cNvPr id="10" name="Picture 4" descr="http://southfloridasavingsguy.com/wp-content/uploads/2013/03/McDonalds.jp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24376" y="1352840"/>
              <a:ext cx="1778299" cy="16674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Box 2"/>
            <p:cNvSpPr txBox="1"/>
            <p:nvPr/>
          </p:nvSpPr>
          <p:spPr>
            <a:xfrm>
              <a:off x="948383" y="2980202"/>
              <a:ext cx="1530284" cy="4077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MY" sz="1846" b="1" dirty="0"/>
                <a:t>Restaurant</a:t>
              </a:r>
            </a:p>
          </p:txBody>
        </p:sp>
      </p:grpSp>
      <p:sp>
        <p:nvSpPr>
          <p:cNvPr id="18" name="TextBox 17"/>
          <p:cNvSpPr txBox="1"/>
          <p:nvPr/>
        </p:nvSpPr>
        <p:spPr>
          <a:xfrm>
            <a:off x="583081" y="5396762"/>
            <a:ext cx="1862744" cy="660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MY" sz="1846" b="1" dirty="0"/>
              <a:t>Professional Service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2976746" y="4426033"/>
            <a:ext cx="2674999" cy="1815880"/>
            <a:chOff x="3460738" y="4509120"/>
            <a:chExt cx="2897916" cy="1967204"/>
          </a:xfrm>
        </p:grpSpPr>
        <p:pic>
          <p:nvPicPr>
            <p:cNvPr id="5136" name="Picture 16" descr="http://sr.photos3.fotosearch.com/bthumb/CSP/CSP992/k12883779.jpg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28914" y="4509120"/>
              <a:ext cx="2099838" cy="15563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" name="TextBox 18"/>
            <p:cNvSpPr txBox="1"/>
            <p:nvPr/>
          </p:nvSpPr>
          <p:spPr>
            <a:xfrm>
              <a:off x="3460738" y="6068573"/>
              <a:ext cx="2897916" cy="40775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MY" sz="1846" b="1" dirty="0"/>
                <a:t>Service Centre</a:t>
              </a:r>
            </a:p>
          </p:txBody>
        </p:sp>
      </p:grpSp>
      <p:sp>
        <p:nvSpPr>
          <p:cNvPr id="20" name="TextBox 19"/>
          <p:cNvSpPr txBox="1"/>
          <p:nvPr/>
        </p:nvSpPr>
        <p:spPr>
          <a:xfrm>
            <a:off x="4745535" y="3941272"/>
            <a:ext cx="2244088" cy="3763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MY" sz="1846" b="1" dirty="0"/>
              <a:t>Parking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6366661" y="5321639"/>
            <a:ext cx="2588907" cy="3763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MY" sz="1846" b="1" dirty="0"/>
              <a:t>Security Services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6889472" y="2896171"/>
            <a:ext cx="1862744" cy="3763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MY" sz="1846" b="1" dirty="0"/>
              <a:t>Hotel</a:t>
            </a:r>
          </a:p>
        </p:txBody>
      </p:sp>
      <p:sp>
        <p:nvSpPr>
          <p:cNvPr id="25" name="Rectangle 24"/>
          <p:cNvSpPr/>
          <p:nvPr/>
        </p:nvSpPr>
        <p:spPr>
          <a:xfrm>
            <a:off x="-219006" y="570836"/>
            <a:ext cx="6477000" cy="844062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en-US" sz="2585" dirty="0" smtClean="0">
                <a:latin typeface="Calibri" pitchFamily="34" charset="0"/>
                <a:cs typeface="Calibri" pitchFamily="34" charset="0"/>
              </a:rPr>
              <a:t>CURRENT TAX SYSTEM</a:t>
            </a:r>
          </a:p>
          <a:p>
            <a:pPr lvl="1"/>
            <a:r>
              <a:rPr lang="en-US" sz="2000" dirty="0" smtClean="0">
                <a:latin typeface="Calibri" pitchFamily="34" charset="0"/>
                <a:cs typeface="Calibri" pitchFamily="34" charset="0"/>
              </a:rPr>
              <a:t>SERVICES SUBJECT TO TAX AT 6%</a:t>
            </a:r>
            <a:endParaRPr lang="en-US" sz="20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5752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743200" y="4552037"/>
            <a:ext cx="5867400" cy="546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954" dirty="0" smtClean="0">
                <a:latin typeface="Calibri" pitchFamily="34" charset="0"/>
                <a:cs typeface="Calibri" pitchFamily="34" charset="0"/>
              </a:rPr>
              <a:t>INTRODUCTION </a:t>
            </a:r>
            <a:r>
              <a:rPr lang="en-US" sz="2954" dirty="0">
                <a:latin typeface="Calibri" pitchFamily="34" charset="0"/>
                <a:cs typeface="Calibri" pitchFamily="34" charset="0"/>
              </a:rPr>
              <a:t>OF </a:t>
            </a:r>
            <a:r>
              <a:rPr lang="en-US" sz="2954" dirty="0" smtClean="0">
                <a:latin typeface="Calibri" pitchFamily="34" charset="0"/>
                <a:cs typeface="Calibri" pitchFamily="34" charset="0"/>
              </a:rPr>
              <a:t>GST IN MALAYSIA</a:t>
            </a:r>
            <a:endParaRPr lang="en-MY" sz="2954" b="1" dirty="0">
              <a:latin typeface="Calibri" pitchFamily="34" charset="0"/>
              <a:cs typeface="Calibri" pitchFamily="34" charset="0"/>
            </a:endParaRPr>
          </a:p>
        </p:txBody>
      </p:sp>
      <p:grpSp>
        <p:nvGrpSpPr>
          <p:cNvPr id="2" name="Group 2"/>
          <p:cNvGrpSpPr/>
          <p:nvPr/>
        </p:nvGrpSpPr>
        <p:grpSpPr>
          <a:xfrm>
            <a:off x="609600" y="3040996"/>
            <a:ext cx="8001000" cy="2266612"/>
            <a:chOff x="609600" y="3008662"/>
            <a:chExt cx="8001000" cy="2455496"/>
          </a:xfrm>
        </p:grpSpPr>
        <p:cxnSp>
          <p:nvCxnSpPr>
            <p:cNvPr id="7" name="Straight Connector 6"/>
            <p:cNvCxnSpPr/>
            <p:nvPr/>
          </p:nvCxnSpPr>
          <p:spPr>
            <a:xfrm>
              <a:off x="609600" y="5464158"/>
              <a:ext cx="80010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3" name="Group 1"/>
            <p:cNvGrpSpPr/>
            <p:nvPr/>
          </p:nvGrpSpPr>
          <p:grpSpPr>
            <a:xfrm>
              <a:off x="609600" y="3008662"/>
              <a:ext cx="1905000" cy="2231303"/>
              <a:chOff x="609600" y="3008662"/>
              <a:chExt cx="1905000" cy="2231303"/>
            </a:xfrm>
          </p:grpSpPr>
          <p:sp>
            <p:nvSpPr>
              <p:cNvPr id="5" name="Rectangle 4"/>
              <p:cNvSpPr/>
              <p:nvPr/>
            </p:nvSpPr>
            <p:spPr>
              <a:xfrm>
                <a:off x="609600" y="3564693"/>
                <a:ext cx="1676400" cy="1675272"/>
              </a:xfrm>
              <a:prstGeom prst="rect">
                <a:avLst/>
              </a:prstGeom>
              <a:solidFill>
                <a:srgbClr val="FF0000"/>
              </a:solidFill>
              <a:ln>
                <a:noFill/>
              </a:ln>
            </p:spPr>
            <p:style>
              <a:lnRef idx="1">
                <a:schemeClr val="accent5"/>
              </a:lnRef>
              <a:fillRef idx="3">
                <a:schemeClr val="accent5"/>
              </a:fillRef>
              <a:effectRef idx="2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MY" sz="1662"/>
              </a:p>
            </p:txBody>
          </p:sp>
          <p:pic>
            <p:nvPicPr>
              <p:cNvPr id="1027" name="Picture 3" descr="C:\Users\Account\Desktop\Untitled-4.png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957111" y="3008662"/>
                <a:ext cx="1557489" cy="1987976"/>
              </a:xfrm>
              <a:prstGeom prst="rect">
                <a:avLst/>
              </a:prstGeom>
              <a:noFill/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2224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-219006" y="570836"/>
            <a:ext cx="6477000" cy="844062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endParaRPr lang="en-US" sz="2585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9" name="Rectangle 18"/>
          <p:cNvSpPr/>
          <p:nvPr/>
        </p:nvSpPr>
        <p:spPr>
          <a:xfrm>
            <a:off x="-346700" y="767513"/>
            <a:ext cx="2612318" cy="49013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1"/>
            <a:r>
              <a:rPr lang="en-US" sz="2585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WHAT IS GST ?</a:t>
            </a:r>
            <a:endParaRPr lang="en-US" sz="2585" dirty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10</a:t>
            </a:fld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665418" y="2663572"/>
            <a:ext cx="32004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MY" sz="4000" b="1" dirty="0" smtClean="0">
                <a:solidFill>
                  <a:srgbClr val="FF0000"/>
                </a:solidFill>
              </a:rPr>
              <a:t>What is</a:t>
            </a:r>
            <a:endParaRPr lang="en-MY" sz="40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http://www.brandsoftheworld.com/sites/default/files/styles/logo-thumbnail/public/062013/untitled-3_0.pn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9494" y="1427957"/>
            <a:ext cx="2653259" cy="2508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eboption.utsc.utoronto.ca/sites/default/files/images/question%20mark.png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0807" y="1656589"/>
            <a:ext cx="1990725" cy="2266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1390788" y="5172214"/>
            <a:ext cx="6672263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MY" sz="5400" b="1" dirty="0" smtClean="0">
                <a:solidFill>
                  <a:srgbClr val="0070C0"/>
                </a:solidFill>
              </a:rPr>
              <a:t>Goods</a:t>
            </a:r>
            <a:r>
              <a:rPr lang="en-MY" sz="3200" dirty="0" smtClean="0"/>
              <a:t> and </a:t>
            </a:r>
            <a:r>
              <a:rPr lang="en-MY" sz="5400" b="1" dirty="0" smtClean="0">
                <a:solidFill>
                  <a:srgbClr val="0070C0"/>
                </a:solidFill>
              </a:rPr>
              <a:t>Services</a:t>
            </a:r>
            <a:r>
              <a:rPr lang="en-MY" sz="5400" dirty="0" smtClean="0"/>
              <a:t> </a:t>
            </a:r>
            <a:r>
              <a:rPr lang="en-MY" sz="4800" b="1" dirty="0" smtClean="0">
                <a:solidFill>
                  <a:srgbClr val="0070C0"/>
                </a:solidFill>
              </a:rPr>
              <a:t>Tax</a:t>
            </a:r>
            <a:r>
              <a:rPr lang="en-MY" sz="6600" b="1" dirty="0" smtClean="0">
                <a:solidFill>
                  <a:srgbClr val="0070C0"/>
                </a:solidFill>
              </a:rPr>
              <a:t> </a:t>
            </a:r>
            <a:endParaRPr lang="en-MY" sz="4000" b="1" dirty="0">
              <a:solidFill>
                <a:srgbClr val="0070C0"/>
              </a:solidFill>
            </a:endParaRPr>
          </a:p>
        </p:txBody>
      </p:sp>
      <p:pic>
        <p:nvPicPr>
          <p:cNvPr id="1032" name="Picture 8" descr="http://www.iklangempak.net/gambar/arrowdown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7655" y="4248309"/>
            <a:ext cx="3273425" cy="838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7154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 descr="http://www.watanharian.my/wp-content/uploads/2013/04/Daim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539710" y="2316103"/>
            <a:ext cx="1140956" cy="129674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11" name="Picture 4" descr="http://2.bp.blogspot.com/_U9_BT-QesB4/St4jhJdlm9I/AAAAAAAABRA/dtyiZSHdW1E/s320/ANWAR+13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23" b="10749"/>
          <a:stretch/>
        </p:blipFill>
        <p:spPr bwMode="auto">
          <a:xfrm>
            <a:off x="5680666" y="3681684"/>
            <a:ext cx="1156060" cy="118909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12" name="Picture 6" descr="http://www.mir.com.my/rb/photography/companies/nikon/nikkoresources/AFNikkor/AF180mm/Abdullah_Badawi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8869"/>
          <a:stretch/>
        </p:blipFill>
        <p:spPr bwMode="auto">
          <a:xfrm>
            <a:off x="6257994" y="4957787"/>
            <a:ext cx="1282716" cy="11688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14" name="Rectangle 13"/>
          <p:cNvSpPr/>
          <p:nvPr/>
        </p:nvSpPr>
        <p:spPr>
          <a:xfrm>
            <a:off x="-219006" y="570836"/>
            <a:ext cx="6477000" cy="844062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endParaRPr lang="en-US" sz="2585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1278992" y="2512816"/>
            <a:ext cx="5557734" cy="1029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SG" sz="1846" b="1" u="sng" dirty="0"/>
              <a:t>Value Added Tax</a:t>
            </a:r>
          </a:p>
          <a:p>
            <a:r>
              <a:rPr lang="en-SG" sz="2400" b="1" dirty="0">
                <a:solidFill>
                  <a:srgbClr val="0070C0"/>
                </a:solidFill>
              </a:rPr>
              <a:t>1989</a:t>
            </a:r>
            <a:r>
              <a:rPr lang="en-SG" sz="1846" b="1" dirty="0"/>
              <a:t> Budget Presentation</a:t>
            </a:r>
          </a:p>
          <a:p>
            <a:r>
              <a:rPr lang="en-SG" sz="1846" dirty="0"/>
              <a:t>By </a:t>
            </a:r>
            <a:r>
              <a:rPr lang="en-SG" sz="1846" dirty="0" err="1"/>
              <a:t>Tun</a:t>
            </a:r>
            <a:r>
              <a:rPr lang="en-SG" sz="1846" dirty="0"/>
              <a:t> </a:t>
            </a:r>
            <a:r>
              <a:rPr lang="en-SG" sz="1846" dirty="0" err="1"/>
              <a:t>Daim</a:t>
            </a:r>
            <a:r>
              <a:rPr lang="en-SG" sz="1846" dirty="0"/>
              <a:t> </a:t>
            </a:r>
            <a:r>
              <a:rPr lang="en-SG" sz="1846" dirty="0" err="1"/>
              <a:t>Zainuddin</a:t>
            </a:r>
            <a:endParaRPr lang="en-SG" sz="1846" dirty="0"/>
          </a:p>
        </p:txBody>
      </p:sp>
      <p:sp>
        <p:nvSpPr>
          <p:cNvPr id="16" name="Rectangle 15"/>
          <p:cNvSpPr/>
          <p:nvPr/>
        </p:nvSpPr>
        <p:spPr>
          <a:xfrm>
            <a:off x="1981373" y="3761345"/>
            <a:ext cx="5818460" cy="1029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SG" sz="1846" b="1" u="sng" dirty="0"/>
              <a:t>Consolidated Sales and Services Tax</a:t>
            </a:r>
          </a:p>
          <a:p>
            <a:pPr algn="just"/>
            <a:r>
              <a:rPr lang="en-SG" sz="2400" b="1" dirty="0">
                <a:solidFill>
                  <a:srgbClr val="0070C0"/>
                </a:solidFill>
              </a:rPr>
              <a:t>1993</a:t>
            </a:r>
            <a:r>
              <a:rPr lang="en-SG" sz="1846" b="1" dirty="0"/>
              <a:t> Budget Presentation</a:t>
            </a:r>
          </a:p>
          <a:p>
            <a:pPr algn="just"/>
            <a:r>
              <a:rPr lang="en-SG" sz="1846" dirty="0"/>
              <a:t>By </a:t>
            </a:r>
            <a:r>
              <a:rPr lang="en-SG" sz="1846" dirty="0" err="1"/>
              <a:t>Dato</a:t>
            </a:r>
            <a:r>
              <a:rPr lang="en-SG" sz="1846" dirty="0"/>
              <a:t>’ Seri Anwar Ibrahim</a:t>
            </a:r>
          </a:p>
        </p:txBody>
      </p:sp>
      <p:sp>
        <p:nvSpPr>
          <p:cNvPr id="17" name="Rectangle 16"/>
          <p:cNvSpPr/>
          <p:nvPr/>
        </p:nvSpPr>
        <p:spPr>
          <a:xfrm>
            <a:off x="2931357" y="5096886"/>
            <a:ext cx="6108654" cy="1029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SG" sz="1846" b="1" u="sng" dirty="0"/>
              <a:t>Goods and Services Tax (GST)</a:t>
            </a:r>
          </a:p>
          <a:p>
            <a:pPr algn="just"/>
            <a:r>
              <a:rPr lang="en-SG" sz="2400" b="1" dirty="0">
                <a:solidFill>
                  <a:srgbClr val="0070C0"/>
                </a:solidFill>
              </a:rPr>
              <a:t>2005</a:t>
            </a:r>
            <a:r>
              <a:rPr lang="en-SG" sz="1846" b="1" dirty="0"/>
              <a:t> Budget Presentation</a:t>
            </a:r>
          </a:p>
          <a:p>
            <a:pPr lvl="0" algn="just"/>
            <a:r>
              <a:rPr lang="en-SG" sz="1846" dirty="0"/>
              <a:t>By </a:t>
            </a:r>
            <a:r>
              <a:rPr lang="en-SG" sz="1846" dirty="0" err="1">
                <a:solidFill>
                  <a:prstClr val="black"/>
                </a:solidFill>
              </a:rPr>
              <a:t>Tun</a:t>
            </a:r>
            <a:r>
              <a:rPr lang="en-SG" sz="1846" dirty="0">
                <a:solidFill>
                  <a:prstClr val="black"/>
                </a:solidFill>
              </a:rPr>
              <a:t> Abdullah Ahmad </a:t>
            </a:r>
            <a:r>
              <a:rPr lang="en-SG" sz="1846" dirty="0" err="1">
                <a:solidFill>
                  <a:prstClr val="black"/>
                </a:solidFill>
              </a:rPr>
              <a:t>Badawi</a:t>
            </a:r>
            <a:endParaRPr lang="en-SG" sz="1846" dirty="0">
              <a:solidFill>
                <a:prstClr val="black"/>
              </a:solidFill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544325" y="1430230"/>
            <a:ext cx="7632849" cy="4901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85" dirty="0"/>
              <a:t>GST has been discussed in Malaysia since….</a:t>
            </a:r>
            <a:endParaRPr lang="en-SG" sz="2585" dirty="0"/>
          </a:p>
        </p:txBody>
      </p:sp>
      <p:sp>
        <p:nvSpPr>
          <p:cNvPr id="19" name="Rectangle 18"/>
          <p:cNvSpPr/>
          <p:nvPr/>
        </p:nvSpPr>
        <p:spPr>
          <a:xfrm>
            <a:off x="-346700" y="767513"/>
            <a:ext cx="4656146" cy="49013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1"/>
            <a:r>
              <a:rPr lang="en-US" sz="2585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HISTORY OF GST IN MALAYSIA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11</a:t>
            </a:fld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4325" y="1920365"/>
            <a:ext cx="7963128" cy="4601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0530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0" descr="http://www.mole.my/sites/default/files/images/mole-BUDGET2014-Najib-Raza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743079"/>
            <a:ext cx="3192310" cy="197768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  <a:extLst/>
        </p:spPr>
      </p:pic>
      <p:pic>
        <p:nvPicPr>
          <p:cNvPr id="3" name="Picture 2" descr="http://2.bp.blogspot.com/-RTdcL35u_N8/UmsNqMNzcPI/AAAAAAAAAzc/fVB7IgDLSrg/s1600/GST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8575" y="743079"/>
            <a:ext cx="4865157" cy="5045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424132" y="2720762"/>
            <a:ext cx="2991102" cy="14561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SG" sz="1477" dirty="0"/>
              <a:t>GST in Malaysia will be implemented on 1 April 2015 as announced by the Prime Minister cum Minister of Finance during the 2014 Budget Presentation in Parliament, October 2013.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12</a:t>
            </a:fld>
            <a:endParaRPr lang="en-US"/>
          </a:p>
        </p:txBody>
      </p:sp>
      <p:grpSp>
        <p:nvGrpSpPr>
          <p:cNvPr id="8" name="Group 7"/>
          <p:cNvGrpSpPr/>
          <p:nvPr/>
        </p:nvGrpSpPr>
        <p:grpSpPr>
          <a:xfrm>
            <a:off x="181023" y="4245958"/>
            <a:ext cx="3531184" cy="1920877"/>
            <a:chOff x="0" y="359249"/>
            <a:chExt cx="4103077" cy="2461846"/>
          </a:xfrm>
        </p:grpSpPr>
        <p:sp>
          <p:nvSpPr>
            <p:cNvPr id="9" name="Rounded Rectangle 8"/>
            <p:cNvSpPr/>
            <p:nvPr/>
          </p:nvSpPr>
          <p:spPr>
            <a:xfrm>
              <a:off x="0" y="359249"/>
              <a:ext cx="4103077" cy="2461846"/>
            </a:xfrm>
            <a:prstGeom prst="roundRect">
              <a:avLst>
                <a:gd name="adj" fmla="val 10000"/>
              </a:avLst>
            </a:prstGeom>
            <a:solidFill>
              <a:srgbClr val="FFC000"/>
            </a:solidFill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rgbClr r="0" g="0" b="0"/>
            </a:fillRef>
            <a:effectRef idx="3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0" name="Rounded Rectangle 4"/>
            <p:cNvSpPr/>
            <p:nvPr/>
          </p:nvSpPr>
          <p:spPr>
            <a:xfrm>
              <a:off x="72105" y="431354"/>
              <a:ext cx="3958867" cy="2317636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21920" tIns="121920" rIns="121920" bIns="121920" numCol="1" spcCol="1270" anchor="ctr" anchorCtr="0">
              <a:noAutofit/>
            </a:bodyPr>
            <a:lstStyle/>
            <a:p>
              <a:pPr lvl="0" algn="ctr" defTabSz="1422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3200" kern="1200" dirty="0" smtClean="0">
                  <a:solidFill>
                    <a:schemeClr val="tx1">
                      <a:lumMod val="95000"/>
                      <a:lumOff val="5000"/>
                    </a:schemeClr>
                  </a:solidFill>
                </a:rPr>
                <a:t>On 19</a:t>
              </a:r>
              <a:r>
                <a:rPr lang="en-US" sz="3200" kern="1200" baseline="30000" dirty="0" smtClean="0">
                  <a:solidFill>
                    <a:schemeClr val="tx1">
                      <a:lumMod val="95000"/>
                      <a:lumOff val="5000"/>
                    </a:schemeClr>
                  </a:solidFill>
                </a:rPr>
                <a:t>th</a:t>
              </a:r>
              <a:r>
                <a:rPr lang="en-US" sz="3200" kern="1200" dirty="0" smtClean="0">
                  <a:solidFill>
                    <a:schemeClr val="tx1">
                      <a:lumMod val="95000"/>
                      <a:lumOff val="5000"/>
                    </a:schemeClr>
                  </a:solidFill>
                </a:rPr>
                <a:t> June 2014, the GST Act 2014 has been </a:t>
              </a:r>
              <a:r>
                <a:rPr lang="en-US" sz="3200" kern="1200" dirty="0" err="1" smtClean="0">
                  <a:solidFill>
                    <a:schemeClr val="tx1">
                      <a:lumMod val="95000"/>
                      <a:lumOff val="5000"/>
                    </a:schemeClr>
                  </a:solidFill>
                </a:rPr>
                <a:t>gazetted</a:t>
              </a:r>
              <a:endParaRPr lang="en-MY" sz="3200" kern="1200" dirty="0">
                <a:solidFill>
                  <a:schemeClr val="tx1">
                    <a:lumMod val="95000"/>
                    <a:lumOff val="5000"/>
                  </a:schemeClr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053432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-219006" y="570836"/>
            <a:ext cx="6477000" cy="844062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en-US" sz="2585">
                <a:latin typeface="Calibri" pitchFamily="34" charset="0"/>
                <a:cs typeface="Calibri" pitchFamily="34" charset="0"/>
              </a:rPr>
              <a:t>GST/VAT WITHIN </a:t>
            </a:r>
            <a:r>
              <a:rPr lang="en-US" sz="2585" dirty="0">
                <a:latin typeface="Calibri" pitchFamily="34" charset="0"/>
                <a:cs typeface="Calibri" pitchFamily="34" charset="0"/>
              </a:rPr>
              <a:t>THE REGION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1148361"/>
              </p:ext>
            </p:extLst>
          </p:nvPr>
        </p:nvGraphicFramePr>
        <p:xfrm>
          <a:off x="226123" y="3119663"/>
          <a:ext cx="4658068" cy="3280118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531062"/>
                <a:gridCol w="2127006"/>
              </a:tblGrid>
              <a:tr h="342314">
                <a:tc>
                  <a:txBody>
                    <a:bodyPr/>
                    <a:lstStyle/>
                    <a:p>
                      <a:pPr algn="ctr"/>
                      <a:r>
                        <a:rPr lang="en-MY" sz="1500" dirty="0" smtClean="0"/>
                        <a:t>Region</a:t>
                      </a:r>
                      <a:endParaRPr lang="en-MY" sz="1500" dirty="0"/>
                    </a:p>
                  </a:txBody>
                  <a:tcPr marL="84406" marR="84406" marT="42203" marB="4220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MY" sz="1500" dirty="0" smtClean="0"/>
                        <a:t>Number of</a:t>
                      </a:r>
                      <a:r>
                        <a:rPr lang="en-MY" sz="1500" baseline="0" dirty="0" smtClean="0"/>
                        <a:t> countries</a:t>
                      </a:r>
                      <a:endParaRPr lang="en-MY" sz="1500" dirty="0"/>
                    </a:p>
                  </a:txBody>
                  <a:tcPr marL="84406" marR="84406" marT="42203" marB="42203"/>
                </a:tc>
              </a:tr>
              <a:tr h="342314">
                <a:tc>
                  <a:txBody>
                    <a:bodyPr/>
                    <a:lstStyle/>
                    <a:p>
                      <a:pPr algn="ctr"/>
                      <a:r>
                        <a:rPr lang="en-MY" sz="1500" dirty="0" smtClean="0"/>
                        <a:t>ASEAN</a:t>
                      </a:r>
                      <a:endParaRPr lang="en-MY" sz="1500" dirty="0"/>
                    </a:p>
                  </a:txBody>
                  <a:tcPr marL="84406" marR="84406" marT="42203" marB="4220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MY" sz="1500" dirty="0" smtClean="0"/>
                        <a:t>7</a:t>
                      </a:r>
                    </a:p>
                  </a:txBody>
                  <a:tcPr marL="84406" marR="84406" marT="42203" marB="42203"/>
                </a:tc>
              </a:tr>
              <a:tr h="342314">
                <a:tc>
                  <a:txBody>
                    <a:bodyPr/>
                    <a:lstStyle/>
                    <a:p>
                      <a:pPr algn="ctr"/>
                      <a:r>
                        <a:rPr lang="en-MY" sz="1500" dirty="0" smtClean="0"/>
                        <a:t>ASIA</a:t>
                      </a:r>
                      <a:endParaRPr lang="en-MY" sz="1500" dirty="0"/>
                    </a:p>
                  </a:txBody>
                  <a:tcPr marL="84406" marR="84406" marT="42203" marB="4220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MY" sz="1500" dirty="0" smtClean="0"/>
                        <a:t>19</a:t>
                      </a:r>
                      <a:endParaRPr lang="en-MY" sz="1500" dirty="0"/>
                    </a:p>
                  </a:txBody>
                  <a:tcPr marL="84406" marR="84406" marT="42203" marB="42203"/>
                </a:tc>
              </a:tr>
              <a:tr h="342314">
                <a:tc>
                  <a:txBody>
                    <a:bodyPr/>
                    <a:lstStyle/>
                    <a:p>
                      <a:pPr algn="ctr"/>
                      <a:r>
                        <a:rPr lang="en-MY" sz="1500" dirty="0" smtClean="0"/>
                        <a:t>EUROPE</a:t>
                      </a:r>
                      <a:endParaRPr lang="en-MY" sz="1500" dirty="0"/>
                    </a:p>
                  </a:txBody>
                  <a:tcPr marL="84406" marR="84406" marT="42203" marB="4220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MY" sz="1500" dirty="0" smtClean="0"/>
                        <a:t>53</a:t>
                      </a:r>
                      <a:endParaRPr lang="en-MY" sz="1500" dirty="0"/>
                    </a:p>
                  </a:txBody>
                  <a:tcPr marL="84406" marR="84406" marT="42203" marB="42203"/>
                </a:tc>
              </a:tr>
              <a:tr h="342314">
                <a:tc>
                  <a:txBody>
                    <a:bodyPr/>
                    <a:lstStyle/>
                    <a:p>
                      <a:pPr algn="ctr"/>
                      <a:r>
                        <a:rPr lang="en-MY" sz="1500" dirty="0" smtClean="0"/>
                        <a:t>OCEANIA</a:t>
                      </a:r>
                      <a:endParaRPr lang="en-MY" sz="1500" dirty="0"/>
                    </a:p>
                  </a:txBody>
                  <a:tcPr marL="84406" marR="84406" marT="42203" marB="4220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MY" sz="1500" dirty="0" smtClean="0"/>
                        <a:t>7</a:t>
                      </a:r>
                      <a:endParaRPr lang="en-MY" sz="1500" dirty="0"/>
                    </a:p>
                  </a:txBody>
                  <a:tcPr marL="84406" marR="84406" marT="42203" marB="42203"/>
                </a:tc>
              </a:tr>
              <a:tr h="342314">
                <a:tc>
                  <a:txBody>
                    <a:bodyPr/>
                    <a:lstStyle/>
                    <a:p>
                      <a:pPr algn="ctr"/>
                      <a:r>
                        <a:rPr lang="en-MY" sz="1500" dirty="0" smtClean="0"/>
                        <a:t>AFRICA</a:t>
                      </a:r>
                      <a:endParaRPr lang="en-MY" sz="1500" dirty="0"/>
                    </a:p>
                  </a:txBody>
                  <a:tcPr marL="84406" marR="84406" marT="42203" marB="4220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MY" sz="1500" dirty="0" smtClean="0"/>
                        <a:t>44</a:t>
                      </a:r>
                      <a:endParaRPr lang="en-MY" sz="1500" dirty="0"/>
                    </a:p>
                  </a:txBody>
                  <a:tcPr marL="84406" marR="84406" marT="42203" marB="42203"/>
                </a:tc>
              </a:tr>
              <a:tr h="342314">
                <a:tc>
                  <a:txBody>
                    <a:bodyPr/>
                    <a:lstStyle/>
                    <a:p>
                      <a:pPr algn="ctr"/>
                      <a:r>
                        <a:rPr lang="en-MY" sz="1500" dirty="0" smtClean="0"/>
                        <a:t>SOUTH AMERICA</a:t>
                      </a:r>
                      <a:endParaRPr lang="en-MY" sz="1500" dirty="0"/>
                    </a:p>
                  </a:txBody>
                  <a:tcPr marL="84406" marR="84406" marT="42203" marB="4220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MY" sz="1500" dirty="0" smtClean="0"/>
                        <a:t>11</a:t>
                      </a:r>
                      <a:endParaRPr lang="en-MY" sz="1500" dirty="0"/>
                    </a:p>
                  </a:txBody>
                  <a:tcPr marL="84406" marR="84406" marT="42203" marB="42203"/>
                </a:tc>
              </a:tr>
              <a:tr h="534572">
                <a:tc>
                  <a:txBody>
                    <a:bodyPr/>
                    <a:lstStyle/>
                    <a:p>
                      <a:pPr algn="ctr"/>
                      <a:r>
                        <a:rPr lang="en-MY" sz="1500" dirty="0" smtClean="0"/>
                        <a:t>CARRIBEAN</a:t>
                      </a:r>
                      <a:r>
                        <a:rPr lang="en-MY" sz="1500" baseline="0" dirty="0" smtClean="0"/>
                        <a:t>, CENTRAL &amp; NORTH AMERICA</a:t>
                      </a:r>
                      <a:endParaRPr lang="en-MY" sz="1500" dirty="0"/>
                    </a:p>
                  </a:txBody>
                  <a:tcPr marL="84406" marR="84406" marT="42203" marB="4220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MY" sz="1500" dirty="0" smtClean="0"/>
                        <a:t>19</a:t>
                      </a:r>
                      <a:endParaRPr lang="en-MY" sz="1500" dirty="0"/>
                    </a:p>
                  </a:txBody>
                  <a:tcPr marL="84406" marR="84406" marT="42203" marB="42203"/>
                </a:tc>
              </a:tr>
              <a:tr h="342314">
                <a:tc>
                  <a:txBody>
                    <a:bodyPr/>
                    <a:lstStyle/>
                    <a:p>
                      <a:pPr algn="ctr"/>
                      <a:r>
                        <a:rPr lang="en-MY" sz="1500" b="1" dirty="0" smtClean="0"/>
                        <a:t>TOTAL</a:t>
                      </a:r>
                      <a:endParaRPr lang="en-MY" sz="1500" b="1" dirty="0"/>
                    </a:p>
                  </a:txBody>
                  <a:tcPr marL="84406" marR="84406" marT="42203" marB="4220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MY" sz="1500" b="1" dirty="0" smtClean="0"/>
                        <a:t>160</a:t>
                      </a:r>
                      <a:endParaRPr lang="en-MY" sz="1500" b="1" dirty="0"/>
                    </a:p>
                  </a:txBody>
                  <a:tcPr marL="84406" marR="84406" marT="42203" marB="42203"/>
                </a:tc>
              </a:tr>
            </a:tbl>
          </a:graphicData>
        </a:graphic>
      </p:graphicFrame>
      <p:pic>
        <p:nvPicPr>
          <p:cNvPr id="5" name="Picture 4" descr="http://www.gustavocuervo.es/wp-content/uploads/2012/04/mapa-continentes.jp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3037" y="3297833"/>
            <a:ext cx="4070838" cy="2066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13</a:t>
            </a:fld>
            <a:endParaRPr lang="en-US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6171" y="1538953"/>
            <a:ext cx="6022801" cy="14415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02232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507453" y="6407152"/>
            <a:ext cx="532558" cy="365125"/>
          </a:xfrm>
        </p:spPr>
        <p:txBody>
          <a:bodyPr/>
          <a:lstStyle/>
          <a:p>
            <a:fld id="{1F45E794-307C-49D3-8CE5-47BF882ED0AE}" type="slidenum">
              <a:rPr lang="en-MY" smtClean="0"/>
              <a:pPr/>
              <a:t>14</a:t>
            </a:fld>
            <a:endParaRPr lang="en-MY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48891477"/>
              </p:ext>
            </p:extLst>
          </p:nvPr>
        </p:nvGraphicFramePr>
        <p:xfrm>
          <a:off x="485312" y="1791883"/>
          <a:ext cx="5402140" cy="3977226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021516"/>
                <a:gridCol w="1777285"/>
                <a:gridCol w="1378039"/>
                <a:gridCol w="1225300"/>
              </a:tblGrid>
              <a:tr h="628260">
                <a:tc>
                  <a:txBody>
                    <a:bodyPr/>
                    <a:lstStyle/>
                    <a:p>
                      <a:pPr algn="ctr"/>
                      <a:r>
                        <a:rPr lang="en-MY" sz="1800" dirty="0" smtClean="0"/>
                        <a:t>Country</a:t>
                      </a:r>
                      <a:endParaRPr lang="en-MY" sz="1800" dirty="0"/>
                    </a:p>
                  </a:txBody>
                  <a:tcPr marL="84406" marR="84406" marT="42203" marB="42203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MY" sz="1800" dirty="0" smtClean="0"/>
                        <a:t>Year of Implementation</a:t>
                      </a:r>
                      <a:endParaRPr lang="en-MY" sz="1800" dirty="0"/>
                    </a:p>
                  </a:txBody>
                  <a:tcPr marL="84406" marR="84406" marT="42203" marB="42203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MY" sz="1800" dirty="0" smtClean="0"/>
                        <a:t>Initial</a:t>
                      </a:r>
                      <a:r>
                        <a:rPr lang="en-MY" sz="1800" baseline="0" dirty="0" smtClean="0"/>
                        <a:t> Rate(%)</a:t>
                      </a:r>
                      <a:endParaRPr lang="en-MY" sz="1800" dirty="0"/>
                    </a:p>
                  </a:txBody>
                  <a:tcPr marL="84406" marR="84406" marT="42203" marB="42203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MY" sz="1800" dirty="0" smtClean="0"/>
                        <a:t>Current Rate</a:t>
                      </a:r>
                      <a:r>
                        <a:rPr lang="en-MY" sz="1800" baseline="0" dirty="0" smtClean="0"/>
                        <a:t>(%)</a:t>
                      </a:r>
                      <a:endParaRPr lang="en-MY" sz="1800" dirty="0"/>
                    </a:p>
                  </a:txBody>
                  <a:tcPr marL="84406" marR="84406" marT="42203" marB="42203" anchor="ctr"/>
                </a:tc>
              </a:tr>
              <a:tr h="477740">
                <a:tc>
                  <a:txBody>
                    <a:bodyPr/>
                    <a:lstStyle/>
                    <a:p>
                      <a:pPr algn="ctr"/>
                      <a:r>
                        <a:rPr lang="en-MY" sz="1600" dirty="0" smtClean="0"/>
                        <a:t>Indonesia</a:t>
                      </a:r>
                      <a:endParaRPr lang="en-MY" sz="1600" dirty="0"/>
                    </a:p>
                  </a:txBody>
                  <a:tcPr marL="84406" marR="84406" marT="42203" marB="42203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MY" sz="1600" dirty="0" smtClean="0"/>
                        <a:t>1984</a:t>
                      </a:r>
                      <a:endParaRPr lang="en-MY" sz="1600" dirty="0"/>
                    </a:p>
                  </a:txBody>
                  <a:tcPr marL="84406" marR="84406" marT="42203" marB="42203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MY" sz="1600" dirty="0" smtClean="0"/>
                        <a:t>10</a:t>
                      </a:r>
                      <a:endParaRPr lang="en-MY" sz="1600" dirty="0"/>
                    </a:p>
                  </a:txBody>
                  <a:tcPr marL="84406" marR="84406" marT="42203" marB="42203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MY" sz="1600" dirty="0" smtClean="0"/>
                        <a:t>10</a:t>
                      </a:r>
                      <a:endParaRPr lang="en-MY" sz="1600" dirty="0"/>
                    </a:p>
                  </a:txBody>
                  <a:tcPr marL="84406" marR="84406" marT="42203" marB="42203" anchor="ctr"/>
                </a:tc>
              </a:tr>
              <a:tr h="477740">
                <a:tc>
                  <a:txBody>
                    <a:bodyPr/>
                    <a:lstStyle/>
                    <a:p>
                      <a:pPr algn="ctr"/>
                      <a:r>
                        <a:rPr lang="en-MY" sz="1600" dirty="0" smtClean="0"/>
                        <a:t>Thailand</a:t>
                      </a:r>
                      <a:endParaRPr lang="en-MY" sz="1600" dirty="0"/>
                    </a:p>
                  </a:txBody>
                  <a:tcPr marL="84406" marR="84406" marT="42203" marB="42203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MY" sz="1600" dirty="0" smtClean="0"/>
                        <a:t>1992</a:t>
                      </a:r>
                      <a:endParaRPr lang="en-MY" sz="1600" dirty="0"/>
                    </a:p>
                  </a:txBody>
                  <a:tcPr marL="84406" marR="84406" marT="42203" marB="42203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MY" sz="1600" dirty="0" smtClean="0"/>
                        <a:t>7</a:t>
                      </a:r>
                      <a:endParaRPr lang="en-MY" sz="1600" dirty="0"/>
                    </a:p>
                  </a:txBody>
                  <a:tcPr marL="84406" marR="84406" marT="42203" marB="42203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MY" sz="1600" dirty="0" smtClean="0"/>
                        <a:t>7</a:t>
                      </a:r>
                      <a:endParaRPr lang="en-MY" sz="1600" dirty="0"/>
                    </a:p>
                  </a:txBody>
                  <a:tcPr marL="84406" marR="84406" marT="42203" marB="42203" anchor="ctr"/>
                </a:tc>
              </a:tr>
              <a:tr h="477740">
                <a:tc>
                  <a:txBody>
                    <a:bodyPr/>
                    <a:lstStyle/>
                    <a:p>
                      <a:pPr algn="ctr"/>
                      <a:r>
                        <a:rPr lang="en-MY" sz="1600" dirty="0" smtClean="0"/>
                        <a:t>Singapore</a:t>
                      </a:r>
                      <a:endParaRPr lang="en-MY" sz="1600" dirty="0"/>
                    </a:p>
                  </a:txBody>
                  <a:tcPr marL="84406" marR="84406" marT="42203" marB="42203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MY" sz="1600" dirty="0" smtClean="0"/>
                        <a:t>1994</a:t>
                      </a:r>
                      <a:endParaRPr lang="en-MY" sz="1600" dirty="0"/>
                    </a:p>
                  </a:txBody>
                  <a:tcPr marL="84406" marR="84406" marT="42203" marB="42203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MY" sz="1600" dirty="0" smtClean="0"/>
                        <a:t>3</a:t>
                      </a:r>
                      <a:endParaRPr lang="en-MY" sz="1600" dirty="0"/>
                    </a:p>
                  </a:txBody>
                  <a:tcPr marL="84406" marR="84406" marT="42203" marB="42203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MY" sz="1600" dirty="0" smtClean="0"/>
                        <a:t>7</a:t>
                      </a:r>
                      <a:endParaRPr lang="en-MY" sz="1600" dirty="0"/>
                    </a:p>
                  </a:txBody>
                  <a:tcPr marL="84406" marR="84406" marT="42203" marB="42203" anchor="ctr"/>
                </a:tc>
              </a:tr>
              <a:tr h="477740">
                <a:tc>
                  <a:txBody>
                    <a:bodyPr/>
                    <a:lstStyle/>
                    <a:p>
                      <a:pPr algn="ctr"/>
                      <a:r>
                        <a:rPr lang="en-MY" sz="1600" dirty="0" smtClean="0"/>
                        <a:t>Filipina</a:t>
                      </a:r>
                      <a:r>
                        <a:rPr lang="en-MY" sz="1600" baseline="0" dirty="0" smtClean="0"/>
                        <a:t> </a:t>
                      </a:r>
                      <a:endParaRPr lang="en-MY" sz="1600" dirty="0"/>
                    </a:p>
                  </a:txBody>
                  <a:tcPr marL="84406" marR="84406" marT="42203" marB="42203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MY" sz="1600" dirty="0" smtClean="0"/>
                        <a:t>1998</a:t>
                      </a:r>
                      <a:endParaRPr lang="en-MY" sz="1600" dirty="0"/>
                    </a:p>
                  </a:txBody>
                  <a:tcPr marL="84406" marR="84406" marT="42203" marB="42203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MY" sz="1600" dirty="0" smtClean="0"/>
                        <a:t>10</a:t>
                      </a:r>
                      <a:endParaRPr lang="en-MY" sz="1600" dirty="0"/>
                    </a:p>
                  </a:txBody>
                  <a:tcPr marL="84406" marR="84406" marT="42203" marB="42203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MY" sz="1600" dirty="0" smtClean="0"/>
                        <a:t>12</a:t>
                      </a:r>
                      <a:endParaRPr lang="en-MY" sz="1600" dirty="0"/>
                    </a:p>
                  </a:txBody>
                  <a:tcPr marL="84406" marR="84406" marT="42203" marB="42203" anchor="ctr"/>
                </a:tc>
              </a:tr>
              <a:tr h="477740">
                <a:tc>
                  <a:txBody>
                    <a:bodyPr/>
                    <a:lstStyle/>
                    <a:p>
                      <a:pPr algn="ctr"/>
                      <a:r>
                        <a:rPr lang="en-MY" sz="1600" dirty="0" smtClean="0"/>
                        <a:t>Cambodia</a:t>
                      </a:r>
                      <a:endParaRPr lang="en-MY" sz="1600" dirty="0"/>
                    </a:p>
                  </a:txBody>
                  <a:tcPr marL="84406" marR="84406" marT="42203" marB="42203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MY" sz="1600" dirty="0" smtClean="0"/>
                        <a:t>1999</a:t>
                      </a:r>
                      <a:endParaRPr lang="en-MY" sz="1600" dirty="0"/>
                    </a:p>
                  </a:txBody>
                  <a:tcPr marL="84406" marR="84406" marT="42203" marB="42203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MY" sz="1600" dirty="0" smtClean="0"/>
                        <a:t>10</a:t>
                      </a:r>
                      <a:endParaRPr lang="en-MY" sz="1600" dirty="0"/>
                    </a:p>
                  </a:txBody>
                  <a:tcPr marL="84406" marR="84406" marT="42203" marB="42203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MY" sz="1600" dirty="0" smtClean="0"/>
                        <a:t>10</a:t>
                      </a:r>
                      <a:endParaRPr lang="en-MY" sz="1600" dirty="0"/>
                    </a:p>
                  </a:txBody>
                  <a:tcPr marL="84406" marR="84406" marT="42203" marB="42203" anchor="ctr"/>
                </a:tc>
              </a:tr>
              <a:tr h="477740">
                <a:tc>
                  <a:txBody>
                    <a:bodyPr/>
                    <a:lstStyle/>
                    <a:p>
                      <a:pPr algn="ctr"/>
                      <a:r>
                        <a:rPr lang="en-MY" sz="1600" dirty="0" smtClean="0"/>
                        <a:t>Vietnam</a:t>
                      </a:r>
                      <a:endParaRPr lang="en-MY" sz="1600" dirty="0"/>
                    </a:p>
                  </a:txBody>
                  <a:tcPr marL="84406" marR="84406" marT="42203" marB="42203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MY" sz="1600" dirty="0" smtClean="0"/>
                        <a:t>1999</a:t>
                      </a:r>
                      <a:endParaRPr lang="en-MY" sz="1600" dirty="0"/>
                    </a:p>
                  </a:txBody>
                  <a:tcPr marL="84406" marR="84406" marT="42203" marB="42203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MY" sz="1600" dirty="0" smtClean="0"/>
                        <a:t>10</a:t>
                      </a:r>
                      <a:endParaRPr lang="en-MY" sz="1600" dirty="0"/>
                    </a:p>
                  </a:txBody>
                  <a:tcPr marL="84406" marR="84406" marT="42203" marB="42203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MY" sz="1600" dirty="0" smtClean="0"/>
                        <a:t>10</a:t>
                      </a:r>
                      <a:endParaRPr lang="en-MY" sz="1600" dirty="0"/>
                    </a:p>
                  </a:txBody>
                  <a:tcPr marL="84406" marR="84406" marT="42203" marB="42203" anchor="ctr"/>
                </a:tc>
              </a:tr>
              <a:tr h="477740">
                <a:tc>
                  <a:txBody>
                    <a:bodyPr/>
                    <a:lstStyle/>
                    <a:p>
                      <a:pPr algn="ctr"/>
                      <a:r>
                        <a:rPr lang="en-MY" sz="1600" dirty="0" smtClean="0"/>
                        <a:t>Laos</a:t>
                      </a:r>
                      <a:endParaRPr lang="en-MY" sz="1600" dirty="0"/>
                    </a:p>
                  </a:txBody>
                  <a:tcPr marL="84406" marR="84406" marT="42203" marB="42203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MY" sz="1600" dirty="0" smtClean="0"/>
                        <a:t>2009</a:t>
                      </a:r>
                      <a:endParaRPr lang="en-MY" sz="1600" dirty="0"/>
                    </a:p>
                  </a:txBody>
                  <a:tcPr marL="84406" marR="84406" marT="42203" marB="42203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MY" sz="1600" dirty="0" smtClean="0"/>
                        <a:t>10</a:t>
                      </a:r>
                      <a:endParaRPr lang="en-MY" sz="1600" dirty="0"/>
                    </a:p>
                  </a:txBody>
                  <a:tcPr marL="84406" marR="84406" marT="42203" marB="42203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MY" sz="1600" dirty="0" smtClean="0"/>
                        <a:t>10</a:t>
                      </a:r>
                      <a:endParaRPr lang="en-MY" sz="1600" dirty="0"/>
                    </a:p>
                  </a:txBody>
                  <a:tcPr marL="84406" marR="84406" marT="42203" marB="42203" anchor="ctr"/>
                </a:tc>
              </a:tr>
            </a:tbl>
          </a:graphicData>
        </a:graphic>
      </p:graphicFrame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3128" y="2006221"/>
            <a:ext cx="3116883" cy="3563972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-349941" y="504295"/>
            <a:ext cx="6477000" cy="844062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en-US" sz="2585" dirty="0">
                <a:latin typeface="Calibri" pitchFamily="34" charset="0"/>
                <a:cs typeface="Calibri" pitchFamily="34" charset="0"/>
              </a:rPr>
              <a:t>GST/VAT IN ASEAN COUNTRIES</a:t>
            </a:r>
            <a:endParaRPr lang="en-US" sz="1846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71805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37304093"/>
              </p:ext>
            </p:extLst>
          </p:nvPr>
        </p:nvGraphicFramePr>
        <p:xfrm>
          <a:off x="485312" y="1791883"/>
          <a:ext cx="5402140" cy="3593832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021516"/>
                <a:gridCol w="1777285"/>
                <a:gridCol w="1378039"/>
                <a:gridCol w="1225300"/>
              </a:tblGrid>
              <a:tr h="628260">
                <a:tc>
                  <a:txBody>
                    <a:bodyPr/>
                    <a:lstStyle/>
                    <a:p>
                      <a:pPr algn="ctr"/>
                      <a:r>
                        <a:rPr lang="en-MY" sz="1800" dirty="0" smtClean="0"/>
                        <a:t>Country</a:t>
                      </a:r>
                      <a:endParaRPr lang="en-MY" sz="1800" dirty="0"/>
                    </a:p>
                  </a:txBody>
                  <a:tcPr marL="84406" marR="84406" marT="42203" marB="42203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MY" sz="1800" dirty="0" smtClean="0"/>
                        <a:t>Year of Implementation</a:t>
                      </a:r>
                      <a:endParaRPr lang="en-MY" sz="1800" dirty="0"/>
                    </a:p>
                  </a:txBody>
                  <a:tcPr marL="84406" marR="84406" marT="42203" marB="42203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MY" sz="1800" dirty="0" smtClean="0"/>
                        <a:t>Initial</a:t>
                      </a:r>
                      <a:r>
                        <a:rPr lang="en-MY" sz="1800" baseline="0" dirty="0" smtClean="0"/>
                        <a:t> Rate(%)</a:t>
                      </a:r>
                      <a:endParaRPr lang="en-MY" sz="1800" dirty="0"/>
                    </a:p>
                  </a:txBody>
                  <a:tcPr marL="84406" marR="84406" marT="42203" marB="42203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MY" sz="1800" dirty="0" smtClean="0"/>
                        <a:t>Current Rate</a:t>
                      </a:r>
                      <a:r>
                        <a:rPr lang="en-MY" sz="1800" baseline="0" dirty="0" smtClean="0"/>
                        <a:t>(%)</a:t>
                      </a:r>
                      <a:endParaRPr lang="en-MY" sz="1800" dirty="0"/>
                    </a:p>
                  </a:txBody>
                  <a:tcPr marL="84406" marR="84406" marT="42203" marB="42203" anchor="ctr"/>
                </a:tc>
              </a:tr>
              <a:tr h="477740">
                <a:tc>
                  <a:txBody>
                    <a:bodyPr/>
                    <a:lstStyle/>
                    <a:p>
                      <a:pPr algn="ctr"/>
                      <a:r>
                        <a:rPr lang="en-MY" sz="1600" dirty="0" smtClean="0"/>
                        <a:t>UK</a:t>
                      </a:r>
                      <a:endParaRPr lang="en-MY" sz="1600" dirty="0"/>
                    </a:p>
                  </a:txBody>
                  <a:tcPr marL="84406" marR="84406" marT="42203" marB="42203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MY" sz="1600" dirty="0" smtClean="0"/>
                        <a:t>1973</a:t>
                      </a:r>
                      <a:endParaRPr lang="en-MY" sz="1600" dirty="0"/>
                    </a:p>
                  </a:txBody>
                  <a:tcPr marL="84406" marR="84406" marT="42203" marB="42203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MY" sz="1600" dirty="0" smtClean="0"/>
                        <a:t>10</a:t>
                      </a:r>
                      <a:endParaRPr lang="en-MY" sz="1600" dirty="0"/>
                    </a:p>
                  </a:txBody>
                  <a:tcPr marL="84406" marR="84406" marT="42203" marB="42203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MY" sz="1600" dirty="0" smtClean="0"/>
                        <a:t>20</a:t>
                      </a:r>
                      <a:endParaRPr lang="en-MY" sz="1600" dirty="0"/>
                    </a:p>
                  </a:txBody>
                  <a:tcPr marL="84406" marR="84406" marT="42203" marB="42203" anchor="ctr"/>
                </a:tc>
              </a:tr>
              <a:tr h="477740">
                <a:tc>
                  <a:txBody>
                    <a:bodyPr/>
                    <a:lstStyle/>
                    <a:p>
                      <a:pPr algn="ctr"/>
                      <a:r>
                        <a:rPr lang="en-MY" sz="1600" dirty="0" smtClean="0"/>
                        <a:t>Australia</a:t>
                      </a:r>
                      <a:endParaRPr lang="en-MY" sz="1600" dirty="0"/>
                    </a:p>
                  </a:txBody>
                  <a:tcPr marL="84406" marR="84406" marT="42203" marB="42203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MY" sz="1600" dirty="0" smtClean="0"/>
                        <a:t>2000</a:t>
                      </a:r>
                      <a:endParaRPr lang="en-MY" sz="1600" dirty="0"/>
                    </a:p>
                  </a:txBody>
                  <a:tcPr marL="84406" marR="84406" marT="42203" marB="42203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MY" sz="1600" dirty="0" smtClean="0"/>
                        <a:t>10</a:t>
                      </a:r>
                      <a:endParaRPr lang="en-MY" sz="1600" dirty="0"/>
                    </a:p>
                  </a:txBody>
                  <a:tcPr marL="84406" marR="84406" marT="42203" marB="42203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MY" sz="1600" dirty="0" smtClean="0"/>
                        <a:t>10</a:t>
                      </a:r>
                      <a:endParaRPr lang="en-MY" sz="1600" dirty="0"/>
                    </a:p>
                  </a:txBody>
                  <a:tcPr marL="84406" marR="84406" marT="42203" marB="42203" anchor="ctr"/>
                </a:tc>
              </a:tr>
              <a:tr h="477740">
                <a:tc>
                  <a:txBody>
                    <a:bodyPr/>
                    <a:lstStyle/>
                    <a:p>
                      <a:pPr algn="ctr"/>
                      <a:r>
                        <a:rPr lang="en-MY" sz="1600" dirty="0" smtClean="0"/>
                        <a:t>New Zealand</a:t>
                      </a:r>
                      <a:endParaRPr lang="en-MY" sz="1600" dirty="0"/>
                    </a:p>
                  </a:txBody>
                  <a:tcPr marL="84406" marR="84406" marT="42203" marB="42203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MY" sz="1600" dirty="0" smtClean="0"/>
                        <a:t>1986</a:t>
                      </a:r>
                      <a:endParaRPr lang="en-MY" sz="1600" dirty="0"/>
                    </a:p>
                  </a:txBody>
                  <a:tcPr marL="84406" marR="84406" marT="42203" marB="42203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MY" sz="1600" dirty="0" smtClean="0"/>
                        <a:t>10</a:t>
                      </a:r>
                      <a:endParaRPr lang="en-MY" sz="1600" dirty="0"/>
                    </a:p>
                  </a:txBody>
                  <a:tcPr marL="84406" marR="84406" marT="42203" marB="42203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MY" sz="1600" dirty="0" smtClean="0"/>
                        <a:t>15</a:t>
                      </a:r>
                      <a:endParaRPr lang="en-MY" sz="1600" dirty="0"/>
                    </a:p>
                  </a:txBody>
                  <a:tcPr marL="84406" marR="84406" marT="42203" marB="42203" anchor="ctr"/>
                </a:tc>
              </a:tr>
              <a:tr h="477740">
                <a:tc>
                  <a:txBody>
                    <a:bodyPr/>
                    <a:lstStyle/>
                    <a:p>
                      <a:pPr algn="ctr"/>
                      <a:r>
                        <a:rPr lang="en-MY" sz="1600" dirty="0" smtClean="0"/>
                        <a:t>Norway</a:t>
                      </a:r>
                      <a:r>
                        <a:rPr lang="en-MY" sz="1600" baseline="0" dirty="0" smtClean="0"/>
                        <a:t> </a:t>
                      </a:r>
                      <a:endParaRPr lang="en-MY" sz="1600" dirty="0"/>
                    </a:p>
                  </a:txBody>
                  <a:tcPr marL="84406" marR="84406" marT="42203" marB="42203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MY" sz="1600" dirty="0" smtClean="0"/>
                        <a:t>1970</a:t>
                      </a:r>
                      <a:endParaRPr lang="en-MY" sz="1600" dirty="0"/>
                    </a:p>
                  </a:txBody>
                  <a:tcPr marL="84406" marR="84406" marT="42203" marB="42203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MY" sz="1600" dirty="0" smtClean="0"/>
                        <a:t>20</a:t>
                      </a:r>
                      <a:endParaRPr lang="en-MY" sz="1600" dirty="0"/>
                    </a:p>
                  </a:txBody>
                  <a:tcPr marL="84406" marR="84406" marT="42203" marB="42203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MY" sz="1600" dirty="0" smtClean="0"/>
                        <a:t>25</a:t>
                      </a:r>
                      <a:endParaRPr lang="en-MY" sz="1600" dirty="0"/>
                    </a:p>
                  </a:txBody>
                  <a:tcPr marL="84406" marR="84406" marT="42203" marB="42203" anchor="ctr"/>
                </a:tc>
              </a:tr>
              <a:tr h="477740">
                <a:tc>
                  <a:txBody>
                    <a:bodyPr/>
                    <a:lstStyle/>
                    <a:p>
                      <a:pPr algn="ctr"/>
                      <a:r>
                        <a:rPr lang="en-MY" sz="1600" dirty="0" smtClean="0"/>
                        <a:t>Turkey</a:t>
                      </a:r>
                      <a:endParaRPr lang="en-MY" sz="1600" dirty="0"/>
                    </a:p>
                  </a:txBody>
                  <a:tcPr marL="84406" marR="84406" marT="42203" marB="42203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MY" sz="1600" dirty="0" smtClean="0"/>
                        <a:t>1984</a:t>
                      </a:r>
                      <a:endParaRPr lang="en-MY" sz="1600" dirty="0"/>
                    </a:p>
                  </a:txBody>
                  <a:tcPr marL="84406" marR="84406" marT="42203" marB="42203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MY" sz="1600" dirty="0" smtClean="0"/>
                        <a:t>10</a:t>
                      </a:r>
                      <a:endParaRPr lang="en-MY" sz="1600" dirty="0"/>
                    </a:p>
                  </a:txBody>
                  <a:tcPr marL="84406" marR="84406" marT="42203" marB="42203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MY" sz="1600" dirty="0" smtClean="0"/>
                        <a:t>18</a:t>
                      </a:r>
                      <a:endParaRPr lang="en-MY" sz="1600" dirty="0"/>
                    </a:p>
                  </a:txBody>
                  <a:tcPr marL="84406" marR="84406" marT="42203" marB="42203" anchor="ctr"/>
                </a:tc>
              </a:tr>
              <a:tr h="477740">
                <a:tc>
                  <a:txBody>
                    <a:bodyPr/>
                    <a:lstStyle/>
                    <a:p>
                      <a:pPr algn="ctr"/>
                      <a:r>
                        <a:rPr lang="en-MY" sz="1600" dirty="0" smtClean="0"/>
                        <a:t>Morocco</a:t>
                      </a:r>
                      <a:endParaRPr lang="en-MY" sz="1600" dirty="0"/>
                    </a:p>
                  </a:txBody>
                  <a:tcPr marL="84406" marR="84406" marT="42203" marB="42203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MY" sz="1600" dirty="0" smtClean="0"/>
                        <a:t>1986</a:t>
                      </a:r>
                      <a:endParaRPr lang="en-MY" sz="1600" dirty="0"/>
                    </a:p>
                  </a:txBody>
                  <a:tcPr marL="84406" marR="84406" marT="42203" marB="42203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MY" sz="1600" dirty="0" smtClean="0"/>
                        <a:t>19</a:t>
                      </a:r>
                      <a:endParaRPr lang="en-MY" sz="1600" dirty="0"/>
                    </a:p>
                  </a:txBody>
                  <a:tcPr marL="84406" marR="84406" marT="42203" marB="42203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MY" sz="1600" dirty="0" smtClean="0"/>
                        <a:t>20</a:t>
                      </a:r>
                      <a:endParaRPr lang="en-MY" sz="1600" dirty="0"/>
                    </a:p>
                  </a:txBody>
                  <a:tcPr marL="84406" marR="84406" marT="42203" marB="42203" anchor="ctr"/>
                </a:tc>
              </a:tr>
            </a:tbl>
          </a:graphicData>
        </a:graphic>
      </p:graphicFrame>
      <p:sp>
        <p:nvSpPr>
          <p:cNvPr id="4" name="Rectangle 3"/>
          <p:cNvSpPr/>
          <p:nvPr/>
        </p:nvSpPr>
        <p:spPr>
          <a:xfrm>
            <a:off x="-349941" y="504295"/>
            <a:ext cx="6477000" cy="844062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en-US" sz="2585" dirty="0">
                <a:latin typeface="Calibri" pitchFamily="34" charset="0"/>
                <a:cs typeface="Calibri" pitchFamily="34" charset="0"/>
              </a:rPr>
              <a:t>GST/VAT </a:t>
            </a:r>
            <a:r>
              <a:rPr lang="en-US" sz="2585" dirty="0" smtClean="0">
                <a:latin typeface="Calibri" pitchFamily="34" charset="0"/>
                <a:cs typeface="Calibri" pitchFamily="34" charset="0"/>
              </a:rPr>
              <a:t>WORLDWIDE</a:t>
            </a:r>
            <a:endParaRPr lang="en-US" sz="1846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5" name="Picture 2" descr="http://www6.miami.edu/alumni/groups/imx/gbf_globe.jp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7059" y="2578658"/>
            <a:ext cx="2619375" cy="2571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284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-349941" y="504295"/>
            <a:ext cx="6477000" cy="844062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en-US" sz="2585" dirty="0">
                <a:latin typeface="Calibri" pitchFamily="34" charset="0"/>
                <a:cs typeface="Calibri" pitchFamily="34" charset="0"/>
              </a:rPr>
              <a:t>GST/VAT </a:t>
            </a:r>
            <a:r>
              <a:rPr lang="en-US" sz="2585" dirty="0" smtClean="0">
                <a:latin typeface="Calibri" pitchFamily="34" charset="0"/>
                <a:cs typeface="Calibri" pitchFamily="34" charset="0"/>
              </a:rPr>
              <a:t>WORLDWIDE</a:t>
            </a:r>
            <a:endParaRPr lang="en-US" sz="1846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16</a:t>
            </a:fld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1364456" y="1350166"/>
            <a:ext cx="24145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MY" sz="3200" b="1" dirty="0" smtClean="0"/>
              <a:t>RATE ?</a:t>
            </a:r>
            <a:endParaRPr lang="en-MY" sz="3200" b="1" dirty="0"/>
          </a:p>
        </p:txBody>
      </p:sp>
      <p:sp>
        <p:nvSpPr>
          <p:cNvPr id="9" name="TextBox 8"/>
          <p:cNvSpPr txBox="1"/>
          <p:nvPr/>
        </p:nvSpPr>
        <p:spPr>
          <a:xfrm>
            <a:off x="4467207" y="1352507"/>
            <a:ext cx="46767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MY" sz="2800" b="1" dirty="0" smtClean="0"/>
              <a:t>YEAR OF IMPLEMENTATION ?</a:t>
            </a:r>
            <a:endParaRPr lang="en-MY" sz="2800" b="1" dirty="0"/>
          </a:p>
        </p:txBody>
      </p:sp>
      <p:sp>
        <p:nvSpPr>
          <p:cNvPr id="13" name="Rounded Rectangle 12"/>
          <p:cNvSpPr/>
          <p:nvPr/>
        </p:nvSpPr>
        <p:spPr>
          <a:xfrm>
            <a:off x="779862" y="3217513"/>
            <a:ext cx="2698303" cy="1073593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MY" sz="2800" dirty="0" smtClean="0"/>
              <a:t>HIGHEST </a:t>
            </a:r>
          </a:p>
          <a:p>
            <a:pPr algn="ctr"/>
            <a:r>
              <a:rPr lang="en-MY" dirty="0" smtClean="0"/>
              <a:t>Gambia, Africa – </a:t>
            </a:r>
            <a:r>
              <a:rPr lang="en-MY" sz="2400" b="1" dirty="0" smtClean="0"/>
              <a:t>40%</a:t>
            </a:r>
            <a:endParaRPr lang="en-MY" b="1" dirty="0"/>
          </a:p>
          <a:p>
            <a:pPr algn="ctr"/>
            <a:endParaRPr lang="en-MY" dirty="0"/>
          </a:p>
        </p:txBody>
      </p:sp>
      <p:sp>
        <p:nvSpPr>
          <p:cNvPr id="14" name="Rounded Rectangle 13"/>
          <p:cNvSpPr/>
          <p:nvPr/>
        </p:nvSpPr>
        <p:spPr>
          <a:xfrm>
            <a:off x="718835" y="4455014"/>
            <a:ext cx="2820356" cy="2064432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MY" sz="2800" dirty="0" smtClean="0"/>
              <a:t>LOWEST </a:t>
            </a:r>
          </a:p>
          <a:p>
            <a:pPr algn="ctr"/>
            <a:r>
              <a:rPr lang="en-MY" dirty="0" smtClean="0"/>
              <a:t>Nigeria</a:t>
            </a:r>
            <a:endParaRPr lang="en-MY" dirty="0"/>
          </a:p>
          <a:p>
            <a:pPr algn="ctr"/>
            <a:r>
              <a:rPr lang="en-MY" dirty="0"/>
              <a:t>Canada</a:t>
            </a:r>
          </a:p>
          <a:p>
            <a:pPr algn="ctr"/>
            <a:r>
              <a:rPr lang="en-MY" dirty="0"/>
              <a:t>Taiwan</a:t>
            </a:r>
          </a:p>
          <a:p>
            <a:pPr algn="ctr"/>
            <a:r>
              <a:rPr lang="en-MY" dirty="0"/>
              <a:t>Iran</a:t>
            </a:r>
          </a:p>
          <a:p>
            <a:pPr algn="ctr"/>
            <a:r>
              <a:rPr lang="en-MY" dirty="0"/>
              <a:t>Japan</a:t>
            </a:r>
          </a:p>
          <a:p>
            <a:pPr algn="ctr"/>
            <a:r>
              <a:rPr lang="en-MY" dirty="0"/>
              <a:t>Jersey </a:t>
            </a:r>
          </a:p>
        </p:txBody>
      </p:sp>
      <p:pic>
        <p:nvPicPr>
          <p:cNvPr id="2050" name="Picture 2" descr="http://brandeewine.files.wordpress.com/2011/11/percentage.jp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3383" y="1688587"/>
            <a:ext cx="2035176" cy="1528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Right Brace 14"/>
          <p:cNvSpPr/>
          <p:nvPr/>
        </p:nvSpPr>
        <p:spPr>
          <a:xfrm>
            <a:off x="2571750" y="4986338"/>
            <a:ext cx="316809" cy="1420814"/>
          </a:xfrm>
          <a:prstGeom prst="rightBrac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MY"/>
          </a:p>
        </p:txBody>
      </p:sp>
      <p:sp>
        <p:nvSpPr>
          <p:cNvPr id="16" name="TextBox 15"/>
          <p:cNvSpPr txBox="1"/>
          <p:nvPr/>
        </p:nvSpPr>
        <p:spPr>
          <a:xfrm>
            <a:off x="2937724" y="5465912"/>
            <a:ext cx="6351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MY" sz="2400" b="1" dirty="0" smtClean="0"/>
              <a:t>5%</a:t>
            </a:r>
            <a:endParaRPr lang="en-MY" sz="2400" b="1" dirty="0"/>
          </a:p>
        </p:txBody>
      </p:sp>
      <p:sp>
        <p:nvSpPr>
          <p:cNvPr id="17" name="TextBox 16"/>
          <p:cNvSpPr txBox="1"/>
          <p:nvPr/>
        </p:nvSpPr>
        <p:spPr>
          <a:xfrm>
            <a:off x="416212" y="6519446"/>
            <a:ext cx="529472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MY" sz="1600" dirty="0"/>
              <a:t>Sources : http://gst.customs.gov.my/en/gst/Pages/gst_ci.aspx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5193207" y="3299579"/>
            <a:ext cx="2943301" cy="1073593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MY" sz="2800" dirty="0" smtClean="0"/>
              <a:t>FIRST COUNTRY </a:t>
            </a:r>
          </a:p>
          <a:p>
            <a:pPr algn="ctr"/>
            <a:r>
              <a:rPr lang="en-MY" dirty="0" smtClean="0"/>
              <a:t>France, 1954</a:t>
            </a:r>
            <a:endParaRPr lang="en-MY" b="1" dirty="0"/>
          </a:p>
          <a:p>
            <a:pPr algn="ctr"/>
            <a:endParaRPr lang="en-MY" dirty="0"/>
          </a:p>
        </p:txBody>
      </p:sp>
      <p:sp>
        <p:nvSpPr>
          <p:cNvPr id="20" name="Rounded Rectangle 19"/>
          <p:cNvSpPr/>
          <p:nvPr/>
        </p:nvSpPr>
        <p:spPr>
          <a:xfrm>
            <a:off x="5193207" y="4783617"/>
            <a:ext cx="2943301" cy="1073593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MY" sz="2800" dirty="0" smtClean="0"/>
              <a:t>LATEST COUNTRY</a:t>
            </a:r>
          </a:p>
          <a:p>
            <a:pPr algn="ctr"/>
            <a:r>
              <a:rPr lang="en-MY" dirty="0" smtClean="0"/>
              <a:t>Gambia, Africa - 2013</a:t>
            </a:r>
            <a:endParaRPr lang="en-MY" b="1" dirty="0"/>
          </a:p>
          <a:p>
            <a:pPr algn="ctr"/>
            <a:endParaRPr lang="en-MY" dirty="0"/>
          </a:p>
        </p:txBody>
      </p:sp>
      <p:pic>
        <p:nvPicPr>
          <p:cNvPr id="2052" name="Picture 4" descr="http://www.mccain.com/SiteCollectionImages/McCainDotcom/history/years-timeline.png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3601" y="2089395"/>
            <a:ext cx="4404005" cy="1166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45528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743200" y="4552037"/>
            <a:ext cx="5867400" cy="546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954" dirty="0" smtClean="0">
                <a:latin typeface="Calibri" pitchFamily="34" charset="0"/>
                <a:cs typeface="Calibri" pitchFamily="34" charset="0"/>
              </a:rPr>
              <a:t>WHAT IS GST?</a:t>
            </a:r>
            <a:endParaRPr lang="en-MY" sz="2954" b="1" dirty="0">
              <a:latin typeface="Calibri" pitchFamily="34" charset="0"/>
              <a:cs typeface="Calibri" pitchFamily="34" charset="0"/>
            </a:endParaRPr>
          </a:p>
        </p:txBody>
      </p:sp>
      <p:grpSp>
        <p:nvGrpSpPr>
          <p:cNvPr id="2" name="Group 2"/>
          <p:cNvGrpSpPr/>
          <p:nvPr/>
        </p:nvGrpSpPr>
        <p:grpSpPr>
          <a:xfrm>
            <a:off x="609600" y="3040996"/>
            <a:ext cx="8001000" cy="2266612"/>
            <a:chOff x="609600" y="3008662"/>
            <a:chExt cx="8001000" cy="2455496"/>
          </a:xfrm>
        </p:grpSpPr>
        <p:cxnSp>
          <p:nvCxnSpPr>
            <p:cNvPr id="7" name="Straight Connector 6"/>
            <p:cNvCxnSpPr/>
            <p:nvPr/>
          </p:nvCxnSpPr>
          <p:spPr>
            <a:xfrm>
              <a:off x="609600" y="5464158"/>
              <a:ext cx="80010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3" name="Group 1"/>
            <p:cNvGrpSpPr/>
            <p:nvPr/>
          </p:nvGrpSpPr>
          <p:grpSpPr>
            <a:xfrm>
              <a:off x="609600" y="3008662"/>
              <a:ext cx="1905000" cy="2231303"/>
              <a:chOff x="609600" y="3008662"/>
              <a:chExt cx="1905000" cy="2231303"/>
            </a:xfrm>
          </p:grpSpPr>
          <p:sp>
            <p:nvSpPr>
              <p:cNvPr id="5" name="Rectangle 4"/>
              <p:cNvSpPr/>
              <p:nvPr/>
            </p:nvSpPr>
            <p:spPr>
              <a:xfrm>
                <a:off x="609600" y="3564693"/>
                <a:ext cx="1676400" cy="1675272"/>
              </a:xfrm>
              <a:prstGeom prst="rect">
                <a:avLst/>
              </a:prstGeom>
              <a:solidFill>
                <a:srgbClr val="FF0000"/>
              </a:solidFill>
              <a:ln>
                <a:noFill/>
              </a:ln>
            </p:spPr>
            <p:style>
              <a:lnRef idx="1">
                <a:schemeClr val="accent5"/>
              </a:lnRef>
              <a:fillRef idx="3">
                <a:schemeClr val="accent5"/>
              </a:fillRef>
              <a:effectRef idx="2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MY" sz="1662"/>
              </a:p>
            </p:txBody>
          </p:sp>
          <p:pic>
            <p:nvPicPr>
              <p:cNvPr id="1027" name="Picture 3" descr="C:\Users\Account\Desktop\Untitled-4.png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957111" y="3008662"/>
                <a:ext cx="1557489" cy="1987976"/>
              </a:xfrm>
              <a:prstGeom prst="rect">
                <a:avLst/>
              </a:prstGeom>
              <a:noFill/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</p:grpSp>
      <p:sp>
        <p:nvSpPr>
          <p:cNvPr id="10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5E794-307C-49D3-8CE5-47BF882ED0AE}" type="slidenum">
              <a:rPr lang="en-MY" smtClean="0"/>
              <a:pPr/>
              <a:t>17</a:t>
            </a:fld>
            <a:endParaRPr lang="en-MY" dirty="0"/>
          </a:p>
        </p:txBody>
      </p:sp>
    </p:spTree>
    <p:extLst>
      <p:ext uri="{BB962C8B-B14F-4D97-AF65-F5344CB8AC3E}">
        <p14:creationId xmlns:p14="http://schemas.microsoft.com/office/powerpoint/2010/main" val="2858578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Box 2"/>
          <p:cNvSpPr txBox="1">
            <a:spLocks noChangeArrowheads="1"/>
          </p:cNvSpPr>
          <p:nvPr/>
        </p:nvSpPr>
        <p:spPr bwMode="auto">
          <a:xfrm>
            <a:off x="450927" y="1412776"/>
            <a:ext cx="5317897" cy="48320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1" indent="-342900" algn="l">
              <a:spcBef>
                <a:spcPts val="600"/>
              </a:spcBef>
              <a:buClr>
                <a:srgbClr val="FF0000"/>
              </a:buClr>
              <a:buFont typeface="Wingdings" pitchFamily="2" charset="2"/>
              <a:buChar char="q"/>
            </a:pPr>
            <a:r>
              <a:rPr lang="en-US" sz="2400" dirty="0">
                <a:latin typeface="Calibri" pitchFamily="34" charset="0"/>
              </a:rPr>
              <a:t>A </a:t>
            </a:r>
            <a:r>
              <a:rPr lang="en-US" sz="2400" b="1" u="sng" dirty="0">
                <a:solidFill>
                  <a:schemeClr val="tx2"/>
                </a:solidFill>
                <a:latin typeface="Calibri" pitchFamily="34" charset="0"/>
              </a:rPr>
              <a:t>broad-based</a:t>
            </a:r>
            <a:r>
              <a:rPr lang="en-US" sz="2400" dirty="0">
                <a:latin typeface="Calibri" pitchFamily="34" charset="0"/>
              </a:rPr>
              <a:t> consumption tax in the form of value added </a:t>
            </a:r>
            <a:r>
              <a:rPr lang="en-US" sz="2400" dirty="0" smtClean="0">
                <a:latin typeface="Calibri" pitchFamily="34" charset="0"/>
              </a:rPr>
              <a:t>tax</a:t>
            </a:r>
          </a:p>
          <a:p>
            <a:pPr marL="342900" lvl="1" indent="-342900" algn="l">
              <a:spcBef>
                <a:spcPts val="600"/>
              </a:spcBef>
              <a:buClr>
                <a:srgbClr val="FF0000"/>
              </a:buClr>
              <a:buFont typeface="Wingdings" pitchFamily="2" charset="2"/>
              <a:buChar char="q"/>
            </a:pPr>
            <a:r>
              <a:rPr lang="en-US" sz="2400" b="1" u="sng" dirty="0" smtClean="0">
                <a:solidFill>
                  <a:schemeClr val="tx2"/>
                </a:solidFill>
                <a:latin typeface="Calibri" pitchFamily="34" charset="0"/>
              </a:rPr>
              <a:t>Multi </a:t>
            </a:r>
            <a:r>
              <a:rPr lang="en-US" sz="2400" b="1" u="sng" dirty="0">
                <a:solidFill>
                  <a:schemeClr val="tx2"/>
                </a:solidFill>
                <a:latin typeface="Calibri" pitchFamily="34" charset="0"/>
              </a:rPr>
              <a:t>stage tax </a:t>
            </a:r>
            <a:r>
              <a:rPr lang="en-US" sz="2400" dirty="0">
                <a:latin typeface="Calibri" pitchFamily="34" charset="0"/>
              </a:rPr>
              <a:t>based on net value at each stage of business transaction up to the retail stage of </a:t>
            </a:r>
            <a:r>
              <a:rPr lang="en-US" sz="2400" dirty="0" smtClean="0">
                <a:latin typeface="Calibri" pitchFamily="34" charset="0"/>
              </a:rPr>
              <a:t>distribution</a:t>
            </a:r>
          </a:p>
          <a:p>
            <a:pPr marL="342900" lvl="1" indent="-342900" algn="l">
              <a:spcBef>
                <a:spcPts val="600"/>
              </a:spcBef>
              <a:buClr>
                <a:srgbClr val="FF0000"/>
              </a:buClr>
              <a:buFont typeface="Wingdings" pitchFamily="2" charset="2"/>
              <a:buChar char="q"/>
            </a:pPr>
            <a:r>
              <a:rPr lang="en-US" sz="2400" dirty="0" smtClean="0">
                <a:latin typeface="Calibri" pitchFamily="34" charset="0"/>
              </a:rPr>
              <a:t>Also known as </a:t>
            </a:r>
            <a:r>
              <a:rPr lang="en-US" sz="2400" b="1" u="sng" dirty="0" smtClean="0">
                <a:solidFill>
                  <a:schemeClr val="tx2"/>
                </a:solidFill>
                <a:latin typeface="Calibri" pitchFamily="34" charset="0"/>
              </a:rPr>
              <a:t>Value Added Tax (VAT) </a:t>
            </a:r>
            <a:r>
              <a:rPr lang="en-US" sz="2400" dirty="0" smtClean="0">
                <a:latin typeface="Calibri" pitchFamily="34" charset="0"/>
              </a:rPr>
              <a:t>in certain countries</a:t>
            </a:r>
          </a:p>
          <a:p>
            <a:pPr marL="342900" lvl="1" indent="-342900" algn="l">
              <a:spcBef>
                <a:spcPts val="600"/>
              </a:spcBef>
              <a:buClr>
                <a:srgbClr val="FF0000"/>
              </a:buClr>
              <a:buFont typeface="Wingdings" pitchFamily="2" charset="2"/>
              <a:buChar char="q"/>
            </a:pPr>
            <a:r>
              <a:rPr lang="en-US" sz="2400" dirty="0" smtClean="0">
                <a:latin typeface="Calibri" pitchFamily="34" charset="0"/>
              </a:rPr>
              <a:t>Tax </a:t>
            </a:r>
            <a:r>
              <a:rPr lang="en-US" sz="2400" dirty="0">
                <a:latin typeface="Calibri" pitchFamily="34" charset="0"/>
              </a:rPr>
              <a:t>on final consumption – </a:t>
            </a:r>
            <a:r>
              <a:rPr lang="en-US" sz="2400" b="1" dirty="0">
                <a:solidFill>
                  <a:schemeClr val="tx2"/>
                </a:solidFill>
                <a:latin typeface="Calibri" pitchFamily="34" charset="0"/>
              </a:rPr>
              <a:t>THE </a:t>
            </a:r>
            <a:r>
              <a:rPr lang="en-US" sz="2400" b="1" dirty="0" smtClean="0">
                <a:solidFill>
                  <a:schemeClr val="tx2"/>
                </a:solidFill>
                <a:latin typeface="Calibri" pitchFamily="34" charset="0"/>
              </a:rPr>
              <a:t>CONSUMER</a:t>
            </a:r>
          </a:p>
          <a:p>
            <a:pPr marL="342900" lvl="1" indent="-342900">
              <a:spcBef>
                <a:spcPts val="600"/>
              </a:spcBef>
              <a:buClr>
                <a:srgbClr val="FF0000"/>
              </a:buClr>
              <a:buFont typeface="Wingdings" pitchFamily="2" charset="2"/>
              <a:buChar char="q"/>
            </a:pPr>
            <a:r>
              <a:rPr lang="en-US" sz="2400" dirty="0">
                <a:latin typeface="Calibri" pitchFamily="34" charset="0"/>
              </a:rPr>
              <a:t>GST incurred on inputs is allowed as a credit to the </a:t>
            </a:r>
            <a:r>
              <a:rPr lang="en-US" sz="2400" dirty="0" smtClean="0">
                <a:latin typeface="Calibri" pitchFamily="34" charset="0"/>
              </a:rPr>
              <a:t>registrant </a:t>
            </a:r>
            <a:r>
              <a:rPr lang="en-US" sz="2400" dirty="0" smtClean="0">
                <a:solidFill>
                  <a:schemeClr val="tx2"/>
                </a:solidFill>
                <a:latin typeface="Calibri" pitchFamily="34" charset="0"/>
              </a:rPr>
              <a:t>- </a:t>
            </a:r>
            <a:r>
              <a:rPr lang="en-US" sz="2400" b="1" u="sng" dirty="0">
                <a:solidFill>
                  <a:schemeClr val="tx2"/>
                </a:solidFill>
                <a:latin typeface="Calibri" pitchFamily="34" charset="0"/>
              </a:rPr>
              <a:t>Offset against output </a:t>
            </a:r>
            <a:r>
              <a:rPr lang="en-US" sz="2400" b="1" u="sng" dirty="0" smtClean="0">
                <a:solidFill>
                  <a:schemeClr val="tx2"/>
                </a:solidFill>
                <a:latin typeface="Calibri" pitchFamily="34" charset="0"/>
              </a:rPr>
              <a:t>tax</a:t>
            </a:r>
            <a:endParaRPr lang="en-US" sz="2400" b="1" u="sng" dirty="0">
              <a:solidFill>
                <a:schemeClr val="tx2"/>
              </a:solidFill>
              <a:latin typeface="Calibri" pitchFamily="34" charset="0"/>
            </a:endParaRPr>
          </a:p>
        </p:txBody>
      </p:sp>
      <p:pic>
        <p:nvPicPr>
          <p:cNvPr id="12" name="Picture 2" descr="P:\SALIHIN Logo Centre\gst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5592" y="1308542"/>
            <a:ext cx="2932820" cy="2520280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3130" y="3828822"/>
            <a:ext cx="1739411" cy="2420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Rectangle 13"/>
          <p:cNvSpPr/>
          <p:nvPr/>
        </p:nvSpPr>
        <p:spPr>
          <a:xfrm>
            <a:off x="-219006" y="275408"/>
            <a:ext cx="6477000" cy="844062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en-US" sz="2585" dirty="0" smtClean="0">
                <a:latin typeface="Calibri" pitchFamily="34" charset="0"/>
                <a:cs typeface="Calibri" pitchFamily="34" charset="0"/>
              </a:rPr>
              <a:t>WHAT IS GST?</a:t>
            </a:r>
            <a:endParaRPr lang="en-US" sz="2585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0403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-219006" y="570836"/>
            <a:ext cx="6477000" cy="844062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en-US" sz="2585" dirty="0">
                <a:latin typeface="Calibri" pitchFamily="34" charset="0"/>
                <a:cs typeface="Calibri" pitchFamily="34" charset="0"/>
              </a:rPr>
              <a:t>TYPE OF SUPPLY (GOODS OR SERVICES)</a:t>
            </a:r>
            <a:endParaRPr lang="en-US" sz="2215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5E794-307C-49D3-8CE5-47BF882ED0AE}" type="slidenum">
              <a:rPr lang="en-MY" smtClean="0"/>
              <a:pPr/>
              <a:t>19</a:t>
            </a:fld>
            <a:endParaRPr lang="en-MY" dirty="0"/>
          </a:p>
        </p:txBody>
      </p:sp>
      <p:graphicFrame>
        <p:nvGraphicFramePr>
          <p:cNvPr id="11" name="Diagram 10"/>
          <p:cNvGraphicFramePr/>
          <p:nvPr>
            <p:extLst>
              <p:ext uri="{D42A27DB-BD31-4B8C-83A1-F6EECF244321}">
                <p14:modId xmlns:p14="http://schemas.microsoft.com/office/powerpoint/2010/main" val="3051779783"/>
              </p:ext>
            </p:extLst>
          </p:nvPr>
        </p:nvGraphicFramePr>
        <p:xfrm>
          <a:off x="221708" y="1882796"/>
          <a:ext cx="7909802" cy="41875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13" name="Straight Connector 12"/>
          <p:cNvCxnSpPr/>
          <p:nvPr/>
        </p:nvCxnSpPr>
        <p:spPr>
          <a:xfrm>
            <a:off x="4909156" y="4016565"/>
            <a:ext cx="2372889" cy="814511"/>
          </a:xfrm>
          <a:prstGeom prst="line">
            <a:avLst/>
          </a:prstGeom>
          <a:ln w="101600">
            <a:solidFill>
              <a:srgbClr val="FF0000">
                <a:alpha val="56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 flipH="1">
            <a:off x="4909157" y="3976567"/>
            <a:ext cx="2372889" cy="814511"/>
          </a:xfrm>
          <a:prstGeom prst="line">
            <a:avLst/>
          </a:prstGeom>
          <a:ln w="88900" cap="sq">
            <a:solidFill>
              <a:srgbClr val="FF0000">
                <a:alpha val="6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783272" y="2033153"/>
            <a:ext cx="3988135" cy="4901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85" b="1" dirty="0"/>
              <a:t>Standard Rated Supply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755786" y="3135786"/>
            <a:ext cx="3988135" cy="4901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85" b="1" dirty="0"/>
              <a:t>Zero Rated Supply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783272" y="4160342"/>
            <a:ext cx="3988135" cy="4901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85" b="1" dirty="0"/>
              <a:t>Exempt Supply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783272" y="5164570"/>
            <a:ext cx="3988135" cy="4901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85" b="1" dirty="0"/>
              <a:t>Out of Scope </a:t>
            </a:r>
          </a:p>
        </p:txBody>
      </p:sp>
      <p:cxnSp>
        <p:nvCxnSpPr>
          <p:cNvPr id="21" name="Straight Connector 20"/>
          <p:cNvCxnSpPr/>
          <p:nvPr/>
        </p:nvCxnSpPr>
        <p:spPr>
          <a:xfrm flipH="1">
            <a:off x="4909158" y="5036778"/>
            <a:ext cx="2372889" cy="814511"/>
          </a:xfrm>
          <a:prstGeom prst="line">
            <a:avLst/>
          </a:prstGeom>
          <a:ln w="88900" cap="sq">
            <a:solidFill>
              <a:srgbClr val="FF0000">
                <a:alpha val="6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>
          <a:xfrm>
            <a:off x="4909156" y="5036777"/>
            <a:ext cx="2372889" cy="814511"/>
          </a:xfrm>
          <a:prstGeom prst="line">
            <a:avLst/>
          </a:prstGeom>
          <a:ln w="101600">
            <a:solidFill>
              <a:srgbClr val="FF0000">
                <a:alpha val="56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Right Brace 1"/>
          <p:cNvSpPr/>
          <p:nvPr/>
        </p:nvSpPr>
        <p:spPr>
          <a:xfrm>
            <a:off x="7067732" y="2099469"/>
            <a:ext cx="428625" cy="1711395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MY"/>
          </a:p>
        </p:txBody>
      </p:sp>
      <p:sp>
        <p:nvSpPr>
          <p:cNvPr id="14" name="Right Brace 13"/>
          <p:cNvSpPr/>
          <p:nvPr/>
        </p:nvSpPr>
        <p:spPr>
          <a:xfrm>
            <a:off x="7067732" y="4038231"/>
            <a:ext cx="428625" cy="1711395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MY"/>
          </a:p>
        </p:txBody>
      </p:sp>
      <p:pic>
        <p:nvPicPr>
          <p:cNvPr id="2050" name="Picture 2" descr="http://www.clker.com/cliparts/U/9/8/L/i/m/speech-bubbles-2-0green-hi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2865" y="2499308"/>
            <a:ext cx="1730375" cy="894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7812168" y="2632603"/>
            <a:ext cx="107863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MY" b="1" dirty="0"/>
              <a:t>TAXABLE </a:t>
            </a:r>
            <a:endParaRPr lang="en-MY" b="1" dirty="0" smtClean="0"/>
          </a:p>
          <a:p>
            <a:pPr algn="ctr"/>
            <a:r>
              <a:rPr lang="en-MY" b="1" dirty="0" smtClean="0"/>
              <a:t>SUPPLY</a:t>
            </a:r>
            <a:endParaRPr lang="en-MY" b="1" dirty="0"/>
          </a:p>
        </p:txBody>
      </p:sp>
      <p:pic>
        <p:nvPicPr>
          <p:cNvPr id="23" name="Picture 2" descr="http://www.clker.com/cliparts/U/9/8/L/i/m/speech-bubbles-2-0green-hi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1277" y="4405409"/>
            <a:ext cx="1730375" cy="894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Rectangle 23"/>
          <p:cNvSpPr/>
          <p:nvPr/>
        </p:nvSpPr>
        <p:spPr>
          <a:xfrm>
            <a:off x="7754690" y="4405409"/>
            <a:ext cx="1078629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MY" b="1" dirty="0" smtClean="0"/>
              <a:t>NON-</a:t>
            </a:r>
          </a:p>
          <a:p>
            <a:pPr algn="ctr"/>
            <a:r>
              <a:rPr lang="en-MY" b="1" dirty="0" smtClean="0"/>
              <a:t>TAXABLE </a:t>
            </a:r>
          </a:p>
          <a:p>
            <a:pPr algn="ctr"/>
            <a:r>
              <a:rPr lang="en-MY" b="1" dirty="0" smtClean="0"/>
              <a:t>SUPPLY</a:t>
            </a:r>
            <a:endParaRPr lang="en-MY" b="1" dirty="0"/>
          </a:p>
        </p:txBody>
      </p:sp>
      <p:pic>
        <p:nvPicPr>
          <p:cNvPr id="2052" name="Picture 4" descr="https://www.copyrightsworld.com/wp-content/uploads/Copyright-Importance.jpg"/>
          <p:cNvPicPr>
            <a:picLocks noChangeAspect="1" noChangeArrowheads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1349" y="697322"/>
            <a:ext cx="1828662" cy="1805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3038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20</a:t>
            </a:fld>
            <a:endParaRPr lang="en-US"/>
          </a:p>
        </p:txBody>
      </p:sp>
      <p:sp>
        <p:nvSpPr>
          <p:cNvPr id="3" name="Text Box 2"/>
          <p:cNvSpPr txBox="1">
            <a:spLocks noChangeArrowheads="1"/>
          </p:cNvSpPr>
          <p:nvPr/>
        </p:nvSpPr>
        <p:spPr bwMode="auto">
          <a:xfrm>
            <a:off x="1485900" y="1863389"/>
            <a:ext cx="8158163" cy="3908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798513" lvl="1" indent="-457200" algn="l" defTabSz="798513" eaLnBrk="0" hangingPunct="0">
              <a:spcBef>
                <a:spcPct val="40000"/>
              </a:spcBef>
              <a:buClr>
                <a:srgbClr val="FF0000"/>
              </a:buClr>
              <a:buFont typeface="Wingdings" pitchFamily="2" charset="2"/>
              <a:buChar char="q"/>
              <a:tabLst>
                <a:tab pos="1712913" algn="l"/>
              </a:tabLst>
              <a:defRPr/>
            </a:pPr>
            <a:r>
              <a:rPr lang="en-US" sz="2800" dirty="0" smtClean="0"/>
              <a:t>GST </a:t>
            </a:r>
            <a:r>
              <a:rPr lang="en-US" sz="2800" dirty="0"/>
              <a:t>is charged on</a:t>
            </a:r>
          </a:p>
          <a:p>
            <a:pPr marL="1255713" lvl="2" indent="-457200" algn="l" defTabSz="798513" eaLnBrk="0" hangingPunct="0">
              <a:spcBef>
                <a:spcPct val="40000"/>
              </a:spcBef>
              <a:buClr>
                <a:srgbClr val="0000CC"/>
              </a:buClr>
              <a:buFont typeface="Wingdings" pitchFamily="2" charset="2"/>
              <a:buChar char="Ø"/>
              <a:tabLst>
                <a:tab pos="1712913" algn="l"/>
              </a:tabLst>
              <a:defRPr/>
            </a:pPr>
            <a:r>
              <a:rPr lang="en-US" sz="2800" dirty="0" smtClean="0"/>
              <a:t>The </a:t>
            </a:r>
            <a:r>
              <a:rPr lang="en-US" sz="2800" b="1" dirty="0" smtClean="0">
                <a:solidFill>
                  <a:srgbClr val="FF0000"/>
                </a:solidFill>
              </a:rPr>
              <a:t>taxable supply </a:t>
            </a:r>
            <a:r>
              <a:rPr lang="en-US" sz="2800" dirty="0" smtClean="0"/>
              <a:t>of goods and services</a:t>
            </a:r>
            <a:endParaRPr lang="en-US" sz="2800" dirty="0"/>
          </a:p>
          <a:p>
            <a:pPr marL="1255713" lvl="2" indent="-457200" algn="l" defTabSz="798513" eaLnBrk="0" hangingPunct="0">
              <a:spcBef>
                <a:spcPct val="40000"/>
              </a:spcBef>
              <a:buClr>
                <a:srgbClr val="0000CC"/>
              </a:buClr>
              <a:buFont typeface="Wingdings" pitchFamily="2" charset="2"/>
              <a:buChar char="Ø"/>
              <a:tabLst>
                <a:tab pos="1712913" algn="l"/>
              </a:tabLst>
              <a:defRPr/>
            </a:pPr>
            <a:r>
              <a:rPr lang="en-US" sz="2800" dirty="0" smtClean="0"/>
              <a:t>Made by a </a:t>
            </a:r>
            <a:r>
              <a:rPr lang="en-US" sz="2800" b="1" dirty="0" smtClean="0">
                <a:solidFill>
                  <a:srgbClr val="FF0000"/>
                </a:solidFill>
              </a:rPr>
              <a:t>taxable person</a:t>
            </a:r>
          </a:p>
          <a:p>
            <a:pPr marL="1255713" lvl="2" indent="-457200" algn="l" defTabSz="798513" eaLnBrk="0" hangingPunct="0">
              <a:spcBef>
                <a:spcPct val="40000"/>
              </a:spcBef>
              <a:buClr>
                <a:srgbClr val="0000CC"/>
              </a:buClr>
              <a:buFont typeface="Wingdings" pitchFamily="2" charset="2"/>
              <a:buChar char="Ø"/>
              <a:tabLst>
                <a:tab pos="1712913" algn="l"/>
              </a:tabLst>
              <a:defRPr/>
            </a:pPr>
            <a:r>
              <a:rPr lang="en-US" sz="2800" dirty="0" smtClean="0"/>
              <a:t>In the course or </a:t>
            </a:r>
            <a:r>
              <a:rPr lang="en-US" sz="2800" b="1" dirty="0" smtClean="0">
                <a:solidFill>
                  <a:srgbClr val="FF0000"/>
                </a:solidFill>
              </a:rPr>
              <a:t>furtherance of business</a:t>
            </a:r>
          </a:p>
          <a:p>
            <a:pPr marL="1255713" lvl="2" indent="-457200" algn="l" defTabSz="798513" eaLnBrk="0" hangingPunct="0">
              <a:spcBef>
                <a:spcPct val="40000"/>
              </a:spcBef>
              <a:buClr>
                <a:srgbClr val="0000CC"/>
              </a:buClr>
              <a:buFont typeface="Wingdings" pitchFamily="2" charset="2"/>
              <a:buChar char="Ø"/>
              <a:tabLst>
                <a:tab pos="1712913" algn="l"/>
              </a:tabLst>
              <a:defRPr/>
            </a:pPr>
            <a:r>
              <a:rPr lang="en-US" sz="2800" dirty="0" smtClean="0"/>
              <a:t>In </a:t>
            </a:r>
            <a:r>
              <a:rPr lang="en-US" sz="2800" b="1" dirty="0">
                <a:solidFill>
                  <a:srgbClr val="FF0000"/>
                </a:solidFill>
              </a:rPr>
              <a:t>M</a:t>
            </a:r>
            <a:r>
              <a:rPr lang="en-US" sz="2800" b="1" dirty="0" smtClean="0">
                <a:solidFill>
                  <a:srgbClr val="FF0000"/>
                </a:solidFill>
              </a:rPr>
              <a:t>alaysia</a:t>
            </a:r>
          </a:p>
          <a:p>
            <a:pPr marL="798513" lvl="1" indent="-457200" algn="l" defTabSz="798513" eaLnBrk="0" hangingPunct="0">
              <a:spcBef>
                <a:spcPct val="40000"/>
              </a:spcBef>
              <a:buClr>
                <a:srgbClr val="FF0000"/>
              </a:buClr>
              <a:buFont typeface="Wingdings" pitchFamily="2" charset="2"/>
              <a:buChar char="q"/>
              <a:tabLst>
                <a:tab pos="1712913" algn="l"/>
              </a:tabLst>
              <a:defRPr/>
            </a:pPr>
            <a:r>
              <a:rPr lang="en-US" sz="2800" dirty="0" smtClean="0"/>
              <a:t>GST </a:t>
            </a:r>
            <a:r>
              <a:rPr lang="en-US" sz="2800" dirty="0"/>
              <a:t>is charged on imported goods</a:t>
            </a:r>
            <a:endParaRPr lang="en-US" sz="2000" dirty="0"/>
          </a:p>
          <a:p>
            <a:pPr marL="465138" lvl="1" indent="-290513" algn="l" defTabSz="798513" eaLnBrk="0" hangingPunct="0">
              <a:spcBef>
                <a:spcPct val="20000"/>
              </a:spcBef>
              <a:buClr>
                <a:srgbClr val="0000CC"/>
              </a:buClr>
              <a:buFont typeface="Wingdings" pitchFamily="2" charset="2"/>
              <a:buChar char="ü"/>
              <a:tabLst>
                <a:tab pos="1712913" algn="l"/>
              </a:tabLst>
              <a:defRPr/>
            </a:pPr>
            <a:endParaRPr lang="en-US" sz="2000" b="1" dirty="0"/>
          </a:p>
        </p:txBody>
      </p:sp>
      <p:sp>
        <p:nvSpPr>
          <p:cNvPr id="5" name="Rectangle 4"/>
          <p:cNvSpPr/>
          <p:nvPr/>
        </p:nvSpPr>
        <p:spPr>
          <a:xfrm>
            <a:off x="-219006" y="275408"/>
            <a:ext cx="6477000" cy="844062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en-US" sz="2585" dirty="0" smtClean="0">
                <a:latin typeface="Calibri" pitchFamily="34" charset="0"/>
                <a:cs typeface="Calibri" pitchFamily="34" charset="0"/>
              </a:rPr>
              <a:t>SCOPE OF GST</a:t>
            </a:r>
            <a:endParaRPr lang="en-US" sz="2585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3078" name="Picture 6" descr="http://independence.cherrycreekschools.org/PublishingImages/Announcements%20_Important_Reminders/Important_information_logo.pn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19006" y="2145166"/>
            <a:ext cx="2987675" cy="2703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https://www.epicamera.com/newsletter/201401/image/04.jp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8826" y="5295902"/>
            <a:ext cx="2301874" cy="1587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898124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743199" y="4306052"/>
            <a:ext cx="6027313" cy="10015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954" dirty="0" smtClean="0">
                <a:latin typeface="Calibri" pitchFamily="34" charset="0"/>
                <a:cs typeface="Calibri" pitchFamily="34" charset="0"/>
              </a:rPr>
              <a:t>BASIC CONCEPTS AND                   PROPOSED </a:t>
            </a:r>
            <a:r>
              <a:rPr lang="en-US" sz="2954" dirty="0">
                <a:latin typeface="Calibri" pitchFamily="34" charset="0"/>
                <a:cs typeface="Calibri" pitchFamily="34" charset="0"/>
              </a:rPr>
              <a:t>GST MODEL</a:t>
            </a:r>
            <a:endParaRPr lang="en-MY" sz="2954" b="1" dirty="0">
              <a:latin typeface="Calibri" pitchFamily="34" charset="0"/>
              <a:cs typeface="Calibri" pitchFamily="34" charset="0"/>
            </a:endParaRPr>
          </a:p>
        </p:txBody>
      </p:sp>
      <p:grpSp>
        <p:nvGrpSpPr>
          <p:cNvPr id="2" name="Group 2"/>
          <p:cNvGrpSpPr/>
          <p:nvPr/>
        </p:nvGrpSpPr>
        <p:grpSpPr>
          <a:xfrm>
            <a:off x="609600" y="3040996"/>
            <a:ext cx="8001000" cy="2266612"/>
            <a:chOff x="609600" y="3008662"/>
            <a:chExt cx="8001000" cy="2455496"/>
          </a:xfrm>
        </p:grpSpPr>
        <p:cxnSp>
          <p:nvCxnSpPr>
            <p:cNvPr id="7" name="Straight Connector 6"/>
            <p:cNvCxnSpPr/>
            <p:nvPr/>
          </p:nvCxnSpPr>
          <p:spPr>
            <a:xfrm>
              <a:off x="609600" y="5464158"/>
              <a:ext cx="80010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3" name="Group 1"/>
            <p:cNvGrpSpPr/>
            <p:nvPr/>
          </p:nvGrpSpPr>
          <p:grpSpPr>
            <a:xfrm>
              <a:off x="609600" y="3008662"/>
              <a:ext cx="1905000" cy="2231303"/>
              <a:chOff x="609600" y="3008662"/>
              <a:chExt cx="1905000" cy="2231303"/>
            </a:xfrm>
          </p:grpSpPr>
          <p:sp>
            <p:nvSpPr>
              <p:cNvPr id="5" name="Rectangle 4"/>
              <p:cNvSpPr/>
              <p:nvPr/>
            </p:nvSpPr>
            <p:spPr>
              <a:xfrm>
                <a:off x="609600" y="3564693"/>
                <a:ext cx="1676400" cy="1675272"/>
              </a:xfrm>
              <a:prstGeom prst="rect">
                <a:avLst/>
              </a:prstGeom>
              <a:solidFill>
                <a:srgbClr val="FF0000"/>
              </a:solidFill>
              <a:ln>
                <a:noFill/>
              </a:ln>
            </p:spPr>
            <p:style>
              <a:lnRef idx="1">
                <a:schemeClr val="accent5"/>
              </a:lnRef>
              <a:fillRef idx="3">
                <a:schemeClr val="accent5"/>
              </a:fillRef>
              <a:effectRef idx="2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MY" sz="1662"/>
              </a:p>
            </p:txBody>
          </p:sp>
          <p:pic>
            <p:nvPicPr>
              <p:cNvPr id="1027" name="Picture 3" descr="C:\Users\Account\Desktop\Untitled-4.png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957111" y="3008662"/>
                <a:ext cx="1557489" cy="1987976"/>
              </a:xfrm>
              <a:prstGeom prst="rect">
                <a:avLst/>
              </a:prstGeom>
              <a:noFill/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</p:grpSp>
      <p:sp>
        <p:nvSpPr>
          <p:cNvPr id="10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5E794-307C-49D3-8CE5-47BF882ED0AE}" type="slidenum">
              <a:rPr lang="en-MY" smtClean="0"/>
              <a:pPr/>
              <a:t>21</a:t>
            </a:fld>
            <a:endParaRPr lang="en-MY" dirty="0"/>
          </a:p>
        </p:txBody>
      </p:sp>
    </p:spTree>
    <p:extLst>
      <p:ext uri="{BB962C8B-B14F-4D97-AF65-F5344CB8AC3E}">
        <p14:creationId xmlns:p14="http://schemas.microsoft.com/office/powerpoint/2010/main" val="1791053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-413169" y="5226937"/>
            <a:ext cx="9970338" cy="794351"/>
          </a:xfrm>
          <a:prstGeom prst="rect">
            <a:avLst/>
          </a:prstGeom>
          <a:solidFill>
            <a:srgbClr val="2E0FE7"/>
          </a:solidFill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SG" sz="1662"/>
          </a:p>
        </p:txBody>
      </p:sp>
      <p:sp>
        <p:nvSpPr>
          <p:cNvPr id="11" name="Rectangle 2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493264" y="6373907"/>
            <a:ext cx="532557" cy="484094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4062">
                <a:solidFill>
                  <a:schemeClr val="tx1"/>
                </a:solidFill>
                <a:latin typeface="Arial" pitchFamily="34" charset="0"/>
              </a:defRPr>
            </a:lvl1pPr>
            <a:lvl2pPr marL="685817" indent="-263776" eaLnBrk="0" hangingPunct="0">
              <a:defRPr sz="4062">
                <a:solidFill>
                  <a:schemeClr val="tx1"/>
                </a:solidFill>
                <a:latin typeface="Arial" pitchFamily="34" charset="0"/>
              </a:defRPr>
            </a:lvl2pPr>
            <a:lvl3pPr marL="1055103" indent="-211021" eaLnBrk="0" hangingPunct="0">
              <a:defRPr sz="4062">
                <a:solidFill>
                  <a:schemeClr val="tx1"/>
                </a:solidFill>
                <a:latin typeface="Arial" pitchFamily="34" charset="0"/>
              </a:defRPr>
            </a:lvl3pPr>
            <a:lvl4pPr marL="1477145" indent="-211021" eaLnBrk="0" hangingPunct="0">
              <a:defRPr sz="4062">
                <a:solidFill>
                  <a:schemeClr val="tx1"/>
                </a:solidFill>
                <a:latin typeface="Arial" pitchFamily="34" charset="0"/>
              </a:defRPr>
            </a:lvl4pPr>
            <a:lvl5pPr marL="1899186" indent="-211021" eaLnBrk="0" hangingPunct="0">
              <a:defRPr sz="4062">
                <a:solidFill>
                  <a:schemeClr val="tx1"/>
                </a:solidFill>
                <a:latin typeface="Arial" pitchFamily="34" charset="0"/>
              </a:defRPr>
            </a:lvl5pPr>
            <a:lvl6pPr marL="2321227" indent="-211021" algn="r" eaLnBrk="0" fontAlgn="base" hangingPunct="0">
              <a:spcBef>
                <a:spcPct val="0"/>
              </a:spcBef>
              <a:spcAft>
                <a:spcPct val="0"/>
              </a:spcAft>
              <a:defRPr sz="4062">
                <a:solidFill>
                  <a:schemeClr val="tx1"/>
                </a:solidFill>
                <a:latin typeface="Arial" pitchFamily="34" charset="0"/>
              </a:defRPr>
            </a:lvl6pPr>
            <a:lvl7pPr marL="2743269" indent="-211021" algn="r" eaLnBrk="0" fontAlgn="base" hangingPunct="0">
              <a:spcBef>
                <a:spcPct val="0"/>
              </a:spcBef>
              <a:spcAft>
                <a:spcPct val="0"/>
              </a:spcAft>
              <a:defRPr sz="4062">
                <a:solidFill>
                  <a:schemeClr val="tx1"/>
                </a:solidFill>
                <a:latin typeface="Arial" pitchFamily="34" charset="0"/>
              </a:defRPr>
            </a:lvl7pPr>
            <a:lvl8pPr marL="3165310" indent="-211021" algn="r" eaLnBrk="0" fontAlgn="base" hangingPunct="0">
              <a:spcBef>
                <a:spcPct val="0"/>
              </a:spcBef>
              <a:spcAft>
                <a:spcPct val="0"/>
              </a:spcAft>
              <a:defRPr sz="4062">
                <a:solidFill>
                  <a:schemeClr val="tx1"/>
                </a:solidFill>
                <a:latin typeface="Arial" pitchFamily="34" charset="0"/>
              </a:defRPr>
            </a:lvl8pPr>
            <a:lvl9pPr marL="3587351" indent="-211021" algn="r" eaLnBrk="0" fontAlgn="base" hangingPunct="0">
              <a:spcBef>
                <a:spcPct val="0"/>
              </a:spcBef>
              <a:spcAft>
                <a:spcPct val="0"/>
              </a:spcAft>
              <a:defRPr sz="4062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r>
              <a:rPr lang="en-US" sz="900" dirty="0" smtClean="0">
                <a:latin typeface="Arial Rounded MT Bold" pitchFamily="34" charset="0"/>
              </a:rPr>
              <a:t>18</a:t>
            </a:r>
            <a:endParaRPr lang="en-US" sz="1108" dirty="0">
              <a:latin typeface="Arial Rounded MT Bold" pitchFamily="34" charset="0"/>
            </a:endParaRPr>
          </a:p>
        </p:txBody>
      </p:sp>
      <p:sp>
        <p:nvSpPr>
          <p:cNvPr id="12" name="Rounded Rectangle 11"/>
          <p:cNvSpPr/>
          <p:nvPr/>
        </p:nvSpPr>
        <p:spPr>
          <a:xfrm>
            <a:off x="658517" y="1664892"/>
            <a:ext cx="2734789" cy="67355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MY" sz="2215" b="1" dirty="0"/>
              <a:t>Current Tax System</a:t>
            </a:r>
          </a:p>
        </p:txBody>
      </p:sp>
      <p:sp>
        <p:nvSpPr>
          <p:cNvPr id="13" name="Right Arrow 12"/>
          <p:cNvSpPr/>
          <p:nvPr/>
        </p:nvSpPr>
        <p:spPr>
          <a:xfrm>
            <a:off x="4005086" y="2936612"/>
            <a:ext cx="1179611" cy="1036596"/>
          </a:xfrm>
          <a:prstGeom prst="rightArrow">
            <a:avLst/>
          </a:prstGeom>
          <a:solidFill>
            <a:srgbClr val="C0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MY" sz="1662"/>
          </a:p>
        </p:txBody>
      </p:sp>
      <p:sp>
        <p:nvSpPr>
          <p:cNvPr id="14" name="Rounded Rectangle 13"/>
          <p:cNvSpPr/>
          <p:nvPr/>
        </p:nvSpPr>
        <p:spPr>
          <a:xfrm>
            <a:off x="5441645" y="1664892"/>
            <a:ext cx="3317898" cy="673552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215" b="1" dirty="0"/>
              <a:t>Effective on</a:t>
            </a:r>
          </a:p>
          <a:p>
            <a:pPr algn="ctr"/>
            <a:r>
              <a:rPr lang="en-US" sz="2215" b="1" dirty="0"/>
              <a:t>1</a:t>
            </a:r>
            <a:r>
              <a:rPr lang="en-US" sz="2215" b="1" baseline="30000" dirty="0"/>
              <a:t>st</a:t>
            </a:r>
            <a:r>
              <a:rPr lang="en-US" sz="2215" b="1" dirty="0"/>
              <a:t> April 2015</a:t>
            </a:r>
            <a:endParaRPr lang="ms-MY" sz="2215" b="1" dirty="0"/>
          </a:p>
        </p:txBody>
      </p:sp>
      <p:pic>
        <p:nvPicPr>
          <p:cNvPr id="15" name="Picture 2" descr="P:\SALIHIN Logo Centre\gstlogo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4521" y="2449851"/>
            <a:ext cx="2211055" cy="1752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Users\Acchead\Pictures\Artikel2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640" y="2607809"/>
            <a:ext cx="2813538" cy="1749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Rectangle 16"/>
          <p:cNvSpPr/>
          <p:nvPr/>
        </p:nvSpPr>
        <p:spPr>
          <a:xfrm>
            <a:off x="1209001" y="4427682"/>
            <a:ext cx="1758816" cy="60388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MY" sz="1662" b="1" dirty="0"/>
              <a:t>5%, 6%, 10%, 20%</a:t>
            </a:r>
          </a:p>
          <a:p>
            <a:pPr algn="ctr"/>
            <a:r>
              <a:rPr lang="en-MY" sz="1662" b="1" dirty="0"/>
              <a:t>&amp; specific rate</a:t>
            </a:r>
          </a:p>
        </p:txBody>
      </p:sp>
      <p:sp>
        <p:nvSpPr>
          <p:cNvPr id="18" name="Rectangle 17"/>
          <p:cNvSpPr/>
          <p:nvPr/>
        </p:nvSpPr>
        <p:spPr>
          <a:xfrm>
            <a:off x="6776659" y="4323649"/>
            <a:ext cx="886782" cy="7741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MY" sz="4431" b="1" dirty="0"/>
              <a:t>6%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55644" y="5291738"/>
            <a:ext cx="7878495" cy="6036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323" b="1" dirty="0">
                <a:solidFill>
                  <a:schemeClr val="bg1"/>
                </a:solidFill>
              </a:rPr>
              <a:t>GST is a </a:t>
            </a:r>
            <a:r>
              <a:rPr lang="en-US" sz="3323" b="1" u="sng" dirty="0">
                <a:solidFill>
                  <a:schemeClr val="bg1"/>
                </a:solidFill>
              </a:rPr>
              <a:t>REPLACEMENT</a:t>
            </a:r>
            <a:r>
              <a:rPr lang="en-US" sz="3323" b="1" dirty="0">
                <a:solidFill>
                  <a:schemeClr val="bg1"/>
                </a:solidFill>
              </a:rPr>
              <a:t> tax</a:t>
            </a:r>
            <a:endParaRPr lang="en-SG" sz="3323" b="1" u="sng" dirty="0">
              <a:solidFill>
                <a:schemeClr val="bg1"/>
              </a:solidFill>
            </a:endParaRPr>
          </a:p>
        </p:txBody>
      </p:sp>
      <p:sp>
        <p:nvSpPr>
          <p:cNvPr id="20" name="Rectangle 19"/>
          <p:cNvSpPr/>
          <p:nvPr/>
        </p:nvSpPr>
        <p:spPr>
          <a:xfrm>
            <a:off x="-219006" y="570836"/>
            <a:ext cx="6477000" cy="844062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en-US" sz="2585" dirty="0">
                <a:latin typeface="Calibri" pitchFamily="34" charset="0"/>
                <a:cs typeface="Calibri" pitchFamily="34" charset="0"/>
              </a:rPr>
              <a:t>ABOLISHMENT OF SST</a:t>
            </a:r>
          </a:p>
        </p:txBody>
      </p:sp>
    </p:spTree>
    <p:extLst>
      <p:ext uri="{BB962C8B-B14F-4D97-AF65-F5344CB8AC3E}">
        <p14:creationId xmlns:p14="http://schemas.microsoft.com/office/powerpoint/2010/main" val="27183113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23</a:t>
            </a:fld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878620">
            <a:off x="624911" y="2760245"/>
            <a:ext cx="1532779" cy="179781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7257" y="1300937"/>
            <a:ext cx="3646866" cy="2195904"/>
          </a:xfrm>
          <a:prstGeom prst="rect">
            <a:avLst/>
          </a:prstGeom>
        </p:spPr>
      </p:pic>
      <p:grpSp>
        <p:nvGrpSpPr>
          <p:cNvPr id="6" name="Group 5"/>
          <p:cNvGrpSpPr/>
          <p:nvPr/>
        </p:nvGrpSpPr>
        <p:grpSpPr>
          <a:xfrm>
            <a:off x="6464090" y="3200157"/>
            <a:ext cx="2228438" cy="1796356"/>
            <a:chOff x="6955011" y="3181086"/>
            <a:chExt cx="2860402" cy="2305785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816404">
              <a:off x="6955011" y="3181086"/>
              <a:ext cx="2591113" cy="2305785"/>
            </a:xfrm>
            <a:prstGeom prst="rect">
              <a:avLst/>
            </a:prstGeom>
          </p:spPr>
        </p:pic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648928">
              <a:off x="8990203" y="3415355"/>
              <a:ext cx="825210" cy="574653"/>
            </a:xfrm>
            <a:prstGeom prst="rect">
              <a:avLst/>
            </a:prstGeom>
          </p:spPr>
        </p:pic>
      </p:grpSp>
      <p:pic>
        <p:nvPicPr>
          <p:cNvPr id="9" name="Picture 2" descr="http://1.bp.blogspot.com/-wRVppIlR1XQ/UM_zpVqZ82I/AAAAAAAABjk/p1dNwIXCxQw/s1600/mobilephones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396" y="1634339"/>
            <a:ext cx="1511917" cy="1002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http://www.stockquickly.com/eng/fabrics/clothing_fabrics/images/text/40_clothing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1058" y="1381693"/>
            <a:ext cx="2217765" cy="1542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AutoShape 6" descr="data:image/jpeg;base64,/9j/4AAQSkZJRgABAQAAAQABAAD/2wCEAAkGBxQTEhUTExIWFRMQFhMXGRcWGRQaGRUYFx8WFxQfGhQYHiwgGBolHxcXIT0hKCorLi46Fx80ODMsNygtLi8BCgoKDg0OGxAQGywmICUsLCwsLCwsLCwsLCwsNCwsLC80LCwsLCwsLCwsLCwsLCwsLCwsLCwsLCwsLCwsLCwsLP/AABEIAJABXgMBEQACEQEDEQH/xAAcAAEAAgIDAQAAAAAAAAAAAAAABgcFCAIDBAH/xABOEAABAwICBgMKCggEBQUAAAABAAIDBBEFIQYHEjFBUSJhcRMUMjVSgZGSobEXM0JUYnJ0k7LTJFNzgqLBwtIII7PRJTRDg4QVFkTh8P/EABoBAQADAQEBAAAAAAAAAAAAAAACAwQFAQb/xAAyEQEAAgEDAgMGBgICAwAAAAAAAQIDBBExEhMhQVEUM2FxgbEFMlKRodEiQiPB4fDx/9oADAMBAAIRAxEAPwC8UBAQEBAQEBAQEBAQEBAQEBAQEBAQEBAQEBAQEBAQEHF7wBckADich6UeTOzHSY7SZtNVACcrd2YD7HXBUeqPVVOow8dcfvCN4toJFUdOKqkBO7aeZW+Yk39qjOOJ4ljy6CmXxraf33RHFtG6+iBe173RtzL4Xv6PW5u8Dr3Kua2q5+XTanBG8TO3wlxwfWBVwkB7hMzk/wALzPGd+26ReYeYvxLNT83jHxWXo3pTBWDoHZkAu6N3hDmR5Q6x7FdW0S7Wn1ePPH+PPozik0iAgICAgICAgICAgICAgICAgICAgICAgICAgICAgICAgICAgIOLpALAkAndcjPsR5vDF49o9BVtAlBuNzmuILf5HzgqNqxblTn09M0bWV3jmraeO7qdwmaPkmzX/wCzvZ2Kqccxw4+f8LvXxxzv90Sp6qanedh0kT2nMAuaQeRb/IqHDn1vkxT4TMSnejOsc5R1guDl3Vo3fXYN/aB5lZXJ6urpvxP/AFy/u6tOdFI3MNbR2dG7pPayxbbi9luHMefml6+cPNbo6zXvYuPPb7oJSVL4ntkjcWvYbhw3g/8A7gq3Jpe1LRavK89E8cFZTtlsA8EteBweLXt1EEHzrRW28PqdLnjNji37sypNAgICAgICAgICAgICAgICAgICAgICAgICAgICAgICAgICAgIMTpLgbKyAxPyO9j7XLHDcbceVutRtWLQo1GCM1OmVZYlg2I0HTbLIYm/Lie8tA+kw7vOCOtUzW1XFyYdVp/GJnb4f09mCay5mECoYJW+U2zXjzeC72dqlGSfNPD+KXr4ZI3+6WYhhtJisPdI3DugFhIB02Hg17d5HUfNzU5iLw35MWHWU6q8+vnHzVNjOFSU0pilFnDMEbnA7i08R/sqJjadnAzYbYbdNnt0Y0llo39HpxO8OInou6x5Luv0r2tphbptXfBPh4x5w6MfgiD+605vBNdzWnfEflMcOBF8uYI3pO3kjqK06uvH+Wf4+CTap8T2Kh8BPRnbcfWZc+1t/VCljnx2bfwrLteaev/S2Fe7wgICAgICAgICAgICAgICAgICAgICAgICAgICAgICAgICAgIIzpZpS+iczap+6RSZB4fYhw3gjZI3ZjPPPkoWt0sWq1c4Jjeu8T5uGE6e0cx2S8xOPCUAD1x0fSQkZIl5i/EMOTw32+bF6Y6CMla6elAbJ4RjFtmTns+S72H2qNqecKNX+H1vE3x8+nqrXD6+Wnk24nOjkbkeG7eHNO/sKqiduHFx5L4rb1naU1fjcOKQ9wnDYatvxUm5j3eTc+DtbrHqtnkrOqLRtPLp9+msp0X8LeUoHPC5jnMeC1zCQQd4IyIVbk2rNZ2nl1o8ZfRGfYraYjjKxvrnYP4l7XmGjSW6c9Z+P38F9rS+rEBAQEBAQEBAQEBAQEBAQEBAQEBAQEBAQEBAQEBAQEBAQEBB5sRoI54zHKwPY7eD7wd4PWF5Mb8oZMdclem0bwqLTLQx9J/mRkvpyd/yo77g7mPpe7jRamz5/WaG2H/KvjX7PDo7pZUUhAa7bi4xuzb+6d7T2ZdRXlbTCrT63Jh8I8Y9Hv0rdBVt78pujILd3hNg4cA8D5Q4EjmCbZr220+MLtV288d3Hz5x/2iSi5zsnnc87TiXOsBc7zbIXPHJHtrTad5cAeW9HizcP0WZUPpK+CzAXRySx8Nphu4s5dJtrbuStiu+0w7tNJXLNM9PDiZj/AN+KxFa6wgICAgICAgICAgICAgICAgICAgICAgICAgICAgICAgICAgIK11tSyskgc172sLXjolwG0CCb242I9BVOXlxvxW16zWYmdkTw3SGtALGSSStIO1G8GVpbuN2uBs1Qi0sGLU5+ImZj05YWR1ySABcnIXsOoXzsvGWZ3nd8BR4+ICDvq6R8ezti3dGMkb1teLgj3eYonek023843Wzqpe40RB3NlkDeyzSbfvFyux8O/wDhcz2PH1lMlY6IgICAgICAgICAgICAgICAgICAgICAgICAgICAgICAgICAgIMbj+DR1cJik3HNrhvY4biPT7SvLRvGynPgrmp02V/odG/Dq8wVDdkVA2GP+S4g9Cx5Hd1EhVV/xttLlaOJ02eaZPPiUn0x0NjqmmSMBlQM9rcJOp/93BTtTds1eirmjevhb7/NUUe1BMNtpDoXtLmkcWkEgjzKjh8/G+LJ/lHjErL020GbI0zUrA2Vubo2izZBxsOD/erb084dvW6CLx1448fT1/8AKqiLeZUuAt7EdE++MOp47bNRBCzZJ8rZG0wnkd3mBV803rHq+iyaPu6etf8AaIj/AOJJgOGCmp44W59zbmebjm4+ckqdY2jZswYoxY4pHkyC9WiAgICAgICAgICAgICAgICAgICAgICAgICAgICAgICAgICAgIPLiOHRzs2JWBzeveDwIcM2nrC8mInlC+Ot42tDviZstAuTYWud57etepRG0bI3pTodHWSRyX2HNcA8gfGRjeD9LgD19ihakSx6nRVzWi3E+fxhJ1NtRSt0HhkrW1O5nhPjtk+QW2T2cSOJHWVCaRvuw30FLZoyfx8UrU24QEBAQEBAQEBAQEBAQEBAQEBAQEBAQEBAQEBAQEBAQEBAQEBAQEBAQEBAQEBAQEBAQEBBr87XhX3+JpfUm/NXU9ix+s/x/Sjuy+fDjX/qKX1JvzU9ix+s/wAf087spfqu1j1WI1b4J44GsZA+QGNsgdtNdE0ZueRazzw5KjUaemOm8b8rKXm3KYaY6Z02HMDp3XkeDsRMsXv83yW/SOSz4sNsk+Cc2iFL45rkr5nHuGxTM4BrQ99ut77g+Zo/muhTR4458VM5ZYNusbFAb9/SX6xGR6pbZW+zYv0o9yUp0c111Ubg2rjbPHldzAGSDry6Luyw7VRfRVn8s7Jxl9V16PY/BWwiankD2HI+Ux3Fr272u6lz747Una0LYndkJpmsaXPcGtaCS5xADQMySTkAoRG/D1UuluuuONxjoYxMRl3WS4j/AHWCznjruB2rdi0Uz438FdskRwr2t1o4pIb99Fg8mNkbQPOWk+1ao0uKPJX3JcaLWfikZB77LwOEjI3A9p2b+1ezpcU+R3JWDofrqbI5sVfG2IuyE0e1sX4bbDcsH0rkdgWXLo9o3p+ydcm/K3mPBAIIIIBBGYIO4g8QsC1yQVFpFrrEM0sMNGXGGR8ZdJIACWEtNmtacrjmt2PRdURMyrnJtKJ1eurEXeC2njH0Y3E+cvefcFfGix/FDuyxE2tHFXEnvwtvwbHCAOzoX9qnGlxejzuS8x1iYne/f0v8Hu2VL2fF+l53JeiDWfirbfpjjbg5kJv2nYv7V5Omxej3uSkOFa76xhHd4YZmcdkOjf61y3+FVW0VJ4mUoyrN0R1l0VcRG1xhnduilsC4/QcOi7s39Sx5dNfH4+SyLRKZrOkiGsnG62ipxU0kcMjI/jWyNkc5rTazm7Dx0Rxyy37gVfp6Uvbpt9EbTMR4Ks+HGv8A1FL6k35q2+xY/Wf4/pT3ZPhxr/1FL6k35qexY/Wf4/o7srS1a6atxKnLnBrKiI2ljbe2fguaCSdk+wghYtRh7VvDhdW28JgqEhBE9Y+mbcNptsBr6iU7MUbr2J+U5wGey0enIZXV+DD3bbeXmja20Kp+HGv/AFFL6k35q2+xY/Wf4/pT3ZPhxr/1FL6k35q99ix+s/x/R3ZTrAdJ8QqcLq6ydsUAEMpgMTXh5LWnp9N7hs3yGWdid1llvjx1yRWvj6rYmZjeVP8AwjYp8+l9Ef8Aat/s+L9KnuSfCNifz6X0R/2p7Pi/SdyU01RaYVtViLYqipfJGYpXbLtm1xa24dazarDSuPesLKWmZXXiOIRQRulmkbHGwXLnEAD/AO+riufWs2naFqpdI9eLWktoqfbtulmu1pPVEOkR2lpW7Hop/wB5VTkjyQut1t4pJunZF1Rxs/rDlojSYo8kO7LHyax8UJua6TzCMewNUvZsX6Xncl2R6zcUb/8ANee1kJ97E9mxfpe9yWWpNc2JM8IwSfXjI/A4KE6PHPq97spJhuvbcKiiy4uikv29B4/qVNtD+mUoywtzBsRbUwRVDAQyeNkjQ61wHAEXsbXzWG9em01nyWtPX7z2ld5jcUEt1b6TNw+eeocNp3esjI2+XI58JaCeA6JJPUVRnxTkrFfispbZHsYxWWqmfPO8vkkNyT7ABwaOStpSKxtCEzu8V1I2fUeCCTavtLH4dVtkBJheQ2ZnBzDxt5Td4PaOKpz4oyV28/JOltpSfW9rANXIaSmf+ixnpubunflx4sbw5m55KnS6fojqtz9kr38oVkStioBQEBBd+obS1zw7D5XX7k0vhJ37APTZfquCOonkudrMUR/nH1X47b+C4lgWtQtKv+dq/tNT/qPXdx/kj5Qy35eKjopJTaKJ8h5Rtc4+hoKlNojmXkVlm6fQTEXi7aGe3W3Z9jrFVznxx/tCXbkn0ExFgu6hnsOTdr2NuUjPjn/aDtywlZRSRHZlifG7lI1zT6HAKyLRPEozEw6F68fQbZjIj2INhtTWnDq2J1NUOvUUzQQ475Yt1zzc02BPHaad91ytVg6J6q8S00tvCyJIw4FrgC1wIIOYIORBHELIm1n1p6EHDqjajBNLUEmM/q3bzGT1cOY6wV2NPn7ldp5hnyV28UIWhWzOiGkclBVMqI89k2ezhJGfDafeDwIBVeXHGSvTKVbbS2rwbFI6qCOeF21HM0OafeCOBBuCOori3rNZ2lqid3LFsSjpoZJ5nbMcLS5x6hyHEncBxulazadoGqumeksmIVT6iTIHoxs4RxjwR28SeZK7WLHGOvTDLa28sGrEU01YaEnEai7wRSwEGV2Y2zvEbTzPHkO0LPqM3br4crKU3X/plEG4bVNaAGtppgAMgAGEAAcly8XvI+a+3DUwLuMggsHUX41b+xm/pWXWe6+q3Fy69b+lrqysfC1x72pHOY1oOT3tykeRxN7gdQy3le6XFFKb+cvMlvHZAlpVucUTnENa0uc7c1oJJ7AMyk+D2I3Z6m0GxGQbTaGe30mFvsfYqqc+OP8AaEu3LjU6E4hHm6hqPNG534bpGfHP+0HRLC1FO+M2kY5h3We1zT6CFZExPCO0upevG2Or7xZRfZoPwtXEz+8t85a44aoP3ntK7bI4oCC/tXmqiCGJs1dE2aoeA7ubxdkQNrNLNz38ycuA3XPMz6q0ztSdoaKU2T+bRujczubqSnLBuaYo7DsFsissZLxO+8p7QoTXFoZFQTxyU4LYKoPszMiN7NnaAJ+SQ4EDqPBdPS5pyVmLcwpyV28VerUqEGW0V0flrqllNFk5+bnHcxg8Jx7OXEkBQyZIx16pSrXeWyOjer6go2NDKdkkjd8srWveTxILh0OxtlyMmoyX5loisQ9GkGhFFWMc2WmjDiLCRjWskbyIe0X8xuOpeUzXpPhL2axLWHSLCH0lTNTPN3QPLdoZbQyLXW4XaQbda7NLxesWjzZrRtLHKSLP6AYgYMRpJBf45jDbi2Q9zd7HKrNXqxzHwTpPi2yXEaULodWNAyaSeSLu8k0kkh7t0mAvcXECPwbZ8QStE6nJMRETsj0wl9NTMjaGxsaxoyDWgNAA3WAVEzM8pO1eAg8mKYXDUxmKeJksbt7XgEebkesZhSraazvEjV/WJox/6fWvgaSY3NbJGTv7m64APMgtcL8bXXYwZe5TdmvXaUZVyCQ6vsWNLiNNKDkZWsd1skOw7338wVWenVjmE6TtLbBcRpY3SLBIqynfTzNuyQb+LXfJc08HA5qdLzS3VDyY3aq6T4BLQ1L6aYdJmYcNz2HwXN6jbzWI4LtY8kZK9UM1q7SxSmisrUzpt3pP3rM79GqXdEk5RSnIHqa7ceux5rJqsPXHVHMLcdvJy1z6b99Td6Qu/R6Zx2yDlLKN+7e1u4ddzyXmkwdMdU8yZLeSs1sVMno3gUtbUMp4R05DmTezGjwnO6h/sOKhkvFK9UpVrvLarRnAYqKnZTwizYxmeL3HwnO5kn/bguLkyTe3VLTEbQ6NOPF9Z9nm/C5e4vzx8y3DUkLuMggnmpWTZxLa8mnqD6ACs2r939YW4+UELy7pEkl2ZJ3knMknmtKueXxHjYfUXgcLKBtUGtM9Q6XaeQC5rWPcwNB4CzQ63G/YuVrLzN+nyhppEbLKWRMQdFXRxytLJY2SNORa9rXAjrDhZexMx4wIZjuqfDqi5bEad/lQHZH3Zuz2BaKavJXz3+aM0iUqwDDe9qaGn2tvveNke1a21sAC9rm25UXt1Wm3qlDUB+89pXeY3FBLdVOFioxSna4XbG50rh+zBc3+LZVGpt045WY43ltIuM0CCsP8QVODh8T+MdQy37zZAVs0U/8AJMfBXk4a+rqM4gvH/DxhYENTVEdKR7Ymnk1g2nW7S8eqFztdbxiq/FHguBYFog1w16whuKk+XBC78Tf6V1tHP/H9VGXlXq1KntwQ2qYDymh/G1Rv+WfklXluIuC1OmrqmRML5XtjY3Mue4NaO1xyC9iJmdoEGxfW/hsJIZI+dw/VMJHrvs0+Ylaa6TJb4ITeIR2fXxHc7FDIW8C6VrT6A029KtjQz52R7sPHJr4ffo0Dbdcx/lGpRoY/V/DzuuHw8SfMGffO/sT2GP1fw97qB6faWnEqhs7oREWRNi2Q4uuA57r3IHlngtWHF2q9O+6u9upGlagbRGYyIzB5Ebkexy3QC+fa31BDdZ2hbcRpuhYVMF3ROPHymE+S62/gbHmtGnzdu3wRtXeGsc0TmOLHtLXMJa5rhYtIyIIO4hdiJ34ZZjZwQEHKKMucGtBc5xDQBmXE5AAcSSj2I3bNartCRh1Pd4BqpwDK7Lo8QwHkOPM3PJcfUZu5bw4hprXaE1WdJhNOPF9Z9nm/C5WYvzx83luGpIXcZBBYGo0XxRo5wz+5qy6z3f1W4uUMxvDjTVE1O4G8Ej2Z7yGkhp84sfOtFLdVYt6oWjaXiUkUq0L09qsNu2LZfC83dFJctvxLSDdpPo3ZKnLgrk55TreYWJh+vdh+Pont64pGu/hcG+9ZLaGfKVkZYSGj1yYY+20+WL68Tjb1NpVTo8sJdcJPhml9DUECGsge525u20OP7hIPsVNsN68xKW8M2q3og0wfvPaV9AxuKCyNQTL4m4+TTSn+KIfzWTW+7+q3Fy2JXKXiCt9fg/4YPtEPuetei959EMnDXZdVmEGxmoeO2Fg+VPMfwj+S5Os979GmnCxVlTEGumvt98UA8mnhH8Uh/murovd/VRl5Vytap6cLdaeI8pYvxNUbfllKvLa/S7SOOgpX1Euezk1o3yPPgNHK/PgASuLixzkt0w0zO0NYtKtKqmvkL6iQltyWxjKOMcA1vPrOZXYx4q442qzWtMsIrERB7IMJqH+BTzO+rHIfcFGb1jzhLpl3f+3qv5nUfcy/2rzuU9Y/c6JeSso5InbMsb43EXDZGuaSMxezgDa4OfUVKJieHkxMOhevHx24o9jlubTOuxp5tafYuBPLW7V4CDXPXm+mOIf5A/zgwd8Fttkv+R++G7/3eN11dH1dvx48lGXbdXS1qhBP9Sc1K3EW98D/ADHNIpybbAkN73+kRkD28SFl1cWnH/j9VuPbdskuSvEGE048X1n2eb8LlZi/PHzeW4akhdxkEFg6i/Grf2M39Ky6z3X1W4uVh619WxrT31S2FS1tnMJAEwHg2JyDxuucjle1ll02o6P8bcfZO9N1CYjh8sDzHNE+J4+S9pafNfeOsLp1tFo3iVExMPMvXggIBCCU6L6wK6hI7nMZIgc4pSXMI42JzZ5j5iqcmnpfmE65JhsZofpNFiFM2eLLPZew+FG8Wu0+kG/EELk5cc47dMtETvDUx+89pXcZHFBZn+H3xlL9kl/1IFj1vu4+f9rcXLYVcteIK21++LG/aIfc9a9F7z6IX4a7rqswg2U1IeKYv2k/43Lkaz3s/RqpwnqzJCDXLXwP+Kf9iH3vXV0fu/qoy8q7WtU7aQ2kYeT2e8LyeHscrV/xDYoXVNPTAnZiiMpF8i6QlouOYDD66xaGv+M2W5Z8lSrcpCUGzer/AFfU9DCxz4mSVZAL5HAOLXEZtZfwWjdcZniuPn1Frz4T4NVaxEJss6Qg141/yg4mwA5spYgeo7czvc4Lq6L3f1/pRl5Vqtap8fuKPY5bmUXxbPqt9wXAnlrdy8EH1qabDD6fZjN6qoDhGMugNxkI5DhzPYVo0+HuW8eIQvbaGs73kkkkkuJJJNyScySeJXYZpnd8QEH1riCCCQQQQRkQRuIPAoNktU2nAr4O5Su/S6do27/9Vm4SDr4Hke0LkanB27bxxLTS28J8sybCaceL6z7PN+Fysxfnj5vLcNSQu4yCCwdRfjVv7Gb+lZdZ7r6rcXLZBcle8uI4bDO3YmijlYfkyNa4ehwUq2ms7xIh+I6pMMlJIgdET+qe8D1SS0eYK+uryx5ozSEdq9RNOfi6yZn12xv92yrY11vOIR7UI1jWpOsjaXQSxVFrnZzjeeVgbtJ7XBXU1tJ5jZCcXorKeFzHOY9pa9hLXNORa4GxBHMFbInfxhVLggsDU7pQKKomEjrRTRAkHdtsc0NPbZzll1WLrrG3K3HbZAX7z2lalTigsz/D74yl+yS/6kCya33cfP8Atbi5bCrlLxBW+vzxYPtEPuetei959EL8Ndl1WYQbKakPFMP15/xuXI1fvZ+jVThPVmSEGuWvjxp/48PvkXV0fu/qoy8q7WtU7Kfw2/Wb7wk8PY5WHr7hLcTDjukp4iPM6Rp93tWTRT/x/VZl5Vwtap9a4ggjeCCO0ZhHsNw8FxSOqgjnicHMlaHC3C+8HkQciOpcG9ZrO0tUTu9qi9Y3SDHIaOB087w1jN2673cGtHynHkp0pa87VeTOzVLSPGX1lTLUyCzpnXsMw0Cwa0HqAA8y7WOkUrFYZrTvLGqaL4/cUexy3Movi2fVb7guBPLWx+lGPxUNM+omPRYMmje958Fres+zM8FLHjnJbph5M7Q1W0ixuWsqJKiY3fId3BjR4LW8mgf78V2qUilemGa1t5Y1TRWZqZ0I76m77nb+j07uiCMpZRu372N3nrsOax6rP0x0xzK3HXzctdGhHes3fkDf0eod0wBlFKezc13sNxxCaTP1R0zzBkr5qxWxU9+B4vLSTsqIHbMkRuL7iOLXDi0jIhRvSLx0y9rO0tqdEtI4q+mZUQnJ2T28Y3i2013WL+cEHiuLlxzjt0y1RO8OOnHi+s+zzfhcmL88fMtw1JC7jIILB1F+NW/sZv6Vl1nuvqtxcrpwvT6gmlfAKhrJo3ujLJegS5pLeiXZPzHA3XPtgyVjfbwW9UJMDfMcVSk+oCAg1Y1pVkc2K1T4iCzba243OcxjGPII39JpzXa08TGKIlmycoqrkGQwSgkmkLI2lzg0usOQLR/MKF7RWN5SrG7wv3ntKmi4oLM/w++Mpfskv+pAset93Hz/ALW4uWwq5a8QVvr88WD7RD7nrXovefRC/DXZdVmEGympDxTF+0n/ABuXI1nvZ+jVThPVmSEGuWvjxp/48PvkXV0fu/qoy8q7WtU7Kbw2fWb7wk8PY5X5r30ZdPTMq4wS+j2tsDjE6xcf3SAewuXL0eTpt0z5r8ld4a/rqM4gzmjWltXQk97TljXEFzCA5ju1jsgesWPWq8mKmT80JReYSqTXTiRbYCnB8oRuv6C+yo9ix/FPuyhuL4zVV0rTPLJPITssHW7gyNoAFzwAWitK0jwjZCbTZ7tNdGHYfJBDIbyyU7JZBwa9z5W7IPEAMaL87qOLL3ImY9dntq9KOq1B8fuKPY5bkxStZCHOIa1kYJJyAAFySeS4ExvLW1p1naauxGp6BIpYCRE3dtcHPcOZ4chbrXX0+Ht18eWe9t0NWhWzuhejMmIVTKeO4b4Uj+EcY8I9vADiSOtV5csY67ylSu8tqcJw2OmhjghbsxwtDWjqHM8Sd5PG5XFtabTvLVHg+4ph8dRC+CVu1HM0tcOYPXwPXwXlbTWd4Gq+m+i8mHVToH3LPCief+pGdx7RuI5jkQu1hyxkrvDNeu0sArUEt1baZOw2pDiSaeYhszBy4PA8ptz2i45KjPhjJX4+SyltpbCaXVDZMMqnscHMfSyua4ZhwLCQQVy8UTGSIn1XTw1OC7bKILB1F+NW/sZv6Vl1nuvqtxcofpJ/zdT9oqPxuV+P8kfKELcuzCdJaum+IqpYx5Iedn1DdvDklsdLcwReYSai1u4ozIzMl/aRMy87Nn2qmdJinyS7svYddWI+TTj/ALb/AO9R9ix/F73ZYXG9ZOI1TSx9SWRuFiyJrYwRx6Q6Z9ZWU02OvEPJyTKJK9WILu1EaJFrJK6ZlhM3ucQcN7Lhz39hIaB9UncQudrMvjFI+q/HXaN0CdqwxW//ACTvvKf8xavacXr90O3L58F+K/MnfeU/5ie1YvX7nblO9TehlbR10ktTTmKN1PIwOLonXcXwuAsxxO5p9CzarNS9Nqz5p46zHK5lz1ogg+uDBJ6ygEVNGZJO7Ru2QWjogOubuIHELRpb1pfeyN43hS3wX4r8yd95T/mLo+1YvX7qe3J8F+K/MnfeU/5ie1YvX7nbleOqnCJqXDo4aiPucrXyktJabBziRm0kbiubqbxfJM1XVjaEwVCQgpPW7oTXVdf3ampjJH3GNu0HxDpAvuLOcDxC6GlzUpTa0qr1mZ8EK+C/FfmTvvKf8xafasXr90O3LnBqxxUOaTROsHNPxkHAi/y15Opxev3Ixy2dc0EWIuDkQeK47QpvTrU1tudNh5a3aNzTuNmjn3N3D6py5Ebl0MOs28L/ALqrY9+FUYpo1V05ImpZo7cSxxb64u0+lba5KW4lVNJhjmQOJsGuJPAAk+hS3h5skeB6v8QqnAMpXsaflzAxsHrZnzAqq+ox15lKMcyu3V/qygw+00hE9V5ZFmx33iNp48No59m5c7PqbZPCPCF1aRCMa5tC62srIpqaDusYp2xmz422c18rjk9w4PartLmpSkxafNG9JmfBAvgvxX5k77yn/MWr2rF6/dDty+O1X4r8yd95B/entWL1+5GOVq61KXEqiFlHR0zjCWtM0gfC3bI3MAc8HZBFyeOQ3Xvi0046z1Wnx8ltomY2hVfwX4r8yd95T/mLb7Vi9fuq7dnz4MMV+ZO+8p/709qxev3O3K9dW+hzcOpQwgGols6Z44u4NB8lu70niubnzdy2/l5Lq12hLVQkIItrD0QZiNKY8hNHd0Lz8l/I/RduPmPAK7BmnHbfy80bV3hQ3wX4r8yd95T/AN66ftWL1+6nty+/BfivzJ33lP8AmJ7Vi9fuduU/0MwrFYaGqoKikf3OSCbuDu6QnYe5p6GT/BcTcciTwOWXLbFN4vWfPx5WRFttpV/8F+K/MnfeU/5i1e1YvX7q+3L78F+K/MnfeU/5ie1YvX7nblMtUuhFdSYg2aopjHGIpW7RfEc3Wtk1xPBZ9Tnx3ptWU6UmJfdKdS9RJPNNT1ELhNLLJsSB7C0PcXWDhtAkXtwTHrKxERMFse6FYjqzxOE50jnjnEWvB8wO17ForqcU+aE45YGpwKqjvt0s7AN5dFIB6SLKyMlZ4mEemXiMZ8k+gqaOzvpsNmk+Lglf9Rj3fhCjNqxzL2KzLP4Xq6xKe2zRyNB+VLaMD1yD6Aq7ajHXzSjHMrK0N1Lsjc2Wve2UtsRCy/c7jMbbzYvH0bAdoWPLrJnwp+62uPblbjGAAAAAAAADIADdYLCsf//Z"/>
          <p:cNvSpPr>
            <a:spLocks noChangeAspect="1" noChangeArrowheads="1"/>
          </p:cNvSpPr>
          <p:nvPr/>
        </p:nvSpPr>
        <p:spPr bwMode="auto">
          <a:xfrm>
            <a:off x="143608" y="130419"/>
            <a:ext cx="281354" cy="281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84406" tIns="42203" rIns="84406" bIns="42203" numCol="1" anchor="t" anchorCtr="0" compatLnSpc="1">
            <a:prstTxWarp prst="textNoShape">
              <a:avLst/>
            </a:prstTxWarp>
          </a:bodyPr>
          <a:lstStyle/>
          <a:p>
            <a:endParaRPr lang="en-SG" sz="1662"/>
          </a:p>
        </p:txBody>
      </p:sp>
      <p:pic>
        <p:nvPicPr>
          <p:cNvPr id="12" name="Picture 10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6887">
            <a:off x="566664" y="4842291"/>
            <a:ext cx="1848531" cy="14128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3" name="Group 12"/>
          <p:cNvGrpSpPr/>
          <p:nvPr/>
        </p:nvGrpSpPr>
        <p:grpSpPr>
          <a:xfrm>
            <a:off x="2625118" y="3326327"/>
            <a:ext cx="3666949" cy="1261228"/>
            <a:chOff x="3977735" y="3702682"/>
            <a:chExt cx="1296144" cy="1224136"/>
          </a:xfrm>
        </p:grpSpPr>
        <p:sp>
          <p:nvSpPr>
            <p:cNvPr id="14" name="12-Point Star 13"/>
            <p:cNvSpPr/>
            <p:nvPr/>
          </p:nvSpPr>
          <p:spPr>
            <a:xfrm>
              <a:off x="3977735" y="3702682"/>
              <a:ext cx="1296144" cy="1224136"/>
            </a:xfrm>
            <a:prstGeom prst="star12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MY" sz="2954" b="1" dirty="0"/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4151884" y="3702682"/>
              <a:ext cx="936104" cy="97210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MY" sz="2954" b="1" dirty="0"/>
                <a:t>6</a:t>
              </a:r>
              <a:r>
                <a:rPr lang="en-MY" sz="2954" b="1" dirty="0" smtClean="0"/>
                <a:t>%</a:t>
              </a:r>
            </a:p>
            <a:p>
              <a:pPr algn="ctr"/>
              <a:r>
                <a:rPr lang="en-MY" sz="2954" b="1" dirty="0" smtClean="0"/>
                <a:t>Standard rate</a:t>
              </a:r>
              <a:endParaRPr lang="en-MY" sz="2954" b="1" dirty="0"/>
            </a:p>
          </p:txBody>
        </p:sp>
      </p:grpSp>
      <p:pic>
        <p:nvPicPr>
          <p:cNvPr id="16" name="Picture 1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2433" y="5053754"/>
            <a:ext cx="1946076" cy="9899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15" descr="http://4.bp.blogspot.com/-4gOtuRZKClg/UK1wqf14QFI/AAAAAAAAAFM/2X_QIP6M528/s640/mas-airasia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9178" y="5029891"/>
            <a:ext cx="1646245" cy="963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Rectangle 17"/>
          <p:cNvSpPr/>
          <p:nvPr/>
        </p:nvSpPr>
        <p:spPr>
          <a:xfrm>
            <a:off x="-195222" y="394193"/>
            <a:ext cx="7067514" cy="844062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en-US" sz="2585" dirty="0">
                <a:latin typeface="Calibri" pitchFamily="34" charset="0"/>
                <a:cs typeface="Calibri" pitchFamily="34" charset="0"/>
              </a:rPr>
              <a:t>PROPOSED GST MODEL </a:t>
            </a:r>
            <a:r>
              <a:rPr lang="en-US" sz="2585" dirty="0" smtClean="0">
                <a:latin typeface="Calibri" pitchFamily="34" charset="0"/>
                <a:cs typeface="Calibri" pitchFamily="34" charset="0"/>
              </a:rPr>
              <a:t>- STANDARD RATED</a:t>
            </a:r>
            <a:endParaRPr lang="en-US" sz="2215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487158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24</a:t>
            </a:fld>
            <a:endParaRPr lang="en-US"/>
          </a:p>
        </p:txBody>
      </p:sp>
      <p:sp>
        <p:nvSpPr>
          <p:cNvPr id="4" name="Rectangle 34"/>
          <p:cNvSpPr>
            <a:spLocks noChangeArrowheads="1"/>
          </p:cNvSpPr>
          <p:nvPr/>
        </p:nvSpPr>
        <p:spPr bwMode="auto">
          <a:xfrm>
            <a:off x="3204711" y="2846284"/>
            <a:ext cx="2931221" cy="16910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round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pPr algn="ctr"/>
            <a:r>
              <a:rPr lang="en-GB" sz="10616" b="1" dirty="0">
                <a:latin typeface="Arial Narrow" charset="0"/>
              </a:rPr>
              <a:t>0%</a:t>
            </a:r>
          </a:p>
        </p:txBody>
      </p:sp>
      <p:sp>
        <p:nvSpPr>
          <p:cNvPr id="5" name="Rectangle 4"/>
          <p:cNvSpPr/>
          <p:nvPr/>
        </p:nvSpPr>
        <p:spPr>
          <a:xfrm>
            <a:off x="2181122" y="2324316"/>
            <a:ext cx="2208977" cy="521968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62" dirty="0"/>
              <a:t>Agriculture Product</a:t>
            </a:r>
            <a:endParaRPr lang="en-MY" sz="1662" dirty="0"/>
          </a:p>
        </p:txBody>
      </p:sp>
      <p:sp>
        <p:nvSpPr>
          <p:cNvPr id="6" name="Rectangle 5"/>
          <p:cNvSpPr/>
          <p:nvPr/>
        </p:nvSpPr>
        <p:spPr>
          <a:xfrm>
            <a:off x="1270079" y="3140615"/>
            <a:ext cx="2208977" cy="521968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62" dirty="0"/>
              <a:t>Livestock supplies</a:t>
            </a:r>
            <a:endParaRPr lang="en-MY" sz="1662" dirty="0"/>
          </a:p>
        </p:txBody>
      </p:sp>
      <p:sp>
        <p:nvSpPr>
          <p:cNvPr id="7" name="Rectangle 6"/>
          <p:cNvSpPr/>
          <p:nvPr/>
        </p:nvSpPr>
        <p:spPr>
          <a:xfrm>
            <a:off x="1289262" y="3935841"/>
            <a:ext cx="2208977" cy="521968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62" dirty="0"/>
              <a:t>Fish, Crab, Oyster, etc.</a:t>
            </a:r>
            <a:endParaRPr lang="en-MY" sz="1662" dirty="0"/>
          </a:p>
        </p:txBody>
      </p:sp>
      <p:sp>
        <p:nvSpPr>
          <p:cNvPr id="8" name="Rectangle 7"/>
          <p:cNvSpPr/>
          <p:nvPr/>
        </p:nvSpPr>
        <p:spPr>
          <a:xfrm>
            <a:off x="2219489" y="4787650"/>
            <a:ext cx="2208977" cy="747042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MY" sz="1662" dirty="0"/>
              <a:t>Water usage to domestic users</a:t>
            </a:r>
          </a:p>
        </p:txBody>
      </p:sp>
      <p:sp>
        <p:nvSpPr>
          <p:cNvPr id="9" name="Rectangle 8"/>
          <p:cNvSpPr/>
          <p:nvPr/>
        </p:nvSpPr>
        <p:spPr>
          <a:xfrm>
            <a:off x="4654720" y="2324315"/>
            <a:ext cx="2208977" cy="521968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62" dirty="0"/>
              <a:t>Rice, Flour, Salt, etc.</a:t>
            </a:r>
            <a:endParaRPr lang="en-MY" sz="1662" dirty="0"/>
          </a:p>
        </p:txBody>
      </p:sp>
      <p:sp>
        <p:nvSpPr>
          <p:cNvPr id="10" name="Rectangle 9"/>
          <p:cNvSpPr/>
          <p:nvPr/>
        </p:nvSpPr>
        <p:spPr>
          <a:xfrm>
            <a:off x="5819408" y="3140614"/>
            <a:ext cx="2208977" cy="521968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62" dirty="0"/>
              <a:t>Poultry &amp; Eggs</a:t>
            </a:r>
            <a:endParaRPr lang="en-MY" sz="1662" dirty="0"/>
          </a:p>
        </p:txBody>
      </p:sp>
      <p:sp>
        <p:nvSpPr>
          <p:cNvPr id="11" name="Rectangle 10"/>
          <p:cNvSpPr/>
          <p:nvPr/>
        </p:nvSpPr>
        <p:spPr>
          <a:xfrm>
            <a:off x="5825802" y="3909742"/>
            <a:ext cx="2208977" cy="574165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62" dirty="0"/>
              <a:t>Exported goods and services</a:t>
            </a:r>
            <a:endParaRPr lang="en-MY" sz="1662" dirty="0"/>
          </a:p>
        </p:txBody>
      </p:sp>
      <p:sp>
        <p:nvSpPr>
          <p:cNvPr id="12" name="Rectangle 11"/>
          <p:cNvSpPr/>
          <p:nvPr/>
        </p:nvSpPr>
        <p:spPr>
          <a:xfrm>
            <a:off x="4721477" y="4787650"/>
            <a:ext cx="2208977" cy="747042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MY" sz="1662" dirty="0"/>
              <a:t>First 200 units of electricity to domestic users</a:t>
            </a:r>
          </a:p>
        </p:txBody>
      </p:sp>
      <p:pic>
        <p:nvPicPr>
          <p:cNvPr id="13" name="Picture 2" descr="C:\Users\GSTUser\Desktop\vegetable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041782" y="1605771"/>
            <a:ext cx="1510091" cy="133643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C:\Users\GSTUser\Desktop\133788287516323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01008" y="2999750"/>
            <a:ext cx="977811" cy="74334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5" name="Group 4"/>
          <p:cNvGrpSpPr/>
          <p:nvPr/>
        </p:nvGrpSpPr>
        <p:grpSpPr>
          <a:xfrm>
            <a:off x="499264" y="3881067"/>
            <a:ext cx="1016203" cy="666125"/>
            <a:chOff x="76748" y="3878070"/>
            <a:chExt cx="1100887" cy="721635"/>
          </a:xfrm>
        </p:grpSpPr>
        <p:pic>
          <p:nvPicPr>
            <p:cNvPr id="16" name="Picture 5" descr="C:\Users\GSTUser\Desktop\snapper no background png file300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90860" y="3984619"/>
              <a:ext cx="1086775" cy="615086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7" name="Picture 5" descr="C:\Users\GSTUser\Desktop\snapper no background png file300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301585" flipH="1">
              <a:off x="76748" y="3878070"/>
              <a:ext cx="987977" cy="559169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8" name="Picture 6" descr="C:\Users\GSTUser\Desktop\Logo Syabas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9781" y="5026777"/>
            <a:ext cx="631415" cy="69682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7" descr="C:\Users\GSTUser\Desktop\thunder-bolt-plain-m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7636" y="4787650"/>
            <a:ext cx="457733" cy="84148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9" descr="C:\Users\GSTUser\Desktop\zolotoe_yajco_gold_eggs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4925" y="2963275"/>
            <a:ext cx="799708" cy="81629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0" descr="C:\Users\GSTUser\Desktop\Buatan Malaysia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9224" y="3979420"/>
            <a:ext cx="841131" cy="63011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1" descr="C:\Users\GSTUser\Desktop\icon_Salt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940" y="1976226"/>
            <a:ext cx="1809123" cy="125888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Rectangle 22"/>
          <p:cNvSpPr/>
          <p:nvPr/>
        </p:nvSpPr>
        <p:spPr>
          <a:xfrm>
            <a:off x="-219006" y="570836"/>
            <a:ext cx="6477000" cy="844062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en-US" sz="2585" dirty="0">
                <a:latin typeface="Calibri" pitchFamily="34" charset="0"/>
                <a:cs typeface="Calibri" pitchFamily="34" charset="0"/>
              </a:rPr>
              <a:t>PROPOSED GST </a:t>
            </a:r>
            <a:r>
              <a:rPr lang="en-US" sz="2585" dirty="0" smtClean="0">
                <a:latin typeface="Calibri" pitchFamily="34" charset="0"/>
                <a:cs typeface="Calibri" pitchFamily="34" charset="0"/>
              </a:rPr>
              <a:t>MODEL - ZERO RATED</a:t>
            </a:r>
            <a:endParaRPr lang="en-US" sz="2215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129690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>
          <a:xfrm>
            <a:off x="8498907" y="6382129"/>
            <a:ext cx="532558" cy="36512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25</a:t>
            </a:fld>
            <a:endParaRPr lang="en-US" dirty="0"/>
          </a:p>
        </p:txBody>
      </p:sp>
      <p:sp>
        <p:nvSpPr>
          <p:cNvPr id="25" name="Slide Number Placeholder 3"/>
          <p:cNvSpPr txBox="1">
            <a:spLocks/>
          </p:cNvSpPr>
          <p:nvPr/>
        </p:nvSpPr>
        <p:spPr>
          <a:xfrm>
            <a:off x="10080335" y="6151660"/>
            <a:ext cx="53255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457200" rtl="0" eaLnBrk="1" latinLnBrk="0" hangingPunct="1"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F45E794-307C-49D3-8CE5-47BF882ED0AE}" type="slidenum">
              <a:rPr lang="en-MY" smtClean="0"/>
              <a:pPr/>
              <a:t>25</a:t>
            </a:fld>
            <a:endParaRPr lang="en-MY" dirty="0"/>
          </a:p>
        </p:txBody>
      </p:sp>
      <p:grpSp>
        <p:nvGrpSpPr>
          <p:cNvPr id="26" name="Group 25"/>
          <p:cNvGrpSpPr/>
          <p:nvPr/>
        </p:nvGrpSpPr>
        <p:grpSpPr>
          <a:xfrm>
            <a:off x="807456" y="1657416"/>
            <a:ext cx="3446585" cy="4360985"/>
            <a:chOff x="914400" y="1447800"/>
            <a:chExt cx="3733800" cy="4724400"/>
          </a:xfrm>
        </p:grpSpPr>
        <p:sp>
          <p:nvSpPr>
            <p:cNvPr id="27" name="Rounded Rectangle 26"/>
            <p:cNvSpPr/>
            <p:nvPr/>
          </p:nvSpPr>
          <p:spPr>
            <a:xfrm>
              <a:off x="914400" y="1447800"/>
              <a:ext cx="3733800" cy="4724400"/>
            </a:xfrm>
            <a:prstGeom prst="roundRect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>
                <a:spcBef>
                  <a:spcPts val="1108"/>
                </a:spcBef>
              </a:pPr>
              <a:endParaRPr lang="en-US" sz="1662" dirty="0">
                <a:solidFill>
                  <a:schemeClr val="bg1"/>
                </a:solidFill>
              </a:endParaRPr>
            </a:p>
          </p:txBody>
        </p:sp>
        <p:sp>
          <p:nvSpPr>
            <p:cNvPr id="28" name="Rectangle 27"/>
            <p:cNvSpPr/>
            <p:nvPr/>
          </p:nvSpPr>
          <p:spPr>
            <a:xfrm>
              <a:off x="1273383" y="1587311"/>
              <a:ext cx="3108148" cy="437057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>
                <a:spcBef>
                  <a:spcPts val="1108"/>
                </a:spcBef>
              </a:pPr>
              <a:r>
                <a:rPr lang="en-MY" sz="1662" dirty="0">
                  <a:solidFill>
                    <a:schemeClr val="bg1"/>
                  </a:solidFill>
                </a:rPr>
                <a:t>Public Transportation  –  Rail, Bus, Taxi and Ferry</a:t>
              </a:r>
            </a:p>
            <a:p>
              <a:pPr algn="ctr">
                <a:spcBef>
                  <a:spcPts val="1108"/>
                </a:spcBef>
              </a:pPr>
              <a:r>
                <a:rPr lang="en-US" sz="1662" dirty="0">
                  <a:solidFill>
                    <a:schemeClr val="bg1"/>
                  </a:solidFill>
                </a:rPr>
                <a:t>Land for residential, agriculture and general use</a:t>
              </a:r>
            </a:p>
            <a:p>
              <a:pPr algn="ctr">
                <a:spcBef>
                  <a:spcPts val="1108"/>
                </a:spcBef>
              </a:pPr>
              <a:r>
                <a:rPr lang="en-US" sz="1662" dirty="0">
                  <a:solidFill>
                    <a:schemeClr val="bg1"/>
                  </a:solidFill>
                </a:rPr>
                <a:t>Highway toll</a:t>
              </a:r>
            </a:p>
            <a:p>
              <a:pPr algn="ctr">
                <a:spcBef>
                  <a:spcPts val="1108"/>
                </a:spcBef>
              </a:pPr>
              <a:endParaRPr lang="en-US" sz="1662" dirty="0">
                <a:solidFill>
                  <a:schemeClr val="bg1"/>
                </a:solidFill>
              </a:endParaRPr>
            </a:p>
            <a:p>
              <a:pPr algn="ctr">
                <a:spcBef>
                  <a:spcPts val="1108"/>
                </a:spcBef>
              </a:pPr>
              <a:endParaRPr lang="en-US" sz="1662" dirty="0">
                <a:solidFill>
                  <a:schemeClr val="bg1"/>
                </a:solidFill>
              </a:endParaRPr>
            </a:p>
            <a:p>
              <a:pPr algn="ctr">
                <a:spcBef>
                  <a:spcPts val="1108"/>
                </a:spcBef>
              </a:pPr>
              <a:r>
                <a:rPr lang="en-US" sz="1662" dirty="0">
                  <a:solidFill>
                    <a:schemeClr val="bg1"/>
                  </a:solidFill>
                </a:rPr>
                <a:t>Funeral in a package</a:t>
              </a:r>
            </a:p>
            <a:p>
              <a:pPr algn="ctr">
                <a:spcBef>
                  <a:spcPts val="1108"/>
                </a:spcBef>
              </a:pPr>
              <a:r>
                <a:rPr lang="en-US" sz="1662" dirty="0">
                  <a:solidFill>
                    <a:schemeClr val="bg1"/>
                  </a:solidFill>
                </a:rPr>
                <a:t>Private health &amp; education</a:t>
              </a:r>
            </a:p>
            <a:p>
              <a:pPr algn="ctr">
                <a:spcBef>
                  <a:spcPts val="1108"/>
                </a:spcBef>
              </a:pPr>
              <a:r>
                <a:rPr lang="en-US" sz="1662" dirty="0">
                  <a:solidFill>
                    <a:schemeClr val="bg1"/>
                  </a:solidFill>
                </a:rPr>
                <a:t>Accommodation  (28 days)</a:t>
              </a:r>
            </a:p>
            <a:p>
              <a:pPr algn="ctr">
                <a:spcBef>
                  <a:spcPts val="1108"/>
                </a:spcBef>
              </a:pPr>
              <a:r>
                <a:rPr lang="en-US" sz="1662" dirty="0">
                  <a:solidFill>
                    <a:schemeClr val="bg1"/>
                  </a:solidFill>
                  <a:hlinkClick r:id="rId2" action="ppaction://hlinkpres?slideindex=1&amp;slidetitle="/>
                </a:rPr>
                <a:t>Financial services</a:t>
              </a:r>
              <a:endParaRPr lang="en-US" sz="1662" dirty="0">
                <a:solidFill>
                  <a:schemeClr val="bg1"/>
                </a:solidFill>
              </a:endParaRPr>
            </a:p>
          </p:txBody>
        </p:sp>
      </p:grpSp>
      <p:pic>
        <p:nvPicPr>
          <p:cNvPr id="29" name="Picture 2" descr="C:\Users\GSTUser\Desktop\color-wheel-icon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9949" y="1852299"/>
            <a:ext cx="239008" cy="191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" descr="C:\Users\GSTUser\Desktop\color-wheel-icon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4540" y="2511477"/>
            <a:ext cx="239008" cy="191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2" descr="C:\Users\GSTUser\Desktop\color-wheel-icon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9830" y="3166177"/>
            <a:ext cx="239008" cy="191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2" descr="C:\Users\GSTUser\Desktop\color-wheel-icon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7679" y="4330278"/>
            <a:ext cx="239008" cy="191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2" descr="C:\Users\GSTUser\Desktop\color-wheel-icon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3996" y="4734724"/>
            <a:ext cx="239008" cy="191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2" descr="C:\Users\GSTUser\Desktop\color-wheel-icon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8858" y="5150869"/>
            <a:ext cx="239008" cy="191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2" descr="C:\Users\GSTUser\Desktop\color-wheel-icon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7183" y="5557626"/>
            <a:ext cx="239008" cy="191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6" name="Group 6"/>
          <p:cNvGrpSpPr/>
          <p:nvPr/>
        </p:nvGrpSpPr>
        <p:grpSpPr>
          <a:xfrm>
            <a:off x="4676071" y="1872871"/>
            <a:ext cx="3247804" cy="3787443"/>
            <a:chOff x="5098772" y="1822179"/>
            <a:chExt cx="3518454" cy="4103063"/>
          </a:xfrm>
        </p:grpSpPr>
        <p:pic>
          <p:nvPicPr>
            <p:cNvPr id="37" name="Picture 2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6858000" y="4598090"/>
              <a:ext cx="1759226" cy="1319419"/>
            </a:xfrm>
            <a:prstGeom prst="roundRect">
              <a:avLst>
                <a:gd name="adj" fmla="val 8594"/>
              </a:avLst>
            </a:prstGeom>
            <a:solidFill>
              <a:srgbClr val="FFFFFF">
                <a:shade val="85000"/>
              </a:srgbClr>
            </a:solidFill>
            <a:ln>
              <a:noFill/>
            </a:ln>
            <a:effectLst>
              <a:reflection blurRad="12700" stA="38000" endPos="28000" dist="5000" dir="5400000" sy="-100000" algn="bl" rotWithShape="0"/>
            </a:effectLst>
            <a:extLst/>
          </p:spPr>
        </p:pic>
        <p:pic>
          <p:nvPicPr>
            <p:cNvPr id="38" name="Picture 3" descr="C:\Users\GSTUser\Desktop\IMG_9287.jpg"/>
            <p:cNvPicPr>
              <a:picLocks noChangeAspect="1" noChangeArrowheads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3098"/>
            <a:stretch/>
          </p:blipFill>
          <p:spPr bwMode="auto">
            <a:xfrm>
              <a:off x="5098773" y="4576503"/>
              <a:ext cx="1759227" cy="1348739"/>
            </a:xfrm>
            <a:prstGeom prst="roundRect">
              <a:avLst>
                <a:gd name="adj" fmla="val 8594"/>
              </a:avLst>
            </a:prstGeom>
            <a:solidFill>
              <a:srgbClr val="FFFFFF">
                <a:shade val="85000"/>
              </a:srgbClr>
            </a:solidFill>
            <a:ln>
              <a:noFill/>
            </a:ln>
            <a:effectLst>
              <a:reflection blurRad="12700" stA="38000" endPos="28000" dist="5000" dir="5400000" sy="-100000" algn="bl" rotWithShape="0"/>
            </a:effectLst>
            <a:extLst/>
          </p:spPr>
        </p:pic>
        <p:pic>
          <p:nvPicPr>
            <p:cNvPr id="39" name="Picture 4" descr="C:\Users\GSTUser\Desktop\ampang_hospital.jpg"/>
            <p:cNvPicPr>
              <a:picLocks noChangeAspect="1" noChangeArrowheads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13587"/>
            <a:stretch/>
          </p:blipFill>
          <p:spPr bwMode="auto">
            <a:xfrm>
              <a:off x="5098773" y="3223261"/>
              <a:ext cx="1759227" cy="1348739"/>
            </a:xfrm>
            <a:prstGeom prst="roundRect">
              <a:avLst>
                <a:gd name="adj" fmla="val 8594"/>
              </a:avLst>
            </a:prstGeom>
            <a:solidFill>
              <a:srgbClr val="FFFFFF">
                <a:shade val="85000"/>
              </a:srgbClr>
            </a:solidFill>
            <a:ln>
              <a:noFill/>
            </a:ln>
            <a:effectLst>
              <a:reflection blurRad="12700" stA="38000" endPos="28000" dist="5000" dir="5400000" sy="-100000" algn="bl" rotWithShape="0"/>
            </a:effectLst>
            <a:extLst/>
          </p:spPr>
        </p:pic>
        <p:pic>
          <p:nvPicPr>
            <p:cNvPr id="40" name="Picture 5" descr="C:\Users\GSTUser\Desktop\teksi.jpg"/>
            <p:cNvPicPr>
              <a:picLocks noChangeAspect="1" noChangeArrowheads="1"/>
            </p:cNvPicPr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1482" r="7934"/>
            <a:stretch/>
          </p:blipFill>
          <p:spPr bwMode="auto">
            <a:xfrm>
              <a:off x="6858000" y="3223261"/>
              <a:ext cx="1752600" cy="1353242"/>
            </a:xfrm>
            <a:prstGeom prst="roundRect">
              <a:avLst>
                <a:gd name="adj" fmla="val 8594"/>
              </a:avLst>
            </a:prstGeom>
            <a:solidFill>
              <a:srgbClr val="FFFFFF">
                <a:shade val="85000"/>
              </a:srgbClr>
            </a:solidFill>
            <a:ln>
              <a:noFill/>
            </a:ln>
            <a:effectLst>
              <a:reflection blurRad="12700" stA="38000" endPos="28000" dist="5000" dir="5400000" sy="-100000" algn="bl" rotWithShape="0"/>
            </a:effectLst>
            <a:extLst/>
          </p:spPr>
        </p:pic>
        <p:pic>
          <p:nvPicPr>
            <p:cNvPr id="41" name="Picture 6" descr="C:\Users\GSTUser\Desktop\img_KTM-Komuter-81-Class-(57).jpg"/>
            <p:cNvPicPr>
              <a:picLocks noChangeAspect="1" noChangeArrowheads="1"/>
            </p:cNvPicPr>
            <p:nvPr/>
          </p:nvPicPr>
          <p:blipFill rotWithShape="1"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98" r="14819" b="12089"/>
            <a:stretch/>
          </p:blipFill>
          <p:spPr bwMode="auto">
            <a:xfrm>
              <a:off x="6857999" y="1823066"/>
              <a:ext cx="1749701" cy="1386859"/>
            </a:xfrm>
            <a:prstGeom prst="roundRect">
              <a:avLst>
                <a:gd name="adj" fmla="val 8594"/>
              </a:avLst>
            </a:prstGeom>
            <a:solidFill>
              <a:srgbClr val="FFFFFF">
                <a:shade val="85000"/>
              </a:srgbClr>
            </a:solidFill>
            <a:ln>
              <a:noFill/>
            </a:ln>
            <a:effectLst>
              <a:reflection blurRad="12700" stA="38000" endPos="28000" dist="5000" dir="5400000" sy="-100000" algn="bl" rotWithShape="0"/>
            </a:effectLst>
            <a:extLst/>
          </p:spPr>
        </p:pic>
        <p:pic>
          <p:nvPicPr>
            <p:cNvPr id="42" name="Picture 7" descr="C:\Users\GSTUser\Desktop\tol.jpg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98772" y="1822179"/>
              <a:ext cx="1759227" cy="1387746"/>
            </a:xfrm>
            <a:prstGeom prst="roundRect">
              <a:avLst>
                <a:gd name="adj" fmla="val 8594"/>
              </a:avLst>
            </a:prstGeom>
            <a:solidFill>
              <a:srgbClr val="FFFFFF">
                <a:shade val="85000"/>
              </a:srgbClr>
            </a:solidFill>
            <a:ln>
              <a:noFill/>
            </a:ln>
            <a:effectLst>
              <a:reflection blurRad="12700" stA="38000" endPos="28000" dist="5000" dir="5400000" sy="-100000" algn="bl" rotWithShape="0"/>
            </a:effectLst>
            <a:extLst/>
          </p:spPr>
        </p:pic>
      </p:grpSp>
      <p:sp>
        <p:nvSpPr>
          <p:cNvPr id="43" name="Rectangle 42"/>
          <p:cNvSpPr/>
          <p:nvPr/>
        </p:nvSpPr>
        <p:spPr>
          <a:xfrm>
            <a:off x="1490899" y="3171436"/>
            <a:ext cx="1832198" cy="1335252"/>
          </a:xfrm>
          <a:prstGeom prst="rect">
            <a:avLst/>
          </a:prstGeom>
          <a:noFill/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txBody>
          <a:bodyPr wrap="none" lIns="84406" tIns="42203" rIns="84406" bIns="42203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8123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GST</a:t>
            </a:r>
          </a:p>
        </p:txBody>
      </p:sp>
      <p:cxnSp>
        <p:nvCxnSpPr>
          <p:cNvPr id="44" name="Straight Connector 43"/>
          <p:cNvCxnSpPr/>
          <p:nvPr/>
        </p:nvCxnSpPr>
        <p:spPr>
          <a:xfrm flipH="1">
            <a:off x="875734" y="1870765"/>
            <a:ext cx="3264716" cy="3936621"/>
          </a:xfrm>
          <a:prstGeom prst="line">
            <a:avLst/>
          </a:prstGeom>
          <a:ln w="63500">
            <a:solidFill>
              <a:schemeClr val="accent2">
                <a:alpha val="44000"/>
              </a:schemeClr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5" name="Straight Connector 44"/>
          <p:cNvCxnSpPr/>
          <p:nvPr/>
        </p:nvCxnSpPr>
        <p:spPr>
          <a:xfrm>
            <a:off x="993973" y="1883815"/>
            <a:ext cx="3158764" cy="3936621"/>
          </a:xfrm>
          <a:prstGeom prst="line">
            <a:avLst/>
          </a:prstGeom>
          <a:ln w="63500">
            <a:solidFill>
              <a:schemeClr val="accent2">
                <a:alpha val="44000"/>
              </a:schemeClr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46" name="Rectangle 45"/>
          <p:cNvSpPr/>
          <p:nvPr/>
        </p:nvSpPr>
        <p:spPr>
          <a:xfrm>
            <a:off x="-219006" y="570836"/>
            <a:ext cx="6477000" cy="844062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en-US" sz="2585" dirty="0">
                <a:latin typeface="Calibri" pitchFamily="34" charset="0"/>
                <a:cs typeface="Calibri" pitchFamily="34" charset="0"/>
              </a:rPr>
              <a:t>PROPOSED GST MODEL </a:t>
            </a:r>
            <a:r>
              <a:rPr lang="en-US" sz="2585" dirty="0" smtClean="0">
                <a:latin typeface="Calibri" pitchFamily="34" charset="0"/>
                <a:cs typeface="Calibri" pitchFamily="34" charset="0"/>
              </a:rPr>
              <a:t>- EXEMPTED</a:t>
            </a:r>
            <a:endParaRPr lang="en-US" sz="2215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4746143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>
          <a:xfrm>
            <a:off x="8507455" y="6372510"/>
            <a:ext cx="532558" cy="36512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26</a:t>
            </a:fld>
            <a:endParaRPr lang="en-US"/>
          </a:p>
        </p:txBody>
      </p:sp>
      <p:sp>
        <p:nvSpPr>
          <p:cNvPr id="25" name="Rectangle 24"/>
          <p:cNvSpPr/>
          <p:nvPr/>
        </p:nvSpPr>
        <p:spPr>
          <a:xfrm>
            <a:off x="-219006" y="410416"/>
            <a:ext cx="6477000" cy="844062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en-US" sz="2585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PROPOSED GST MODEL</a:t>
            </a:r>
            <a:endParaRPr lang="en-US" sz="2585" dirty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  <a:p>
            <a:pPr lvl="1"/>
            <a:r>
              <a:rPr lang="en-US" sz="2000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GOVERNMENT SUPPLY</a:t>
            </a:r>
            <a:endParaRPr lang="en-US" sz="2000" dirty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graphicFrame>
        <p:nvGraphicFramePr>
          <p:cNvPr id="26" name="Table 2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8402698"/>
              </p:ext>
            </p:extLst>
          </p:nvPr>
        </p:nvGraphicFramePr>
        <p:xfrm>
          <a:off x="662152" y="1806904"/>
          <a:ext cx="8103474" cy="402777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65737"/>
                <a:gridCol w="3326524"/>
                <a:gridCol w="3011213"/>
              </a:tblGrid>
              <a:tr h="420028">
                <a:tc>
                  <a:txBody>
                    <a:bodyPr/>
                    <a:lstStyle/>
                    <a:p>
                      <a:endParaRPr lang="en-MY" sz="16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/>
                        <a:t>Federal Government </a:t>
                      </a:r>
                      <a:r>
                        <a:rPr lang="en-US" sz="1600" baseline="0" dirty="0" smtClean="0"/>
                        <a:t>&amp; </a:t>
                      </a:r>
                    </a:p>
                    <a:p>
                      <a:pPr algn="ctr"/>
                      <a:r>
                        <a:rPr lang="en-US" sz="1600" baseline="0" dirty="0" smtClean="0"/>
                        <a:t>State Government</a:t>
                      </a:r>
                      <a:endParaRPr lang="en-MY" sz="1600" dirty="0"/>
                    </a:p>
                  </a:txBody>
                  <a:tcPr anchor="ctr"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/>
                        <a:t>Local</a:t>
                      </a:r>
                      <a:r>
                        <a:rPr lang="en-US" sz="1600" baseline="0" dirty="0" smtClean="0"/>
                        <a:t> Authority </a:t>
                      </a:r>
                      <a:r>
                        <a:rPr lang="en-US" sz="1600" dirty="0" smtClean="0"/>
                        <a:t>&amp; Statutory</a:t>
                      </a:r>
                      <a:r>
                        <a:rPr lang="en-US" sz="1600" baseline="0" dirty="0" smtClean="0"/>
                        <a:t> Bodies</a:t>
                      </a:r>
                      <a:endParaRPr lang="en-MY" sz="1600" dirty="0"/>
                    </a:p>
                  </a:txBody>
                  <a:tcPr anchor="ctr">
                    <a:solidFill>
                      <a:srgbClr val="002060"/>
                    </a:solidFill>
                  </a:tcPr>
                </a:tc>
              </a:tr>
              <a:tr h="1613793">
                <a:tc>
                  <a:txBody>
                    <a:bodyPr/>
                    <a:lstStyle/>
                    <a:p>
                      <a:pPr algn="ctr"/>
                      <a:r>
                        <a:rPr lang="en-US" sz="1800" dirty="0" smtClean="0">
                          <a:solidFill>
                            <a:schemeClr val="bg1"/>
                          </a:solidFill>
                        </a:rPr>
                        <a:t>OUT</a:t>
                      </a:r>
                      <a:r>
                        <a:rPr lang="en-US" sz="1800" baseline="0" dirty="0" smtClean="0">
                          <a:solidFill>
                            <a:schemeClr val="bg1"/>
                          </a:solidFill>
                        </a:rPr>
                        <a:t> OF SCOPE</a:t>
                      </a:r>
                      <a:endParaRPr lang="en-MY" sz="18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MY" sz="1600" dirty="0"/>
                    </a:p>
                  </a:txBody>
                  <a:tcPr marL="137160" marR="137160" marT="137160" marB="137160" anchor="ctr"/>
                </a:tc>
                <a:tc>
                  <a:txBody>
                    <a:bodyPr/>
                    <a:lstStyle/>
                    <a:p>
                      <a:pPr algn="ctr"/>
                      <a:endParaRPr lang="en-US" sz="1800" baseline="0" dirty="0" smtClean="0"/>
                    </a:p>
                  </a:txBody>
                  <a:tcPr anchor="ctr"/>
                </a:tc>
              </a:tr>
              <a:tr h="1834861">
                <a:tc>
                  <a:txBody>
                    <a:bodyPr/>
                    <a:lstStyle/>
                    <a:p>
                      <a:pPr algn="ctr"/>
                      <a:r>
                        <a:rPr lang="en-US" sz="1800" dirty="0" smtClean="0">
                          <a:solidFill>
                            <a:schemeClr val="bg1"/>
                          </a:solidFill>
                        </a:rPr>
                        <a:t>SUBJECT TO GST</a:t>
                      </a:r>
                      <a:endParaRPr lang="en-MY" sz="18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800" baseline="0" dirty="0" smtClean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MY" sz="1800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28" name="TextBox 27"/>
          <p:cNvSpPr txBox="1"/>
          <p:nvPr/>
        </p:nvSpPr>
        <p:spPr>
          <a:xfrm>
            <a:off x="2682795" y="2910121"/>
            <a:ext cx="26351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smtClean="0"/>
              <a:t>All supplies by Federal &amp; State Government</a:t>
            </a:r>
            <a:endParaRPr lang="en-MY" sz="1600" dirty="0"/>
          </a:p>
        </p:txBody>
      </p:sp>
      <p:sp>
        <p:nvSpPr>
          <p:cNvPr id="29" name="TextBox 28"/>
          <p:cNvSpPr txBox="1"/>
          <p:nvPr/>
        </p:nvSpPr>
        <p:spPr>
          <a:xfrm>
            <a:off x="2682795" y="4332280"/>
            <a:ext cx="2971800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smtClean="0"/>
              <a:t>Supplies that have been directed by Minister in the GST</a:t>
            </a:r>
          </a:p>
          <a:p>
            <a:r>
              <a:rPr lang="en-US" sz="1600" dirty="0" smtClean="0"/>
              <a:t>(Government Taxable Supply Order)</a:t>
            </a:r>
          </a:p>
          <a:p>
            <a:r>
              <a:rPr lang="en-US" sz="1200" dirty="0" smtClean="0"/>
              <a:t>e.g. supply made by </a:t>
            </a:r>
            <a:r>
              <a:rPr lang="en-US" sz="1200" dirty="0" err="1" smtClean="0"/>
              <a:t>RTM,Prison</a:t>
            </a:r>
            <a:r>
              <a:rPr lang="en-US" sz="1200" dirty="0" smtClean="0"/>
              <a:t> Department</a:t>
            </a:r>
            <a:endParaRPr lang="en-MY" sz="1200" dirty="0"/>
          </a:p>
        </p:txBody>
      </p:sp>
      <p:sp>
        <p:nvSpPr>
          <p:cNvPr id="30" name="TextBox 29"/>
          <p:cNvSpPr txBox="1"/>
          <p:nvPr/>
        </p:nvSpPr>
        <p:spPr>
          <a:xfrm>
            <a:off x="5793071" y="2725456"/>
            <a:ext cx="298066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smtClean="0"/>
              <a:t>Supplies made in the regulatory and enforcement (R&amp;E) Functions</a:t>
            </a:r>
          </a:p>
          <a:p>
            <a:r>
              <a:rPr lang="en-US" sz="1200" dirty="0" smtClean="0"/>
              <a:t>e.g. assessment rate collection, issuance of license, penalty</a:t>
            </a:r>
            <a:endParaRPr lang="en-MY" sz="1200" dirty="0"/>
          </a:p>
        </p:txBody>
      </p:sp>
      <p:sp>
        <p:nvSpPr>
          <p:cNvPr id="31" name="TextBox 30"/>
          <p:cNvSpPr txBox="1"/>
          <p:nvPr/>
        </p:nvSpPr>
        <p:spPr>
          <a:xfrm>
            <a:off x="5934375" y="4344151"/>
            <a:ext cx="25730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smtClean="0"/>
              <a:t>Non R&amp;E functions, i.e. business activities</a:t>
            </a:r>
          </a:p>
          <a:p>
            <a:r>
              <a:rPr lang="en-US" sz="1200" dirty="0" smtClean="0"/>
              <a:t>e.g. Rental facilities</a:t>
            </a:r>
            <a:endParaRPr lang="en-MY" sz="1200" dirty="0"/>
          </a:p>
        </p:txBody>
      </p:sp>
    </p:spTree>
    <p:extLst>
      <p:ext uri="{BB962C8B-B14F-4D97-AF65-F5344CB8AC3E}">
        <p14:creationId xmlns:p14="http://schemas.microsoft.com/office/powerpoint/2010/main" val="265005564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/>
          <p:cNvGrpSpPr/>
          <p:nvPr/>
        </p:nvGrpSpPr>
        <p:grpSpPr>
          <a:xfrm>
            <a:off x="1713836" y="1700808"/>
            <a:ext cx="5849265" cy="3988135"/>
            <a:chOff x="1856656" y="1052736"/>
            <a:chExt cx="6336704" cy="4320480"/>
          </a:xfrm>
        </p:grpSpPr>
        <p:cxnSp>
          <p:nvCxnSpPr>
            <p:cNvPr id="23" name="Straight Connector 22"/>
            <p:cNvCxnSpPr/>
            <p:nvPr/>
          </p:nvCxnSpPr>
          <p:spPr>
            <a:xfrm>
              <a:off x="4844988" y="1052736"/>
              <a:ext cx="0" cy="4320480"/>
            </a:xfrm>
            <a:prstGeom prst="line">
              <a:avLst/>
            </a:prstGeom>
            <a:ln w="57150">
              <a:solidFill>
                <a:srgbClr val="CC006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>
              <a:off x="1856656" y="2373774"/>
              <a:ext cx="6336704" cy="0"/>
            </a:xfrm>
            <a:prstGeom prst="line">
              <a:avLst/>
            </a:prstGeom>
            <a:ln w="57150">
              <a:solidFill>
                <a:srgbClr val="CC006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TextBox 32"/>
            <p:cNvSpPr txBox="1"/>
            <p:nvPr/>
          </p:nvSpPr>
          <p:spPr>
            <a:xfrm>
              <a:off x="1856656" y="1628800"/>
              <a:ext cx="2736304" cy="530979"/>
            </a:xfrm>
            <a:prstGeom prst="rect">
              <a:avLst/>
            </a:prstGeom>
            <a:solidFill>
              <a:srgbClr val="0000FF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139700" h="1397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US" sz="2585" b="1" dirty="0"/>
                <a:t>INPUT TAX</a:t>
              </a:r>
              <a:endParaRPr lang="en-SG" sz="2585" b="1" dirty="0"/>
            </a:p>
          </p:txBody>
        </p:sp>
        <p:sp>
          <p:nvSpPr>
            <p:cNvPr id="34" name="TextBox 33"/>
            <p:cNvSpPr txBox="1"/>
            <p:nvPr/>
          </p:nvSpPr>
          <p:spPr>
            <a:xfrm>
              <a:off x="5169024" y="1628800"/>
              <a:ext cx="2736304" cy="530979"/>
            </a:xfrm>
            <a:prstGeom prst="rect">
              <a:avLst/>
            </a:prstGeom>
            <a:solidFill>
              <a:srgbClr val="CCCC00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139700" h="139700"/>
            </a:sp3d>
          </p:spPr>
          <p:style>
            <a:lnRef idx="3">
              <a:schemeClr val="lt1"/>
            </a:lnRef>
            <a:fillRef idx="1">
              <a:schemeClr val="accent6"/>
            </a:fillRef>
            <a:effectRef idx="1">
              <a:schemeClr val="accent6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US" sz="2585" b="1" dirty="0"/>
                <a:t>OUTPUT TAX</a:t>
              </a:r>
              <a:endParaRPr lang="en-SG" sz="2585" b="1" dirty="0"/>
            </a:p>
          </p:txBody>
        </p:sp>
        <p:sp>
          <p:nvSpPr>
            <p:cNvPr id="35" name="TextBox 34"/>
            <p:cNvSpPr txBox="1"/>
            <p:nvPr/>
          </p:nvSpPr>
          <p:spPr>
            <a:xfrm>
              <a:off x="1856656" y="2733814"/>
              <a:ext cx="2736304" cy="4692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215" b="1" dirty="0"/>
                <a:t>ACQUISITION</a:t>
              </a:r>
              <a:endParaRPr lang="en-SG" sz="2215" b="1" dirty="0"/>
            </a:p>
          </p:txBody>
        </p:sp>
        <p:sp>
          <p:nvSpPr>
            <p:cNvPr id="36" name="TextBox 35"/>
            <p:cNvSpPr txBox="1"/>
            <p:nvPr/>
          </p:nvSpPr>
          <p:spPr>
            <a:xfrm>
              <a:off x="5169024" y="2733814"/>
              <a:ext cx="2736304" cy="4692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215" b="1" dirty="0"/>
                <a:t>SUPPLY</a:t>
              </a:r>
              <a:endParaRPr lang="en-SG" sz="2215" b="1" dirty="0"/>
            </a:p>
          </p:txBody>
        </p:sp>
        <p:sp>
          <p:nvSpPr>
            <p:cNvPr id="37" name="TextBox 36"/>
            <p:cNvSpPr txBox="1"/>
            <p:nvPr/>
          </p:nvSpPr>
          <p:spPr>
            <a:xfrm>
              <a:off x="1856656" y="3500826"/>
              <a:ext cx="2736304" cy="4692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215" b="1" dirty="0"/>
                <a:t>PURCHASES</a:t>
              </a:r>
              <a:endParaRPr lang="en-SG" sz="2215" b="1" dirty="0"/>
            </a:p>
          </p:txBody>
        </p:sp>
        <p:sp>
          <p:nvSpPr>
            <p:cNvPr id="38" name="TextBox 37"/>
            <p:cNvSpPr txBox="1"/>
            <p:nvPr/>
          </p:nvSpPr>
          <p:spPr>
            <a:xfrm>
              <a:off x="5169024" y="3500826"/>
              <a:ext cx="2736304" cy="4692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215" b="1" dirty="0"/>
                <a:t>SALES</a:t>
              </a:r>
              <a:endParaRPr lang="en-SG" sz="2215" b="1" dirty="0"/>
            </a:p>
          </p:txBody>
        </p:sp>
        <p:sp>
          <p:nvSpPr>
            <p:cNvPr id="39" name="TextBox 38"/>
            <p:cNvSpPr txBox="1"/>
            <p:nvPr/>
          </p:nvSpPr>
          <p:spPr>
            <a:xfrm>
              <a:off x="1856656" y="4365104"/>
              <a:ext cx="2736304" cy="4692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215" b="1" dirty="0"/>
                <a:t>PAYMENT</a:t>
              </a:r>
              <a:endParaRPr lang="en-SG" sz="2215" b="1" dirty="0"/>
            </a:p>
          </p:txBody>
        </p:sp>
        <p:sp>
          <p:nvSpPr>
            <p:cNvPr id="40" name="TextBox 39"/>
            <p:cNvSpPr txBox="1"/>
            <p:nvPr/>
          </p:nvSpPr>
          <p:spPr>
            <a:xfrm>
              <a:off x="5169024" y="4365104"/>
              <a:ext cx="2736304" cy="4692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215" b="1" dirty="0"/>
                <a:t>INCOME</a:t>
              </a:r>
              <a:endParaRPr lang="en-SG" sz="2215" b="1" dirty="0"/>
            </a:p>
          </p:txBody>
        </p:sp>
      </p:grpSp>
      <p:sp>
        <p:nvSpPr>
          <p:cNvPr id="41" name="Rectangle 40"/>
          <p:cNvSpPr/>
          <p:nvPr/>
        </p:nvSpPr>
        <p:spPr>
          <a:xfrm>
            <a:off x="-219006" y="570836"/>
            <a:ext cx="6477000" cy="844062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en-US" sz="2585" dirty="0">
                <a:latin typeface="Calibri" pitchFamily="34" charset="0"/>
                <a:cs typeface="Calibri" pitchFamily="34" charset="0"/>
              </a:rPr>
              <a:t>GST MECHANISM</a:t>
            </a:r>
            <a:endParaRPr lang="en-US" sz="2215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2365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Rectangle 46"/>
          <p:cNvSpPr/>
          <p:nvPr/>
        </p:nvSpPr>
        <p:spPr>
          <a:xfrm>
            <a:off x="-219006" y="570836"/>
            <a:ext cx="6477000" cy="844062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en-US" sz="2585" dirty="0">
                <a:latin typeface="Calibri" pitchFamily="34" charset="0"/>
                <a:cs typeface="Calibri" pitchFamily="34" charset="0"/>
              </a:rPr>
              <a:t>GST MECHANISM (CONTD.)</a:t>
            </a:r>
            <a:endParaRPr lang="en-US" sz="2215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28</a:t>
            </a:fld>
            <a:endParaRPr lang="en-US"/>
          </a:p>
        </p:txBody>
      </p:sp>
      <p:grpSp>
        <p:nvGrpSpPr>
          <p:cNvPr id="25" name="Group 24"/>
          <p:cNvGrpSpPr/>
          <p:nvPr/>
        </p:nvGrpSpPr>
        <p:grpSpPr>
          <a:xfrm>
            <a:off x="172172" y="1966684"/>
            <a:ext cx="8743556" cy="3637952"/>
            <a:chOff x="271369" y="1844445"/>
            <a:chExt cx="9472186" cy="3941115"/>
          </a:xfrm>
        </p:grpSpPr>
        <p:sp>
          <p:nvSpPr>
            <p:cNvPr id="26" name="Rounded Rectangle 25"/>
            <p:cNvSpPr/>
            <p:nvPr/>
          </p:nvSpPr>
          <p:spPr>
            <a:xfrm>
              <a:off x="7425799" y="3473506"/>
              <a:ext cx="1966512" cy="1057629"/>
            </a:xfrm>
            <a:prstGeom prst="roundRect">
              <a:avLst>
                <a:gd name="adj" fmla="val 10139"/>
              </a:avLst>
            </a:prstGeom>
            <a:gradFill flip="none" rotWithShape="1">
              <a:gsLst>
                <a:gs pos="0">
                  <a:srgbClr val="FF3399">
                    <a:tint val="66000"/>
                    <a:satMod val="160000"/>
                  </a:srgbClr>
                </a:gs>
                <a:gs pos="50000">
                  <a:srgbClr val="FF3399">
                    <a:tint val="44500"/>
                    <a:satMod val="160000"/>
                  </a:srgbClr>
                </a:gs>
                <a:gs pos="100000">
                  <a:srgbClr val="FF3399">
                    <a:tint val="23500"/>
                    <a:satMod val="160000"/>
                  </a:srgbClr>
                </a:gs>
              </a:gsLst>
              <a:lin ang="16200000" scaled="1"/>
              <a:tileRect/>
            </a:gradFill>
            <a:ln>
              <a:noFill/>
            </a:ln>
            <a:effectLst/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139700" h="1397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en-US" sz="2031" b="1" dirty="0">
                  <a:solidFill>
                    <a:schemeClr val="tx1"/>
                  </a:solidFill>
                </a:rPr>
                <a:t>Services</a:t>
              </a:r>
            </a:p>
          </p:txBody>
        </p:sp>
        <p:sp>
          <p:nvSpPr>
            <p:cNvPr id="27" name="Rounded Rectangle 26"/>
            <p:cNvSpPr/>
            <p:nvPr/>
          </p:nvSpPr>
          <p:spPr>
            <a:xfrm>
              <a:off x="7425799" y="2333214"/>
              <a:ext cx="1966512" cy="1026334"/>
            </a:xfrm>
            <a:prstGeom prst="roundRect">
              <a:avLst>
                <a:gd name="adj" fmla="val 10139"/>
              </a:avLst>
            </a:prstGeom>
            <a:gradFill flip="none" rotWithShape="1">
              <a:gsLst>
                <a:gs pos="0">
                  <a:srgbClr val="FF3399">
                    <a:tint val="66000"/>
                    <a:satMod val="160000"/>
                  </a:srgbClr>
                </a:gs>
                <a:gs pos="50000">
                  <a:srgbClr val="FF3399">
                    <a:tint val="44500"/>
                    <a:satMod val="160000"/>
                  </a:srgbClr>
                </a:gs>
                <a:gs pos="100000">
                  <a:srgbClr val="FF3399">
                    <a:tint val="23500"/>
                    <a:satMod val="160000"/>
                  </a:srgbClr>
                </a:gs>
              </a:gsLst>
              <a:lin ang="16200000" scaled="1"/>
              <a:tileRect/>
            </a:gradFill>
            <a:ln>
              <a:noFill/>
            </a:ln>
            <a:effectLst/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139700" h="1397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en-US" sz="2031" b="1" dirty="0">
                  <a:solidFill>
                    <a:schemeClr val="tx1"/>
                  </a:solidFill>
                </a:rPr>
                <a:t>Goods</a:t>
              </a:r>
              <a:endParaRPr lang="en-SG" sz="2031" dirty="0">
                <a:solidFill>
                  <a:schemeClr val="tx1"/>
                </a:solidFill>
              </a:endParaRPr>
            </a:p>
          </p:txBody>
        </p:sp>
        <p:sp>
          <p:nvSpPr>
            <p:cNvPr id="28" name="Rectangle 3"/>
            <p:cNvSpPr>
              <a:spLocks noChangeArrowheads="1"/>
            </p:cNvSpPr>
            <p:nvPr/>
          </p:nvSpPr>
          <p:spPr bwMode="auto">
            <a:xfrm>
              <a:off x="3584848" y="2771775"/>
              <a:ext cx="2422525" cy="1320800"/>
            </a:xfrm>
            <a:prstGeom prst="roundRect">
              <a:avLst>
                <a:gd name="adj" fmla="val 12271"/>
              </a:avLst>
            </a:prstGeom>
            <a:solidFill>
              <a:srgbClr val="0000FF"/>
            </a:solidFill>
            <a:ln w="12700" algn="ctr">
              <a:noFill/>
              <a:round/>
              <a:headEnd type="none" w="sm" len="sm"/>
              <a:tailEnd type="none" w="sm" len="sm"/>
            </a:ln>
            <a:effectLst/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139700" h="139700"/>
            </a:sp3d>
          </p:spPr>
          <p:txBody>
            <a:bodyPr anchor="ctr" anchorCtr="1"/>
            <a:lstStyle>
              <a:lvl1pPr eaLnBrk="0" hangingPunct="0">
                <a:defRPr sz="4400">
                  <a:solidFill>
                    <a:schemeClr val="tx1"/>
                  </a:solidFill>
                  <a:latin typeface="Arial" pitchFamily="34" charset="0"/>
                </a:defRPr>
              </a:lvl1pPr>
              <a:lvl2pPr marL="742950" indent="-285750" eaLnBrk="0" hangingPunct="0">
                <a:defRPr sz="4400">
                  <a:solidFill>
                    <a:schemeClr val="tx1"/>
                  </a:solidFill>
                  <a:latin typeface="Arial" pitchFamily="34" charset="0"/>
                </a:defRPr>
              </a:lvl2pPr>
              <a:lvl3pPr marL="1143000" indent="-228600" eaLnBrk="0" hangingPunct="0">
                <a:defRPr sz="4400">
                  <a:solidFill>
                    <a:schemeClr val="tx1"/>
                  </a:solidFill>
                  <a:latin typeface="Arial" pitchFamily="34" charset="0"/>
                </a:defRPr>
              </a:lvl3pPr>
              <a:lvl4pPr marL="1600200" indent="-228600" eaLnBrk="0" hangingPunct="0">
                <a:defRPr sz="4400">
                  <a:solidFill>
                    <a:schemeClr val="tx1"/>
                  </a:solidFill>
                  <a:latin typeface="Arial" pitchFamily="34" charset="0"/>
                </a:defRPr>
              </a:lvl4pPr>
              <a:lvl5pPr marL="2057400" indent="-228600" eaLnBrk="0" hangingPunct="0">
                <a:defRPr sz="4400">
                  <a:solidFill>
                    <a:schemeClr val="tx1"/>
                  </a:solidFill>
                  <a:latin typeface="Arial" pitchFamily="34" charset="0"/>
                </a:defRPr>
              </a:lvl5pPr>
              <a:lvl6pPr marL="25146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Arial" pitchFamily="34" charset="0"/>
                </a:defRPr>
              </a:lvl6pPr>
              <a:lvl7pPr marL="29718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Arial" pitchFamily="34" charset="0"/>
                </a:defRPr>
              </a:lvl7pPr>
              <a:lvl8pPr marL="34290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Arial" pitchFamily="34" charset="0"/>
                </a:defRPr>
              </a:lvl8pPr>
              <a:lvl9pPr marL="38862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Arial" pitchFamily="34" charset="0"/>
                </a:defRPr>
              </a:lvl9pPr>
            </a:lstStyle>
            <a:p>
              <a:pPr algn="ctr" eaLnBrk="1" hangingPunct="1"/>
              <a:r>
                <a:rPr lang="en-US" altLang="en-US" sz="2954" b="1" dirty="0">
                  <a:solidFill>
                    <a:schemeClr val="bg1"/>
                  </a:solidFill>
                  <a:latin typeface="+mn-lt"/>
                </a:rPr>
                <a:t>Seller</a:t>
              </a:r>
            </a:p>
          </p:txBody>
        </p:sp>
        <p:sp>
          <p:nvSpPr>
            <p:cNvPr id="29" name="Right Arrow 5"/>
            <p:cNvSpPr>
              <a:spLocks noChangeArrowheads="1"/>
            </p:cNvSpPr>
            <p:nvPr/>
          </p:nvSpPr>
          <p:spPr bwMode="auto">
            <a:xfrm>
              <a:off x="2601314" y="3228775"/>
              <a:ext cx="815305" cy="406799"/>
            </a:xfrm>
            <a:prstGeom prst="rightArrow">
              <a:avLst>
                <a:gd name="adj1" fmla="val 50000"/>
                <a:gd name="adj2" fmla="val 49942"/>
              </a:avLst>
            </a:prstGeom>
            <a:solidFill>
              <a:srgbClr val="FF3399"/>
            </a:solidFill>
            <a:ln w="12700" algn="ctr">
              <a:noFill/>
              <a:round/>
              <a:headEnd type="none" w="sm" len="sm"/>
              <a:tailEnd type="none" w="sm" len="sm"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139700" h="139700"/>
            </a:sp3d>
          </p:spPr>
          <p:txBody>
            <a:bodyPr/>
            <a:lstStyle>
              <a:lvl1pPr eaLnBrk="0" hangingPunct="0">
                <a:defRPr sz="4400">
                  <a:solidFill>
                    <a:schemeClr val="tx1"/>
                  </a:solidFill>
                  <a:latin typeface="Arial" pitchFamily="34" charset="0"/>
                </a:defRPr>
              </a:lvl1pPr>
              <a:lvl2pPr marL="742950" indent="-285750" eaLnBrk="0" hangingPunct="0">
                <a:defRPr sz="4400">
                  <a:solidFill>
                    <a:schemeClr val="tx1"/>
                  </a:solidFill>
                  <a:latin typeface="Arial" pitchFamily="34" charset="0"/>
                </a:defRPr>
              </a:lvl2pPr>
              <a:lvl3pPr marL="1143000" indent="-228600" eaLnBrk="0" hangingPunct="0">
                <a:defRPr sz="4400">
                  <a:solidFill>
                    <a:schemeClr val="tx1"/>
                  </a:solidFill>
                  <a:latin typeface="Arial" pitchFamily="34" charset="0"/>
                </a:defRPr>
              </a:lvl3pPr>
              <a:lvl4pPr marL="1600200" indent="-228600" eaLnBrk="0" hangingPunct="0">
                <a:defRPr sz="4400">
                  <a:solidFill>
                    <a:schemeClr val="tx1"/>
                  </a:solidFill>
                  <a:latin typeface="Arial" pitchFamily="34" charset="0"/>
                </a:defRPr>
              </a:lvl4pPr>
              <a:lvl5pPr marL="2057400" indent="-228600" eaLnBrk="0" hangingPunct="0">
                <a:defRPr sz="4400">
                  <a:solidFill>
                    <a:schemeClr val="tx1"/>
                  </a:solidFill>
                  <a:latin typeface="Arial" pitchFamily="34" charset="0"/>
                </a:defRPr>
              </a:lvl5pPr>
              <a:lvl6pPr marL="25146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Arial" pitchFamily="34" charset="0"/>
                </a:defRPr>
              </a:lvl6pPr>
              <a:lvl7pPr marL="29718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Arial" pitchFamily="34" charset="0"/>
                </a:defRPr>
              </a:lvl7pPr>
              <a:lvl8pPr marL="34290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Arial" pitchFamily="34" charset="0"/>
                </a:defRPr>
              </a:lvl8pPr>
              <a:lvl9pPr marL="38862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Arial" pitchFamily="34" charset="0"/>
                </a:defRPr>
              </a:lvl9pPr>
            </a:lstStyle>
            <a:p>
              <a:pPr algn="l" eaLnBrk="1" hangingPunct="1"/>
              <a:endParaRPr lang="en-US" altLang="en-US" sz="2954">
                <a:latin typeface="+mn-lt"/>
              </a:endParaRPr>
            </a:p>
          </p:txBody>
        </p:sp>
        <p:grpSp>
          <p:nvGrpSpPr>
            <p:cNvPr id="30" name="Group 29"/>
            <p:cNvGrpSpPr/>
            <p:nvPr/>
          </p:nvGrpSpPr>
          <p:grpSpPr>
            <a:xfrm>
              <a:off x="848543" y="2333213"/>
              <a:ext cx="1556262" cy="2197923"/>
              <a:chOff x="296352" y="2158759"/>
              <a:chExt cx="1556262" cy="2197923"/>
            </a:xfrm>
            <a:solidFill>
              <a:srgbClr val="CCCC00"/>
            </a:solidFill>
          </p:grpSpPr>
          <p:sp>
            <p:nvSpPr>
              <p:cNvPr id="54" name="Rounded Rectangle 53"/>
              <p:cNvSpPr/>
              <p:nvPr/>
            </p:nvSpPr>
            <p:spPr>
              <a:xfrm>
                <a:off x="296352" y="2158759"/>
                <a:ext cx="1556261" cy="2197923"/>
              </a:xfrm>
              <a:prstGeom prst="roundRect">
                <a:avLst>
                  <a:gd name="adj" fmla="val 10139"/>
                </a:avLst>
              </a:prstGeom>
              <a:gradFill flip="none" rotWithShape="1">
                <a:gsLst>
                  <a:gs pos="0">
                    <a:schemeClr val="bg2">
                      <a:lumMod val="50000"/>
                      <a:tint val="66000"/>
                      <a:satMod val="160000"/>
                    </a:schemeClr>
                  </a:gs>
                  <a:gs pos="50000">
                    <a:schemeClr val="bg2">
                      <a:lumMod val="50000"/>
                      <a:tint val="44500"/>
                      <a:satMod val="160000"/>
                    </a:schemeClr>
                  </a:gs>
                  <a:gs pos="100000">
                    <a:schemeClr val="bg2">
                      <a:lumMod val="50000"/>
                      <a:tint val="23500"/>
                      <a:satMod val="160000"/>
                    </a:schemeClr>
                  </a:gs>
                </a:gsLst>
                <a:lin ang="16200000" scaled="1"/>
                <a:tileRect/>
              </a:gradFill>
              <a:ln>
                <a:noFill/>
              </a:ln>
              <a:effectLst/>
              <a:scene3d>
                <a:camera prst="orthographicFront">
                  <a:rot lat="0" lon="0" rev="0"/>
                </a:camera>
                <a:lightRig rig="contrasting" dir="t">
                  <a:rot lat="0" lon="0" rev="7800000"/>
                </a:lightRig>
              </a:scene3d>
              <a:sp3d>
                <a:bevelT w="139700" h="1397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SG" sz="1662"/>
              </a:p>
            </p:txBody>
          </p:sp>
          <p:sp>
            <p:nvSpPr>
              <p:cNvPr id="55" name="TextBox 7"/>
              <p:cNvSpPr txBox="1">
                <a:spLocks noChangeArrowheads="1"/>
              </p:cNvSpPr>
              <p:nvPr/>
            </p:nvSpPr>
            <p:spPr bwMode="auto">
              <a:xfrm>
                <a:off x="296352" y="2319288"/>
                <a:ext cx="1556262" cy="77715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xtLst/>
            </p:spPr>
            <p:txBody>
              <a:bodyPr wrap="square">
                <a:spAutoFit/>
              </a:bodyPr>
              <a:lstStyle>
                <a:lvl1pPr eaLnBrk="0" hangingPunct="0">
                  <a:defRPr sz="4400">
                    <a:solidFill>
                      <a:schemeClr val="tx1"/>
                    </a:solidFill>
                    <a:latin typeface="Arial" pitchFamily="34" charset="0"/>
                  </a:defRPr>
                </a:lvl1pPr>
                <a:lvl2pPr marL="742950" indent="-285750" eaLnBrk="0" hangingPunct="0">
                  <a:defRPr sz="4400">
                    <a:solidFill>
                      <a:schemeClr val="tx1"/>
                    </a:solidFill>
                    <a:latin typeface="Arial" pitchFamily="34" charset="0"/>
                  </a:defRPr>
                </a:lvl2pPr>
                <a:lvl3pPr marL="1143000" indent="-228600" eaLnBrk="0" hangingPunct="0">
                  <a:defRPr sz="4400">
                    <a:solidFill>
                      <a:schemeClr val="tx1"/>
                    </a:solidFill>
                    <a:latin typeface="Arial" pitchFamily="34" charset="0"/>
                  </a:defRPr>
                </a:lvl3pPr>
                <a:lvl4pPr marL="1600200" indent="-228600" eaLnBrk="0" hangingPunct="0">
                  <a:defRPr sz="4400">
                    <a:solidFill>
                      <a:schemeClr val="tx1"/>
                    </a:solidFill>
                    <a:latin typeface="Arial" pitchFamily="34" charset="0"/>
                  </a:defRPr>
                </a:lvl4pPr>
                <a:lvl5pPr marL="2057400" indent="-228600" eaLnBrk="0" hangingPunct="0">
                  <a:defRPr sz="4400">
                    <a:solidFill>
                      <a:schemeClr val="tx1"/>
                    </a:solidFill>
                    <a:latin typeface="Arial" pitchFamily="34" charset="0"/>
                  </a:defRPr>
                </a:lvl5pPr>
                <a:lvl6pPr marL="2514600" indent="-228600" algn="r" eaLnBrk="0" fontAlgn="base" hangingPunct="0">
                  <a:spcBef>
                    <a:spcPct val="0"/>
                  </a:spcBef>
                  <a:spcAft>
                    <a:spcPct val="0"/>
                  </a:spcAft>
                  <a:defRPr sz="4400">
                    <a:solidFill>
                      <a:schemeClr val="tx1"/>
                    </a:solidFill>
                    <a:latin typeface="Arial" pitchFamily="34" charset="0"/>
                  </a:defRPr>
                </a:lvl6pPr>
                <a:lvl7pPr marL="2971800" indent="-228600" algn="r" eaLnBrk="0" fontAlgn="base" hangingPunct="0">
                  <a:spcBef>
                    <a:spcPct val="0"/>
                  </a:spcBef>
                  <a:spcAft>
                    <a:spcPct val="0"/>
                  </a:spcAft>
                  <a:defRPr sz="4400">
                    <a:solidFill>
                      <a:schemeClr val="tx1"/>
                    </a:solidFill>
                    <a:latin typeface="Arial" pitchFamily="34" charset="0"/>
                  </a:defRPr>
                </a:lvl7pPr>
                <a:lvl8pPr marL="3429000" indent="-228600" algn="r" eaLnBrk="0" fontAlgn="base" hangingPunct="0">
                  <a:spcBef>
                    <a:spcPct val="0"/>
                  </a:spcBef>
                  <a:spcAft>
                    <a:spcPct val="0"/>
                  </a:spcAft>
                  <a:defRPr sz="4400">
                    <a:solidFill>
                      <a:schemeClr val="tx1"/>
                    </a:solidFill>
                    <a:latin typeface="Arial" pitchFamily="34" charset="0"/>
                  </a:defRPr>
                </a:lvl8pPr>
                <a:lvl9pPr marL="3886200" indent="-228600" algn="r" eaLnBrk="0" fontAlgn="base" hangingPunct="0">
                  <a:spcBef>
                    <a:spcPct val="0"/>
                  </a:spcBef>
                  <a:spcAft>
                    <a:spcPct val="0"/>
                  </a:spcAft>
                  <a:defRPr sz="4400">
                    <a:solidFill>
                      <a:schemeClr val="tx1"/>
                    </a:solidFill>
                    <a:latin typeface="Arial" pitchFamily="34" charset="0"/>
                  </a:defRPr>
                </a:lvl9pPr>
              </a:lstStyle>
              <a:p>
                <a:pPr algn="ctr" eaLnBrk="1" hangingPunct="1"/>
                <a:r>
                  <a:rPr lang="en-US" altLang="en-US" sz="2031" b="1" dirty="0">
                    <a:latin typeface="+mn-lt"/>
                  </a:rPr>
                  <a:t>Raw Materials</a:t>
                </a:r>
              </a:p>
            </p:txBody>
          </p:sp>
          <p:sp>
            <p:nvSpPr>
              <p:cNvPr id="56" name="TextBox 8"/>
              <p:cNvSpPr txBox="1">
                <a:spLocks noChangeArrowheads="1"/>
              </p:cNvSpPr>
              <p:nvPr/>
            </p:nvSpPr>
            <p:spPr bwMode="auto">
              <a:xfrm>
                <a:off x="296352" y="3166383"/>
                <a:ext cx="1556262" cy="43859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xtLst/>
            </p:spPr>
            <p:txBody>
              <a:bodyPr wrap="square">
                <a:spAutoFit/>
              </a:bodyPr>
              <a:lstStyle>
                <a:lvl1pPr eaLnBrk="0" hangingPunct="0">
                  <a:defRPr sz="4400">
                    <a:solidFill>
                      <a:schemeClr val="tx1"/>
                    </a:solidFill>
                    <a:latin typeface="Arial" pitchFamily="34" charset="0"/>
                  </a:defRPr>
                </a:lvl1pPr>
                <a:lvl2pPr marL="742950" indent="-285750" eaLnBrk="0" hangingPunct="0">
                  <a:defRPr sz="4400">
                    <a:solidFill>
                      <a:schemeClr val="tx1"/>
                    </a:solidFill>
                    <a:latin typeface="Arial" pitchFamily="34" charset="0"/>
                  </a:defRPr>
                </a:lvl2pPr>
                <a:lvl3pPr marL="1143000" indent="-228600" eaLnBrk="0" hangingPunct="0">
                  <a:defRPr sz="4400">
                    <a:solidFill>
                      <a:schemeClr val="tx1"/>
                    </a:solidFill>
                    <a:latin typeface="Arial" pitchFamily="34" charset="0"/>
                  </a:defRPr>
                </a:lvl3pPr>
                <a:lvl4pPr marL="1600200" indent="-228600" eaLnBrk="0" hangingPunct="0">
                  <a:defRPr sz="4400">
                    <a:solidFill>
                      <a:schemeClr val="tx1"/>
                    </a:solidFill>
                    <a:latin typeface="Arial" pitchFamily="34" charset="0"/>
                  </a:defRPr>
                </a:lvl4pPr>
                <a:lvl5pPr marL="2057400" indent="-228600" eaLnBrk="0" hangingPunct="0">
                  <a:defRPr sz="4400">
                    <a:solidFill>
                      <a:schemeClr val="tx1"/>
                    </a:solidFill>
                    <a:latin typeface="Arial" pitchFamily="34" charset="0"/>
                  </a:defRPr>
                </a:lvl5pPr>
                <a:lvl6pPr marL="2514600" indent="-228600" algn="r" eaLnBrk="0" fontAlgn="base" hangingPunct="0">
                  <a:spcBef>
                    <a:spcPct val="0"/>
                  </a:spcBef>
                  <a:spcAft>
                    <a:spcPct val="0"/>
                  </a:spcAft>
                  <a:defRPr sz="4400">
                    <a:solidFill>
                      <a:schemeClr val="tx1"/>
                    </a:solidFill>
                    <a:latin typeface="Arial" pitchFamily="34" charset="0"/>
                  </a:defRPr>
                </a:lvl6pPr>
                <a:lvl7pPr marL="2971800" indent="-228600" algn="r" eaLnBrk="0" fontAlgn="base" hangingPunct="0">
                  <a:spcBef>
                    <a:spcPct val="0"/>
                  </a:spcBef>
                  <a:spcAft>
                    <a:spcPct val="0"/>
                  </a:spcAft>
                  <a:defRPr sz="4400">
                    <a:solidFill>
                      <a:schemeClr val="tx1"/>
                    </a:solidFill>
                    <a:latin typeface="Arial" pitchFamily="34" charset="0"/>
                  </a:defRPr>
                </a:lvl7pPr>
                <a:lvl8pPr marL="3429000" indent="-228600" algn="r" eaLnBrk="0" fontAlgn="base" hangingPunct="0">
                  <a:spcBef>
                    <a:spcPct val="0"/>
                  </a:spcBef>
                  <a:spcAft>
                    <a:spcPct val="0"/>
                  </a:spcAft>
                  <a:defRPr sz="4400">
                    <a:solidFill>
                      <a:schemeClr val="tx1"/>
                    </a:solidFill>
                    <a:latin typeface="Arial" pitchFamily="34" charset="0"/>
                  </a:defRPr>
                </a:lvl8pPr>
                <a:lvl9pPr marL="3886200" indent="-228600" algn="r" eaLnBrk="0" fontAlgn="base" hangingPunct="0">
                  <a:spcBef>
                    <a:spcPct val="0"/>
                  </a:spcBef>
                  <a:spcAft>
                    <a:spcPct val="0"/>
                  </a:spcAft>
                  <a:defRPr sz="4400">
                    <a:solidFill>
                      <a:schemeClr val="tx1"/>
                    </a:solidFill>
                    <a:latin typeface="Arial" pitchFamily="34" charset="0"/>
                  </a:defRPr>
                </a:lvl9pPr>
              </a:lstStyle>
              <a:p>
                <a:pPr algn="ctr" eaLnBrk="1" hangingPunct="1"/>
                <a:r>
                  <a:rPr lang="en-US" altLang="en-US" sz="2031" b="1" dirty="0">
                    <a:latin typeface="+mn-lt"/>
                  </a:rPr>
                  <a:t>Rental</a:t>
                </a:r>
              </a:p>
            </p:txBody>
          </p:sp>
          <p:sp>
            <p:nvSpPr>
              <p:cNvPr id="57" name="TextBox 9"/>
              <p:cNvSpPr txBox="1">
                <a:spLocks noChangeArrowheads="1"/>
              </p:cNvSpPr>
              <p:nvPr/>
            </p:nvSpPr>
            <p:spPr bwMode="auto">
              <a:xfrm>
                <a:off x="296352" y="3678745"/>
                <a:ext cx="1556261" cy="43859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xtLst/>
            </p:spPr>
            <p:txBody>
              <a:bodyPr wrap="square">
                <a:spAutoFit/>
              </a:bodyPr>
              <a:lstStyle>
                <a:lvl1pPr eaLnBrk="0" hangingPunct="0">
                  <a:defRPr sz="4400">
                    <a:solidFill>
                      <a:schemeClr val="tx1"/>
                    </a:solidFill>
                    <a:latin typeface="Arial" pitchFamily="34" charset="0"/>
                  </a:defRPr>
                </a:lvl1pPr>
                <a:lvl2pPr marL="742950" indent="-285750" eaLnBrk="0" hangingPunct="0">
                  <a:defRPr sz="4400">
                    <a:solidFill>
                      <a:schemeClr val="tx1"/>
                    </a:solidFill>
                    <a:latin typeface="Arial" pitchFamily="34" charset="0"/>
                  </a:defRPr>
                </a:lvl2pPr>
                <a:lvl3pPr marL="1143000" indent="-228600" eaLnBrk="0" hangingPunct="0">
                  <a:defRPr sz="4400">
                    <a:solidFill>
                      <a:schemeClr val="tx1"/>
                    </a:solidFill>
                    <a:latin typeface="Arial" pitchFamily="34" charset="0"/>
                  </a:defRPr>
                </a:lvl3pPr>
                <a:lvl4pPr marL="1600200" indent="-228600" eaLnBrk="0" hangingPunct="0">
                  <a:defRPr sz="4400">
                    <a:solidFill>
                      <a:schemeClr val="tx1"/>
                    </a:solidFill>
                    <a:latin typeface="Arial" pitchFamily="34" charset="0"/>
                  </a:defRPr>
                </a:lvl4pPr>
                <a:lvl5pPr marL="2057400" indent="-228600" eaLnBrk="0" hangingPunct="0">
                  <a:defRPr sz="4400">
                    <a:solidFill>
                      <a:schemeClr val="tx1"/>
                    </a:solidFill>
                    <a:latin typeface="Arial" pitchFamily="34" charset="0"/>
                  </a:defRPr>
                </a:lvl5pPr>
                <a:lvl6pPr marL="2514600" indent="-228600" algn="r" eaLnBrk="0" fontAlgn="base" hangingPunct="0">
                  <a:spcBef>
                    <a:spcPct val="0"/>
                  </a:spcBef>
                  <a:spcAft>
                    <a:spcPct val="0"/>
                  </a:spcAft>
                  <a:defRPr sz="4400">
                    <a:solidFill>
                      <a:schemeClr val="tx1"/>
                    </a:solidFill>
                    <a:latin typeface="Arial" pitchFamily="34" charset="0"/>
                  </a:defRPr>
                </a:lvl6pPr>
                <a:lvl7pPr marL="2971800" indent="-228600" algn="r" eaLnBrk="0" fontAlgn="base" hangingPunct="0">
                  <a:spcBef>
                    <a:spcPct val="0"/>
                  </a:spcBef>
                  <a:spcAft>
                    <a:spcPct val="0"/>
                  </a:spcAft>
                  <a:defRPr sz="4400">
                    <a:solidFill>
                      <a:schemeClr val="tx1"/>
                    </a:solidFill>
                    <a:latin typeface="Arial" pitchFamily="34" charset="0"/>
                  </a:defRPr>
                </a:lvl7pPr>
                <a:lvl8pPr marL="3429000" indent="-228600" algn="r" eaLnBrk="0" fontAlgn="base" hangingPunct="0">
                  <a:spcBef>
                    <a:spcPct val="0"/>
                  </a:spcBef>
                  <a:spcAft>
                    <a:spcPct val="0"/>
                  </a:spcAft>
                  <a:defRPr sz="4400">
                    <a:solidFill>
                      <a:schemeClr val="tx1"/>
                    </a:solidFill>
                    <a:latin typeface="Arial" pitchFamily="34" charset="0"/>
                  </a:defRPr>
                </a:lvl8pPr>
                <a:lvl9pPr marL="3886200" indent="-228600" algn="r" eaLnBrk="0" fontAlgn="base" hangingPunct="0">
                  <a:spcBef>
                    <a:spcPct val="0"/>
                  </a:spcBef>
                  <a:spcAft>
                    <a:spcPct val="0"/>
                  </a:spcAft>
                  <a:defRPr sz="4400">
                    <a:solidFill>
                      <a:schemeClr val="tx1"/>
                    </a:solidFill>
                    <a:latin typeface="Arial" pitchFamily="34" charset="0"/>
                  </a:defRPr>
                </a:lvl9pPr>
              </a:lstStyle>
              <a:p>
                <a:pPr algn="ctr" eaLnBrk="1" hangingPunct="1"/>
                <a:r>
                  <a:rPr lang="en-US" altLang="en-US" sz="2031" b="1" dirty="0">
                    <a:latin typeface="+mn-lt"/>
                  </a:rPr>
                  <a:t>Telephone</a:t>
                </a:r>
              </a:p>
            </p:txBody>
          </p:sp>
        </p:grpSp>
        <p:sp>
          <p:nvSpPr>
            <p:cNvPr id="31" name="Right Arrow 10"/>
            <p:cNvSpPr>
              <a:spLocks noChangeArrowheads="1"/>
            </p:cNvSpPr>
            <p:nvPr/>
          </p:nvSpPr>
          <p:spPr bwMode="auto">
            <a:xfrm rot="955928">
              <a:off x="6204939" y="3485862"/>
              <a:ext cx="1122035" cy="412097"/>
            </a:xfrm>
            <a:prstGeom prst="rightArrow">
              <a:avLst>
                <a:gd name="adj1" fmla="val 50000"/>
                <a:gd name="adj2" fmla="val 50036"/>
              </a:avLst>
            </a:prstGeom>
            <a:solidFill>
              <a:srgbClr val="92D050"/>
            </a:solidFill>
            <a:ln w="12700" algn="ctr">
              <a:noFill/>
              <a:round/>
              <a:headEnd type="none" w="sm" len="sm"/>
              <a:tailEnd type="none" w="sm" len="sm"/>
            </a:ln>
            <a:effectLst/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139700" h="139700"/>
            </a:sp3d>
          </p:spPr>
          <p:txBody>
            <a:bodyPr/>
            <a:lstStyle>
              <a:lvl1pPr eaLnBrk="0" hangingPunct="0">
                <a:defRPr sz="4400">
                  <a:solidFill>
                    <a:schemeClr val="tx1"/>
                  </a:solidFill>
                  <a:latin typeface="Arial" pitchFamily="34" charset="0"/>
                </a:defRPr>
              </a:lvl1pPr>
              <a:lvl2pPr marL="742950" indent="-285750" eaLnBrk="0" hangingPunct="0">
                <a:defRPr sz="4400">
                  <a:solidFill>
                    <a:schemeClr val="tx1"/>
                  </a:solidFill>
                  <a:latin typeface="Arial" pitchFamily="34" charset="0"/>
                </a:defRPr>
              </a:lvl2pPr>
              <a:lvl3pPr marL="1143000" indent="-228600" eaLnBrk="0" hangingPunct="0">
                <a:defRPr sz="4400">
                  <a:solidFill>
                    <a:schemeClr val="tx1"/>
                  </a:solidFill>
                  <a:latin typeface="Arial" pitchFamily="34" charset="0"/>
                </a:defRPr>
              </a:lvl3pPr>
              <a:lvl4pPr marL="1600200" indent="-228600" eaLnBrk="0" hangingPunct="0">
                <a:defRPr sz="4400">
                  <a:solidFill>
                    <a:schemeClr val="tx1"/>
                  </a:solidFill>
                  <a:latin typeface="Arial" pitchFamily="34" charset="0"/>
                </a:defRPr>
              </a:lvl4pPr>
              <a:lvl5pPr marL="2057400" indent="-228600" eaLnBrk="0" hangingPunct="0">
                <a:defRPr sz="4400">
                  <a:solidFill>
                    <a:schemeClr val="tx1"/>
                  </a:solidFill>
                  <a:latin typeface="Arial" pitchFamily="34" charset="0"/>
                </a:defRPr>
              </a:lvl5pPr>
              <a:lvl6pPr marL="25146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Arial" pitchFamily="34" charset="0"/>
                </a:defRPr>
              </a:lvl6pPr>
              <a:lvl7pPr marL="29718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Arial" pitchFamily="34" charset="0"/>
                </a:defRPr>
              </a:lvl7pPr>
              <a:lvl8pPr marL="34290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Arial" pitchFamily="34" charset="0"/>
                </a:defRPr>
              </a:lvl8pPr>
              <a:lvl9pPr marL="38862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Arial" pitchFamily="34" charset="0"/>
                </a:defRPr>
              </a:lvl9pPr>
            </a:lstStyle>
            <a:p>
              <a:pPr algn="l" eaLnBrk="1" hangingPunct="1"/>
              <a:endParaRPr lang="en-US" altLang="en-US" sz="2954">
                <a:latin typeface="+mn-lt"/>
              </a:endParaRPr>
            </a:p>
          </p:txBody>
        </p:sp>
        <p:sp>
          <p:nvSpPr>
            <p:cNvPr id="32" name="Right Arrow 12"/>
            <p:cNvSpPr>
              <a:spLocks noChangeArrowheads="1"/>
            </p:cNvSpPr>
            <p:nvPr/>
          </p:nvSpPr>
          <p:spPr bwMode="auto">
            <a:xfrm rot="20615824">
              <a:off x="6224462" y="2881093"/>
              <a:ext cx="1104005" cy="396499"/>
            </a:xfrm>
            <a:prstGeom prst="rightArrow">
              <a:avLst>
                <a:gd name="adj1" fmla="val 50000"/>
                <a:gd name="adj2" fmla="val 50036"/>
              </a:avLst>
            </a:prstGeom>
            <a:solidFill>
              <a:srgbClr val="92D050"/>
            </a:solidFill>
            <a:ln w="12700" algn="ctr">
              <a:noFill/>
              <a:round/>
              <a:headEnd type="none" w="sm" len="sm"/>
              <a:tailEnd type="none" w="sm" len="sm"/>
            </a:ln>
            <a:effectLst/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139700" h="139700"/>
            </a:sp3d>
          </p:spPr>
          <p:txBody>
            <a:bodyPr/>
            <a:lstStyle>
              <a:lvl1pPr eaLnBrk="0" hangingPunct="0">
                <a:defRPr sz="4400">
                  <a:solidFill>
                    <a:schemeClr val="tx1"/>
                  </a:solidFill>
                  <a:latin typeface="Arial" pitchFamily="34" charset="0"/>
                </a:defRPr>
              </a:lvl1pPr>
              <a:lvl2pPr marL="742950" indent="-285750" eaLnBrk="0" hangingPunct="0">
                <a:defRPr sz="4400">
                  <a:solidFill>
                    <a:schemeClr val="tx1"/>
                  </a:solidFill>
                  <a:latin typeface="Arial" pitchFamily="34" charset="0"/>
                </a:defRPr>
              </a:lvl2pPr>
              <a:lvl3pPr marL="1143000" indent="-228600" eaLnBrk="0" hangingPunct="0">
                <a:defRPr sz="4400">
                  <a:solidFill>
                    <a:schemeClr val="tx1"/>
                  </a:solidFill>
                  <a:latin typeface="Arial" pitchFamily="34" charset="0"/>
                </a:defRPr>
              </a:lvl3pPr>
              <a:lvl4pPr marL="1600200" indent="-228600" eaLnBrk="0" hangingPunct="0">
                <a:defRPr sz="4400">
                  <a:solidFill>
                    <a:schemeClr val="tx1"/>
                  </a:solidFill>
                  <a:latin typeface="Arial" pitchFamily="34" charset="0"/>
                </a:defRPr>
              </a:lvl4pPr>
              <a:lvl5pPr marL="2057400" indent="-228600" eaLnBrk="0" hangingPunct="0">
                <a:defRPr sz="4400">
                  <a:solidFill>
                    <a:schemeClr val="tx1"/>
                  </a:solidFill>
                  <a:latin typeface="Arial" pitchFamily="34" charset="0"/>
                </a:defRPr>
              </a:lvl5pPr>
              <a:lvl6pPr marL="25146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Arial" pitchFamily="34" charset="0"/>
                </a:defRPr>
              </a:lvl6pPr>
              <a:lvl7pPr marL="29718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Arial" pitchFamily="34" charset="0"/>
                </a:defRPr>
              </a:lvl7pPr>
              <a:lvl8pPr marL="34290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Arial" pitchFamily="34" charset="0"/>
                </a:defRPr>
              </a:lvl8pPr>
              <a:lvl9pPr marL="38862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Arial" pitchFamily="34" charset="0"/>
                </a:defRPr>
              </a:lvl9pPr>
            </a:lstStyle>
            <a:p>
              <a:pPr algn="l" eaLnBrk="1" hangingPunct="1"/>
              <a:endParaRPr lang="en-US" altLang="en-US" sz="2954">
                <a:latin typeface="+mn-lt"/>
              </a:endParaRPr>
            </a:p>
          </p:txBody>
        </p:sp>
        <p:sp>
          <p:nvSpPr>
            <p:cNvPr id="48" name="TextBox 16"/>
            <p:cNvSpPr txBox="1">
              <a:spLocks noChangeArrowheads="1"/>
            </p:cNvSpPr>
            <p:nvPr/>
          </p:nvSpPr>
          <p:spPr bwMode="auto">
            <a:xfrm>
              <a:off x="1066264" y="1844445"/>
              <a:ext cx="1134339" cy="5309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4400">
                  <a:solidFill>
                    <a:schemeClr val="tx1"/>
                  </a:solidFill>
                  <a:latin typeface="Arial" pitchFamily="34" charset="0"/>
                </a:defRPr>
              </a:lvl1pPr>
              <a:lvl2pPr marL="742950" indent="-285750" eaLnBrk="0" hangingPunct="0">
                <a:defRPr sz="4400">
                  <a:solidFill>
                    <a:schemeClr val="tx1"/>
                  </a:solidFill>
                  <a:latin typeface="Arial" pitchFamily="34" charset="0"/>
                </a:defRPr>
              </a:lvl2pPr>
              <a:lvl3pPr marL="1143000" indent="-228600" eaLnBrk="0" hangingPunct="0">
                <a:defRPr sz="4400">
                  <a:solidFill>
                    <a:schemeClr val="tx1"/>
                  </a:solidFill>
                  <a:latin typeface="Arial" pitchFamily="34" charset="0"/>
                </a:defRPr>
              </a:lvl3pPr>
              <a:lvl4pPr marL="1600200" indent="-228600" eaLnBrk="0" hangingPunct="0">
                <a:defRPr sz="4400">
                  <a:solidFill>
                    <a:schemeClr val="tx1"/>
                  </a:solidFill>
                  <a:latin typeface="Arial" pitchFamily="34" charset="0"/>
                </a:defRPr>
              </a:lvl4pPr>
              <a:lvl5pPr marL="2057400" indent="-228600" eaLnBrk="0" hangingPunct="0">
                <a:defRPr sz="4400">
                  <a:solidFill>
                    <a:schemeClr val="tx1"/>
                  </a:solidFill>
                  <a:latin typeface="Arial" pitchFamily="34" charset="0"/>
                </a:defRPr>
              </a:lvl5pPr>
              <a:lvl6pPr marL="25146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Arial" pitchFamily="34" charset="0"/>
                </a:defRPr>
              </a:lvl6pPr>
              <a:lvl7pPr marL="29718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Arial" pitchFamily="34" charset="0"/>
                </a:defRPr>
              </a:lvl7pPr>
              <a:lvl8pPr marL="34290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Arial" pitchFamily="34" charset="0"/>
                </a:defRPr>
              </a:lvl8pPr>
              <a:lvl9pPr marL="38862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Arial" pitchFamily="34" charset="0"/>
                </a:defRPr>
              </a:lvl9pPr>
            </a:lstStyle>
            <a:p>
              <a:pPr algn="l" eaLnBrk="1" hangingPunct="1"/>
              <a:r>
                <a:rPr lang="en-US" altLang="en-US" sz="2585" b="1" u="sng" dirty="0">
                  <a:latin typeface="+mn-lt"/>
                </a:rPr>
                <a:t>INPUT</a:t>
              </a:r>
            </a:p>
          </p:txBody>
        </p:sp>
        <p:sp>
          <p:nvSpPr>
            <p:cNvPr id="49" name="TextBox 17"/>
            <p:cNvSpPr txBox="1">
              <a:spLocks noChangeArrowheads="1"/>
            </p:cNvSpPr>
            <p:nvPr/>
          </p:nvSpPr>
          <p:spPr bwMode="auto">
            <a:xfrm>
              <a:off x="7688345" y="1844445"/>
              <a:ext cx="1457343" cy="5309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4400">
                  <a:solidFill>
                    <a:schemeClr val="tx1"/>
                  </a:solidFill>
                  <a:latin typeface="Arial" pitchFamily="34" charset="0"/>
                </a:defRPr>
              </a:lvl1pPr>
              <a:lvl2pPr marL="742950" indent="-285750" eaLnBrk="0" hangingPunct="0">
                <a:defRPr sz="4400">
                  <a:solidFill>
                    <a:schemeClr val="tx1"/>
                  </a:solidFill>
                  <a:latin typeface="Arial" pitchFamily="34" charset="0"/>
                </a:defRPr>
              </a:lvl2pPr>
              <a:lvl3pPr marL="1143000" indent="-228600" eaLnBrk="0" hangingPunct="0">
                <a:defRPr sz="4400">
                  <a:solidFill>
                    <a:schemeClr val="tx1"/>
                  </a:solidFill>
                  <a:latin typeface="Arial" pitchFamily="34" charset="0"/>
                </a:defRPr>
              </a:lvl3pPr>
              <a:lvl4pPr marL="1600200" indent="-228600" eaLnBrk="0" hangingPunct="0">
                <a:defRPr sz="4400">
                  <a:solidFill>
                    <a:schemeClr val="tx1"/>
                  </a:solidFill>
                  <a:latin typeface="Arial" pitchFamily="34" charset="0"/>
                </a:defRPr>
              </a:lvl4pPr>
              <a:lvl5pPr marL="2057400" indent="-228600" eaLnBrk="0" hangingPunct="0">
                <a:defRPr sz="4400">
                  <a:solidFill>
                    <a:schemeClr val="tx1"/>
                  </a:solidFill>
                  <a:latin typeface="Arial" pitchFamily="34" charset="0"/>
                </a:defRPr>
              </a:lvl5pPr>
              <a:lvl6pPr marL="25146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Arial" pitchFamily="34" charset="0"/>
                </a:defRPr>
              </a:lvl6pPr>
              <a:lvl7pPr marL="29718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Arial" pitchFamily="34" charset="0"/>
                </a:defRPr>
              </a:lvl7pPr>
              <a:lvl8pPr marL="34290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Arial" pitchFamily="34" charset="0"/>
                </a:defRPr>
              </a:lvl8pPr>
              <a:lvl9pPr marL="38862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Arial" pitchFamily="34" charset="0"/>
                </a:defRPr>
              </a:lvl9pPr>
            </a:lstStyle>
            <a:p>
              <a:pPr algn="l" eaLnBrk="1" hangingPunct="1"/>
              <a:r>
                <a:rPr lang="en-US" altLang="en-US" sz="2585" b="1" u="sng" dirty="0">
                  <a:latin typeface="+mn-lt"/>
                </a:rPr>
                <a:t>OUTPUT</a:t>
              </a:r>
            </a:p>
          </p:txBody>
        </p:sp>
        <p:sp>
          <p:nvSpPr>
            <p:cNvPr id="50" name="TextBox 18"/>
            <p:cNvSpPr txBox="1">
              <a:spLocks noChangeArrowheads="1"/>
            </p:cNvSpPr>
            <p:nvPr/>
          </p:nvSpPr>
          <p:spPr bwMode="auto">
            <a:xfrm>
              <a:off x="271369" y="4946997"/>
              <a:ext cx="2710607" cy="8385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 eaLnBrk="0" hangingPunct="0">
                <a:defRPr sz="4400">
                  <a:solidFill>
                    <a:schemeClr val="tx1"/>
                  </a:solidFill>
                  <a:latin typeface="Arial" pitchFamily="34" charset="0"/>
                </a:defRPr>
              </a:lvl1pPr>
              <a:lvl2pPr marL="742950" indent="-285750" eaLnBrk="0" hangingPunct="0">
                <a:defRPr sz="4400">
                  <a:solidFill>
                    <a:schemeClr val="tx1"/>
                  </a:solidFill>
                  <a:latin typeface="Arial" pitchFamily="34" charset="0"/>
                </a:defRPr>
              </a:lvl2pPr>
              <a:lvl3pPr marL="1143000" indent="-228600" eaLnBrk="0" hangingPunct="0">
                <a:defRPr sz="4400">
                  <a:solidFill>
                    <a:schemeClr val="tx1"/>
                  </a:solidFill>
                  <a:latin typeface="Arial" pitchFamily="34" charset="0"/>
                </a:defRPr>
              </a:lvl3pPr>
              <a:lvl4pPr marL="1600200" indent="-228600" eaLnBrk="0" hangingPunct="0">
                <a:defRPr sz="4400">
                  <a:solidFill>
                    <a:schemeClr val="tx1"/>
                  </a:solidFill>
                  <a:latin typeface="Arial" pitchFamily="34" charset="0"/>
                </a:defRPr>
              </a:lvl4pPr>
              <a:lvl5pPr marL="2057400" indent="-228600" eaLnBrk="0" hangingPunct="0">
                <a:defRPr sz="4400">
                  <a:solidFill>
                    <a:schemeClr val="tx1"/>
                  </a:solidFill>
                  <a:latin typeface="Arial" pitchFamily="34" charset="0"/>
                </a:defRPr>
              </a:lvl5pPr>
              <a:lvl6pPr marL="25146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Arial" pitchFamily="34" charset="0"/>
                </a:defRPr>
              </a:lvl6pPr>
              <a:lvl7pPr marL="29718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Arial" pitchFamily="34" charset="0"/>
                </a:defRPr>
              </a:lvl7pPr>
              <a:lvl8pPr marL="34290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Arial" pitchFamily="34" charset="0"/>
                </a:defRPr>
              </a:lvl8pPr>
              <a:lvl9pPr marL="38862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Arial" pitchFamily="34" charset="0"/>
                </a:defRPr>
              </a:lvl9pPr>
            </a:lstStyle>
            <a:p>
              <a:pPr algn="ctr" eaLnBrk="1" hangingPunct="1"/>
              <a:r>
                <a:rPr lang="en-US" altLang="en-US" sz="2215" b="1" dirty="0">
                  <a:solidFill>
                    <a:srgbClr val="0000FF"/>
                  </a:solidFill>
                  <a:latin typeface="+mn-lt"/>
                </a:rPr>
                <a:t>GST on </a:t>
              </a:r>
              <a:r>
                <a:rPr lang="en-US" altLang="en-US" sz="2215" b="1" u="sng" dirty="0">
                  <a:latin typeface="+mn-lt"/>
                </a:rPr>
                <a:t>Input</a:t>
              </a:r>
              <a:r>
                <a:rPr lang="en-US" altLang="en-US" sz="2215" b="1" dirty="0">
                  <a:latin typeface="+mn-lt"/>
                </a:rPr>
                <a:t> </a:t>
              </a:r>
            </a:p>
            <a:p>
              <a:pPr algn="ctr" eaLnBrk="1" hangingPunct="1"/>
              <a:r>
                <a:rPr lang="en-US" altLang="en-US" sz="2215" b="1" dirty="0">
                  <a:solidFill>
                    <a:srgbClr val="0000FF"/>
                  </a:solidFill>
                  <a:latin typeface="+mn-lt"/>
                </a:rPr>
                <a:t>= Input Tax</a:t>
              </a:r>
            </a:p>
          </p:txBody>
        </p:sp>
        <p:sp>
          <p:nvSpPr>
            <p:cNvPr id="51" name="TextBox 19"/>
            <p:cNvSpPr txBox="1">
              <a:spLocks noChangeArrowheads="1"/>
            </p:cNvSpPr>
            <p:nvPr/>
          </p:nvSpPr>
          <p:spPr bwMode="auto">
            <a:xfrm>
              <a:off x="7074554" y="4946996"/>
              <a:ext cx="2669001" cy="8385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 eaLnBrk="0" hangingPunct="0">
                <a:defRPr sz="4400">
                  <a:solidFill>
                    <a:schemeClr val="tx1"/>
                  </a:solidFill>
                  <a:latin typeface="Arial" pitchFamily="34" charset="0"/>
                </a:defRPr>
              </a:lvl1pPr>
              <a:lvl2pPr marL="742950" indent="-285750" eaLnBrk="0" hangingPunct="0">
                <a:defRPr sz="4400">
                  <a:solidFill>
                    <a:schemeClr val="tx1"/>
                  </a:solidFill>
                  <a:latin typeface="Arial" pitchFamily="34" charset="0"/>
                </a:defRPr>
              </a:lvl2pPr>
              <a:lvl3pPr marL="1143000" indent="-228600" eaLnBrk="0" hangingPunct="0">
                <a:defRPr sz="4400">
                  <a:solidFill>
                    <a:schemeClr val="tx1"/>
                  </a:solidFill>
                  <a:latin typeface="Arial" pitchFamily="34" charset="0"/>
                </a:defRPr>
              </a:lvl3pPr>
              <a:lvl4pPr marL="1600200" indent="-228600" eaLnBrk="0" hangingPunct="0">
                <a:defRPr sz="4400">
                  <a:solidFill>
                    <a:schemeClr val="tx1"/>
                  </a:solidFill>
                  <a:latin typeface="Arial" pitchFamily="34" charset="0"/>
                </a:defRPr>
              </a:lvl4pPr>
              <a:lvl5pPr marL="2057400" indent="-228600" eaLnBrk="0" hangingPunct="0">
                <a:defRPr sz="4400">
                  <a:solidFill>
                    <a:schemeClr val="tx1"/>
                  </a:solidFill>
                  <a:latin typeface="Arial" pitchFamily="34" charset="0"/>
                </a:defRPr>
              </a:lvl5pPr>
              <a:lvl6pPr marL="25146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Arial" pitchFamily="34" charset="0"/>
                </a:defRPr>
              </a:lvl6pPr>
              <a:lvl7pPr marL="29718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Arial" pitchFamily="34" charset="0"/>
                </a:defRPr>
              </a:lvl7pPr>
              <a:lvl8pPr marL="34290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Arial" pitchFamily="34" charset="0"/>
                </a:defRPr>
              </a:lvl8pPr>
              <a:lvl9pPr marL="38862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Arial" pitchFamily="34" charset="0"/>
                </a:defRPr>
              </a:lvl9pPr>
            </a:lstStyle>
            <a:p>
              <a:pPr algn="ctr" eaLnBrk="1" hangingPunct="1"/>
              <a:r>
                <a:rPr lang="en-US" altLang="en-US" sz="2215" b="1" dirty="0">
                  <a:solidFill>
                    <a:srgbClr val="0000FF"/>
                  </a:solidFill>
                  <a:latin typeface="+mn-lt"/>
                </a:rPr>
                <a:t>GST on </a:t>
              </a:r>
              <a:r>
                <a:rPr lang="en-US" altLang="en-US" sz="2215" b="1" u="sng" dirty="0">
                  <a:latin typeface="+mn-lt"/>
                </a:rPr>
                <a:t>Output</a:t>
              </a:r>
            </a:p>
            <a:p>
              <a:pPr algn="ctr" eaLnBrk="1" hangingPunct="1"/>
              <a:r>
                <a:rPr lang="en-US" altLang="en-US" sz="2215" b="1" dirty="0">
                  <a:solidFill>
                    <a:srgbClr val="0000FF"/>
                  </a:solidFill>
                  <a:latin typeface="+mn-lt"/>
                </a:rPr>
                <a:t>= Output Tax</a:t>
              </a:r>
            </a:p>
          </p:txBody>
        </p:sp>
        <p:sp>
          <p:nvSpPr>
            <p:cNvPr id="52" name="AutoShape 20"/>
            <p:cNvSpPr>
              <a:spLocks noChangeArrowheads="1"/>
            </p:cNvSpPr>
            <p:nvPr/>
          </p:nvSpPr>
          <p:spPr bwMode="auto">
            <a:xfrm rot="5400000">
              <a:off x="4555867" y="4255027"/>
              <a:ext cx="480481" cy="485775"/>
            </a:xfrm>
            <a:custGeom>
              <a:avLst/>
              <a:gdLst>
                <a:gd name="T0" fmla="*/ 2147483647 w 21600"/>
                <a:gd name="T1" fmla="*/ 0 h 21600"/>
                <a:gd name="T2" fmla="*/ 0 w 21600"/>
                <a:gd name="T3" fmla="*/ 2147483647 h 21600"/>
                <a:gd name="T4" fmla="*/ 2147483647 w 21600"/>
                <a:gd name="T5" fmla="*/ 2147483647 h 21600"/>
                <a:gd name="T6" fmla="*/ 2147483647 w 21600"/>
                <a:gd name="T7" fmla="*/ 2147483647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3375 w 21600"/>
                <a:gd name="T13" fmla="*/ 5400 h 21600"/>
                <a:gd name="T14" fmla="*/ 18900 w 21600"/>
                <a:gd name="T15" fmla="*/ 16200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6200" y="0"/>
                  </a:moveTo>
                  <a:lnTo>
                    <a:pt x="16200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6200" y="16200"/>
                  </a:lnTo>
                  <a:lnTo>
                    <a:pt x="16200" y="21600"/>
                  </a:lnTo>
                  <a:lnTo>
                    <a:pt x="21600" y="1080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close/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</p:spPr>
          <p:txBody>
            <a:bodyPr wrap="none" anchor="ctr"/>
            <a:lstStyle>
              <a:lvl1pPr eaLnBrk="0" hangingPunct="0">
                <a:defRPr sz="4400">
                  <a:solidFill>
                    <a:schemeClr val="tx1"/>
                  </a:solidFill>
                  <a:latin typeface="Arial" pitchFamily="34" charset="0"/>
                </a:defRPr>
              </a:lvl1pPr>
              <a:lvl2pPr marL="742950" indent="-285750" eaLnBrk="0" hangingPunct="0">
                <a:defRPr sz="4400">
                  <a:solidFill>
                    <a:schemeClr val="tx1"/>
                  </a:solidFill>
                  <a:latin typeface="Arial" pitchFamily="34" charset="0"/>
                </a:defRPr>
              </a:lvl2pPr>
              <a:lvl3pPr marL="1143000" indent="-228600" eaLnBrk="0" hangingPunct="0">
                <a:defRPr sz="4400">
                  <a:solidFill>
                    <a:schemeClr val="tx1"/>
                  </a:solidFill>
                  <a:latin typeface="Arial" pitchFamily="34" charset="0"/>
                </a:defRPr>
              </a:lvl3pPr>
              <a:lvl4pPr marL="1600200" indent="-228600" eaLnBrk="0" hangingPunct="0">
                <a:defRPr sz="4400">
                  <a:solidFill>
                    <a:schemeClr val="tx1"/>
                  </a:solidFill>
                  <a:latin typeface="Arial" pitchFamily="34" charset="0"/>
                </a:defRPr>
              </a:lvl4pPr>
              <a:lvl5pPr marL="2057400" indent="-228600" eaLnBrk="0" hangingPunct="0">
                <a:defRPr sz="4400">
                  <a:solidFill>
                    <a:schemeClr val="tx1"/>
                  </a:solidFill>
                  <a:latin typeface="Arial" pitchFamily="34" charset="0"/>
                </a:defRPr>
              </a:lvl5pPr>
              <a:lvl6pPr marL="25146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Arial" pitchFamily="34" charset="0"/>
                </a:defRPr>
              </a:lvl6pPr>
              <a:lvl7pPr marL="29718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Arial" pitchFamily="34" charset="0"/>
                </a:defRPr>
              </a:lvl7pPr>
              <a:lvl8pPr marL="34290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Arial" pitchFamily="34" charset="0"/>
                </a:defRPr>
              </a:lvl8pPr>
              <a:lvl9pPr marL="38862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Arial" pitchFamily="34" charset="0"/>
                </a:defRPr>
              </a:lvl9pPr>
            </a:lstStyle>
            <a:p>
              <a:pPr eaLnBrk="1" hangingPunct="1"/>
              <a:endParaRPr lang="en-MY" altLang="en-US" sz="4062">
                <a:latin typeface="+mn-lt"/>
              </a:endParaRPr>
            </a:p>
          </p:txBody>
        </p:sp>
        <p:sp>
          <p:nvSpPr>
            <p:cNvPr id="53" name="Rectangle 21"/>
            <p:cNvSpPr>
              <a:spLocks noChangeArrowheads="1"/>
            </p:cNvSpPr>
            <p:nvPr/>
          </p:nvSpPr>
          <p:spPr bwMode="auto">
            <a:xfrm>
              <a:off x="3693589" y="4810163"/>
              <a:ext cx="2205037" cy="914400"/>
            </a:xfrm>
            <a:prstGeom prst="roundRect">
              <a:avLst/>
            </a:prstGeom>
            <a:solidFill>
              <a:srgbClr val="FF0000"/>
            </a:solidFill>
            <a:ln w="12700">
              <a:noFill/>
              <a:miter lim="800000"/>
              <a:headEnd type="none" w="sm" len="sm"/>
              <a:tailEnd type="none" w="sm" len="sm"/>
            </a:ln>
            <a:effectLst/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139700" h="139700"/>
            </a:sp3d>
          </p:spPr>
          <p:txBody>
            <a:bodyPr wrap="none" anchor="ctr"/>
            <a:lstStyle>
              <a:lvl1pPr eaLnBrk="0" hangingPunct="0">
                <a:defRPr sz="4400">
                  <a:solidFill>
                    <a:schemeClr val="tx1"/>
                  </a:solidFill>
                  <a:latin typeface="Arial" pitchFamily="34" charset="0"/>
                </a:defRPr>
              </a:lvl1pPr>
              <a:lvl2pPr marL="742950" indent="-285750" eaLnBrk="0" hangingPunct="0">
                <a:defRPr sz="4400">
                  <a:solidFill>
                    <a:schemeClr val="tx1"/>
                  </a:solidFill>
                  <a:latin typeface="Arial" pitchFamily="34" charset="0"/>
                </a:defRPr>
              </a:lvl2pPr>
              <a:lvl3pPr marL="1143000" indent="-228600" eaLnBrk="0" hangingPunct="0">
                <a:defRPr sz="4400">
                  <a:solidFill>
                    <a:schemeClr val="tx1"/>
                  </a:solidFill>
                  <a:latin typeface="Arial" pitchFamily="34" charset="0"/>
                </a:defRPr>
              </a:lvl3pPr>
              <a:lvl4pPr marL="1600200" indent="-228600" eaLnBrk="0" hangingPunct="0">
                <a:defRPr sz="4400">
                  <a:solidFill>
                    <a:schemeClr val="tx1"/>
                  </a:solidFill>
                  <a:latin typeface="Arial" pitchFamily="34" charset="0"/>
                </a:defRPr>
              </a:lvl4pPr>
              <a:lvl5pPr marL="2057400" indent="-228600" eaLnBrk="0" hangingPunct="0">
                <a:defRPr sz="4400">
                  <a:solidFill>
                    <a:schemeClr val="tx1"/>
                  </a:solidFill>
                  <a:latin typeface="Arial" pitchFamily="34" charset="0"/>
                </a:defRPr>
              </a:lvl5pPr>
              <a:lvl6pPr marL="25146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Arial" pitchFamily="34" charset="0"/>
                </a:defRPr>
              </a:lvl6pPr>
              <a:lvl7pPr marL="29718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Arial" pitchFamily="34" charset="0"/>
                </a:defRPr>
              </a:lvl7pPr>
              <a:lvl8pPr marL="34290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Arial" pitchFamily="34" charset="0"/>
                </a:defRPr>
              </a:lvl8pPr>
              <a:lvl9pPr marL="38862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Arial" pitchFamily="34" charset="0"/>
                </a:defRPr>
              </a:lvl9pPr>
            </a:lstStyle>
            <a:p>
              <a:pPr algn="ctr" eaLnBrk="1" hangingPunct="1"/>
              <a:r>
                <a:rPr lang="en-US" altLang="en-US" sz="1754" b="1" dirty="0">
                  <a:solidFill>
                    <a:schemeClr val="bg1"/>
                  </a:solidFill>
                  <a:latin typeface="+mn-lt"/>
                </a:rPr>
                <a:t>Claim</a:t>
              </a:r>
            </a:p>
            <a:p>
              <a:pPr algn="ctr" eaLnBrk="1" hangingPunct="1"/>
              <a:r>
                <a:rPr lang="en-US" altLang="en-US" sz="1754" b="1" dirty="0">
                  <a:solidFill>
                    <a:schemeClr val="bg1"/>
                  </a:solidFill>
                  <a:latin typeface="+mn-lt"/>
                </a:rPr>
                <a:t>Input Tax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965235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8507455" y="6407155"/>
            <a:ext cx="532557" cy="36512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29</a:t>
            </a:fld>
            <a:endParaRPr lang="en-US"/>
          </a:p>
        </p:txBody>
      </p:sp>
      <p:sp>
        <p:nvSpPr>
          <p:cNvPr id="23" name="TextBox 22"/>
          <p:cNvSpPr txBox="1"/>
          <p:nvPr/>
        </p:nvSpPr>
        <p:spPr>
          <a:xfrm>
            <a:off x="838199" y="2902848"/>
            <a:ext cx="251916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Standard-rated</a:t>
            </a:r>
          </a:p>
          <a:p>
            <a:endParaRPr lang="en-US" sz="2400" dirty="0"/>
          </a:p>
          <a:p>
            <a:r>
              <a:rPr lang="en-US" sz="2400" dirty="0" smtClean="0"/>
              <a:t>Zero-rated</a:t>
            </a:r>
          </a:p>
          <a:p>
            <a:endParaRPr lang="en-US" sz="2400" dirty="0"/>
          </a:p>
          <a:p>
            <a:r>
              <a:rPr lang="en-US" sz="2400" dirty="0" smtClean="0"/>
              <a:t>Exempted</a:t>
            </a:r>
            <a:endParaRPr lang="en-MY" sz="2400" dirty="0"/>
          </a:p>
        </p:txBody>
      </p:sp>
      <p:grpSp>
        <p:nvGrpSpPr>
          <p:cNvPr id="24" name="Group 23"/>
          <p:cNvGrpSpPr/>
          <p:nvPr/>
        </p:nvGrpSpPr>
        <p:grpSpPr>
          <a:xfrm>
            <a:off x="2971800" y="2209800"/>
            <a:ext cx="2489454" cy="2819400"/>
            <a:chOff x="914400" y="1828800"/>
            <a:chExt cx="2057400" cy="3101340"/>
          </a:xfrm>
        </p:grpSpPr>
        <p:sp>
          <p:nvSpPr>
            <p:cNvPr id="33" name="Rectangle 32"/>
            <p:cNvSpPr/>
            <p:nvPr/>
          </p:nvSpPr>
          <p:spPr>
            <a:xfrm>
              <a:off x="914400" y="2133600"/>
              <a:ext cx="2057400" cy="2796540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MY" sz="2400"/>
            </a:p>
          </p:txBody>
        </p:sp>
        <p:sp>
          <p:nvSpPr>
            <p:cNvPr id="34" name="Rounded Rectangle 33"/>
            <p:cNvSpPr/>
            <p:nvPr/>
          </p:nvSpPr>
          <p:spPr>
            <a:xfrm>
              <a:off x="1052286" y="1828800"/>
              <a:ext cx="1785482" cy="533400"/>
            </a:xfrm>
            <a:prstGeom prst="roundRect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400" dirty="0" smtClean="0"/>
                <a:t>GST Rate</a:t>
              </a:r>
              <a:endParaRPr lang="en-MY" sz="2400" dirty="0"/>
            </a:p>
          </p:txBody>
        </p:sp>
      </p:grpSp>
      <p:grpSp>
        <p:nvGrpSpPr>
          <p:cNvPr id="35" name="Group 34"/>
          <p:cNvGrpSpPr/>
          <p:nvPr/>
        </p:nvGrpSpPr>
        <p:grpSpPr>
          <a:xfrm>
            <a:off x="5575173" y="2246168"/>
            <a:ext cx="2489454" cy="2783031"/>
            <a:chOff x="3200400" y="1866900"/>
            <a:chExt cx="2057400" cy="3061334"/>
          </a:xfrm>
        </p:grpSpPr>
        <p:sp>
          <p:nvSpPr>
            <p:cNvPr id="36" name="Rectangle 35"/>
            <p:cNvSpPr/>
            <p:nvPr/>
          </p:nvSpPr>
          <p:spPr>
            <a:xfrm>
              <a:off x="3200400" y="2133600"/>
              <a:ext cx="2057400" cy="2794634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MY" sz="2400"/>
            </a:p>
          </p:txBody>
        </p:sp>
        <p:sp>
          <p:nvSpPr>
            <p:cNvPr id="37" name="Rounded Rectangle 36"/>
            <p:cNvSpPr/>
            <p:nvPr/>
          </p:nvSpPr>
          <p:spPr>
            <a:xfrm>
              <a:off x="3336359" y="1866900"/>
              <a:ext cx="1785482" cy="533400"/>
            </a:xfrm>
            <a:prstGeom prst="roundRect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400" dirty="0" smtClean="0"/>
                <a:t>Claimable</a:t>
              </a:r>
              <a:endParaRPr lang="en-MY" sz="2400" dirty="0"/>
            </a:p>
          </p:txBody>
        </p:sp>
      </p:grpSp>
      <p:cxnSp>
        <p:nvCxnSpPr>
          <p:cNvPr id="38" name="Straight Connector 37"/>
          <p:cNvCxnSpPr/>
          <p:nvPr/>
        </p:nvCxnSpPr>
        <p:spPr>
          <a:xfrm>
            <a:off x="2279075" y="3491345"/>
            <a:ext cx="5943600" cy="0"/>
          </a:xfrm>
          <a:prstGeom prst="line">
            <a:avLst/>
          </a:prstGeom>
          <a:ln>
            <a:solidFill>
              <a:schemeClr val="accent1">
                <a:shade val="95000"/>
                <a:satMod val="105000"/>
                <a:alpha val="78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/>
          <p:cNvCxnSpPr/>
          <p:nvPr/>
        </p:nvCxnSpPr>
        <p:spPr>
          <a:xfrm>
            <a:off x="2298156" y="4253345"/>
            <a:ext cx="5943600" cy="0"/>
          </a:xfrm>
          <a:prstGeom prst="line">
            <a:avLst/>
          </a:prstGeom>
          <a:ln>
            <a:solidFill>
              <a:schemeClr val="accent1">
                <a:shade val="95000"/>
                <a:satMod val="105000"/>
                <a:alpha val="78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" name="Picture 3" descr="S:\iACCOUNTS Master Folder\User Folder\Afif\Afif's Portal\Bahan\Sign-Error-icon copy kecik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1090" y="4470400"/>
            <a:ext cx="254000" cy="25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4" descr="S:\iACCOUNTS Master Folder\User Folder\Afif\Afif's Portal\Bahan\Checkmark kecik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0071" y="2969688"/>
            <a:ext cx="299657" cy="253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4" descr="S:\iACCOUNTS Master Folder\User Folder\Afif\Afif's Portal\Bahan\Checkmark kecik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8262" y="3687898"/>
            <a:ext cx="299657" cy="253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3" name="TextBox 42"/>
          <p:cNvSpPr txBox="1"/>
          <p:nvPr/>
        </p:nvSpPr>
        <p:spPr>
          <a:xfrm>
            <a:off x="2971800" y="2902848"/>
            <a:ext cx="2489455" cy="20079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/>
              <a:t>6</a:t>
            </a:r>
            <a:r>
              <a:rPr lang="en-US" sz="2400" dirty="0" smtClean="0"/>
              <a:t> %</a:t>
            </a:r>
          </a:p>
          <a:p>
            <a:pPr algn="ctr"/>
            <a:endParaRPr lang="en-US" sz="2400" dirty="0"/>
          </a:p>
          <a:p>
            <a:pPr algn="ctr"/>
            <a:r>
              <a:rPr lang="en-US" sz="2400" dirty="0" smtClean="0"/>
              <a:t>0 %</a:t>
            </a:r>
          </a:p>
          <a:p>
            <a:pPr algn="ctr"/>
            <a:endParaRPr lang="en-US" sz="2400" dirty="0"/>
          </a:p>
          <a:p>
            <a:pPr algn="ctr"/>
            <a:r>
              <a:rPr lang="en-US" sz="2400" dirty="0" smtClean="0"/>
              <a:t>-</a:t>
            </a:r>
            <a:endParaRPr lang="en-MY" sz="2400" dirty="0"/>
          </a:p>
        </p:txBody>
      </p:sp>
      <p:sp>
        <p:nvSpPr>
          <p:cNvPr id="44" name="Rectangle 43"/>
          <p:cNvSpPr/>
          <p:nvPr/>
        </p:nvSpPr>
        <p:spPr>
          <a:xfrm>
            <a:off x="-219006" y="570836"/>
            <a:ext cx="6477000" cy="844062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en-US" sz="2585" dirty="0">
                <a:latin typeface="Calibri" pitchFamily="34" charset="0"/>
                <a:cs typeface="Calibri" pitchFamily="34" charset="0"/>
              </a:rPr>
              <a:t>GST MECHANISM (CONTD.)</a:t>
            </a:r>
            <a:endParaRPr lang="en-US" sz="2215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570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-219006" y="570836"/>
            <a:ext cx="6477000" cy="844062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en-US" sz="2585" dirty="0">
                <a:latin typeface="Calibri" pitchFamily="34" charset="0"/>
                <a:cs typeface="Calibri" pitchFamily="34" charset="0"/>
              </a:rPr>
              <a:t>HOW GST WORKS ?</a:t>
            </a:r>
          </a:p>
          <a:p>
            <a:pPr lvl="1"/>
            <a:r>
              <a:rPr lang="en-US" sz="1846" dirty="0">
                <a:latin typeface="Calibri" pitchFamily="34" charset="0"/>
                <a:cs typeface="Calibri" pitchFamily="34" charset="0"/>
              </a:rPr>
              <a:t>STANDARD </a:t>
            </a:r>
            <a:r>
              <a:rPr lang="en-US" sz="1846" dirty="0" smtClean="0">
                <a:latin typeface="Calibri" pitchFamily="34" charset="0"/>
                <a:cs typeface="Calibri" pitchFamily="34" charset="0"/>
              </a:rPr>
              <a:t>RATED 6%</a:t>
            </a:r>
            <a:endParaRPr lang="en-US" sz="1846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5E794-307C-49D3-8CE5-47BF882ED0AE}" type="slidenum">
              <a:rPr lang="en-MY" smtClean="0"/>
              <a:pPr/>
              <a:t>30</a:t>
            </a:fld>
            <a:endParaRPr lang="en-MY" dirty="0"/>
          </a:p>
        </p:txBody>
      </p:sp>
      <p:sp>
        <p:nvSpPr>
          <p:cNvPr id="22" name="Rectangle 17"/>
          <p:cNvSpPr>
            <a:spLocks noChangeArrowheads="1"/>
          </p:cNvSpPr>
          <p:nvPr/>
        </p:nvSpPr>
        <p:spPr bwMode="auto">
          <a:xfrm>
            <a:off x="637571" y="4230028"/>
            <a:ext cx="1392022" cy="2557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/>
          <a:p>
            <a:pPr algn="ctr" defTabSz="826498">
              <a:buClr>
                <a:srgbClr val="FFFFFF"/>
              </a:buClr>
            </a:pPr>
            <a:r>
              <a:rPr lang="en-US" sz="1662" b="1" dirty="0">
                <a:solidFill>
                  <a:srgbClr val="000000"/>
                </a:solidFill>
                <a:ea typeface="SimSun" pitchFamily="2" charset="-122"/>
              </a:rPr>
              <a:t>Manufacturer</a:t>
            </a:r>
          </a:p>
        </p:txBody>
      </p:sp>
      <p:sp>
        <p:nvSpPr>
          <p:cNvPr id="23" name="Rectangle 25"/>
          <p:cNvSpPr>
            <a:spLocks noChangeArrowheads="1"/>
          </p:cNvSpPr>
          <p:nvPr/>
        </p:nvSpPr>
        <p:spPr bwMode="auto">
          <a:xfrm>
            <a:off x="2886649" y="4240049"/>
            <a:ext cx="1157231" cy="2557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/>
          <a:p>
            <a:pPr algn="ctr" defTabSz="826498">
              <a:buClr>
                <a:srgbClr val="FFFFFF"/>
              </a:buClr>
            </a:pPr>
            <a:r>
              <a:rPr lang="en-US" sz="1662" b="1" dirty="0">
                <a:solidFill>
                  <a:srgbClr val="000000"/>
                </a:solidFill>
                <a:ea typeface="SimSun" pitchFamily="2" charset="-122"/>
              </a:rPr>
              <a:t>Wholesaler</a:t>
            </a:r>
          </a:p>
        </p:txBody>
      </p:sp>
      <p:sp>
        <p:nvSpPr>
          <p:cNvPr id="33" name="Down Arrow 15"/>
          <p:cNvSpPr>
            <a:spLocks noChangeArrowheads="1"/>
          </p:cNvSpPr>
          <p:nvPr/>
        </p:nvSpPr>
        <p:spPr bwMode="auto">
          <a:xfrm>
            <a:off x="2154334" y="3288566"/>
            <a:ext cx="593052" cy="452803"/>
          </a:xfrm>
          <a:prstGeom prst="downArrow">
            <a:avLst>
              <a:gd name="adj1" fmla="val 50000"/>
              <a:gd name="adj2" fmla="val 41551"/>
            </a:avLst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l"/>
            <a:r>
              <a:rPr lang="en-GB" sz="1200" dirty="0" smtClean="0">
                <a:solidFill>
                  <a:srgbClr val="000000"/>
                </a:solidFill>
              </a:rPr>
              <a:t>6%</a:t>
            </a:r>
            <a:endParaRPr lang="en-GB" sz="1200" dirty="0">
              <a:solidFill>
                <a:srgbClr val="000000"/>
              </a:solidFill>
            </a:endParaRPr>
          </a:p>
        </p:txBody>
      </p:sp>
      <p:sp>
        <p:nvSpPr>
          <p:cNvPr id="34" name="Down Arrow 16"/>
          <p:cNvSpPr>
            <a:spLocks noChangeArrowheads="1"/>
          </p:cNvSpPr>
          <p:nvPr/>
        </p:nvSpPr>
        <p:spPr bwMode="auto">
          <a:xfrm>
            <a:off x="4269696" y="3274445"/>
            <a:ext cx="599005" cy="454269"/>
          </a:xfrm>
          <a:prstGeom prst="downArrow">
            <a:avLst>
              <a:gd name="adj1" fmla="val 50000"/>
              <a:gd name="adj2" fmla="val 41551"/>
            </a:avLst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l"/>
            <a:r>
              <a:rPr lang="en-GB" sz="1200" dirty="0" smtClean="0">
                <a:solidFill>
                  <a:srgbClr val="000000"/>
                </a:solidFill>
              </a:rPr>
              <a:t>6%</a:t>
            </a:r>
            <a:endParaRPr lang="en-GB" sz="1200" dirty="0">
              <a:solidFill>
                <a:srgbClr val="000000"/>
              </a:solidFill>
            </a:endParaRPr>
          </a:p>
        </p:txBody>
      </p:sp>
      <p:sp>
        <p:nvSpPr>
          <p:cNvPr id="35" name="Down Arrow 17"/>
          <p:cNvSpPr>
            <a:spLocks noChangeArrowheads="1"/>
          </p:cNvSpPr>
          <p:nvPr/>
        </p:nvSpPr>
        <p:spPr bwMode="auto">
          <a:xfrm>
            <a:off x="6546608" y="3288566"/>
            <a:ext cx="573869" cy="452804"/>
          </a:xfrm>
          <a:prstGeom prst="downArrow">
            <a:avLst>
              <a:gd name="adj1" fmla="val 50000"/>
              <a:gd name="adj2" fmla="val 41551"/>
            </a:avLst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l"/>
            <a:r>
              <a:rPr lang="en-GB" sz="1200" dirty="0" smtClean="0">
                <a:solidFill>
                  <a:schemeClr val="tx1"/>
                </a:solidFill>
              </a:rPr>
              <a:t>6%</a:t>
            </a:r>
            <a:endParaRPr lang="en-GB" sz="1200" dirty="0">
              <a:solidFill>
                <a:schemeClr val="tx1"/>
              </a:solidFill>
            </a:endParaRPr>
          </a:p>
        </p:txBody>
      </p:sp>
      <p:sp>
        <p:nvSpPr>
          <p:cNvPr id="36" name="Rectangle 36"/>
          <p:cNvSpPr>
            <a:spLocks noChangeArrowheads="1"/>
          </p:cNvSpPr>
          <p:nvPr/>
        </p:nvSpPr>
        <p:spPr bwMode="auto">
          <a:xfrm>
            <a:off x="2154334" y="2299477"/>
            <a:ext cx="4930456" cy="490430"/>
          </a:xfrm>
          <a:prstGeom prst="rect">
            <a:avLst/>
          </a:prstGeom>
          <a:ln/>
          <a:extLst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 anchorCtr="1"/>
          <a:lstStyle/>
          <a:p>
            <a:pPr algn="ctr"/>
            <a:r>
              <a:rPr lang="en-GB" sz="2585" b="1" dirty="0">
                <a:latin typeface="Calibri" pitchFamily="34" charset="0"/>
              </a:rPr>
              <a:t>GST AT STANDARD RATE 6%  </a:t>
            </a:r>
          </a:p>
        </p:txBody>
      </p:sp>
      <p:sp>
        <p:nvSpPr>
          <p:cNvPr id="37" name="Rectangle 25"/>
          <p:cNvSpPr>
            <a:spLocks noChangeArrowheads="1"/>
          </p:cNvSpPr>
          <p:nvPr/>
        </p:nvSpPr>
        <p:spPr bwMode="auto">
          <a:xfrm>
            <a:off x="5107857" y="4256215"/>
            <a:ext cx="1157879" cy="2557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/>
          <a:p>
            <a:pPr algn="ctr" defTabSz="826498">
              <a:buClr>
                <a:srgbClr val="FFFFFF"/>
              </a:buClr>
            </a:pPr>
            <a:r>
              <a:rPr lang="en-US" sz="1662" b="1" dirty="0">
                <a:solidFill>
                  <a:srgbClr val="000000"/>
                </a:solidFill>
                <a:ea typeface="SimSun" pitchFamily="2" charset="-122"/>
              </a:rPr>
              <a:t>Retailer</a:t>
            </a:r>
          </a:p>
        </p:txBody>
      </p:sp>
      <p:sp>
        <p:nvSpPr>
          <p:cNvPr id="38" name="Rectangle 25"/>
          <p:cNvSpPr>
            <a:spLocks noChangeArrowheads="1"/>
          </p:cNvSpPr>
          <p:nvPr/>
        </p:nvSpPr>
        <p:spPr bwMode="auto">
          <a:xfrm>
            <a:off x="7284299" y="4230028"/>
            <a:ext cx="1157879" cy="2557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/>
          <a:p>
            <a:pPr algn="ctr" defTabSz="826498">
              <a:buClr>
                <a:srgbClr val="FFFFFF"/>
              </a:buClr>
            </a:pPr>
            <a:r>
              <a:rPr lang="en-US" sz="1662" b="1" dirty="0">
                <a:solidFill>
                  <a:srgbClr val="000000"/>
                </a:solidFill>
                <a:ea typeface="SimSun" pitchFamily="2" charset="-122"/>
              </a:rPr>
              <a:t>Consumer</a:t>
            </a:r>
          </a:p>
        </p:txBody>
      </p:sp>
      <p:sp>
        <p:nvSpPr>
          <p:cNvPr id="68" name="Right Brace 67"/>
          <p:cNvSpPr/>
          <p:nvPr/>
        </p:nvSpPr>
        <p:spPr>
          <a:xfrm rot="5400000">
            <a:off x="3377637" y="2591117"/>
            <a:ext cx="377621" cy="4460034"/>
          </a:xfrm>
          <a:prstGeom prst="rightBrace">
            <a:avLst>
              <a:gd name="adj1" fmla="val 0"/>
              <a:gd name="adj2" fmla="val 50000"/>
            </a:avLst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MY" sz="1662"/>
          </a:p>
        </p:txBody>
      </p:sp>
      <p:sp>
        <p:nvSpPr>
          <p:cNvPr id="69" name="TextBox 68"/>
          <p:cNvSpPr txBox="1"/>
          <p:nvPr/>
        </p:nvSpPr>
        <p:spPr>
          <a:xfrm>
            <a:off x="2439402" y="5050231"/>
            <a:ext cx="2698317" cy="774058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215" b="1" dirty="0"/>
              <a:t>GST input tax claimable</a:t>
            </a:r>
            <a:endParaRPr lang="en-MY" sz="2215" b="1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197" y="2946862"/>
            <a:ext cx="1804817" cy="126615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2970" y="3008670"/>
            <a:ext cx="1636535" cy="122740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4"/>
          <a:srcRect l="32982" t="1538" r="22007" b="6843"/>
          <a:stretch/>
        </p:blipFill>
        <p:spPr>
          <a:xfrm>
            <a:off x="7120477" y="2915795"/>
            <a:ext cx="1459936" cy="132828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5"/>
          <a:srcRect l="14469" t="6085" r="22912" b="14694"/>
          <a:stretch/>
        </p:blipFill>
        <p:spPr>
          <a:xfrm>
            <a:off x="2757679" y="2959850"/>
            <a:ext cx="1504319" cy="127017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423438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5E794-307C-49D3-8CE5-47BF882ED0AE}" type="slidenum">
              <a:rPr lang="en-MY" smtClean="0"/>
              <a:pPr/>
              <a:t>31</a:t>
            </a:fld>
            <a:endParaRPr lang="en-MY" dirty="0"/>
          </a:p>
        </p:txBody>
      </p:sp>
      <p:sp>
        <p:nvSpPr>
          <p:cNvPr id="139" name="Line 3"/>
          <p:cNvSpPr>
            <a:spLocks noChangeShapeType="1"/>
          </p:cNvSpPr>
          <p:nvPr/>
        </p:nvSpPr>
        <p:spPr bwMode="auto">
          <a:xfrm flipH="1">
            <a:off x="2253899" y="3107327"/>
            <a:ext cx="943539" cy="1493526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66470" tIns="66470" rIns="66470" bIns="66470" anchor="ctr"/>
          <a:lstStyle/>
          <a:p>
            <a:endParaRPr lang="en-MY" sz="1662">
              <a:solidFill>
                <a:prstClr val="black"/>
              </a:solidFill>
            </a:endParaRPr>
          </a:p>
        </p:txBody>
      </p:sp>
      <p:sp>
        <p:nvSpPr>
          <p:cNvPr id="140" name="Line 4"/>
          <p:cNvSpPr>
            <a:spLocks noChangeShapeType="1"/>
          </p:cNvSpPr>
          <p:nvPr/>
        </p:nvSpPr>
        <p:spPr bwMode="auto">
          <a:xfrm>
            <a:off x="4385779" y="3114654"/>
            <a:ext cx="959536" cy="148897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66470" tIns="66470" rIns="66470" bIns="66470" anchor="ctr"/>
          <a:lstStyle/>
          <a:p>
            <a:endParaRPr lang="en-MY" sz="1662">
              <a:solidFill>
                <a:prstClr val="black"/>
              </a:solidFill>
            </a:endParaRPr>
          </a:p>
        </p:txBody>
      </p:sp>
      <p:grpSp>
        <p:nvGrpSpPr>
          <p:cNvPr id="141" name="Group 5"/>
          <p:cNvGrpSpPr>
            <a:grpSpLocks/>
          </p:cNvGrpSpPr>
          <p:nvPr/>
        </p:nvGrpSpPr>
        <p:grpSpPr bwMode="auto">
          <a:xfrm>
            <a:off x="1435618" y="3987339"/>
            <a:ext cx="4727331" cy="1280746"/>
            <a:chOff x="2161" y="2728"/>
            <a:chExt cx="1499" cy="461"/>
          </a:xfr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grpSpPr>
        <p:sp>
          <p:nvSpPr>
            <p:cNvPr id="142" name="Line 6"/>
            <p:cNvSpPr>
              <a:spLocks noChangeShapeType="1"/>
            </p:cNvSpPr>
            <p:nvPr/>
          </p:nvSpPr>
          <p:spPr bwMode="auto">
            <a:xfrm>
              <a:off x="2161" y="2958"/>
              <a:ext cx="471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lIns="66470" tIns="66470" rIns="66470" bIns="66470" anchor="ctr"/>
            <a:lstStyle/>
            <a:p>
              <a:pPr>
                <a:defRPr/>
              </a:pPr>
              <a:endParaRPr lang="en-MY" sz="1662">
                <a:solidFill>
                  <a:prstClr val="black"/>
                </a:solidFill>
              </a:endParaRPr>
            </a:p>
          </p:txBody>
        </p:sp>
        <p:sp>
          <p:nvSpPr>
            <p:cNvPr id="143" name="Line 7"/>
            <p:cNvSpPr>
              <a:spLocks noChangeShapeType="1"/>
            </p:cNvSpPr>
            <p:nvPr/>
          </p:nvSpPr>
          <p:spPr bwMode="auto">
            <a:xfrm>
              <a:off x="3189" y="2959"/>
              <a:ext cx="471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lIns="66470" tIns="66470" rIns="66470" bIns="66470" anchor="ctr"/>
            <a:lstStyle/>
            <a:p>
              <a:pPr>
                <a:defRPr/>
              </a:pPr>
              <a:endParaRPr lang="en-MY" sz="1662">
                <a:solidFill>
                  <a:prstClr val="black"/>
                </a:solidFill>
              </a:endParaRPr>
            </a:p>
          </p:txBody>
        </p:sp>
        <p:sp>
          <p:nvSpPr>
            <p:cNvPr id="144" name="Rectangle 8"/>
            <p:cNvSpPr>
              <a:spLocks noChangeArrowheads="1"/>
            </p:cNvSpPr>
            <p:nvPr/>
          </p:nvSpPr>
          <p:spPr bwMode="auto">
            <a:xfrm>
              <a:off x="2621" y="2728"/>
              <a:ext cx="586" cy="461"/>
            </a:xfrm>
            <a:prstGeom prst="rect">
              <a:avLst/>
            </a:prstGeom>
            <a:solidFill>
              <a:srgbClr val="FF3399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lIns="66463" tIns="66463" rIns="66463" bIns="66463" anchor="ctr"/>
            <a:lstStyle/>
            <a:p>
              <a:pPr algn="ctr">
                <a:buClr>
                  <a:srgbClr val="FFFFFF"/>
                </a:buClr>
                <a:defRPr/>
              </a:pPr>
              <a:endParaRPr lang="en-GB" sz="1662" b="1">
                <a:solidFill>
                  <a:srgbClr val="000000"/>
                </a:solidFill>
                <a:ea typeface="SimSun" pitchFamily="2" charset="-122"/>
              </a:endParaRPr>
            </a:p>
          </p:txBody>
        </p:sp>
      </p:grpSp>
      <p:sp>
        <p:nvSpPr>
          <p:cNvPr id="145" name="Text Box 11"/>
          <p:cNvSpPr txBox="1">
            <a:spLocks noChangeArrowheads="1"/>
          </p:cNvSpPr>
          <p:nvPr/>
        </p:nvSpPr>
        <p:spPr bwMode="auto">
          <a:xfrm>
            <a:off x="5018260" y="4817964"/>
            <a:ext cx="3247290" cy="92713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lIns="66463" tIns="66463" rIns="66463" bIns="66463">
            <a:spAutoFit/>
          </a:bodyPr>
          <a:lstStyle>
            <a:lvl1pPr eaLnBrk="0" hangingPunct="0"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eaLnBrk="0" hangingPunct="0"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eaLnBrk="0" hangingPunct="0"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eaLnBrk="0" hangingPunct="0"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eaLnBrk="0" hangingPunct="0"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20000"/>
              </a:spcBef>
              <a:buClr>
                <a:srgbClr val="FFFFFF"/>
              </a:buClr>
            </a:pPr>
            <a:r>
              <a:rPr lang="en-US" sz="1662" b="1" dirty="0">
                <a:solidFill>
                  <a:prstClr val="black"/>
                </a:solidFill>
                <a:ea typeface="SimSun" pitchFamily="2" charset="-122"/>
              </a:rPr>
              <a:t>Selling Price: 	   </a:t>
            </a:r>
            <a:r>
              <a:rPr lang="en-US" sz="1662" b="1" dirty="0" smtClean="0">
                <a:solidFill>
                  <a:prstClr val="black"/>
                </a:solidFill>
                <a:ea typeface="SimSun" pitchFamily="2" charset="-122"/>
              </a:rPr>
              <a:t>RM125</a:t>
            </a:r>
            <a:endParaRPr lang="en-US" sz="1662" b="1" dirty="0">
              <a:solidFill>
                <a:prstClr val="black"/>
              </a:solidFill>
              <a:ea typeface="SimSun" pitchFamily="2" charset="-122"/>
            </a:endParaRPr>
          </a:p>
          <a:p>
            <a:pPr eaLnBrk="1" hangingPunct="1">
              <a:lnSpc>
                <a:spcPct val="90000"/>
              </a:lnSpc>
              <a:spcBef>
                <a:spcPct val="20000"/>
              </a:spcBef>
              <a:buClr>
                <a:srgbClr val="FFFFFF"/>
              </a:buClr>
            </a:pPr>
            <a:r>
              <a:rPr lang="en-US" sz="1662" b="1" dirty="0">
                <a:solidFill>
                  <a:prstClr val="black"/>
                </a:solidFill>
                <a:ea typeface="SimSun" pitchFamily="2" charset="-122"/>
              </a:rPr>
              <a:t>GST </a:t>
            </a:r>
            <a:r>
              <a:rPr lang="en-US" sz="1662" b="1" dirty="0" smtClean="0">
                <a:solidFill>
                  <a:prstClr val="black"/>
                </a:solidFill>
                <a:ea typeface="SimSun" pitchFamily="2" charset="-122"/>
              </a:rPr>
              <a:t>:   </a:t>
            </a:r>
            <a:r>
              <a:rPr lang="en-US" sz="1662" b="1" dirty="0">
                <a:solidFill>
                  <a:prstClr val="black"/>
                </a:solidFill>
                <a:ea typeface="SimSun" pitchFamily="2" charset="-122"/>
              </a:rPr>
              <a:t>		   </a:t>
            </a:r>
            <a:r>
              <a:rPr lang="en-US" sz="1662" b="1" dirty="0" smtClean="0">
                <a:solidFill>
                  <a:prstClr val="black"/>
                </a:solidFill>
                <a:ea typeface="SimSun" pitchFamily="2" charset="-122"/>
              </a:rPr>
              <a:t>        </a:t>
            </a:r>
            <a:r>
              <a:rPr lang="en-US" sz="1662" b="1" dirty="0">
                <a:solidFill>
                  <a:prstClr val="black"/>
                </a:solidFill>
                <a:ea typeface="SimSun" pitchFamily="2" charset="-122"/>
              </a:rPr>
              <a:t>RM7.50</a:t>
            </a:r>
          </a:p>
          <a:p>
            <a:pPr eaLnBrk="1" hangingPunct="1">
              <a:lnSpc>
                <a:spcPct val="90000"/>
              </a:lnSpc>
              <a:spcBef>
                <a:spcPct val="20000"/>
              </a:spcBef>
              <a:buClr>
                <a:srgbClr val="FFFFFF"/>
              </a:buClr>
            </a:pPr>
            <a:r>
              <a:rPr lang="en-US" sz="1662" b="1" dirty="0">
                <a:solidFill>
                  <a:prstClr val="black"/>
                </a:solidFill>
                <a:ea typeface="SimSun" pitchFamily="2" charset="-122"/>
              </a:rPr>
              <a:t>Total Selling Price:  RM132.50</a:t>
            </a:r>
          </a:p>
        </p:txBody>
      </p:sp>
      <p:sp>
        <p:nvSpPr>
          <p:cNvPr id="146" name="Text Box 12"/>
          <p:cNvSpPr txBox="1">
            <a:spLocks noChangeArrowheads="1"/>
          </p:cNvSpPr>
          <p:nvPr/>
        </p:nvSpPr>
        <p:spPr bwMode="auto">
          <a:xfrm>
            <a:off x="119954" y="4844858"/>
            <a:ext cx="2590800" cy="92713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66463" tIns="66463" rIns="66463" bIns="66463">
            <a:spAutoFit/>
          </a:bodyPr>
          <a:lstStyle>
            <a:lvl1pPr eaLnBrk="0" hangingPunct="0"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eaLnBrk="0" hangingPunct="0"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eaLnBrk="0" hangingPunct="0"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eaLnBrk="0" hangingPunct="0"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eaLnBrk="0" hangingPunct="0"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20000"/>
              </a:spcBef>
              <a:buClr>
                <a:srgbClr val="FFFFFF"/>
              </a:buClr>
            </a:pPr>
            <a:r>
              <a:rPr lang="en-US" sz="1662" b="1" dirty="0">
                <a:solidFill>
                  <a:prstClr val="black"/>
                </a:solidFill>
                <a:ea typeface="SimSun" pitchFamily="2" charset="-122"/>
              </a:rPr>
              <a:t>Purchase Cost: </a:t>
            </a:r>
            <a:r>
              <a:rPr lang="en-US" sz="1662" b="1" dirty="0" smtClean="0">
                <a:solidFill>
                  <a:prstClr val="black"/>
                </a:solidFill>
                <a:ea typeface="SimSun" pitchFamily="2" charset="-122"/>
              </a:rPr>
              <a:t>RM100</a:t>
            </a:r>
            <a:endParaRPr lang="en-US" sz="1662" b="1" dirty="0">
              <a:solidFill>
                <a:prstClr val="black"/>
              </a:solidFill>
              <a:ea typeface="SimSun" pitchFamily="2" charset="-122"/>
            </a:endParaRPr>
          </a:p>
          <a:p>
            <a:pPr eaLnBrk="1" hangingPunct="1">
              <a:lnSpc>
                <a:spcPct val="90000"/>
              </a:lnSpc>
              <a:spcBef>
                <a:spcPct val="20000"/>
              </a:spcBef>
              <a:buClr>
                <a:srgbClr val="FFFFFF"/>
              </a:buClr>
            </a:pPr>
            <a:r>
              <a:rPr lang="en-US" sz="1662" b="1" dirty="0">
                <a:solidFill>
                  <a:prstClr val="black"/>
                </a:solidFill>
                <a:ea typeface="SimSun" pitchFamily="2" charset="-122"/>
              </a:rPr>
              <a:t>GST* : 		</a:t>
            </a:r>
            <a:r>
              <a:rPr lang="en-US" sz="1662" b="1" dirty="0" smtClean="0">
                <a:solidFill>
                  <a:prstClr val="black"/>
                </a:solidFill>
                <a:ea typeface="SimSun" pitchFamily="2" charset="-122"/>
              </a:rPr>
              <a:t>    RM6</a:t>
            </a:r>
            <a:endParaRPr lang="en-US" sz="1662" b="1" dirty="0">
              <a:solidFill>
                <a:prstClr val="black"/>
              </a:solidFill>
              <a:ea typeface="SimSun" pitchFamily="2" charset="-122"/>
            </a:endParaRPr>
          </a:p>
          <a:p>
            <a:pPr eaLnBrk="1" hangingPunct="1">
              <a:lnSpc>
                <a:spcPct val="90000"/>
              </a:lnSpc>
              <a:spcBef>
                <a:spcPct val="20000"/>
              </a:spcBef>
              <a:buClr>
                <a:srgbClr val="FFFFFF"/>
              </a:buClr>
            </a:pPr>
            <a:r>
              <a:rPr lang="en-US" sz="1662" b="1" dirty="0">
                <a:solidFill>
                  <a:prstClr val="black"/>
                </a:solidFill>
                <a:ea typeface="SimSun" pitchFamily="2" charset="-122"/>
              </a:rPr>
              <a:t>Purchase </a:t>
            </a:r>
            <a:r>
              <a:rPr lang="en-US" sz="1662" b="1" dirty="0" smtClean="0">
                <a:solidFill>
                  <a:prstClr val="black"/>
                </a:solidFill>
                <a:ea typeface="SimSun" pitchFamily="2" charset="-122"/>
              </a:rPr>
              <a:t>Price:RM106</a:t>
            </a:r>
            <a:endParaRPr lang="en-US" sz="1662" b="1" dirty="0">
              <a:solidFill>
                <a:prstClr val="black"/>
              </a:solidFill>
              <a:ea typeface="SimSun" pitchFamily="2" charset="-122"/>
            </a:endParaRPr>
          </a:p>
        </p:txBody>
      </p:sp>
      <p:sp>
        <p:nvSpPr>
          <p:cNvPr id="153" name="Text Box 26"/>
          <p:cNvSpPr txBox="1">
            <a:spLocks noChangeArrowheads="1"/>
          </p:cNvSpPr>
          <p:nvPr/>
        </p:nvSpPr>
        <p:spPr bwMode="auto">
          <a:xfrm>
            <a:off x="424024" y="6466024"/>
            <a:ext cx="2829132" cy="3615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6463" tIns="66463" rIns="66463" bIns="66463">
            <a:spAutoFit/>
          </a:bodyPr>
          <a:lstStyle>
            <a:lvl1pPr eaLnBrk="0" hangingPunct="0"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eaLnBrk="0" hangingPunct="0"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eaLnBrk="0" hangingPunct="0"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eaLnBrk="0" hangingPunct="0"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eaLnBrk="0" hangingPunct="0"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eaLnBrk="1" hangingPunct="1">
              <a:spcBef>
                <a:spcPct val="50000"/>
              </a:spcBef>
              <a:buClr>
                <a:srgbClr val="FFFFFF"/>
              </a:buClr>
            </a:pPr>
            <a:r>
              <a:rPr lang="en-US" sz="1477" i="1" dirty="0">
                <a:solidFill>
                  <a:prstClr val="black"/>
                </a:solidFill>
                <a:ea typeface="SimSun" pitchFamily="2" charset="-122"/>
              </a:rPr>
              <a:t>*Note: claim input tax</a:t>
            </a:r>
          </a:p>
        </p:txBody>
      </p:sp>
      <p:sp>
        <p:nvSpPr>
          <p:cNvPr id="154" name="Text Box 10"/>
          <p:cNvSpPr txBox="1">
            <a:spLocks noChangeArrowheads="1"/>
          </p:cNvSpPr>
          <p:nvPr/>
        </p:nvSpPr>
        <p:spPr bwMode="auto">
          <a:xfrm>
            <a:off x="3133476" y="4210228"/>
            <a:ext cx="1375996" cy="901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6463" tIns="66463" rIns="66463" bIns="66463">
            <a:spAutoFit/>
          </a:bodyPr>
          <a:lstStyle>
            <a:lvl1pPr eaLnBrk="0" hangingPunct="0"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eaLnBrk="0" hangingPunct="0"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eaLnBrk="0" hangingPunct="0"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eaLnBrk="0" hangingPunct="0"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eaLnBrk="0" hangingPunct="0"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 eaLnBrk="1" hangingPunct="1">
              <a:spcBef>
                <a:spcPct val="50000"/>
              </a:spcBef>
              <a:buClr>
                <a:srgbClr val="FFFFFF"/>
              </a:buClr>
            </a:pPr>
            <a:r>
              <a:rPr lang="en-US" sz="1662" b="1" dirty="0">
                <a:solidFill>
                  <a:prstClr val="white"/>
                </a:solidFill>
                <a:ea typeface="SimSun" pitchFamily="2" charset="-122"/>
              </a:rPr>
              <a:t>Value Added Activity</a:t>
            </a:r>
          </a:p>
        </p:txBody>
      </p:sp>
      <p:sp>
        <p:nvSpPr>
          <p:cNvPr id="155" name="Text Box 13"/>
          <p:cNvSpPr txBox="1">
            <a:spLocks noChangeArrowheads="1"/>
          </p:cNvSpPr>
          <p:nvPr/>
        </p:nvSpPr>
        <p:spPr bwMode="auto">
          <a:xfrm>
            <a:off x="2614064" y="5366149"/>
            <a:ext cx="2438400" cy="1157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6463" tIns="66463" rIns="66463" bIns="66463">
            <a:spAutoFit/>
          </a:bodyPr>
          <a:lstStyle>
            <a:lvl1pPr eaLnBrk="0" hangingPunct="0"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eaLnBrk="0" hangingPunct="0"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eaLnBrk="0" hangingPunct="0"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eaLnBrk="0" hangingPunct="0"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eaLnBrk="0" hangingPunct="0"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 eaLnBrk="1" hangingPunct="1">
              <a:lnSpc>
                <a:spcPct val="90000"/>
              </a:lnSpc>
              <a:spcBef>
                <a:spcPct val="20000"/>
              </a:spcBef>
              <a:buClr>
                <a:srgbClr val="FFFFFF"/>
              </a:buClr>
            </a:pPr>
            <a:r>
              <a:rPr lang="en-US" sz="1662" b="1" dirty="0">
                <a:solidFill>
                  <a:prstClr val="black"/>
                </a:solidFill>
                <a:ea typeface="SimSun" pitchFamily="2" charset="-122"/>
              </a:rPr>
              <a:t>Added Value: RM25</a:t>
            </a:r>
          </a:p>
          <a:p>
            <a:pPr algn="ctr" eaLnBrk="1" hangingPunct="1">
              <a:lnSpc>
                <a:spcPct val="90000"/>
              </a:lnSpc>
              <a:spcBef>
                <a:spcPct val="20000"/>
              </a:spcBef>
              <a:buClr>
                <a:srgbClr val="FFFFFF"/>
              </a:buClr>
            </a:pPr>
            <a:r>
              <a:rPr lang="en-US" sz="1662" b="1" dirty="0">
                <a:solidFill>
                  <a:srgbClr val="FF0000"/>
                </a:solidFill>
                <a:ea typeface="SimSun" pitchFamily="2" charset="-122"/>
              </a:rPr>
              <a:t>(+ GST : RM1.50)</a:t>
            </a:r>
          </a:p>
          <a:p>
            <a:pPr algn="ctr" eaLnBrk="1" hangingPunct="1">
              <a:lnSpc>
                <a:spcPct val="90000"/>
              </a:lnSpc>
              <a:spcBef>
                <a:spcPct val="20000"/>
              </a:spcBef>
              <a:buClr>
                <a:srgbClr val="FFFFFF"/>
              </a:buClr>
            </a:pPr>
            <a:r>
              <a:rPr lang="en-US" sz="1662" b="1" dirty="0" smtClean="0">
                <a:solidFill>
                  <a:prstClr val="black"/>
                </a:solidFill>
                <a:ea typeface="SimSun" pitchFamily="2" charset="-122"/>
              </a:rPr>
              <a:t>*RM1.50 will be paid to Customs </a:t>
            </a:r>
            <a:endParaRPr lang="en-US" sz="1662" b="1" dirty="0">
              <a:solidFill>
                <a:prstClr val="black"/>
              </a:solidFill>
              <a:ea typeface="SimSun" pitchFamily="2" charset="-122"/>
            </a:endParaRPr>
          </a:p>
        </p:txBody>
      </p:sp>
      <p:sp>
        <p:nvSpPr>
          <p:cNvPr id="43" name="Rectangle 42"/>
          <p:cNvSpPr/>
          <p:nvPr/>
        </p:nvSpPr>
        <p:spPr>
          <a:xfrm>
            <a:off x="-219006" y="570836"/>
            <a:ext cx="6477000" cy="844062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en-US" sz="2585" dirty="0">
                <a:latin typeface="Calibri" pitchFamily="34" charset="0"/>
                <a:cs typeface="Calibri" pitchFamily="34" charset="0"/>
              </a:rPr>
              <a:t>HOW GST WORKS ? </a:t>
            </a:r>
          </a:p>
          <a:p>
            <a:pPr lvl="1"/>
            <a:r>
              <a:rPr lang="en-US" sz="1846" dirty="0">
                <a:latin typeface="Calibri" pitchFamily="34" charset="0"/>
                <a:cs typeface="Calibri" pitchFamily="34" charset="0"/>
              </a:rPr>
              <a:t>STANDARD RATED </a:t>
            </a:r>
            <a:r>
              <a:rPr lang="en-US" sz="1846" dirty="0" smtClean="0">
                <a:latin typeface="Calibri" pitchFamily="34" charset="0"/>
                <a:cs typeface="Calibri" pitchFamily="34" charset="0"/>
              </a:rPr>
              <a:t>(CONTD.)</a:t>
            </a:r>
            <a:endParaRPr lang="en-US" sz="1846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4" name="Rectangle 17"/>
          <p:cNvSpPr>
            <a:spLocks noChangeArrowheads="1"/>
          </p:cNvSpPr>
          <p:nvPr/>
        </p:nvSpPr>
        <p:spPr bwMode="auto">
          <a:xfrm>
            <a:off x="949207" y="3108071"/>
            <a:ext cx="1392022" cy="2557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/>
          <a:p>
            <a:pPr algn="ctr" defTabSz="826498">
              <a:buClr>
                <a:srgbClr val="FFFFFF"/>
              </a:buClr>
            </a:pPr>
            <a:r>
              <a:rPr lang="en-US" sz="1662" b="1" dirty="0">
                <a:solidFill>
                  <a:srgbClr val="000000"/>
                </a:solidFill>
                <a:ea typeface="SimSun" pitchFamily="2" charset="-122"/>
              </a:rPr>
              <a:t>Manufacturer</a:t>
            </a:r>
          </a:p>
        </p:txBody>
      </p:sp>
      <p:sp>
        <p:nvSpPr>
          <p:cNvPr id="45" name="Rectangle 25"/>
          <p:cNvSpPr>
            <a:spLocks noChangeArrowheads="1"/>
          </p:cNvSpPr>
          <p:nvPr/>
        </p:nvSpPr>
        <p:spPr bwMode="auto">
          <a:xfrm>
            <a:off x="3198285" y="3118092"/>
            <a:ext cx="1202645" cy="2557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/>
          <a:p>
            <a:pPr algn="ctr" defTabSz="826498">
              <a:buClr>
                <a:srgbClr val="FFFFFF"/>
              </a:buClr>
            </a:pPr>
            <a:r>
              <a:rPr lang="en-US" sz="1662" b="1" dirty="0" smtClean="0">
                <a:solidFill>
                  <a:srgbClr val="000000"/>
                </a:solidFill>
                <a:ea typeface="SimSun" pitchFamily="2" charset="-122"/>
              </a:rPr>
              <a:t>WHOLESALER</a:t>
            </a:r>
            <a:endParaRPr lang="en-US" sz="1662" b="1" dirty="0">
              <a:solidFill>
                <a:srgbClr val="000000"/>
              </a:solidFill>
              <a:ea typeface="SimSun" pitchFamily="2" charset="-122"/>
            </a:endParaRPr>
          </a:p>
        </p:txBody>
      </p:sp>
      <p:sp>
        <p:nvSpPr>
          <p:cNvPr id="46" name="Down Arrow 15"/>
          <p:cNvSpPr>
            <a:spLocks noChangeArrowheads="1"/>
          </p:cNvSpPr>
          <p:nvPr/>
        </p:nvSpPr>
        <p:spPr bwMode="auto">
          <a:xfrm rot="16200000">
            <a:off x="2465970" y="2166609"/>
            <a:ext cx="593052" cy="452803"/>
          </a:xfrm>
          <a:prstGeom prst="downArrow">
            <a:avLst>
              <a:gd name="adj1" fmla="val 50000"/>
              <a:gd name="adj2" fmla="val 41551"/>
            </a:avLst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l"/>
            <a:endParaRPr lang="en-GB" sz="1200" dirty="0">
              <a:solidFill>
                <a:srgbClr val="000000"/>
              </a:solidFill>
            </a:endParaRPr>
          </a:p>
        </p:txBody>
      </p:sp>
      <p:sp>
        <p:nvSpPr>
          <p:cNvPr id="47" name="Down Arrow 16"/>
          <p:cNvSpPr>
            <a:spLocks noChangeArrowheads="1"/>
          </p:cNvSpPr>
          <p:nvPr/>
        </p:nvSpPr>
        <p:spPr bwMode="auto">
          <a:xfrm rot="16200000">
            <a:off x="4581332" y="2152488"/>
            <a:ext cx="599005" cy="454269"/>
          </a:xfrm>
          <a:prstGeom prst="downArrow">
            <a:avLst>
              <a:gd name="adj1" fmla="val 50000"/>
              <a:gd name="adj2" fmla="val 41551"/>
            </a:avLst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l"/>
            <a:endParaRPr lang="en-GB" sz="1200" dirty="0">
              <a:solidFill>
                <a:srgbClr val="000000"/>
              </a:solidFill>
            </a:endParaRPr>
          </a:p>
        </p:txBody>
      </p:sp>
      <p:sp>
        <p:nvSpPr>
          <p:cNvPr id="48" name="Down Arrow 17"/>
          <p:cNvSpPr>
            <a:spLocks noChangeArrowheads="1"/>
          </p:cNvSpPr>
          <p:nvPr/>
        </p:nvSpPr>
        <p:spPr bwMode="auto">
          <a:xfrm rot="16200000">
            <a:off x="6858244" y="2166609"/>
            <a:ext cx="573869" cy="452804"/>
          </a:xfrm>
          <a:prstGeom prst="downArrow">
            <a:avLst>
              <a:gd name="adj1" fmla="val 50000"/>
              <a:gd name="adj2" fmla="val 41551"/>
            </a:avLst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l"/>
            <a:endParaRPr lang="en-GB" sz="1200" dirty="0">
              <a:solidFill>
                <a:schemeClr val="tx1"/>
              </a:solidFill>
            </a:endParaRPr>
          </a:p>
        </p:txBody>
      </p:sp>
      <p:sp>
        <p:nvSpPr>
          <p:cNvPr id="49" name="Rectangle 25"/>
          <p:cNvSpPr>
            <a:spLocks noChangeArrowheads="1"/>
          </p:cNvSpPr>
          <p:nvPr/>
        </p:nvSpPr>
        <p:spPr bwMode="auto">
          <a:xfrm>
            <a:off x="5419493" y="3134258"/>
            <a:ext cx="1157879" cy="2557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/>
          <a:p>
            <a:pPr algn="ctr" defTabSz="826498">
              <a:buClr>
                <a:srgbClr val="FFFFFF"/>
              </a:buClr>
            </a:pPr>
            <a:r>
              <a:rPr lang="en-US" sz="1662" b="1" dirty="0">
                <a:solidFill>
                  <a:srgbClr val="000000"/>
                </a:solidFill>
                <a:ea typeface="SimSun" pitchFamily="2" charset="-122"/>
              </a:rPr>
              <a:t>Retailer</a:t>
            </a:r>
          </a:p>
        </p:txBody>
      </p:sp>
      <p:sp>
        <p:nvSpPr>
          <p:cNvPr id="50" name="Rectangle 25"/>
          <p:cNvSpPr>
            <a:spLocks noChangeArrowheads="1"/>
          </p:cNvSpPr>
          <p:nvPr/>
        </p:nvSpPr>
        <p:spPr bwMode="auto">
          <a:xfrm>
            <a:off x="7595935" y="3108071"/>
            <a:ext cx="1157879" cy="2557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/>
          <a:p>
            <a:pPr algn="ctr" defTabSz="826498">
              <a:buClr>
                <a:srgbClr val="FFFFFF"/>
              </a:buClr>
            </a:pPr>
            <a:r>
              <a:rPr lang="en-US" sz="1662" b="1" dirty="0">
                <a:solidFill>
                  <a:srgbClr val="000000"/>
                </a:solidFill>
                <a:ea typeface="SimSun" pitchFamily="2" charset="-122"/>
              </a:rPr>
              <a:t>Consumer</a:t>
            </a:r>
          </a:p>
        </p:txBody>
      </p:sp>
      <p:pic>
        <p:nvPicPr>
          <p:cNvPr id="51" name="Picture 5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0833" y="1824905"/>
            <a:ext cx="1804817" cy="126615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2" name="Picture 5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4606" y="1886713"/>
            <a:ext cx="1636535" cy="122740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4" name="Picture 53"/>
          <p:cNvPicPr>
            <a:picLocks noChangeAspect="1"/>
          </p:cNvPicPr>
          <p:nvPr/>
        </p:nvPicPr>
        <p:blipFill rotWithShape="1">
          <a:blip r:embed="rId4"/>
          <a:srcRect l="14469" t="6085" r="22912" b="14694"/>
          <a:stretch/>
        </p:blipFill>
        <p:spPr>
          <a:xfrm>
            <a:off x="3069315" y="1837893"/>
            <a:ext cx="1504319" cy="127017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TextBox 1"/>
          <p:cNvSpPr txBox="1"/>
          <p:nvPr/>
        </p:nvSpPr>
        <p:spPr>
          <a:xfrm>
            <a:off x="6909312" y="2231371"/>
            <a:ext cx="43633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MY" sz="1600" dirty="0" smtClean="0"/>
              <a:t>6%</a:t>
            </a:r>
            <a:endParaRPr lang="en-MY" sz="1600" dirty="0"/>
          </a:p>
        </p:txBody>
      </p:sp>
      <p:sp>
        <p:nvSpPr>
          <p:cNvPr id="55" name="TextBox 54"/>
          <p:cNvSpPr txBox="1"/>
          <p:nvPr/>
        </p:nvSpPr>
        <p:spPr>
          <a:xfrm>
            <a:off x="2529233" y="2198775"/>
            <a:ext cx="43633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MY" sz="1600" dirty="0" smtClean="0"/>
              <a:t>6%</a:t>
            </a:r>
            <a:endParaRPr lang="en-MY" sz="1600" dirty="0"/>
          </a:p>
        </p:txBody>
      </p:sp>
      <p:sp>
        <p:nvSpPr>
          <p:cNvPr id="56" name="TextBox 55"/>
          <p:cNvSpPr txBox="1"/>
          <p:nvPr/>
        </p:nvSpPr>
        <p:spPr>
          <a:xfrm>
            <a:off x="4616126" y="2216375"/>
            <a:ext cx="43633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MY" sz="1600" dirty="0" smtClean="0"/>
              <a:t>6%</a:t>
            </a:r>
            <a:endParaRPr lang="en-MY" sz="16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5"/>
          <a:srcRect l="32790" t="14799" r="12353" b="11236"/>
          <a:stretch/>
        </p:blipFill>
        <p:spPr>
          <a:xfrm>
            <a:off x="7448689" y="1838623"/>
            <a:ext cx="1409938" cy="129563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747128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Rectangle 45"/>
          <p:cNvSpPr>
            <a:spLocks noChangeArrowheads="1"/>
          </p:cNvSpPr>
          <p:nvPr/>
        </p:nvSpPr>
        <p:spPr bwMode="auto">
          <a:xfrm>
            <a:off x="4662264" y="5432277"/>
            <a:ext cx="4481736" cy="8340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84992" tIns="42497" rIns="84992" bIns="42497">
            <a:spAutoFit/>
          </a:bodyPr>
          <a:lstStyle/>
          <a:p>
            <a:r>
              <a:rPr lang="en-GB" sz="1662" b="1" dirty="0" smtClean="0">
                <a:solidFill>
                  <a:srgbClr val="FF0000"/>
                </a:solidFill>
                <a:latin typeface="Calibri" pitchFamily="34" charset="0"/>
              </a:rPr>
              <a:t>Total amount remitted to Custom: </a:t>
            </a:r>
          </a:p>
          <a:p>
            <a:r>
              <a:rPr lang="en-GB" sz="3200" b="1" dirty="0" smtClean="0">
                <a:solidFill>
                  <a:srgbClr val="FF0000"/>
                </a:solidFill>
                <a:latin typeface="Calibri" pitchFamily="34" charset="0"/>
              </a:rPr>
              <a:t>RM 9.</a:t>
            </a:r>
            <a:endParaRPr lang="en-GB" sz="1200" b="1" dirty="0" smtClean="0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>
          <a:xfrm>
            <a:off x="8504961" y="6407152"/>
            <a:ext cx="535050" cy="36512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32</a:t>
            </a:fld>
            <a:endParaRPr lang="en-US"/>
          </a:p>
        </p:txBody>
      </p:sp>
      <p:sp>
        <p:nvSpPr>
          <p:cNvPr id="6" name="Flowchart: Merge 5"/>
          <p:cNvSpPr/>
          <p:nvPr/>
        </p:nvSpPr>
        <p:spPr>
          <a:xfrm>
            <a:off x="2104083" y="1959756"/>
            <a:ext cx="1674692" cy="1017327"/>
          </a:xfrm>
          <a:prstGeom prst="flowChartMerg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MY"/>
          </a:p>
        </p:txBody>
      </p:sp>
      <p:sp>
        <p:nvSpPr>
          <p:cNvPr id="94" name="Flowchart: Merge 93"/>
          <p:cNvSpPr/>
          <p:nvPr/>
        </p:nvSpPr>
        <p:spPr>
          <a:xfrm>
            <a:off x="2187011" y="3032395"/>
            <a:ext cx="1700768" cy="1017327"/>
          </a:xfrm>
          <a:prstGeom prst="flowChartMerg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MY"/>
          </a:p>
        </p:txBody>
      </p:sp>
      <p:sp>
        <p:nvSpPr>
          <p:cNvPr id="95" name="Flowchart: Merge 94"/>
          <p:cNvSpPr/>
          <p:nvPr/>
        </p:nvSpPr>
        <p:spPr>
          <a:xfrm>
            <a:off x="2197895" y="4281042"/>
            <a:ext cx="1735590" cy="907003"/>
          </a:xfrm>
          <a:prstGeom prst="flowChartMerg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MY"/>
          </a:p>
        </p:txBody>
      </p:sp>
      <p:sp>
        <p:nvSpPr>
          <p:cNvPr id="96" name="Flowchart: Merge 95"/>
          <p:cNvSpPr/>
          <p:nvPr/>
        </p:nvSpPr>
        <p:spPr>
          <a:xfrm>
            <a:off x="2207754" y="5364001"/>
            <a:ext cx="1725731" cy="1017327"/>
          </a:xfrm>
          <a:prstGeom prst="flowChartMerg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MY"/>
          </a:p>
        </p:txBody>
      </p:sp>
      <p:pic>
        <p:nvPicPr>
          <p:cNvPr id="90" name="Picture 89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405716" y="2027409"/>
            <a:ext cx="1151873" cy="94967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91" name="Picture 90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495997" y="4334198"/>
            <a:ext cx="1136301" cy="72559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7" name="TextBox 6"/>
          <p:cNvSpPr txBox="1"/>
          <p:nvPr/>
        </p:nvSpPr>
        <p:spPr>
          <a:xfrm>
            <a:off x="2508939" y="5288727"/>
            <a:ext cx="13788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MY" b="1" dirty="0" smtClean="0"/>
              <a:t>Consumer</a:t>
            </a:r>
            <a:endParaRPr lang="en-MY" b="1" dirty="0"/>
          </a:p>
        </p:txBody>
      </p:sp>
      <p:sp>
        <p:nvSpPr>
          <p:cNvPr id="97" name="TextBox 96"/>
          <p:cNvSpPr txBox="1"/>
          <p:nvPr/>
        </p:nvSpPr>
        <p:spPr>
          <a:xfrm>
            <a:off x="2350949" y="2962311"/>
            <a:ext cx="12849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MY" b="1" dirty="0" smtClean="0"/>
              <a:t>Wholesaler</a:t>
            </a:r>
            <a:endParaRPr lang="en-MY" b="1" dirty="0"/>
          </a:p>
        </p:txBody>
      </p:sp>
      <p:sp>
        <p:nvSpPr>
          <p:cNvPr id="98" name="TextBox 97"/>
          <p:cNvSpPr txBox="1"/>
          <p:nvPr/>
        </p:nvSpPr>
        <p:spPr>
          <a:xfrm>
            <a:off x="2588141" y="3920368"/>
            <a:ext cx="9778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MY" b="1" dirty="0" smtClean="0"/>
              <a:t>Retailer</a:t>
            </a:r>
            <a:endParaRPr lang="en-MY" b="1" dirty="0"/>
          </a:p>
        </p:txBody>
      </p:sp>
      <p:sp>
        <p:nvSpPr>
          <p:cNvPr id="99" name="TextBox 98"/>
          <p:cNvSpPr txBox="1"/>
          <p:nvPr/>
        </p:nvSpPr>
        <p:spPr>
          <a:xfrm>
            <a:off x="2262159" y="1625215"/>
            <a:ext cx="16298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/>
              <a:t>Manufacturer</a:t>
            </a:r>
            <a:endParaRPr lang="en-MY" b="1" dirty="0"/>
          </a:p>
        </p:txBody>
      </p:sp>
      <p:sp>
        <p:nvSpPr>
          <p:cNvPr id="16" name="Rounded Rectangle 15"/>
          <p:cNvSpPr/>
          <p:nvPr/>
        </p:nvSpPr>
        <p:spPr>
          <a:xfrm>
            <a:off x="4338457" y="1628800"/>
            <a:ext cx="3761935" cy="360040"/>
          </a:xfrm>
          <a:prstGeom prst="round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MY" dirty="0" smtClean="0"/>
              <a:t>Tax Remitted to Government</a:t>
            </a:r>
            <a:endParaRPr lang="en-MY" dirty="0"/>
          </a:p>
        </p:txBody>
      </p:sp>
      <p:sp>
        <p:nvSpPr>
          <p:cNvPr id="18" name="Rounded Rectangle 17"/>
          <p:cNvSpPr/>
          <p:nvPr/>
        </p:nvSpPr>
        <p:spPr>
          <a:xfrm>
            <a:off x="4348227" y="2191804"/>
            <a:ext cx="1663933" cy="360040"/>
          </a:xfrm>
          <a:prstGeom prst="round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r"/>
            <a:r>
              <a:rPr lang="en-US" b="1" dirty="0" smtClean="0"/>
              <a:t>Output Tax =</a:t>
            </a:r>
            <a:endParaRPr lang="en-MY" b="1" dirty="0"/>
          </a:p>
        </p:txBody>
      </p:sp>
      <p:sp>
        <p:nvSpPr>
          <p:cNvPr id="19" name="Rounded Rectangle 18"/>
          <p:cNvSpPr/>
          <p:nvPr/>
        </p:nvSpPr>
        <p:spPr>
          <a:xfrm>
            <a:off x="4564251" y="2790535"/>
            <a:ext cx="3497779" cy="792088"/>
          </a:xfrm>
          <a:prstGeom prst="round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US" b="1" dirty="0" smtClean="0">
                <a:solidFill>
                  <a:srgbClr val="0070C0"/>
                </a:solidFill>
              </a:rPr>
              <a:t>Output Tax    = RM 7.50</a:t>
            </a:r>
          </a:p>
          <a:p>
            <a:r>
              <a:rPr lang="en-US" b="1" dirty="0" smtClean="0">
                <a:solidFill>
                  <a:srgbClr val="0070C0"/>
                </a:solidFill>
              </a:rPr>
              <a:t>Input Tax       = RM 6.00</a:t>
            </a:r>
            <a:endParaRPr lang="en-MY" b="1" dirty="0">
              <a:solidFill>
                <a:srgbClr val="0070C0"/>
              </a:solidFill>
            </a:endParaRPr>
          </a:p>
        </p:txBody>
      </p:sp>
      <p:sp>
        <p:nvSpPr>
          <p:cNvPr id="20" name="Rounded Rectangle 19"/>
          <p:cNvSpPr/>
          <p:nvPr/>
        </p:nvSpPr>
        <p:spPr>
          <a:xfrm>
            <a:off x="4571999" y="4221088"/>
            <a:ext cx="2657475" cy="432048"/>
          </a:xfrm>
          <a:prstGeom prst="round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US" b="1" dirty="0" smtClean="0"/>
              <a:t>Output Tax     = RM 9.00</a:t>
            </a:r>
          </a:p>
          <a:p>
            <a:r>
              <a:rPr lang="en-US" b="1" dirty="0" smtClean="0"/>
              <a:t>Input Tax         = RM 7.50</a:t>
            </a:r>
            <a:endParaRPr lang="en-MY" b="1" dirty="0"/>
          </a:p>
        </p:txBody>
      </p:sp>
      <p:sp>
        <p:nvSpPr>
          <p:cNvPr id="21" name="Rounded Rectangle 20"/>
          <p:cNvSpPr/>
          <p:nvPr/>
        </p:nvSpPr>
        <p:spPr>
          <a:xfrm>
            <a:off x="1074783" y="6387680"/>
            <a:ext cx="2487395" cy="420942"/>
          </a:xfrm>
          <a:prstGeom prst="round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r"/>
            <a:r>
              <a:rPr lang="en-US" sz="2000" b="1" dirty="0" smtClean="0"/>
              <a:t>GST 6% </a:t>
            </a:r>
            <a:endParaRPr lang="en-MY" sz="2000" b="1" dirty="0"/>
          </a:p>
        </p:txBody>
      </p:sp>
      <p:sp>
        <p:nvSpPr>
          <p:cNvPr id="22" name="Rounded Rectangle 21"/>
          <p:cNvSpPr/>
          <p:nvPr/>
        </p:nvSpPr>
        <p:spPr>
          <a:xfrm>
            <a:off x="251520" y="2204864"/>
            <a:ext cx="1663933" cy="360040"/>
          </a:xfrm>
          <a:prstGeom prst="round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US" b="1" dirty="0" smtClean="0"/>
              <a:t>Price :RM100</a:t>
            </a:r>
          </a:p>
          <a:p>
            <a:r>
              <a:rPr lang="en-US" b="1" dirty="0" smtClean="0"/>
              <a:t>GST:RM6.00</a:t>
            </a:r>
            <a:endParaRPr lang="en-MY" b="1" dirty="0"/>
          </a:p>
        </p:txBody>
      </p:sp>
      <p:sp>
        <p:nvSpPr>
          <p:cNvPr id="23" name="Rounded Rectangle 22"/>
          <p:cNvSpPr/>
          <p:nvPr/>
        </p:nvSpPr>
        <p:spPr>
          <a:xfrm>
            <a:off x="251520" y="3233331"/>
            <a:ext cx="1663933" cy="360040"/>
          </a:xfrm>
          <a:prstGeom prst="round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US" b="1" dirty="0" smtClean="0">
                <a:solidFill>
                  <a:srgbClr val="0070C0"/>
                </a:solidFill>
              </a:rPr>
              <a:t>Price :RM125</a:t>
            </a:r>
          </a:p>
          <a:p>
            <a:r>
              <a:rPr lang="en-US" b="1" dirty="0" smtClean="0">
                <a:solidFill>
                  <a:srgbClr val="0070C0"/>
                </a:solidFill>
              </a:rPr>
              <a:t>GST:RM7.50</a:t>
            </a:r>
            <a:endParaRPr lang="en-MY" b="1" dirty="0">
              <a:solidFill>
                <a:srgbClr val="0070C0"/>
              </a:solidFill>
            </a:endParaRPr>
          </a:p>
        </p:txBody>
      </p:sp>
      <p:sp>
        <p:nvSpPr>
          <p:cNvPr id="24" name="Rounded Rectangle 23"/>
          <p:cNvSpPr/>
          <p:nvPr/>
        </p:nvSpPr>
        <p:spPr>
          <a:xfrm>
            <a:off x="251520" y="4365104"/>
            <a:ext cx="1956234" cy="360040"/>
          </a:xfrm>
          <a:prstGeom prst="round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US" b="1" dirty="0" smtClean="0"/>
              <a:t>Price :RM150</a:t>
            </a:r>
          </a:p>
          <a:p>
            <a:r>
              <a:rPr lang="en-US" b="1" dirty="0" smtClean="0"/>
              <a:t>GST:RM9</a:t>
            </a:r>
            <a:endParaRPr lang="en-MY" b="1" dirty="0"/>
          </a:p>
        </p:txBody>
      </p:sp>
      <p:sp>
        <p:nvSpPr>
          <p:cNvPr id="3" name="TextBox 2"/>
          <p:cNvSpPr txBox="1"/>
          <p:nvPr/>
        </p:nvSpPr>
        <p:spPr>
          <a:xfrm>
            <a:off x="5924285" y="2185577"/>
            <a:ext cx="12558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MY" b="1" u="sng" dirty="0" smtClean="0"/>
              <a:t>RM 6.00</a:t>
            </a:r>
            <a:endParaRPr lang="en-MY" b="1" u="sng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6012160" y="3552616"/>
            <a:ext cx="93610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" name="Straight Connector 26"/>
          <p:cNvCxnSpPr/>
          <p:nvPr/>
        </p:nvCxnSpPr>
        <p:spPr>
          <a:xfrm>
            <a:off x="6012160" y="3852216"/>
            <a:ext cx="93610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6012160" y="3519997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MY" b="1" dirty="0" smtClean="0">
                <a:solidFill>
                  <a:srgbClr val="0070C0"/>
                </a:solidFill>
              </a:rPr>
              <a:t>RM 1.50</a:t>
            </a:r>
            <a:endParaRPr lang="en-MY" b="1" dirty="0">
              <a:solidFill>
                <a:srgbClr val="0070C0"/>
              </a:solidFill>
            </a:endParaRPr>
          </a:p>
        </p:txBody>
      </p:sp>
      <p:cxnSp>
        <p:nvCxnSpPr>
          <p:cNvPr id="29" name="Straight Connector 28"/>
          <p:cNvCxnSpPr/>
          <p:nvPr/>
        </p:nvCxnSpPr>
        <p:spPr>
          <a:xfrm>
            <a:off x="6012160" y="4700949"/>
            <a:ext cx="93610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0" name="TextBox 29"/>
          <p:cNvSpPr txBox="1"/>
          <p:nvPr/>
        </p:nvSpPr>
        <p:spPr>
          <a:xfrm>
            <a:off x="6012160" y="4743818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MY" b="1" dirty="0" smtClean="0"/>
              <a:t>RM 1.50</a:t>
            </a:r>
            <a:endParaRPr lang="en-MY" b="1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6012160" y="5064715"/>
            <a:ext cx="93610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2" name="Rectangle 31"/>
          <p:cNvSpPr/>
          <p:nvPr/>
        </p:nvSpPr>
        <p:spPr>
          <a:xfrm>
            <a:off x="-219006" y="570836"/>
            <a:ext cx="6477000" cy="844062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en-US" sz="2585" dirty="0">
                <a:latin typeface="Calibri" pitchFamily="34" charset="0"/>
                <a:cs typeface="Calibri" pitchFamily="34" charset="0"/>
              </a:rPr>
              <a:t>HOW GST WORKS ? </a:t>
            </a:r>
          </a:p>
          <a:p>
            <a:pPr lvl="1"/>
            <a:r>
              <a:rPr lang="en-US" sz="1846" dirty="0">
                <a:latin typeface="Calibri" pitchFamily="34" charset="0"/>
                <a:cs typeface="Calibri" pitchFamily="34" charset="0"/>
              </a:rPr>
              <a:t>STANDARD RATED </a:t>
            </a:r>
            <a:r>
              <a:rPr lang="en-US" sz="1846" dirty="0" smtClean="0">
                <a:latin typeface="Calibri" pitchFamily="34" charset="0"/>
                <a:cs typeface="Calibri" pitchFamily="34" charset="0"/>
              </a:rPr>
              <a:t>(CONTD.)</a:t>
            </a:r>
            <a:endParaRPr lang="en-US" sz="1846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10400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68" y="4841850"/>
            <a:ext cx="1979222" cy="1988343"/>
          </a:xfrm>
          <a:prstGeom prst="rect">
            <a:avLst/>
          </a:prstGeom>
        </p:spPr>
      </p:pic>
      <p:sp>
        <p:nvSpPr>
          <p:cNvPr id="7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5E794-307C-49D3-8CE5-47BF882ED0AE}" type="slidenum">
              <a:rPr lang="en-MY" smtClean="0"/>
              <a:pPr/>
              <a:t>33</a:t>
            </a:fld>
            <a:endParaRPr lang="en-MY" dirty="0"/>
          </a:p>
        </p:txBody>
      </p:sp>
      <p:sp>
        <p:nvSpPr>
          <p:cNvPr id="5" name="Rectangle 25"/>
          <p:cNvSpPr>
            <a:spLocks noChangeArrowheads="1"/>
          </p:cNvSpPr>
          <p:nvPr/>
        </p:nvSpPr>
        <p:spPr bwMode="auto">
          <a:xfrm>
            <a:off x="2782524" y="3668017"/>
            <a:ext cx="1253667" cy="7673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/>
          <a:p>
            <a:pPr algn="ctr" defTabSz="826498">
              <a:buClr>
                <a:srgbClr val="FFFFFF"/>
              </a:buClr>
            </a:pPr>
            <a:r>
              <a:rPr lang="en-US" sz="1662" b="1" dirty="0" smtClean="0">
                <a:solidFill>
                  <a:srgbClr val="000000"/>
                </a:solidFill>
                <a:ea typeface="SimSun" pitchFamily="2" charset="-122"/>
              </a:rPr>
              <a:t>Wholesaler</a:t>
            </a:r>
          </a:p>
          <a:p>
            <a:pPr algn="ctr" defTabSz="826498">
              <a:buClr>
                <a:srgbClr val="FFFFFF"/>
              </a:buClr>
            </a:pPr>
            <a:r>
              <a:rPr lang="en-US" sz="1662" b="1" dirty="0" smtClean="0">
                <a:solidFill>
                  <a:srgbClr val="000000"/>
                </a:solidFill>
                <a:ea typeface="SimSun" pitchFamily="2" charset="-122"/>
              </a:rPr>
              <a:t>(Syarikat </a:t>
            </a:r>
            <a:r>
              <a:rPr lang="en-US" sz="1662" b="1" dirty="0" err="1" smtClean="0">
                <a:solidFill>
                  <a:srgbClr val="000000"/>
                </a:solidFill>
                <a:ea typeface="SimSun" pitchFamily="2" charset="-122"/>
              </a:rPr>
              <a:t>Faiza</a:t>
            </a:r>
            <a:r>
              <a:rPr lang="en-US" sz="1662" b="1" dirty="0" smtClean="0">
                <a:solidFill>
                  <a:srgbClr val="000000"/>
                </a:solidFill>
                <a:ea typeface="SimSun" pitchFamily="2" charset="-122"/>
              </a:rPr>
              <a:t> </a:t>
            </a:r>
            <a:r>
              <a:rPr lang="en-US" sz="1662" b="1" dirty="0" err="1" smtClean="0">
                <a:solidFill>
                  <a:srgbClr val="000000"/>
                </a:solidFill>
                <a:ea typeface="SimSun" pitchFamily="2" charset="-122"/>
              </a:rPr>
              <a:t>Sdn</a:t>
            </a:r>
            <a:r>
              <a:rPr lang="en-US" sz="1662" b="1" dirty="0" smtClean="0">
                <a:solidFill>
                  <a:srgbClr val="000000"/>
                </a:solidFill>
                <a:ea typeface="SimSun" pitchFamily="2" charset="-122"/>
              </a:rPr>
              <a:t> </a:t>
            </a:r>
            <a:r>
              <a:rPr lang="en-US" sz="1662" b="1" dirty="0" err="1" smtClean="0">
                <a:solidFill>
                  <a:srgbClr val="000000"/>
                </a:solidFill>
                <a:ea typeface="SimSun" pitchFamily="2" charset="-122"/>
              </a:rPr>
              <a:t>Bhd</a:t>
            </a:r>
            <a:r>
              <a:rPr lang="en-US" sz="1662" b="1" dirty="0" smtClean="0">
                <a:solidFill>
                  <a:srgbClr val="000000"/>
                </a:solidFill>
                <a:ea typeface="SimSun" pitchFamily="2" charset="-122"/>
              </a:rPr>
              <a:t>)</a:t>
            </a:r>
            <a:endParaRPr lang="en-US" sz="1662" b="1" dirty="0">
              <a:solidFill>
                <a:srgbClr val="000000"/>
              </a:solidFill>
              <a:ea typeface="SimSun" pitchFamily="2" charset="-122"/>
            </a:endParaRPr>
          </a:p>
        </p:txBody>
      </p:sp>
      <p:sp>
        <p:nvSpPr>
          <p:cNvPr id="9" name="Down Arrow 15"/>
          <p:cNvSpPr>
            <a:spLocks noChangeArrowheads="1"/>
          </p:cNvSpPr>
          <p:nvPr/>
        </p:nvSpPr>
        <p:spPr bwMode="auto">
          <a:xfrm>
            <a:off x="2032846" y="2413801"/>
            <a:ext cx="617099" cy="550205"/>
          </a:xfrm>
          <a:prstGeom prst="downArrow">
            <a:avLst>
              <a:gd name="adj1" fmla="val 50000"/>
              <a:gd name="adj2" fmla="val 41551"/>
            </a:avLst>
          </a:prstGeom>
          <a:solidFill>
            <a:srgbClr val="0033CC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round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GB" sz="1662" dirty="0">
              <a:solidFill>
                <a:srgbClr val="000000"/>
              </a:solidFill>
            </a:endParaRPr>
          </a:p>
        </p:txBody>
      </p:sp>
      <p:sp>
        <p:nvSpPr>
          <p:cNvPr id="10" name="Down Arrow 16"/>
          <p:cNvSpPr>
            <a:spLocks noChangeArrowheads="1"/>
          </p:cNvSpPr>
          <p:nvPr/>
        </p:nvSpPr>
        <p:spPr bwMode="auto">
          <a:xfrm>
            <a:off x="4370418" y="2385312"/>
            <a:ext cx="580813" cy="538786"/>
          </a:xfrm>
          <a:prstGeom prst="downArrow">
            <a:avLst>
              <a:gd name="adj1" fmla="val 50000"/>
              <a:gd name="adj2" fmla="val 41551"/>
            </a:avLst>
          </a:prstGeom>
          <a:solidFill>
            <a:srgbClr val="0033CC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round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GB" sz="1662" dirty="0">
              <a:solidFill>
                <a:srgbClr val="000000"/>
              </a:solidFill>
            </a:endParaRPr>
          </a:p>
        </p:txBody>
      </p:sp>
      <p:sp>
        <p:nvSpPr>
          <p:cNvPr id="11" name="Down Arrow 17"/>
          <p:cNvSpPr>
            <a:spLocks noChangeArrowheads="1"/>
          </p:cNvSpPr>
          <p:nvPr/>
        </p:nvSpPr>
        <p:spPr bwMode="auto">
          <a:xfrm>
            <a:off x="6620398" y="2452526"/>
            <a:ext cx="554418" cy="452804"/>
          </a:xfrm>
          <a:prstGeom prst="downArrow">
            <a:avLst>
              <a:gd name="adj1" fmla="val 50000"/>
              <a:gd name="adj2" fmla="val 41551"/>
            </a:avLst>
          </a:prstGeom>
          <a:solidFill>
            <a:srgbClr val="0033CC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round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GB" sz="1662">
              <a:solidFill>
                <a:srgbClr val="000000"/>
              </a:solidFill>
            </a:endParaRPr>
          </a:p>
        </p:txBody>
      </p:sp>
      <p:sp>
        <p:nvSpPr>
          <p:cNvPr id="12" name="Rectangle 36"/>
          <p:cNvSpPr>
            <a:spLocks noChangeArrowheads="1"/>
          </p:cNvSpPr>
          <p:nvPr/>
        </p:nvSpPr>
        <p:spPr bwMode="auto">
          <a:xfrm>
            <a:off x="2113010" y="1845236"/>
            <a:ext cx="5341327" cy="490430"/>
          </a:xfrm>
          <a:prstGeom prst="rect">
            <a:avLst/>
          </a:prstGeom>
          <a:ln/>
          <a:extLst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 anchorCtr="1"/>
          <a:lstStyle/>
          <a:p>
            <a:pPr algn="ctr"/>
            <a:r>
              <a:rPr lang="en-GB" sz="2585" b="1" dirty="0">
                <a:solidFill>
                  <a:prstClr val="white"/>
                </a:solidFill>
              </a:rPr>
              <a:t>GST AT ZERO RATE 0%  </a:t>
            </a:r>
          </a:p>
        </p:txBody>
      </p:sp>
      <p:sp>
        <p:nvSpPr>
          <p:cNvPr id="13" name="Rectangle 25"/>
          <p:cNvSpPr>
            <a:spLocks noChangeArrowheads="1"/>
          </p:cNvSpPr>
          <p:nvPr/>
        </p:nvSpPr>
        <p:spPr bwMode="auto">
          <a:xfrm>
            <a:off x="5014112" y="3670162"/>
            <a:ext cx="1254369" cy="511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/>
          <a:p>
            <a:pPr algn="ctr" defTabSz="826498">
              <a:buClr>
                <a:srgbClr val="FFFFFF"/>
              </a:buClr>
            </a:pPr>
            <a:r>
              <a:rPr lang="en-US" sz="1662" b="1" dirty="0" smtClean="0">
                <a:solidFill>
                  <a:srgbClr val="000000"/>
                </a:solidFill>
                <a:ea typeface="SimSun" pitchFamily="2" charset="-122"/>
              </a:rPr>
              <a:t>Retailer</a:t>
            </a:r>
          </a:p>
          <a:p>
            <a:pPr algn="ctr" defTabSz="826498">
              <a:buClr>
                <a:srgbClr val="FFFFFF"/>
              </a:buClr>
            </a:pPr>
            <a:r>
              <a:rPr lang="en-US" sz="1662" b="1" dirty="0" smtClean="0">
                <a:solidFill>
                  <a:srgbClr val="000000"/>
                </a:solidFill>
                <a:ea typeface="SimSun" pitchFamily="2" charset="-122"/>
              </a:rPr>
              <a:t>(</a:t>
            </a:r>
            <a:r>
              <a:rPr lang="en-US" sz="1662" b="1" dirty="0" err="1" smtClean="0">
                <a:solidFill>
                  <a:srgbClr val="000000"/>
                </a:solidFill>
                <a:ea typeface="SimSun" pitchFamily="2" charset="-122"/>
              </a:rPr>
              <a:t>Speedmart</a:t>
            </a:r>
            <a:r>
              <a:rPr lang="en-US" sz="1662" b="1" dirty="0" smtClean="0">
                <a:solidFill>
                  <a:srgbClr val="000000"/>
                </a:solidFill>
                <a:ea typeface="SimSun" pitchFamily="2" charset="-122"/>
              </a:rPr>
              <a:t>)</a:t>
            </a:r>
            <a:endParaRPr lang="en-US" sz="1662" b="1" dirty="0">
              <a:solidFill>
                <a:srgbClr val="000000"/>
              </a:solidFill>
              <a:ea typeface="SimSun" pitchFamily="2" charset="-122"/>
            </a:endParaRPr>
          </a:p>
        </p:txBody>
      </p:sp>
      <p:sp>
        <p:nvSpPr>
          <p:cNvPr id="14" name="Rectangle 25"/>
          <p:cNvSpPr>
            <a:spLocks noChangeArrowheads="1"/>
          </p:cNvSpPr>
          <p:nvPr/>
        </p:nvSpPr>
        <p:spPr bwMode="auto">
          <a:xfrm>
            <a:off x="7256321" y="3658702"/>
            <a:ext cx="1254369" cy="2557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/>
          <a:p>
            <a:pPr algn="ctr" defTabSz="826498">
              <a:buClr>
                <a:srgbClr val="FFFFFF"/>
              </a:buClr>
            </a:pPr>
            <a:r>
              <a:rPr lang="en-US" sz="1662" b="1" dirty="0">
                <a:solidFill>
                  <a:srgbClr val="000000"/>
                </a:solidFill>
                <a:ea typeface="SimSun" pitchFamily="2" charset="-122"/>
              </a:rPr>
              <a:t>Consumer</a:t>
            </a:r>
          </a:p>
        </p:txBody>
      </p:sp>
      <p:sp>
        <p:nvSpPr>
          <p:cNvPr id="30" name="Right Brace 29"/>
          <p:cNvSpPr/>
          <p:nvPr/>
        </p:nvSpPr>
        <p:spPr>
          <a:xfrm rot="5400000">
            <a:off x="3266866" y="2428458"/>
            <a:ext cx="377621" cy="4371241"/>
          </a:xfrm>
          <a:prstGeom prst="rightBrace">
            <a:avLst>
              <a:gd name="adj1" fmla="val 0"/>
              <a:gd name="adj2" fmla="val 50000"/>
            </a:avLst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MY" sz="1662">
              <a:solidFill>
                <a:prstClr val="black"/>
              </a:solidFill>
            </a:endParaRPr>
          </a:p>
        </p:txBody>
      </p:sp>
      <p:sp>
        <p:nvSpPr>
          <p:cNvPr id="32" name="32-Point Star 66"/>
          <p:cNvSpPr>
            <a:spLocks noChangeArrowheads="1"/>
          </p:cNvSpPr>
          <p:nvPr/>
        </p:nvSpPr>
        <p:spPr bwMode="auto">
          <a:xfrm>
            <a:off x="6493416" y="4223632"/>
            <a:ext cx="2000250" cy="2063532"/>
          </a:xfrm>
          <a:prstGeom prst="star32">
            <a:avLst>
              <a:gd name="adj" fmla="val 37500"/>
            </a:avLst>
          </a:prstGeom>
          <a:solidFill>
            <a:srgbClr val="FF0000"/>
          </a:solidFill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round/>
                <a:headEnd type="none" w="sm" len="sm"/>
                <a:tailEnd type="none" w="sm" len="sm"/>
              </a14:hiddenLine>
            </a:ext>
          </a:extLst>
        </p:spPr>
        <p:txBody>
          <a:bodyPr wrap="none" tIns="33231" bIns="33231"/>
          <a:lstStyle/>
          <a:p>
            <a:pPr algn="ctr">
              <a:defRPr/>
            </a:pPr>
            <a:r>
              <a:rPr lang="en-US" sz="1846" b="1" dirty="0">
                <a:solidFill>
                  <a:srgbClr val="FFFFFF"/>
                </a:solidFill>
              </a:rPr>
              <a:t>Consumer</a:t>
            </a:r>
          </a:p>
          <a:p>
            <a:pPr algn="ctr">
              <a:defRPr/>
            </a:pPr>
            <a:r>
              <a:rPr lang="en-US" sz="1846" b="1" dirty="0">
                <a:solidFill>
                  <a:srgbClr val="FFFFFF"/>
                </a:solidFill>
              </a:rPr>
              <a:t>does not</a:t>
            </a:r>
          </a:p>
          <a:p>
            <a:pPr algn="ctr">
              <a:defRPr/>
            </a:pPr>
            <a:r>
              <a:rPr lang="en-US" sz="1846" b="1" dirty="0">
                <a:solidFill>
                  <a:srgbClr val="FFFFFF"/>
                </a:solidFill>
              </a:rPr>
              <a:t>pay any</a:t>
            </a:r>
          </a:p>
          <a:p>
            <a:pPr algn="ctr">
              <a:defRPr/>
            </a:pPr>
            <a:r>
              <a:rPr lang="en-US" sz="1846" b="1" dirty="0">
                <a:solidFill>
                  <a:srgbClr val="FFFFFF"/>
                </a:solidFill>
              </a:rPr>
              <a:t>GST</a:t>
            </a:r>
            <a:endParaRPr lang="en-US" sz="4431" b="1" dirty="0">
              <a:solidFill>
                <a:srgbClr val="FFFFFF"/>
              </a:solidFill>
            </a:endParaRPr>
          </a:p>
        </p:txBody>
      </p:sp>
      <p:sp>
        <p:nvSpPr>
          <p:cNvPr id="33" name="Rectangle 17"/>
          <p:cNvSpPr>
            <a:spLocks noChangeArrowheads="1"/>
          </p:cNvSpPr>
          <p:nvPr/>
        </p:nvSpPr>
        <p:spPr bwMode="auto">
          <a:xfrm>
            <a:off x="561188" y="3609677"/>
            <a:ext cx="1508024" cy="7673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/>
          <a:p>
            <a:pPr algn="ctr" defTabSz="826498">
              <a:buClr>
                <a:srgbClr val="FFFFFF"/>
              </a:buClr>
            </a:pPr>
            <a:r>
              <a:rPr lang="en-US" sz="1662" b="1" dirty="0" smtClean="0">
                <a:solidFill>
                  <a:srgbClr val="000000"/>
                </a:solidFill>
                <a:ea typeface="SimSun" pitchFamily="2" charset="-122"/>
              </a:rPr>
              <a:t>Manufacturer</a:t>
            </a:r>
          </a:p>
          <a:p>
            <a:pPr algn="ctr" defTabSz="826498">
              <a:buClr>
                <a:srgbClr val="FFFFFF"/>
              </a:buClr>
            </a:pPr>
            <a:r>
              <a:rPr lang="en-US" sz="1662" b="1" dirty="0" smtClean="0">
                <a:solidFill>
                  <a:srgbClr val="000000"/>
                </a:solidFill>
                <a:ea typeface="SimSun" pitchFamily="2" charset="-122"/>
              </a:rPr>
              <a:t>(</a:t>
            </a:r>
            <a:r>
              <a:rPr lang="en-US" sz="1662" b="1" dirty="0" err="1" smtClean="0">
                <a:solidFill>
                  <a:srgbClr val="000000"/>
                </a:solidFill>
                <a:ea typeface="SimSun" pitchFamily="2" charset="-122"/>
              </a:rPr>
              <a:t>Kilang</a:t>
            </a:r>
            <a:r>
              <a:rPr lang="en-US" sz="1662" b="1" dirty="0" smtClean="0">
                <a:solidFill>
                  <a:srgbClr val="000000"/>
                </a:solidFill>
                <a:ea typeface="SimSun" pitchFamily="2" charset="-122"/>
              </a:rPr>
              <a:t> </a:t>
            </a:r>
            <a:r>
              <a:rPr lang="en-US" sz="1662" b="1" dirty="0" err="1" smtClean="0">
                <a:solidFill>
                  <a:srgbClr val="000000"/>
                </a:solidFill>
                <a:ea typeface="SimSun" pitchFamily="2" charset="-122"/>
              </a:rPr>
              <a:t>Beras</a:t>
            </a:r>
            <a:r>
              <a:rPr lang="en-US" sz="1662" b="1" dirty="0" smtClean="0">
                <a:solidFill>
                  <a:srgbClr val="000000"/>
                </a:solidFill>
                <a:ea typeface="SimSun" pitchFamily="2" charset="-122"/>
              </a:rPr>
              <a:t> </a:t>
            </a:r>
            <a:r>
              <a:rPr lang="en-US" sz="1662" b="1" dirty="0" err="1" smtClean="0">
                <a:solidFill>
                  <a:srgbClr val="000000"/>
                </a:solidFill>
                <a:ea typeface="SimSun" pitchFamily="2" charset="-122"/>
              </a:rPr>
              <a:t>Bernas</a:t>
            </a:r>
            <a:r>
              <a:rPr lang="en-US" sz="1662" b="1" dirty="0" smtClean="0">
                <a:solidFill>
                  <a:srgbClr val="000000"/>
                </a:solidFill>
                <a:ea typeface="SimSun" pitchFamily="2" charset="-122"/>
              </a:rPr>
              <a:t>)</a:t>
            </a:r>
            <a:endParaRPr lang="en-US" sz="1662" b="1" dirty="0">
              <a:solidFill>
                <a:srgbClr val="000000"/>
              </a:solidFill>
              <a:ea typeface="SimSun" pitchFamily="2" charset="-122"/>
            </a:endParaRPr>
          </a:p>
        </p:txBody>
      </p:sp>
      <p:sp>
        <p:nvSpPr>
          <p:cNvPr id="39" name="Rectangle 38"/>
          <p:cNvSpPr/>
          <p:nvPr/>
        </p:nvSpPr>
        <p:spPr>
          <a:xfrm>
            <a:off x="-205249" y="504367"/>
            <a:ext cx="6477000" cy="844062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en-US" sz="2585" dirty="0">
                <a:latin typeface="Calibri" pitchFamily="34" charset="0"/>
                <a:cs typeface="Calibri" pitchFamily="34" charset="0"/>
              </a:rPr>
              <a:t>HOW GST WORKS ?</a:t>
            </a:r>
          </a:p>
          <a:p>
            <a:pPr lvl="1"/>
            <a:r>
              <a:rPr lang="en-US" sz="1846" dirty="0">
                <a:latin typeface="Calibri" pitchFamily="34" charset="0"/>
                <a:cs typeface="Calibri" pitchFamily="34" charset="0"/>
              </a:rPr>
              <a:t>ZERO RATED</a:t>
            </a:r>
          </a:p>
        </p:txBody>
      </p:sp>
      <p:sp>
        <p:nvSpPr>
          <p:cNvPr id="40" name="TextBox 39"/>
          <p:cNvSpPr txBox="1"/>
          <p:nvPr/>
        </p:nvSpPr>
        <p:spPr>
          <a:xfrm>
            <a:off x="2151278" y="4844355"/>
            <a:ext cx="2698317" cy="774058"/>
          </a:xfrm>
          <a:prstGeom prst="rect">
            <a:avLst/>
          </a:prstGeom>
          <a:solidFill>
            <a:srgbClr val="FF3399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215" b="1" dirty="0"/>
              <a:t>GST input tax claimable</a:t>
            </a:r>
            <a:endParaRPr lang="en-MY" sz="2215" b="1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l="43654" t="42494" b="24802"/>
          <a:stretch/>
        </p:blipFill>
        <p:spPr>
          <a:xfrm>
            <a:off x="482467" y="2492153"/>
            <a:ext cx="1575177" cy="100142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4"/>
          <a:srcRect b="12677"/>
          <a:stretch/>
        </p:blipFill>
        <p:spPr>
          <a:xfrm>
            <a:off x="2716468" y="2529168"/>
            <a:ext cx="1621318" cy="1057275"/>
          </a:xfrm>
          <a:prstGeom prst="rect">
            <a:avLst/>
          </a:prstGeom>
        </p:spPr>
      </p:pic>
      <p:pic>
        <p:nvPicPr>
          <p:cNvPr id="41" name="Picture 4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83863" y="2463843"/>
            <a:ext cx="1636535" cy="122740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57924" y="2521491"/>
            <a:ext cx="1524000" cy="1182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1053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5E794-307C-49D3-8CE5-47BF882ED0AE}" type="slidenum">
              <a:rPr lang="en-MY" smtClean="0"/>
              <a:pPr/>
              <a:t>34</a:t>
            </a:fld>
            <a:endParaRPr lang="en-MY" dirty="0"/>
          </a:p>
        </p:txBody>
      </p:sp>
      <p:sp>
        <p:nvSpPr>
          <p:cNvPr id="5" name="Line 3"/>
          <p:cNvSpPr>
            <a:spLocks noChangeShapeType="1"/>
          </p:cNvSpPr>
          <p:nvPr/>
        </p:nvSpPr>
        <p:spPr bwMode="auto">
          <a:xfrm flipH="1">
            <a:off x="2148500" y="3183582"/>
            <a:ext cx="823387" cy="129184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66470" tIns="66470" rIns="66470" bIns="66470" anchor="ctr"/>
          <a:lstStyle/>
          <a:p>
            <a:endParaRPr lang="en-MY" sz="1662">
              <a:solidFill>
                <a:prstClr val="black"/>
              </a:solidFill>
            </a:endParaRPr>
          </a:p>
        </p:txBody>
      </p:sp>
      <p:sp>
        <p:nvSpPr>
          <p:cNvPr id="9" name="Line 4"/>
          <p:cNvSpPr>
            <a:spLocks noChangeShapeType="1"/>
          </p:cNvSpPr>
          <p:nvPr/>
        </p:nvSpPr>
        <p:spPr bwMode="auto">
          <a:xfrm>
            <a:off x="4359829" y="3183582"/>
            <a:ext cx="738468" cy="1262999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66470" tIns="66470" rIns="66470" bIns="66470" anchor="ctr"/>
          <a:lstStyle/>
          <a:p>
            <a:endParaRPr lang="en-MY" sz="1662">
              <a:solidFill>
                <a:prstClr val="black"/>
              </a:solidFill>
            </a:endParaRPr>
          </a:p>
        </p:txBody>
      </p:sp>
      <p:grpSp>
        <p:nvGrpSpPr>
          <p:cNvPr id="10" name="Group 5"/>
          <p:cNvGrpSpPr>
            <a:grpSpLocks/>
          </p:cNvGrpSpPr>
          <p:nvPr/>
        </p:nvGrpSpPr>
        <p:grpSpPr bwMode="auto">
          <a:xfrm>
            <a:off x="1308588" y="3843312"/>
            <a:ext cx="4727331" cy="1280746"/>
            <a:chOff x="2161" y="2728"/>
            <a:chExt cx="1499" cy="461"/>
          </a:xfrm>
        </p:grpSpPr>
        <p:sp>
          <p:nvSpPr>
            <p:cNvPr id="11" name="Line 6"/>
            <p:cNvSpPr>
              <a:spLocks noChangeShapeType="1"/>
            </p:cNvSpPr>
            <p:nvPr/>
          </p:nvSpPr>
          <p:spPr bwMode="auto">
            <a:xfrm>
              <a:off x="2161" y="2958"/>
              <a:ext cx="471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lIns="66470" tIns="66470" rIns="66470" bIns="66470" anchor="ctr"/>
            <a:lstStyle/>
            <a:p>
              <a:endParaRPr lang="en-MY" sz="1662">
                <a:solidFill>
                  <a:prstClr val="black"/>
                </a:solidFill>
              </a:endParaRPr>
            </a:p>
          </p:txBody>
        </p:sp>
        <p:sp>
          <p:nvSpPr>
            <p:cNvPr id="12" name="Line 7"/>
            <p:cNvSpPr>
              <a:spLocks noChangeShapeType="1"/>
            </p:cNvSpPr>
            <p:nvPr/>
          </p:nvSpPr>
          <p:spPr bwMode="auto">
            <a:xfrm>
              <a:off x="3189" y="2959"/>
              <a:ext cx="471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lIns="66470" tIns="66470" rIns="66470" bIns="66470" anchor="ctr"/>
            <a:lstStyle/>
            <a:p>
              <a:endParaRPr lang="en-MY" sz="1662">
                <a:solidFill>
                  <a:prstClr val="black"/>
                </a:solidFill>
              </a:endParaRPr>
            </a:p>
          </p:txBody>
        </p:sp>
        <p:sp>
          <p:nvSpPr>
            <p:cNvPr id="13" name="Rectangle 8"/>
            <p:cNvSpPr>
              <a:spLocks noChangeArrowheads="1"/>
            </p:cNvSpPr>
            <p:nvPr/>
          </p:nvSpPr>
          <p:spPr bwMode="auto">
            <a:xfrm>
              <a:off x="2621" y="2728"/>
              <a:ext cx="586" cy="461"/>
            </a:xfrm>
            <a:prstGeom prst="rect">
              <a:avLst/>
            </a:prstGeom>
            <a:solidFill>
              <a:srgbClr val="FF3399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lIns="66463" tIns="66463" rIns="66463" bIns="66463" anchor="ctr"/>
            <a:lstStyle/>
            <a:p>
              <a:pPr algn="ctr">
                <a:buClr>
                  <a:srgbClr val="FFFFFF"/>
                </a:buClr>
              </a:pPr>
              <a:endParaRPr lang="en-GB" sz="1662" b="1">
                <a:solidFill>
                  <a:srgbClr val="000000"/>
                </a:solidFill>
                <a:ea typeface="SimSun" pitchFamily="2" charset="-122"/>
              </a:endParaRPr>
            </a:p>
          </p:txBody>
        </p:sp>
      </p:grpSp>
      <p:sp>
        <p:nvSpPr>
          <p:cNvPr id="16" name="Text Box 26"/>
          <p:cNvSpPr txBox="1">
            <a:spLocks noChangeArrowheads="1"/>
          </p:cNvSpPr>
          <p:nvPr/>
        </p:nvSpPr>
        <p:spPr bwMode="auto">
          <a:xfrm>
            <a:off x="102609" y="6265350"/>
            <a:ext cx="2845730" cy="3615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6463" tIns="66463" rIns="66463" bIns="66463">
            <a:spAutoFit/>
          </a:bodyPr>
          <a:lstStyle>
            <a:lvl1pPr eaLnBrk="0" hangingPunct="0"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eaLnBrk="0" hangingPunct="0"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eaLnBrk="0" hangingPunct="0"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eaLnBrk="0" hangingPunct="0"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eaLnBrk="0" hangingPunct="0"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eaLnBrk="1" hangingPunct="1">
              <a:spcBef>
                <a:spcPct val="50000"/>
              </a:spcBef>
              <a:buClr>
                <a:srgbClr val="FFFFFF"/>
              </a:buClr>
            </a:pPr>
            <a:r>
              <a:rPr lang="en-US" sz="1477" dirty="0">
                <a:solidFill>
                  <a:prstClr val="black"/>
                </a:solidFill>
                <a:ea typeface="SimSun" pitchFamily="2" charset="-122"/>
              </a:rPr>
              <a:t>*</a:t>
            </a:r>
            <a:r>
              <a:rPr lang="en-US" sz="1477" dirty="0" smtClean="0">
                <a:solidFill>
                  <a:prstClr val="black"/>
                </a:solidFill>
                <a:ea typeface="SimSun" pitchFamily="2" charset="-122"/>
              </a:rPr>
              <a:t>Note: </a:t>
            </a:r>
            <a:r>
              <a:rPr lang="en-US" sz="1477" dirty="0">
                <a:solidFill>
                  <a:prstClr val="black"/>
                </a:solidFill>
                <a:ea typeface="SimSun" pitchFamily="2" charset="-122"/>
              </a:rPr>
              <a:t>claim input tax</a:t>
            </a:r>
          </a:p>
        </p:txBody>
      </p:sp>
      <p:sp>
        <p:nvSpPr>
          <p:cNvPr id="17" name="Text Box 10"/>
          <p:cNvSpPr txBox="1">
            <a:spLocks noChangeArrowheads="1"/>
          </p:cNvSpPr>
          <p:nvPr/>
        </p:nvSpPr>
        <p:spPr bwMode="auto">
          <a:xfrm>
            <a:off x="2977127" y="3977221"/>
            <a:ext cx="1377462" cy="901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6463" tIns="66463" rIns="66463" bIns="66463">
            <a:spAutoFit/>
          </a:bodyPr>
          <a:lstStyle>
            <a:lvl1pPr eaLnBrk="0" hangingPunct="0"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eaLnBrk="0" hangingPunct="0"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eaLnBrk="0" hangingPunct="0"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eaLnBrk="0" hangingPunct="0"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eaLnBrk="0" hangingPunct="0"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 eaLnBrk="1" hangingPunct="1">
              <a:spcBef>
                <a:spcPct val="50000"/>
              </a:spcBef>
              <a:buClr>
                <a:srgbClr val="FFFFFF"/>
              </a:buClr>
            </a:pPr>
            <a:r>
              <a:rPr lang="en-US" sz="1662" b="1" dirty="0">
                <a:solidFill>
                  <a:prstClr val="white"/>
                </a:solidFill>
                <a:ea typeface="SimSun" pitchFamily="2" charset="-122"/>
              </a:rPr>
              <a:t>Value Added Activity</a:t>
            </a:r>
          </a:p>
        </p:txBody>
      </p:sp>
      <p:sp>
        <p:nvSpPr>
          <p:cNvPr id="18" name="Text Box 13"/>
          <p:cNvSpPr txBox="1">
            <a:spLocks noChangeArrowheads="1"/>
          </p:cNvSpPr>
          <p:nvPr/>
        </p:nvSpPr>
        <p:spPr bwMode="auto">
          <a:xfrm>
            <a:off x="2587720" y="5213550"/>
            <a:ext cx="2439866" cy="1438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6463" tIns="66463" rIns="66463" bIns="66463">
            <a:spAutoFit/>
          </a:bodyPr>
          <a:lstStyle>
            <a:lvl1pPr eaLnBrk="0" hangingPunct="0"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eaLnBrk="0" hangingPunct="0"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eaLnBrk="0" hangingPunct="0"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eaLnBrk="0" hangingPunct="0"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eaLnBrk="0" hangingPunct="0"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 eaLnBrk="1" hangingPunct="1">
              <a:lnSpc>
                <a:spcPct val="90000"/>
              </a:lnSpc>
              <a:spcBef>
                <a:spcPct val="20000"/>
              </a:spcBef>
              <a:buClr>
                <a:srgbClr val="FFFFFF"/>
              </a:buClr>
            </a:pPr>
            <a:r>
              <a:rPr lang="en-US" sz="1662" b="1" dirty="0">
                <a:solidFill>
                  <a:prstClr val="black"/>
                </a:solidFill>
                <a:ea typeface="SimSun" pitchFamily="2" charset="-122"/>
              </a:rPr>
              <a:t>Added Value: RM25</a:t>
            </a:r>
          </a:p>
          <a:p>
            <a:pPr algn="ctr" eaLnBrk="1" hangingPunct="1">
              <a:lnSpc>
                <a:spcPct val="90000"/>
              </a:lnSpc>
              <a:spcBef>
                <a:spcPct val="20000"/>
              </a:spcBef>
              <a:buClr>
                <a:srgbClr val="FFFFFF"/>
              </a:buClr>
            </a:pPr>
            <a:r>
              <a:rPr lang="en-US" sz="1662" b="1" dirty="0">
                <a:solidFill>
                  <a:srgbClr val="FF0000"/>
                </a:solidFill>
                <a:ea typeface="SimSun" pitchFamily="2" charset="-122"/>
              </a:rPr>
              <a:t>(+ GST : No GST </a:t>
            </a:r>
            <a:r>
              <a:rPr lang="en-US" sz="1662" b="1" dirty="0" smtClean="0">
                <a:solidFill>
                  <a:srgbClr val="FF0000"/>
                </a:solidFill>
                <a:ea typeface="SimSun" pitchFamily="2" charset="-122"/>
              </a:rPr>
              <a:t>)</a:t>
            </a:r>
          </a:p>
          <a:p>
            <a:pPr algn="ctr" eaLnBrk="1" hangingPunct="1">
              <a:lnSpc>
                <a:spcPct val="90000"/>
              </a:lnSpc>
              <a:spcBef>
                <a:spcPct val="20000"/>
              </a:spcBef>
              <a:buClr>
                <a:srgbClr val="FFFFFF"/>
              </a:buClr>
            </a:pPr>
            <a:r>
              <a:rPr lang="en-US" sz="1662" b="1" dirty="0" smtClean="0">
                <a:solidFill>
                  <a:prstClr val="black"/>
                </a:solidFill>
                <a:ea typeface="SimSun" pitchFamily="2" charset="-122"/>
              </a:rPr>
              <a:t>No GST will </a:t>
            </a:r>
            <a:r>
              <a:rPr lang="en-US" sz="1662" b="1" dirty="0">
                <a:solidFill>
                  <a:prstClr val="black"/>
                </a:solidFill>
                <a:ea typeface="SimSun" pitchFamily="2" charset="-122"/>
              </a:rPr>
              <a:t>be paid to Customs </a:t>
            </a:r>
          </a:p>
          <a:p>
            <a:pPr algn="ctr" eaLnBrk="1" hangingPunct="1">
              <a:lnSpc>
                <a:spcPct val="90000"/>
              </a:lnSpc>
              <a:spcBef>
                <a:spcPct val="20000"/>
              </a:spcBef>
              <a:buClr>
                <a:srgbClr val="FFFFFF"/>
              </a:buClr>
            </a:pPr>
            <a:endParaRPr lang="en-US" sz="1662" b="1" dirty="0">
              <a:solidFill>
                <a:srgbClr val="FF0000"/>
              </a:solidFill>
              <a:ea typeface="SimSun" pitchFamily="2" charset="-122"/>
            </a:endParaRPr>
          </a:p>
        </p:txBody>
      </p:sp>
      <p:sp>
        <p:nvSpPr>
          <p:cNvPr id="21" name="AutoShape 20"/>
          <p:cNvSpPr>
            <a:spLocks noChangeArrowheads="1"/>
          </p:cNvSpPr>
          <p:nvPr/>
        </p:nvSpPr>
        <p:spPr bwMode="auto">
          <a:xfrm>
            <a:off x="3352800" y="2171639"/>
            <a:ext cx="319454" cy="291747"/>
          </a:xfrm>
          <a:prstGeom prst="rightArrow">
            <a:avLst>
              <a:gd name="adj1" fmla="val 50000"/>
              <a:gd name="adj2" fmla="val 26940"/>
            </a:avLst>
          </a:prstGeom>
          <a:solidFill>
            <a:schemeClr val="accent5">
              <a:lumMod val="25000"/>
            </a:schemeClr>
          </a:solidFill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 wrap="none" lIns="66463" tIns="66463" rIns="66463" bIns="66463" anchor="ctr"/>
          <a:lstStyle/>
          <a:p>
            <a:pPr algn="ctr">
              <a:buClr>
                <a:srgbClr val="FFFFFF"/>
              </a:buClr>
              <a:defRPr/>
            </a:pPr>
            <a:endParaRPr lang="en-GB" sz="1662" b="1">
              <a:solidFill>
                <a:srgbClr val="000000"/>
              </a:solidFill>
              <a:ea typeface="SimSun" pitchFamily="2" charset="-122"/>
            </a:endParaRPr>
          </a:p>
        </p:txBody>
      </p:sp>
      <p:sp>
        <p:nvSpPr>
          <p:cNvPr id="47" name="Rectangle 46"/>
          <p:cNvSpPr/>
          <p:nvPr/>
        </p:nvSpPr>
        <p:spPr>
          <a:xfrm>
            <a:off x="-205249" y="504367"/>
            <a:ext cx="6477000" cy="844062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en-US" sz="2585" dirty="0">
                <a:latin typeface="Calibri" pitchFamily="34" charset="0"/>
                <a:cs typeface="Calibri" pitchFamily="34" charset="0"/>
              </a:rPr>
              <a:t>HOW GST WORKS ? </a:t>
            </a:r>
          </a:p>
          <a:p>
            <a:pPr lvl="1"/>
            <a:r>
              <a:rPr lang="en-US" sz="1846" dirty="0">
                <a:latin typeface="Calibri" pitchFamily="34" charset="0"/>
                <a:cs typeface="Calibri" pitchFamily="34" charset="0"/>
              </a:rPr>
              <a:t>ZERO </a:t>
            </a:r>
            <a:r>
              <a:rPr lang="en-US" sz="1846" dirty="0" smtClean="0">
                <a:latin typeface="Calibri" pitchFamily="34" charset="0"/>
                <a:cs typeface="Calibri" pitchFamily="34" charset="0"/>
              </a:rPr>
              <a:t>RATED (CONTD.)</a:t>
            </a:r>
            <a:endParaRPr lang="en-US" sz="1846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8" name="Rectangle 25"/>
          <p:cNvSpPr>
            <a:spLocks noChangeArrowheads="1"/>
          </p:cNvSpPr>
          <p:nvPr/>
        </p:nvSpPr>
        <p:spPr bwMode="auto">
          <a:xfrm>
            <a:off x="3037943" y="2902495"/>
            <a:ext cx="1253667" cy="7673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/>
          <a:p>
            <a:pPr algn="ctr" defTabSz="826498">
              <a:buClr>
                <a:srgbClr val="FFFFFF"/>
              </a:buClr>
            </a:pPr>
            <a:r>
              <a:rPr lang="en-US" sz="1662" b="1" dirty="0" smtClean="0">
                <a:solidFill>
                  <a:srgbClr val="000000"/>
                </a:solidFill>
                <a:ea typeface="SimSun" pitchFamily="2" charset="-122"/>
              </a:rPr>
              <a:t>WHOLESALER</a:t>
            </a:r>
          </a:p>
          <a:p>
            <a:pPr algn="ctr" defTabSz="826498">
              <a:buClr>
                <a:srgbClr val="FFFFFF"/>
              </a:buClr>
            </a:pPr>
            <a:r>
              <a:rPr lang="en-US" sz="1662" b="1" dirty="0" smtClean="0">
                <a:solidFill>
                  <a:srgbClr val="000000"/>
                </a:solidFill>
                <a:ea typeface="SimSun" pitchFamily="2" charset="-122"/>
              </a:rPr>
              <a:t>(Syarikat </a:t>
            </a:r>
            <a:r>
              <a:rPr lang="en-US" sz="1662" b="1" dirty="0" err="1" smtClean="0">
                <a:solidFill>
                  <a:srgbClr val="000000"/>
                </a:solidFill>
                <a:ea typeface="SimSun" pitchFamily="2" charset="-122"/>
              </a:rPr>
              <a:t>Faiza</a:t>
            </a:r>
            <a:r>
              <a:rPr lang="en-US" sz="1662" b="1" dirty="0" smtClean="0">
                <a:solidFill>
                  <a:srgbClr val="000000"/>
                </a:solidFill>
                <a:ea typeface="SimSun" pitchFamily="2" charset="-122"/>
              </a:rPr>
              <a:t> </a:t>
            </a:r>
            <a:r>
              <a:rPr lang="en-US" sz="1662" b="1" dirty="0" err="1" smtClean="0">
                <a:solidFill>
                  <a:srgbClr val="000000"/>
                </a:solidFill>
                <a:ea typeface="SimSun" pitchFamily="2" charset="-122"/>
              </a:rPr>
              <a:t>Sdn</a:t>
            </a:r>
            <a:r>
              <a:rPr lang="en-US" sz="1662" b="1" dirty="0" smtClean="0">
                <a:solidFill>
                  <a:srgbClr val="000000"/>
                </a:solidFill>
                <a:ea typeface="SimSun" pitchFamily="2" charset="-122"/>
              </a:rPr>
              <a:t> </a:t>
            </a:r>
            <a:r>
              <a:rPr lang="en-US" sz="1662" b="1" dirty="0" err="1" smtClean="0">
                <a:solidFill>
                  <a:srgbClr val="000000"/>
                </a:solidFill>
                <a:ea typeface="SimSun" pitchFamily="2" charset="-122"/>
              </a:rPr>
              <a:t>Bhd</a:t>
            </a:r>
            <a:r>
              <a:rPr lang="en-US" sz="1662" b="1" dirty="0" smtClean="0">
                <a:solidFill>
                  <a:srgbClr val="000000"/>
                </a:solidFill>
                <a:ea typeface="SimSun" pitchFamily="2" charset="-122"/>
              </a:rPr>
              <a:t>)</a:t>
            </a:r>
            <a:endParaRPr lang="en-US" sz="1662" b="1" dirty="0">
              <a:solidFill>
                <a:srgbClr val="000000"/>
              </a:solidFill>
              <a:ea typeface="SimSun" pitchFamily="2" charset="-122"/>
            </a:endParaRPr>
          </a:p>
        </p:txBody>
      </p:sp>
      <p:sp>
        <p:nvSpPr>
          <p:cNvPr id="49" name="Rectangle 25"/>
          <p:cNvSpPr>
            <a:spLocks noChangeArrowheads="1"/>
          </p:cNvSpPr>
          <p:nvPr/>
        </p:nvSpPr>
        <p:spPr bwMode="auto">
          <a:xfrm>
            <a:off x="5269531" y="2904640"/>
            <a:ext cx="1386763" cy="511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/>
          <a:p>
            <a:pPr algn="ctr" defTabSz="826498">
              <a:buClr>
                <a:srgbClr val="FFFFFF"/>
              </a:buClr>
            </a:pPr>
            <a:r>
              <a:rPr lang="en-US" sz="1662" b="1" dirty="0" smtClean="0">
                <a:solidFill>
                  <a:srgbClr val="000000"/>
                </a:solidFill>
                <a:ea typeface="SimSun" pitchFamily="2" charset="-122"/>
              </a:rPr>
              <a:t>Retailer</a:t>
            </a:r>
          </a:p>
          <a:p>
            <a:pPr algn="ctr" defTabSz="826498">
              <a:buClr>
                <a:srgbClr val="FFFFFF"/>
              </a:buClr>
            </a:pPr>
            <a:r>
              <a:rPr lang="en-US" sz="1662" b="1" dirty="0" smtClean="0">
                <a:solidFill>
                  <a:srgbClr val="000000"/>
                </a:solidFill>
                <a:ea typeface="SimSun" pitchFamily="2" charset="-122"/>
              </a:rPr>
              <a:t>(99 </a:t>
            </a:r>
            <a:r>
              <a:rPr lang="en-US" sz="1662" b="1" dirty="0" err="1" smtClean="0">
                <a:solidFill>
                  <a:srgbClr val="000000"/>
                </a:solidFill>
                <a:ea typeface="SimSun" pitchFamily="2" charset="-122"/>
              </a:rPr>
              <a:t>Speedmart</a:t>
            </a:r>
            <a:r>
              <a:rPr lang="en-US" sz="1662" b="1" dirty="0" smtClean="0">
                <a:solidFill>
                  <a:srgbClr val="000000"/>
                </a:solidFill>
                <a:ea typeface="SimSun" pitchFamily="2" charset="-122"/>
              </a:rPr>
              <a:t>)</a:t>
            </a:r>
            <a:endParaRPr lang="en-US" sz="1662" b="1" dirty="0">
              <a:solidFill>
                <a:srgbClr val="000000"/>
              </a:solidFill>
              <a:ea typeface="SimSun" pitchFamily="2" charset="-122"/>
            </a:endParaRPr>
          </a:p>
        </p:txBody>
      </p:sp>
      <p:sp>
        <p:nvSpPr>
          <p:cNvPr id="50" name="Rectangle 25"/>
          <p:cNvSpPr>
            <a:spLocks noChangeArrowheads="1"/>
          </p:cNvSpPr>
          <p:nvPr/>
        </p:nvSpPr>
        <p:spPr bwMode="auto">
          <a:xfrm>
            <a:off x="7333874" y="2949245"/>
            <a:ext cx="1254369" cy="2557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/>
          <a:p>
            <a:pPr algn="ctr" defTabSz="826498">
              <a:buClr>
                <a:srgbClr val="FFFFFF"/>
              </a:buClr>
            </a:pPr>
            <a:r>
              <a:rPr lang="en-US" sz="1662" b="1" dirty="0">
                <a:solidFill>
                  <a:srgbClr val="000000"/>
                </a:solidFill>
                <a:ea typeface="SimSun" pitchFamily="2" charset="-122"/>
              </a:rPr>
              <a:t>Consumer</a:t>
            </a:r>
          </a:p>
        </p:txBody>
      </p:sp>
      <p:sp>
        <p:nvSpPr>
          <p:cNvPr id="51" name="Rectangle 17"/>
          <p:cNvSpPr>
            <a:spLocks noChangeArrowheads="1"/>
          </p:cNvSpPr>
          <p:nvPr/>
        </p:nvSpPr>
        <p:spPr bwMode="auto">
          <a:xfrm>
            <a:off x="286947" y="3027237"/>
            <a:ext cx="1508024" cy="511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/>
          <a:p>
            <a:pPr algn="ctr" defTabSz="826498">
              <a:buClr>
                <a:srgbClr val="FFFFFF"/>
              </a:buClr>
            </a:pPr>
            <a:r>
              <a:rPr lang="en-US" sz="1662" b="1" dirty="0" smtClean="0">
                <a:solidFill>
                  <a:srgbClr val="000000"/>
                </a:solidFill>
                <a:ea typeface="SimSun" pitchFamily="2" charset="-122"/>
              </a:rPr>
              <a:t>Manufacturer</a:t>
            </a:r>
          </a:p>
          <a:p>
            <a:pPr algn="ctr" defTabSz="826498">
              <a:buClr>
                <a:srgbClr val="FFFFFF"/>
              </a:buClr>
            </a:pPr>
            <a:r>
              <a:rPr lang="en-US" sz="1662" b="1" dirty="0" smtClean="0">
                <a:solidFill>
                  <a:srgbClr val="000000"/>
                </a:solidFill>
                <a:ea typeface="SimSun" pitchFamily="2" charset="-122"/>
              </a:rPr>
              <a:t>(</a:t>
            </a:r>
            <a:r>
              <a:rPr lang="en-US" sz="1662" b="1" dirty="0" err="1" smtClean="0">
                <a:solidFill>
                  <a:srgbClr val="000000"/>
                </a:solidFill>
                <a:ea typeface="SimSun" pitchFamily="2" charset="-122"/>
              </a:rPr>
              <a:t>Beras</a:t>
            </a:r>
            <a:r>
              <a:rPr lang="en-US" sz="1662" b="1" dirty="0" smtClean="0">
                <a:solidFill>
                  <a:srgbClr val="000000"/>
                </a:solidFill>
                <a:ea typeface="SimSun" pitchFamily="2" charset="-122"/>
              </a:rPr>
              <a:t> </a:t>
            </a:r>
            <a:r>
              <a:rPr lang="en-US" sz="1662" b="1" dirty="0" err="1" smtClean="0">
                <a:solidFill>
                  <a:srgbClr val="000000"/>
                </a:solidFill>
                <a:ea typeface="SimSun" pitchFamily="2" charset="-122"/>
              </a:rPr>
              <a:t>Bernas</a:t>
            </a:r>
            <a:r>
              <a:rPr lang="en-US" sz="1662" b="1" dirty="0" smtClean="0">
                <a:solidFill>
                  <a:srgbClr val="000000"/>
                </a:solidFill>
                <a:ea typeface="SimSun" pitchFamily="2" charset="-122"/>
              </a:rPr>
              <a:t>)</a:t>
            </a:r>
            <a:endParaRPr lang="en-US" sz="1662" b="1" dirty="0">
              <a:solidFill>
                <a:srgbClr val="000000"/>
              </a:solidFill>
              <a:ea typeface="SimSun" pitchFamily="2" charset="-122"/>
            </a:endParaRPr>
          </a:p>
        </p:txBody>
      </p:sp>
      <p:pic>
        <p:nvPicPr>
          <p:cNvPr id="52" name="Picture 51"/>
          <p:cNvPicPr>
            <a:picLocks noChangeAspect="1"/>
          </p:cNvPicPr>
          <p:nvPr/>
        </p:nvPicPr>
        <p:blipFill rotWithShape="1">
          <a:blip r:embed="rId2"/>
          <a:srcRect l="43654" t="42494" b="24802"/>
          <a:stretch/>
        </p:blipFill>
        <p:spPr>
          <a:xfrm>
            <a:off x="401726" y="1886442"/>
            <a:ext cx="1741927" cy="888974"/>
          </a:xfrm>
          <a:prstGeom prst="rect">
            <a:avLst/>
          </a:prstGeom>
        </p:spPr>
      </p:pic>
      <p:pic>
        <p:nvPicPr>
          <p:cNvPr id="53" name="Picture 52"/>
          <p:cNvPicPr>
            <a:picLocks noChangeAspect="1"/>
          </p:cNvPicPr>
          <p:nvPr/>
        </p:nvPicPr>
        <p:blipFill rotWithShape="1">
          <a:blip r:embed="rId3"/>
          <a:srcRect b="12677"/>
          <a:stretch/>
        </p:blipFill>
        <p:spPr>
          <a:xfrm>
            <a:off x="2971887" y="1763646"/>
            <a:ext cx="1621318" cy="1057275"/>
          </a:xfrm>
          <a:prstGeom prst="rect">
            <a:avLst/>
          </a:prstGeom>
        </p:spPr>
      </p:pic>
      <p:pic>
        <p:nvPicPr>
          <p:cNvPr id="54" name="Picture 5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39282" y="1698321"/>
            <a:ext cx="1636535" cy="122740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5" name="Picture 5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32661" y="1755969"/>
            <a:ext cx="1524000" cy="1182166"/>
          </a:xfrm>
          <a:prstGeom prst="rect">
            <a:avLst/>
          </a:prstGeom>
        </p:spPr>
      </p:pic>
      <p:sp>
        <p:nvSpPr>
          <p:cNvPr id="56" name="AutoShape 20"/>
          <p:cNvSpPr>
            <a:spLocks noChangeArrowheads="1"/>
          </p:cNvSpPr>
          <p:nvPr/>
        </p:nvSpPr>
        <p:spPr bwMode="auto">
          <a:xfrm>
            <a:off x="2495820" y="2121081"/>
            <a:ext cx="319454" cy="291747"/>
          </a:xfrm>
          <a:prstGeom prst="rightArrow">
            <a:avLst>
              <a:gd name="adj1" fmla="val 50000"/>
              <a:gd name="adj2" fmla="val 26940"/>
            </a:avLst>
          </a:prstGeom>
          <a:solidFill>
            <a:schemeClr val="accent5">
              <a:lumMod val="25000"/>
            </a:schemeClr>
          </a:solidFill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 wrap="none" lIns="66463" tIns="66463" rIns="66463" bIns="66463" anchor="ctr"/>
          <a:lstStyle/>
          <a:p>
            <a:pPr algn="ctr">
              <a:buClr>
                <a:srgbClr val="FFFFFF"/>
              </a:buClr>
              <a:defRPr/>
            </a:pPr>
            <a:r>
              <a:rPr lang="en-GB" sz="1662" b="1" dirty="0" smtClean="0">
                <a:solidFill>
                  <a:schemeClr val="bg1"/>
                </a:solidFill>
                <a:ea typeface="SimSun" pitchFamily="2" charset="-122"/>
              </a:rPr>
              <a:t>0%</a:t>
            </a:r>
            <a:endParaRPr lang="en-GB" sz="1662" b="1" dirty="0">
              <a:solidFill>
                <a:schemeClr val="bg1"/>
              </a:solidFill>
              <a:ea typeface="SimSun" pitchFamily="2" charset="-122"/>
            </a:endParaRPr>
          </a:p>
        </p:txBody>
      </p:sp>
      <p:sp>
        <p:nvSpPr>
          <p:cNvPr id="57" name="AutoShape 20"/>
          <p:cNvSpPr>
            <a:spLocks noChangeArrowheads="1"/>
          </p:cNvSpPr>
          <p:nvPr/>
        </p:nvSpPr>
        <p:spPr bwMode="auto">
          <a:xfrm>
            <a:off x="4780485" y="2153709"/>
            <a:ext cx="319454" cy="291747"/>
          </a:xfrm>
          <a:prstGeom prst="rightArrow">
            <a:avLst>
              <a:gd name="adj1" fmla="val 50000"/>
              <a:gd name="adj2" fmla="val 26940"/>
            </a:avLst>
          </a:prstGeom>
          <a:solidFill>
            <a:schemeClr val="accent5">
              <a:lumMod val="25000"/>
            </a:schemeClr>
          </a:solidFill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 wrap="none" lIns="66463" tIns="66463" rIns="66463" bIns="66463" anchor="ctr"/>
          <a:lstStyle/>
          <a:p>
            <a:pPr algn="ctr">
              <a:buClr>
                <a:srgbClr val="FFFFFF"/>
              </a:buClr>
              <a:defRPr/>
            </a:pPr>
            <a:r>
              <a:rPr lang="en-GB" sz="1662" b="1" dirty="0" smtClean="0">
                <a:solidFill>
                  <a:schemeClr val="bg1"/>
                </a:solidFill>
                <a:ea typeface="SimSun" pitchFamily="2" charset="-122"/>
              </a:rPr>
              <a:t>0%</a:t>
            </a:r>
            <a:endParaRPr lang="en-GB" sz="1662" b="1" dirty="0">
              <a:solidFill>
                <a:schemeClr val="bg1"/>
              </a:solidFill>
              <a:ea typeface="SimSun" pitchFamily="2" charset="-122"/>
            </a:endParaRPr>
          </a:p>
        </p:txBody>
      </p:sp>
      <p:sp>
        <p:nvSpPr>
          <p:cNvPr id="58" name="AutoShape 20"/>
          <p:cNvSpPr>
            <a:spLocks noChangeArrowheads="1"/>
          </p:cNvSpPr>
          <p:nvPr/>
        </p:nvSpPr>
        <p:spPr bwMode="auto">
          <a:xfrm>
            <a:off x="6984853" y="2185056"/>
            <a:ext cx="319454" cy="291747"/>
          </a:xfrm>
          <a:prstGeom prst="rightArrow">
            <a:avLst>
              <a:gd name="adj1" fmla="val 50000"/>
              <a:gd name="adj2" fmla="val 26940"/>
            </a:avLst>
          </a:prstGeom>
          <a:solidFill>
            <a:schemeClr val="accent5">
              <a:lumMod val="25000"/>
            </a:schemeClr>
          </a:solidFill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 wrap="none" lIns="66463" tIns="66463" rIns="66463" bIns="66463" anchor="ctr"/>
          <a:lstStyle/>
          <a:p>
            <a:pPr algn="ctr">
              <a:buClr>
                <a:srgbClr val="FFFFFF"/>
              </a:buClr>
              <a:defRPr/>
            </a:pPr>
            <a:r>
              <a:rPr lang="en-GB" sz="1662" b="1" dirty="0" smtClean="0">
                <a:solidFill>
                  <a:schemeClr val="bg1"/>
                </a:solidFill>
                <a:ea typeface="SimSun" pitchFamily="2" charset="-122"/>
              </a:rPr>
              <a:t>0%</a:t>
            </a:r>
            <a:endParaRPr lang="en-GB" sz="1662" b="1" dirty="0">
              <a:solidFill>
                <a:schemeClr val="bg1"/>
              </a:solidFill>
              <a:ea typeface="SimSun" pitchFamily="2" charset="-122"/>
            </a:endParaRPr>
          </a:p>
        </p:txBody>
      </p:sp>
      <p:sp>
        <p:nvSpPr>
          <p:cNvPr id="59" name="Text Box 11"/>
          <p:cNvSpPr txBox="1">
            <a:spLocks noChangeArrowheads="1"/>
          </p:cNvSpPr>
          <p:nvPr/>
        </p:nvSpPr>
        <p:spPr bwMode="auto">
          <a:xfrm>
            <a:off x="5032647" y="4656768"/>
            <a:ext cx="3114898" cy="92713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lIns="66463" tIns="66463" rIns="66463" bIns="66463">
            <a:spAutoFit/>
          </a:bodyPr>
          <a:lstStyle>
            <a:lvl1pPr eaLnBrk="0" hangingPunct="0"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eaLnBrk="0" hangingPunct="0"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eaLnBrk="0" hangingPunct="0"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eaLnBrk="0" hangingPunct="0"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eaLnBrk="0" hangingPunct="0"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20000"/>
              </a:spcBef>
              <a:buClr>
                <a:srgbClr val="FFFFFF"/>
              </a:buClr>
            </a:pPr>
            <a:r>
              <a:rPr lang="en-US" sz="1662" b="1" dirty="0">
                <a:solidFill>
                  <a:prstClr val="black"/>
                </a:solidFill>
                <a:ea typeface="SimSun" pitchFamily="2" charset="-122"/>
              </a:rPr>
              <a:t>Selling Price: 	   </a:t>
            </a:r>
            <a:r>
              <a:rPr lang="en-US" sz="1662" b="1" dirty="0" smtClean="0">
                <a:solidFill>
                  <a:prstClr val="black"/>
                </a:solidFill>
                <a:ea typeface="SimSun" pitchFamily="2" charset="-122"/>
              </a:rPr>
              <a:t>RM125</a:t>
            </a:r>
            <a:endParaRPr lang="en-US" sz="1662" b="1" dirty="0">
              <a:solidFill>
                <a:prstClr val="black"/>
              </a:solidFill>
              <a:ea typeface="SimSun" pitchFamily="2" charset="-122"/>
            </a:endParaRPr>
          </a:p>
          <a:p>
            <a:pPr eaLnBrk="1" hangingPunct="1">
              <a:lnSpc>
                <a:spcPct val="90000"/>
              </a:lnSpc>
              <a:spcBef>
                <a:spcPct val="20000"/>
              </a:spcBef>
              <a:buClr>
                <a:srgbClr val="FFFFFF"/>
              </a:buClr>
            </a:pPr>
            <a:r>
              <a:rPr lang="en-US" sz="1662" b="1" dirty="0">
                <a:solidFill>
                  <a:prstClr val="black"/>
                </a:solidFill>
                <a:ea typeface="SimSun" pitchFamily="2" charset="-122"/>
              </a:rPr>
              <a:t>GST </a:t>
            </a:r>
            <a:r>
              <a:rPr lang="en-US" sz="1662" b="1" dirty="0" smtClean="0">
                <a:solidFill>
                  <a:prstClr val="black"/>
                </a:solidFill>
                <a:ea typeface="SimSun" pitchFamily="2" charset="-122"/>
              </a:rPr>
              <a:t>:   </a:t>
            </a:r>
            <a:r>
              <a:rPr lang="en-US" sz="1662" b="1" dirty="0">
                <a:solidFill>
                  <a:prstClr val="black"/>
                </a:solidFill>
                <a:ea typeface="SimSun" pitchFamily="2" charset="-122"/>
              </a:rPr>
              <a:t>		   </a:t>
            </a:r>
            <a:r>
              <a:rPr lang="en-US" sz="1662" b="1" dirty="0" smtClean="0">
                <a:solidFill>
                  <a:prstClr val="black"/>
                </a:solidFill>
                <a:ea typeface="SimSun" pitchFamily="2" charset="-122"/>
              </a:rPr>
              <a:t>        RM0</a:t>
            </a:r>
          </a:p>
          <a:p>
            <a:pPr eaLnBrk="1" hangingPunct="1">
              <a:lnSpc>
                <a:spcPct val="90000"/>
              </a:lnSpc>
              <a:spcBef>
                <a:spcPct val="20000"/>
              </a:spcBef>
              <a:buClr>
                <a:srgbClr val="FFFFFF"/>
              </a:buClr>
            </a:pPr>
            <a:r>
              <a:rPr lang="en-US" sz="1662" b="1" dirty="0" smtClean="0">
                <a:solidFill>
                  <a:prstClr val="black"/>
                </a:solidFill>
                <a:ea typeface="SimSun" pitchFamily="2" charset="-122"/>
              </a:rPr>
              <a:t>Total </a:t>
            </a:r>
            <a:r>
              <a:rPr lang="en-US" sz="1662" b="1" dirty="0">
                <a:solidFill>
                  <a:prstClr val="black"/>
                </a:solidFill>
                <a:ea typeface="SimSun" pitchFamily="2" charset="-122"/>
              </a:rPr>
              <a:t>Selling Price:  </a:t>
            </a:r>
            <a:r>
              <a:rPr lang="en-US" sz="1662" b="1" dirty="0" smtClean="0">
                <a:solidFill>
                  <a:prstClr val="black"/>
                </a:solidFill>
                <a:ea typeface="SimSun" pitchFamily="2" charset="-122"/>
              </a:rPr>
              <a:t>RM125</a:t>
            </a:r>
            <a:endParaRPr lang="en-US" sz="1662" b="1" dirty="0">
              <a:solidFill>
                <a:prstClr val="black"/>
              </a:solidFill>
              <a:ea typeface="SimSun" pitchFamily="2" charset="-122"/>
            </a:endParaRPr>
          </a:p>
        </p:txBody>
      </p:sp>
      <p:sp>
        <p:nvSpPr>
          <p:cNvPr id="60" name="Text Box 12"/>
          <p:cNvSpPr txBox="1">
            <a:spLocks noChangeArrowheads="1"/>
          </p:cNvSpPr>
          <p:nvPr/>
        </p:nvSpPr>
        <p:spPr bwMode="auto">
          <a:xfrm>
            <a:off x="107575" y="4683662"/>
            <a:ext cx="2485173" cy="92713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lIns="66463" tIns="66463" rIns="66463" bIns="66463">
            <a:spAutoFit/>
          </a:bodyPr>
          <a:lstStyle>
            <a:lvl1pPr eaLnBrk="0" hangingPunct="0"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eaLnBrk="0" hangingPunct="0"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eaLnBrk="0" hangingPunct="0"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eaLnBrk="0" hangingPunct="0"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eaLnBrk="0" hangingPunct="0"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20000"/>
              </a:spcBef>
              <a:buClr>
                <a:srgbClr val="FFFFFF"/>
              </a:buClr>
            </a:pPr>
            <a:r>
              <a:rPr lang="en-US" sz="1662" b="1" dirty="0">
                <a:solidFill>
                  <a:prstClr val="black"/>
                </a:solidFill>
                <a:ea typeface="SimSun" pitchFamily="2" charset="-122"/>
              </a:rPr>
              <a:t>Purchase Cost: </a:t>
            </a:r>
            <a:r>
              <a:rPr lang="en-US" sz="1662" b="1" dirty="0" smtClean="0">
                <a:solidFill>
                  <a:prstClr val="black"/>
                </a:solidFill>
                <a:ea typeface="SimSun" pitchFamily="2" charset="-122"/>
              </a:rPr>
              <a:t>RM100</a:t>
            </a:r>
          </a:p>
          <a:p>
            <a:pPr eaLnBrk="1" hangingPunct="1">
              <a:lnSpc>
                <a:spcPct val="90000"/>
              </a:lnSpc>
              <a:spcBef>
                <a:spcPct val="20000"/>
              </a:spcBef>
              <a:buClr>
                <a:srgbClr val="FFFFFF"/>
              </a:buClr>
            </a:pPr>
            <a:r>
              <a:rPr lang="en-US" sz="1662" b="1" dirty="0" smtClean="0">
                <a:solidFill>
                  <a:prstClr val="black"/>
                </a:solidFill>
                <a:ea typeface="SimSun" pitchFamily="2" charset="-122"/>
              </a:rPr>
              <a:t>GST</a:t>
            </a:r>
            <a:r>
              <a:rPr lang="en-US" sz="1662" b="1" dirty="0">
                <a:solidFill>
                  <a:prstClr val="black"/>
                </a:solidFill>
                <a:ea typeface="SimSun" pitchFamily="2" charset="-122"/>
              </a:rPr>
              <a:t>* : 		</a:t>
            </a:r>
            <a:r>
              <a:rPr lang="en-US" sz="1662" b="1" dirty="0" smtClean="0">
                <a:solidFill>
                  <a:prstClr val="black"/>
                </a:solidFill>
                <a:ea typeface="SimSun" pitchFamily="2" charset="-122"/>
              </a:rPr>
              <a:t>    RM0</a:t>
            </a:r>
          </a:p>
          <a:p>
            <a:pPr eaLnBrk="1" hangingPunct="1">
              <a:lnSpc>
                <a:spcPct val="90000"/>
              </a:lnSpc>
              <a:spcBef>
                <a:spcPct val="20000"/>
              </a:spcBef>
              <a:buClr>
                <a:srgbClr val="FFFFFF"/>
              </a:buClr>
            </a:pPr>
            <a:r>
              <a:rPr lang="en-US" sz="1662" b="1" dirty="0" smtClean="0">
                <a:solidFill>
                  <a:prstClr val="black"/>
                </a:solidFill>
                <a:ea typeface="SimSun" pitchFamily="2" charset="-122"/>
              </a:rPr>
              <a:t>Purchase Price:RM100</a:t>
            </a:r>
            <a:endParaRPr lang="en-US" sz="1662" b="1" dirty="0">
              <a:solidFill>
                <a:prstClr val="black"/>
              </a:solidFill>
              <a:ea typeface="SimSun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281002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5" descr="C:\Users\GSTUser\Desktop\woman_in_hospital_bed_42-17323158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183" t="7030" r="11130" b="37249"/>
          <a:stretch/>
        </p:blipFill>
        <p:spPr bwMode="auto">
          <a:xfrm>
            <a:off x="6588224" y="2631376"/>
            <a:ext cx="1468746" cy="155947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19" name="Picture 3" descr="C:\Users\GSTUser\Desktop\Hospital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4670" y="2486364"/>
            <a:ext cx="1470325" cy="156901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6" name="Rectangle 5"/>
          <p:cNvSpPr/>
          <p:nvPr/>
        </p:nvSpPr>
        <p:spPr>
          <a:xfrm>
            <a:off x="-219006" y="570836"/>
            <a:ext cx="6477000" cy="844062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en-US" sz="2585" dirty="0">
                <a:latin typeface="Calibri" pitchFamily="34" charset="0"/>
                <a:cs typeface="Calibri" pitchFamily="34" charset="0"/>
              </a:rPr>
              <a:t>HOW GST WORKS?</a:t>
            </a:r>
          </a:p>
          <a:p>
            <a:pPr lvl="1"/>
            <a:r>
              <a:rPr lang="en-US" sz="1846" dirty="0">
                <a:latin typeface="Calibri" pitchFamily="34" charset="0"/>
                <a:cs typeface="Calibri" pitchFamily="34" charset="0"/>
              </a:rPr>
              <a:t>EXEMPTED</a:t>
            </a:r>
          </a:p>
        </p:txBody>
      </p:sp>
      <p:sp>
        <p:nvSpPr>
          <p:cNvPr id="7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5E794-307C-49D3-8CE5-47BF882ED0AE}" type="slidenum">
              <a:rPr lang="en-MY" smtClean="0"/>
              <a:pPr/>
              <a:t>35</a:t>
            </a:fld>
            <a:endParaRPr lang="en-MY" dirty="0"/>
          </a:p>
        </p:txBody>
      </p:sp>
      <p:sp>
        <p:nvSpPr>
          <p:cNvPr id="5" name="Rectangle 17"/>
          <p:cNvSpPr>
            <a:spLocks noChangeArrowheads="1"/>
          </p:cNvSpPr>
          <p:nvPr/>
        </p:nvSpPr>
        <p:spPr bwMode="auto">
          <a:xfrm>
            <a:off x="1118089" y="4130190"/>
            <a:ext cx="1299796" cy="2557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/>
          <a:p>
            <a:pPr algn="ctr" defTabSz="826498">
              <a:buClr>
                <a:srgbClr val="FFFFFF"/>
              </a:buClr>
            </a:pPr>
            <a:r>
              <a:rPr lang="en-US" sz="1662" b="1" dirty="0">
                <a:solidFill>
                  <a:prstClr val="black"/>
                </a:solidFill>
                <a:ea typeface="SimSun" pitchFamily="2" charset="-122"/>
              </a:rPr>
              <a:t>Supplier</a:t>
            </a:r>
          </a:p>
        </p:txBody>
      </p:sp>
      <p:sp>
        <p:nvSpPr>
          <p:cNvPr id="9" name="Rectangle 25"/>
          <p:cNvSpPr>
            <a:spLocks noChangeArrowheads="1"/>
          </p:cNvSpPr>
          <p:nvPr/>
        </p:nvSpPr>
        <p:spPr bwMode="auto">
          <a:xfrm>
            <a:off x="4022485" y="4129454"/>
            <a:ext cx="997926" cy="511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/>
          <a:p>
            <a:pPr algn="ctr" defTabSz="826498">
              <a:buClr>
                <a:srgbClr val="FFFFFF"/>
              </a:buClr>
            </a:pPr>
            <a:r>
              <a:rPr lang="en-US" sz="1662" b="1" dirty="0">
                <a:solidFill>
                  <a:prstClr val="black"/>
                </a:solidFill>
                <a:ea typeface="SimSun" pitchFamily="2" charset="-122"/>
              </a:rPr>
              <a:t>Private Hospital</a:t>
            </a:r>
          </a:p>
        </p:txBody>
      </p:sp>
      <p:sp>
        <p:nvSpPr>
          <p:cNvPr id="10" name="32-Point Star 66"/>
          <p:cNvSpPr>
            <a:spLocks noChangeArrowheads="1"/>
          </p:cNvSpPr>
          <p:nvPr/>
        </p:nvSpPr>
        <p:spPr bwMode="auto">
          <a:xfrm>
            <a:off x="6444210" y="4359565"/>
            <a:ext cx="1818409" cy="1989774"/>
          </a:xfrm>
          <a:prstGeom prst="star32">
            <a:avLst>
              <a:gd name="adj" fmla="val 37500"/>
            </a:avLst>
          </a:prstGeom>
          <a:solidFill>
            <a:srgbClr val="FF0000"/>
          </a:solidFill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round/>
                <a:headEnd type="none" w="sm" len="sm"/>
                <a:tailEnd type="none" w="sm" len="sm"/>
              </a14:hiddenLine>
            </a:ext>
          </a:extLst>
        </p:spPr>
        <p:txBody>
          <a:bodyPr wrap="none"/>
          <a:lstStyle/>
          <a:p>
            <a:pPr algn="ctr">
              <a:defRPr/>
            </a:pPr>
            <a:r>
              <a:rPr lang="en-US" sz="1846" b="1" dirty="0">
                <a:solidFill>
                  <a:srgbClr val="FFFFFF"/>
                </a:solidFill>
              </a:rPr>
              <a:t>Consumer </a:t>
            </a:r>
          </a:p>
          <a:p>
            <a:pPr algn="ctr">
              <a:defRPr/>
            </a:pPr>
            <a:r>
              <a:rPr lang="en-US" sz="1846" b="1" dirty="0">
                <a:solidFill>
                  <a:srgbClr val="FFFFFF"/>
                </a:solidFill>
              </a:rPr>
              <a:t>does not</a:t>
            </a:r>
          </a:p>
          <a:p>
            <a:pPr algn="ctr">
              <a:defRPr/>
            </a:pPr>
            <a:r>
              <a:rPr lang="en-US" sz="1846" b="1" dirty="0">
                <a:solidFill>
                  <a:srgbClr val="FFFFFF"/>
                </a:solidFill>
              </a:rPr>
              <a:t>pay any</a:t>
            </a:r>
          </a:p>
          <a:p>
            <a:pPr algn="ctr">
              <a:defRPr/>
            </a:pPr>
            <a:r>
              <a:rPr lang="en-US" sz="1846" b="1" dirty="0">
                <a:solidFill>
                  <a:srgbClr val="FFFFFF"/>
                </a:solidFill>
              </a:rPr>
              <a:t>GST</a:t>
            </a:r>
            <a:endParaRPr lang="en-US" sz="4431" b="1" dirty="0">
              <a:solidFill>
                <a:srgbClr val="FFFFFF"/>
              </a:solidFill>
            </a:endParaRPr>
          </a:p>
        </p:txBody>
      </p:sp>
      <p:sp>
        <p:nvSpPr>
          <p:cNvPr id="11" name="Down Arrow 46"/>
          <p:cNvSpPr>
            <a:spLocks noChangeArrowheads="1"/>
          </p:cNvSpPr>
          <p:nvPr/>
        </p:nvSpPr>
        <p:spPr bwMode="auto">
          <a:xfrm>
            <a:off x="2439866" y="2244969"/>
            <a:ext cx="1014046" cy="452804"/>
          </a:xfrm>
          <a:prstGeom prst="downArrow">
            <a:avLst>
              <a:gd name="adj1" fmla="val 50000"/>
              <a:gd name="adj2" fmla="val 41551"/>
            </a:avLst>
          </a:prstGeom>
          <a:solidFill>
            <a:srgbClr val="0033CC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round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GB" sz="1662">
              <a:solidFill>
                <a:srgbClr val="000000"/>
              </a:solidFill>
            </a:endParaRPr>
          </a:p>
        </p:txBody>
      </p:sp>
      <p:sp>
        <p:nvSpPr>
          <p:cNvPr id="12" name="Down Arrow 47"/>
          <p:cNvSpPr>
            <a:spLocks noChangeArrowheads="1"/>
          </p:cNvSpPr>
          <p:nvPr/>
        </p:nvSpPr>
        <p:spPr bwMode="auto">
          <a:xfrm>
            <a:off x="5415480" y="2246441"/>
            <a:ext cx="1014046" cy="454269"/>
          </a:xfrm>
          <a:prstGeom prst="downArrow">
            <a:avLst>
              <a:gd name="adj1" fmla="val 50000"/>
              <a:gd name="adj2" fmla="val 41551"/>
            </a:avLst>
          </a:prstGeom>
          <a:solidFill>
            <a:srgbClr val="0033CC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round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GB" sz="1662">
              <a:solidFill>
                <a:srgbClr val="000000"/>
              </a:solidFill>
            </a:endParaRPr>
          </a:p>
        </p:txBody>
      </p:sp>
      <p:sp>
        <p:nvSpPr>
          <p:cNvPr id="13" name="Rectangle 23"/>
          <p:cNvSpPr>
            <a:spLocks noChangeArrowheads="1"/>
          </p:cNvSpPr>
          <p:nvPr/>
        </p:nvSpPr>
        <p:spPr bwMode="auto">
          <a:xfrm>
            <a:off x="1286783" y="1681283"/>
            <a:ext cx="3320212" cy="490430"/>
          </a:xfrm>
          <a:prstGeom prst="rect">
            <a:avLst/>
          </a:prstGeom>
          <a:ln/>
          <a:extLst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lIns="33231" rIns="33231" anchor="ctr" anchorCtr="1"/>
          <a:lstStyle/>
          <a:p>
            <a:pPr algn="ctr"/>
            <a:r>
              <a:rPr lang="en-GB" sz="2585" b="1" dirty="0">
                <a:solidFill>
                  <a:prstClr val="white"/>
                </a:solidFill>
              </a:rPr>
              <a:t>GST AT 6%  </a:t>
            </a:r>
          </a:p>
        </p:txBody>
      </p:sp>
      <p:sp>
        <p:nvSpPr>
          <p:cNvPr id="14" name="Rectangle 26"/>
          <p:cNvSpPr>
            <a:spLocks noChangeArrowheads="1"/>
          </p:cNvSpPr>
          <p:nvPr/>
        </p:nvSpPr>
        <p:spPr bwMode="auto">
          <a:xfrm>
            <a:off x="4909346" y="1672478"/>
            <a:ext cx="1948654" cy="490430"/>
          </a:xfrm>
          <a:prstGeom prst="rect">
            <a:avLst/>
          </a:prstGeom>
          <a:ln/>
          <a:extLst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lIns="33231" rIns="33231" anchor="ctr" anchorCtr="1"/>
          <a:lstStyle/>
          <a:p>
            <a:pPr algn="ctr"/>
            <a:r>
              <a:rPr lang="en-GB" sz="2585" b="1" dirty="0">
                <a:solidFill>
                  <a:prstClr val="white"/>
                </a:solidFill>
              </a:rPr>
              <a:t>NO GST </a:t>
            </a:r>
          </a:p>
        </p:txBody>
      </p:sp>
      <p:sp>
        <p:nvSpPr>
          <p:cNvPr id="15" name="Rectangle 27"/>
          <p:cNvSpPr>
            <a:spLocks noChangeArrowheads="1"/>
          </p:cNvSpPr>
          <p:nvPr/>
        </p:nvSpPr>
        <p:spPr bwMode="auto">
          <a:xfrm>
            <a:off x="6649289" y="4130190"/>
            <a:ext cx="1334965" cy="2557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/>
          <a:p>
            <a:pPr algn="ctr" defTabSz="826498">
              <a:buClr>
                <a:srgbClr val="FFFFFF"/>
              </a:buClr>
            </a:pPr>
            <a:r>
              <a:rPr lang="en-US" sz="1662" b="1" dirty="0">
                <a:solidFill>
                  <a:prstClr val="black"/>
                </a:solidFill>
                <a:ea typeface="SimSun" pitchFamily="2" charset="-122"/>
              </a:rPr>
              <a:t>Consumer</a:t>
            </a:r>
          </a:p>
        </p:txBody>
      </p:sp>
      <p:pic>
        <p:nvPicPr>
          <p:cNvPr id="18" name="Picture 2" descr="C:\Users\GSTUser\Desktop\Stethoscope-2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2" y="2499158"/>
            <a:ext cx="2042718" cy="1631032"/>
          </a:xfrm>
          <a:prstGeom prst="rect">
            <a:avLst/>
          </a:prstGeom>
          <a:noFill/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Box 21"/>
          <p:cNvSpPr txBox="1"/>
          <p:nvPr/>
        </p:nvSpPr>
        <p:spPr>
          <a:xfrm>
            <a:off x="3528394" y="4724509"/>
            <a:ext cx="1823294" cy="111492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215" b="1" dirty="0">
                <a:solidFill>
                  <a:srgbClr val="C00000"/>
                </a:solidFill>
              </a:rPr>
              <a:t>CANNOT </a:t>
            </a:r>
            <a:r>
              <a:rPr lang="en-US" sz="2215" b="1" dirty="0"/>
              <a:t>claim back the GST paid</a:t>
            </a:r>
            <a:endParaRPr lang="en-MY" sz="2215" b="1" dirty="0"/>
          </a:p>
        </p:txBody>
      </p:sp>
    </p:spTree>
    <p:extLst>
      <p:ext uri="{BB962C8B-B14F-4D97-AF65-F5344CB8AC3E}">
        <p14:creationId xmlns:p14="http://schemas.microsoft.com/office/powerpoint/2010/main" val="17438609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-219006" y="570836"/>
            <a:ext cx="6477000" cy="844062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en-US" sz="2585" dirty="0">
                <a:latin typeface="Calibri" pitchFamily="34" charset="0"/>
                <a:cs typeface="Calibri" pitchFamily="34" charset="0"/>
              </a:rPr>
              <a:t>HOW GST WORKS? </a:t>
            </a:r>
          </a:p>
          <a:p>
            <a:pPr lvl="1"/>
            <a:r>
              <a:rPr lang="en-US" sz="1846" dirty="0">
                <a:latin typeface="Calibri" pitchFamily="34" charset="0"/>
                <a:cs typeface="Calibri" pitchFamily="34" charset="0"/>
              </a:rPr>
              <a:t>EXEMPTED </a:t>
            </a:r>
            <a:r>
              <a:rPr lang="en-US" sz="1846" dirty="0" smtClean="0">
                <a:latin typeface="Calibri" pitchFamily="34" charset="0"/>
                <a:cs typeface="Calibri" pitchFamily="34" charset="0"/>
              </a:rPr>
              <a:t>(CONTD.)</a:t>
            </a:r>
            <a:endParaRPr lang="en-US" sz="1846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5E794-307C-49D3-8CE5-47BF882ED0AE}" type="slidenum">
              <a:rPr lang="en-MY" smtClean="0"/>
              <a:pPr/>
              <a:t>36</a:t>
            </a:fld>
            <a:endParaRPr lang="en-MY" dirty="0"/>
          </a:p>
        </p:txBody>
      </p:sp>
      <p:sp>
        <p:nvSpPr>
          <p:cNvPr id="5" name="Line 3"/>
          <p:cNvSpPr>
            <a:spLocks noChangeShapeType="1"/>
          </p:cNvSpPr>
          <p:nvPr/>
        </p:nvSpPr>
        <p:spPr bwMode="auto">
          <a:xfrm flipH="1">
            <a:off x="2785697" y="2700705"/>
            <a:ext cx="1052146" cy="1645626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66470" tIns="66470" rIns="66470" bIns="66470" anchor="ctr"/>
          <a:lstStyle/>
          <a:p>
            <a:endParaRPr lang="en-MY" sz="1662">
              <a:solidFill>
                <a:prstClr val="black"/>
              </a:solidFill>
            </a:endParaRPr>
          </a:p>
        </p:txBody>
      </p:sp>
      <p:sp>
        <p:nvSpPr>
          <p:cNvPr id="9" name="Line 4"/>
          <p:cNvSpPr>
            <a:spLocks noChangeShapeType="1"/>
          </p:cNvSpPr>
          <p:nvPr/>
        </p:nvSpPr>
        <p:spPr bwMode="auto">
          <a:xfrm>
            <a:off x="4878266" y="2708032"/>
            <a:ext cx="1052146" cy="164562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66470" tIns="66470" rIns="66470" bIns="66470" anchor="ctr"/>
          <a:lstStyle/>
          <a:p>
            <a:endParaRPr lang="en-MY" sz="1662">
              <a:solidFill>
                <a:prstClr val="black"/>
              </a:solidFill>
            </a:endParaRPr>
          </a:p>
        </p:txBody>
      </p:sp>
      <p:grpSp>
        <p:nvGrpSpPr>
          <p:cNvPr id="10" name="Group 5"/>
          <p:cNvGrpSpPr>
            <a:grpSpLocks/>
          </p:cNvGrpSpPr>
          <p:nvPr/>
        </p:nvGrpSpPr>
        <p:grpSpPr bwMode="auto">
          <a:xfrm>
            <a:off x="1997323" y="3768975"/>
            <a:ext cx="4727331" cy="1280746"/>
            <a:chOff x="2161" y="2728"/>
            <a:chExt cx="1499" cy="461"/>
          </a:xfrm>
        </p:grpSpPr>
        <p:sp>
          <p:nvSpPr>
            <p:cNvPr id="11" name="Line 6"/>
            <p:cNvSpPr>
              <a:spLocks noChangeShapeType="1"/>
            </p:cNvSpPr>
            <p:nvPr/>
          </p:nvSpPr>
          <p:spPr bwMode="auto">
            <a:xfrm>
              <a:off x="2161" y="2958"/>
              <a:ext cx="471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lIns="66470" tIns="66470" rIns="66470" bIns="66470" anchor="ctr"/>
            <a:lstStyle/>
            <a:p>
              <a:endParaRPr lang="en-MY" sz="1662">
                <a:solidFill>
                  <a:prstClr val="black"/>
                </a:solidFill>
              </a:endParaRPr>
            </a:p>
          </p:txBody>
        </p:sp>
        <p:sp>
          <p:nvSpPr>
            <p:cNvPr id="12" name="Line 7"/>
            <p:cNvSpPr>
              <a:spLocks noChangeShapeType="1"/>
            </p:cNvSpPr>
            <p:nvPr/>
          </p:nvSpPr>
          <p:spPr bwMode="auto">
            <a:xfrm>
              <a:off x="3189" y="2959"/>
              <a:ext cx="471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lIns="66470" tIns="66470" rIns="66470" bIns="66470" anchor="ctr"/>
            <a:lstStyle/>
            <a:p>
              <a:endParaRPr lang="en-MY" sz="1662">
                <a:solidFill>
                  <a:prstClr val="black"/>
                </a:solidFill>
              </a:endParaRPr>
            </a:p>
          </p:txBody>
        </p:sp>
        <p:sp>
          <p:nvSpPr>
            <p:cNvPr id="13" name="Rectangle 8"/>
            <p:cNvSpPr>
              <a:spLocks noChangeArrowheads="1"/>
            </p:cNvSpPr>
            <p:nvPr/>
          </p:nvSpPr>
          <p:spPr bwMode="auto">
            <a:xfrm>
              <a:off x="2621" y="2728"/>
              <a:ext cx="586" cy="461"/>
            </a:xfrm>
            <a:prstGeom prst="rect">
              <a:avLst/>
            </a:prstGeom>
            <a:solidFill>
              <a:srgbClr val="FF3399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lIns="66463" tIns="66463" rIns="66463" bIns="66463" anchor="ctr"/>
            <a:lstStyle/>
            <a:p>
              <a:pPr algn="ctr">
                <a:buClr>
                  <a:srgbClr val="FFFFFF"/>
                </a:buClr>
              </a:pPr>
              <a:endParaRPr lang="en-GB" sz="1662" b="1">
                <a:solidFill>
                  <a:srgbClr val="000000"/>
                </a:solidFill>
                <a:ea typeface="SimSun" pitchFamily="2" charset="-122"/>
              </a:endParaRPr>
            </a:p>
          </p:txBody>
        </p:sp>
      </p:grpSp>
      <p:sp>
        <p:nvSpPr>
          <p:cNvPr id="16" name="Text Box 10"/>
          <p:cNvSpPr txBox="1">
            <a:spLocks noChangeArrowheads="1"/>
          </p:cNvSpPr>
          <p:nvPr/>
        </p:nvSpPr>
        <p:spPr bwMode="auto">
          <a:xfrm>
            <a:off x="3661996" y="3965337"/>
            <a:ext cx="1377462" cy="901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6463" tIns="66463" rIns="66463" bIns="66463">
            <a:spAutoFit/>
          </a:bodyPr>
          <a:lstStyle>
            <a:lvl1pPr eaLnBrk="0" hangingPunct="0"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eaLnBrk="0" hangingPunct="0"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eaLnBrk="0" hangingPunct="0"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eaLnBrk="0" hangingPunct="0"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eaLnBrk="0" hangingPunct="0"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 eaLnBrk="1" hangingPunct="1">
              <a:spcBef>
                <a:spcPct val="50000"/>
              </a:spcBef>
              <a:buClr>
                <a:srgbClr val="FFFFFF"/>
              </a:buClr>
            </a:pPr>
            <a:r>
              <a:rPr lang="en-US" sz="1662" b="1" dirty="0">
                <a:solidFill>
                  <a:prstClr val="white"/>
                </a:solidFill>
                <a:ea typeface="SimSun" pitchFamily="2" charset="-122"/>
              </a:rPr>
              <a:t>Value Added Activity</a:t>
            </a:r>
          </a:p>
        </p:txBody>
      </p:sp>
      <p:sp>
        <p:nvSpPr>
          <p:cNvPr id="17" name="Text Box 13"/>
          <p:cNvSpPr txBox="1">
            <a:spLocks noChangeArrowheads="1"/>
          </p:cNvSpPr>
          <p:nvPr/>
        </p:nvSpPr>
        <p:spPr bwMode="auto">
          <a:xfrm>
            <a:off x="3267808" y="5162551"/>
            <a:ext cx="2439866" cy="9271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6463" tIns="66463" rIns="66463" bIns="66463">
            <a:spAutoFit/>
          </a:bodyPr>
          <a:lstStyle>
            <a:lvl1pPr eaLnBrk="0" hangingPunct="0"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eaLnBrk="0" hangingPunct="0"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eaLnBrk="0" hangingPunct="0"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eaLnBrk="0" hangingPunct="0"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eaLnBrk="0" hangingPunct="0"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 eaLnBrk="1" hangingPunct="1">
              <a:lnSpc>
                <a:spcPct val="90000"/>
              </a:lnSpc>
              <a:spcBef>
                <a:spcPct val="20000"/>
              </a:spcBef>
              <a:buClr>
                <a:srgbClr val="FFFFFF"/>
              </a:buClr>
            </a:pPr>
            <a:r>
              <a:rPr lang="en-US" sz="1662" b="1" dirty="0">
                <a:solidFill>
                  <a:prstClr val="black"/>
                </a:solidFill>
                <a:ea typeface="SimSun" pitchFamily="2" charset="-122"/>
              </a:rPr>
              <a:t>Added Value: RM25</a:t>
            </a:r>
          </a:p>
          <a:p>
            <a:pPr algn="ctr" eaLnBrk="1" hangingPunct="1">
              <a:lnSpc>
                <a:spcPct val="90000"/>
              </a:lnSpc>
              <a:spcBef>
                <a:spcPct val="20000"/>
              </a:spcBef>
              <a:buClr>
                <a:srgbClr val="FFFFFF"/>
              </a:buClr>
            </a:pPr>
            <a:r>
              <a:rPr lang="en-US" sz="1662" b="1" dirty="0">
                <a:solidFill>
                  <a:srgbClr val="FF0000"/>
                </a:solidFill>
                <a:ea typeface="SimSun" pitchFamily="2" charset="-122"/>
              </a:rPr>
              <a:t>(+ GST : No GST </a:t>
            </a:r>
            <a:r>
              <a:rPr lang="en-US" sz="1662" b="1" dirty="0" smtClean="0">
                <a:solidFill>
                  <a:srgbClr val="FF0000"/>
                </a:solidFill>
                <a:ea typeface="SimSun" pitchFamily="2" charset="-122"/>
              </a:rPr>
              <a:t>)</a:t>
            </a:r>
          </a:p>
          <a:p>
            <a:pPr algn="ctr" eaLnBrk="1" hangingPunct="1">
              <a:lnSpc>
                <a:spcPct val="90000"/>
              </a:lnSpc>
              <a:spcBef>
                <a:spcPct val="20000"/>
              </a:spcBef>
              <a:buClr>
                <a:srgbClr val="FFFFFF"/>
              </a:buClr>
            </a:pPr>
            <a:endParaRPr lang="en-US" sz="1662" b="1" dirty="0">
              <a:solidFill>
                <a:srgbClr val="FF0000"/>
              </a:solidFill>
              <a:ea typeface="SimSun" pitchFamily="2" charset="-122"/>
            </a:endParaRPr>
          </a:p>
        </p:txBody>
      </p:sp>
      <p:sp>
        <p:nvSpPr>
          <p:cNvPr id="20" name="AutoShape 20"/>
          <p:cNvSpPr>
            <a:spLocks noChangeArrowheads="1"/>
          </p:cNvSpPr>
          <p:nvPr/>
        </p:nvSpPr>
        <p:spPr bwMode="auto">
          <a:xfrm>
            <a:off x="2927709" y="2291630"/>
            <a:ext cx="394318" cy="455000"/>
          </a:xfrm>
          <a:prstGeom prst="rightArrow">
            <a:avLst>
              <a:gd name="adj1" fmla="val 50000"/>
              <a:gd name="adj2" fmla="val 26940"/>
            </a:avLst>
          </a:prstGeom>
          <a:solidFill>
            <a:schemeClr val="accent5">
              <a:lumMod val="25000"/>
            </a:schemeClr>
          </a:solidFill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 wrap="none" lIns="66463" tIns="66463" rIns="66463" bIns="66463" anchor="ctr"/>
          <a:lstStyle/>
          <a:p>
            <a:pPr algn="ctr">
              <a:buClr>
                <a:srgbClr val="FFFFFF"/>
              </a:buClr>
              <a:defRPr/>
            </a:pPr>
            <a:endParaRPr lang="en-GB" sz="1662" b="1">
              <a:solidFill>
                <a:srgbClr val="000000"/>
              </a:solidFill>
              <a:ea typeface="SimSun" pitchFamily="2" charset="-122"/>
            </a:endParaRPr>
          </a:p>
        </p:txBody>
      </p:sp>
      <p:sp>
        <p:nvSpPr>
          <p:cNvPr id="44" name="AutoShape 20"/>
          <p:cNvSpPr>
            <a:spLocks noChangeArrowheads="1"/>
          </p:cNvSpPr>
          <p:nvPr/>
        </p:nvSpPr>
        <p:spPr bwMode="auto">
          <a:xfrm>
            <a:off x="5497230" y="2272672"/>
            <a:ext cx="420888" cy="473958"/>
          </a:xfrm>
          <a:prstGeom prst="rightArrow">
            <a:avLst>
              <a:gd name="adj1" fmla="val 50000"/>
              <a:gd name="adj2" fmla="val 26940"/>
            </a:avLst>
          </a:prstGeom>
          <a:solidFill>
            <a:schemeClr val="accent5">
              <a:lumMod val="25000"/>
            </a:schemeClr>
          </a:solidFill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 wrap="none" lIns="66463" tIns="66463" rIns="66463" bIns="66463" anchor="ctr"/>
          <a:lstStyle/>
          <a:p>
            <a:pPr algn="ctr">
              <a:buClr>
                <a:srgbClr val="FFFFFF"/>
              </a:buClr>
              <a:defRPr/>
            </a:pPr>
            <a:endParaRPr lang="en-GB" sz="1662" b="1">
              <a:solidFill>
                <a:srgbClr val="000000"/>
              </a:solidFill>
              <a:ea typeface="SimSun" pitchFamily="2" charset="-122"/>
            </a:endParaRPr>
          </a:p>
        </p:txBody>
      </p:sp>
      <p:pic>
        <p:nvPicPr>
          <p:cNvPr id="46" name="Picture 5" descr="C:\Users\GSTUser\Desktop\woman_in_hospital_bed_42-17323158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183" t="7030" r="11130" b="37249"/>
          <a:stretch/>
        </p:blipFill>
        <p:spPr bwMode="auto">
          <a:xfrm>
            <a:off x="6505209" y="1669746"/>
            <a:ext cx="1468746" cy="155947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47" name="Picture 3" descr="C:\Users\GSTUser\Desktop\Hospital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1655" y="1524734"/>
            <a:ext cx="1470325" cy="156901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48" name="Rectangle 17"/>
          <p:cNvSpPr>
            <a:spLocks noChangeArrowheads="1"/>
          </p:cNvSpPr>
          <p:nvPr/>
        </p:nvSpPr>
        <p:spPr bwMode="auto">
          <a:xfrm>
            <a:off x="1035074" y="3168560"/>
            <a:ext cx="1299796" cy="2557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/>
          <a:p>
            <a:pPr algn="ctr" defTabSz="826498">
              <a:buClr>
                <a:srgbClr val="FFFFFF"/>
              </a:buClr>
            </a:pPr>
            <a:r>
              <a:rPr lang="en-US" sz="1662" b="1" dirty="0">
                <a:solidFill>
                  <a:prstClr val="black"/>
                </a:solidFill>
                <a:ea typeface="SimSun" pitchFamily="2" charset="-122"/>
              </a:rPr>
              <a:t>Supplier</a:t>
            </a:r>
          </a:p>
        </p:txBody>
      </p:sp>
      <p:sp>
        <p:nvSpPr>
          <p:cNvPr id="49" name="Rectangle 25"/>
          <p:cNvSpPr>
            <a:spLocks noChangeArrowheads="1"/>
          </p:cNvSpPr>
          <p:nvPr/>
        </p:nvSpPr>
        <p:spPr bwMode="auto">
          <a:xfrm>
            <a:off x="3939470" y="3167824"/>
            <a:ext cx="997926" cy="511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/>
          <a:p>
            <a:pPr algn="ctr" defTabSz="826498">
              <a:buClr>
                <a:srgbClr val="FFFFFF"/>
              </a:buClr>
            </a:pPr>
            <a:r>
              <a:rPr lang="en-US" sz="1662" b="1" dirty="0">
                <a:solidFill>
                  <a:prstClr val="black"/>
                </a:solidFill>
                <a:ea typeface="SimSun" pitchFamily="2" charset="-122"/>
              </a:rPr>
              <a:t>Private Hospital</a:t>
            </a:r>
          </a:p>
        </p:txBody>
      </p:sp>
      <p:sp>
        <p:nvSpPr>
          <p:cNvPr id="50" name="Rectangle 27"/>
          <p:cNvSpPr>
            <a:spLocks noChangeArrowheads="1"/>
          </p:cNvSpPr>
          <p:nvPr/>
        </p:nvSpPr>
        <p:spPr bwMode="auto">
          <a:xfrm>
            <a:off x="6566274" y="3168560"/>
            <a:ext cx="1334965" cy="2557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/>
          <a:p>
            <a:pPr algn="ctr" defTabSz="826498">
              <a:buClr>
                <a:srgbClr val="FFFFFF"/>
              </a:buClr>
            </a:pPr>
            <a:r>
              <a:rPr lang="en-US" sz="1662" b="1" dirty="0">
                <a:solidFill>
                  <a:prstClr val="black"/>
                </a:solidFill>
                <a:ea typeface="SimSun" pitchFamily="2" charset="-122"/>
              </a:rPr>
              <a:t>Consumer</a:t>
            </a:r>
          </a:p>
        </p:txBody>
      </p:sp>
      <p:pic>
        <p:nvPicPr>
          <p:cNvPr id="51" name="Picture 2" descr="C:\Users\GSTUser\Desktop\Stethoscope-2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587" y="1537528"/>
            <a:ext cx="2042718" cy="1631032"/>
          </a:xfrm>
          <a:prstGeom prst="rect">
            <a:avLst/>
          </a:prstGeom>
          <a:noFill/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2" name="Text Box 11"/>
          <p:cNvSpPr txBox="1">
            <a:spLocks noChangeArrowheads="1"/>
          </p:cNvSpPr>
          <p:nvPr/>
        </p:nvSpPr>
        <p:spPr bwMode="auto">
          <a:xfrm>
            <a:off x="5707674" y="4565321"/>
            <a:ext cx="3114898" cy="92713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lIns="66463" tIns="66463" rIns="66463" bIns="66463">
            <a:spAutoFit/>
          </a:bodyPr>
          <a:lstStyle>
            <a:lvl1pPr eaLnBrk="0" hangingPunct="0"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eaLnBrk="0" hangingPunct="0"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eaLnBrk="0" hangingPunct="0"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eaLnBrk="0" hangingPunct="0"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eaLnBrk="0" hangingPunct="0"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20000"/>
              </a:spcBef>
              <a:buClr>
                <a:srgbClr val="FFFFFF"/>
              </a:buClr>
            </a:pPr>
            <a:r>
              <a:rPr lang="en-US" sz="1662" b="1" dirty="0">
                <a:solidFill>
                  <a:prstClr val="black"/>
                </a:solidFill>
                <a:ea typeface="SimSun" pitchFamily="2" charset="-122"/>
              </a:rPr>
              <a:t>Selling Price: 	   </a:t>
            </a:r>
            <a:r>
              <a:rPr lang="en-US" sz="1662" b="1" dirty="0" smtClean="0">
                <a:solidFill>
                  <a:prstClr val="black"/>
                </a:solidFill>
                <a:ea typeface="SimSun" pitchFamily="2" charset="-122"/>
              </a:rPr>
              <a:t>RM131</a:t>
            </a:r>
          </a:p>
          <a:p>
            <a:pPr eaLnBrk="1" hangingPunct="1">
              <a:lnSpc>
                <a:spcPct val="90000"/>
              </a:lnSpc>
              <a:spcBef>
                <a:spcPct val="20000"/>
              </a:spcBef>
              <a:buClr>
                <a:srgbClr val="FFFFFF"/>
              </a:buClr>
            </a:pPr>
            <a:r>
              <a:rPr lang="en-US" sz="1662" b="1" dirty="0" smtClean="0">
                <a:solidFill>
                  <a:prstClr val="black"/>
                </a:solidFill>
                <a:ea typeface="SimSun" pitchFamily="2" charset="-122"/>
              </a:rPr>
              <a:t>GST :   </a:t>
            </a:r>
            <a:r>
              <a:rPr lang="en-US" sz="1662" b="1" dirty="0">
                <a:solidFill>
                  <a:prstClr val="black"/>
                </a:solidFill>
                <a:ea typeface="SimSun" pitchFamily="2" charset="-122"/>
              </a:rPr>
              <a:t>		   </a:t>
            </a:r>
            <a:r>
              <a:rPr lang="en-US" sz="1662" b="1" dirty="0" smtClean="0">
                <a:solidFill>
                  <a:prstClr val="black"/>
                </a:solidFill>
                <a:ea typeface="SimSun" pitchFamily="2" charset="-122"/>
              </a:rPr>
              <a:t>        RM0</a:t>
            </a:r>
          </a:p>
          <a:p>
            <a:pPr eaLnBrk="1" hangingPunct="1">
              <a:lnSpc>
                <a:spcPct val="90000"/>
              </a:lnSpc>
              <a:spcBef>
                <a:spcPct val="20000"/>
              </a:spcBef>
              <a:buClr>
                <a:srgbClr val="FFFFFF"/>
              </a:buClr>
            </a:pPr>
            <a:r>
              <a:rPr lang="en-US" sz="1662" b="1" dirty="0" smtClean="0">
                <a:solidFill>
                  <a:prstClr val="black"/>
                </a:solidFill>
                <a:ea typeface="SimSun" pitchFamily="2" charset="-122"/>
              </a:rPr>
              <a:t>Total </a:t>
            </a:r>
            <a:r>
              <a:rPr lang="en-US" sz="1662" b="1" dirty="0">
                <a:solidFill>
                  <a:prstClr val="black"/>
                </a:solidFill>
                <a:ea typeface="SimSun" pitchFamily="2" charset="-122"/>
              </a:rPr>
              <a:t>Selling Price:  </a:t>
            </a:r>
            <a:r>
              <a:rPr lang="en-US" sz="1662" b="1" dirty="0" smtClean="0">
                <a:solidFill>
                  <a:prstClr val="black"/>
                </a:solidFill>
                <a:ea typeface="SimSun" pitchFamily="2" charset="-122"/>
              </a:rPr>
              <a:t>RM131</a:t>
            </a:r>
            <a:endParaRPr lang="en-US" sz="1662" b="1" dirty="0">
              <a:solidFill>
                <a:prstClr val="black"/>
              </a:solidFill>
              <a:ea typeface="SimSun" pitchFamily="2" charset="-122"/>
            </a:endParaRPr>
          </a:p>
        </p:txBody>
      </p:sp>
      <p:sp>
        <p:nvSpPr>
          <p:cNvPr id="53" name="Text Box 12"/>
          <p:cNvSpPr txBox="1">
            <a:spLocks noChangeArrowheads="1"/>
          </p:cNvSpPr>
          <p:nvPr/>
        </p:nvSpPr>
        <p:spPr bwMode="auto">
          <a:xfrm>
            <a:off x="782602" y="4592215"/>
            <a:ext cx="2485173" cy="92713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lIns="66463" tIns="66463" rIns="66463" bIns="66463">
            <a:spAutoFit/>
          </a:bodyPr>
          <a:lstStyle>
            <a:lvl1pPr eaLnBrk="0" hangingPunct="0"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eaLnBrk="0" hangingPunct="0"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eaLnBrk="0" hangingPunct="0"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eaLnBrk="0" hangingPunct="0"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eaLnBrk="0" hangingPunct="0"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20000"/>
              </a:spcBef>
              <a:buClr>
                <a:srgbClr val="FFFFFF"/>
              </a:buClr>
            </a:pPr>
            <a:r>
              <a:rPr lang="en-US" sz="1662" b="1" dirty="0">
                <a:solidFill>
                  <a:prstClr val="black"/>
                </a:solidFill>
                <a:ea typeface="SimSun" pitchFamily="2" charset="-122"/>
              </a:rPr>
              <a:t>Purchase Cost: </a:t>
            </a:r>
            <a:r>
              <a:rPr lang="en-US" sz="1662" b="1" dirty="0" smtClean="0">
                <a:solidFill>
                  <a:prstClr val="black"/>
                </a:solidFill>
                <a:ea typeface="SimSun" pitchFamily="2" charset="-122"/>
              </a:rPr>
              <a:t>RM100</a:t>
            </a:r>
            <a:endParaRPr lang="en-US" sz="1662" b="1" dirty="0">
              <a:solidFill>
                <a:prstClr val="black"/>
              </a:solidFill>
              <a:ea typeface="SimSun" pitchFamily="2" charset="-122"/>
            </a:endParaRPr>
          </a:p>
          <a:p>
            <a:pPr eaLnBrk="1" hangingPunct="1">
              <a:lnSpc>
                <a:spcPct val="90000"/>
              </a:lnSpc>
              <a:spcBef>
                <a:spcPct val="20000"/>
              </a:spcBef>
              <a:buClr>
                <a:srgbClr val="FFFFFF"/>
              </a:buClr>
            </a:pPr>
            <a:r>
              <a:rPr lang="en-US" sz="1662" b="1" dirty="0" smtClean="0">
                <a:solidFill>
                  <a:prstClr val="black"/>
                </a:solidFill>
                <a:ea typeface="SimSun" pitchFamily="2" charset="-122"/>
              </a:rPr>
              <a:t>GST </a:t>
            </a:r>
            <a:r>
              <a:rPr lang="en-US" sz="1662" b="1" dirty="0">
                <a:solidFill>
                  <a:prstClr val="black"/>
                </a:solidFill>
                <a:ea typeface="SimSun" pitchFamily="2" charset="-122"/>
              </a:rPr>
              <a:t>: 		</a:t>
            </a:r>
            <a:r>
              <a:rPr lang="en-US" sz="1662" b="1" dirty="0" smtClean="0">
                <a:solidFill>
                  <a:prstClr val="black"/>
                </a:solidFill>
                <a:ea typeface="SimSun" pitchFamily="2" charset="-122"/>
              </a:rPr>
              <a:t>    RM6</a:t>
            </a:r>
            <a:endParaRPr lang="en-US" sz="1662" b="1" dirty="0">
              <a:solidFill>
                <a:prstClr val="black"/>
              </a:solidFill>
              <a:ea typeface="SimSun" pitchFamily="2" charset="-122"/>
            </a:endParaRPr>
          </a:p>
          <a:p>
            <a:pPr eaLnBrk="1" hangingPunct="1">
              <a:lnSpc>
                <a:spcPct val="90000"/>
              </a:lnSpc>
              <a:spcBef>
                <a:spcPct val="20000"/>
              </a:spcBef>
              <a:buClr>
                <a:srgbClr val="FFFFFF"/>
              </a:buClr>
            </a:pPr>
            <a:r>
              <a:rPr lang="en-US" sz="1662" b="1" dirty="0">
                <a:solidFill>
                  <a:prstClr val="black"/>
                </a:solidFill>
                <a:ea typeface="SimSun" pitchFamily="2" charset="-122"/>
              </a:rPr>
              <a:t>Purchase </a:t>
            </a:r>
            <a:r>
              <a:rPr lang="en-US" sz="1662" b="1" dirty="0" smtClean="0">
                <a:solidFill>
                  <a:prstClr val="black"/>
                </a:solidFill>
                <a:ea typeface="SimSun" pitchFamily="2" charset="-122"/>
              </a:rPr>
              <a:t>Price:RM106</a:t>
            </a:r>
            <a:endParaRPr lang="en-US" sz="1662" b="1" dirty="0">
              <a:solidFill>
                <a:prstClr val="black"/>
              </a:solidFill>
              <a:ea typeface="SimSun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52190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743200" y="4560868"/>
            <a:ext cx="5867400" cy="546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954" dirty="0" smtClean="0">
                <a:solidFill>
                  <a:schemeClr val="tx2">
                    <a:lumMod val="50000"/>
                  </a:schemeClr>
                </a:solidFill>
                <a:latin typeface="Calibri" pitchFamily="34" charset="0"/>
              </a:rPr>
              <a:t>SST vs GST</a:t>
            </a:r>
            <a:endParaRPr lang="en-MY" sz="2954" dirty="0">
              <a:solidFill>
                <a:schemeClr val="tx2">
                  <a:lumMod val="50000"/>
                </a:schemeClr>
              </a:solidFill>
              <a:latin typeface="Calibri" pitchFamily="34" charset="0"/>
            </a:endParaRPr>
          </a:p>
        </p:txBody>
      </p:sp>
      <p:grpSp>
        <p:nvGrpSpPr>
          <p:cNvPr id="2" name="Group 2"/>
          <p:cNvGrpSpPr/>
          <p:nvPr/>
        </p:nvGrpSpPr>
        <p:grpSpPr>
          <a:xfrm>
            <a:off x="609600" y="3040996"/>
            <a:ext cx="8001000" cy="2266612"/>
            <a:chOff x="609600" y="3008662"/>
            <a:chExt cx="8001000" cy="2455496"/>
          </a:xfrm>
        </p:grpSpPr>
        <p:cxnSp>
          <p:nvCxnSpPr>
            <p:cNvPr id="7" name="Straight Connector 6"/>
            <p:cNvCxnSpPr/>
            <p:nvPr/>
          </p:nvCxnSpPr>
          <p:spPr>
            <a:xfrm>
              <a:off x="609600" y="5464158"/>
              <a:ext cx="80010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3" name="Group 1"/>
            <p:cNvGrpSpPr/>
            <p:nvPr/>
          </p:nvGrpSpPr>
          <p:grpSpPr>
            <a:xfrm>
              <a:off x="609600" y="3008662"/>
              <a:ext cx="1864098" cy="2231303"/>
              <a:chOff x="609600" y="3008662"/>
              <a:chExt cx="1864098" cy="2231303"/>
            </a:xfrm>
          </p:grpSpPr>
          <p:sp>
            <p:nvSpPr>
              <p:cNvPr id="5" name="Rectangle 4"/>
              <p:cNvSpPr/>
              <p:nvPr/>
            </p:nvSpPr>
            <p:spPr>
              <a:xfrm>
                <a:off x="609600" y="3564693"/>
                <a:ext cx="1676400" cy="1675272"/>
              </a:xfrm>
              <a:prstGeom prst="rect">
                <a:avLst/>
              </a:prstGeom>
              <a:solidFill>
                <a:srgbClr val="FF0000"/>
              </a:solidFill>
              <a:ln>
                <a:noFill/>
              </a:ln>
            </p:spPr>
            <p:style>
              <a:lnRef idx="1">
                <a:schemeClr val="accent5"/>
              </a:lnRef>
              <a:fillRef idx="3">
                <a:schemeClr val="accent5"/>
              </a:fillRef>
              <a:effectRef idx="2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MY" sz="1662"/>
              </a:p>
            </p:txBody>
          </p:sp>
          <p:pic>
            <p:nvPicPr>
              <p:cNvPr id="1027" name="Picture 3" descr="C:\Users\Account\Desktop\Untitled-4.png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916209" y="3008662"/>
                <a:ext cx="1557489" cy="1987976"/>
              </a:xfrm>
              <a:prstGeom prst="rect">
                <a:avLst/>
              </a:prstGeom>
              <a:noFill/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</p:grpSp>
      <p:sp>
        <p:nvSpPr>
          <p:cNvPr id="10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5E794-307C-49D3-8CE5-47BF882ED0AE}" type="slidenum">
              <a:rPr lang="en-MY" smtClean="0"/>
              <a:pPr/>
              <a:t>37</a:t>
            </a:fld>
            <a:endParaRPr lang="en-MY" dirty="0"/>
          </a:p>
        </p:txBody>
      </p:sp>
    </p:spTree>
    <p:extLst>
      <p:ext uri="{BB962C8B-B14F-4D97-AF65-F5344CB8AC3E}">
        <p14:creationId xmlns:p14="http://schemas.microsoft.com/office/powerpoint/2010/main" val="2143266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230066" y="1408116"/>
            <a:ext cx="8632580" cy="585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56" tIns="46029" rIns="92056" bIns="46029" anchor="ctr">
            <a:spAutoFit/>
          </a:bodyPr>
          <a:lstStyle/>
          <a:p>
            <a:pPr algn="just"/>
            <a:r>
              <a:rPr lang="en-US" sz="3200" b="1">
                <a:solidFill>
                  <a:srgbClr val="000000"/>
                </a:solidFill>
                <a:latin typeface="Arial Rounded MT Bold" charset="0"/>
                <a:cs typeface="Arial Unicode MS" charset="0"/>
              </a:rPr>
              <a:t> </a:t>
            </a:r>
          </a:p>
        </p:txBody>
      </p:sp>
      <p:sp>
        <p:nvSpPr>
          <p:cNvPr id="7" name="Rectangle 6"/>
          <p:cNvSpPr/>
          <p:nvPr/>
        </p:nvSpPr>
        <p:spPr>
          <a:xfrm>
            <a:off x="-219006" y="442500"/>
            <a:ext cx="6477000" cy="844062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en-US" sz="2585" dirty="0" smtClean="0">
                <a:latin typeface="Calibri" pitchFamily="34" charset="0"/>
                <a:cs typeface="Calibri" pitchFamily="34" charset="0"/>
              </a:rPr>
              <a:t>WHY GST?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38</a:t>
            </a:fld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2485624" y="1701009"/>
            <a:ext cx="674209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MY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GST </a:t>
            </a:r>
            <a:r>
              <a:rPr lang="en-MY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is proven to be a better tax system as it is more </a:t>
            </a:r>
            <a:r>
              <a:rPr lang="en-MY" sz="2400" b="1" dirty="0" smtClean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EFFECTIVE</a:t>
            </a:r>
            <a:r>
              <a:rPr lang="en-MY" sz="24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</a:t>
            </a:r>
            <a:r>
              <a:rPr lang="en-MY" sz="2400" b="1" dirty="0" smtClean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EFFICIENT</a:t>
            </a:r>
            <a:r>
              <a:rPr lang="en-MY" sz="24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</a:t>
            </a:r>
            <a:r>
              <a:rPr lang="en-MY" sz="2400" b="1" dirty="0" smtClean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TRANSPARENT</a:t>
            </a:r>
            <a:r>
              <a:rPr lang="en-MY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MY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and </a:t>
            </a:r>
            <a:r>
              <a:rPr lang="en-MY" sz="2400" b="1" dirty="0" smtClean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BUSINESS FRIENDLY</a:t>
            </a:r>
            <a:r>
              <a:rPr lang="en-MY" sz="24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MY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and could spur economic growth as well as increase competitiveness in the global market.</a:t>
            </a:r>
          </a:p>
        </p:txBody>
      </p:sp>
      <p:sp>
        <p:nvSpPr>
          <p:cNvPr id="4" name="Rectangle 3"/>
          <p:cNvSpPr/>
          <p:nvPr/>
        </p:nvSpPr>
        <p:spPr>
          <a:xfrm>
            <a:off x="1103058" y="4481846"/>
            <a:ext cx="625817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MY" sz="2400" dirty="0">
                <a:solidFill>
                  <a:srgbClr val="282828"/>
                </a:solidFill>
                <a:latin typeface="Tahoma" panose="020B0604030504040204" pitchFamily="34" charset="0"/>
              </a:rPr>
              <a:t>GST is capable of generating a more </a:t>
            </a:r>
            <a:r>
              <a:rPr lang="en-MY" sz="2400" b="1" dirty="0" smtClean="0">
                <a:solidFill>
                  <a:srgbClr val="0070C0"/>
                </a:solidFill>
                <a:latin typeface="Tahoma" panose="020B0604030504040204" pitchFamily="34" charset="0"/>
              </a:rPr>
              <a:t>STABLE SOURCE OF REVENUE </a:t>
            </a:r>
            <a:r>
              <a:rPr lang="en-MY" sz="2400" dirty="0" smtClean="0">
                <a:solidFill>
                  <a:srgbClr val="282828"/>
                </a:solidFill>
                <a:latin typeface="Tahoma" panose="020B0604030504040204" pitchFamily="34" charset="0"/>
              </a:rPr>
              <a:t>to </a:t>
            </a:r>
            <a:r>
              <a:rPr lang="en-MY" sz="2400" dirty="0">
                <a:solidFill>
                  <a:srgbClr val="282828"/>
                </a:solidFill>
                <a:latin typeface="Tahoma" panose="020B0604030504040204" pitchFamily="34" charset="0"/>
              </a:rPr>
              <a:t>the nation because it is less susceptible to economic fluctuations.</a:t>
            </a:r>
            <a:endParaRPr lang="en-MY" sz="2400" dirty="0"/>
          </a:p>
        </p:txBody>
      </p:sp>
      <p:pic>
        <p:nvPicPr>
          <p:cNvPr id="2050" name="Picture 2" descr="http://openclipart.org/image/800px/svg_to_png/126823/finger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960" y="2295416"/>
            <a:ext cx="2169664" cy="1030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amagmarketing.com/wp-content/themes/amag/images/home-dude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7975" y="3932894"/>
            <a:ext cx="1886513" cy="2805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491049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-219006" y="570836"/>
            <a:ext cx="6477000" cy="844062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954" dirty="0">
                <a:latin typeface="Calibri" pitchFamily="34" charset="0"/>
                <a:cs typeface="Calibri" pitchFamily="34" charset="0"/>
              </a:rPr>
              <a:t>     GST ADVANTAGES (CONTD.)</a:t>
            </a:r>
            <a:endParaRPr lang="en-MY" sz="2954" b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5E794-307C-49D3-8CE5-47BF882ED0AE}" type="slidenum">
              <a:rPr lang="en-MY" smtClean="0"/>
              <a:pPr/>
              <a:t>39</a:t>
            </a:fld>
            <a:endParaRPr lang="en-MY" dirty="0"/>
          </a:p>
        </p:txBody>
      </p:sp>
      <p:sp>
        <p:nvSpPr>
          <p:cNvPr id="12" name="Rectangle 11"/>
          <p:cNvSpPr/>
          <p:nvPr/>
        </p:nvSpPr>
        <p:spPr>
          <a:xfrm>
            <a:off x="-219006" y="570836"/>
            <a:ext cx="6477000" cy="844062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en-US" sz="2585" dirty="0" smtClean="0">
                <a:latin typeface="Calibri" pitchFamily="34" charset="0"/>
                <a:cs typeface="Calibri" pitchFamily="34" charset="0"/>
              </a:rPr>
              <a:t>BENEFITS OF GST (CONTD)</a:t>
            </a:r>
            <a:endParaRPr lang="en-US" sz="2215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3" name="Content Placeholder 2"/>
          <p:cNvSpPr txBox="1">
            <a:spLocks/>
          </p:cNvSpPr>
          <p:nvPr/>
        </p:nvSpPr>
        <p:spPr>
          <a:xfrm>
            <a:off x="5004048" y="4203313"/>
            <a:ext cx="5272314" cy="465282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en-US" sz="2400" dirty="0" smtClean="0"/>
              <a:t>Transfer pricing</a:t>
            </a:r>
          </a:p>
          <a:p>
            <a:pPr algn="just"/>
            <a:r>
              <a:rPr lang="en-US" sz="2400" dirty="0" smtClean="0"/>
              <a:t>Manufacturing goods</a:t>
            </a:r>
            <a:endParaRPr lang="en-US" sz="2400" dirty="0"/>
          </a:p>
        </p:txBody>
      </p:sp>
      <p:sp>
        <p:nvSpPr>
          <p:cNvPr id="15" name="Content Placeholder 2"/>
          <p:cNvSpPr txBox="1">
            <a:spLocks/>
          </p:cNvSpPr>
          <p:nvPr/>
        </p:nvSpPr>
        <p:spPr>
          <a:xfrm>
            <a:off x="5004048" y="2732849"/>
            <a:ext cx="5272314" cy="465282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en-US" sz="2400" dirty="0"/>
              <a:t>U</a:t>
            </a:r>
            <a:r>
              <a:rPr lang="en-US" sz="2400" dirty="0" smtClean="0"/>
              <a:t>nder declaring</a:t>
            </a:r>
          </a:p>
          <a:p>
            <a:pPr algn="just"/>
            <a:r>
              <a:rPr lang="en-US" sz="2400" dirty="0" smtClean="0"/>
              <a:t>Imported goods</a:t>
            </a:r>
            <a:endParaRPr lang="en-US" sz="2400" dirty="0"/>
          </a:p>
        </p:txBody>
      </p:sp>
      <p:pic>
        <p:nvPicPr>
          <p:cNvPr id="2050" name="Picture 2" descr="http://www.avextech.co.uk/ESW/Images/img-tick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638832"/>
            <a:ext cx="1118598" cy="1118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http://www.avextech.co.uk/ESW/Images/img-tick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109296"/>
            <a:ext cx="1118598" cy="1118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www.webqem.com/webqem/includes/themes/MuraBootstrap/images/opsm-insights-notebook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067" y="2766927"/>
            <a:ext cx="3754669" cy="2684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305790" y="3604957"/>
            <a:ext cx="3551221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b="1" dirty="0" smtClean="0"/>
              <a:t>1 ) </a:t>
            </a:r>
            <a:r>
              <a:rPr lang="en-MY" sz="2400" b="1" dirty="0" smtClean="0"/>
              <a:t>Eliminating </a:t>
            </a:r>
            <a:r>
              <a:rPr lang="en-MY" sz="2400" b="1" dirty="0"/>
              <a:t>hidden </a:t>
            </a:r>
            <a:r>
              <a:rPr lang="en-MY" sz="2400" b="1" dirty="0" smtClean="0"/>
              <a:t>activity</a:t>
            </a:r>
            <a:endParaRPr lang="en-MY" sz="2400" b="1" dirty="0"/>
          </a:p>
        </p:txBody>
      </p:sp>
    </p:spTree>
    <p:extLst>
      <p:ext uri="{BB962C8B-B14F-4D97-AF65-F5344CB8AC3E}">
        <p14:creationId xmlns:p14="http://schemas.microsoft.com/office/powerpoint/2010/main" val="2606683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-219006" y="570836"/>
            <a:ext cx="6477000" cy="844062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954" dirty="0">
                <a:latin typeface="Calibri" pitchFamily="34" charset="0"/>
                <a:cs typeface="Calibri" pitchFamily="34" charset="0"/>
              </a:rPr>
              <a:t>     GST ADVANTAGES (CONTD.)</a:t>
            </a:r>
            <a:endParaRPr lang="en-MY" sz="2954" b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5E794-307C-49D3-8CE5-47BF882ED0AE}" type="slidenum">
              <a:rPr lang="en-MY" smtClean="0"/>
              <a:pPr/>
              <a:t>40</a:t>
            </a:fld>
            <a:endParaRPr lang="en-MY" dirty="0"/>
          </a:p>
        </p:txBody>
      </p:sp>
      <p:sp>
        <p:nvSpPr>
          <p:cNvPr id="12" name="Rectangle 11"/>
          <p:cNvSpPr/>
          <p:nvPr/>
        </p:nvSpPr>
        <p:spPr>
          <a:xfrm>
            <a:off x="-219006" y="570836"/>
            <a:ext cx="6477000" cy="844062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en-US" sz="2585" dirty="0">
                <a:latin typeface="Calibri" pitchFamily="34" charset="0"/>
                <a:cs typeface="Calibri" pitchFamily="34" charset="0"/>
              </a:rPr>
              <a:t>BENEFITS OF GST (CONTD)</a:t>
            </a:r>
            <a:endParaRPr lang="en-US" sz="2215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7" name="Content Placeholder 2"/>
          <p:cNvSpPr txBox="1">
            <a:spLocks/>
          </p:cNvSpPr>
          <p:nvPr/>
        </p:nvSpPr>
        <p:spPr>
          <a:xfrm>
            <a:off x="1918882" y="4143730"/>
            <a:ext cx="6381017" cy="1702740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en-US" sz="2400" dirty="0"/>
              <a:t>GST will be shown on the invoice</a:t>
            </a:r>
          </a:p>
          <a:p>
            <a:pPr marL="0" indent="0" algn="just">
              <a:buNone/>
            </a:pPr>
            <a:endParaRPr lang="en-US" sz="2215" dirty="0"/>
          </a:p>
          <a:p>
            <a:pPr marL="0" indent="0" algn="just">
              <a:buNone/>
            </a:pPr>
            <a:r>
              <a:rPr lang="en-MY" sz="2400" dirty="0"/>
              <a:t>Consumers will know exactly whether the goods they consume are subject to tax and the amount they pay for.</a:t>
            </a:r>
            <a:endParaRPr lang="en-US" sz="2400" dirty="0"/>
          </a:p>
        </p:txBody>
      </p:sp>
      <p:pic>
        <p:nvPicPr>
          <p:cNvPr id="21" name="Picture 6" descr="http://www.webqem.com/webqem/includes/themes/MuraBootstrap/images/opsm-insights-notebook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7761" y="1738614"/>
            <a:ext cx="3754669" cy="1695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Rectangle 21"/>
          <p:cNvSpPr/>
          <p:nvPr/>
        </p:nvSpPr>
        <p:spPr>
          <a:xfrm>
            <a:off x="3019494" y="2124915"/>
            <a:ext cx="3551221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 smtClean="0"/>
              <a:t>2) </a:t>
            </a:r>
            <a:r>
              <a:rPr lang="en-MY" sz="2800" b="1" dirty="0"/>
              <a:t>Greater Transparency</a:t>
            </a:r>
          </a:p>
        </p:txBody>
      </p:sp>
      <p:pic>
        <p:nvPicPr>
          <p:cNvPr id="23" name="Picture 2" descr="http://www.avextech.co.uk/ESW/Images/img-tick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879" y="5139140"/>
            <a:ext cx="1118598" cy="1118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http://www.avextech.co.uk/ESW/Images/img-tick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879" y="3757430"/>
            <a:ext cx="1118598" cy="1118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9984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-219006" y="570836"/>
            <a:ext cx="6477000" cy="844062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954" dirty="0">
                <a:latin typeface="Calibri" pitchFamily="34" charset="0"/>
                <a:cs typeface="Calibri" pitchFamily="34" charset="0"/>
              </a:rPr>
              <a:t>     GST ADVANTAGES (CONTD.)</a:t>
            </a:r>
            <a:endParaRPr lang="en-MY" sz="2954" b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5E794-307C-49D3-8CE5-47BF882ED0AE}" type="slidenum">
              <a:rPr lang="en-MY" smtClean="0"/>
              <a:pPr/>
              <a:t>41</a:t>
            </a:fld>
            <a:endParaRPr lang="en-MY" dirty="0"/>
          </a:p>
        </p:txBody>
      </p:sp>
      <p:sp>
        <p:nvSpPr>
          <p:cNvPr id="12" name="Rectangle 11"/>
          <p:cNvSpPr/>
          <p:nvPr/>
        </p:nvSpPr>
        <p:spPr>
          <a:xfrm>
            <a:off x="-219006" y="570836"/>
            <a:ext cx="6477000" cy="844062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en-US" sz="2585" dirty="0">
                <a:latin typeface="Calibri" pitchFamily="34" charset="0"/>
                <a:cs typeface="Calibri" pitchFamily="34" charset="0"/>
              </a:rPr>
              <a:t>BENEFITS OF GST (CONTD)</a:t>
            </a:r>
            <a:endParaRPr lang="en-US" sz="2215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21" name="Picture 6" descr="http://www.webqem.com/webqem/includes/themes/MuraBootstrap/images/opsm-insights-notebook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7761" y="1738614"/>
            <a:ext cx="3754669" cy="1695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Rectangle 21"/>
          <p:cNvSpPr/>
          <p:nvPr/>
        </p:nvSpPr>
        <p:spPr>
          <a:xfrm>
            <a:off x="3541402" y="2316168"/>
            <a:ext cx="3551221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Clr>
                <a:srgbClr val="FF0000"/>
              </a:buClr>
            </a:pPr>
            <a:r>
              <a:rPr lang="en-US" sz="2800" b="1" dirty="0" err="1" smtClean="0"/>
              <a:t>Telus</a:t>
            </a:r>
            <a:endParaRPr lang="en-US" sz="2800" b="1" dirty="0"/>
          </a:p>
        </p:txBody>
      </p:sp>
      <p:pic>
        <p:nvPicPr>
          <p:cNvPr id="2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9512" y="1456078"/>
            <a:ext cx="6455572" cy="5139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Left Arrow 1"/>
          <p:cNvSpPr/>
          <p:nvPr/>
        </p:nvSpPr>
        <p:spPr>
          <a:xfrm>
            <a:off x="6992301" y="5359908"/>
            <a:ext cx="1152128" cy="432048"/>
          </a:xfrm>
          <a:prstGeom prst="lef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MY"/>
          </a:p>
        </p:txBody>
      </p:sp>
      <p:sp>
        <p:nvSpPr>
          <p:cNvPr id="3" name="TextBox 2"/>
          <p:cNvSpPr txBox="1"/>
          <p:nvPr/>
        </p:nvSpPr>
        <p:spPr>
          <a:xfrm>
            <a:off x="6732240" y="4253431"/>
            <a:ext cx="17752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MY" b="1" dirty="0" smtClean="0">
                <a:solidFill>
                  <a:srgbClr val="FF0000"/>
                </a:solidFill>
              </a:rPr>
              <a:t>GST SHOWN IN TAX INVOICE</a:t>
            </a:r>
            <a:endParaRPr lang="en-MY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0152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-219006" y="570836"/>
            <a:ext cx="6477000" cy="844062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en-US" sz="2585" dirty="0">
                <a:latin typeface="Calibri" pitchFamily="34" charset="0"/>
                <a:cs typeface="Calibri" pitchFamily="34" charset="0"/>
              </a:rPr>
              <a:t>BENEFITS OF GST (CONTD)</a:t>
            </a:r>
            <a:endParaRPr lang="en-US" sz="2215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42</a:t>
            </a:fld>
            <a:endParaRPr lang="en-US"/>
          </a:p>
        </p:txBody>
      </p:sp>
      <p:sp>
        <p:nvSpPr>
          <p:cNvPr id="14" name="Content Placeholder 2"/>
          <p:cNvSpPr txBox="1">
            <a:spLocks/>
          </p:cNvSpPr>
          <p:nvPr/>
        </p:nvSpPr>
        <p:spPr>
          <a:xfrm>
            <a:off x="3712440" y="2094933"/>
            <a:ext cx="6760902" cy="3938973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en-US" sz="2000" dirty="0"/>
              <a:t>GST registered company </a:t>
            </a:r>
            <a:r>
              <a:rPr lang="en-US" sz="2000" dirty="0" smtClean="0"/>
              <a:t>will manage their </a:t>
            </a:r>
            <a:r>
              <a:rPr lang="en-US" sz="2000" dirty="0"/>
              <a:t>own </a:t>
            </a:r>
            <a:endParaRPr lang="en-US" sz="2000" dirty="0" smtClean="0"/>
          </a:p>
          <a:p>
            <a:pPr marL="0" indent="0" algn="just">
              <a:buNone/>
            </a:pPr>
            <a:r>
              <a:rPr lang="en-US" sz="2000" dirty="0" smtClean="0"/>
              <a:t>accounting </a:t>
            </a:r>
            <a:r>
              <a:rPr lang="en-US" sz="2000" dirty="0"/>
              <a:t>for tax.</a:t>
            </a:r>
          </a:p>
          <a:p>
            <a:pPr marL="407387" lvl="1" indent="0" algn="just">
              <a:buClr>
                <a:srgbClr val="0000FF"/>
              </a:buClr>
              <a:buNone/>
            </a:pPr>
            <a:endParaRPr lang="en-US" sz="2000" dirty="0"/>
          </a:p>
          <a:p>
            <a:pPr marL="0" indent="0" algn="just">
              <a:buNone/>
            </a:pPr>
            <a:r>
              <a:rPr lang="en-US" sz="2000" dirty="0"/>
              <a:t>They can claim any input tax paid without </a:t>
            </a:r>
            <a:endParaRPr lang="en-US" sz="2000" dirty="0" smtClean="0"/>
          </a:p>
          <a:p>
            <a:pPr marL="0" indent="0" algn="just">
              <a:buNone/>
            </a:pPr>
            <a:r>
              <a:rPr lang="en-US" sz="2000" dirty="0" smtClean="0"/>
              <a:t>undergoing </a:t>
            </a:r>
            <a:r>
              <a:rPr lang="en-US" sz="2000" dirty="0"/>
              <a:t>any bureaucracy </a:t>
            </a:r>
            <a:r>
              <a:rPr lang="en-US" sz="2000" dirty="0" smtClean="0"/>
              <a:t>process.</a:t>
            </a:r>
          </a:p>
          <a:p>
            <a:pPr marL="0" indent="0" algn="just">
              <a:buNone/>
            </a:pPr>
            <a:endParaRPr lang="en-US" sz="2000" dirty="0"/>
          </a:p>
          <a:p>
            <a:pPr marL="0" indent="0" algn="just">
              <a:buNone/>
            </a:pPr>
            <a:endParaRPr lang="en-US" sz="2000" dirty="0" smtClean="0"/>
          </a:p>
          <a:p>
            <a:pPr marL="0" indent="0" algn="just">
              <a:buNone/>
            </a:pPr>
            <a:r>
              <a:rPr lang="en-US" sz="2000" dirty="0" smtClean="0"/>
              <a:t>Electronic / Online </a:t>
            </a:r>
            <a:endParaRPr lang="en-US" sz="2000" dirty="0"/>
          </a:p>
          <a:p>
            <a:pPr lvl="3" algn="just">
              <a:buFont typeface="Wingdings" panose="05000000000000000000" pitchFamily="2" charset="2"/>
              <a:buChar char="§"/>
            </a:pPr>
            <a:r>
              <a:rPr lang="en-US" dirty="0" smtClean="0"/>
              <a:t>Registration</a:t>
            </a:r>
            <a:endParaRPr lang="en-US" dirty="0"/>
          </a:p>
          <a:p>
            <a:pPr lvl="3" algn="just">
              <a:buFont typeface="Wingdings" panose="05000000000000000000" pitchFamily="2" charset="2"/>
              <a:buChar char="§"/>
            </a:pPr>
            <a:r>
              <a:rPr lang="en-US" dirty="0" smtClean="0"/>
              <a:t>GST Statement Submission</a:t>
            </a:r>
            <a:endParaRPr lang="en-US" dirty="0"/>
          </a:p>
          <a:p>
            <a:pPr lvl="3" algn="just">
              <a:buFont typeface="Wingdings" panose="05000000000000000000" pitchFamily="2" charset="2"/>
              <a:buChar char="§"/>
            </a:pPr>
            <a:r>
              <a:rPr lang="en-US" dirty="0" smtClean="0"/>
              <a:t>Claiming input tax</a:t>
            </a:r>
            <a:endParaRPr lang="en-US" dirty="0"/>
          </a:p>
          <a:p>
            <a:pPr marL="0" indent="0" algn="just">
              <a:buNone/>
            </a:pPr>
            <a:endParaRPr lang="en-US" sz="1400" dirty="0"/>
          </a:p>
        </p:txBody>
      </p:sp>
      <p:pic>
        <p:nvPicPr>
          <p:cNvPr id="9" name="Picture 6" descr="http://www.webqem.com/webqem/includes/themes/MuraBootstrap/images/opsm-insights-notebook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245" y="2627662"/>
            <a:ext cx="2382544" cy="2272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907471" y="3269296"/>
            <a:ext cx="1750223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2400" b="1" dirty="0" smtClean="0"/>
              <a:t>3) </a:t>
            </a:r>
            <a:r>
              <a:rPr lang="en-MY" sz="2400" b="1" dirty="0" smtClean="0"/>
              <a:t>Less </a:t>
            </a:r>
          </a:p>
          <a:p>
            <a:pPr algn="ctr"/>
            <a:r>
              <a:rPr lang="en-MY" sz="2400" b="1" dirty="0" smtClean="0"/>
              <a:t>bureaucracy</a:t>
            </a:r>
            <a:endParaRPr lang="en-MY" sz="2400" b="1" dirty="0"/>
          </a:p>
        </p:txBody>
      </p:sp>
      <p:pic>
        <p:nvPicPr>
          <p:cNvPr id="11" name="Picture 2" descr="http://www.avextech.co.uk/ESW/Images/img-tick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9495" y="4326509"/>
            <a:ext cx="692945" cy="692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http://www.avextech.co.uk/ESW/Images/img-tick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8789" y="2061879"/>
            <a:ext cx="723651" cy="723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http://www.avextech.co.uk/ESW/Images/img-tick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8919" y="3269296"/>
            <a:ext cx="723651" cy="723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0826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-219006" y="570836"/>
            <a:ext cx="6477000" cy="844062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en-US" sz="2585" dirty="0">
                <a:latin typeface="Calibri" pitchFamily="34" charset="0"/>
                <a:cs typeface="Calibri" pitchFamily="34" charset="0"/>
              </a:rPr>
              <a:t>BENEFITS OF GST (CONTD)</a:t>
            </a:r>
            <a:endParaRPr lang="en-US" sz="2215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43</a:t>
            </a:fld>
            <a:endParaRPr lang="en-US"/>
          </a:p>
        </p:txBody>
      </p:sp>
      <p:sp>
        <p:nvSpPr>
          <p:cNvPr id="2" name="Rectangle 1"/>
          <p:cNvSpPr/>
          <p:nvPr/>
        </p:nvSpPr>
        <p:spPr>
          <a:xfrm>
            <a:off x="1259632" y="2928039"/>
            <a:ext cx="5936639" cy="2582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lvl="1" algn="just">
              <a:buClr>
                <a:srgbClr val="FF0000"/>
              </a:buClr>
            </a:pPr>
            <a:r>
              <a:rPr lang="en-US" sz="2400" b="1" dirty="0" smtClean="0"/>
              <a:t>Fair Tax System</a:t>
            </a:r>
            <a:r>
              <a:rPr lang="en-US" sz="2400" dirty="0" smtClean="0"/>
              <a:t> </a:t>
            </a:r>
            <a:r>
              <a:rPr lang="en-US" sz="1846" dirty="0"/>
              <a:t>– </a:t>
            </a:r>
            <a:r>
              <a:rPr lang="en-US" sz="1846" dirty="0" smtClean="0"/>
              <a:t>GST will be charged at every </a:t>
            </a:r>
            <a:r>
              <a:rPr lang="en-US" sz="1846" dirty="0" smtClean="0"/>
              <a:t>sta</a:t>
            </a:r>
            <a:r>
              <a:rPr lang="en-US" sz="1846" dirty="0" smtClean="0"/>
              <a:t>ge </a:t>
            </a:r>
            <a:r>
              <a:rPr lang="en-US" sz="1846" dirty="0" smtClean="0"/>
              <a:t>of supply chain. (manufacturer, wholesale, retailer) on value added activity.</a:t>
            </a:r>
            <a:endParaRPr lang="en-US" sz="1846" dirty="0"/>
          </a:p>
          <a:p>
            <a:pPr marL="0" lvl="1" algn="just">
              <a:buClr>
                <a:srgbClr val="FF0000"/>
              </a:buClr>
            </a:pPr>
            <a:endParaRPr lang="en-US" sz="1846" dirty="0"/>
          </a:p>
          <a:p>
            <a:pPr marL="0" lvl="1" algn="just">
              <a:buClr>
                <a:srgbClr val="FF0000"/>
              </a:buClr>
            </a:pPr>
            <a:endParaRPr lang="en-US" sz="1846" dirty="0"/>
          </a:p>
          <a:p>
            <a:pPr marL="0" lvl="1" algn="just">
              <a:buClr>
                <a:srgbClr val="FF0000"/>
              </a:buClr>
            </a:pPr>
            <a:r>
              <a:rPr lang="en-US" sz="2400" b="1" dirty="0" smtClean="0"/>
              <a:t>Business friendly</a:t>
            </a:r>
            <a:endParaRPr lang="en-US" sz="2400" b="1" dirty="0"/>
          </a:p>
          <a:p>
            <a:pPr marL="0" lvl="1" algn="just">
              <a:buClr>
                <a:srgbClr val="FF0000"/>
              </a:buClr>
            </a:pPr>
            <a:r>
              <a:rPr lang="en-US" sz="1846" dirty="0"/>
              <a:t>- </a:t>
            </a:r>
            <a:r>
              <a:rPr lang="en-US" sz="2000" dirty="0"/>
              <a:t>Availability of various scheme provide such as Approved Trader Scheme, Warehousing Scheme</a:t>
            </a:r>
            <a:endParaRPr lang="en-US" sz="1846" dirty="0"/>
          </a:p>
        </p:txBody>
      </p:sp>
      <p:pic>
        <p:nvPicPr>
          <p:cNvPr id="9" name="Picture 6" descr="http://www.webqem.com/webqem/includes/themes/MuraBootstrap/images/opsm-insights-notebook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593204"/>
            <a:ext cx="6840760" cy="889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985397" y="1807134"/>
            <a:ext cx="527259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/>
            <a:r>
              <a:rPr lang="en-US" sz="2400" b="1" dirty="0" smtClean="0"/>
              <a:t>4) Fair Tax System and Business Friendly</a:t>
            </a:r>
            <a:endParaRPr lang="en-US" sz="2400" b="1" dirty="0"/>
          </a:p>
        </p:txBody>
      </p:sp>
      <p:pic>
        <p:nvPicPr>
          <p:cNvPr id="11" name="Picture 2" descr="http://www.avextech.co.uk/ESW/Images/img-tick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981" y="4458824"/>
            <a:ext cx="723651" cy="723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http://www.avextech.co.uk/ESW/Images/img-tick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179" y="2758862"/>
            <a:ext cx="723651" cy="723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cliparts101.com/files/264/D2E6E45205A43539054E4910478400A4/MANSTANDING.png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9133" y="2674261"/>
            <a:ext cx="3281577" cy="3308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17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2"/>
          <p:cNvSpPr txBox="1">
            <a:spLocks/>
          </p:cNvSpPr>
          <p:nvPr/>
        </p:nvSpPr>
        <p:spPr>
          <a:xfrm>
            <a:off x="1083182" y="2744083"/>
            <a:ext cx="8229600" cy="4213941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 indent="0" algn="just">
              <a:buClr>
                <a:srgbClr val="FF0000"/>
              </a:buClr>
              <a:buNone/>
            </a:pPr>
            <a:endParaRPr lang="en-US" sz="2585" dirty="0">
              <a:latin typeface="+mj-lt"/>
            </a:endParaRPr>
          </a:p>
          <a:p>
            <a:pPr marL="0" indent="0" algn="just">
              <a:buNone/>
            </a:pPr>
            <a:r>
              <a:rPr lang="en-US" sz="2400" dirty="0"/>
              <a:t>Double taxation</a:t>
            </a:r>
          </a:p>
          <a:p>
            <a:pPr marL="0" lvl="1" indent="0" algn="just">
              <a:buClr>
                <a:srgbClr val="FF0000"/>
              </a:buClr>
              <a:buNone/>
            </a:pPr>
            <a:endParaRPr lang="en-US" sz="2215" dirty="0"/>
          </a:p>
          <a:p>
            <a:pPr marL="0" lvl="1" indent="0" algn="just">
              <a:buClr>
                <a:srgbClr val="FF0000"/>
              </a:buClr>
              <a:buNone/>
            </a:pPr>
            <a:r>
              <a:rPr lang="en-US" sz="2400" dirty="0"/>
              <a:t>Tax embedded in goods sold particularly in exports</a:t>
            </a:r>
          </a:p>
          <a:p>
            <a:pPr marL="0" lvl="1" indent="0" algn="just">
              <a:buClr>
                <a:srgbClr val="FF0000"/>
              </a:buClr>
              <a:buNone/>
            </a:pPr>
            <a:endParaRPr lang="en-US" sz="2215" dirty="0"/>
          </a:p>
          <a:p>
            <a:pPr marL="0" lvl="1" indent="0" algn="just">
              <a:buClr>
                <a:srgbClr val="FF0000"/>
              </a:buClr>
              <a:buNone/>
            </a:pPr>
            <a:endParaRPr lang="en-US" sz="2215" dirty="0" err="1" smtClean="0"/>
          </a:p>
        </p:txBody>
      </p:sp>
      <p:sp>
        <p:nvSpPr>
          <p:cNvPr id="10" name="Rectangle 9"/>
          <p:cNvSpPr/>
          <p:nvPr/>
        </p:nvSpPr>
        <p:spPr>
          <a:xfrm>
            <a:off x="-219006" y="570836"/>
            <a:ext cx="6477000" cy="844062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en-US" sz="2585" dirty="0">
                <a:latin typeface="Calibri" pitchFamily="34" charset="0"/>
                <a:cs typeface="Calibri" pitchFamily="34" charset="0"/>
              </a:rPr>
              <a:t>BENEFITS OF GST (CONTD)</a:t>
            </a:r>
            <a:endParaRPr lang="en-US" sz="2215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44</a:t>
            </a:fld>
            <a:endParaRPr lang="en-US"/>
          </a:p>
        </p:txBody>
      </p:sp>
      <p:pic>
        <p:nvPicPr>
          <p:cNvPr id="2050" name="Picture 2" descr="http://images04.olx-st.com/ui/1/68/74/1383118412_561496474_1-Pictures-of--File-your-income-tax-return-tax-consultant.jp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9494" y="4310970"/>
            <a:ext cx="3691960" cy="2461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http://www.webqem.com/webqem/includes/themes/MuraBootstrap/images/opsm-insights-notebook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0" y="1753077"/>
            <a:ext cx="8161537" cy="1187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>
          <a:xfrm>
            <a:off x="1031150" y="1893664"/>
            <a:ext cx="734481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2400" b="1" dirty="0" smtClean="0">
                <a:cs typeface="Times New Roman" charset="0"/>
              </a:rPr>
              <a:t>5) </a:t>
            </a:r>
            <a:r>
              <a:rPr lang="en-US" sz="2400" b="1" dirty="0">
                <a:cs typeface="Times New Roman" charset="0"/>
              </a:rPr>
              <a:t>GST can overcome weaknesses of sales and service tax in terms of :</a:t>
            </a:r>
          </a:p>
        </p:txBody>
      </p:sp>
      <p:pic>
        <p:nvPicPr>
          <p:cNvPr id="11" name="Picture 2" descr="http://www.avextech.co.uk/ESW/Images/img-tick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716" y="3854584"/>
            <a:ext cx="843466" cy="843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http://www.avextech.co.uk/ESW/Images/img-tick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716" y="2975959"/>
            <a:ext cx="843466" cy="843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7244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2"/>
          <p:cNvSpPr txBox="1">
            <a:spLocks/>
          </p:cNvSpPr>
          <p:nvPr/>
        </p:nvSpPr>
        <p:spPr>
          <a:xfrm>
            <a:off x="4392653" y="2212818"/>
            <a:ext cx="8229600" cy="1453202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 indent="0" algn="just">
              <a:buClr>
                <a:srgbClr val="FF0000"/>
              </a:buClr>
              <a:buNone/>
            </a:pPr>
            <a:endParaRPr lang="en-US" dirty="0">
              <a:latin typeface="+mj-lt"/>
            </a:endParaRPr>
          </a:p>
          <a:p>
            <a:pPr marL="0" lvl="1" indent="0" algn="just">
              <a:buClr>
                <a:srgbClr val="FF0000"/>
              </a:buClr>
              <a:buNone/>
            </a:pPr>
            <a:r>
              <a:rPr lang="en-GB" sz="2400" dirty="0">
                <a:latin typeface="Calibri" pitchFamily="34" charset="0"/>
                <a:ea typeface="SimSun" pitchFamily="2" charset="-122"/>
              </a:rPr>
              <a:t>Need to reduce reliance </a:t>
            </a:r>
            <a:r>
              <a:rPr lang="en-GB" sz="2400" dirty="0" smtClean="0">
                <a:latin typeface="Calibri" pitchFamily="34" charset="0"/>
                <a:ea typeface="SimSun" pitchFamily="2" charset="-122"/>
              </a:rPr>
              <a:t>on: </a:t>
            </a:r>
          </a:p>
          <a:p>
            <a:pPr marL="0" lvl="1" indent="0" algn="just">
              <a:buClr>
                <a:srgbClr val="FF0000"/>
              </a:buClr>
              <a:buNone/>
            </a:pPr>
            <a:r>
              <a:rPr lang="en-GB" sz="2400" b="1" dirty="0" smtClean="0">
                <a:latin typeface="Calibri" pitchFamily="34" charset="0"/>
                <a:ea typeface="SimSun" pitchFamily="2" charset="-122"/>
              </a:rPr>
              <a:t>Direct tax</a:t>
            </a:r>
          </a:p>
          <a:p>
            <a:pPr marL="0" lvl="1" indent="0" algn="just">
              <a:buClr>
                <a:srgbClr val="FF0000"/>
              </a:buClr>
              <a:buNone/>
            </a:pPr>
            <a:r>
              <a:rPr lang="en-GB" sz="2400" b="1" dirty="0" smtClean="0">
                <a:latin typeface="Calibri" pitchFamily="34" charset="0"/>
                <a:ea typeface="SimSun" pitchFamily="2" charset="-122"/>
              </a:rPr>
              <a:t>Petroleum </a:t>
            </a:r>
            <a:r>
              <a:rPr lang="en-GB" sz="2400" b="1" dirty="0">
                <a:latin typeface="Calibri" pitchFamily="34" charset="0"/>
                <a:ea typeface="SimSun" pitchFamily="2" charset="-122"/>
              </a:rPr>
              <a:t>revenue</a:t>
            </a:r>
          </a:p>
          <a:p>
            <a:pPr marL="0" lvl="1" indent="0" algn="just">
              <a:buClr>
                <a:srgbClr val="FF0000"/>
              </a:buClr>
              <a:buNone/>
            </a:pPr>
            <a:endParaRPr lang="en-GB" sz="2400" b="1" dirty="0" smtClean="0">
              <a:latin typeface="Calibri" pitchFamily="34" charset="0"/>
              <a:ea typeface="SimSun" pitchFamily="2" charset="-122"/>
            </a:endParaRPr>
          </a:p>
          <a:p>
            <a:pPr marL="0" lvl="1" indent="0" algn="just">
              <a:buClr>
                <a:srgbClr val="FF0000"/>
              </a:buClr>
              <a:buNone/>
            </a:pPr>
            <a:endParaRPr lang="en-GB" sz="2400" b="1" dirty="0">
              <a:latin typeface="Calibri" pitchFamily="34" charset="0"/>
              <a:ea typeface="SimSun" pitchFamily="2" charset="-122"/>
            </a:endParaRPr>
          </a:p>
          <a:p>
            <a:pPr marL="0" lvl="1" indent="0" algn="just">
              <a:buClr>
                <a:srgbClr val="FF0000"/>
              </a:buClr>
              <a:buNone/>
            </a:pPr>
            <a:endParaRPr lang="en-US" sz="2400" dirty="0"/>
          </a:p>
          <a:p>
            <a:pPr marL="0" indent="0" algn="just">
              <a:buNone/>
            </a:pPr>
            <a:endParaRPr lang="en-US" sz="2400" dirty="0">
              <a:latin typeface="+mj-lt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-219006" y="570836"/>
            <a:ext cx="6477000" cy="844062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en-US" sz="2585" dirty="0">
                <a:latin typeface="Calibri" pitchFamily="34" charset="0"/>
                <a:cs typeface="Calibri" pitchFamily="34" charset="0"/>
              </a:rPr>
              <a:t>BENEFITS OF GST (CONTD)</a:t>
            </a:r>
            <a:endParaRPr lang="en-US" sz="2215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45</a:t>
            </a:fld>
            <a:endParaRPr lang="en-US"/>
          </a:p>
        </p:txBody>
      </p:sp>
      <p:pic>
        <p:nvPicPr>
          <p:cNvPr id="2054" name="Picture 6" descr="http://savemoney.my/wp-content/uploads/2012/04/WK3_CalculatorTax.jpg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6625" y="4406215"/>
            <a:ext cx="2614616" cy="19609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http://www.webqem.com/webqem/includes/themes/MuraBootstrap/images/opsm-insights-notebook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971" y="2212818"/>
            <a:ext cx="3201264" cy="259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>
          <a:xfrm>
            <a:off x="702304" y="2744903"/>
            <a:ext cx="2534604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defTabSz="855663">
              <a:buClr>
                <a:schemeClr val="accent5"/>
              </a:buClr>
              <a:defRPr/>
            </a:pPr>
            <a:r>
              <a:rPr lang="en-GB" sz="2400" b="1" dirty="0" smtClean="0">
                <a:latin typeface="Calibri" pitchFamily="34" charset="0"/>
                <a:ea typeface="SimSun" pitchFamily="2" charset="-122"/>
              </a:rPr>
              <a:t>6) Need </a:t>
            </a:r>
            <a:r>
              <a:rPr lang="en-GB" sz="2400" b="1" dirty="0">
                <a:latin typeface="Calibri" pitchFamily="34" charset="0"/>
                <a:ea typeface="SimSun" pitchFamily="2" charset="-122"/>
              </a:rPr>
              <a:t>to reduce </a:t>
            </a:r>
            <a:endParaRPr lang="en-GB" sz="2400" b="1" dirty="0" smtClean="0">
              <a:latin typeface="Calibri" pitchFamily="34" charset="0"/>
              <a:ea typeface="SimSun" pitchFamily="2" charset="-122"/>
            </a:endParaRPr>
          </a:p>
          <a:p>
            <a:pPr algn="ctr" defTabSz="855663">
              <a:buClr>
                <a:schemeClr val="accent5"/>
              </a:buClr>
              <a:defRPr/>
            </a:pPr>
            <a:r>
              <a:rPr lang="en-GB" sz="2400" b="1" dirty="0" smtClean="0">
                <a:latin typeface="Calibri" pitchFamily="34" charset="0"/>
                <a:ea typeface="SimSun" pitchFamily="2" charset="-122"/>
              </a:rPr>
              <a:t>reliance on </a:t>
            </a:r>
          </a:p>
          <a:p>
            <a:pPr algn="ctr" defTabSz="855663">
              <a:buClr>
                <a:schemeClr val="accent5"/>
              </a:buClr>
              <a:defRPr/>
            </a:pPr>
            <a:r>
              <a:rPr lang="en-GB" sz="2400" b="1" dirty="0" smtClean="0">
                <a:latin typeface="Calibri" pitchFamily="34" charset="0"/>
                <a:ea typeface="SimSun" pitchFamily="2" charset="-122"/>
              </a:rPr>
              <a:t>existing revenue </a:t>
            </a:r>
          </a:p>
          <a:p>
            <a:pPr algn="ctr" defTabSz="855663">
              <a:buClr>
                <a:schemeClr val="accent5"/>
              </a:buClr>
              <a:defRPr/>
            </a:pPr>
            <a:r>
              <a:rPr lang="en-GB" sz="2400" b="1" dirty="0" smtClean="0">
                <a:latin typeface="Calibri" pitchFamily="34" charset="0"/>
                <a:ea typeface="SimSun" pitchFamily="2" charset="-122"/>
              </a:rPr>
              <a:t>in Malaysia</a:t>
            </a:r>
          </a:p>
        </p:txBody>
      </p:sp>
      <p:pic>
        <p:nvPicPr>
          <p:cNvPr id="11" name="Picture 2" descr="http://www.avextech.co.uk/ESW/Images/img-tick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0920" y="3234661"/>
            <a:ext cx="421733" cy="421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4" name="Picture 2" descr="http://www.offshoreenergytoday.com/wp-content/uploads/2012/05/Petronas-Hires-Petrofac-for-Offshore-Platform-Refurbishment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8647" y="4433104"/>
            <a:ext cx="2544217" cy="180639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13" name="Picture 2" descr="http://www.avextech.co.uk/ESW/Images/img-tick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0920" y="3666020"/>
            <a:ext cx="421733" cy="421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0823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5E794-307C-49D3-8CE5-47BF882ED0AE}" type="slidenum">
              <a:rPr lang="en-MY" smtClean="0"/>
              <a:pPr/>
              <a:t>46</a:t>
            </a:fld>
            <a:endParaRPr lang="en-MY" dirty="0"/>
          </a:p>
        </p:txBody>
      </p:sp>
      <p:sp>
        <p:nvSpPr>
          <p:cNvPr id="6" name="Rectangle 5"/>
          <p:cNvSpPr/>
          <p:nvPr/>
        </p:nvSpPr>
        <p:spPr>
          <a:xfrm>
            <a:off x="-219006" y="570836"/>
            <a:ext cx="6477000" cy="844062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en-US" dirty="0" smtClean="0">
                <a:latin typeface="Calibri" pitchFamily="34" charset="0"/>
                <a:cs typeface="Calibri" pitchFamily="34" charset="0"/>
              </a:rPr>
              <a:t>COMPARISON BETWEEN GST AND SST IN HIRING ARCHITECT</a:t>
            </a:r>
            <a:endParaRPr lang="en-US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9" name="Picture 2" descr="C:\Users\GSTUser\Desktop\ar-works-architect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9025" y="4098140"/>
            <a:ext cx="1915873" cy="151486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ight Arrow 9"/>
          <p:cNvSpPr/>
          <p:nvPr/>
        </p:nvSpPr>
        <p:spPr>
          <a:xfrm>
            <a:off x="5628090" y="1827761"/>
            <a:ext cx="703385" cy="492369"/>
          </a:xfrm>
          <a:prstGeom prst="rightArrow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MY" sz="1662" dirty="0" smtClean="0"/>
              <a:t>GST</a:t>
            </a:r>
            <a:endParaRPr lang="en-MY" sz="1662" dirty="0"/>
          </a:p>
        </p:txBody>
      </p:sp>
      <p:sp>
        <p:nvSpPr>
          <p:cNvPr id="11" name="Right Arrow 10"/>
          <p:cNvSpPr/>
          <p:nvPr/>
        </p:nvSpPr>
        <p:spPr>
          <a:xfrm flipH="1">
            <a:off x="2588110" y="1841209"/>
            <a:ext cx="703385" cy="492369"/>
          </a:xfrm>
          <a:prstGeom prst="rightArrow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MY" sz="1662" dirty="0" smtClean="0"/>
              <a:t>SST</a:t>
            </a:r>
            <a:endParaRPr lang="en-MY" sz="1662" dirty="0"/>
          </a:p>
        </p:txBody>
      </p:sp>
      <p:pic>
        <p:nvPicPr>
          <p:cNvPr id="12" name="Picture 3" descr="C:\Users\GSTUser\Desktop\phone-icon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7911" y="1378103"/>
            <a:ext cx="1338102" cy="133810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C:\Users\GSTUser\Desktop\balance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7644" y="2666012"/>
            <a:ext cx="1266092" cy="12660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3"/>
          <p:cNvSpPr txBox="1"/>
          <p:nvPr/>
        </p:nvSpPr>
        <p:spPr>
          <a:xfrm>
            <a:off x="548295" y="1807934"/>
            <a:ext cx="2039815" cy="6888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92" u="sng" dirty="0"/>
              <a:t>Telecommunication Service</a:t>
            </a:r>
          </a:p>
          <a:p>
            <a:r>
              <a:rPr lang="en-US" sz="1292" dirty="0"/>
              <a:t>Fees charged: </a:t>
            </a:r>
            <a:r>
              <a:rPr lang="en-US" sz="1292" b="1" dirty="0"/>
              <a:t>RM 1,000</a:t>
            </a:r>
          </a:p>
          <a:p>
            <a:r>
              <a:rPr lang="en-US" sz="1292" dirty="0"/>
              <a:t>6% service tax: </a:t>
            </a:r>
            <a:r>
              <a:rPr lang="en-US" sz="1292" b="1" dirty="0"/>
              <a:t>RM 60</a:t>
            </a:r>
            <a:endParaRPr lang="en-MY" sz="1292" b="1" dirty="0"/>
          </a:p>
        </p:txBody>
      </p:sp>
      <p:sp>
        <p:nvSpPr>
          <p:cNvPr id="15" name="TextBox 14"/>
          <p:cNvSpPr txBox="1"/>
          <p:nvPr/>
        </p:nvSpPr>
        <p:spPr>
          <a:xfrm>
            <a:off x="548295" y="2954636"/>
            <a:ext cx="1969477" cy="6888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92" u="sng" dirty="0"/>
              <a:t>Legal Service</a:t>
            </a:r>
          </a:p>
          <a:p>
            <a:r>
              <a:rPr lang="en-US" sz="1292" dirty="0"/>
              <a:t>Fees charged: </a:t>
            </a:r>
            <a:r>
              <a:rPr lang="en-US" sz="1292" b="1" dirty="0"/>
              <a:t>RM 6,000</a:t>
            </a:r>
          </a:p>
          <a:p>
            <a:r>
              <a:rPr lang="en-US" sz="1292" dirty="0"/>
              <a:t>6% service tax: </a:t>
            </a:r>
            <a:r>
              <a:rPr lang="en-US" sz="1292" b="1" dirty="0"/>
              <a:t>RM 360</a:t>
            </a:r>
            <a:endParaRPr lang="en-MY" sz="1292" b="1" dirty="0"/>
          </a:p>
        </p:txBody>
      </p:sp>
      <p:sp>
        <p:nvSpPr>
          <p:cNvPr id="16" name="TextBox 15"/>
          <p:cNvSpPr txBox="1"/>
          <p:nvPr/>
        </p:nvSpPr>
        <p:spPr>
          <a:xfrm>
            <a:off x="315232" y="4197431"/>
            <a:ext cx="2272878" cy="8876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92" u="sng" dirty="0"/>
              <a:t>Architect</a:t>
            </a:r>
          </a:p>
          <a:p>
            <a:r>
              <a:rPr lang="en-US" sz="1292" dirty="0"/>
              <a:t>Fee: </a:t>
            </a:r>
            <a:r>
              <a:rPr lang="en-US" sz="1292" b="1" dirty="0"/>
              <a:t>RM </a:t>
            </a:r>
            <a:r>
              <a:rPr lang="en-US" sz="1292" b="1" dirty="0" smtClean="0"/>
              <a:t>30,000</a:t>
            </a:r>
          </a:p>
          <a:p>
            <a:endParaRPr lang="en-US" sz="1292" b="1" dirty="0"/>
          </a:p>
          <a:p>
            <a:r>
              <a:rPr lang="en-US" sz="1292" dirty="0"/>
              <a:t>6% service tax: </a:t>
            </a:r>
            <a:r>
              <a:rPr lang="en-US" sz="1292" b="1" dirty="0"/>
              <a:t>RM 1,800</a:t>
            </a:r>
            <a:endParaRPr lang="en-MY" sz="1292" b="1" dirty="0"/>
          </a:p>
        </p:txBody>
      </p:sp>
      <p:sp>
        <p:nvSpPr>
          <p:cNvPr id="17" name="Rectangle 16"/>
          <p:cNvSpPr/>
          <p:nvPr/>
        </p:nvSpPr>
        <p:spPr>
          <a:xfrm>
            <a:off x="56272" y="5500821"/>
            <a:ext cx="3322422" cy="77372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292" dirty="0"/>
              <a:t>Total amount paid by customer = </a:t>
            </a:r>
            <a:r>
              <a:rPr lang="en-US" sz="1292" b="1" dirty="0"/>
              <a:t>RM 31,800</a:t>
            </a:r>
          </a:p>
          <a:p>
            <a:pPr algn="ctr"/>
            <a:r>
              <a:rPr lang="en-US" sz="1292" dirty="0"/>
              <a:t>*Total tax included in the service is </a:t>
            </a:r>
            <a:r>
              <a:rPr lang="en-US" sz="1292" b="1" dirty="0"/>
              <a:t>RM 2,220 </a:t>
            </a:r>
            <a:r>
              <a:rPr lang="en-US" sz="1292" dirty="0"/>
              <a:t>(RM 1,800+360+60)</a:t>
            </a:r>
            <a:endParaRPr lang="en-MY" sz="1292" dirty="0"/>
          </a:p>
        </p:txBody>
      </p:sp>
      <p:sp>
        <p:nvSpPr>
          <p:cNvPr id="19" name="TextBox 18"/>
          <p:cNvSpPr txBox="1"/>
          <p:nvPr/>
        </p:nvSpPr>
        <p:spPr>
          <a:xfrm>
            <a:off x="300636" y="4589426"/>
            <a:ext cx="2250832" cy="2911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92" i="1" dirty="0">
                <a:solidFill>
                  <a:srgbClr val="C00000"/>
                </a:solidFill>
              </a:rPr>
              <a:t>- Input tax absorbed in the cost</a:t>
            </a:r>
            <a:endParaRPr lang="en-MY" sz="1292" i="1" dirty="0">
              <a:solidFill>
                <a:srgbClr val="C00000"/>
              </a:solidFill>
            </a:endParaRPr>
          </a:p>
        </p:txBody>
      </p:sp>
      <p:sp>
        <p:nvSpPr>
          <p:cNvPr id="20" name="Right Arrow 19"/>
          <p:cNvSpPr/>
          <p:nvPr/>
        </p:nvSpPr>
        <p:spPr>
          <a:xfrm>
            <a:off x="5591448" y="3012906"/>
            <a:ext cx="703385" cy="492369"/>
          </a:xfrm>
          <a:prstGeom prst="rightArrow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MY" sz="1662" dirty="0" smtClean="0"/>
              <a:t>GST</a:t>
            </a:r>
            <a:endParaRPr lang="en-MY" sz="1662" dirty="0"/>
          </a:p>
        </p:txBody>
      </p:sp>
      <p:sp>
        <p:nvSpPr>
          <p:cNvPr id="21" name="Right Arrow 20"/>
          <p:cNvSpPr/>
          <p:nvPr/>
        </p:nvSpPr>
        <p:spPr>
          <a:xfrm flipH="1">
            <a:off x="2551468" y="3026354"/>
            <a:ext cx="703385" cy="492369"/>
          </a:xfrm>
          <a:prstGeom prst="rightArrow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MY" sz="1662" dirty="0" smtClean="0"/>
              <a:t>SST</a:t>
            </a:r>
            <a:endParaRPr lang="en-MY" sz="1662" dirty="0"/>
          </a:p>
        </p:txBody>
      </p:sp>
      <p:sp>
        <p:nvSpPr>
          <p:cNvPr id="22" name="TextBox 21"/>
          <p:cNvSpPr txBox="1"/>
          <p:nvPr/>
        </p:nvSpPr>
        <p:spPr>
          <a:xfrm>
            <a:off x="6500121" y="1827308"/>
            <a:ext cx="2039815" cy="6888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92" u="sng" dirty="0"/>
              <a:t>Telecommunication Service</a:t>
            </a:r>
          </a:p>
          <a:p>
            <a:r>
              <a:rPr lang="en-US" sz="1292" dirty="0"/>
              <a:t>Fees charged: </a:t>
            </a:r>
            <a:r>
              <a:rPr lang="en-US" sz="1292" b="1" dirty="0"/>
              <a:t>RM 1,000</a:t>
            </a:r>
          </a:p>
          <a:p>
            <a:r>
              <a:rPr lang="en-US" sz="1292" dirty="0"/>
              <a:t>6% GST: </a:t>
            </a:r>
            <a:r>
              <a:rPr lang="en-US" sz="1292" b="1" dirty="0"/>
              <a:t>RM 60</a:t>
            </a:r>
            <a:endParaRPr lang="en-MY" sz="1292" b="1" dirty="0"/>
          </a:p>
        </p:txBody>
      </p:sp>
      <p:sp>
        <p:nvSpPr>
          <p:cNvPr id="23" name="TextBox 22"/>
          <p:cNvSpPr txBox="1"/>
          <p:nvPr/>
        </p:nvSpPr>
        <p:spPr>
          <a:xfrm>
            <a:off x="6535289" y="2941189"/>
            <a:ext cx="1969477" cy="6888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92" u="sng" dirty="0"/>
              <a:t>Legal Service</a:t>
            </a:r>
          </a:p>
          <a:p>
            <a:r>
              <a:rPr lang="en-US" sz="1292" dirty="0"/>
              <a:t>Fees charged: </a:t>
            </a:r>
            <a:r>
              <a:rPr lang="en-US" sz="1292" b="1" dirty="0"/>
              <a:t>RM 6,000</a:t>
            </a:r>
          </a:p>
          <a:p>
            <a:r>
              <a:rPr lang="en-US" sz="1292" dirty="0"/>
              <a:t>6% GST: </a:t>
            </a:r>
            <a:r>
              <a:rPr lang="en-US" sz="1292" b="1" dirty="0"/>
              <a:t>RM 360</a:t>
            </a:r>
            <a:endParaRPr lang="en-MY" sz="1292" b="1" dirty="0"/>
          </a:p>
        </p:txBody>
      </p:sp>
      <p:sp>
        <p:nvSpPr>
          <p:cNvPr id="24" name="TextBox 23"/>
          <p:cNvSpPr txBox="1"/>
          <p:nvPr/>
        </p:nvSpPr>
        <p:spPr>
          <a:xfrm>
            <a:off x="6282746" y="4189352"/>
            <a:ext cx="2883877" cy="8876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92" u="sng" dirty="0"/>
              <a:t>Architect</a:t>
            </a:r>
          </a:p>
          <a:p>
            <a:r>
              <a:rPr lang="en-US" sz="1292" dirty="0"/>
              <a:t>Fee: </a:t>
            </a:r>
            <a:r>
              <a:rPr lang="en-US" sz="1292" b="1" dirty="0"/>
              <a:t>RM 29,580 (30,000-RM 60-RM 360</a:t>
            </a:r>
            <a:r>
              <a:rPr lang="en-US" sz="1292" b="1" dirty="0" smtClean="0"/>
              <a:t>)</a:t>
            </a:r>
          </a:p>
          <a:p>
            <a:endParaRPr lang="en-US" sz="1292" b="1" dirty="0"/>
          </a:p>
          <a:p>
            <a:r>
              <a:rPr lang="en-US" sz="1292" dirty="0"/>
              <a:t>6% GST: </a:t>
            </a:r>
            <a:r>
              <a:rPr lang="en-US" sz="1292" b="1" dirty="0"/>
              <a:t>RM 1,774.80</a:t>
            </a:r>
            <a:endParaRPr lang="en-MY" sz="1292" b="1" dirty="0"/>
          </a:p>
        </p:txBody>
      </p:sp>
      <p:sp>
        <p:nvSpPr>
          <p:cNvPr id="25" name="TextBox 24"/>
          <p:cNvSpPr txBox="1"/>
          <p:nvPr/>
        </p:nvSpPr>
        <p:spPr>
          <a:xfrm>
            <a:off x="6281405" y="4576029"/>
            <a:ext cx="2250832" cy="2911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92" i="1" dirty="0">
                <a:solidFill>
                  <a:srgbClr val="C00000"/>
                </a:solidFill>
              </a:rPr>
              <a:t>- Minus input tax claimed</a:t>
            </a:r>
            <a:endParaRPr lang="en-MY" sz="1292" i="1" dirty="0">
              <a:solidFill>
                <a:srgbClr val="C00000"/>
              </a:solidFill>
            </a:endParaRPr>
          </a:p>
        </p:txBody>
      </p:sp>
      <p:sp>
        <p:nvSpPr>
          <p:cNvPr id="27" name="Right Arrow 26"/>
          <p:cNvSpPr/>
          <p:nvPr/>
        </p:nvSpPr>
        <p:spPr>
          <a:xfrm>
            <a:off x="5589100" y="4445462"/>
            <a:ext cx="703385" cy="492369"/>
          </a:xfrm>
          <a:prstGeom prst="rightArrow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MY" sz="1662" dirty="0" smtClean="0"/>
              <a:t>GST</a:t>
            </a:r>
            <a:endParaRPr lang="en-MY" sz="1662" dirty="0"/>
          </a:p>
        </p:txBody>
      </p:sp>
      <p:sp>
        <p:nvSpPr>
          <p:cNvPr id="28" name="Right Arrow 27"/>
          <p:cNvSpPr/>
          <p:nvPr/>
        </p:nvSpPr>
        <p:spPr>
          <a:xfrm flipH="1">
            <a:off x="2549120" y="4458910"/>
            <a:ext cx="703385" cy="492369"/>
          </a:xfrm>
          <a:prstGeom prst="rightArrow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MY" sz="1662" dirty="0" smtClean="0"/>
              <a:t>SST</a:t>
            </a:r>
            <a:endParaRPr lang="en-MY" sz="1662" dirty="0"/>
          </a:p>
        </p:txBody>
      </p:sp>
      <p:sp>
        <p:nvSpPr>
          <p:cNvPr id="29" name="Rectangle 28"/>
          <p:cNvSpPr/>
          <p:nvPr/>
        </p:nvSpPr>
        <p:spPr>
          <a:xfrm>
            <a:off x="5599954" y="5479720"/>
            <a:ext cx="3429459" cy="84406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292" dirty="0"/>
              <a:t>Total amount paid by customer = </a:t>
            </a:r>
            <a:r>
              <a:rPr lang="en-US" sz="1292" b="1" dirty="0"/>
              <a:t>RM 31,354.80</a:t>
            </a:r>
          </a:p>
          <a:p>
            <a:pPr algn="ctr"/>
            <a:r>
              <a:rPr lang="en-US" sz="1292" dirty="0"/>
              <a:t>*Total GST paid is </a:t>
            </a:r>
            <a:r>
              <a:rPr lang="en-US" sz="1292" b="1" dirty="0"/>
              <a:t>RM 1,774.80</a:t>
            </a:r>
          </a:p>
          <a:p>
            <a:pPr algn="ctr"/>
            <a:r>
              <a:rPr lang="en-US" sz="1292" b="1" dirty="0"/>
              <a:t>Amount of saving compared to Service Tax = </a:t>
            </a:r>
            <a:r>
              <a:rPr lang="en-US" sz="1846" b="1" dirty="0">
                <a:solidFill>
                  <a:srgbClr val="C00000"/>
                </a:solidFill>
              </a:rPr>
              <a:t>RM 445.20</a:t>
            </a:r>
            <a:endParaRPr lang="en-MY" sz="1846" b="1" dirty="0">
              <a:solidFill>
                <a:srgbClr val="C00000"/>
              </a:solidFill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4010481" y="5748124"/>
            <a:ext cx="1258678" cy="6036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323" b="1" dirty="0">
                <a:solidFill>
                  <a:srgbClr val="C00000"/>
                </a:solidFill>
              </a:rPr>
              <a:t>1.40%</a:t>
            </a:r>
            <a:endParaRPr lang="en-MY" sz="3323" b="1" dirty="0">
              <a:solidFill>
                <a:srgbClr val="C00000"/>
              </a:solidFill>
            </a:endParaRPr>
          </a:p>
        </p:txBody>
      </p:sp>
      <p:cxnSp>
        <p:nvCxnSpPr>
          <p:cNvPr id="31" name="Straight Arrow Connector 30"/>
          <p:cNvCxnSpPr/>
          <p:nvPr/>
        </p:nvCxnSpPr>
        <p:spPr>
          <a:xfrm>
            <a:off x="3902348" y="5907058"/>
            <a:ext cx="0" cy="376806"/>
          </a:xfrm>
          <a:prstGeom prst="straightConnector1">
            <a:avLst/>
          </a:prstGeom>
          <a:ln w="539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35069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5E794-307C-49D3-8CE5-47BF882ED0AE}" type="slidenum">
              <a:rPr lang="en-MY" smtClean="0"/>
              <a:pPr/>
              <a:t>47</a:t>
            </a:fld>
            <a:endParaRPr lang="en-MY" dirty="0"/>
          </a:p>
        </p:txBody>
      </p:sp>
      <p:sp>
        <p:nvSpPr>
          <p:cNvPr id="6" name="Rectangle 5"/>
          <p:cNvSpPr/>
          <p:nvPr/>
        </p:nvSpPr>
        <p:spPr>
          <a:xfrm>
            <a:off x="-219006" y="570836"/>
            <a:ext cx="6477000" cy="844062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en-US" sz="2585" dirty="0">
                <a:latin typeface="Calibri" pitchFamily="34" charset="0"/>
                <a:cs typeface="Calibri" pitchFamily="34" charset="0"/>
              </a:rPr>
              <a:t>DOUBLE TAXATION</a:t>
            </a:r>
          </a:p>
          <a:p>
            <a:pPr lvl="1"/>
            <a:r>
              <a:rPr lang="en-US" sz="1846" dirty="0">
                <a:latin typeface="Calibri" pitchFamily="34" charset="0"/>
                <a:cs typeface="Calibri" pitchFamily="34" charset="0"/>
              </a:rPr>
              <a:t>EXAMPLE – SALES TAX 10% AND SERVICE TAX 6%</a:t>
            </a:r>
          </a:p>
        </p:txBody>
      </p:sp>
      <p:pic>
        <p:nvPicPr>
          <p:cNvPr id="9" name="Picture 2" descr="S:\iACCOUNTS Master Folder\User Folder\Afif\Afif's Portal\Bahan\palet02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573426" y="1406488"/>
            <a:ext cx="1266092" cy="1266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/>
          <p:cNvSpPr txBox="1"/>
          <p:nvPr/>
        </p:nvSpPr>
        <p:spPr>
          <a:xfrm>
            <a:off x="1120135" y="2614258"/>
            <a:ext cx="2039815" cy="6888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92" u="sng" dirty="0"/>
              <a:t>Manufacturer</a:t>
            </a:r>
          </a:p>
          <a:p>
            <a:r>
              <a:rPr lang="en-US" sz="1292" dirty="0"/>
              <a:t>Price: </a:t>
            </a:r>
            <a:r>
              <a:rPr lang="en-US" sz="1292" b="1" dirty="0"/>
              <a:t>RM 4.00</a:t>
            </a:r>
          </a:p>
          <a:p>
            <a:r>
              <a:rPr lang="en-US" sz="1292" dirty="0"/>
              <a:t>10% </a:t>
            </a:r>
            <a:r>
              <a:rPr lang="en-US" sz="1292" b="1" dirty="0">
                <a:solidFill>
                  <a:srgbClr val="C00000"/>
                </a:solidFill>
              </a:rPr>
              <a:t>sales tax</a:t>
            </a:r>
            <a:r>
              <a:rPr lang="en-US" sz="1292" dirty="0"/>
              <a:t>: </a:t>
            </a:r>
            <a:r>
              <a:rPr lang="en-US" sz="1292" b="1" dirty="0"/>
              <a:t>RM 0.40</a:t>
            </a:r>
            <a:endParaRPr lang="en-MY" sz="1292" b="1" dirty="0"/>
          </a:p>
        </p:txBody>
      </p:sp>
      <p:sp>
        <p:nvSpPr>
          <p:cNvPr id="11" name="TextBox 10"/>
          <p:cNvSpPr txBox="1"/>
          <p:nvPr/>
        </p:nvSpPr>
        <p:spPr>
          <a:xfrm>
            <a:off x="3622827" y="3314544"/>
            <a:ext cx="2039815" cy="10865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92" u="sng" dirty="0"/>
              <a:t>Hotel</a:t>
            </a:r>
          </a:p>
          <a:p>
            <a:r>
              <a:rPr lang="en-US" sz="1292" dirty="0"/>
              <a:t>Buying Price: </a:t>
            </a:r>
            <a:r>
              <a:rPr lang="en-US" sz="1292" b="1" dirty="0"/>
              <a:t>RM 4.40</a:t>
            </a:r>
          </a:p>
          <a:p>
            <a:r>
              <a:rPr lang="en-US" sz="1292" dirty="0"/>
              <a:t>Selling Price: </a:t>
            </a:r>
            <a:r>
              <a:rPr lang="en-US" sz="1292" b="1" dirty="0"/>
              <a:t>RM 7.40</a:t>
            </a:r>
          </a:p>
          <a:p>
            <a:r>
              <a:rPr lang="en-US" sz="1292" b="1" dirty="0"/>
              <a:t>(RM 4.40 + RM 3.00)</a:t>
            </a:r>
          </a:p>
          <a:p>
            <a:r>
              <a:rPr lang="en-US" sz="1292" dirty="0"/>
              <a:t>6% </a:t>
            </a:r>
            <a:r>
              <a:rPr lang="en-US" sz="1292" b="1" dirty="0">
                <a:solidFill>
                  <a:srgbClr val="C00000"/>
                </a:solidFill>
              </a:rPr>
              <a:t>service tax</a:t>
            </a:r>
            <a:r>
              <a:rPr lang="en-US" sz="1292" dirty="0"/>
              <a:t>: </a:t>
            </a:r>
            <a:r>
              <a:rPr lang="en-US" sz="1292" b="1" dirty="0"/>
              <a:t>RM 0.45</a:t>
            </a:r>
            <a:endParaRPr lang="en-MY" sz="1292" b="1" dirty="0"/>
          </a:p>
        </p:txBody>
      </p:sp>
      <p:pic>
        <p:nvPicPr>
          <p:cNvPr id="12" name="Picture 5" descr="C:\Users\GSTUser\Desktop\hotel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8620" y="1847872"/>
            <a:ext cx="1448229" cy="1448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S:\iACCOUNTS Master Folder\User Folder\Afif\Afif's Portal\Bahan\user_256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8036" y="2571396"/>
            <a:ext cx="1195754" cy="1195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Rectangle 13"/>
          <p:cNvSpPr/>
          <p:nvPr/>
        </p:nvSpPr>
        <p:spPr>
          <a:xfrm>
            <a:off x="5950483" y="3837488"/>
            <a:ext cx="2510862" cy="1359345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292" u="sng" dirty="0"/>
              <a:t>Hotel Guest</a:t>
            </a:r>
          </a:p>
          <a:p>
            <a:pPr algn="ctr"/>
            <a:r>
              <a:rPr lang="en-US" sz="1292" dirty="0"/>
              <a:t>Total amount paid by customer = </a:t>
            </a:r>
            <a:r>
              <a:rPr lang="en-US" sz="1292" b="1" dirty="0"/>
              <a:t>RM 7.85 (RM 7.40+ RM 0.45)</a:t>
            </a:r>
          </a:p>
          <a:p>
            <a:pPr algn="ctr"/>
            <a:r>
              <a:rPr lang="en-US" sz="1292" dirty="0"/>
              <a:t>*Total tax included in the service is </a:t>
            </a:r>
            <a:r>
              <a:rPr lang="en-US" sz="1292" b="1" dirty="0"/>
              <a:t>RM 0.85 (RM 0.40+ RM 0.45)</a:t>
            </a:r>
          </a:p>
        </p:txBody>
      </p:sp>
      <p:sp>
        <p:nvSpPr>
          <p:cNvPr id="15" name="Rectangle 14"/>
          <p:cNvSpPr/>
          <p:nvPr/>
        </p:nvSpPr>
        <p:spPr>
          <a:xfrm>
            <a:off x="231349" y="4634126"/>
            <a:ext cx="5135500" cy="112541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US" sz="1477" b="1" u="sng" dirty="0" smtClean="0"/>
              <a:t>Example </a:t>
            </a:r>
            <a:r>
              <a:rPr lang="en-US" sz="1477" b="1" u="sng" dirty="0"/>
              <a:t>(Sales of soap):</a:t>
            </a:r>
          </a:p>
          <a:p>
            <a:r>
              <a:rPr lang="en-US" sz="1477" dirty="0" smtClean="0"/>
              <a:t>In </a:t>
            </a:r>
            <a:r>
              <a:rPr lang="en-US" sz="1477" dirty="0"/>
              <a:t>this example, sales tax amounted </a:t>
            </a:r>
            <a:r>
              <a:rPr lang="en-US" sz="1477" b="1" dirty="0"/>
              <a:t>RM 0.40 is </a:t>
            </a:r>
            <a:r>
              <a:rPr lang="en-US" sz="1477" dirty="0"/>
              <a:t>	</a:t>
            </a:r>
            <a:r>
              <a:rPr lang="en-US" sz="1477" b="1" dirty="0"/>
              <a:t>included in the cost of sales</a:t>
            </a:r>
            <a:r>
              <a:rPr lang="en-US" sz="1477" dirty="0"/>
              <a:t>. Here, the cost of sales </a:t>
            </a:r>
            <a:r>
              <a:rPr lang="en-US" sz="1477" dirty="0" smtClean="0"/>
              <a:t>included </a:t>
            </a:r>
            <a:r>
              <a:rPr lang="en-US" sz="1477" dirty="0"/>
              <a:t>tax will be tax once more.</a:t>
            </a:r>
          </a:p>
        </p:txBody>
      </p:sp>
      <p:sp>
        <p:nvSpPr>
          <p:cNvPr id="16" name="Right Arrow 15"/>
          <p:cNvSpPr/>
          <p:nvPr/>
        </p:nvSpPr>
        <p:spPr>
          <a:xfrm rot="733022">
            <a:off x="3071489" y="2314447"/>
            <a:ext cx="703385" cy="492369"/>
          </a:xfrm>
          <a:prstGeom prst="rightArrow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MY" sz="1662"/>
          </a:p>
        </p:txBody>
      </p:sp>
      <p:sp>
        <p:nvSpPr>
          <p:cNvPr id="17" name="Right Arrow 16"/>
          <p:cNvSpPr/>
          <p:nvPr/>
        </p:nvSpPr>
        <p:spPr>
          <a:xfrm rot="733022">
            <a:off x="5598790" y="2923088"/>
            <a:ext cx="703385" cy="492369"/>
          </a:xfrm>
          <a:prstGeom prst="rightArrow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MY" sz="1662"/>
          </a:p>
        </p:txBody>
      </p:sp>
      <p:pic>
        <p:nvPicPr>
          <p:cNvPr id="18" name="Picture 8" descr="C:\Users\GSTUser\Desktop\soap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6268" y="3181633"/>
            <a:ext cx="989538" cy="889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172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5E794-307C-49D3-8CE5-47BF882ED0AE}" type="slidenum">
              <a:rPr lang="en-MY" smtClean="0"/>
              <a:pPr/>
              <a:t>48</a:t>
            </a:fld>
            <a:endParaRPr lang="en-MY" dirty="0"/>
          </a:p>
        </p:txBody>
      </p:sp>
      <p:sp>
        <p:nvSpPr>
          <p:cNvPr id="6" name="Rectangle 5"/>
          <p:cNvSpPr/>
          <p:nvPr/>
        </p:nvSpPr>
        <p:spPr>
          <a:xfrm>
            <a:off x="-219006" y="570836"/>
            <a:ext cx="6477000" cy="844062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en-US" sz="2585" dirty="0">
                <a:latin typeface="Calibri" pitchFamily="34" charset="0"/>
                <a:cs typeface="Calibri" pitchFamily="34" charset="0"/>
              </a:rPr>
              <a:t>ELIMINATING DOUBLE TAXATION</a:t>
            </a:r>
          </a:p>
          <a:p>
            <a:pPr lvl="1"/>
            <a:r>
              <a:rPr lang="en-US" sz="1846" dirty="0">
                <a:latin typeface="Calibri" pitchFamily="34" charset="0"/>
                <a:cs typeface="Calibri" pitchFamily="34" charset="0"/>
              </a:rPr>
              <a:t>EXAMPLE – GST AT 6%</a:t>
            </a:r>
          </a:p>
        </p:txBody>
      </p:sp>
      <p:pic>
        <p:nvPicPr>
          <p:cNvPr id="9" name="Picture 2" descr="S:\iACCOUNTS Master Folder\User Folder\Afif\Afif's Portal\Bahan\palet02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573426" y="1406488"/>
            <a:ext cx="1266092" cy="1266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/>
          <p:cNvSpPr txBox="1"/>
          <p:nvPr/>
        </p:nvSpPr>
        <p:spPr>
          <a:xfrm>
            <a:off x="1120135" y="2614258"/>
            <a:ext cx="2039815" cy="6888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92" u="sng" dirty="0"/>
              <a:t>Manufacturer</a:t>
            </a:r>
          </a:p>
          <a:p>
            <a:r>
              <a:rPr lang="en-US" sz="1292" dirty="0"/>
              <a:t>Price: </a:t>
            </a:r>
            <a:r>
              <a:rPr lang="en-US" sz="1292" b="1" dirty="0"/>
              <a:t>RM 4.00</a:t>
            </a:r>
          </a:p>
          <a:p>
            <a:r>
              <a:rPr lang="en-US" sz="1292" dirty="0"/>
              <a:t>6% </a:t>
            </a:r>
            <a:r>
              <a:rPr lang="en-US" sz="1292" b="1" dirty="0">
                <a:solidFill>
                  <a:srgbClr val="C00000"/>
                </a:solidFill>
              </a:rPr>
              <a:t>GST</a:t>
            </a:r>
            <a:r>
              <a:rPr lang="en-US" sz="1292" dirty="0"/>
              <a:t>: </a:t>
            </a:r>
            <a:r>
              <a:rPr lang="en-US" sz="1292" b="1" dirty="0"/>
              <a:t>RM 0.24</a:t>
            </a:r>
            <a:endParaRPr lang="en-MY" sz="1292" b="1" dirty="0"/>
          </a:p>
        </p:txBody>
      </p:sp>
      <p:sp>
        <p:nvSpPr>
          <p:cNvPr id="11" name="TextBox 10"/>
          <p:cNvSpPr txBox="1"/>
          <p:nvPr/>
        </p:nvSpPr>
        <p:spPr>
          <a:xfrm>
            <a:off x="3622827" y="3314544"/>
            <a:ext cx="2039815" cy="10865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92" u="sng" dirty="0"/>
              <a:t>Hotel</a:t>
            </a:r>
          </a:p>
          <a:p>
            <a:r>
              <a:rPr lang="en-US" sz="1292" dirty="0"/>
              <a:t>Buying Price: </a:t>
            </a:r>
            <a:r>
              <a:rPr lang="en-US" sz="1292" b="1" dirty="0"/>
              <a:t>RM 4.24</a:t>
            </a:r>
          </a:p>
          <a:p>
            <a:r>
              <a:rPr lang="en-US" sz="1292" dirty="0"/>
              <a:t>Selling Price: </a:t>
            </a:r>
            <a:r>
              <a:rPr lang="en-US" sz="1292" b="1" dirty="0"/>
              <a:t>RM 7.00</a:t>
            </a:r>
          </a:p>
          <a:p>
            <a:r>
              <a:rPr lang="en-US" sz="1292" b="1" dirty="0"/>
              <a:t>(RM 4.00 + RM 3.00)</a:t>
            </a:r>
          </a:p>
          <a:p>
            <a:r>
              <a:rPr lang="en-US" sz="1292" dirty="0"/>
              <a:t>6% </a:t>
            </a:r>
            <a:r>
              <a:rPr lang="en-US" sz="1292" b="1" dirty="0">
                <a:solidFill>
                  <a:srgbClr val="C00000"/>
                </a:solidFill>
              </a:rPr>
              <a:t>GST</a:t>
            </a:r>
            <a:r>
              <a:rPr lang="en-US" sz="1292" dirty="0"/>
              <a:t>: </a:t>
            </a:r>
            <a:r>
              <a:rPr lang="en-US" sz="1292" b="1" dirty="0"/>
              <a:t>RM 0.42</a:t>
            </a:r>
            <a:endParaRPr lang="en-MY" sz="1292" b="1" dirty="0"/>
          </a:p>
        </p:txBody>
      </p:sp>
      <p:pic>
        <p:nvPicPr>
          <p:cNvPr id="12" name="Picture 5" descr="C:\Users\GSTUser\Desktop\hotel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8620" y="1847872"/>
            <a:ext cx="1448229" cy="1448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S:\iACCOUNTS Master Folder\User Folder\Afif\Afif's Portal\Bahan\user_256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8036" y="2571396"/>
            <a:ext cx="1195754" cy="1195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Rectangle 13"/>
          <p:cNvSpPr/>
          <p:nvPr/>
        </p:nvSpPr>
        <p:spPr>
          <a:xfrm>
            <a:off x="5950483" y="3837488"/>
            <a:ext cx="2510862" cy="1359345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292" u="sng" dirty="0"/>
              <a:t>Hotel Guest</a:t>
            </a:r>
          </a:p>
          <a:p>
            <a:pPr algn="ctr"/>
            <a:r>
              <a:rPr lang="en-US" sz="1292" dirty="0"/>
              <a:t>Total amount paid by customer = </a:t>
            </a:r>
            <a:r>
              <a:rPr lang="en-US" sz="1292" b="1" dirty="0"/>
              <a:t>RM 7.42(RM 7.00+ RM 0.42)</a:t>
            </a:r>
          </a:p>
          <a:p>
            <a:pPr algn="ctr"/>
            <a:r>
              <a:rPr lang="en-US" sz="1292" dirty="0"/>
              <a:t>*Total tax included in the service is </a:t>
            </a:r>
            <a:r>
              <a:rPr lang="en-US" sz="1292" b="1" dirty="0"/>
              <a:t>RM 0.42</a:t>
            </a:r>
          </a:p>
        </p:txBody>
      </p:sp>
      <p:sp>
        <p:nvSpPr>
          <p:cNvPr id="15" name="Rectangle 14"/>
          <p:cNvSpPr/>
          <p:nvPr/>
        </p:nvSpPr>
        <p:spPr>
          <a:xfrm>
            <a:off x="231349" y="4572226"/>
            <a:ext cx="5135500" cy="132799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US" sz="1477" b="1" u="sng" dirty="0" smtClean="0"/>
              <a:t>Example </a:t>
            </a:r>
            <a:r>
              <a:rPr lang="en-US" sz="1477" b="1" u="sng" dirty="0"/>
              <a:t>(Sales of soap):</a:t>
            </a:r>
          </a:p>
          <a:p>
            <a:r>
              <a:rPr lang="en-US" sz="1477" dirty="0" smtClean="0"/>
              <a:t>If </a:t>
            </a:r>
            <a:r>
              <a:rPr lang="en-US" sz="1477" dirty="0"/>
              <a:t>GST is implemented, </a:t>
            </a:r>
            <a:r>
              <a:rPr lang="en-US" sz="1477" b="1" dirty="0"/>
              <a:t>GST amount of RM 0.24	charged by manufacturer will be refunded. </a:t>
            </a:r>
            <a:r>
              <a:rPr lang="en-US" sz="1477" dirty="0"/>
              <a:t>Thus, </a:t>
            </a:r>
            <a:r>
              <a:rPr lang="en-US" sz="1477" dirty="0" smtClean="0"/>
              <a:t>cost </a:t>
            </a:r>
            <a:r>
              <a:rPr lang="en-US" sz="1477" dirty="0"/>
              <a:t>of goods sold will remain as </a:t>
            </a:r>
            <a:r>
              <a:rPr lang="en-US" sz="1477" b="1" dirty="0"/>
              <a:t>RM 4.00</a:t>
            </a:r>
            <a:r>
              <a:rPr lang="en-US" sz="1477" dirty="0"/>
              <a:t>. </a:t>
            </a:r>
            <a:endParaRPr lang="en-US" sz="1477" dirty="0" smtClean="0"/>
          </a:p>
          <a:p>
            <a:r>
              <a:rPr lang="en-US" sz="1477" dirty="0" smtClean="0"/>
              <a:t>Amount </a:t>
            </a:r>
            <a:r>
              <a:rPr lang="en-US" sz="1477" dirty="0"/>
              <a:t>of </a:t>
            </a:r>
            <a:r>
              <a:rPr lang="en-US" sz="1477" dirty="0" smtClean="0"/>
              <a:t>savings </a:t>
            </a:r>
            <a:r>
              <a:rPr lang="en-US" sz="1477" dirty="0"/>
              <a:t>compared to SST = </a:t>
            </a:r>
            <a:r>
              <a:rPr lang="en-US" sz="1846" b="1" dirty="0" smtClean="0">
                <a:solidFill>
                  <a:srgbClr val="C00000"/>
                </a:solidFill>
              </a:rPr>
              <a:t>RM </a:t>
            </a:r>
            <a:r>
              <a:rPr lang="en-US" sz="1846" b="1" dirty="0">
                <a:solidFill>
                  <a:srgbClr val="C00000"/>
                </a:solidFill>
              </a:rPr>
              <a:t>0.43 </a:t>
            </a:r>
          </a:p>
        </p:txBody>
      </p:sp>
      <p:sp>
        <p:nvSpPr>
          <p:cNvPr id="16" name="Right Arrow 15"/>
          <p:cNvSpPr/>
          <p:nvPr/>
        </p:nvSpPr>
        <p:spPr>
          <a:xfrm rot="733022">
            <a:off x="3071489" y="2314447"/>
            <a:ext cx="703385" cy="492369"/>
          </a:xfrm>
          <a:prstGeom prst="rightArrow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MY" sz="1662"/>
          </a:p>
        </p:txBody>
      </p:sp>
      <p:sp>
        <p:nvSpPr>
          <p:cNvPr id="17" name="Right Arrow 16"/>
          <p:cNvSpPr/>
          <p:nvPr/>
        </p:nvSpPr>
        <p:spPr>
          <a:xfrm rot="733022">
            <a:off x="5598790" y="2923088"/>
            <a:ext cx="703385" cy="492369"/>
          </a:xfrm>
          <a:prstGeom prst="rightArrow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MY" sz="1662"/>
          </a:p>
        </p:txBody>
      </p:sp>
      <p:pic>
        <p:nvPicPr>
          <p:cNvPr id="18" name="Picture 8" descr="C:\Users\GSTUser\Desktop\soap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6268" y="3181633"/>
            <a:ext cx="989538" cy="889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Box 18"/>
          <p:cNvSpPr txBox="1"/>
          <p:nvPr/>
        </p:nvSpPr>
        <p:spPr>
          <a:xfrm>
            <a:off x="5755939" y="5126496"/>
            <a:ext cx="1258678" cy="6036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323" b="1" dirty="0">
                <a:solidFill>
                  <a:srgbClr val="C00000"/>
                </a:solidFill>
              </a:rPr>
              <a:t>5.40%</a:t>
            </a:r>
            <a:endParaRPr lang="en-MY" sz="3323" b="1" dirty="0">
              <a:solidFill>
                <a:srgbClr val="C00000"/>
              </a:solidFill>
            </a:endParaRPr>
          </a:p>
        </p:txBody>
      </p:sp>
      <p:cxnSp>
        <p:nvCxnSpPr>
          <p:cNvPr id="20" name="Straight Arrow Connector 19"/>
          <p:cNvCxnSpPr/>
          <p:nvPr/>
        </p:nvCxnSpPr>
        <p:spPr>
          <a:xfrm>
            <a:off x="5647806" y="5285430"/>
            <a:ext cx="0" cy="376806"/>
          </a:xfrm>
          <a:prstGeom prst="straightConnector1">
            <a:avLst/>
          </a:prstGeom>
          <a:ln w="539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26914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5E794-307C-49D3-8CE5-47BF882ED0AE}" type="slidenum">
              <a:rPr lang="en-MY" smtClean="0"/>
              <a:pPr/>
              <a:t>49</a:t>
            </a:fld>
            <a:endParaRPr lang="en-MY" dirty="0"/>
          </a:p>
        </p:txBody>
      </p:sp>
      <p:sp>
        <p:nvSpPr>
          <p:cNvPr id="6" name="Rectangle 5"/>
          <p:cNvSpPr/>
          <p:nvPr/>
        </p:nvSpPr>
        <p:spPr>
          <a:xfrm>
            <a:off x="-219006" y="570836"/>
            <a:ext cx="6477000" cy="844062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en-US" sz="2585" dirty="0">
                <a:latin typeface="Calibri" pitchFamily="34" charset="0"/>
                <a:cs typeface="Calibri" pitchFamily="34" charset="0"/>
              </a:rPr>
              <a:t>TAX INEFFICIENCY</a:t>
            </a:r>
          </a:p>
          <a:p>
            <a:pPr lvl="1"/>
            <a:r>
              <a:rPr lang="en-US" sz="1846" dirty="0">
                <a:latin typeface="Calibri" pitchFamily="34" charset="0"/>
                <a:cs typeface="Calibri" pitchFamily="34" charset="0"/>
              </a:rPr>
              <a:t>EXAMPLE – SALES TAX AT 10%</a:t>
            </a:r>
          </a:p>
        </p:txBody>
      </p:sp>
      <p:grpSp>
        <p:nvGrpSpPr>
          <p:cNvPr id="9" name="Group 8"/>
          <p:cNvGrpSpPr/>
          <p:nvPr/>
        </p:nvGrpSpPr>
        <p:grpSpPr>
          <a:xfrm>
            <a:off x="2869473" y="1648243"/>
            <a:ext cx="942206" cy="769025"/>
            <a:chOff x="3178175" y="3651250"/>
            <a:chExt cx="1235075" cy="1008063"/>
          </a:xfrm>
        </p:grpSpPr>
        <p:sp>
          <p:nvSpPr>
            <p:cNvPr id="10" name="AutoShape 17"/>
            <p:cNvSpPr>
              <a:spLocks noChangeArrowheads="1"/>
            </p:cNvSpPr>
            <p:nvPr/>
          </p:nvSpPr>
          <p:spPr bwMode="auto">
            <a:xfrm>
              <a:off x="3178175" y="3651250"/>
              <a:ext cx="1235075" cy="1008063"/>
            </a:xfrm>
            <a:prstGeom prst="roundRect">
              <a:avLst>
                <a:gd name="adj" fmla="val 16667"/>
              </a:avLst>
            </a:prstGeom>
            <a:solidFill>
              <a:srgbClr val="45A3A1"/>
            </a:solidFill>
            <a:ln w="28575">
              <a:solidFill>
                <a:srgbClr val="FFFFFF"/>
              </a:solidFill>
              <a:round/>
              <a:headEnd/>
              <a:tailEnd/>
            </a:ln>
            <a:effectLst>
              <a:outerShdw dist="71842" dir="2700000" algn="ctr" rotWithShape="0">
                <a:srgbClr val="66CCCC"/>
              </a:outerShdw>
            </a:effectLst>
          </p:spPr>
          <p:txBody>
            <a:bodyPr wrap="none" anchor="ctr"/>
            <a:lstStyle/>
            <a:p>
              <a:pPr defTabSz="844083">
                <a:defRPr/>
              </a:pPr>
              <a:endParaRPr lang="en-MY" sz="1662" kern="0">
                <a:solidFill>
                  <a:sysClr val="windowText" lastClr="000000"/>
                </a:solidFill>
              </a:endParaRPr>
            </a:p>
          </p:txBody>
        </p:sp>
        <p:grpSp>
          <p:nvGrpSpPr>
            <p:cNvPr id="11" name="Group 93"/>
            <p:cNvGrpSpPr>
              <a:grpSpLocks/>
            </p:cNvGrpSpPr>
            <p:nvPr/>
          </p:nvGrpSpPr>
          <p:grpSpPr bwMode="auto">
            <a:xfrm>
              <a:off x="3336925" y="3833813"/>
              <a:ext cx="784225" cy="722312"/>
              <a:chOff x="2109" y="3849"/>
              <a:chExt cx="536" cy="494"/>
            </a:xfrm>
          </p:grpSpPr>
          <p:sp>
            <p:nvSpPr>
              <p:cNvPr id="12" name="Freeform 94"/>
              <p:cNvSpPr>
                <a:spLocks/>
              </p:cNvSpPr>
              <p:nvPr/>
            </p:nvSpPr>
            <p:spPr bwMode="auto">
              <a:xfrm>
                <a:off x="2109" y="3849"/>
                <a:ext cx="536" cy="360"/>
              </a:xfrm>
              <a:custGeom>
                <a:avLst/>
                <a:gdLst>
                  <a:gd name="T0" fmla="*/ 85 w 529"/>
                  <a:gd name="T1" fmla="*/ 35 h 752"/>
                  <a:gd name="T2" fmla="*/ 8 w 529"/>
                  <a:gd name="T3" fmla="*/ 0 h 752"/>
                  <a:gd name="T4" fmla="*/ 0 w 529"/>
                  <a:gd name="T5" fmla="*/ 58 h 752"/>
                  <a:gd name="T6" fmla="*/ 60 w 529"/>
                  <a:gd name="T7" fmla="*/ 85 h 752"/>
                  <a:gd name="T8" fmla="*/ 156 w 529"/>
                  <a:gd name="T9" fmla="*/ 561 h 752"/>
                  <a:gd name="T10" fmla="*/ 156 w 529"/>
                  <a:gd name="T11" fmla="*/ 561 h 752"/>
                  <a:gd name="T12" fmla="*/ 195 w 529"/>
                  <a:gd name="T13" fmla="*/ 752 h 752"/>
                  <a:gd name="T14" fmla="*/ 452 w 529"/>
                  <a:gd name="T15" fmla="*/ 752 h 752"/>
                  <a:gd name="T16" fmla="*/ 452 w 529"/>
                  <a:gd name="T17" fmla="*/ 692 h 752"/>
                  <a:gd name="T18" fmla="*/ 218 w 529"/>
                  <a:gd name="T19" fmla="*/ 692 h 752"/>
                  <a:gd name="T20" fmla="*/ 192 w 529"/>
                  <a:gd name="T21" fmla="*/ 561 h 752"/>
                  <a:gd name="T22" fmla="*/ 473 w 529"/>
                  <a:gd name="T23" fmla="*/ 561 h 752"/>
                  <a:gd name="T24" fmla="*/ 529 w 529"/>
                  <a:gd name="T25" fmla="*/ 120 h 752"/>
                  <a:gd name="T26" fmla="*/ 102 w 529"/>
                  <a:gd name="T27" fmla="*/ 120 h 752"/>
                  <a:gd name="T28" fmla="*/ 85 w 529"/>
                  <a:gd name="T29" fmla="*/ 35 h 7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529" h="752">
                    <a:moveTo>
                      <a:pt x="85" y="35"/>
                    </a:moveTo>
                    <a:lnTo>
                      <a:pt x="8" y="0"/>
                    </a:lnTo>
                    <a:lnTo>
                      <a:pt x="0" y="58"/>
                    </a:lnTo>
                    <a:lnTo>
                      <a:pt x="60" y="85"/>
                    </a:lnTo>
                    <a:lnTo>
                      <a:pt x="156" y="561"/>
                    </a:lnTo>
                    <a:lnTo>
                      <a:pt x="156" y="561"/>
                    </a:lnTo>
                    <a:lnTo>
                      <a:pt x="195" y="752"/>
                    </a:lnTo>
                    <a:lnTo>
                      <a:pt x="452" y="752"/>
                    </a:lnTo>
                    <a:lnTo>
                      <a:pt x="452" y="692"/>
                    </a:lnTo>
                    <a:lnTo>
                      <a:pt x="218" y="692"/>
                    </a:lnTo>
                    <a:lnTo>
                      <a:pt x="192" y="561"/>
                    </a:lnTo>
                    <a:lnTo>
                      <a:pt x="473" y="561"/>
                    </a:lnTo>
                    <a:lnTo>
                      <a:pt x="529" y="120"/>
                    </a:lnTo>
                    <a:lnTo>
                      <a:pt x="102" y="120"/>
                    </a:lnTo>
                    <a:lnTo>
                      <a:pt x="85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defTabSz="844083">
                  <a:defRPr/>
                </a:pPr>
                <a:endParaRPr lang="en-MY" sz="1662" kern="0">
                  <a:solidFill>
                    <a:sysClr val="windowText" lastClr="000000"/>
                  </a:solidFill>
                </a:endParaRPr>
              </a:p>
            </p:txBody>
          </p:sp>
          <p:sp>
            <p:nvSpPr>
              <p:cNvPr id="13" name="AutoShape 95"/>
              <p:cNvSpPr>
                <a:spLocks noChangeArrowheads="1"/>
              </p:cNvSpPr>
              <p:nvPr/>
            </p:nvSpPr>
            <p:spPr bwMode="auto">
              <a:xfrm>
                <a:off x="2291" y="4238"/>
                <a:ext cx="104" cy="104"/>
              </a:xfrm>
              <a:custGeom>
                <a:avLst/>
                <a:gdLst>
                  <a:gd name="G0" fmla="+- 5400 0 0"/>
                  <a:gd name="G1" fmla="+- 21600 0 5400"/>
                  <a:gd name="G2" fmla="+- 21600 0 5400"/>
                  <a:gd name="G3" fmla="*/ G0 2929 10000"/>
                  <a:gd name="G4" fmla="+- 21600 0 G3"/>
                  <a:gd name="G5" fmla="+- 21600 0 G3"/>
                  <a:gd name="T0" fmla="*/ 10800 w 21600"/>
                  <a:gd name="T1" fmla="*/ 0 h 21600"/>
                  <a:gd name="T2" fmla="*/ 3163 w 21600"/>
                  <a:gd name="T3" fmla="*/ 3163 h 21600"/>
                  <a:gd name="T4" fmla="*/ 0 w 21600"/>
                  <a:gd name="T5" fmla="*/ 10800 h 21600"/>
                  <a:gd name="T6" fmla="*/ 3163 w 21600"/>
                  <a:gd name="T7" fmla="*/ 18437 h 21600"/>
                  <a:gd name="T8" fmla="*/ 10800 w 21600"/>
                  <a:gd name="T9" fmla="*/ 21600 h 21600"/>
                  <a:gd name="T10" fmla="*/ 18437 w 21600"/>
                  <a:gd name="T11" fmla="*/ 18437 h 21600"/>
                  <a:gd name="T12" fmla="*/ 21600 w 21600"/>
                  <a:gd name="T13" fmla="*/ 10800 h 21600"/>
                  <a:gd name="T14" fmla="*/ 18437 w 21600"/>
                  <a:gd name="T15" fmla="*/ 3163 h 21600"/>
                  <a:gd name="T16" fmla="*/ 3163 w 21600"/>
                  <a:gd name="T17" fmla="*/ 3163 h 21600"/>
                  <a:gd name="T18" fmla="*/ 18437 w 21600"/>
                  <a:gd name="T19" fmla="*/ 18437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T16" t="T17" r="T18" b="T19"/>
                <a:pathLst>
                  <a:path w="21600" h="21600">
                    <a:moveTo>
                      <a:pt x="0" y="10800"/>
                    </a:moveTo>
                    <a:cubicBezTo>
                      <a:pt x="0" y="4835"/>
                      <a:pt x="4835" y="0"/>
                      <a:pt x="10800" y="0"/>
                    </a:cubicBezTo>
                    <a:cubicBezTo>
                      <a:pt x="16765" y="0"/>
                      <a:pt x="21600" y="4835"/>
                      <a:pt x="21600" y="10800"/>
                    </a:cubicBezTo>
                    <a:cubicBezTo>
                      <a:pt x="21600" y="16765"/>
                      <a:pt x="16765" y="21600"/>
                      <a:pt x="10800" y="21600"/>
                    </a:cubicBezTo>
                    <a:cubicBezTo>
                      <a:pt x="4835" y="21600"/>
                      <a:pt x="0" y="16765"/>
                      <a:pt x="0" y="10800"/>
                    </a:cubicBezTo>
                    <a:close/>
                    <a:moveTo>
                      <a:pt x="5400" y="10800"/>
                    </a:moveTo>
                    <a:cubicBezTo>
                      <a:pt x="5400" y="13782"/>
                      <a:pt x="7818" y="16200"/>
                      <a:pt x="10800" y="16200"/>
                    </a:cubicBezTo>
                    <a:cubicBezTo>
                      <a:pt x="13782" y="16200"/>
                      <a:pt x="16200" y="13782"/>
                      <a:pt x="16200" y="10800"/>
                    </a:cubicBezTo>
                    <a:cubicBezTo>
                      <a:pt x="16200" y="7818"/>
                      <a:pt x="13782" y="5400"/>
                      <a:pt x="10800" y="5400"/>
                    </a:cubicBezTo>
                    <a:cubicBezTo>
                      <a:pt x="7818" y="5400"/>
                      <a:pt x="5400" y="7818"/>
                      <a:pt x="5400" y="10800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FFFFFF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defTabSz="844083">
                  <a:defRPr/>
                </a:pPr>
                <a:endParaRPr lang="en-MY" sz="1662" kern="0">
                  <a:solidFill>
                    <a:sysClr val="windowText" lastClr="000000"/>
                  </a:solidFill>
                </a:endParaRPr>
              </a:p>
            </p:txBody>
          </p:sp>
          <p:sp>
            <p:nvSpPr>
              <p:cNvPr id="14" name="AutoShape 96"/>
              <p:cNvSpPr>
                <a:spLocks noChangeArrowheads="1"/>
              </p:cNvSpPr>
              <p:nvPr/>
            </p:nvSpPr>
            <p:spPr bwMode="auto">
              <a:xfrm>
                <a:off x="2488" y="4239"/>
                <a:ext cx="104" cy="104"/>
              </a:xfrm>
              <a:custGeom>
                <a:avLst/>
                <a:gdLst>
                  <a:gd name="G0" fmla="+- 5400 0 0"/>
                  <a:gd name="G1" fmla="+- 21600 0 5400"/>
                  <a:gd name="G2" fmla="+- 21600 0 5400"/>
                  <a:gd name="G3" fmla="*/ G0 2929 10000"/>
                  <a:gd name="G4" fmla="+- 21600 0 G3"/>
                  <a:gd name="G5" fmla="+- 21600 0 G3"/>
                  <a:gd name="T0" fmla="*/ 10800 w 21600"/>
                  <a:gd name="T1" fmla="*/ 0 h 21600"/>
                  <a:gd name="T2" fmla="*/ 3163 w 21600"/>
                  <a:gd name="T3" fmla="*/ 3163 h 21600"/>
                  <a:gd name="T4" fmla="*/ 0 w 21600"/>
                  <a:gd name="T5" fmla="*/ 10800 h 21600"/>
                  <a:gd name="T6" fmla="*/ 3163 w 21600"/>
                  <a:gd name="T7" fmla="*/ 18437 h 21600"/>
                  <a:gd name="T8" fmla="*/ 10800 w 21600"/>
                  <a:gd name="T9" fmla="*/ 21600 h 21600"/>
                  <a:gd name="T10" fmla="*/ 18437 w 21600"/>
                  <a:gd name="T11" fmla="*/ 18437 h 21600"/>
                  <a:gd name="T12" fmla="*/ 21600 w 21600"/>
                  <a:gd name="T13" fmla="*/ 10800 h 21600"/>
                  <a:gd name="T14" fmla="*/ 18437 w 21600"/>
                  <a:gd name="T15" fmla="*/ 3163 h 21600"/>
                  <a:gd name="T16" fmla="*/ 3163 w 21600"/>
                  <a:gd name="T17" fmla="*/ 3163 h 21600"/>
                  <a:gd name="T18" fmla="*/ 18437 w 21600"/>
                  <a:gd name="T19" fmla="*/ 18437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T16" t="T17" r="T18" b="T19"/>
                <a:pathLst>
                  <a:path w="21600" h="21600">
                    <a:moveTo>
                      <a:pt x="0" y="10800"/>
                    </a:moveTo>
                    <a:cubicBezTo>
                      <a:pt x="0" y="4835"/>
                      <a:pt x="4835" y="0"/>
                      <a:pt x="10800" y="0"/>
                    </a:cubicBezTo>
                    <a:cubicBezTo>
                      <a:pt x="16765" y="0"/>
                      <a:pt x="21600" y="4835"/>
                      <a:pt x="21600" y="10800"/>
                    </a:cubicBezTo>
                    <a:cubicBezTo>
                      <a:pt x="21600" y="16765"/>
                      <a:pt x="16765" y="21600"/>
                      <a:pt x="10800" y="21600"/>
                    </a:cubicBezTo>
                    <a:cubicBezTo>
                      <a:pt x="4835" y="21600"/>
                      <a:pt x="0" y="16765"/>
                      <a:pt x="0" y="10800"/>
                    </a:cubicBezTo>
                    <a:close/>
                    <a:moveTo>
                      <a:pt x="5400" y="10800"/>
                    </a:moveTo>
                    <a:cubicBezTo>
                      <a:pt x="5400" y="13782"/>
                      <a:pt x="7818" y="16200"/>
                      <a:pt x="10800" y="16200"/>
                    </a:cubicBezTo>
                    <a:cubicBezTo>
                      <a:pt x="13782" y="16200"/>
                      <a:pt x="16200" y="13782"/>
                      <a:pt x="16200" y="10800"/>
                    </a:cubicBezTo>
                    <a:cubicBezTo>
                      <a:pt x="16200" y="7818"/>
                      <a:pt x="13782" y="5400"/>
                      <a:pt x="10800" y="5400"/>
                    </a:cubicBezTo>
                    <a:cubicBezTo>
                      <a:pt x="7818" y="5400"/>
                      <a:pt x="5400" y="7818"/>
                      <a:pt x="5400" y="10800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FFFFFF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defTabSz="844083">
                  <a:defRPr/>
                </a:pPr>
                <a:endParaRPr lang="en-MY" sz="1662" kern="0">
                  <a:solidFill>
                    <a:sysClr val="windowText" lastClr="000000"/>
                  </a:solidFill>
                </a:endParaRPr>
              </a:p>
            </p:txBody>
          </p:sp>
        </p:grpSp>
      </p:grpSp>
      <p:grpSp>
        <p:nvGrpSpPr>
          <p:cNvPr id="15" name="Group 14"/>
          <p:cNvGrpSpPr/>
          <p:nvPr/>
        </p:nvGrpSpPr>
        <p:grpSpPr>
          <a:xfrm>
            <a:off x="4962762" y="1648245"/>
            <a:ext cx="942206" cy="769024"/>
            <a:chOff x="5995988" y="3659188"/>
            <a:chExt cx="1235075" cy="1008062"/>
          </a:xfrm>
        </p:grpSpPr>
        <p:sp>
          <p:nvSpPr>
            <p:cNvPr id="16" name="AutoShape 26"/>
            <p:cNvSpPr>
              <a:spLocks noChangeArrowheads="1"/>
            </p:cNvSpPr>
            <p:nvPr/>
          </p:nvSpPr>
          <p:spPr bwMode="auto">
            <a:xfrm>
              <a:off x="5995988" y="3659188"/>
              <a:ext cx="1235075" cy="1008062"/>
            </a:xfrm>
            <a:prstGeom prst="roundRect">
              <a:avLst>
                <a:gd name="adj" fmla="val 16667"/>
              </a:avLst>
            </a:prstGeom>
            <a:solidFill>
              <a:srgbClr val="45A3A1"/>
            </a:solidFill>
            <a:ln w="28575">
              <a:solidFill>
                <a:srgbClr val="FFFFFF"/>
              </a:solidFill>
              <a:round/>
              <a:headEnd/>
              <a:tailEnd/>
            </a:ln>
            <a:effectLst>
              <a:outerShdw dist="71842" dir="2700000" algn="ctr" rotWithShape="0">
                <a:srgbClr val="66CCCC"/>
              </a:outerShdw>
            </a:effectLst>
          </p:spPr>
          <p:txBody>
            <a:bodyPr wrap="none" anchor="ctr"/>
            <a:lstStyle/>
            <a:p>
              <a:pPr defTabSz="844083">
                <a:defRPr/>
              </a:pPr>
              <a:endParaRPr lang="en-MY" sz="1662" kern="0">
                <a:solidFill>
                  <a:sysClr val="windowText" lastClr="000000"/>
                </a:solidFill>
              </a:endParaRPr>
            </a:p>
          </p:txBody>
        </p:sp>
        <p:sp>
          <p:nvSpPr>
            <p:cNvPr id="17" name="Rectangle 86"/>
            <p:cNvSpPr>
              <a:spLocks noChangeArrowheads="1"/>
            </p:cNvSpPr>
            <p:nvPr/>
          </p:nvSpPr>
          <p:spPr bwMode="auto">
            <a:xfrm>
              <a:off x="6461125" y="3862388"/>
              <a:ext cx="598488" cy="603250"/>
            </a:xfrm>
            <a:prstGeom prst="rect">
              <a:avLst/>
            </a:prstGeom>
            <a:solidFill>
              <a:srgbClr val="66CCCC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defTabSz="844083">
                <a:defRPr/>
              </a:pPr>
              <a:endParaRPr lang="en-MY" sz="1662" kern="0">
                <a:solidFill>
                  <a:sysClr val="windowText" lastClr="000000"/>
                </a:solidFill>
              </a:endParaRPr>
            </a:p>
          </p:txBody>
        </p:sp>
        <p:grpSp>
          <p:nvGrpSpPr>
            <p:cNvPr id="18" name="Group 87"/>
            <p:cNvGrpSpPr>
              <a:grpSpLocks/>
            </p:cNvGrpSpPr>
            <p:nvPr/>
          </p:nvGrpSpPr>
          <p:grpSpPr bwMode="auto">
            <a:xfrm rot="691424">
              <a:off x="6203950" y="3789363"/>
              <a:ext cx="596900" cy="749300"/>
              <a:chOff x="3523" y="3958"/>
              <a:chExt cx="510" cy="629"/>
            </a:xfrm>
          </p:grpSpPr>
          <p:sp>
            <p:nvSpPr>
              <p:cNvPr id="19" name="Rectangle 88"/>
              <p:cNvSpPr>
                <a:spLocks noChangeArrowheads="1"/>
              </p:cNvSpPr>
              <p:nvPr/>
            </p:nvSpPr>
            <p:spPr bwMode="auto">
              <a:xfrm>
                <a:off x="3523" y="4082"/>
                <a:ext cx="510" cy="505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FFFFFF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defTabSz="844083">
                  <a:defRPr/>
                </a:pPr>
                <a:endParaRPr lang="en-MY" sz="1662" kern="0">
                  <a:solidFill>
                    <a:sysClr val="windowText" lastClr="000000"/>
                  </a:solidFill>
                </a:endParaRPr>
              </a:p>
            </p:txBody>
          </p:sp>
          <p:sp>
            <p:nvSpPr>
              <p:cNvPr id="20" name="AutoShape 89"/>
              <p:cNvSpPr>
                <a:spLocks noChangeArrowheads="1"/>
              </p:cNvSpPr>
              <p:nvPr/>
            </p:nvSpPr>
            <p:spPr bwMode="auto">
              <a:xfrm>
                <a:off x="3626" y="3958"/>
                <a:ext cx="305" cy="289"/>
              </a:xfrm>
              <a:custGeom>
                <a:avLst/>
                <a:gdLst>
                  <a:gd name="G0" fmla="+- 8392 0 0"/>
                  <a:gd name="G1" fmla="+- 11779924 0 0"/>
                  <a:gd name="G2" fmla="+- 0 0 11779924"/>
                  <a:gd name="T0" fmla="*/ 0 256 1"/>
                  <a:gd name="T1" fmla="*/ 180 256 1"/>
                  <a:gd name="G3" fmla="+- 11779924 T0 T1"/>
                  <a:gd name="T2" fmla="*/ 0 256 1"/>
                  <a:gd name="T3" fmla="*/ 90 256 1"/>
                  <a:gd name="G4" fmla="+- 11779924 T2 T3"/>
                  <a:gd name="G5" fmla="*/ G4 2 1"/>
                  <a:gd name="T4" fmla="*/ 90 256 1"/>
                  <a:gd name="T5" fmla="*/ 0 256 1"/>
                  <a:gd name="G6" fmla="+- 11779924 T4 T5"/>
                  <a:gd name="G7" fmla="*/ G6 2 1"/>
                  <a:gd name="G8" fmla="abs 11779924"/>
                  <a:gd name="T6" fmla="*/ 0 256 1"/>
                  <a:gd name="T7" fmla="*/ 90 256 1"/>
                  <a:gd name="G9" fmla="+- G8 T6 T7"/>
                  <a:gd name="G10" fmla="?: G9 G7 G5"/>
                  <a:gd name="T8" fmla="*/ 0 256 1"/>
                  <a:gd name="T9" fmla="*/ 360 256 1"/>
                  <a:gd name="G11" fmla="+- G10 T8 T9"/>
                  <a:gd name="G12" fmla="?: G10 G11 G10"/>
                  <a:gd name="T10" fmla="*/ 0 256 1"/>
                  <a:gd name="T11" fmla="*/ 360 256 1"/>
                  <a:gd name="G13" fmla="+- G12 T10 T11"/>
                  <a:gd name="G14" fmla="?: G12 G13 G12"/>
                  <a:gd name="G15" fmla="+- 0 0 G14"/>
                  <a:gd name="G16" fmla="+- 10800 0 0"/>
                  <a:gd name="G17" fmla="+- 10800 0 8392"/>
                  <a:gd name="G18" fmla="*/ 8392 1 2"/>
                  <a:gd name="G19" fmla="+- G18 5400 0"/>
                  <a:gd name="G20" fmla="cos G19 11779924"/>
                  <a:gd name="G21" fmla="sin G19 11779924"/>
                  <a:gd name="G22" fmla="+- G20 10800 0"/>
                  <a:gd name="G23" fmla="+- G21 10800 0"/>
                  <a:gd name="G24" fmla="+- 10800 0 G20"/>
                  <a:gd name="G25" fmla="+- 8392 10800 0"/>
                  <a:gd name="G26" fmla="?: G9 G17 G25"/>
                  <a:gd name="G27" fmla="?: G9 0 21600"/>
                  <a:gd name="G28" fmla="cos 10800 11779924"/>
                  <a:gd name="G29" fmla="sin 10800 11779924"/>
                  <a:gd name="G30" fmla="sin 8392 11779924"/>
                  <a:gd name="G31" fmla="+- G28 10800 0"/>
                  <a:gd name="G32" fmla="+- G29 10800 0"/>
                  <a:gd name="G33" fmla="+- G30 10800 0"/>
                  <a:gd name="G34" fmla="?: G4 0 G31"/>
                  <a:gd name="G35" fmla="?: 11779924 G34 0"/>
                  <a:gd name="G36" fmla="?: G6 G35 G31"/>
                  <a:gd name="G37" fmla="+- 21600 0 G36"/>
                  <a:gd name="G38" fmla="?: G4 0 G33"/>
                  <a:gd name="G39" fmla="?: 11779924 G38 G32"/>
                  <a:gd name="G40" fmla="?: G6 G39 0"/>
                  <a:gd name="G41" fmla="?: G4 G32 21600"/>
                  <a:gd name="G42" fmla="?: G6 G41 G33"/>
                  <a:gd name="T12" fmla="*/ 10800 w 21600"/>
                  <a:gd name="T13" fmla="*/ 0 h 21600"/>
                  <a:gd name="T14" fmla="*/ 1204 w 21600"/>
                  <a:gd name="T15" fmla="*/ 10842 h 21600"/>
                  <a:gd name="T16" fmla="*/ 10800 w 21600"/>
                  <a:gd name="T17" fmla="*/ 2408 h 21600"/>
                  <a:gd name="T18" fmla="*/ 20396 w 21600"/>
                  <a:gd name="T19" fmla="*/ 10842 h 21600"/>
                  <a:gd name="T20" fmla="*/ G36 w 21600"/>
                  <a:gd name="T21" fmla="*/ G40 h 21600"/>
                  <a:gd name="T22" fmla="*/ G37 w 21600"/>
                  <a:gd name="T23" fmla="*/ G42 h 21600"/>
                </a:gdLst>
                <a:ahLst/>
                <a:cxnLst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T20" t="T21" r="T22" b="T23"/>
                <a:pathLst>
                  <a:path w="21600" h="21600">
                    <a:moveTo>
                      <a:pt x="2408" y="10837"/>
                    </a:moveTo>
                    <a:cubicBezTo>
                      <a:pt x="2408" y="10824"/>
                      <a:pt x="2408" y="10812"/>
                      <a:pt x="2408" y="10800"/>
                    </a:cubicBezTo>
                    <a:cubicBezTo>
                      <a:pt x="2408" y="6165"/>
                      <a:pt x="6165" y="2408"/>
                      <a:pt x="10800" y="2408"/>
                    </a:cubicBezTo>
                    <a:cubicBezTo>
                      <a:pt x="15434" y="2408"/>
                      <a:pt x="19192" y="6165"/>
                      <a:pt x="19192" y="10800"/>
                    </a:cubicBezTo>
                    <a:cubicBezTo>
                      <a:pt x="19192" y="10812"/>
                      <a:pt x="19191" y="10824"/>
                      <a:pt x="19191" y="10837"/>
                    </a:cubicBezTo>
                    <a:lnTo>
                      <a:pt x="21599" y="10847"/>
                    </a:lnTo>
                    <a:cubicBezTo>
                      <a:pt x="21599" y="10831"/>
                      <a:pt x="21600" y="10815"/>
                      <a:pt x="21600" y="10800"/>
                    </a:cubicBezTo>
                    <a:cubicBezTo>
                      <a:pt x="21600" y="4835"/>
                      <a:pt x="16764" y="0"/>
                      <a:pt x="10800" y="0"/>
                    </a:cubicBezTo>
                    <a:cubicBezTo>
                      <a:pt x="4835" y="0"/>
                      <a:pt x="0" y="4835"/>
                      <a:pt x="0" y="10800"/>
                    </a:cubicBezTo>
                    <a:cubicBezTo>
                      <a:pt x="-1" y="10815"/>
                      <a:pt x="0" y="10831"/>
                      <a:pt x="0" y="10847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FFFFFF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defTabSz="844083">
                  <a:defRPr/>
                </a:pPr>
                <a:endParaRPr lang="en-MY" sz="1662" kern="0">
                  <a:solidFill>
                    <a:sysClr val="windowText" lastClr="000000"/>
                  </a:solidFill>
                </a:endParaRPr>
              </a:p>
            </p:txBody>
          </p:sp>
        </p:grpSp>
      </p:grpSp>
      <p:grpSp>
        <p:nvGrpSpPr>
          <p:cNvPr id="21" name="Group 20"/>
          <p:cNvGrpSpPr/>
          <p:nvPr/>
        </p:nvGrpSpPr>
        <p:grpSpPr>
          <a:xfrm>
            <a:off x="6850125" y="1603786"/>
            <a:ext cx="942206" cy="769024"/>
            <a:chOff x="7075227" y="2774275"/>
            <a:chExt cx="1235075" cy="1008062"/>
          </a:xfrm>
        </p:grpSpPr>
        <p:sp>
          <p:nvSpPr>
            <p:cNvPr id="22" name="AutoShape 21"/>
            <p:cNvSpPr>
              <a:spLocks noChangeArrowheads="1"/>
            </p:cNvSpPr>
            <p:nvPr/>
          </p:nvSpPr>
          <p:spPr bwMode="auto">
            <a:xfrm>
              <a:off x="7075227" y="2774275"/>
              <a:ext cx="1235075" cy="1008062"/>
            </a:xfrm>
            <a:prstGeom prst="roundRect">
              <a:avLst>
                <a:gd name="adj" fmla="val 16667"/>
              </a:avLst>
            </a:prstGeom>
            <a:solidFill>
              <a:srgbClr val="45A3A1"/>
            </a:solidFill>
            <a:ln w="28575">
              <a:solidFill>
                <a:srgbClr val="FFFFFF"/>
              </a:solidFill>
              <a:round/>
              <a:headEnd/>
              <a:tailEnd/>
            </a:ln>
            <a:effectLst>
              <a:outerShdw dist="71842" dir="2700000" algn="ctr" rotWithShape="0">
                <a:srgbClr val="66CCCC"/>
              </a:outerShdw>
            </a:effectLst>
          </p:spPr>
          <p:txBody>
            <a:bodyPr wrap="none" anchor="ctr"/>
            <a:lstStyle/>
            <a:p>
              <a:pPr defTabSz="844083">
                <a:defRPr/>
              </a:pPr>
              <a:endParaRPr lang="en-MY" sz="1662" kern="0">
                <a:solidFill>
                  <a:sysClr val="windowText" lastClr="000000"/>
                </a:solidFill>
              </a:endParaRPr>
            </a:p>
          </p:txBody>
        </p:sp>
        <p:sp>
          <p:nvSpPr>
            <p:cNvPr id="23" name="Freeform 122"/>
            <p:cNvSpPr>
              <a:spLocks/>
            </p:cNvSpPr>
            <p:nvPr/>
          </p:nvSpPr>
          <p:spPr bwMode="auto">
            <a:xfrm>
              <a:off x="7549889" y="2871112"/>
              <a:ext cx="293688" cy="814388"/>
            </a:xfrm>
            <a:custGeom>
              <a:avLst/>
              <a:gdLst>
                <a:gd name="T0" fmla="*/ 4558 w 6132"/>
                <a:gd name="T1" fmla="*/ 3551 h 16980"/>
                <a:gd name="T2" fmla="*/ 4932 w 6132"/>
                <a:gd name="T3" fmla="*/ 3676 h 16980"/>
                <a:gd name="T4" fmla="*/ 5287 w 6132"/>
                <a:gd name="T5" fmla="*/ 3900 h 16980"/>
                <a:gd name="T6" fmla="*/ 5619 w 6132"/>
                <a:gd name="T7" fmla="*/ 4220 h 16980"/>
                <a:gd name="T8" fmla="*/ 5880 w 6132"/>
                <a:gd name="T9" fmla="*/ 4585 h 16980"/>
                <a:gd name="T10" fmla="*/ 6049 w 6132"/>
                <a:gd name="T11" fmla="*/ 4967 h 16980"/>
                <a:gd name="T12" fmla="*/ 6127 w 6132"/>
                <a:gd name="T13" fmla="*/ 5370 h 16980"/>
                <a:gd name="T14" fmla="*/ 6122 w 6132"/>
                <a:gd name="T15" fmla="*/ 9793 h 16980"/>
                <a:gd name="T16" fmla="*/ 6053 w 6132"/>
                <a:gd name="T17" fmla="*/ 10109 h 16980"/>
                <a:gd name="T18" fmla="*/ 5917 w 6132"/>
                <a:gd name="T19" fmla="*/ 10397 h 16980"/>
                <a:gd name="T20" fmla="*/ 5715 w 6132"/>
                <a:gd name="T21" fmla="*/ 10660 h 16980"/>
                <a:gd name="T22" fmla="*/ 5455 w 6132"/>
                <a:gd name="T23" fmla="*/ 10883 h 16980"/>
                <a:gd name="T24" fmla="*/ 5145 w 6132"/>
                <a:gd name="T25" fmla="*/ 11056 h 16980"/>
                <a:gd name="T26" fmla="*/ 4787 w 6132"/>
                <a:gd name="T27" fmla="*/ 11178 h 16980"/>
                <a:gd name="T28" fmla="*/ 1424 w 6132"/>
                <a:gd name="T29" fmla="*/ 11201 h 16980"/>
                <a:gd name="T30" fmla="*/ 1026 w 6132"/>
                <a:gd name="T31" fmla="*/ 11058 h 16980"/>
                <a:gd name="T32" fmla="*/ 719 w 6132"/>
                <a:gd name="T33" fmla="*/ 10901 h 16980"/>
                <a:gd name="T34" fmla="*/ 456 w 6132"/>
                <a:gd name="T35" fmla="*/ 10714 h 16980"/>
                <a:gd name="T36" fmla="*/ 247 w 6132"/>
                <a:gd name="T37" fmla="*/ 10503 h 16980"/>
                <a:gd name="T38" fmla="*/ 101 w 6132"/>
                <a:gd name="T39" fmla="*/ 10281 h 16980"/>
                <a:gd name="T40" fmla="*/ 19 w 6132"/>
                <a:gd name="T41" fmla="*/ 10047 h 16980"/>
                <a:gd name="T42" fmla="*/ 1 w 6132"/>
                <a:gd name="T43" fmla="*/ 5453 h 16980"/>
                <a:gd name="T44" fmla="*/ 57 w 6132"/>
                <a:gd name="T45" fmla="*/ 4978 h 16980"/>
                <a:gd name="T46" fmla="*/ 208 w 6132"/>
                <a:gd name="T47" fmla="*/ 4560 h 16980"/>
                <a:gd name="T48" fmla="*/ 453 w 6132"/>
                <a:gd name="T49" fmla="*/ 4201 h 16980"/>
                <a:gd name="T50" fmla="*/ 789 w 6132"/>
                <a:gd name="T51" fmla="*/ 3904 h 16980"/>
                <a:gd name="T52" fmla="*/ 1194 w 6132"/>
                <a:gd name="T53" fmla="*/ 3691 h 16980"/>
                <a:gd name="T54" fmla="*/ 1670 w 6132"/>
                <a:gd name="T55" fmla="*/ 3564 h 16980"/>
                <a:gd name="T56" fmla="*/ 2212 w 6132"/>
                <a:gd name="T57" fmla="*/ 3522 h 16980"/>
                <a:gd name="T58" fmla="*/ 2312 w 6132"/>
                <a:gd name="T59" fmla="*/ 3514 h 16980"/>
                <a:gd name="T60" fmla="*/ 2617 w 6132"/>
                <a:gd name="T61" fmla="*/ 3511 h 16980"/>
                <a:gd name="T62" fmla="*/ 2686 w 6132"/>
                <a:gd name="T63" fmla="*/ 3430 h 16980"/>
                <a:gd name="T64" fmla="*/ 2402 w 6132"/>
                <a:gd name="T65" fmla="*/ 3322 h 16980"/>
                <a:gd name="T66" fmla="*/ 2117 w 6132"/>
                <a:gd name="T67" fmla="*/ 3158 h 16980"/>
                <a:gd name="T68" fmla="*/ 1869 w 6132"/>
                <a:gd name="T69" fmla="*/ 2950 h 16980"/>
                <a:gd name="T70" fmla="*/ 1660 w 6132"/>
                <a:gd name="T71" fmla="*/ 2699 h 16980"/>
                <a:gd name="T72" fmla="*/ 1506 w 6132"/>
                <a:gd name="T73" fmla="*/ 2420 h 16980"/>
                <a:gd name="T74" fmla="*/ 1408 w 6132"/>
                <a:gd name="T75" fmla="*/ 2123 h 16980"/>
                <a:gd name="T76" fmla="*/ 1367 w 6132"/>
                <a:gd name="T77" fmla="*/ 1804 h 16980"/>
                <a:gd name="T78" fmla="*/ 1390 w 6132"/>
                <a:gd name="T79" fmla="*/ 1427 h 16980"/>
                <a:gd name="T80" fmla="*/ 1493 w 6132"/>
                <a:gd name="T81" fmla="*/ 1068 h 16980"/>
                <a:gd name="T82" fmla="*/ 1676 w 6132"/>
                <a:gd name="T83" fmla="*/ 742 h 16980"/>
                <a:gd name="T84" fmla="*/ 1940 w 6132"/>
                <a:gd name="T85" fmla="*/ 448 h 16980"/>
                <a:gd name="T86" fmla="*/ 2247 w 6132"/>
                <a:gd name="T87" fmla="*/ 219 h 16980"/>
                <a:gd name="T88" fmla="*/ 2588 w 6132"/>
                <a:gd name="T89" fmla="*/ 71 h 16980"/>
                <a:gd name="T90" fmla="*/ 2962 w 6132"/>
                <a:gd name="T91" fmla="*/ 4 h 16980"/>
                <a:gd name="T92" fmla="*/ 3356 w 6132"/>
                <a:gd name="T93" fmla="*/ 18 h 16980"/>
                <a:gd name="T94" fmla="*/ 3721 w 6132"/>
                <a:gd name="T95" fmla="*/ 111 h 16980"/>
                <a:gd name="T96" fmla="*/ 4053 w 6132"/>
                <a:gd name="T97" fmla="*/ 287 h 16980"/>
                <a:gd name="T98" fmla="*/ 4353 w 6132"/>
                <a:gd name="T99" fmla="*/ 542 h 16980"/>
                <a:gd name="T100" fmla="*/ 4588 w 6132"/>
                <a:gd name="T101" fmla="*/ 847 h 16980"/>
                <a:gd name="T102" fmla="*/ 4745 w 6132"/>
                <a:gd name="T103" fmla="*/ 1184 h 16980"/>
                <a:gd name="T104" fmla="*/ 4820 w 6132"/>
                <a:gd name="T105" fmla="*/ 1555 h 16980"/>
                <a:gd name="T106" fmla="*/ 4818 w 6132"/>
                <a:gd name="T107" fmla="*/ 1917 h 16980"/>
                <a:gd name="T108" fmla="*/ 4752 w 6132"/>
                <a:gd name="T109" fmla="*/ 2240 h 16980"/>
                <a:gd name="T110" fmla="*/ 4624 w 6132"/>
                <a:gd name="T111" fmla="*/ 2541 h 16980"/>
                <a:gd name="T112" fmla="*/ 4431 w 6132"/>
                <a:gd name="T113" fmla="*/ 2824 h 16980"/>
                <a:gd name="T114" fmla="*/ 4192 w 6132"/>
                <a:gd name="T115" fmla="*/ 3066 h 16980"/>
                <a:gd name="T116" fmla="*/ 3919 w 6132"/>
                <a:gd name="T117" fmla="*/ 3252 h 16980"/>
                <a:gd name="T118" fmla="*/ 3611 w 6132"/>
                <a:gd name="T119" fmla="*/ 3381 h 16980"/>
                <a:gd name="T120" fmla="*/ 3466 w 6132"/>
                <a:gd name="T121" fmla="*/ 3480 h 169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6132" h="16980">
                  <a:moveTo>
                    <a:pt x="3480" y="3522"/>
                  </a:moveTo>
                  <a:lnTo>
                    <a:pt x="4254" y="3522"/>
                  </a:lnTo>
                  <a:lnTo>
                    <a:pt x="4298" y="3522"/>
                  </a:lnTo>
                  <a:lnTo>
                    <a:pt x="4342" y="3524"/>
                  </a:lnTo>
                  <a:lnTo>
                    <a:pt x="4386" y="3527"/>
                  </a:lnTo>
                  <a:lnTo>
                    <a:pt x="4429" y="3531"/>
                  </a:lnTo>
                  <a:lnTo>
                    <a:pt x="4473" y="3536"/>
                  </a:lnTo>
                  <a:lnTo>
                    <a:pt x="4515" y="3543"/>
                  </a:lnTo>
                  <a:lnTo>
                    <a:pt x="4558" y="3551"/>
                  </a:lnTo>
                  <a:lnTo>
                    <a:pt x="4601" y="3560"/>
                  </a:lnTo>
                  <a:lnTo>
                    <a:pt x="4643" y="3570"/>
                  </a:lnTo>
                  <a:lnTo>
                    <a:pt x="4685" y="3582"/>
                  </a:lnTo>
                  <a:lnTo>
                    <a:pt x="4727" y="3595"/>
                  </a:lnTo>
                  <a:lnTo>
                    <a:pt x="4769" y="3609"/>
                  </a:lnTo>
                  <a:lnTo>
                    <a:pt x="4809" y="3624"/>
                  </a:lnTo>
                  <a:lnTo>
                    <a:pt x="4851" y="3640"/>
                  </a:lnTo>
                  <a:lnTo>
                    <a:pt x="4892" y="3658"/>
                  </a:lnTo>
                  <a:lnTo>
                    <a:pt x="4932" y="3676"/>
                  </a:lnTo>
                  <a:lnTo>
                    <a:pt x="4973" y="3696"/>
                  </a:lnTo>
                  <a:lnTo>
                    <a:pt x="5013" y="3717"/>
                  </a:lnTo>
                  <a:lnTo>
                    <a:pt x="5052" y="3739"/>
                  </a:lnTo>
                  <a:lnTo>
                    <a:pt x="5093" y="3763"/>
                  </a:lnTo>
                  <a:lnTo>
                    <a:pt x="5132" y="3788"/>
                  </a:lnTo>
                  <a:lnTo>
                    <a:pt x="5171" y="3814"/>
                  </a:lnTo>
                  <a:lnTo>
                    <a:pt x="5210" y="3842"/>
                  </a:lnTo>
                  <a:lnTo>
                    <a:pt x="5249" y="3870"/>
                  </a:lnTo>
                  <a:lnTo>
                    <a:pt x="5287" y="3900"/>
                  </a:lnTo>
                  <a:lnTo>
                    <a:pt x="5325" y="3931"/>
                  </a:lnTo>
                  <a:lnTo>
                    <a:pt x="5364" y="3963"/>
                  </a:lnTo>
                  <a:lnTo>
                    <a:pt x="5401" y="3997"/>
                  </a:lnTo>
                  <a:lnTo>
                    <a:pt x="5438" y="4031"/>
                  </a:lnTo>
                  <a:lnTo>
                    <a:pt x="5475" y="4067"/>
                  </a:lnTo>
                  <a:lnTo>
                    <a:pt x="5512" y="4104"/>
                  </a:lnTo>
                  <a:lnTo>
                    <a:pt x="5549" y="4142"/>
                  </a:lnTo>
                  <a:lnTo>
                    <a:pt x="5584" y="4181"/>
                  </a:lnTo>
                  <a:lnTo>
                    <a:pt x="5619" y="4220"/>
                  </a:lnTo>
                  <a:lnTo>
                    <a:pt x="5652" y="4260"/>
                  </a:lnTo>
                  <a:lnTo>
                    <a:pt x="5685" y="4300"/>
                  </a:lnTo>
                  <a:lnTo>
                    <a:pt x="5716" y="4339"/>
                  </a:lnTo>
                  <a:lnTo>
                    <a:pt x="5747" y="4379"/>
                  </a:lnTo>
                  <a:lnTo>
                    <a:pt x="5775" y="4420"/>
                  </a:lnTo>
                  <a:lnTo>
                    <a:pt x="5803" y="4460"/>
                  </a:lnTo>
                  <a:lnTo>
                    <a:pt x="5830" y="4502"/>
                  </a:lnTo>
                  <a:lnTo>
                    <a:pt x="5855" y="4543"/>
                  </a:lnTo>
                  <a:lnTo>
                    <a:pt x="5880" y="4585"/>
                  </a:lnTo>
                  <a:lnTo>
                    <a:pt x="5904" y="4626"/>
                  </a:lnTo>
                  <a:lnTo>
                    <a:pt x="5925" y="4667"/>
                  </a:lnTo>
                  <a:lnTo>
                    <a:pt x="5946" y="4710"/>
                  </a:lnTo>
                  <a:lnTo>
                    <a:pt x="5967" y="4752"/>
                  </a:lnTo>
                  <a:lnTo>
                    <a:pt x="5986" y="4795"/>
                  </a:lnTo>
                  <a:lnTo>
                    <a:pt x="6004" y="4838"/>
                  </a:lnTo>
                  <a:lnTo>
                    <a:pt x="6020" y="4880"/>
                  </a:lnTo>
                  <a:lnTo>
                    <a:pt x="6036" y="4924"/>
                  </a:lnTo>
                  <a:lnTo>
                    <a:pt x="6049" y="4967"/>
                  </a:lnTo>
                  <a:lnTo>
                    <a:pt x="6063" y="5011"/>
                  </a:lnTo>
                  <a:lnTo>
                    <a:pt x="6075" y="5055"/>
                  </a:lnTo>
                  <a:lnTo>
                    <a:pt x="6085" y="5100"/>
                  </a:lnTo>
                  <a:lnTo>
                    <a:pt x="6095" y="5144"/>
                  </a:lnTo>
                  <a:lnTo>
                    <a:pt x="6104" y="5189"/>
                  </a:lnTo>
                  <a:lnTo>
                    <a:pt x="6111" y="5234"/>
                  </a:lnTo>
                  <a:lnTo>
                    <a:pt x="6117" y="5280"/>
                  </a:lnTo>
                  <a:lnTo>
                    <a:pt x="6123" y="5324"/>
                  </a:lnTo>
                  <a:lnTo>
                    <a:pt x="6127" y="5370"/>
                  </a:lnTo>
                  <a:lnTo>
                    <a:pt x="6130" y="5417"/>
                  </a:lnTo>
                  <a:lnTo>
                    <a:pt x="6131" y="5463"/>
                  </a:lnTo>
                  <a:lnTo>
                    <a:pt x="6132" y="5509"/>
                  </a:lnTo>
                  <a:lnTo>
                    <a:pt x="6132" y="9605"/>
                  </a:lnTo>
                  <a:lnTo>
                    <a:pt x="6132" y="9643"/>
                  </a:lnTo>
                  <a:lnTo>
                    <a:pt x="6130" y="9682"/>
                  </a:lnTo>
                  <a:lnTo>
                    <a:pt x="6129" y="9719"/>
                  </a:lnTo>
                  <a:lnTo>
                    <a:pt x="6126" y="9756"/>
                  </a:lnTo>
                  <a:lnTo>
                    <a:pt x="6122" y="9793"/>
                  </a:lnTo>
                  <a:lnTo>
                    <a:pt x="6117" y="9829"/>
                  </a:lnTo>
                  <a:lnTo>
                    <a:pt x="6112" y="9866"/>
                  </a:lnTo>
                  <a:lnTo>
                    <a:pt x="6107" y="9901"/>
                  </a:lnTo>
                  <a:lnTo>
                    <a:pt x="6099" y="9937"/>
                  </a:lnTo>
                  <a:lnTo>
                    <a:pt x="6092" y="9972"/>
                  </a:lnTo>
                  <a:lnTo>
                    <a:pt x="6083" y="10007"/>
                  </a:lnTo>
                  <a:lnTo>
                    <a:pt x="6074" y="10041"/>
                  </a:lnTo>
                  <a:lnTo>
                    <a:pt x="6063" y="10075"/>
                  </a:lnTo>
                  <a:lnTo>
                    <a:pt x="6053" y="10109"/>
                  </a:lnTo>
                  <a:lnTo>
                    <a:pt x="6041" y="10142"/>
                  </a:lnTo>
                  <a:lnTo>
                    <a:pt x="6028" y="10175"/>
                  </a:lnTo>
                  <a:lnTo>
                    <a:pt x="6014" y="10208"/>
                  </a:lnTo>
                  <a:lnTo>
                    <a:pt x="6001" y="10241"/>
                  </a:lnTo>
                  <a:lnTo>
                    <a:pt x="5986" y="10273"/>
                  </a:lnTo>
                  <a:lnTo>
                    <a:pt x="5970" y="10305"/>
                  </a:lnTo>
                  <a:lnTo>
                    <a:pt x="5953" y="10335"/>
                  </a:lnTo>
                  <a:lnTo>
                    <a:pt x="5935" y="10366"/>
                  </a:lnTo>
                  <a:lnTo>
                    <a:pt x="5917" y="10397"/>
                  </a:lnTo>
                  <a:lnTo>
                    <a:pt x="5898" y="10428"/>
                  </a:lnTo>
                  <a:lnTo>
                    <a:pt x="5877" y="10458"/>
                  </a:lnTo>
                  <a:lnTo>
                    <a:pt x="5857" y="10487"/>
                  </a:lnTo>
                  <a:lnTo>
                    <a:pt x="5835" y="10517"/>
                  </a:lnTo>
                  <a:lnTo>
                    <a:pt x="5813" y="10546"/>
                  </a:lnTo>
                  <a:lnTo>
                    <a:pt x="5789" y="10575"/>
                  </a:lnTo>
                  <a:lnTo>
                    <a:pt x="5766" y="10603"/>
                  </a:lnTo>
                  <a:lnTo>
                    <a:pt x="5740" y="10632"/>
                  </a:lnTo>
                  <a:lnTo>
                    <a:pt x="5715" y="10660"/>
                  </a:lnTo>
                  <a:lnTo>
                    <a:pt x="5688" y="10687"/>
                  </a:lnTo>
                  <a:lnTo>
                    <a:pt x="5661" y="10714"/>
                  </a:lnTo>
                  <a:lnTo>
                    <a:pt x="5633" y="10739"/>
                  </a:lnTo>
                  <a:lnTo>
                    <a:pt x="5606" y="10765"/>
                  </a:lnTo>
                  <a:lnTo>
                    <a:pt x="5576" y="10790"/>
                  </a:lnTo>
                  <a:lnTo>
                    <a:pt x="5546" y="10814"/>
                  </a:lnTo>
                  <a:lnTo>
                    <a:pt x="5516" y="10838"/>
                  </a:lnTo>
                  <a:lnTo>
                    <a:pt x="5486" y="10860"/>
                  </a:lnTo>
                  <a:lnTo>
                    <a:pt x="5455" y="10883"/>
                  </a:lnTo>
                  <a:lnTo>
                    <a:pt x="5422" y="10905"/>
                  </a:lnTo>
                  <a:lnTo>
                    <a:pt x="5390" y="10925"/>
                  </a:lnTo>
                  <a:lnTo>
                    <a:pt x="5357" y="10947"/>
                  </a:lnTo>
                  <a:lnTo>
                    <a:pt x="5323" y="10966"/>
                  </a:lnTo>
                  <a:lnTo>
                    <a:pt x="5288" y="10985"/>
                  </a:lnTo>
                  <a:lnTo>
                    <a:pt x="5253" y="11004"/>
                  </a:lnTo>
                  <a:lnTo>
                    <a:pt x="5218" y="11022"/>
                  </a:lnTo>
                  <a:lnTo>
                    <a:pt x="5182" y="11039"/>
                  </a:lnTo>
                  <a:lnTo>
                    <a:pt x="5145" y="11056"/>
                  </a:lnTo>
                  <a:lnTo>
                    <a:pt x="5108" y="11072"/>
                  </a:lnTo>
                  <a:lnTo>
                    <a:pt x="5069" y="11087"/>
                  </a:lnTo>
                  <a:lnTo>
                    <a:pt x="5031" y="11102"/>
                  </a:lnTo>
                  <a:lnTo>
                    <a:pt x="4992" y="11117"/>
                  </a:lnTo>
                  <a:lnTo>
                    <a:pt x="4952" y="11130"/>
                  </a:lnTo>
                  <a:lnTo>
                    <a:pt x="4911" y="11143"/>
                  </a:lnTo>
                  <a:lnTo>
                    <a:pt x="4871" y="11155"/>
                  </a:lnTo>
                  <a:lnTo>
                    <a:pt x="4828" y="11167"/>
                  </a:lnTo>
                  <a:lnTo>
                    <a:pt x="4787" y="11178"/>
                  </a:lnTo>
                  <a:lnTo>
                    <a:pt x="4743" y="11189"/>
                  </a:lnTo>
                  <a:lnTo>
                    <a:pt x="4701" y="11199"/>
                  </a:lnTo>
                  <a:lnTo>
                    <a:pt x="4656" y="11208"/>
                  </a:lnTo>
                  <a:lnTo>
                    <a:pt x="4612" y="11217"/>
                  </a:lnTo>
                  <a:lnTo>
                    <a:pt x="4567" y="11225"/>
                  </a:lnTo>
                  <a:lnTo>
                    <a:pt x="4567" y="16980"/>
                  </a:lnTo>
                  <a:lnTo>
                    <a:pt x="1510" y="16980"/>
                  </a:lnTo>
                  <a:lnTo>
                    <a:pt x="1510" y="11225"/>
                  </a:lnTo>
                  <a:lnTo>
                    <a:pt x="1424" y="11201"/>
                  </a:lnTo>
                  <a:lnTo>
                    <a:pt x="1340" y="11175"/>
                  </a:lnTo>
                  <a:lnTo>
                    <a:pt x="1298" y="11161"/>
                  </a:lnTo>
                  <a:lnTo>
                    <a:pt x="1258" y="11148"/>
                  </a:lnTo>
                  <a:lnTo>
                    <a:pt x="1218" y="11134"/>
                  </a:lnTo>
                  <a:lnTo>
                    <a:pt x="1178" y="11120"/>
                  </a:lnTo>
                  <a:lnTo>
                    <a:pt x="1139" y="11105"/>
                  </a:lnTo>
                  <a:lnTo>
                    <a:pt x="1101" y="11089"/>
                  </a:lnTo>
                  <a:lnTo>
                    <a:pt x="1064" y="11074"/>
                  </a:lnTo>
                  <a:lnTo>
                    <a:pt x="1026" y="11058"/>
                  </a:lnTo>
                  <a:lnTo>
                    <a:pt x="990" y="11042"/>
                  </a:lnTo>
                  <a:lnTo>
                    <a:pt x="954" y="11025"/>
                  </a:lnTo>
                  <a:lnTo>
                    <a:pt x="918" y="11009"/>
                  </a:lnTo>
                  <a:lnTo>
                    <a:pt x="884" y="10991"/>
                  </a:lnTo>
                  <a:lnTo>
                    <a:pt x="849" y="10974"/>
                  </a:lnTo>
                  <a:lnTo>
                    <a:pt x="816" y="10956"/>
                  </a:lnTo>
                  <a:lnTo>
                    <a:pt x="782" y="10938"/>
                  </a:lnTo>
                  <a:lnTo>
                    <a:pt x="750" y="10920"/>
                  </a:lnTo>
                  <a:lnTo>
                    <a:pt x="719" y="10901"/>
                  </a:lnTo>
                  <a:lnTo>
                    <a:pt x="687" y="10882"/>
                  </a:lnTo>
                  <a:lnTo>
                    <a:pt x="656" y="10862"/>
                  </a:lnTo>
                  <a:lnTo>
                    <a:pt x="626" y="10841"/>
                  </a:lnTo>
                  <a:lnTo>
                    <a:pt x="596" y="10821"/>
                  </a:lnTo>
                  <a:lnTo>
                    <a:pt x="567" y="10801"/>
                  </a:lnTo>
                  <a:lnTo>
                    <a:pt x="539" y="10780"/>
                  </a:lnTo>
                  <a:lnTo>
                    <a:pt x="510" y="10758"/>
                  </a:lnTo>
                  <a:lnTo>
                    <a:pt x="484" y="10736"/>
                  </a:lnTo>
                  <a:lnTo>
                    <a:pt x="456" y="10714"/>
                  </a:lnTo>
                  <a:lnTo>
                    <a:pt x="431" y="10691"/>
                  </a:lnTo>
                  <a:lnTo>
                    <a:pt x="405" y="10668"/>
                  </a:lnTo>
                  <a:lnTo>
                    <a:pt x="380" y="10646"/>
                  </a:lnTo>
                  <a:lnTo>
                    <a:pt x="355" y="10622"/>
                  </a:lnTo>
                  <a:lnTo>
                    <a:pt x="332" y="10599"/>
                  </a:lnTo>
                  <a:lnTo>
                    <a:pt x="310" y="10576"/>
                  </a:lnTo>
                  <a:lnTo>
                    <a:pt x="289" y="10551"/>
                  </a:lnTo>
                  <a:lnTo>
                    <a:pt x="267" y="10528"/>
                  </a:lnTo>
                  <a:lnTo>
                    <a:pt x="247" y="10503"/>
                  </a:lnTo>
                  <a:lnTo>
                    <a:pt x="228" y="10480"/>
                  </a:lnTo>
                  <a:lnTo>
                    <a:pt x="209" y="10455"/>
                  </a:lnTo>
                  <a:lnTo>
                    <a:pt x="191" y="10431"/>
                  </a:lnTo>
                  <a:lnTo>
                    <a:pt x="174" y="10407"/>
                  </a:lnTo>
                  <a:lnTo>
                    <a:pt x="158" y="10382"/>
                  </a:lnTo>
                  <a:lnTo>
                    <a:pt x="142" y="10357"/>
                  </a:lnTo>
                  <a:lnTo>
                    <a:pt x="128" y="10332"/>
                  </a:lnTo>
                  <a:lnTo>
                    <a:pt x="114" y="10307"/>
                  </a:lnTo>
                  <a:lnTo>
                    <a:pt x="101" y="10281"/>
                  </a:lnTo>
                  <a:lnTo>
                    <a:pt x="89" y="10256"/>
                  </a:lnTo>
                  <a:lnTo>
                    <a:pt x="77" y="10230"/>
                  </a:lnTo>
                  <a:lnTo>
                    <a:pt x="67" y="10205"/>
                  </a:lnTo>
                  <a:lnTo>
                    <a:pt x="57" y="10179"/>
                  </a:lnTo>
                  <a:lnTo>
                    <a:pt x="48" y="10153"/>
                  </a:lnTo>
                  <a:lnTo>
                    <a:pt x="39" y="10127"/>
                  </a:lnTo>
                  <a:lnTo>
                    <a:pt x="32" y="10100"/>
                  </a:lnTo>
                  <a:lnTo>
                    <a:pt x="25" y="10074"/>
                  </a:lnTo>
                  <a:lnTo>
                    <a:pt x="19" y="10047"/>
                  </a:lnTo>
                  <a:lnTo>
                    <a:pt x="14" y="10021"/>
                  </a:lnTo>
                  <a:lnTo>
                    <a:pt x="9" y="9994"/>
                  </a:lnTo>
                  <a:lnTo>
                    <a:pt x="6" y="9967"/>
                  </a:lnTo>
                  <a:lnTo>
                    <a:pt x="3" y="9940"/>
                  </a:lnTo>
                  <a:lnTo>
                    <a:pt x="1" y="9912"/>
                  </a:lnTo>
                  <a:lnTo>
                    <a:pt x="0" y="9885"/>
                  </a:lnTo>
                  <a:lnTo>
                    <a:pt x="0" y="9857"/>
                  </a:lnTo>
                  <a:lnTo>
                    <a:pt x="0" y="5509"/>
                  </a:lnTo>
                  <a:lnTo>
                    <a:pt x="1" y="5453"/>
                  </a:lnTo>
                  <a:lnTo>
                    <a:pt x="2" y="5398"/>
                  </a:lnTo>
                  <a:lnTo>
                    <a:pt x="5" y="5342"/>
                  </a:lnTo>
                  <a:lnTo>
                    <a:pt x="9" y="5288"/>
                  </a:lnTo>
                  <a:lnTo>
                    <a:pt x="15" y="5235"/>
                  </a:lnTo>
                  <a:lnTo>
                    <a:pt x="21" y="5182"/>
                  </a:lnTo>
                  <a:lnTo>
                    <a:pt x="28" y="5130"/>
                  </a:lnTo>
                  <a:lnTo>
                    <a:pt x="37" y="5079"/>
                  </a:lnTo>
                  <a:lnTo>
                    <a:pt x="47" y="5028"/>
                  </a:lnTo>
                  <a:lnTo>
                    <a:pt x="57" y="4978"/>
                  </a:lnTo>
                  <a:lnTo>
                    <a:pt x="70" y="4929"/>
                  </a:lnTo>
                  <a:lnTo>
                    <a:pt x="83" y="4880"/>
                  </a:lnTo>
                  <a:lnTo>
                    <a:pt x="97" y="4832"/>
                  </a:lnTo>
                  <a:lnTo>
                    <a:pt x="112" y="4785"/>
                  </a:lnTo>
                  <a:lnTo>
                    <a:pt x="129" y="4739"/>
                  </a:lnTo>
                  <a:lnTo>
                    <a:pt x="147" y="4693"/>
                  </a:lnTo>
                  <a:lnTo>
                    <a:pt x="166" y="4648"/>
                  </a:lnTo>
                  <a:lnTo>
                    <a:pt x="187" y="4604"/>
                  </a:lnTo>
                  <a:lnTo>
                    <a:pt x="208" y="4560"/>
                  </a:lnTo>
                  <a:lnTo>
                    <a:pt x="230" y="4518"/>
                  </a:lnTo>
                  <a:lnTo>
                    <a:pt x="255" y="4476"/>
                  </a:lnTo>
                  <a:lnTo>
                    <a:pt x="279" y="4435"/>
                  </a:lnTo>
                  <a:lnTo>
                    <a:pt x="306" y="4393"/>
                  </a:lnTo>
                  <a:lnTo>
                    <a:pt x="332" y="4354"/>
                  </a:lnTo>
                  <a:lnTo>
                    <a:pt x="361" y="4315"/>
                  </a:lnTo>
                  <a:lnTo>
                    <a:pt x="391" y="4275"/>
                  </a:lnTo>
                  <a:lnTo>
                    <a:pt x="421" y="4238"/>
                  </a:lnTo>
                  <a:lnTo>
                    <a:pt x="453" y="4201"/>
                  </a:lnTo>
                  <a:lnTo>
                    <a:pt x="486" y="4165"/>
                  </a:lnTo>
                  <a:lnTo>
                    <a:pt x="520" y="4129"/>
                  </a:lnTo>
                  <a:lnTo>
                    <a:pt x="556" y="4093"/>
                  </a:lnTo>
                  <a:lnTo>
                    <a:pt x="592" y="4059"/>
                  </a:lnTo>
                  <a:lnTo>
                    <a:pt x="629" y="4025"/>
                  </a:lnTo>
                  <a:lnTo>
                    <a:pt x="668" y="3994"/>
                  </a:lnTo>
                  <a:lnTo>
                    <a:pt x="707" y="3963"/>
                  </a:lnTo>
                  <a:lnTo>
                    <a:pt x="747" y="3933"/>
                  </a:lnTo>
                  <a:lnTo>
                    <a:pt x="789" y="3904"/>
                  </a:lnTo>
                  <a:lnTo>
                    <a:pt x="830" y="3876"/>
                  </a:lnTo>
                  <a:lnTo>
                    <a:pt x="873" y="3849"/>
                  </a:lnTo>
                  <a:lnTo>
                    <a:pt x="916" y="3823"/>
                  </a:lnTo>
                  <a:lnTo>
                    <a:pt x="961" y="3799"/>
                  </a:lnTo>
                  <a:lnTo>
                    <a:pt x="1005" y="3775"/>
                  </a:lnTo>
                  <a:lnTo>
                    <a:pt x="1052" y="3752"/>
                  </a:lnTo>
                  <a:lnTo>
                    <a:pt x="1099" y="3731"/>
                  </a:lnTo>
                  <a:lnTo>
                    <a:pt x="1146" y="3711"/>
                  </a:lnTo>
                  <a:lnTo>
                    <a:pt x="1194" y="3691"/>
                  </a:lnTo>
                  <a:lnTo>
                    <a:pt x="1244" y="3672"/>
                  </a:lnTo>
                  <a:lnTo>
                    <a:pt x="1294" y="3655"/>
                  </a:lnTo>
                  <a:lnTo>
                    <a:pt x="1345" y="3640"/>
                  </a:lnTo>
                  <a:lnTo>
                    <a:pt x="1397" y="3624"/>
                  </a:lnTo>
                  <a:lnTo>
                    <a:pt x="1450" y="3610"/>
                  </a:lnTo>
                  <a:lnTo>
                    <a:pt x="1503" y="3597"/>
                  </a:lnTo>
                  <a:lnTo>
                    <a:pt x="1558" y="3584"/>
                  </a:lnTo>
                  <a:lnTo>
                    <a:pt x="1614" y="3574"/>
                  </a:lnTo>
                  <a:lnTo>
                    <a:pt x="1670" y="3564"/>
                  </a:lnTo>
                  <a:lnTo>
                    <a:pt x="1726" y="3554"/>
                  </a:lnTo>
                  <a:lnTo>
                    <a:pt x="1785" y="3547"/>
                  </a:lnTo>
                  <a:lnTo>
                    <a:pt x="1843" y="3540"/>
                  </a:lnTo>
                  <a:lnTo>
                    <a:pt x="1902" y="3534"/>
                  </a:lnTo>
                  <a:lnTo>
                    <a:pt x="1963" y="3530"/>
                  </a:lnTo>
                  <a:lnTo>
                    <a:pt x="2024" y="3526"/>
                  </a:lnTo>
                  <a:lnTo>
                    <a:pt x="2086" y="3524"/>
                  </a:lnTo>
                  <a:lnTo>
                    <a:pt x="2149" y="3522"/>
                  </a:lnTo>
                  <a:lnTo>
                    <a:pt x="2212" y="3522"/>
                  </a:lnTo>
                  <a:lnTo>
                    <a:pt x="2218" y="3517"/>
                  </a:lnTo>
                  <a:lnTo>
                    <a:pt x="2224" y="3514"/>
                  </a:lnTo>
                  <a:lnTo>
                    <a:pt x="2230" y="3513"/>
                  </a:lnTo>
                  <a:lnTo>
                    <a:pt x="2237" y="3512"/>
                  </a:lnTo>
                  <a:lnTo>
                    <a:pt x="2243" y="3512"/>
                  </a:lnTo>
                  <a:lnTo>
                    <a:pt x="2251" y="3512"/>
                  </a:lnTo>
                  <a:lnTo>
                    <a:pt x="2261" y="3512"/>
                  </a:lnTo>
                  <a:lnTo>
                    <a:pt x="2274" y="3512"/>
                  </a:lnTo>
                  <a:lnTo>
                    <a:pt x="2312" y="3514"/>
                  </a:lnTo>
                  <a:lnTo>
                    <a:pt x="2353" y="3516"/>
                  </a:lnTo>
                  <a:lnTo>
                    <a:pt x="2393" y="3517"/>
                  </a:lnTo>
                  <a:lnTo>
                    <a:pt x="2435" y="3519"/>
                  </a:lnTo>
                  <a:lnTo>
                    <a:pt x="2479" y="3520"/>
                  </a:lnTo>
                  <a:lnTo>
                    <a:pt x="2522" y="3520"/>
                  </a:lnTo>
                  <a:lnTo>
                    <a:pt x="2568" y="3522"/>
                  </a:lnTo>
                  <a:lnTo>
                    <a:pt x="2615" y="3522"/>
                  </a:lnTo>
                  <a:lnTo>
                    <a:pt x="2616" y="3516"/>
                  </a:lnTo>
                  <a:lnTo>
                    <a:pt x="2617" y="3511"/>
                  </a:lnTo>
                  <a:lnTo>
                    <a:pt x="2620" y="3505"/>
                  </a:lnTo>
                  <a:lnTo>
                    <a:pt x="2623" y="3498"/>
                  </a:lnTo>
                  <a:lnTo>
                    <a:pt x="2634" y="3483"/>
                  </a:lnTo>
                  <a:lnTo>
                    <a:pt x="2649" y="3466"/>
                  </a:lnTo>
                  <a:lnTo>
                    <a:pt x="2663" y="3450"/>
                  </a:lnTo>
                  <a:lnTo>
                    <a:pt x="2674" y="3439"/>
                  </a:lnTo>
                  <a:lnTo>
                    <a:pt x="2678" y="3434"/>
                  </a:lnTo>
                  <a:lnTo>
                    <a:pt x="2683" y="3431"/>
                  </a:lnTo>
                  <a:lnTo>
                    <a:pt x="2686" y="3430"/>
                  </a:lnTo>
                  <a:lnTo>
                    <a:pt x="2688" y="3429"/>
                  </a:lnTo>
                  <a:lnTo>
                    <a:pt x="2651" y="3417"/>
                  </a:lnTo>
                  <a:lnTo>
                    <a:pt x="2614" y="3406"/>
                  </a:lnTo>
                  <a:lnTo>
                    <a:pt x="2578" y="3393"/>
                  </a:lnTo>
                  <a:lnTo>
                    <a:pt x="2542" y="3380"/>
                  </a:lnTo>
                  <a:lnTo>
                    <a:pt x="2506" y="3366"/>
                  </a:lnTo>
                  <a:lnTo>
                    <a:pt x="2471" y="3351"/>
                  </a:lnTo>
                  <a:lnTo>
                    <a:pt x="2436" y="3337"/>
                  </a:lnTo>
                  <a:lnTo>
                    <a:pt x="2402" y="3322"/>
                  </a:lnTo>
                  <a:lnTo>
                    <a:pt x="2368" y="3306"/>
                  </a:lnTo>
                  <a:lnTo>
                    <a:pt x="2336" y="3289"/>
                  </a:lnTo>
                  <a:lnTo>
                    <a:pt x="2303" y="3272"/>
                  </a:lnTo>
                  <a:lnTo>
                    <a:pt x="2271" y="3255"/>
                  </a:lnTo>
                  <a:lnTo>
                    <a:pt x="2239" y="3237"/>
                  </a:lnTo>
                  <a:lnTo>
                    <a:pt x="2208" y="3218"/>
                  </a:lnTo>
                  <a:lnTo>
                    <a:pt x="2177" y="3198"/>
                  </a:lnTo>
                  <a:lnTo>
                    <a:pt x="2147" y="3178"/>
                  </a:lnTo>
                  <a:lnTo>
                    <a:pt x="2117" y="3158"/>
                  </a:lnTo>
                  <a:lnTo>
                    <a:pt x="2087" y="3137"/>
                  </a:lnTo>
                  <a:lnTo>
                    <a:pt x="2058" y="3115"/>
                  </a:lnTo>
                  <a:lnTo>
                    <a:pt x="2030" y="3093"/>
                  </a:lnTo>
                  <a:lnTo>
                    <a:pt x="2002" y="3071"/>
                  </a:lnTo>
                  <a:lnTo>
                    <a:pt x="1975" y="3047"/>
                  </a:lnTo>
                  <a:lnTo>
                    <a:pt x="1948" y="3024"/>
                  </a:lnTo>
                  <a:lnTo>
                    <a:pt x="1921" y="3000"/>
                  </a:lnTo>
                  <a:lnTo>
                    <a:pt x="1895" y="2975"/>
                  </a:lnTo>
                  <a:lnTo>
                    <a:pt x="1869" y="2950"/>
                  </a:lnTo>
                  <a:lnTo>
                    <a:pt x="1844" y="2924"/>
                  </a:lnTo>
                  <a:lnTo>
                    <a:pt x="1820" y="2898"/>
                  </a:lnTo>
                  <a:lnTo>
                    <a:pt x="1795" y="2871"/>
                  </a:lnTo>
                  <a:lnTo>
                    <a:pt x="1771" y="2843"/>
                  </a:lnTo>
                  <a:lnTo>
                    <a:pt x="1747" y="2816"/>
                  </a:lnTo>
                  <a:lnTo>
                    <a:pt x="1725" y="2787"/>
                  </a:lnTo>
                  <a:lnTo>
                    <a:pt x="1703" y="2757"/>
                  </a:lnTo>
                  <a:lnTo>
                    <a:pt x="1682" y="2729"/>
                  </a:lnTo>
                  <a:lnTo>
                    <a:pt x="1660" y="2699"/>
                  </a:lnTo>
                  <a:lnTo>
                    <a:pt x="1640" y="2669"/>
                  </a:lnTo>
                  <a:lnTo>
                    <a:pt x="1621" y="2638"/>
                  </a:lnTo>
                  <a:lnTo>
                    <a:pt x="1603" y="2608"/>
                  </a:lnTo>
                  <a:lnTo>
                    <a:pt x="1585" y="2578"/>
                  </a:lnTo>
                  <a:lnTo>
                    <a:pt x="1568" y="2547"/>
                  </a:lnTo>
                  <a:lnTo>
                    <a:pt x="1551" y="2516"/>
                  </a:lnTo>
                  <a:lnTo>
                    <a:pt x="1535" y="2484"/>
                  </a:lnTo>
                  <a:lnTo>
                    <a:pt x="1520" y="2452"/>
                  </a:lnTo>
                  <a:lnTo>
                    <a:pt x="1506" y="2420"/>
                  </a:lnTo>
                  <a:lnTo>
                    <a:pt x="1493" y="2388"/>
                  </a:lnTo>
                  <a:lnTo>
                    <a:pt x="1479" y="2356"/>
                  </a:lnTo>
                  <a:lnTo>
                    <a:pt x="1467" y="2324"/>
                  </a:lnTo>
                  <a:lnTo>
                    <a:pt x="1455" y="2291"/>
                  </a:lnTo>
                  <a:lnTo>
                    <a:pt x="1445" y="2258"/>
                  </a:lnTo>
                  <a:lnTo>
                    <a:pt x="1434" y="2225"/>
                  </a:lnTo>
                  <a:lnTo>
                    <a:pt x="1425" y="2191"/>
                  </a:lnTo>
                  <a:lnTo>
                    <a:pt x="1416" y="2157"/>
                  </a:lnTo>
                  <a:lnTo>
                    <a:pt x="1408" y="2123"/>
                  </a:lnTo>
                  <a:lnTo>
                    <a:pt x="1400" y="2089"/>
                  </a:lnTo>
                  <a:lnTo>
                    <a:pt x="1394" y="2054"/>
                  </a:lnTo>
                  <a:lnTo>
                    <a:pt x="1389" y="2018"/>
                  </a:lnTo>
                  <a:lnTo>
                    <a:pt x="1383" y="1983"/>
                  </a:lnTo>
                  <a:lnTo>
                    <a:pt x="1378" y="1948"/>
                  </a:lnTo>
                  <a:lnTo>
                    <a:pt x="1375" y="1912"/>
                  </a:lnTo>
                  <a:lnTo>
                    <a:pt x="1372" y="1876"/>
                  </a:lnTo>
                  <a:lnTo>
                    <a:pt x="1368" y="1840"/>
                  </a:lnTo>
                  <a:lnTo>
                    <a:pt x="1367" y="1804"/>
                  </a:lnTo>
                  <a:lnTo>
                    <a:pt x="1366" y="1767"/>
                  </a:lnTo>
                  <a:lnTo>
                    <a:pt x="1365" y="1729"/>
                  </a:lnTo>
                  <a:lnTo>
                    <a:pt x="1366" y="1686"/>
                  </a:lnTo>
                  <a:lnTo>
                    <a:pt x="1367" y="1641"/>
                  </a:lnTo>
                  <a:lnTo>
                    <a:pt x="1370" y="1598"/>
                  </a:lnTo>
                  <a:lnTo>
                    <a:pt x="1374" y="1555"/>
                  </a:lnTo>
                  <a:lnTo>
                    <a:pt x="1378" y="1511"/>
                  </a:lnTo>
                  <a:lnTo>
                    <a:pt x="1383" y="1469"/>
                  </a:lnTo>
                  <a:lnTo>
                    <a:pt x="1390" y="1427"/>
                  </a:lnTo>
                  <a:lnTo>
                    <a:pt x="1397" y="1386"/>
                  </a:lnTo>
                  <a:lnTo>
                    <a:pt x="1405" y="1345"/>
                  </a:lnTo>
                  <a:lnTo>
                    <a:pt x="1415" y="1304"/>
                  </a:lnTo>
                  <a:lnTo>
                    <a:pt x="1426" y="1264"/>
                  </a:lnTo>
                  <a:lnTo>
                    <a:pt x="1437" y="1223"/>
                  </a:lnTo>
                  <a:lnTo>
                    <a:pt x="1449" y="1184"/>
                  </a:lnTo>
                  <a:lnTo>
                    <a:pt x="1463" y="1145"/>
                  </a:lnTo>
                  <a:lnTo>
                    <a:pt x="1477" y="1106"/>
                  </a:lnTo>
                  <a:lnTo>
                    <a:pt x="1493" y="1068"/>
                  </a:lnTo>
                  <a:lnTo>
                    <a:pt x="1508" y="1030"/>
                  </a:lnTo>
                  <a:lnTo>
                    <a:pt x="1527" y="993"/>
                  </a:lnTo>
                  <a:lnTo>
                    <a:pt x="1545" y="955"/>
                  </a:lnTo>
                  <a:lnTo>
                    <a:pt x="1564" y="919"/>
                  </a:lnTo>
                  <a:lnTo>
                    <a:pt x="1585" y="883"/>
                  </a:lnTo>
                  <a:lnTo>
                    <a:pt x="1606" y="847"/>
                  </a:lnTo>
                  <a:lnTo>
                    <a:pt x="1628" y="811"/>
                  </a:lnTo>
                  <a:lnTo>
                    <a:pt x="1652" y="776"/>
                  </a:lnTo>
                  <a:lnTo>
                    <a:pt x="1676" y="742"/>
                  </a:lnTo>
                  <a:lnTo>
                    <a:pt x="1702" y="708"/>
                  </a:lnTo>
                  <a:lnTo>
                    <a:pt x="1728" y="674"/>
                  </a:lnTo>
                  <a:lnTo>
                    <a:pt x="1756" y="640"/>
                  </a:lnTo>
                  <a:lnTo>
                    <a:pt x="1783" y="607"/>
                  </a:lnTo>
                  <a:lnTo>
                    <a:pt x="1813" y="574"/>
                  </a:lnTo>
                  <a:lnTo>
                    <a:pt x="1844" y="542"/>
                  </a:lnTo>
                  <a:lnTo>
                    <a:pt x="1875" y="510"/>
                  </a:lnTo>
                  <a:lnTo>
                    <a:pt x="1907" y="478"/>
                  </a:lnTo>
                  <a:lnTo>
                    <a:pt x="1940" y="448"/>
                  </a:lnTo>
                  <a:lnTo>
                    <a:pt x="1971" y="419"/>
                  </a:lnTo>
                  <a:lnTo>
                    <a:pt x="2005" y="390"/>
                  </a:lnTo>
                  <a:lnTo>
                    <a:pt x="2038" y="362"/>
                  </a:lnTo>
                  <a:lnTo>
                    <a:pt x="2072" y="336"/>
                  </a:lnTo>
                  <a:lnTo>
                    <a:pt x="2106" y="311"/>
                  </a:lnTo>
                  <a:lnTo>
                    <a:pt x="2141" y="287"/>
                  </a:lnTo>
                  <a:lnTo>
                    <a:pt x="2176" y="263"/>
                  </a:lnTo>
                  <a:lnTo>
                    <a:pt x="2211" y="240"/>
                  </a:lnTo>
                  <a:lnTo>
                    <a:pt x="2247" y="219"/>
                  </a:lnTo>
                  <a:lnTo>
                    <a:pt x="2284" y="199"/>
                  </a:lnTo>
                  <a:lnTo>
                    <a:pt x="2320" y="179"/>
                  </a:lnTo>
                  <a:lnTo>
                    <a:pt x="2357" y="160"/>
                  </a:lnTo>
                  <a:lnTo>
                    <a:pt x="2395" y="143"/>
                  </a:lnTo>
                  <a:lnTo>
                    <a:pt x="2432" y="127"/>
                  </a:lnTo>
                  <a:lnTo>
                    <a:pt x="2470" y="111"/>
                  </a:lnTo>
                  <a:lnTo>
                    <a:pt x="2510" y="98"/>
                  </a:lnTo>
                  <a:lnTo>
                    <a:pt x="2549" y="84"/>
                  </a:lnTo>
                  <a:lnTo>
                    <a:pt x="2588" y="71"/>
                  </a:lnTo>
                  <a:lnTo>
                    <a:pt x="2628" y="60"/>
                  </a:lnTo>
                  <a:lnTo>
                    <a:pt x="2668" y="50"/>
                  </a:lnTo>
                  <a:lnTo>
                    <a:pt x="2709" y="40"/>
                  </a:lnTo>
                  <a:lnTo>
                    <a:pt x="2750" y="32"/>
                  </a:lnTo>
                  <a:lnTo>
                    <a:pt x="2791" y="24"/>
                  </a:lnTo>
                  <a:lnTo>
                    <a:pt x="2833" y="18"/>
                  </a:lnTo>
                  <a:lnTo>
                    <a:pt x="2876" y="13"/>
                  </a:lnTo>
                  <a:lnTo>
                    <a:pt x="2918" y="7"/>
                  </a:lnTo>
                  <a:lnTo>
                    <a:pt x="2962" y="4"/>
                  </a:lnTo>
                  <a:lnTo>
                    <a:pt x="3005" y="2"/>
                  </a:lnTo>
                  <a:lnTo>
                    <a:pt x="3049" y="1"/>
                  </a:lnTo>
                  <a:lnTo>
                    <a:pt x="3094" y="0"/>
                  </a:lnTo>
                  <a:lnTo>
                    <a:pt x="3138" y="1"/>
                  </a:lnTo>
                  <a:lnTo>
                    <a:pt x="3183" y="2"/>
                  </a:lnTo>
                  <a:lnTo>
                    <a:pt x="3226" y="4"/>
                  </a:lnTo>
                  <a:lnTo>
                    <a:pt x="3270" y="7"/>
                  </a:lnTo>
                  <a:lnTo>
                    <a:pt x="3312" y="13"/>
                  </a:lnTo>
                  <a:lnTo>
                    <a:pt x="3356" y="18"/>
                  </a:lnTo>
                  <a:lnTo>
                    <a:pt x="3397" y="24"/>
                  </a:lnTo>
                  <a:lnTo>
                    <a:pt x="3440" y="32"/>
                  </a:lnTo>
                  <a:lnTo>
                    <a:pt x="3481" y="40"/>
                  </a:lnTo>
                  <a:lnTo>
                    <a:pt x="3521" y="50"/>
                  </a:lnTo>
                  <a:lnTo>
                    <a:pt x="3563" y="60"/>
                  </a:lnTo>
                  <a:lnTo>
                    <a:pt x="3602" y="71"/>
                  </a:lnTo>
                  <a:lnTo>
                    <a:pt x="3643" y="84"/>
                  </a:lnTo>
                  <a:lnTo>
                    <a:pt x="3682" y="98"/>
                  </a:lnTo>
                  <a:lnTo>
                    <a:pt x="3721" y="111"/>
                  </a:lnTo>
                  <a:lnTo>
                    <a:pt x="3759" y="127"/>
                  </a:lnTo>
                  <a:lnTo>
                    <a:pt x="3798" y="143"/>
                  </a:lnTo>
                  <a:lnTo>
                    <a:pt x="3835" y="160"/>
                  </a:lnTo>
                  <a:lnTo>
                    <a:pt x="3873" y="179"/>
                  </a:lnTo>
                  <a:lnTo>
                    <a:pt x="3909" y="199"/>
                  </a:lnTo>
                  <a:lnTo>
                    <a:pt x="3946" y="219"/>
                  </a:lnTo>
                  <a:lnTo>
                    <a:pt x="3982" y="240"/>
                  </a:lnTo>
                  <a:lnTo>
                    <a:pt x="4017" y="263"/>
                  </a:lnTo>
                  <a:lnTo>
                    <a:pt x="4053" y="287"/>
                  </a:lnTo>
                  <a:lnTo>
                    <a:pt x="4088" y="311"/>
                  </a:lnTo>
                  <a:lnTo>
                    <a:pt x="4122" y="336"/>
                  </a:lnTo>
                  <a:lnTo>
                    <a:pt x="4156" y="362"/>
                  </a:lnTo>
                  <a:lnTo>
                    <a:pt x="4190" y="390"/>
                  </a:lnTo>
                  <a:lnTo>
                    <a:pt x="4223" y="419"/>
                  </a:lnTo>
                  <a:lnTo>
                    <a:pt x="4256" y="448"/>
                  </a:lnTo>
                  <a:lnTo>
                    <a:pt x="4289" y="478"/>
                  </a:lnTo>
                  <a:lnTo>
                    <a:pt x="4321" y="510"/>
                  </a:lnTo>
                  <a:lnTo>
                    <a:pt x="4353" y="542"/>
                  </a:lnTo>
                  <a:lnTo>
                    <a:pt x="4383" y="574"/>
                  </a:lnTo>
                  <a:lnTo>
                    <a:pt x="4412" y="607"/>
                  </a:lnTo>
                  <a:lnTo>
                    <a:pt x="4440" y="640"/>
                  </a:lnTo>
                  <a:lnTo>
                    <a:pt x="4467" y="674"/>
                  </a:lnTo>
                  <a:lnTo>
                    <a:pt x="4493" y="708"/>
                  </a:lnTo>
                  <a:lnTo>
                    <a:pt x="4518" y="742"/>
                  </a:lnTo>
                  <a:lnTo>
                    <a:pt x="4543" y="776"/>
                  </a:lnTo>
                  <a:lnTo>
                    <a:pt x="4566" y="811"/>
                  </a:lnTo>
                  <a:lnTo>
                    <a:pt x="4588" y="847"/>
                  </a:lnTo>
                  <a:lnTo>
                    <a:pt x="4610" y="883"/>
                  </a:lnTo>
                  <a:lnTo>
                    <a:pt x="4630" y="919"/>
                  </a:lnTo>
                  <a:lnTo>
                    <a:pt x="4649" y="955"/>
                  </a:lnTo>
                  <a:lnTo>
                    <a:pt x="4667" y="993"/>
                  </a:lnTo>
                  <a:lnTo>
                    <a:pt x="4685" y="1030"/>
                  </a:lnTo>
                  <a:lnTo>
                    <a:pt x="4701" y="1068"/>
                  </a:lnTo>
                  <a:lnTo>
                    <a:pt x="4716" y="1106"/>
                  </a:lnTo>
                  <a:lnTo>
                    <a:pt x="4731" y="1145"/>
                  </a:lnTo>
                  <a:lnTo>
                    <a:pt x="4745" y="1184"/>
                  </a:lnTo>
                  <a:lnTo>
                    <a:pt x="4756" y="1223"/>
                  </a:lnTo>
                  <a:lnTo>
                    <a:pt x="4768" y="1264"/>
                  </a:lnTo>
                  <a:lnTo>
                    <a:pt x="4779" y="1304"/>
                  </a:lnTo>
                  <a:lnTo>
                    <a:pt x="4788" y="1345"/>
                  </a:lnTo>
                  <a:lnTo>
                    <a:pt x="4797" y="1386"/>
                  </a:lnTo>
                  <a:lnTo>
                    <a:pt x="4803" y="1427"/>
                  </a:lnTo>
                  <a:lnTo>
                    <a:pt x="4810" y="1469"/>
                  </a:lnTo>
                  <a:lnTo>
                    <a:pt x="4816" y="1511"/>
                  </a:lnTo>
                  <a:lnTo>
                    <a:pt x="4820" y="1555"/>
                  </a:lnTo>
                  <a:lnTo>
                    <a:pt x="4823" y="1598"/>
                  </a:lnTo>
                  <a:lnTo>
                    <a:pt x="4825" y="1641"/>
                  </a:lnTo>
                  <a:lnTo>
                    <a:pt x="4827" y="1686"/>
                  </a:lnTo>
                  <a:lnTo>
                    <a:pt x="4827" y="1729"/>
                  </a:lnTo>
                  <a:lnTo>
                    <a:pt x="4827" y="1768"/>
                  </a:lnTo>
                  <a:lnTo>
                    <a:pt x="4826" y="1806"/>
                  </a:lnTo>
                  <a:lnTo>
                    <a:pt x="4824" y="1843"/>
                  </a:lnTo>
                  <a:lnTo>
                    <a:pt x="4822" y="1880"/>
                  </a:lnTo>
                  <a:lnTo>
                    <a:pt x="4818" y="1917"/>
                  </a:lnTo>
                  <a:lnTo>
                    <a:pt x="4814" y="1954"/>
                  </a:lnTo>
                  <a:lnTo>
                    <a:pt x="4808" y="1990"/>
                  </a:lnTo>
                  <a:lnTo>
                    <a:pt x="4803" y="2027"/>
                  </a:lnTo>
                  <a:lnTo>
                    <a:pt x="4797" y="2062"/>
                  </a:lnTo>
                  <a:lnTo>
                    <a:pt x="4789" y="2098"/>
                  </a:lnTo>
                  <a:lnTo>
                    <a:pt x="4781" y="2134"/>
                  </a:lnTo>
                  <a:lnTo>
                    <a:pt x="4772" y="2169"/>
                  </a:lnTo>
                  <a:lnTo>
                    <a:pt x="4763" y="2204"/>
                  </a:lnTo>
                  <a:lnTo>
                    <a:pt x="4752" y="2240"/>
                  </a:lnTo>
                  <a:lnTo>
                    <a:pt x="4740" y="2274"/>
                  </a:lnTo>
                  <a:lnTo>
                    <a:pt x="4729" y="2308"/>
                  </a:lnTo>
                  <a:lnTo>
                    <a:pt x="4716" y="2342"/>
                  </a:lnTo>
                  <a:lnTo>
                    <a:pt x="4702" y="2376"/>
                  </a:lnTo>
                  <a:lnTo>
                    <a:pt x="4688" y="2410"/>
                  </a:lnTo>
                  <a:lnTo>
                    <a:pt x="4673" y="2443"/>
                  </a:lnTo>
                  <a:lnTo>
                    <a:pt x="4657" y="2476"/>
                  </a:lnTo>
                  <a:lnTo>
                    <a:pt x="4641" y="2508"/>
                  </a:lnTo>
                  <a:lnTo>
                    <a:pt x="4624" y="2541"/>
                  </a:lnTo>
                  <a:lnTo>
                    <a:pt x="4605" y="2573"/>
                  </a:lnTo>
                  <a:lnTo>
                    <a:pt x="4586" y="2606"/>
                  </a:lnTo>
                  <a:lnTo>
                    <a:pt x="4566" y="2638"/>
                  </a:lnTo>
                  <a:lnTo>
                    <a:pt x="4546" y="2669"/>
                  </a:lnTo>
                  <a:lnTo>
                    <a:pt x="4525" y="2701"/>
                  </a:lnTo>
                  <a:lnTo>
                    <a:pt x="4502" y="2732"/>
                  </a:lnTo>
                  <a:lnTo>
                    <a:pt x="4480" y="2763"/>
                  </a:lnTo>
                  <a:lnTo>
                    <a:pt x="4456" y="2793"/>
                  </a:lnTo>
                  <a:lnTo>
                    <a:pt x="4431" y="2824"/>
                  </a:lnTo>
                  <a:lnTo>
                    <a:pt x="4407" y="2853"/>
                  </a:lnTo>
                  <a:lnTo>
                    <a:pt x="4381" y="2883"/>
                  </a:lnTo>
                  <a:lnTo>
                    <a:pt x="4356" y="2910"/>
                  </a:lnTo>
                  <a:lnTo>
                    <a:pt x="4329" y="2938"/>
                  </a:lnTo>
                  <a:lnTo>
                    <a:pt x="4303" y="2965"/>
                  </a:lnTo>
                  <a:lnTo>
                    <a:pt x="4276" y="2991"/>
                  </a:lnTo>
                  <a:lnTo>
                    <a:pt x="4249" y="3017"/>
                  </a:lnTo>
                  <a:lnTo>
                    <a:pt x="4220" y="3041"/>
                  </a:lnTo>
                  <a:lnTo>
                    <a:pt x="4192" y="3066"/>
                  </a:lnTo>
                  <a:lnTo>
                    <a:pt x="4164" y="3089"/>
                  </a:lnTo>
                  <a:lnTo>
                    <a:pt x="4134" y="3112"/>
                  </a:lnTo>
                  <a:lnTo>
                    <a:pt x="4105" y="3134"/>
                  </a:lnTo>
                  <a:lnTo>
                    <a:pt x="4075" y="3155"/>
                  </a:lnTo>
                  <a:lnTo>
                    <a:pt x="4045" y="3176"/>
                  </a:lnTo>
                  <a:lnTo>
                    <a:pt x="4014" y="3196"/>
                  </a:lnTo>
                  <a:lnTo>
                    <a:pt x="3982" y="3215"/>
                  </a:lnTo>
                  <a:lnTo>
                    <a:pt x="3950" y="3233"/>
                  </a:lnTo>
                  <a:lnTo>
                    <a:pt x="3919" y="3252"/>
                  </a:lnTo>
                  <a:lnTo>
                    <a:pt x="3887" y="3269"/>
                  </a:lnTo>
                  <a:lnTo>
                    <a:pt x="3854" y="3286"/>
                  </a:lnTo>
                  <a:lnTo>
                    <a:pt x="3820" y="3301"/>
                  </a:lnTo>
                  <a:lnTo>
                    <a:pt x="3786" y="3316"/>
                  </a:lnTo>
                  <a:lnTo>
                    <a:pt x="3752" y="3331"/>
                  </a:lnTo>
                  <a:lnTo>
                    <a:pt x="3718" y="3344"/>
                  </a:lnTo>
                  <a:lnTo>
                    <a:pt x="3683" y="3358"/>
                  </a:lnTo>
                  <a:lnTo>
                    <a:pt x="3647" y="3370"/>
                  </a:lnTo>
                  <a:lnTo>
                    <a:pt x="3611" y="3381"/>
                  </a:lnTo>
                  <a:lnTo>
                    <a:pt x="3575" y="3393"/>
                  </a:lnTo>
                  <a:lnTo>
                    <a:pt x="3538" y="3402"/>
                  </a:lnTo>
                  <a:lnTo>
                    <a:pt x="3500" y="3412"/>
                  </a:lnTo>
                  <a:lnTo>
                    <a:pt x="3463" y="3421"/>
                  </a:lnTo>
                  <a:lnTo>
                    <a:pt x="3425" y="3429"/>
                  </a:lnTo>
                  <a:lnTo>
                    <a:pt x="3438" y="3443"/>
                  </a:lnTo>
                  <a:lnTo>
                    <a:pt x="3449" y="3456"/>
                  </a:lnTo>
                  <a:lnTo>
                    <a:pt x="3459" y="3468"/>
                  </a:lnTo>
                  <a:lnTo>
                    <a:pt x="3466" y="3480"/>
                  </a:lnTo>
                  <a:lnTo>
                    <a:pt x="3473" y="3491"/>
                  </a:lnTo>
                  <a:lnTo>
                    <a:pt x="3477" y="3501"/>
                  </a:lnTo>
                  <a:lnTo>
                    <a:pt x="3479" y="3512"/>
                  </a:lnTo>
                  <a:lnTo>
                    <a:pt x="3480" y="352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defTabSz="844083">
                <a:defRPr/>
              </a:pPr>
              <a:endParaRPr lang="en-MY" sz="1662" kern="0">
                <a:solidFill>
                  <a:sysClr val="windowText" lastClr="000000"/>
                </a:solidFill>
              </a:endParaRPr>
            </a:p>
          </p:txBody>
        </p:sp>
      </p:grpSp>
      <p:grpSp>
        <p:nvGrpSpPr>
          <p:cNvPr id="24" name="Group 23"/>
          <p:cNvGrpSpPr/>
          <p:nvPr/>
        </p:nvGrpSpPr>
        <p:grpSpPr>
          <a:xfrm>
            <a:off x="759319" y="1642189"/>
            <a:ext cx="942206" cy="769025"/>
            <a:chOff x="360363" y="1304925"/>
            <a:chExt cx="1235075" cy="1008063"/>
          </a:xfrm>
        </p:grpSpPr>
        <p:sp>
          <p:nvSpPr>
            <p:cNvPr id="25" name="AutoShape 10"/>
            <p:cNvSpPr>
              <a:spLocks noChangeArrowheads="1"/>
            </p:cNvSpPr>
            <p:nvPr/>
          </p:nvSpPr>
          <p:spPr bwMode="auto">
            <a:xfrm>
              <a:off x="360363" y="1304925"/>
              <a:ext cx="1235075" cy="1008063"/>
            </a:xfrm>
            <a:prstGeom prst="roundRect">
              <a:avLst>
                <a:gd name="adj" fmla="val 16667"/>
              </a:avLst>
            </a:prstGeom>
            <a:solidFill>
              <a:srgbClr val="45A3A1"/>
            </a:solidFill>
            <a:ln w="28575">
              <a:solidFill>
                <a:srgbClr val="FFFFFF"/>
              </a:solidFill>
              <a:round/>
              <a:headEnd/>
              <a:tailEnd/>
            </a:ln>
            <a:effectLst>
              <a:outerShdw dist="71842" dir="2700000" algn="ctr" rotWithShape="0">
                <a:srgbClr val="66CCCC"/>
              </a:outerShdw>
            </a:effectLst>
          </p:spPr>
          <p:txBody>
            <a:bodyPr wrap="none" anchor="ctr"/>
            <a:lstStyle/>
            <a:p>
              <a:pPr defTabSz="844083">
                <a:defRPr/>
              </a:pPr>
              <a:endParaRPr lang="en-MY" sz="1662" kern="0">
                <a:solidFill>
                  <a:sysClr val="windowText" lastClr="000000"/>
                </a:solidFill>
              </a:endParaRPr>
            </a:p>
          </p:txBody>
        </p:sp>
        <p:grpSp>
          <p:nvGrpSpPr>
            <p:cNvPr id="26" name="Group 33"/>
            <p:cNvGrpSpPr>
              <a:grpSpLocks/>
            </p:cNvGrpSpPr>
            <p:nvPr/>
          </p:nvGrpSpPr>
          <p:grpSpPr bwMode="auto">
            <a:xfrm>
              <a:off x="577850" y="1473200"/>
              <a:ext cx="800100" cy="687388"/>
              <a:chOff x="380" y="1155"/>
              <a:chExt cx="504" cy="433"/>
            </a:xfrm>
          </p:grpSpPr>
          <p:sp>
            <p:nvSpPr>
              <p:cNvPr id="27" name="Freeform 34"/>
              <p:cNvSpPr>
                <a:spLocks/>
              </p:cNvSpPr>
              <p:nvPr/>
            </p:nvSpPr>
            <p:spPr bwMode="auto">
              <a:xfrm>
                <a:off x="380" y="1155"/>
                <a:ext cx="504" cy="433"/>
              </a:xfrm>
              <a:custGeom>
                <a:avLst/>
                <a:gdLst>
                  <a:gd name="T0" fmla="*/ 7919 w 15848"/>
                  <a:gd name="T1" fmla="*/ 0 h 16212"/>
                  <a:gd name="T2" fmla="*/ 15848 w 15848"/>
                  <a:gd name="T3" fmla="*/ 8200 h 16212"/>
                  <a:gd name="T4" fmla="*/ 14938 w 15848"/>
                  <a:gd name="T5" fmla="*/ 9012 h 16212"/>
                  <a:gd name="T6" fmla="*/ 13192 w 15848"/>
                  <a:gd name="T7" fmla="*/ 7330 h 16212"/>
                  <a:gd name="T8" fmla="*/ 13192 w 15848"/>
                  <a:gd name="T9" fmla="*/ 16212 h 16212"/>
                  <a:gd name="T10" fmla="*/ 12307 w 15848"/>
                  <a:gd name="T11" fmla="*/ 16212 h 16212"/>
                  <a:gd name="T12" fmla="*/ 11503 w 15848"/>
                  <a:gd name="T13" fmla="*/ 16212 h 16212"/>
                  <a:gd name="T14" fmla="*/ 10769 w 15848"/>
                  <a:gd name="T15" fmla="*/ 16212 h 16212"/>
                  <a:gd name="T16" fmla="*/ 10095 w 15848"/>
                  <a:gd name="T17" fmla="*/ 16212 h 16212"/>
                  <a:gd name="T18" fmla="*/ 9468 w 15848"/>
                  <a:gd name="T19" fmla="*/ 16212 h 16212"/>
                  <a:gd name="T20" fmla="*/ 8878 w 15848"/>
                  <a:gd name="T21" fmla="*/ 16212 h 16212"/>
                  <a:gd name="T22" fmla="*/ 8314 w 15848"/>
                  <a:gd name="T23" fmla="*/ 16212 h 16212"/>
                  <a:gd name="T24" fmla="*/ 7767 w 15848"/>
                  <a:gd name="T25" fmla="*/ 16212 h 16212"/>
                  <a:gd name="T26" fmla="*/ 7223 w 15848"/>
                  <a:gd name="T27" fmla="*/ 16212 h 16212"/>
                  <a:gd name="T28" fmla="*/ 6673 w 15848"/>
                  <a:gd name="T29" fmla="*/ 16212 h 16212"/>
                  <a:gd name="T30" fmla="*/ 6105 w 15848"/>
                  <a:gd name="T31" fmla="*/ 16212 h 16212"/>
                  <a:gd name="T32" fmla="*/ 5509 w 15848"/>
                  <a:gd name="T33" fmla="*/ 16212 h 16212"/>
                  <a:gd name="T34" fmla="*/ 4874 w 15848"/>
                  <a:gd name="T35" fmla="*/ 16212 h 16212"/>
                  <a:gd name="T36" fmla="*/ 4189 w 15848"/>
                  <a:gd name="T37" fmla="*/ 16212 h 16212"/>
                  <a:gd name="T38" fmla="*/ 3441 w 15848"/>
                  <a:gd name="T39" fmla="*/ 16212 h 16212"/>
                  <a:gd name="T40" fmla="*/ 2623 w 15848"/>
                  <a:gd name="T41" fmla="*/ 16212 h 16212"/>
                  <a:gd name="T42" fmla="*/ 2623 w 15848"/>
                  <a:gd name="T43" fmla="*/ 7330 h 16212"/>
                  <a:gd name="T44" fmla="*/ 905 w 15848"/>
                  <a:gd name="T45" fmla="*/ 9012 h 16212"/>
                  <a:gd name="T46" fmla="*/ 0 w 15848"/>
                  <a:gd name="T47" fmla="*/ 8200 h 16212"/>
                  <a:gd name="T48" fmla="*/ 7919 w 15848"/>
                  <a:gd name="T49" fmla="*/ 0 h 162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5848" h="16212">
                    <a:moveTo>
                      <a:pt x="7919" y="0"/>
                    </a:moveTo>
                    <a:lnTo>
                      <a:pt x="15848" y="8200"/>
                    </a:lnTo>
                    <a:lnTo>
                      <a:pt x="14938" y="9012"/>
                    </a:lnTo>
                    <a:lnTo>
                      <a:pt x="13192" y="7330"/>
                    </a:lnTo>
                    <a:lnTo>
                      <a:pt x="13192" y="16212"/>
                    </a:lnTo>
                    <a:lnTo>
                      <a:pt x="12307" y="16212"/>
                    </a:lnTo>
                    <a:lnTo>
                      <a:pt x="11503" y="16212"/>
                    </a:lnTo>
                    <a:lnTo>
                      <a:pt x="10769" y="16212"/>
                    </a:lnTo>
                    <a:lnTo>
                      <a:pt x="10095" y="16212"/>
                    </a:lnTo>
                    <a:lnTo>
                      <a:pt x="9468" y="16212"/>
                    </a:lnTo>
                    <a:lnTo>
                      <a:pt x="8878" y="16212"/>
                    </a:lnTo>
                    <a:lnTo>
                      <a:pt x="8314" y="16212"/>
                    </a:lnTo>
                    <a:lnTo>
                      <a:pt x="7767" y="16212"/>
                    </a:lnTo>
                    <a:lnTo>
                      <a:pt x="7223" y="16212"/>
                    </a:lnTo>
                    <a:lnTo>
                      <a:pt x="6673" y="16212"/>
                    </a:lnTo>
                    <a:lnTo>
                      <a:pt x="6105" y="16212"/>
                    </a:lnTo>
                    <a:lnTo>
                      <a:pt x="5509" y="16212"/>
                    </a:lnTo>
                    <a:lnTo>
                      <a:pt x="4874" y="16212"/>
                    </a:lnTo>
                    <a:lnTo>
                      <a:pt x="4189" y="16212"/>
                    </a:lnTo>
                    <a:lnTo>
                      <a:pt x="3441" y="16212"/>
                    </a:lnTo>
                    <a:lnTo>
                      <a:pt x="2623" y="16212"/>
                    </a:lnTo>
                    <a:lnTo>
                      <a:pt x="2623" y="7330"/>
                    </a:lnTo>
                    <a:lnTo>
                      <a:pt x="905" y="9012"/>
                    </a:lnTo>
                    <a:lnTo>
                      <a:pt x="0" y="8200"/>
                    </a:lnTo>
                    <a:lnTo>
                      <a:pt x="7919" y="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588">
                    <a:solidFill>
                      <a:srgbClr val="1F1A17"/>
                    </a:solidFill>
                    <a:prstDash val="solid"/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defTabSz="844083">
                  <a:defRPr/>
                </a:pPr>
                <a:endParaRPr lang="en-MY" sz="1662" kern="0">
                  <a:solidFill>
                    <a:sysClr val="windowText" lastClr="000000"/>
                  </a:solidFill>
                </a:endParaRPr>
              </a:p>
            </p:txBody>
          </p:sp>
          <p:sp>
            <p:nvSpPr>
              <p:cNvPr id="28" name="Rectangle 35"/>
              <p:cNvSpPr>
                <a:spLocks noChangeArrowheads="1"/>
              </p:cNvSpPr>
              <p:nvPr/>
            </p:nvSpPr>
            <p:spPr bwMode="auto">
              <a:xfrm>
                <a:off x="701" y="1193"/>
                <a:ext cx="56" cy="119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FFFFFF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defTabSz="844083">
                  <a:defRPr/>
                </a:pPr>
                <a:endParaRPr lang="en-MY" sz="1662" kern="0">
                  <a:solidFill>
                    <a:sysClr val="windowText" lastClr="000000"/>
                  </a:solidFill>
                </a:endParaRPr>
              </a:p>
            </p:txBody>
          </p:sp>
        </p:grpSp>
      </p:grpSp>
      <p:sp>
        <p:nvSpPr>
          <p:cNvPr id="29" name="Rectangle 17"/>
          <p:cNvSpPr>
            <a:spLocks noChangeArrowheads="1"/>
          </p:cNvSpPr>
          <p:nvPr/>
        </p:nvSpPr>
        <p:spPr bwMode="auto">
          <a:xfrm>
            <a:off x="534410" y="2511949"/>
            <a:ext cx="1392022" cy="24999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/>
          <a:p>
            <a:pPr algn="ctr" defTabSz="826498">
              <a:buClr>
                <a:srgbClr val="FFFFFF"/>
              </a:buClr>
            </a:pPr>
            <a:r>
              <a:rPr lang="en-US" sz="1662" b="1" u="sng" dirty="0">
                <a:solidFill>
                  <a:srgbClr val="000000"/>
                </a:solidFill>
                <a:ea typeface="SimSun" pitchFamily="2" charset="-122"/>
              </a:rPr>
              <a:t>Manufacturer</a:t>
            </a:r>
          </a:p>
          <a:p>
            <a:pPr algn="ctr"/>
            <a:endParaRPr lang="en-US" sz="1292" dirty="0"/>
          </a:p>
          <a:p>
            <a:pPr algn="ctr"/>
            <a:r>
              <a:rPr lang="en-US" sz="1292" dirty="0"/>
              <a:t>Cost RM 100 + 10</a:t>
            </a:r>
          </a:p>
          <a:p>
            <a:pPr algn="ctr"/>
            <a:r>
              <a:rPr lang="en-US" sz="1292" dirty="0"/>
              <a:t>(10% Sales Tax) </a:t>
            </a:r>
          </a:p>
          <a:p>
            <a:pPr algn="ctr"/>
            <a:endParaRPr lang="en-US" sz="1292" dirty="0"/>
          </a:p>
          <a:p>
            <a:pPr algn="ctr"/>
            <a:endParaRPr lang="en-US" sz="1292" dirty="0"/>
          </a:p>
          <a:p>
            <a:pPr algn="ctr"/>
            <a:r>
              <a:rPr lang="en-US" sz="1292" dirty="0"/>
              <a:t>RM 10</a:t>
            </a:r>
          </a:p>
          <a:p>
            <a:pPr algn="ctr"/>
            <a:endParaRPr lang="en-US" sz="1292" dirty="0"/>
          </a:p>
          <a:p>
            <a:pPr algn="ctr"/>
            <a:endParaRPr lang="en-US" sz="1292" dirty="0"/>
          </a:p>
          <a:p>
            <a:pPr algn="ctr"/>
            <a:endParaRPr lang="en-US" sz="1292" dirty="0"/>
          </a:p>
          <a:p>
            <a:pPr algn="ctr"/>
            <a:r>
              <a:rPr lang="en-US" sz="1292" dirty="0"/>
              <a:t>RM 10</a:t>
            </a:r>
            <a:endParaRPr lang="en-MY" sz="1292" dirty="0"/>
          </a:p>
          <a:p>
            <a:pPr algn="ctr" defTabSz="826498">
              <a:buClr>
                <a:srgbClr val="FFFFFF"/>
              </a:buClr>
            </a:pPr>
            <a:endParaRPr lang="en-US" sz="1662" b="1" dirty="0">
              <a:solidFill>
                <a:srgbClr val="000000"/>
              </a:solidFill>
              <a:ea typeface="SimSun" pitchFamily="2" charset="-122"/>
            </a:endParaRPr>
          </a:p>
        </p:txBody>
      </p:sp>
      <p:sp>
        <p:nvSpPr>
          <p:cNvPr id="30" name="Rectangle 17"/>
          <p:cNvSpPr>
            <a:spLocks noChangeArrowheads="1"/>
          </p:cNvSpPr>
          <p:nvPr/>
        </p:nvSpPr>
        <p:spPr bwMode="auto">
          <a:xfrm>
            <a:off x="2644564" y="2511949"/>
            <a:ext cx="1392022" cy="24999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/>
          <a:p>
            <a:pPr algn="ctr" defTabSz="826498">
              <a:buClr>
                <a:srgbClr val="FFFFFF"/>
              </a:buClr>
            </a:pPr>
            <a:r>
              <a:rPr lang="en-US" sz="1662" b="1" u="sng" dirty="0">
                <a:solidFill>
                  <a:srgbClr val="000000"/>
                </a:solidFill>
                <a:ea typeface="SimSun" pitchFamily="2" charset="-122"/>
              </a:rPr>
              <a:t>Wholesaler</a:t>
            </a:r>
          </a:p>
          <a:p>
            <a:pPr algn="ctr"/>
            <a:endParaRPr lang="en-US" sz="1292" dirty="0"/>
          </a:p>
          <a:p>
            <a:pPr algn="ctr"/>
            <a:r>
              <a:rPr lang="en-US" sz="1292" dirty="0"/>
              <a:t>+ 20% Margin</a:t>
            </a:r>
          </a:p>
          <a:p>
            <a:pPr algn="ctr"/>
            <a:r>
              <a:rPr lang="en-US" sz="1292" dirty="0"/>
              <a:t>(RM 22) </a:t>
            </a:r>
          </a:p>
          <a:p>
            <a:pPr algn="ctr"/>
            <a:endParaRPr lang="en-US" sz="1292" dirty="0"/>
          </a:p>
          <a:p>
            <a:pPr algn="ctr"/>
            <a:endParaRPr lang="en-US" sz="1292" dirty="0"/>
          </a:p>
          <a:p>
            <a:pPr algn="ctr"/>
            <a:r>
              <a:rPr lang="en-US" sz="1292" dirty="0"/>
              <a:t>RM 10 x 20%</a:t>
            </a:r>
          </a:p>
          <a:p>
            <a:pPr algn="ctr"/>
            <a:r>
              <a:rPr lang="en-US" sz="1292" dirty="0"/>
              <a:t>= RM2.00</a:t>
            </a:r>
          </a:p>
          <a:p>
            <a:pPr algn="ctr"/>
            <a:endParaRPr lang="en-US" sz="1292" dirty="0"/>
          </a:p>
          <a:p>
            <a:pPr algn="ctr"/>
            <a:endParaRPr lang="en-US" sz="1292" dirty="0"/>
          </a:p>
          <a:p>
            <a:pPr algn="ctr"/>
            <a:r>
              <a:rPr lang="en-US" sz="1292" dirty="0"/>
              <a:t>-</a:t>
            </a:r>
            <a:endParaRPr lang="en-MY" sz="1292" dirty="0"/>
          </a:p>
          <a:p>
            <a:pPr algn="ctr" defTabSz="826498">
              <a:buClr>
                <a:srgbClr val="FFFFFF"/>
              </a:buClr>
            </a:pPr>
            <a:endParaRPr lang="en-US" sz="1662" b="1" dirty="0">
              <a:solidFill>
                <a:srgbClr val="000000"/>
              </a:solidFill>
              <a:ea typeface="SimSun" pitchFamily="2" charset="-122"/>
            </a:endParaRPr>
          </a:p>
        </p:txBody>
      </p:sp>
      <p:sp>
        <p:nvSpPr>
          <p:cNvPr id="31" name="Rectangle 17"/>
          <p:cNvSpPr>
            <a:spLocks noChangeArrowheads="1"/>
          </p:cNvSpPr>
          <p:nvPr/>
        </p:nvSpPr>
        <p:spPr bwMode="auto">
          <a:xfrm>
            <a:off x="4684379" y="2510900"/>
            <a:ext cx="1392022" cy="24999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/>
          <a:p>
            <a:pPr algn="ctr" defTabSz="826498">
              <a:buClr>
                <a:srgbClr val="FFFFFF"/>
              </a:buClr>
            </a:pPr>
            <a:r>
              <a:rPr lang="en-US" sz="1662" b="1" u="sng" dirty="0">
                <a:solidFill>
                  <a:srgbClr val="000000"/>
                </a:solidFill>
                <a:ea typeface="SimSun" pitchFamily="2" charset="-122"/>
              </a:rPr>
              <a:t>Retailer</a:t>
            </a:r>
          </a:p>
          <a:p>
            <a:pPr algn="ctr"/>
            <a:endParaRPr lang="en-US" sz="1292" dirty="0"/>
          </a:p>
          <a:p>
            <a:pPr algn="ctr"/>
            <a:r>
              <a:rPr lang="en-US" sz="1292" dirty="0"/>
              <a:t>+ 30% Margin</a:t>
            </a:r>
          </a:p>
          <a:p>
            <a:pPr algn="ctr"/>
            <a:r>
              <a:rPr lang="en-US" sz="1292" dirty="0"/>
              <a:t>(RM 39.60) </a:t>
            </a:r>
          </a:p>
          <a:p>
            <a:pPr algn="ctr"/>
            <a:endParaRPr lang="en-US" sz="1292" dirty="0"/>
          </a:p>
          <a:p>
            <a:pPr algn="ctr"/>
            <a:endParaRPr lang="en-US" sz="1292" dirty="0"/>
          </a:p>
          <a:p>
            <a:pPr algn="ctr"/>
            <a:r>
              <a:rPr lang="en-US" sz="1292" dirty="0"/>
              <a:t>(RM 10+2) x 30%</a:t>
            </a:r>
          </a:p>
          <a:p>
            <a:pPr algn="ctr"/>
            <a:r>
              <a:rPr lang="en-US" sz="1292" dirty="0"/>
              <a:t>= RM3.60</a:t>
            </a:r>
          </a:p>
          <a:p>
            <a:pPr algn="ctr"/>
            <a:endParaRPr lang="en-US" sz="1292" dirty="0"/>
          </a:p>
          <a:p>
            <a:pPr algn="ctr"/>
            <a:endParaRPr lang="en-US" sz="1292" dirty="0"/>
          </a:p>
          <a:p>
            <a:pPr algn="ctr"/>
            <a:r>
              <a:rPr lang="en-US" sz="1292" dirty="0"/>
              <a:t>-</a:t>
            </a:r>
            <a:endParaRPr lang="en-MY" sz="1292" dirty="0"/>
          </a:p>
          <a:p>
            <a:pPr algn="ctr" defTabSz="826498">
              <a:buClr>
                <a:srgbClr val="FFFFFF"/>
              </a:buClr>
            </a:pPr>
            <a:endParaRPr lang="en-US" sz="1662" b="1" dirty="0">
              <a:solidFill>
                <a:srgbClr val="000000"/>
              </a:solidFill>
              <a:ea typeface="SimSun" pitchFamily="2" charset="-122"/>
            </a:endParaRPr>
          </a:p>
        </p:txBody>
      </p:sp>
      <p:sp>
        <p:nvSpPr>
          <p:cNvPr id="32" name="Rectangle 17"/>
          <p:cNvSpPr>
            <a:spLocks noChangeArrowheads="1"/>
          </p:cNvSpPr>
          <p:nvPr/>
        </p:nvSpPr>
        <p:spPr bwMode="auto">
          <a:xfrm>
            <a:off x="6530521" y="2469458"/>
            <a:ext cx="1581411" cy="36502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/>
          <a:p>
            <a:pPr algn="ctr" defTabSz="826498">
              <a:buClr>
                <a:srgbClr val="FFFFFF"/>
              </a:buClr>
            </a:pPr>
            <a:r>
              <a:rPr lang="en-US" sz="1662" b="1" u="sng" dirty="0">
                <a:solidFill>
                  <a:srgbClr val="000000"/>
                </a:solidFill>
                <a:ea typeface="SimSun" pitchFamily="2" charset="-122"/>
              </a:rPr>
              <a:t>Consumer</a:t>
            </a:r>
          </a:p>
          <a:p>
            <a:pPr algn="ctr"/>
            <a:endParaRPr lang="en-US" sz="1292" dirty="0"/>
          </a:p>
          <a:p>
            <a:pPr algn="ctr"/>
            <a:endParaRPr lang="en-US" sz="1292" dirty="0"/>
          </a:p>
          <a:p>
            <a:pPr algn="ctr"/>
            <a:endParaRPr lang="en-US" sz="1292" dirty="0"/>
          </a:p>
          <a:p>
            <a:pPr algn="ctr"/>
            <a:r>
              <a:rPr lang="en-US" sz="1292" dirty="0"/>
              <a:t>Price paid by Consumer</a:t>
            </a:r>
          </a:p>
          <a:p>
            <a:pPr algn="ctr"/>
            <a:r>
              <a:rPr lang="en-US" sz="1292" dirty="0"/>
              <a:t>Tax burden </a:t>
            </a:r>
            <a:r>
              <a:rPr lang="en-US" sz="1292" b="1" dirty="0"/>
              <a:t>INCREASED</a:t>
            </a:r>
            <a:r>
              <a:rPr lang="en-US" sz="1292" dirty="0"/>
              <a:t> to RM 15.60 (10+2+3.60)</a:t>
            </a:r>
          </a:p>
          <a:p>
            <a:pPr algn="ctr"/>
            <a:endParaRPr lang="en-US" sz="1292" dirty="0"/>
          </a:p>
          <a:p>
            <a:pPr algn="ctr"/>
            <a:endParaRPr lang="en-US" sz="831" dirty="0"/>
          </a:p>
          <a:p>
            <a:pPr algn="ctr"/>
            <a:endParaRPr lang="en-US" sz="1292" dirty="0"/>
          </a:p>
          <a:p>
            <a:pPr algn="ctr"/>
            <a:endParaRPr lang="en-US" sz="1292" dirty="0"/>
          </a:p>
          <a:p>
            <a:pPr algn="ctr"/>
            <a:r>
              <a:rPr lang="en-US" sz="1292" dirty="0"/>
              <a:t>Total tax collected by Government</a:t>
            </a:r>
          </a:p>
          <a:p>
            <a:pPr algn="ctr"/>
            <a:endParaRPr lang="en-US" sz="554" dirty="0"/>
          </a:p>
          <a:p>
            <a:pPr algn="ctr"/>
            <a:endParaRPr lang="en-US" sz="1292" dirty="0"/>
          </a:p>
          <a:p>
            <a:pPr algn="ctr"/>
            <a:endParaRPr lang="en-US" sz="1292" dirty="0"/>
          </a:p>
          <a:p>
            <a:pPr algn="ctr"/>
            <a:r>
              <a:rPr lang="en-US" sz="1292" dirty="0"/>
              <a:t>Total loss/tax not collected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1926432" y="2922259"/>
            <a:ext cx="798568" cy="319639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477" b="1" dirty="0">
                <a:solidFill>
                  <a:srgbClr val="C00000"/>
                </a:solidFill>
              </a:rPr>
              <a:t>RM 110</a:t>
            </a:r>
            <a:endParaRPr lang="en-MY" sz="1477" b="1" dirty="0">
              <a:solidFill>
                <a:srgbClr val="C00000"/>
              </a:solidFill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3971850" y="2937286"/>
            <a:ext cx="798568" cy="319639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477" b="1" dirty="0">
                <a:solidFill>
                  <a:srgbClr val="C00000"/>
                </a:solidFill>
              </a:rPr>
              <a:t>RM 132</a:t>
            </a:r>
            <a:endParaRPr lang="en-MY" sz="1477" b="1" dirty="0">
              <a:solidFill>
                <a:srgbClr val="C00000"/>
              </a:solidFill>
            </a:endParaRPr>
          </a:p>
        </p:txBody>
      </p:sp>
      <p:sp>
        <p:nvSpPr>
          <p:cNvPr id="35" name="TextBox 34"/>
          <p:cNvSpPr txBox="1"/>
          <p:nvPr/>
        </p:nvSpPr>
        <p:spPr>
          <a:xfrm>
            <a:off x="6681203" y="2922259"/>
            <a:ext cx="1286103" cy="348109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662" b="1" dirty="0">
                <a:solidFill>
                  <a:srgbClr val="C00000"/>
                </a:solidFill>
              </a:rPr>
              <a:t>RM 171.60</a:t>
            </a:r>
            <a:endParaRPr lang="en-MY" sz="1662" b="1" dirty="0">
              <a:solidFill>
                <a:srgbClr val="C00000"/>
              </a:solidFill>
            </a:endParaRPr>
          </a:p>
        </p:txBody>
      </p:sp>
      <p:cxnSp>
        <p:nvCxnSpPr>
          <p:cNvPr id="36" name="Straight Connector 35"/>
          <p:cNvCxnSpPr/>
          <p:nvPr/>
        </p:nvCxnSpPr>
        <p:spPr>
          <a:xfrm>
            <a:off x="191069" y="4273062"/>
            <a:ext cx="8018585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Oval 36"/>
          <p:cNvSpPr/>
          <p:nvPr/>
        </p:nvSpPr>
        <p:spPr>
          <a:xfrm>
            <a:off x="621640" y="4488656"/>
            <a:ext cx="1280497" cy="319721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MY" sz="1662"/>
          </a:p>
        </p:txBody>
      </p:sp>
      <p:sp>
        <p:nvSpPr>
          <p:cNvPr id="38" name="Oval 37"/>
          <p:cNvSpPr/>
          <p:nvPr/>
        </p:nvSpPr>
        <p:spPr>
          <a:xfrm>
            <a:off x="2702187" y="4488656"/>
            <a:ext cx="1280497" cy="319721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MY" sz="1662"/>
          </a:p>
        </p:txBody>
      </p:sp>
      <p:sp>
        <p:nvSpPr>
          <p:cNvPr id="39" name="Oval 38"/>
          <p:cNvSpPr/>
          <p:nvPr/>
        </p:nvSpPr>
        <p:spPr>
          <a:xfrm>
            <a:off x="4740142" y="4488656"/>
            <a:ext cx="1280497" cy="319721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MY" sz="1662"/>
          </a:p>
        </p:txBody>
      </p:sp>
      <p:sp>
        <p:nvSpPr>
          <p:cNvPr id="40" name="TextBox 39"/>
          <p:cNvSpPr txBox="1"/>
          <p:nvPr/>
        </p:nvSpPr>
        <p:spPr>
          <a:xfrm>
            <a:off x="6678174" y="4478056"/>
            <a:ext cx="1286103" cy="348109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662" b="1" dirty="0">
                <a:solidFill>
                  <a:srgbClr val="C00000"/>
                </a:solidFill>
              </a:rPr>
              <a:t>RM 10.00</a:t>
            </a:r>
            <a:endParaRPr lang="en-MY" sz="1662" b="1" dirty="0">
              <a:solidFill>
                <a:srgbClr val="C00000"/>
              </a:solidFill>
            </a:endParaRPr>
          </a:p>
        </p:txBody>
      </p:sp>
      <p:sp>
        <p:nvSpPr>
          <p:cNvPr id="41" name="TextBox 40"/>
          <p:cNvSpPr txBox="1"/>
          <p:nvPr/>
        </p:nvSpPr>
        <p:spPr>
          <a:xfrm>
            <a:off x="6678174" y="5328139"/>
            <a:ext cx="1286103" cy="348109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662" b="1" dirty="0">
                <a:solidFill>
                  <a:srgbClr val="C00000"/>
                </a:solidFill>
              </a:rPr>
              <a:t>RM 5.60</a:t>
            </a:r>
            <a:endParaRPr lang="en-MY" sz="1662" b="1" dirty="0">
              <a:solidFill>
                <a:srgbClr val="C00000"/>
              </a:solidFill>
            </a:endParaRPr>
          </a:p>
        </p:txBody>
      </p:sp>
      <p:sp>
        <p:nvSpPr>
          <p:cNvPr id="42" name="24-Point Star 41"/>
          <p:cNvSpPr/>
          <p:nvPr/>
        </p:nvSpPr>
        <p:spPr>
          <a:xfrm>
            <a:off x="4377362" y="5357334"/>
            <a:ext cx="2101031" cy="925170"/>
          </a:xfrm>
          <a:prstGeom prst="star2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92" dirty="0"/>
              <a:t>Seller “take opportunity”</a:t>
            </a:r>
            <a:endParaRPr lang="en-MY" sz="1292" dirty="0"/>
          </a:p>
        </p:txBody>
      </p:sp>
      <p:pic>
        <p:nvPicPr>
          <p:cNvPr id="43" name="Picture 2" descr="S:\iACCOUNTS Master Folder\User Folder\Afif\Afif's Portal\Bahan\coins-icon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0058" y="5744669"/>
            <a:ext cx="451338" cy="4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2759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5E794-307C-49D3-8CE5-47BF882ED0AE}" type="slidenum">
              <a:rPr lang="en-MY" smtClean="0"/>
              <a:pPr/>
              <a:t>50</a:t>
            </a:fld>
            <a:endParaRPr lang="en-MY" dirty="0"/>
          </a:p>
        </p:txBody>
      </p:sp>
      <p:sp>
        <p:nvSpPr>
          <p:cNvPr id="6" name="Rectangle 5"/>
          <p:cNvSpPr/>
          <p:nvPr/>
        </p:nvSpPr>
        <p:spPr>
          <a:xfrm>
            <a:off x="-219006" y="570836"/>
            <a:ext cx="6477000" cy="844062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en-US" sz="2585" dirty="0">
                <a:latin typeface="Calibri" pitchFamily="34" charset="0"/>
                <a:cs typeface="Calibri" pitchFamily="34" charset="0"/>
              </a:rPr>
              <a:t>ELIMINATING TAX INEFFICIENCY</a:t>
            </a:r>
          </a:p>
          <a:p>
            <a:pPr lvl="1"/>
            <a:r>
              <a:rPr lang="en-US" sz="1846" dirty="0">
                <a:latin typeface="Calibri" pitchFamily="34" charset="0"/>
                <a:cs typeface="Calibri" pitchFamily="34" charset="0"/>
              </a:rPr>
              <a:t>EXAMPLE – GST AT 6%</a:t>
            </a:r>
          </a:p>
        </p:txBody>
      </p:sp>
      <p:grpSp>
        <p:nvGrpSpPr>
          <p:cNvPr id="9" name="Group 8"/>
          <p:cNvGrpSpPr/>
          <p:nvPr/>
        </p:nvGrpSpPr>
        <p:grpSpPr>
          <a:xfrm>
            <a:off x="2774484" y="1648243"/>
            <a:ext cx="942206" cy="769025"/>
            <a:chOff x="3178175" y="3651250"/>
            <a:chExt cx="1235075" cy="1008063"/>
          </a:xfrm>
        </p:grpSpPr>
        <p:sp>
          <p:nvSpPr>
            <p:cNvPr id="10" name="AutoShape 17"/>
            <p:cNvSpPr>
              <a:spLocks noChangeArrowheads="1"/>
            </p:cNvSpPr>
            <p:nvPr/>
          </p:nvSpPr>
          <p:spPr bwMode="auto">
            <a:xfrm>
              <a:off x="3178175" y="3651250"/>
              <a:ext cx="1235075" cy="1008063"/>
            </a:xfrm>
            <a:prstGeom prst="roundRect">
              <a:avLst>
                <a:gd name="adj" fmla="val 16667"/>
              </a:avLst>
            </a:prstGeom>
            <a:solidFill>
              <a:srgbClr val="45A3A1"/>
            </a:solidFill>
            <a:ln w="28575">
              <a:solidFill>
                <a:srgbClr val="FFFFFF"/>
              </a:solidFill>
              <a:round/>
              <a:headEnd/>
              <a:tailEnd/>
            </a:ln>
            <a:effectLst>
              <a:outerShdw dist="71842" dir="2700000" algn="ctr" rotWithShape="0">
                <a:srgbClr val="66CCCC"/>
              </a:outerShdw>
            </a:effectLst>
          </p:spPr>
          <p:txBody>
            <a:bodyPr wrap="none" anchor="ctr"/>
            <a:lstStyle/>
            <a:p>
              <a:pPr defTabSz="844083">
                <a:defRPr/>
              </a:pPr>
              <a:endParaRPr lang="en-MY" sz="1662" kern="0">
                <a:solidFill>
                  <a:sysClr val="windowText" lastClr="000000"/>
                </a:solidFill>
              </a:endParaRPr>
            </a:p>
          </p:txBody>
        </p:sp>
        <p:grpSp>
          <p:nvGrpSpPr>
            <p:cNvPr id="11" name="Group 93"/>
            <p:cNvGrpSpPr>
              <a:grpSpLocks/>
            </p:cNvGrpSpPr>
            <p:nvPr/>
          </p:nvGrpSpPr>
          <p:grpSpPr bwMode="auto">
            <a:xfrm>
              <a:off x="3336925" y="3833813"/>
              <a:ext cx="784225" cy="722312"/>
              <a:chOff x="2109" y="3849"/>
              <a:chExt cx="536" cy="494"/>
            </a:xfrm>
          </p:grpSpPr>
          <p:sp>
            <p:nvSpPr>
              <p:cNvPr id="12" name="Freeform 94"/>
              <p:cNvSpPr>
                <a:spLocks/>
              </p:cNvSpPr>
              <p:nvPr/>
            </p:nvSpPr>
            <p:spPr bwMode="auto">
              <a:xfrm>
                <a:off x="2109" y="3849"/>
                <a:ext cx="536" cy="360"/>
              </a:xfrm>
              <a:custGeom>
                <a:avLst/>
                <a:gdLst>
                  <a:gd name="T0" fmla="*/ 85 w 529"/>
                  <a:gd name="T1" fmla="*/ 35 h 752"/>
                  <a:gd name="T2" fmla="*/ 8 w 529"/>
                  <a:gd name="T3" fmla="*/ 0 h 752"/>
                  <a:gd name="T4" fmla="*/ 0 w 529"/>
                  <a:gd name="T5" fmla="*/ 58 h 752"/>
                  <a:gd name="T6" fmla="*/ 60 w 529"/>
                  <a:gd name="T7" fmla="*/ 85 h 752"/>
                  <a:gd name="T8" fmla="*/ 156 w 529"/>
                  <a:gd name="T9" fmla="*/ 561 h 752"/>
                  <a:gd name="T10" fmla="*/ 156 w 529"/>
                  <a:gd name="T11" fmla="*/ 561 h 752"/>
                  <a:gd name="T12" fmla="*/ 195 w 529"/>
                  <a:gd name="T13" fmla="*/ 752 h 752"/>
                  <a:gd name="T14" fmla="*/ 452 w 529"/>
                  <a:gd name="T15" fmla="*/ 752 h 752"/>
                  <a:gd name="T16" fmla="*/ 452 w 529"/>
                  <a:gd name="T17" fmla="*/ 692 h 752"/>
                  <a:gd name="T18" fmla="*/ 218 w 529"/>
                  <a:gd name="T19" fmla="*/ 692 h 752"/>
                  <a:gd name="T20" fmla="*/ 192 w 529"/>
                  <a:gd name="T21" fmla="*/ 561 h 752"/>
                  <a:gd name="T22" fmla="*/ 473 w 529"/>
                  <a:gd name="T23" fmla="*/ 561 h 752"/>
                  <a:gd name="T24" fmla="*/ 529 w 529"/>
                  <a:gd name="T25" fmla="*/ 120 h 752"/>
                  <a:gd name="T26" fmla="*/ 102 w 529"/>
                  <a:gd name="T27" fmla="*/ 120 h 752"/>
                  <a:gd name="T28" fmla="*/ 85 w 529"/>
                  <a:gd name="T29" fmla="*/ 35 h 7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529" h="752">
                    <a:moveTo>
                      <a:pt x="85" y="35"/>
                    </a:moveTo>
                    <a:lnTo>
                      <a:pt x="8" y="0"/>
                    </a:lnTo>
                    <a:lnTo>
                      <a:pt x="0" y="58"/>
                    </a:lnTo>
                    <a:lnTo>
                      <a:pt x="60" y="85"/>
                    </a:lnTo>
                    <a:lnTo>
                      <a:pt x="156" y="561"/>
                    </a:lnTo>
                    <a:lnTo>
                      <a:pt x="156" y="561"/>
                    </a:lnTo>
                    <a:lnTo>
                      <a:pt x="195" y="752"/>
                    </a:lnTo>
                    <a:lnTo>
                      <a:pt x="452" y="752"/>
                    </a:lnTo>
                    <a:lnTo>
                      <a:pt x="452" y="692"/>
                    </a:lnTo>
                    <a:lnTo>
                      <a:pt x="218" y="692"/>
                    </a:lnTo>
                    <a:lnTo>
                      <a:pt x="192" y="561"/>
                    </a:lnTo>
                    <a:lnTo>
                      <a:pt x="473" y="561"/>
                    </a:lnTo>
                    <a:lnTo>
                      <a:pt x="529" y="120"/>
                    </a:lnTo>
                    <a:lnTo>
                      <a:pt x="102" y="120"/>
                    </a:lnTo>
                    <a:lnTo>
                      <a:pt x="85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defTabSz="844083">
                  <a:defRPr/>
                </a:pPr>
                <a:endParaRPr lang="en-MY" sz="1662" kern="0">
                  <a:solidFill>
                    <a:sysClr val="windowText" lastClr="000000"/>
                  </a:solidFill>
                </a:endParaRPr>
              </a:p>
            </p:txBody>
          </p:sp>
          <p:sp>
            <p:nvSpPr>
              <p:cNvPr id="13" name="AutoShape 95"/>
              <p:cNvSpPr>
                <a:spLocks noChangeArrowheads="1"/>
              </p:cNvSpPr>
              <p:nvPr/>
            </p:nvSpPr>
            <p:spPr bwMode="auto">
              <a:xfrm>
                <a:off x="2291" y="4238"/>
                <a:ext cx="104" cy="104"/>
              </a:xfrm>
              <a:custGeom>
                <a:avLst/>
                <a:gdLst>
                  <a:gd name="G0" fmla="+- 5400 0 0"/>
                  <a:gd name="G1" fmla="+- 21600 0 5400"/>
                  <a:gd name="G2" fmla="+- 21600 0 5400"/>
                  <a:gd name="G3" fmla="*/ G0 2929 10000"/>
                  <a:gd name="G4" fmla="+- 21600 0 G3"/>
                  <a:gd name="G5" fmla="+- 21600 0 G3"/>
                  <a:gd name="T0" fmla="*/ 10800 w 21600"/>
                  <a:gd name="T1" fmla="*/ 0 h 21600"/>
                  <a:gd name="T2" fmla="*/ 3163 w 21600"/>
                  <a:gd name="T3" fmla="*/ 3163 h 21600"/>
                  <a:gd name="T4" fmla="*/ 0 w 21600"/>
                  <a:gd name="T5" fmla="*/ 10800 h 21600"/>
                  <a:gd name="T6" fmla="*/ 3163 w 21600"/>
                  <a:gd name="T7" fmla="*/ 18437 h 21600"/>
                  <a:gd name="T8" fmla="*/ 10800 w 21600"/>
                  <a:gd name="T9" fmla="*/ 21600 h 21600"/>
                  <a:gd name="T10" fmla="*/ 18437 w 21600"/>
                  <a:gd name="T11" fmla="*/ 18437 h 21600"/>
                  <a:gd name="T12" fmla="*/ 21600 w 21600"/>
                  <a:gd name="T13" fmla="*/ 10800 h 21600"/>
                  <a:gd name="T14" fmla="*/ 18437 w 21600"/>
                  <a:gd name="T15" fmla="*/ 3163 h 21600"/>
                  <a:gd name="T16" fmla="*/ 3163 w 21600"/>
                  <a:gd name="T17" fmla="*/ 3163 h 21600"/>
                  <a:gd name="T18" fmla="*/ 18437 w 21600"/>
                  <a:gd name="T19" fmla="*/ 18437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T16" t="T17" r="T18" b="T19"/>
                <a:pathLst>
                  <a:path w="21600" h="21600">
                    <a:moveTo>
                      <a:pt x="0" y="10800"/>
                    </a:moveTo>
                    <a:cubicBezTo>
                      <a:pt x="0" y="4835"/>
                      <a:pt x="4835" y="0"/>
                      <a:pt x="10800" y="0"/>
                    </a:cubicBezTo>
                    <a:cubicBezTo>
                      <a:pt x="16765" y="0"/>
                      <a:pt x="21600" y="4835"/>
                      <a:pt x="21600" y="10800"/>
                    </a:cubicBezTo>
                    <a:cubicBezTo>
                      <a:pt x="21600" y="16765"/>
                      <a:pt x="16765" y="21600"/>
                      <a:pt x="10800" y="21600"/>
                    </a:cubicBezTo>
                    <a:cubicBezTo>
                      <a:pt x="4835" y="21600"/>
                      <a:pt x="0" y="16765"/>
                      <a:pt x="0" y="10800"/>
                    </a:cubicBezTo>
                    <a:close/>
                    <a:moveTo>
                      <a:pt x="5400" y="10800"/>
                    </a:moveTo>
                    <a:cubicBezTo>
                      <a:pt x="5400" y="13782"/>
                      <a:pt x="7818" y="16200"/>
                      <a:pt x="10800" y="16200"/>
                    </a:cubicBezTo>
                    <a:cubicBezTo>
                      <a:pt x="13782" y="16200"/>
                      <a:pt x="16200" y="13782"/>
                      <a:pt x="16200" y="10800"/>
                    </a:cubicBezTo>
                    <a:cubicBezTo>
                      <a:pt x="16200" y="7818"/>
                      <a:pt x="13782" y="5400"/>
                      <a:pt x="10800" y="5400"/>
                    </a:cubicBezTo>
                    <a:cubicBezTo>
                      <a:pt x="7818" y="5400"/>
                      <a:pt x="5400" y="7818"/>
                      <a:pt x="5400" y="10800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FFFFFF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defTabSz="844083">
                  <a:defRPr/>
                </a:pPr>
                <a:endParaRPr lang="en-MY" sz="1662" kern="0">
                  <a:solidFill>
                    <a:sysClr val="windowText" lastClr="000000"/>
                  </a:solidFill>
                </a:endParaRPr>
              </a:p>
            </p:txBody>
          </p:sp>
          <p:sp>
            <p:nvSpPr>
              <p:cNvPr id="14" name="AutoShape 96"/>
              <p:cNvSpPr>
                <a:spLocks noChangeArrowheads="1"/>
              </p:cNvSpPr>
              <p:nvPr/>
            </p:nvSpPr>
            <p:spPr bwMode="auto">
              <a:xfrm>
                <a:off x="2488" y="4239"/>
                <a:ext cx="104" cy="104"/>
              </a:xfrm>
              <a:custGeom>
                <a:avLst/>
                <a:gdLst>
                  <a:gd name="G0" fmla="+- 5400 0 0"/>
                  <a:gd name="G1" fmla="+- 21600 0 5400"/>
                  <a:gd name="G2" fmla="+- 21600 0 5400"/>
                  <a:gd name="G3" fmla="*/ G0 2929 10000"/>
                  <a:gd name="G4" fmla="+- 21600 0 G3"/>
                  <a:gd name="G5" fmla="+- 21600 0 G3"/>
                  <a:gd name="T0" fmla="*/ 10800 w 21600"/>
                  <a:gd name="T1" fmla="*/ 0 h 21600"/>
                  <a:gd name="T2" fmla="*/ 3163 w 21600"/>
                  <a:gd name="T3" fmla="*/ 3163 h 21600"/>
                  <a:gd name="T4" fmla="*/ 0 w 21600"/>
                  <a:gd name="T5" fmla="*/ 10800 h 21600"/>
                  <a:gd name="T6" fmla="*/ 3163 w 21600"/>
                  <a:gd name="T7" fmla="*/ 18437 h 21600"/>
                  <a:gd name="T8" fmla="*/ 10800 w 21600"/>
                  <a:gd name="T9" fmla="*/ 21600 h 21600"/>
                  <a:gd name="T10" fmla="*/ 18437 w 21600"/>
                  <a:gd name="T11" fmla="*/ 18437 h 21600"/>
                  <a:gd name="T12" fmla="*/ 21600 w 21600"/>
                  <a:gd name="T13" fmla="*/ 10800 h 21600"/>
                  <a:gd name="T14" fmla="*/ 18437 w 21600"/>
                  <a:gd name="T15" fmla="*/ 3163 h 21600"/>
                  <a:gd name="T16" fmla="*/ 3163 w 21600"/>
                  <a:gd name="T17" fmla="*/ 3163 h 21600"/>
                  <a:gd name="T18" fmla="*/ 18437 w 21600"/>
                  <a:gd name="T19" fmla="*/ 18437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T16" t="T17" r="T18" b="T19"/>
                <a:pathLst>
                  <a:path w="21600" h="21600">
                    <a:moveTo>
                      <a:pt x="0" y="10800"/>
                    </a:moveTo>
                    <a:cubicBezTo>
                      <a:pt x="0" y="4835"/>
                      <a:pt x="4835" y="0"/>
                      <a:pt x="10800" y="0"/>
                    </a:cubicBezTo>
                    <a:cubicBezTo>
                      <a:pt x="16765" y="0"/>
                      <a:pt x="21600" y="4835"/>
                      <a:pt x="21600" y="10800"/>
                    </a:cubicBezTo>
                    <a:cubicBezTo>
                      <a:pt x="21600" y="16765"/>
                      <a:pt x="16765" y="21600"/>
                      <a:pt x="10800" y="21600"/>
                    </a:cubicBezTo>
                    <a:cubicBezTo>
                      <a:pt x="4835" y="21600"/>
                      <a:pt x="0" y="16765"/>
                      <a:pt x="0" y="10800"/>
                    </a:cubicBezTo>
                    <a:close/>
                    <a:moveTo>
                      <a:pt x="5400" y="10800"/>
                    </a:moveTo>
                    <a:cubicBezTo>
                      <a:pt x="5400" y="13782"/>
                      <a:pt x="7818" y="16200"/>
                      <a:pt x="10800" y="16200"/>
                    </a:cubicBezTo>
                    <a:cubicBezTo>
                      <a:pt x="13782" y="16200"/>
                      <a:pt x="16200" y="13782"/>
                      <a:pt x="16200" y="10800"/>
                    </a:cubicBezTo>
                    <a:cubicBezTo>
                      <a:pt x="16200" y="7818"/>
                      <a:pt x="13782" y="5400"/>
                      <a:pt x="10800" y="5400"/>
                    </a:cubicBezTo>
                    <a:cubicBezTo>
                      <a:pt x="7818" y="5400"/>
                      <a:pt x="5400" y="7818"/>
                      <a:pt x="5400" y="10800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FFFFFF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defTabSz="844083">
                  <a:defRPr/>
                </a:pPr>
                <a:endParaRPr lang="en-MY" sz="1662" kern="0">
                  <a:solidFill>
                    <a:sysClr val="windowText" lastClr="000000"/>
                  </a:solidFill>
                </a:endParaRPr>
              </a:p>
            </p:txBody>
          </p:sp>
        </p:grpSp>
      </p:grpSp>
      <p:grpSp>
        <p:nvGrpSpPr>
          <p:cNvPr id="15" name="Group 14"/>
          <p:cNvGrpSpPr/>
          <p:nvPr/>
        </p:nvGrpSpPr>
        <p:grpSpPr>
          <a:xfrm>
            <a:off x="4867774" y="1648245"/>
            <a:ext cx="942206" cy="769024"/>
            <a:chOff x="5995988" y="3659188"/>
            <a:chExt cx="1235075" cy="1008062"/>
          </a:xfrm>
        </p:grpSpPr>
        <p:sp>
          <p:nvSpPr>
            <p:cNvPr id="16" name="AutoShape 26"/>
            <p:cNvSpPr>
              <a:spLocks noChangeArrowheads="1"/>
            </p:cNvSpPr>
            <p:nvPr/>
          </p:nvSpPr>
          <p:spPr bwMode="auto">
            <a:xfrm>
              <a:off x="5995988" y="3659188"/>
              <a:ext cx="1235075" cy="1008062"/>
            </a:xfrm>
            <a:prstGeom prst="roundRect">
              <a:avLst>
                <a:gd name="adj" fmla="val 16667"/>
              </a:avLst>
            </a:prstGeom>
            <a:solidFill>
              <a:srgbClr val="45A3A1"/>
            </a:solidFill>
            <a:ln w="28575">
              <a:solidFill>
                <a:srgbClr val="FFFFFF"/>
              </a:solidFill>
              <a:round/>
              <a:headEnd/>
              <a:tailEnd/>
            </a:ln>
            <a:effectLst>
              <a:outerShdw dist="71842" dir="2700000" algn="ctr" rotWithShape="0">
                <a:srgbClr val="66CCCC"/>
              </a:outerShdw>
            </a:effectLst>
          </p:spPr>
          <p:txBody>
            <a:bodyPr wrap="none" anchor="ctr"/>
            <a:lstStyle/>
            <a:p>
              <a:pPr defTabSz="844083">
                <a:defRPr/>
              </a:pPr>
              <a:endParaRPr lang="en-MY" sz="1662" kern="0">
                <a:solidFill>
                  <a:sysClr val="windowText" lastClr="000000"/>
                </a:solidFill>
              </a:endParaRPr>
            </a:p>
          </p:txBody>
        </p:sp>
        <p:sp>
          <p:nvSpPr>
            <p:cNvPr id="17" name="Rectangle 86"/>
            <p:cNvSpPr>
              <a:spLocks noChangeArrowheads="1"/>
            </p:cNvSpPr>
            <p:nvPr/>
          </p:nvSpPr>
          <p:spPr bwMode="auto">
            <a:xfrm>
              <a:off x="6461125" y="3862388"/>
              <a:ext cx="598488" cy="603250"/>
            </a:xfrm>
            <a:prstGeom prst="rect">
              <a:avLst/>
            </a:prstGeom>
            <a:solidFill>
              <a:srgbClr val="66CCCC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defTabSz="844083">
                <a:defRPr/>
              </a:pPr>
              <a:endParaRPr lang="en-MY" sz="1662" kern="0">
                <a:solidFill>
                  <a:sysClr val="windowText" lastClr="000000"/>
                </a:solidFill>
              </a:endParaRPr>
            </a:p>
          </p:txBody>
        </p:sp>
        <p:grpSp>
          <p:nvGrpSpPr>
            <p:cNvPr id="18" name="Group 87"/>
            <p:cNvGrpSpPr>
              <a:grpSpLocks/>
            </p:cNvGrpSpPr>
            <p:nvPr/>
          </p:nvGrpSpPr>
          <p:grpSpPr bwMode="auto">
            <a:xfrm rot="691424">
              <a:off x="6203950" y="3789363"/>
              <a:ext cx="596900" cy="749300"/>
              <a:chOff x="3523" y="3958"/>
              <a:chExt cx="510" cy="629"/>
            </a:xfrm>
          </p:grpSpPr>
          <p:sp>
            <p:nvSpPr>
              <p:cNvPr id="19" name="Rectangle 88"/>
              <p:cNvSpPr>
                <a:spLocks noChangeArrowheads="1"/>
              </p:cNvSpPr>
              <p:nvPr/>
            </p:nvSpPr>
            <p:spPr bwMode="auto">
              <a:xfrm>
                <a:off x="3523" y="4082"/>
                <a:ext cx="510" cy="505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FFFFFF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defTabSz="844083">
                  <a:defRPr/>
                </a:pPr>
                <a:endParaRPr lang="en-MY" sz="1662" kern="0">
                  <a:solidFill>
                    <a:sysClr val="windowText" lastClr="000000"/>
                  </a:solidFill>
                </a:endParaRPr>
              </a:p>
            </p:txBody>
          </p:sp>
          <p:sp>
            <p:nvSpPr>
              <p:cNvPr id="20" name="AutoShape 89"/>
              <p:cNvSpPr>
                <a:spLocks noChangeArrowheads="1"/>
              </p:cNvSpPr>
              <p:nvPr/>
            </p:nvSpPr>
            <p:spPr bwMode="auto">
              <a:xfrm>
                <a:off x="3626" y="3958"/>
                <a:ext cx="305" cy="289"/>
              </a:xfrm>
              <a:custGeom>
                <a:avLst/>
                <a:gdLst>
                  <a:gd name="G0" fmla="+- 8392 0 0"/>
                  <a:gd name="G1" fmla="+- 11779924 0 0"/>
                  <a:gd name="G2" fmla="+- 0 0 11779924"/>
                  <a:gd name="T0" fmla="*/ 0 256 1"/>
                  <a:gd name="T1" fmla="*/ 180 256 1"/>
                  <a:gd name="G3" fmla="+- 11779924 T0 T1"/>
                  <a:gd name="T2" fmla="*/ 0 256 1"/>
                  <a:gd name="T3" fmla="*/ 90 256 1"/>
                  <a:gd name="G4" fmla="+- 11779924 T2 T3"/>
                  <a:gd name="G5" fmla="*/ G4 2 1"/>
                  <a:gd name="T4" fmla="*/ 90 256 1"/>
                  <a:gd name="T5" fmla="*/ 0 256 1"/>
                  <a:gd name="G6" fmla="+- 11779924 T4 T5"/>
                  <a:gd name="G7" fmla="*/ G6 2 1"/>
                  <a:gd name="G8" fmla="abs 11779924"/>
                  <a:gd name="T6" fmla="*/ 0 256 1"/>
                  <a:gd name="T7" fmla="*/ 90 256 1"/>
                  <a:gd name="G9" fmla="+- G8 T6 T7"/>
                  <a:gd name="G10" fmla="?: G9 G7 G5"/>
                  <a:gd name="T8" fmla="*/ 0 256 1"/>
                  <a:gd name="T9" fmla="*/ 360 256 1"/>
                  <a:gd name="G11" fmla="+- G10 T8 T9"/>
                  <a:gd name="G12" fmla="?: G10 G11 G10"/>
                  <a:gd name="T10" fmla="*/ 0 256 1"/>
                  <a:gd name="T11" fmla="*/ 360 256 1"/>
                  <a:gd name="G13" fmla="+- G12 T10 T11"/>
                  <a:gd name="G14" fmla="?: G12 G13 G12"/>
                  <a:gd name="G15" fmla="+- 0 0 G14"/>
                  <a:gd name="G16" fmla="+- 10800 0 0"/>
                  <a:gd name="G17" fmla="+- 10800 0 8392"/>
                  <a:gd name="G18" fmla="*/ 8392 1 2"/>
                  <a:gd name="G19" fmla="+- G18 5400 0"/>
                  <a:gd name="G20" fmla="cos G19 11779924"/>
                  <a:gd name="G21" fmla="sin G19 11779924"/>
                  <a:gd name="G22" fmla="+- G20 10800 0"/>
                  <a:gd name="G23" fmla="+- G21 10800 0"/>
                  <a:gd name="G24" fmla="+- 10800 0 G20"/>
                  <a:gd name="G25" fmla="+- 8392 10800 0"/>
                  <a:gd name="G26" fmla="?: G9 G17 G25"/>
                  <a:gd name="G27" fmla="?: G9 0 21600"/>
                  <a:gd name="G28" fmla="cos 10800 11779924"/>
                  <a:gd name="G29" fmla="sin 10800 11779924"/>
                  <a:gd name="G30" fmla="sin 8392 11779924"/>
                  <a:gd name="G31" fmla="+- G28 10800 0"/>
                  <a:gd name="G32" fmla="+- G29 10800 0"/>
                  <a:gd name="G33" fmla="+- G30 10800 0"/>
                  <a:gd name="G34" fmla="?: G4 0 G31"/>
                  <a:gd name="G35" fmla="?: 11779924 G34 0"/>
                  <a:gd name="G36" fmla="?: G6 G35 G31"/>
                  <a:gd name="G37" fmla="+- 21600 0 G36"/>
                  <a:gd name="G38" fmla="?: G4 0 G33"/>
                  <a:gd name="G39" fmla="?: 11779924 G38 G32"/>
                  <a:gd name="G40" fmla="?: G6 G39 0"/>
                  <a:gd name="G41" fmla="?: G4 G32 21600"/>
                  <a:gd name="G42" fmla="?: G6 G41 G33"/>
                  <a:gd name="T12" fmla="*/ 10800 w 21600"/>
                  <a:gd name="T13" fmla="*/ 0 h 21600"/>
                  <a:gd name="T14" fmla="*/ 1204 w 21600"/>
                  <a:gd name="T15" fmla="*/ 10842 h 21600"/>
                  <a:gd name="T16" fmla="*/ 10800 w 21600"/>
                  <a:gd name="T17" fmla="*/ 2408 h 21600"/>
                  <a:gd name="T18" fmla="*/ 20396 w 21600"/>
                  <a:gd name="T19" fmla="*/ 10842 h 21600"/>
                  <a:gd name="T20" fmla="*/ G36 w 21600"/>
                  <a:gd name="T21" fmla="*/ G40 h 21600"/>
                  <a:gd name="T22" fmla="*/ G37 w 21600"/>
                  <a:gd name="T23" fmla="*/ G42 h 21600"/>
                </a:gdLst>
                <a:ahLst/>
                <a:cxnLst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T20" t="T21" r="T22" b="T23"/>
                <a:pathLst>
                  <a:path w="21600" h="21600">
                    <a:moveTo>
                      <a:pt x="2408" y="10837"/>
                    </a:moveTo>
                    <a:cubicBezTo>
                      <a:pt x="2408" y="10824"/>
                      <a:pt x="2408" y="10812"/>
                      <a:pt x="2408" y="10800"/>
                    </a:cubicBezTo>
                    <a:cubicBezTo>
                      <a:pt x="2408" y="6165"/>
                      <a:pt x="6165" y="2408"/>
                      <a:pt x="10800" y="2408"/>
                    </a:cubicBezTo>
                    <a:cubicBezTo>
                      <a:pt x="15434" y="2408"/>
                      <a:pt x="19192" y="6165"/>
                      <a:pt x="19192" y="10800"/>
                    </a:cubicBezTo>
                    <a:cubicBezTo>
                      <a:pt x="19192" y="10812"/>
                      <a:pt x="19191" y="10824"/>
                      <a:pt x="19191" y="10837"/>
                    </a:cubicBezTo>
                    <a:lnTo>
                      <a:pt x="21599" y="10847"/>
                    </a:lnTo>
                    <a:cubicBezTo>
                      <a:pt x="21599" y="10831"/>
                      <a:pt x="21600" y="10815"/>
                      <a:pt x="21600" y="10800"/>
                    </a:cubicBezTo>
                    <a:cubicBezTo>
                      <a:pt x="21600" y="4835"/>
                      <a:pt x="16764" y="0"/>
                      <a:pt x="10800" y="0"/>
                    </a:cubicBezTo>
                    <a:cubicBezTo>
                      <a:pt x="4835" y="0"/>
                      <a:pt x="0" y="4835"/>
                      <a:pt x="0" y="10800"/>
                    </a:cubicBezTo>
                    <a:cubicBezTo>
                      <a:pt x="-1" y="10815"/>
                      <a:pt x="0" y="10831"/>
                      <a:pt x="0" y="10847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FFFFFF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defTabSz="844083">
                  <a:defRPr/>
                </a:pPr>
                <a:endParaRPr lang="en-MY" sz="1662" kern="0">
                  <a:solidFill>
                    <a:sysClr val="windowText" lastClr="000000"/>
                  </a:solidFill>
                </a:endParaRPr>
              </a:p>
            </p:txBody>
          </p:sp>
        </p:grpSp>
      </p:grpSp>
      <p:grpSp>
        <p:nvGrpSpPr>
          <p:cNvPr id="21" name="Group 20"/>
          <p:cNvGrpSpPr/>
          <p:nvPr/>
        </p:nvGrpSpPr>
        <p:grpSpPr>
          <a:xfrm>
            <a:off x="7078531" y="1603786"/>
            <a:ext cx="942206" cy="769024"/>
            <a:chOff x="7075227" y="2774275"/>
            <a:chExt cx="1235075" cy="1008062"/>
          </a:xfrm>
        </p:grpSpPr>
        <p:sp>
          <p:nvSpPr>
            <p:cNvPr id="22" name="AutoShape 21"/>
            <p:cNvSpPr>
              <a:spLocks noChangeArrowheads="1"/>
            </p:cNvSpPr>
            <p:nvPr/>
          </p:nvSpPr>
          <p:spPr bwMode="auto">
            <a:xfrm>
              <a:off x="7075227" y="2774275"/>
              <a:ext cx="1235075" cy="1008062"/>
            </a:xfrm>
            <a:prstGeom prst="roundRect">
              <a:avLst>
                <a:gd name="adj" fmla="val 16667"/>
              </a:avLst>
            </a:prstGeom>
            <a:solidFill>
              <a:srgbClr val="45A3A1"/>
            </a:solidFill>
            <a:ln w="28575">
              <a:solidFill>
                <a:srgbClr val="FFFFFF"/>
              </a:solidFill>
              <a:round/>
              <a:headEnd/>
              <a:tailEnd/>
            </a:ln>
            <a:effectLst>
              <a:outerShdw dist="71842" dir="2700000" algn="ctr" rotWithShape="0">
                <a:srgbClr val="66CCCC"/>
              </a:outerShdw>
            </a:effectLst>
          </p:spPr>
          <p:txBody>
            <a:bodyPr wrap="none" anchor="ctr"/>
            <a:lstStyle/>
            <a:p>
              <a:pPr defTabSz="844083">
                <a:defRPr/>
              </a:pPr>
              <a:endParaRPr lang="en-MY" sz="1662" kern="0">
                <a:solidFill>
                  <a:sysClr val="windowText" lastClr="000000"/>
                </a:solidFill>
              </a:endParaRPr>
            </a:p>
          </p:txBody>
        </p:sp>
        <p:sp>
          <p:nvSpPr>
            <p:cNvPr id="23" name="Freeform 122"/>
            <p:cNvSpPr>
              <a:spLocks/>
            </p:cNvSpPr>
            <p:nvPr/>
          </p:nvSpPr>
          <p:spPr bwMode="auto">
            <a:xfrm>
              <a:off x="7549889" y="2871112"/>
              <a:ext cx="293688" cy="814388"/>
            </a:xfrm>
            <a:custGeom>
              <a:avLst/>
              <a:gdLst>
                <a:gd name="T0" fmla="*/ 4558 w 6132"/>
                <a:gd name="T1" fmla="*/ 3551 h 16980"/>
                <a:gd name="T2" fmla="*/ 4932 w 6132"/>
                <a:gd name="T3" fmla="*/ 3676 h 16980"/>
                <a:gd name="T4" fmla="*/ 5287 w 6132"/>
                <a:gd name="T5" fmla="*/ 3900 h 16980"/>
                <a:gd name="T6" fmla="*/ 5619 w 6132"/>
                <a:gd name="T7" fmla="*/ 4220 h 16980"/>
                <a:gd name="T8" fmla="*/ 5880 w 6132"/>
                <a:gd name="T9" fmla="*/ 4585 h 16980"/>
                <a:gd name="T10" fmla="*/ 6049 w 6132"/>
                <a:gd name="T11" fmla="*/ 4967 h 16980"/>
                <a:gd name="T12" fmla="*/ 6127 w 6132"/>
                <a:gd name="T13" fmla="*/ 5370 h 16980"/>
                <a:gd name="T14" fmla="*/ 6122 w 6132"/>
                <a:gd name="T15" fmla="*/ 9793 h 16980"/>
                <a:gd name="T16" fmla="*/ 6053 w 6132"/>
                <a:gd name="T17" fmla="*/ 10109 h 16980"/>
                <a:gd name="T18" fmla="*/ 5917 w 6132"/>
                <a:gd name="T19" fmla="*/ 10397 h 16980"/>
                <a:gd name="T20" fmla="*/ 5715 w 6132"/>
                <a:gd name="T21" fmla="*/ 10660 h 16980"/>
                <a:gd name="T22" fmla="*/ 5455 w 6132"/>
                <a:gd name="T23" fmla="*/ 10883 h 16980"/>
                <a:gd name="T24" fmla="*/ 5145 w 6132"/>
                <a:gd name="T25" fmla="*/ 11056 h 16980"/>
                <a:gd name="T26" fmla="*/ 4787 w 6132"/>
                <a:gd name="T27" fmla="*/ 11178 h 16980"/>
                <a:gd name="T28" fmla="*/ 1424 w 6132"/>
                <a:gd name="T29" fmla="*/ 11201 h 16980"/>
                <a:gd name="T30" fmla="*/ 1026 w 6132"/>
                <a:gd name="T31" fmla="*/ 11058 h 16980"/>
                <a:gd name="T32" fmla="*/ 719 w 6132"/>
                <a:gd name="T33" fmla="*/ 10901 h 16980"/>
                <a:gd name="T34" fmla="*/ 456 w 6132"/>
                <a:gd name="T35" fmla="*/ 10714 h 16980"/>
                <a:gd name="T36" fmla="*/ 247 w 6132"/>
                <a:gd name="T37" fmla="*/ 10503 h 16980"/>
                <a:gd name="T38" fmla="*/ 101 w 6132"/>
                <a:gd name="T39" fmla="*/ 10281 h 16980"/>
                <a:gd name="T40" fmla="*/ 19 w 6132"/>
                <a:gd name="T41" fmla="*/ 10047 h 16980"/>
                <a:gd name="T42" fmla="*/ 1 w 6132"/>
                <a:gd name="T43" fmla="*/ 5453 h 16980"/>
                <a:gd name="T44" fmla="*/ 57 w 6132"/>
                <a:gd name="T45" fmla="*/ 4978 h 16980"/>
                <a:gd name="T46" fmla="*/ 208 w 6132"/>
                <a:gd name="T47" fmla="*/ 4560 h 16980"/>
                <a:gd name="T48" fmla="*/ 453 w 6132"/>
                <a:gd name="T49" fmla="*/ 4201 h 16980"/>
                <a:gd name="T50" fmla="*/ 789 w 6132"/>
                <a:gd name="T51" fmla="*/ 3904 h 16980"/>
                <a:gd name="T52" fmla="*/ 1194 w 6132"/>
                <a:gd name="T53" fmla="*/ 3691 h 16980"/>
                <a:gd name="T54" fmla="*/ 1670 w 6132"/>
                <a:gd name="T55" fmla="*/ 3564 h 16980"/>
                <a:gd name="T56" fmla="*/ 2212 w 6132"/>
                <a:gd name="T57" fmla="*/ 3522 h 16980"/>
                <a:gd name="T58" fmla="*/ 2312 w 6132"/>
                <a:gd name="T59" fmla="*/ 3514 h 16980"/>
                <a:gd name="T60" fmla="*/ 2617 w 6132"/>
                <a:gd name="T61" fmla="*/ 3511 h 16980"/>
                <a:gd name="T62" fmla="*/ 2686 w 6132"/>
                <a:gd name="T63" fmla="*/ 3430 h 16980"/>
                <a:gd name="T64" fmla="*/ 2402 w 6132"/>
                <a:gd name="T65" fmla="*/ 3322 h 16980"/>
                <a:gd name="T66" fmla="*/ 2117 w 6132"/>
                <a:gd name="T67" fmla="*/ 3158 h 16980"/>
                <a:gd name="T68" fmla="*/ 1869 w 6132"/>
                <a:gd name="T69" fmla="*/ 2950 h 16980"/>
                <a:gd name="T70" fmla="*/ 1660 w 6132"/>
                <a:gd name="T71" fmla="*/ 2699 h 16980"/>
                <a:gd name="T72" fmla="*/ 1506 w 6132"/>
                <a:gd name="T73" fmla="*/ 2420 h 16980"/>
                <a:gd name="T74" fmla="*/ 1408 w 6132"/>
                <a:gd name="T75" fmla="*/ 2123 h 16980"/>
                <a:gd name="T76" fmla="*/ 1367 w 6132"/>
                <a:gd name="T77" fmla="*/ 1804 h 16980"/>
                <a:gd name="T78" fmla="*/ 1390 w 6132"/>
                <a:gd name="T79" fmla="*/ 1427 h 16980"/>
                <a:gd name="T80" fmla="*/ 1493 w 6132"/>
                <a:gd name="T81" fmla="*/ 1068 h 16980"/>
                <a:gd name="T82" fmla="*/ 1676 w 6132"/>
                <a:gd name="T83" fmla="*/ 742 h 16980"/>
                <a:gd name="T84" fmla="*/ 1940 w 6132"/>
                <a:gd name="T85" fmla="*/ 448 h 16980"/>
                <a:gd name="T86" fmla="*/ 2247 w 6132"/>
                <a:gd name="T87" fmla="*/ 219 h 16980"/>
                <a:gd name="T88" fmla="*/ 2588 w 6132"/>
                <a:gd name="T89" fmla="*/ 71 h 16980"/>
                <a:gd name="T90" fmla="*/ 2962 w 6132"/>
                <a:gd name="T91" fmla="*/ 4 h 16980"/>
                <a:gd name="T92" fmla="*/ 3356 w 6132"/>
                <a:gd name="T93" fmla="*/ 18 h 16980"/>
                <a:gd name="T94" fmla="*/ 3721 w 6132"/>
                <a:gd name="T95" fmla="*/ 111 h 16980"/>
                <a:gd name="T96" fmla="*/ 4053 w 6132"/>
                <a:gd name="T97" fmla="*/ 287 h 16980"/>
                <a:gd name="T98" fmla="*/ 4353 w 6132"/>
                <a:gd name="T99" fmla="*/ 542 h 16980"/>
                <a:gd name="T100" fmla="*/ 4588 w 6132"/>
                <a:gd name="T101" fmla="*/ 847 h 16980"/>
                <a:gd name="T102" fmla="*/ 4745 w 6132"/>
                <a:gd name="T103" fmla="*/ 1184 h 16980"/>
                <a:gd name="T104" fmla="*/ 4820 w 6132"/>
                <a:gd name="T105" fmla="*/ 1555 h 16980"/>
                <a:gd name="T106" fmla="*/ 4818 w 6132"/>
                <a:gd name="T107" fmla="*/ 1917 h 16980"/>
                <a:gd name="T108" fmla="*/ 4752 w 6132"/>
                <a:gd name="T109" fmla="*/ 2240 h 16980"/>
                <a:gd name="T110" fmla="*/ 4624 w 6132"/>
                <a:gd name="T111" fmla="*/ 2541 h 16980"/>
                <a:gd name="T112" fmla="*/ 4431 w 6132"/>
                <a:gd name="T113" fmla="*/ 2824 h 16980"/>
                <a:gd name="T114" fmla="*/ 4192 w 6132"/>
                <a:gd name="T115" fmla="*/ 3066 h 16980"/>
                <a:gd name="T116" fmla="*/ 3919 w 6132"/>
                <a:gd name="T117" fmla="*/ 3252 h 16980"/>
                <a:gd name="T118" fmla="*/ 3611 w 6132"/>
                <a:gd name="T119" fmla="*/ 3381 h 16980"/>
                <a:gd name="T120" fmla="*/ 3466 w 6132"/>
                <a:gd name="T121" fmla="*/ 3480 h 169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6132" h="16980">
                  <a:moveTo>
                    <a:pt x="3480" y="3522"/>
                  </a:moveTo>
                  <a:lnTo>
                    <a:pt x="4254" y="3522"/>
                  </a:lnTo>
                  <a:lnTo>
                    <a:pt x="4298" y="3522"/>
                  </a:lnTo>
                  <a:lnTo>
                    <a:pt x="4342" y="3524"/>
                  </a:lnTo>
                  <a:lnTo>
                    <a:pt x="4386" y="3527"/>
                  </a:lnTo>
                  <a:lnTo>
                    <a:pt x="4429" y="3531"/>
                  </a:lnTo>
                  <a:lnTo>
                    <a:pt x="4473" y="3536"/>
                  </a:lnTo>
                  <a:lnTo>
                    <a:pt x="4515" y="3543"/>
                  </a:lnTo>
                  <a:lnTo>
                    <a:pt x="4558" y="3551"/>
                  </a:lnTo>
                  <a:lnTo>
                    <a:pt x="4601" y="3560"/>
                  </a:lnTo>
                  <a:lnTo>
                    <a:pt x="4643" y="3570"/>
                  </a:lnTo>
                  <a:lnTo>
                    <a:pt x="4685" y="3582"/>
                  </a:lnTo>
                  <a:lnTo>
                    <a:pt x="4727" y="3595"/>
                  </a:lnTo>
                  <a:lnTo>
                    <a:pt x="4769" y="3609"/>
                  </a:lnTo>
                  <a:lnTo>
                    <a:pt x="4809" y="3624"/>
                  </a:lnTo>
                  <a:lnTo>
                    <a:pt x="4851" y="3640"/>
                  </a:lnTo>
                  <a:lnTo>
                    <a:pt x="4892" y="3658"/>
                  </a:lnTo>
                  <a:lnTo>
                    <a:pt x="4932" y="3676"/>
                  </a:lnTo>
                  <a:lnTo>
                    <a:pt x="4973" y="3696"/>
                  </a:lnTo>
                  <a:lnTo>
                    <a:pt x="5013" y="3717"/>
                  </a:lnTo>
                  <a:lnTo>
                    <a:pt x="5052" y="3739"/>
                  </a:lnTo>
                  <a:lnTo>
                    <a:pt x="5093" y="3763"/>
                  </a:lnTo>
                  <a:lnTo>
                    <a:pt x="5132" y="3788"/>
                  </a:lnTo>
                  <a:lnTo>
                    <a:pt x="5171" y="3814"/>
                  </a:lnTo>
                  <a:lnTo>
                    <a:pt x="5210" y="3842"/>
                  </a:lnTo>
                  <a:lnTo>
                    <a:pt x="5249" y="3870"/>
                  </a:lnTo>
                  <a:lnTo>
                    <a:pt x="5287" y="3900"/>
                  </a:lnTo>
                  <a:lnTo>
                    <a:pt x="5325" y="3931"/>
                  </a:lnTo>
                  <a:lnTo>
                    <a:pt x="5364" y="3963"/>
                  </a:lnTo>
                  <a:lnTo>
                    <a:pt x="5401" y="3997"/>
                  </a:lnTo>
                  <a:lnTo>
                    <a:pt x="5438" y="4031"/>
                  </a:lnTo>
                  <a:lnTo>
                    <a:pt x="5475" y="4067"/>
                  </a:lnTo>
                  <a:lnTo>
                    <a:pt x="5512" y="4104"/>
                  </a:lnTo>
                  <a:lnTo>
                    <a:pt x="5549" y="4142"/>
                  </a:lnTo>
                  <a:lnTo>
                    <a:pt x="5584" y="4181"/>
                  </a:lnTo>
                  <a:lnTo>
                    <a:pt x="5619" y="4220"/>
                  </a:lnTo>
                  <a:lnTo>
                    <a:pt x="5652" y="4260"/>
                  </a:lnTo>
                  <a:lnTo>
                    <a:pt x="5685" y="4300"/>
                  </a:lnTo>
                  <a:lnTo>
                    <a:pt x="5716" y="4339"/>
                  </a:lnTo>
                  <a:lnTo>
                    <a:pt x="5747" y="4379"/>
                  </a:lnTo>
                  <a:lnTo>
                    <a:pt x="5775" y="4420"/>
                  </a:lnTo>
                  <a:lnTo>
                    <a:pt x="5803" y="4460"/>
                  </a:lnTo>
                  <a:lnTo>
                    <a:pt x="5830" y="4502"/>
                  </a:lnTo>
                  <a:lnTo>
                    <a:pt x="5855" y="4543"/>
                  </a:lnTo>
                  <a:lnTo>
                    <a:pt x="5880" y="4585"/>
                  </a:lnTo>
                  <a:lnTo>
                    <a:pt x="5904" y="4626"/>
                  </a:lnTo>
                  <a:lnTo>
                    <a:pt x="5925" y="4667"/>
                  </a:lnTo>
                  <a:lnTo>
                    <a:pt x="5946" y="4710"/>
                  </a:lnTo>
                  <a:lnTo>
                    <a:pt x="5967" y="4752"/>
                  </a:lnTo>
                  <a:lnTo>
                    <a:pt x="5986" y="4795"/>
                  </a:lnTo>
                  <a:lnTo>
                    <a:pt x="6004" y="4838"/>
                  </a:lnTo>
                  <a:lnTo>
                    <a:pt x="6020" y="4880"/>
                  </a:lnTo>
                  <a:lnTo>
                    <a:pt x="6036" y="4924"/>
                  </a:lnTo>
                  <a:lnTo>
                    <a:pt x="6049" y="4967"/>
                  </a:lnTo>
                  <a:lnTo>
                    <a:pt x="6063" y="5011"/>
                  </a:lnTo>
                  <a:lnTo>
                    <a:pt x="6075" y="5055"/>
                  </a:lnTo>
                  <a:lnTo>
                    <a:pt x="6085" y="5100"/>
                  </a:lnTo>
                  <a:lnTo>
                    <a:pt x="6095" y="5144"/>
                  </a:lnTo>
                  <a:lnTo>
                    <a:pt x="6104" y="5189"/>
                  </a:lnTo>
                  <a:lnTo>
                    <a:pt x="6111" y="5234"/>
                  </a:lnTo>
                  <a:lnTo>
                    <a:pt x="6117" y="5280"/>
                  </a:lnTo>
                  <a:lnTo>
                    <a:pt x="6123" y="5324"/>
                  </a:lnTo>
                  <a:lnTo>
                    <a:pt x="6127" y="5370"/>
                  </a:lnTo>
                  <a:lnTo>
                    <a:pt x="6130" y="5417"/>
                  </a:lnTo>
                  <a:lnTo>
                    <a:pt x="6131" y="5463"/>
                  </a:lnTo>
                  <a:lnTo>
                    <a:pt x="6132" y="5509"/>
                  </a:lnTo>
                  <a:lnTo>
                    <a:pt x="6132" y="9605"/>
                  </a:lnTo>
                  <a:lnTo>
                    <a:pt x="6132" y="9643"/>
                  </a:lnTo>
                  <a:lnTo>
                    <a:pt x="6130" y="9682"/>
                  </a:lnTo>
                  <a:lnTo>
                    <a:pt x="6129" y="9719"/>
                  </a:lnTo>
                  <a:lnTo>
                    <a:pt x="6126" y="9756"/>
                  </a:lnTo>
                  <a:lnTo>
                    <a:pt x="6122" y="9793"/>
                  </a:lnTo>
                  <a:lnTo>
                    <a:pt x="6117" y="9829"/>
                  </a:lnTo>
                  <a:lnTo>
                    <a:pt x="6112" y="9866"/>
                  </a:lnTo>
                  <a:lnTo>
                    <a:pt x="6107" y="9901"/>
                  </a:lnTo>
                  <a:lnTo>
                    <a:pt x="6099" y="9937"/>
                  </a:lnTo>
                  <a:lnTo>
                    <a:pt x="6092" y="9972"/>
                  </a:lnTo>
                  <a:lnTo>
                    <a:pt x="6083" y="10007"/>
                  </a:lnTo>
                  <a:lnTo>
                    <a:pt x="6074" y="10041"/>
                  </a:lnTo>
                  <a:lnTo>
                    <a:pt x="6063" y="10075"/>
                  </a:lnTo>
                  <a:lnTo>
                    <a:pt x="6053" y="10109"/>
                  </a:lnTo>
                  <a:lnTo>
                    <a:pt x="6041" y="10142"/>
                  </a:lnTo>
                  <a:lnTo>
                    <a:pt x="6028" y="10175"/>
                  </a:lnTo>
                  <a:lnTo>
                    <a:pt x="6014" y="10208"/>
                  </a:lnTo>
                  <a:lnTo>
                    <a:pt x="6001" y="10241"/>
                  </a:lnTo>
                  <a:lnTo>
                    <a:pt x="5986" y="10273"/>
                  </a:lnTo>
                  <a:lnTo>
                    <a:pt x="5970" y="10305"/>
                  </a:lnTo>
                  <a:lnTo>
                    <a:pt x="5953" y="10335"/>
                  </a:lnTo>
                  <a:lnTo>
                    <a:pt x="5935" y="10366"/>
                  </a:lnTo>
                  <a:lnTo>
                    <a:pt x="5917" y="10397"/>
                  </a:lnTo>
                  <a:lnTo>
                    <a:pt x="5898" y="10428"/>
                  </a:lnTo>
                  <a:lnTo>
                    <a:pt x="5877" y="10458"/>
                  </a:lnTo>
                  <a:lnTo>
                    <a:pt x="5857" y="10487"/>
                  </a:lnTo>
                  <a:lnTo>
                    <a:pt x="5835" y="10517"/>
                  </a:lnTo>
                  <a:lnTo>
                    <a:pt x="5813" y="10546"/>
                  </a:lnTo>
                  <a:lnTo>
                    <a:pt x="5789" y="10575"/>
                  </a:lnTo>
                  <a:lnTo>
                    <a:pt x="5766" y="10603"/>
                  </a:lnTo>
                  <a:lnTo>
                    <a:pt x="5740" y="10632"/>
                  </a:lnTo>
                  <a:lnTo>
                    <a:pt x="5715" y="10660"/>
                  </a:lnTo>
                  <a:lnTo>
                    <a:pt x="5688" y="10687"/>
                  </a:lnTo>
                  <a:lnTo>
                    <a:pt x="5661" y="10714"/>
                  </a:lnTo>
                  <a:lnTo>
                    <a:pt x="5633" y="10739"/>
                  </a:lnTo>
                  <a:lnTo>
                    <a:pt x="5606" y="10765"/>
                  </a:lnTo>
                  <a:lnTo>
                    <a:pt x="5576" y="10790"/>
                  </a:lnTo>
                  <a:lnTo>
                    <a:pt x="5546" y="10814"/>
                  </a:lnTo>
                  <a:lnTo>
                    <a:pt x="5516" y="10838"/>
                  </a:lnTo>
                  <a:lnTo>
                    <a:pt x="5486" y="10860"/>
                  </a:lnTo>
                  <a:lnTo>
                    <a:pt x="5455" y="10883"/>
                  </a:lnTo>
                  <a:lnTo>
                    <a:pt x="5422" y="10905"/>
                  </a:lnTo>
                  <a:lnTo>
                    <a:pt x="5390" y="10925"/>
                  </a:lnTo>
                  <a:lnTo>
                    <a:pt x="5357" y="10947"/>
                  </a:lnTo>
                  <a:lnTo>
                    <a:pt x="5323" y="10966"/>
                  </a:lnTo>
                  <a:lnTo>
                    <a:pt x="5288" y="10985"/>
                  </a:lnTo>
                  <a:lnTo>
                    <a:pt x="5253" y="11004"/>
                  </a:lnTo>
                  <a:lnTo>
                    <a:pt x="5218" y="11022"/>
                  </a:lnTo>
                  <a:lnTo>
                    <a:pt x="5182" y="11039"/>
                  </a:lnTo>
                  <a:lnTo>
                    <a:pt x="5145" y="11056"/>
                  </a:lnTo>
                  <a:lnTo>
                    <a:pt x="5108" y="11072"/>
                  </a:lnTo>
                  <a:lnTo>
                    <a:pt x="5069" y="11087"/>
                  </a:lnTo>
                  <a:lnTo>
                    <a:pt x="5031" y="11102"/>
                  </a:lnTo>
                  <a:lnTo>
                    <a:pt x="4992" y="11117"/>
                  </a:lnTo>
                  <a:lnTo>
                    <a:pt x="4952" y="11130"/>
                  </a:lnTo>
                  <a:lnTo>
                    <a:pt x="4911" y="11143"/>
                  </a:lnTo>
                  <a:lnTo>
                    <a:pt x="4871" y="11155"/>
                  </a:lnTo>
                  <a:lnTo>
                    <a:pt x="4828" y="11167"/>
                  </a:lnTo>
                  <a:lnTo>
                    <a:pt x="4787" y="11178"/>
                  </a:lnTo>
                  <a:lnTo>
                    <a:pt x="4743" y="11189"/>
                  </a:lnTo>
                  <a:lnTo>
                    <a:pt x="4701" y="11199"/>
                  </a:lnTo>
                  <a:lnTo>
                    <a:pt x="4656" y="11208"/>
                  </a:lnTo>
                  <a:lnTo>
                    <a:pt x="4612" y="11217"/>
                  </a:lnTo>
                  <a:lnTo>
                    <a:pt x="4567" y="11225"/>
                  </a:lnTo>
                  <a:lnTo>
                    <a:pt x="4567" y="16980"/>
                  </a:lnTo>
                  <a:lnTo>
                    <a:pt x="1510" y="16980"/>
                  </a:lnTo>
                  <a:lnTo>
                    <a:pt x="1510" y="11225"/>
                  </a:lnTo>
                  <a:lnTo>
                    <a:pt x="1424" y="11201"/>
                  </a:lnTo>
                  <a:lnTo>
                    <a:pt x="1340" y="11175"/>
                  </a:lnTo>
                  <a:lnTo>
                    <a:pt x="1298" y="11161"/>
                  </a:lnTo>
                  <a:lnTo>
                    <a:pt x="1258" y="11148"/>
                  </a:lnTo>
                  <a:lnTo>
                    <a:pt x="1218" y="11134"/>
                  </a:lnTo>
                  <a:lnTo>
                    <a:pt x="1178" y="11120"/>
                  </a:lnTo>
                  <a:lnTo>
                    <a:pt x="1139" y="11105"/>
                  </a:lnTo>
                  <a:lnTo>
                    <a:pt x="1101" y="11089"/>
                  </a:lnTo>
                  <a:lnTo>
                    <a:pt x="1064" y="11074"/>
                  </a:lnTo>
                  <a:lnTo>
                    <a:pt x="1026" y="11058"/>
                  </a:lnTo>
                  <a:lnTo>
                    <a:pt x="990" y="11042"/>
                  </a:lnTo>
                  <a:lnTo>
                    <a:pt x="954" y="11025"/>
                  </a:lnTo>
                  <a:lnTo>
                    <a:pt x="918" y="11009"/>
                  </a:lnTo>
                  <a:lnTo>
                    <a:pt x="884" y="10991"/>
                  </a:lnTo>
                  <a:lnTo>
                    <a:pt x="849" y="10974"/>
                  </a:lnTo>
                  <a:lnTo>
                    <a:pt x="816" y="10956"/>
                  </a:lnTo>
                  <a:lnTo>
                    <a:pt x="782" y="10938"/>
                  </a:lnTo>
                  <a:lnTo>
                    <a:pt x="750" y="10920"/>
                  </a:lnTo>
                  <a:lnTo>
                    <a:pt x="719" y="10901"/>
                  </a:lnTo>
                  <a:lnTo>
                    <a:pt x="687" y="10882"/>
                  </a:lnTo>
                  <a:lnTo>
                    <a:pt x="656" y="10862"/>
                  </a:lnTo>
                  <a:lnTo>
                    <a:pt x="626" y="10841"/>
                  </a:lnTo>
                  <a:lnTo>
                    <a:pt x="596" y="10821"/>
                  </a:lnTo>
                  <a:lnTo>
                    <a:pt x="567" y="10801"/>
                  </a:lnTo>
                  <a:lnTo>
                    <a:pt x="539" y="10780"/>
                  </a:lnTo>
                  <a:lnTo>
                    <a:pt x="510" y="10758"/>
                  </a:lnTo>
                  <a:lnTo>
                    <a:pt x="484" y="10736"/>
                  </a:lnTo>
                  <a:lnTo>
                    <a:pt x="456" y="10714"/>
                  </a:lnTo>
                  <a:lnTo>
                    <a:pt x="431" y="10691"/>
                  </a:lnTo>
                  <a:lnTo>
                    <a:pt x="405" y="10668"/>
                  </a:lnTo>
                  <a:lnTo>
                    <a:pt x="380" y="10646"/>
                  </a:lnTo>
                  <a:lnTo>
                    <a:pt x="355" y="10622"/>
                  </a:lnTo>
                  <a:lnTo>
                    <a:pt x="332" y="10599"/>
                  </a:lnTo>
                  <a:lnTo>
                    <a:pt x="310" y="10576"/>
                  </a:lnTo>
                  <a:lnTo>
                    <a:pt x="289" y="10551"/>
                  </a:lnTo>
                  <a:lnTo>
                    <a:pt x="267" y="10528"/>
                  </a:lnTo>
                  <a:lnTo>
                    <a:pt x="247" y="10503"/>
                  </a:lnTo>
                  <a:lnTo>
                    <a:pt x="228" y="10480"/>
                  </a:lnTo>
                  <a:lnTo>
                    <a:pt x="209" y="10455"/>
                  </a:lnTo>
                  <a:lnTo>
                    <a:pt x="191" y="10431"/>
                  </a:lnTo>
                  <a:lnTo>
                    <a:pt x="174" y="10407"/>
                  </a:lnTo>
                  <a:lnTo>
                    <a:pt x="158" y="10382"/>
                  </a:lnTo>
                  <a:lnTo>
                    <a:pt x="142" y="10357"/>
                  </a:lnTo>
                  <a:lnTo>
                    <a:pt x="128" y="10332"/>
                  </a:lnTo>
                  <a:lnTo>
                    <a:pt x="114" y="10307"/>
                  </a:lnTo>
                  <a:lnTo>
                    <a:pt x="101" y="10281"/>
                  </a:lnTo>
                  <a:lnTo>
                    <a:pt x="89" y="10256"/>
                  </a:lnTo>
                  <a:lnTo>
                    <a:pt x="77" y="10230"/>
                  </a:lnTo>
                  <a:lnTo>
                    <a:pt x="67" y="10205"/>
                  </a:lnTo>
                  <a:lnTo>
                    <a:pt x="57" y="10179"/>
                  </a:lnTo>
                  <a:lnTo>
                    <a:pt x="48" y="10153"/>
                  </a:lnTo>
                  <a:lnTo>
                    <a:pt x="39" y="10127"/>
                  </a:lnTo>
                  <a:lnTo>
                    <a:pt x="32" y="10100"/>
                  </a:lnTo>
                  <a:lnTo>
                    <a:pt x="25" y="10074"/>
                  </a:lnTo>
                  <a:lnTo>
                    <a:pt x="19" y="10047"/>
                  </a:lnTo>
                  <a:lnTo>
                    <a:pt x="14" y="10021"/>
                  </a:lnTo>
                  <a:lnTo>
                    <a:pt x="9" y="9994"/>
                  </a:lnTo>
                  <a:lnTo>
                    <a:pt x="6" y="9967"/>
                  </a:lnTo>
                  <a:lnTo>
                    <a:pt x="3" y="9940"/>
                  </a:lnTo>
                  <a:lnTo>
                    <a:pt x="1" y="9912"/>
                  </a:lnTo>
                  <a:lnTo>
                    <a:pt x="0" y="9885"/>
                  </a:lnTo>
                  <a:lnTo>
                    <a:pt x="0" y="9857"/>
                  </a:lnTo>
                  <a:lnTo>
                    <a:pt x="0" y="5509"/>
                  </a:lnTo>
                  <a:lnTo>
                    <a:pt x="1" y="5453"/>
                  </a:lnTo>
                  <a:lnTo>
                    <a:pt x="2" y="5398"/>
                  </a:lnTo>
                  <a:lnTo>
                    <a:pt x="5" y="5342"/>
                  </a:lnTo>
                  <a:lnTo>
                    <a:pt x="9" y="5288"/>
                  </a:lnTo>
                  <a:lnTo>
                    <a:pt x="15" y="5235"/>
                  </a:lnTo>
                  <a:lnTo>
                    <a:pt x="21" y="5182"/>
                  </a:lnTo>
                  <a:lnTo>
                    <a:pt x="28" y="5130"/>
                  </a:lnTo>
                  <a:lnTo>
                    <a:pt x="37" y="5079"/>
                  </a:lnTo>
                  <a:lnTo>
                    <a:pt x="47" y="5028"/>
                  </a:lnTo>
                  <a:lnTo>
                    <a:pt x="57" y="4978"/>
                  </a:lnTo>
                  <a:lnTo>
                    <a:pt x="70" y="4929"/>
                  </a:lnTo>
                  <a:lnTo>
                    <a:pt x="83" y="4880"/>
                  </a:lnTo>
                  <a:lnTo>
                    <a:pt x="97" y="4832"/>
                  </a:lnTo>
                  <a:lnTo>
                    <a:pt x="112" y="4785"/>
                  </a:lnTo>
                  <a:lnTo>
                    <a:pt x="129" y="4739"/>
                  </a:lnTo>
                  <a:lnTo>
                    <a:pt x="147" y="4693"/>
                  </a:lnTo>
                  <a:lnTo>
                    <a:pt x="166" y="4648"/>
                  </a:lnTo>
                  <a:lnTo>
                    <a:pt x="187" y="4604"/>
                  </a:lnTo>
                  <a:lnTo>
                    <a:pt x="208" y="4560"/>
                  </a:lnTo>
                  <a:lnTo>
                    <a:pt x="230" y="4518"/>
                  </a:lnTo>
                  <a:lnTo>
                    <a:pt x="255" y="4476"/>
                  </a:lnTo>
                  <a:lnTo>
                    <a:pt x="279" y="4435"/>
                  </a:lnTo>
                  <a:lnTo>
                    <a:pt x="306" y="4393"/>
                  </a:lnTo>
                  <a:lnTo>
                    <a:pt x="332" y="4354"/>
                  </a:lnTo>
                  <a:lnTo>
                    <a:pt x="361" y="4315"/>
                  </a:lnTo>
                  <a:lnTo>
                    <a:pt x="391" y="4275"/>
                  </a:lnTo>
                  <a:lnTo>
                    <a:pt x="421" y="4238"/>
                  </a:lnTo>
                  <a:lnTo>
                    <a:pt x="453" y="4201"/>
                  </a:lnTo>
                  <a:lnTo>
                    <a:pt x="486" y="4165"/>
                  </a:lnTo>
                  <a:lnTo>
                    <a:pt x="520" y="4129"/>
                  </a:lnTo>
                  <a:lnTo>
                    <a:pt x="556" y="4093"/>
                  </a:lnTo>
                  <a:lnTo>
                    <a:pt x="592" y="4059"/>
                  </a:lnTo>
                  <a:lnTo>
                    <a:pt x="629" y="4025"/>
                  </a:lnTo>
                  <a:lnTo>
                    <a:pt x="668" y="3994"/>
                  </a:lnTo>
                  <a:lnTo>
                    <a:pt x="707" y="3963"/>
                  </a:lnTo>
                  <a:lnTo>
                    <a:pt x="747" y="3933"/>
                  </a:lnTo>
                  <a:lnTo>
                    <a:pt x="789" y="3904"/>
                  </a:lnTo>
                  <a:lnTo>
                    <a:pt x="830" y="3876"/>
                  </a:lnTo>
                  <a:lnTo>
                    <a:pt x="873" y="3849"/>
                  </a:lnTo>
                  <a:lnTo>
                    <a:pt x="916" y="3823"/>
                  </a:lnTo>
                  <a:lnTo>
                    <a:pt x="961" y="3799"/>
                  </a:lnTo>
                  <a:lnTo>
                    <a:pt x="1005" y="3775"/>
                  </a:lnTo>
                  <a:lnTo>
                    <a:pt x="1052" y="3752"/>
                  </a:lnTo>
                  <a:lnTo>
                    <a:pt x="1099" y="3731"/>
                  </a:lnTo>
                  <a:lnTo>
                    <a:pt x="1146" y="3711"/>
                  </a:lnTo>
                  <a:lnTo>
                    <a:pt x="1194" y="3691"/>
                  </a:lnTo>
                  <a:lnTo>
                    <a:pt x="1244" y="3672"/>
                  </a:lnTo>
                  <a:lnTo>
                    <a:pt x="1294" y="3655"/>
                  </a:lnTo>
                  <a:lnTo>
                    <a:pt x="1345" y="3640"/>
                  </a:lnTo>
                  <a:lnTo>
                    <a:pt x="1397" y="3624"/>
                  </a:lnTo>
                  <a:lnTo>
                    <a:pt x="1450" y="3610"/>
                  </a:lnTo>
                  <a:lnTo>
                    <a:pt x="1503" y="3597"/>
                  </a:lnTo>
                  <a:lnTo>
                    <a:pt x="1558" y="3584"/>
                  </a:lnTo>
                  <a:lnTo>
                    <a:pt x="1614" y="3574"/>
                  </a:lnTo>
                  <a:lnTo>
                    <a:pt x="1670" y="3564"/>
                  </a:lnTo>
                  <a:lnTo>
                    <a:pt x="1726" y="3554"/>
                  </a:lnTo>
                  <a:lnTo>
                    <a:pt x="1785" y="3547"/>
                  </a:lnTo>
                  <a:lnTo>
                    <a:pt x="1843" y="3540"/>
                  </a:lnTo>
                  <a:lnTo>
                    <a:pt x="1902" y="3534"/>
                  </a:lnTo>
                  <a:lnTo>
                    <a:pt x="1963" y="3530"/>
                  </a:lnTo>
                  <a:lnTo>
                    <a:pt x="2024" y="3526"/>
                  </a:lnTo>
                  <a:lnTo>
                    <a:pt x="2086" y="3524"/>
                  </a:lnTo>
                  <a:lnTo>
                    <a:pt x="2149" y="3522"/>
                  </a:lnTo>
                  <a:lnTo>
                    <a:pt x="2212" y="3522"/>
                  </a:lnTo>
                  <a:lnTo>
                    <a:pt x="2218" y="3517"/>
                  </a:lnTo>
                  <a:lnTo>
                    <a:pt x="2224" y="3514"/>
                  </a:lnTo>
                  <a:lnTo>
                    <a:pt x="2230" y="3513"/>
                  </a:lnTo>
                  <a:lnTo>
                    <a:pt x="2237" y="3512"/>
                  </a:lnTo>
                  <a:lnTo>
                    <a:pt x="2243" y="3512"/>
                  </a:lnTo>
                  <a:lnTo>
                    <a:pt x="2251" y="3512"/>
                  </a:lnTo>
                  <a:lnTo>
                    <a:pt x="2261" y="3512"/>
                  </a:lnTo>
                  <a:lnTo>
                    <a:pt x="2274" y="3512"/>
                  </a:lnTo>
                  <a:lnTo>
                    <a:pt x="2312" y="3514"/>
                  </a:lnTo>
                  <a:lnTo>
                    <a:pt x="2353" y="3516"/>
                  </a:lnTo>
                  <a:lnTo>
                    <a:pt x="2393" y="3517"/>
                  </a:lnTo>
                  <a:lnTo>
                    <a:pt x="2435" y="3519"/>
                  </a:lnTo>
                  <a:lnTo>
                    <a:pt x="2479" y="3520"/>
                  </a:lnTo>
                  <a:lnTo>
                    <a:pt x="2522" y="3520"/>
                  </a:lnTo>
                  <a:lnTo>
                    <a:pt x="2568" y="3522"/>
                  </a:lnTo>
                  <a:lnTo>
                    <a:pt x="2615" y="3522"/>
                  </a:lnTo>
                  <a:lnTo>
                    <a:pt x="2616" y="3516"/>
                  </a:lnTo>
                  <a:lnTo>
                    <a:pt x="2617" y="3511"/>
                  </a:lnTo>
                  <a:lnTo>
                    <a:pt x="2620" y="3505"/>
                  </a:lnTo>
                  <a:lnTo>
                    <a:pt x="2623" y="3498"/>
                  </a:lnTo>
                  <a:lnTo>
                    <a:pt x="2634" y="3483"/>
                  </a:lnTo>
                  <a:lnTo>
                    <a:pt x="2649" y="3466"/>
                  </a:lnTo>
                  <a:lnTo>
                    <a:pt x="2663" y="3450"/>
                  </a:lnTo>
                  <a:lnTo>
                    <a:pt x="2674" y="3439"/>
                  </a:lnTo>
                  <a:lnTo>
                    <a:pt x="2678" y="3434"/>
                  </a:lnTo>
                  <a:lnTo>
                    <a:pt x="2683" y="3431"/>
                  </a:lnTo>
                  <a:lnTo>
                    <a:pt x="2686" y="3430"/>
                  </a:lnTo>
                  <a:lnTo>
                    <a:pt x="2688" y="3429"/>
                  </a:lnTo>
                  <a:lnTo>
                    <a:pt x="2651" y="3417"/>
                  </a:lnTo>
                  <a:lnTo>
                    <a:pt x="2614" y="3406"/>
                  </a:lnTo>
                  <a:lnTo>
                    <a:pt x="2578" y="3393"/>
                  </a:lnTo>
                  <a:lnTo>
                    <a:pt x="2542" y="3380"/>
                  </a:lnTo>
                  <a:lnTo>
                    <a:pt x="2506" y="3366"/>
                  </a:lnTo>
                  <a:lnTo>
                    <a:pt x="2471" y="3351"/>
                  </a:lnTo>
                  <a:lnTo>
                    <a:pt x="2436" y="3337"/>
                  </a:lnTo>
                  <a:lnTo>
                    <a:pt x="2402" y="3322"/>
                  </a:lnTo>
                  <a:lnTo>
                    <a:pt x="2368" y="3306"/>
                  </a:lnTo>
                  <a:lnTo>
                    <a:pt x="2336" y="3289"/>
                  </a:lnTo>
                  <a:lnTo>
                    <a:pt x="2303" y="3272"/>
                  </a:lnTo>
                  <a:lnTo>
                    <a:pt x="2271" y="3255"/>
                  </a:lnTo>
                  <a:lnTo>
                    <a:pt x="2239" y="3237"/>
                  </a:lnTo>
                  <a:lnTo>
                    <a:pt x="2208" y="3218"/>
                  </a:lnTo>
                  <a:lnTo>
                    <a:pt x="2177" y="3198"/>
                  </a:lnTo>
                  <a:lnTo>
                    <a:pt x="2147" y="3178"/>
                  </a:lnTo>
                  <a:lnTo>
                    <a:pt x="2117" y="3158"/>
                  </a:lnTo>
                  <a:lnTo>
                    <a:pt x="2087" y="3137"/>
                  </a:lnTo>
                  <a:lnTo>
                    <a:pt x="2058" y="3115"/>
                  </a:lnTo>
                  <a:lnTo>
                    <a:pt x="2030" y="3093"/>
                  </a:lnTo>
                  <a:lnTo>
                    <a:pt x="2002" y="3071"/>
                  </a:lnTo>
                  <a:lnTo>
                    <a:pt x="1975" y="3047"/>
                  </a:lnTo>
                  <a:lnTo>
                    <a:pt x="1948" y="3024"/>
                  </a:lnTo>
                  <a:lnTo>
                    <a:pt x="1921" y="3000"/>
                  </a:lnTo>
                  <a:lnTo>
                    <a:pt x="1895" y="2975"/>
                  </a:lnTo>
                  <a:lnTo>
                    <a:pt x="1869" y="2950"/>
                  </a:lnTo>
                  <a:lnTo>
                    <a:pt x="1844" y="2924"/>
                  </a:lnTo>
                  <a:lnTo>
                    <a:pt x="1820" y="2898"/>
                  </a:lnTo>
                  <a:lnTo>
                    <a:pt x="1795" y="2871"/>
                  </a:lnTo>
                  <a:lnTo>
                    <a:pt x="1771" y="2843"/>
                  </a:lnTo>
                  <a:lnTo>
                    <a:pt x="1747" y="2816"/>
                  </a:lnTo>
                  <a:lnTo>
                    <a:pt x="1725" y="2787"/>
                  </a:lnTo>
                  <a:lnTo>
                    <a:pt x="1703" y="2757"/>
                  </a:lnTo>
                  <a:lnTo>
                    <a:pt x="1682" y="2729"/>
                  </a:lnTo>
                  <a:lnTo>
                    <a:pt x="1660" y="2699"/>
                  </a:lnTo>
                  <a:lnTo>
                    <a:pt x="1640" y="2669"/>
                  </a:lnTo>
                  <a:lnTo>
                    <a:pt x="1621" y="2638"/>
                  </a:lnTo>
                  <a:lnTo>
                    <a:pt x="1603" y="2608"/>
                  </a:lnTo>
                  <a:lnTo>
                    <a:pt x="1585" y="2578"/>
                  </a:lnTo>
                  <a:lnTo>
                    <a:pt x="1568" y="2547"/>
                  </a:lnTo>
                  <a:lnTo>
                    <a:pt x="1551" y="2516"/>
                  </a:lnTo>
                  <a:lnTo>
                    <a:pt x="1535" y="2484"/>
                  </a:lnTo>
                  <a:lnTo>
                    <a:pt x="1520" y="2452"/>
                  </a:lnTo>
                  <a:lnTo>
                    <a:pt x="1506" y="2420"/>
                  </a:lnTo>
                  <a:lnTo>
                    <a:pt x="1493" y="2388"/>
                  </a:lnTo>
                  <a:lnTo>
                    <a:pt x="1479" y="2356"/>
                  </a:lnTo>
                  <a:lnTo>
                    <a:pt x="1467" y="2324"/>
                  </a:lnTo>
                  <a:lnTo>
                    <a:pt x="1455" y="2291"/>
                  </a:lnTo>
                  <a:lnTo>
                    <a:pt x="1445" y="2258"/>
                  </a:lnTo>
                  <a:lnTo>
                    <a:pt x="1434" y="2225"/>
                  </a:lnTo>
                  <a:lnTo>
                    <a:pt x="1425" y="2191"/>
                  </a:lnTo>
                  <a:lnTo>
                    <a:pt x="1416" y="2157"/>
                  </a:lnTo>
                  <a:lnTo>
                    <a:pt x="1408" y="2123"/>
                  </a:lnTo>
                  <a:lnTo>
                    <a:pt x="1400" y="2089"/>
                  </a:lnTo>
                  <a:lnTo>
                    <a:pt x="1394" y="2054"/>
                  </a:lnTo>
                  <a:lnTo>
                    <a:pt x="1389" y="2018"/>
                  </a:lnTo>
                  <a:lnTo>
                    <a:pt x="1383" y="1983"/>
                  </a:lnTo>
                  <a:lnTo>
                    <a:pt x="1378" y="1948"/>
                  </a:lnTo>
                  <a:lnTo>
                    <a:pt x="1375" y="1912"/>
                  </a:lnTo>
                  <a:lnTo>
                    <a:pt x="1372" y="1876"/>
                  </a:lnTo>
                  <a:lnTo>
                    <a:pt x="1368" y="1840"/>
                  </a:lnTo>
                  <a:lnTo>
                    <a:pt x="1367" y="1804"/>
                  </a:lnTo>
                  <a:lnTo>
                    <a:pt x="1366" y="1767"/>
                  </a:lnTo>
                  <a:lnTo>
                    <a:pt x="1365" y="1729"/>
                  </a:lnTo>
                  <a:lnTo>
                    <a:pt x="1366" y="1686"/>
                  </a:lnTo>
                  <a:lnTo>
                    <a:pt x="1367" y="1641"/>
                  </a:lnTo>
                  <a:lnTo>
                    <a:pt x="1370" y="1598"/>
                  </a:lnTo>
                  <a:lnTo>
                    <a:pt x="1374" y="1555"/>
                  </a:lnTo>
                  <a:lnTo>
                    <a:pt x="1378" y="1511"/>
                  </a:lnTo>
                  <a:lnTo>
                    <a:pt x="1383" y="1469"/>
                  </a:lnTo>
                  <a:lnTo>
                    <a:pt x="1390" y="1427"/>
                  </a:lnTo>
                  <a:lnTo>
                    <a:pt x="1397" y="1386"/>
                  </a:lnTo>
                  <a:lnTo>
                    <a:pt x="1405" y="1345"/>
                  </a:lnTo>
                  <a:lnTo>
                    <a:pt x="1415" y="1304"/>
                  </a:lnTo>
                  <a:lnTo>
                    <a:pt x="1426" y="1264"/>
                  </a:lnTo>
                  <a:lnTo>
                    <a:pt x="1437" y="1223"/>
                  </a:lnTo>
                  <a:lnTo>
                    <a:pt x="1449" y="1184"/>
                  </a:lnTo>
                  <a:lnTo>
                    <a:pt x="1463" y="1145"/>
                  </a:lnTo>
                  <a:lnTo>
                    <a:pt x="1477" y="1106"/>
                  </a:lnTo>
                  <a:lnTo>
                    <a:pt x="1493" y="1068"/>
                  </a:lnTo>
                  <a:lnTo>
                    <a:pt x="1508" y="1030"/>
                  </a:lnTo>
                  <a:lnTo>
                    <a:pt x="1527" y="993"/>
                  </a:lnTo>
                  <a:lnTo>
                    <a:pt x="1545" y="955"/>
                  </a:lnTo>
                  <a:lnTo>
                    <a:pt x="1564" y="919"/>
                  </a:lnTo>
                  <a:lnTo>
                    <a:pt x="1585" y="883"/>
                  </a:lnTo>
                  <a:lnTo>
                    <a:pt x="1606" y="847"/>
                  </a:lnTo>
                  <a:lnTo>
                    <a:pt x="1628" y="811"/>
                  </a:lnTo>
                  <a:lnTo>
                    <a:pt x="1652" y="776"/>
                  </a:lnTo>
                  <a:lnTo>
                    <a:pt x="1676" y="742"/>
                  </a:lnTo>
                  <a:lnTo>
                    <a:pt x="1702" y="708"/>
                  </a:lnTo>
                  <a:lnTo>
                    <a:pt x="1728" y="674"/>
                  </a:lnTo>
                  <a:lnTo>
                    <a:pt x="1756" y="640"/>
                  </a:lnTo>
                  <a:lnTo>
                    <a:pt x="1783" y="607"/>
                  </a:lnTo>
                  <a:lnTo>
                    <a:pt x="1813" y="574"/>
                  </a:lnTo>
                  <a:lnTo>
                    <a:pt x="1844" y="542"/>
                  </a:lnTo>
                  <a:lnTo>
                    <a:pt x="1875" y="510"/>
                  </a:lnTo>
                  <a:lnTo>
                    <a:pt x="1907" y="478"/>
                  </a:lnTo>
                  <a:lnTo>
                    <a:pt x="1940" y="448"/>
                  </a:lnTo>
                  <a:lnTo>
                    <a:pt x="1971" y="419"/>
                  </a:lnTo>
                  <a:lnTo>
                    <a:pt x="2005" y="390"/>
                  </a:lnTo>
                  <a:lnTo>
                    <a:pt x="2038" y="362"/>
                  </a:lnTo>
                  <a:lnTo>
                    <a:pt x="2072" y="336"/>
                  </a:lnTo>
                  <a:lnTo>
                    <a:pt x="2106" y="311"/>
                  </a:lnTo>
                  <a:lnTo>
                    <a:pt x="2141" y="287"/>
                  </a:lnTo>
                  <a:lnTo>
                    <a:pt x="2176" y="263"/>
                  </a:lnTo>
                  <a:lnTo>
                    <a:pt x="2211" y="240"/>
                  </a:lnTo>
                  <a:lnTo>
                    <a:pt x="2247" y="219"/>
                  </a:lnTo>
                  <a:lnTo>
                    <a:pt x="2284" y="199"/>
                  </a:lnTo>
                  <a:lnTo>
                    <a:pt x="2320" y="179"/>
                  </a:lnTo>
                  <a:lnTo>
                    <a:pt x="2357" y="160"/>
                  </a:lnTo>
                  <a:lnTo>
                    <a:pt x="2395" y="143"/>
                  </a:lnTo>
                  <a:lnTo>
                    <a:pt x="2432" y="127"/>
                  </a:lnTo>
                  <a:lnTo>
                    <a:pt x="2470" y="111"/>
                  </a:lnTo>
                  <a:lnTo>
                    <a:pt x="2510" y="98"/>
                  </a:lnTo>
                  <a:lnTo>
                    <a:pt x="2549" y="84"/>
                  </a:lnTo>
                  <a:lnTo>
                    <a:pt x="2588" y="71"/>
                  </a:lnTo>
                  <a:lnTo>
                    <a:pt x="2628" y="60"/>
                  </a:lnTo>
                  <a:lnTo>
                    <a:pt x="2668" y="50"/>
                  </a:lnTo>
                  <a:lnTo>
                    <a:pt x="2709" y="40"/>
                  </a:lnTo>
                  <a:lnTo>
                    <a:pt x="2750" y="32"/>
                  </a:lnTo>
                  <a:lnTo>
                    <a:pt x="2791" y="24"/>
                  </a:lnTo>
                  <a:lnTo>
                    <a:pt x="2833" y="18"/>
                  </a:lnTo>
                  <a:lnTo>
                    <a:pt x="2876" y="13"/>
                  </a:lnTo>
                  <a:lnTo>
                    <a:pt x="2918" y="7"/>
                  </a:lnTo>
                  <a:lnTo>
                    <a:pt x="2962" y="4"/>
                  </a:lnTo>
                  <a:lnTo>
                    <a:pt x="3005" y="2"/>
                  </a:lnTo>
                  <a:lnTo>
                    <a:pt x="3049" y="1"/>
                  </a:lnTo>
                  <a:lnTo>
                    <a:pt x="3094" y="0"/>
                  </a:lnTo>
                  <a:lnTo>
                    <a:pt x="3138" y="1"/>
                  </a:lnTo>
                  <a:lnTo>
                    <a:pt x="3183" y="2"/>
                  </a:lnTo>
                  <a:lnTo>
                    <a:pt x="3226" y="4"/>
                  </a:lnTo>
                  <a:lnTo>
                    <a:pt x="3270" y="7"/>
                  </a:lnTo>
                  <a:lnTo>
                    <a:pt x="3312" y="13"/>
                  </a:lnTo>
                  <a:lnTo>
                    <a:pt x="3356" y="18"/>
                  </a:lnTo>
                  <a:lnTo>
                    <a:pt x="3397" y="24"/>
                  </a:lnTo>
                  <a:lnTo>
                    <a:pt x="3440" y="32"/>
                  </a:lnTo>
                  <a:lnTo>
                    <a:pt x="3481" y="40"/>
                  </a:lnTo>
                  <a:lnTo>
                    <a:pt x="3521" y="50"/>
                  </a:lnTo>
                  <a:lnTo>
                    <a:pt x="3563" y="60"/>
                  </a:lnTo>
                  <a:lnTo>
                    <a:pt x="3602" y="71"/>
                  </a:lnTo>
                  <a:lnTo>
                    <a:pt x="3643" y="84"/>
                  </a:lnTo>
                  <a:lnTo>
                    <a:pt x="3682" y="98"/>
                  </a:lnTo>
                  <a:lnTo>
                    <a:pt x="3721" y="111"/>
                  </a:lnTo>
                  <a:lnTo>
                    <a:pt x="3759" y="127"/>
                  </a:lnTo>
                  <a:lnTo>
                    <a:pt x="3798" y="143"/>
                  </a:lnTo>
                  <a:lnTo>
                    <a:pt x="3835" y="160"/>
                  </a:lnTo>
                  <a:lnTo>
                    <a:pt x="3873" y="179"/>
                  </a:lnTo>
                  <a:lnTo>
                    <a:pt x="3909" y="199"/>
                  </a:lnTo>
                  <a:lnTo>
                    <a:pt x="3946" y="219"/>
                  </a:lnTo>
                  <a:lnTo>
                    <a:pt x="3982" y="240"/>
                  </a:lnTo>
                  <a:lnTo>
                    <a:pt x="4017" y="263"/>
                  </a:lnTo>
                  <a:lnTo>
                    <a:pt x="4053" y="287"/>
                  </a:lnTo>
                  <a:lnTo>
                    <a:pt x="4088" y="311"/>
                  </a:lnTo>
                  <a:lnTo>
                    <a:pt x="4122" y="336"/>
                  </a:lnTo>
                  <a:lnTo>
                    <a:pt x="4156" y="362"/>
                  </a:lnTo>
                  <a:lnTo>
                    <a:pt x="4190" y="390"/>
                  </a:lnTo>
                  <a:lnTo>
                    <a:pt x="4223" y="419"/>
                  </a:lnTo>
                  <a:lnTo>
                    <a:pt x="4256" y="448"/>
                  </a:lnTo>
                  <a:lnTo>
                    <a:pt x="4289" y="478"/>
                  </a:lnTo>
                  <a:lnTo>
                    <a:pt x="4321" y="510"/>
                  </a:lnTo>
                  <a:lnTo>
                    <a:pt x="4353" y="542"/>
                  </a:lnTo>
                  <a:lnTo>
                    <a:pt x="4383" y="574"/>
                  </a:lnTo>
                  <a:lnTo>
                    <a:pt x="4412" y="607"/>
                  </a:lnTo>
                  <a:lnTo>
                    <a:pt x="4440" y="640"/>
                  </a:lnTo>
                  <a:lnTo>
                    <a:pt x="4467" y="674"/>
                  </a:lnTo>
                  <a:lnTo>
                    <a:pt x="4493" y="708"/>
                  </a:lnTo>
                  <a:lnTo>
                    <a:pt x="4518" y="742"/>
                  </a:lnTo>
                  <a:lnTo>
                    <a:pt x="4543" y="776"/>
                  </a:lnTo>
                  <a:lnTo>
                    <a:pt x="4566" y="811"/>
                  </a:lnTo>
                  <a:lnTo>
                    <a:pt x="4588" y="847"/>
                  </a:lnTo>
                  <a:lnTo>
                    <a:pt x="4610" y="883"/>
                  </a:lnTo>
                  <a:lnTo>
                    <a:pt x="4630" y="919"/>
                  </a:lnTo>
                  <a:lnTo>
                    <a:pt x="4649" y="955"/>
                  </a:lnTo>
                  <a:lnTo>
                    <a:pt x="4667" y="993"/>
                  </a:lnTo>
                  <a:lnTo>
                    <a:pt x="4685" y="1030"/>
                  </a:lnTo>
                  <a:lnTo>
                    <a:pt x="4701" y="1068"/>
                  </a:lnTo>
                  <a:lnTo>
                    <a:pt x="4716" y="1106"/>
                  </a:lnTo>
                  <a:lnTo>
                    <a:pt x="4731" y="1145"/>
                  </a:lnTo>
                  <a:lnTo>
                    <a:pt x="4745" y="1184"/>
                  </a:lnTo>
                  <a:lnTo>
                    <a:pt x="4756" y="1223"/>
                  </a:lnTo>
                  <a:lnTo>
                    <a:pt x="4768" y="1264"/>
                  </a:lnTo>
                  <a:lnTo>
                    <a:pt x="4779" y="1304"/>
                  </a:lnTo>
                  <a:lnTo>
                    <a:pt x="4788" y="1345"/>
                  </a:lnTo>
                  <a:lnTo>
                    <a:pt x="4797" y="1386"/>
                  </a:lnTo>
                  <a:lnTo>
                    <a:pt x="4803" y="1427"/>
                  </a:lnTo>
                  <a:lnTo>
                    <a:pt x="4810" y="1469"/>
                  </a:lnTo>
                  <a:lnTo>
                    <a:pt x="4816" y="1511"/>
                  </a:lnTo>
                  <a:lnTo>
                    <a:pt x="4820" y="1555"/>
                  </a:lnTo>
                  <a:lnTo>
                    <a:pt x="4823" y="1598"/>
                  </a:lnTo>
                  <a:lnTo>
                    <a:pt x="4825" y="1641"/>
                  </a:lnTo>
                  <a:lnTo>
                    <a:pt x="4827" y="1686"/>
                  </a:lnTo>
                  <a:lnTo>
                    <a:pt x="4827" y="1729"/>
                  </a:lnTo>
                  <a:lnTo>
                    <a:pt x="4827" y="1768"/>
                  </a:lnTo>
                  <a:lnTo>
                    <a:pt x="4826" y="1806"/>
                  </a:lnTo>
                  <a:lnTo>
                    <a:pt x="4824" y="1843"/>
                  </a:lnTo>
                  <a:lnTo>
                    <a:pt x="4822" y="1880"/>
                  </a:lnTo>
                  <a:lnTo>
                    <a:pt x="4818" y="1917"/>
                  </a:lnTo>
                  <a:lnTo>
                    <a:pt x="4814" y="1954"/>
                  </a:lnTo>
                  <a:lnTo>
                    <a:pt x="4808" y="1990"/>
                  </a:lnTo>
                  <a:lnTo>
                    <a:pt x="4803" y="2027"/>
                  </a:lnTo>
                  <a:lnTo>
                    <a:pt x="4797" y="2062"/>
                  </a:lnTo>
                  <a:lnTo>
                    <a:pt x="4789" y="2098"/>
                  </a:lnTo>
                  <a:lnTo>
                    <a:pt x="4781" y="2134"/>
                  </a:lnTo>
                  <a:lnTo>
                    <a:pt x="4772" y="2169"/>
                  </a:lnTo>
                  <a:lnTo>
                    <a:pt x="4763" y="2204"/>
                  </a:lnTo>
                  <a:lnTo>
                    <a:pt x="4752" y="2240"/>
                  </a:lnTo>
                  <a:lnTo>
                    <a:pt x="4740" y="2274"/>
                  </a:lnTo>
                  <a:lnTo>
                    <a:pt x="4729" y="2308"/>
                  </a:lnTo>
                  <a:lnTo>
                    <a:pt x="4716" y="2342"/>
                  </a:lnTo>
                  <a:lnTo>
                    <a:pt x="4702" y="2376"/>
                  </a:lnTo>
                  <a:lnTo>
                    <a:pt x="4688" y="2410"/>
                  </a:lnTo>
                  <a:lnTo>
                    <a:pt x="4673" y="2443"/>
                  </a:lnTo>
                  <a:lnTo>
                    <a:pt x="4657" y="2476"/>
                  </a:lnTo>
                  <a:lnTo>
                    <a:pt x="4641" y="2508"/>
                  </a:lnTo>
                  <a:lnTo>
                    <a:pt x="4624" y="2541"/>
                  </a:lnTo>
                  <a:lnTo>
                    <a:pt x="4605" y="2573"/>
                  </a:lnTo>
                  <a:lnTo>
                    <a:pt x="4586" y="2606"/>
                  </a:lnTo>
                  <a:lnTo>
                    <a:pt x="4566" y="2638"/>
                  </a:lnTo>
                  <a:lnTo>
                    <a:pt x="4546" y="2669"/>
                  </a:lnTo>
                  <a:lnTo>
                    <a:pt x="4525" y="2701"/>
                  </a:lnTo>
                  <a:lnTo>
                    <a:pt x="4502" y="2732"/>
                  </a:lnTo>
                  <a:lnTo>
                    <a:pt x="4480" y="2763"/>
                  </a:lnTo>
                  <a:lnTo>
                    <a:pt x="4456" y="2793"/>
                  </a:lnTo>
                  <a:lnTo>
                    <a:pt x="4431" y="2824"/>
                  </a:lnTo>
                  <a:lnTo>
                    <a:pt x="4407" y="2853"/>
                  </a:lnTo>
                  <a:lnTo>
                    <a:pt x="4381" y="2883"/>
                  </a:lnTo>
                  <a:lnTo>
                    <a:pt x="4356" y="2910"/>
                  </a:lnTo>
                  <a:lnTo>
                    <a:pt x="4329" y="2938"/>
                  </a:lnTo>
                  <a:lnTo>
                    <a:pt x="4303" y="2965"/>
                  </a:lnTo>
                  <a:lnTo>
                    <a:pt x="4276" y="2991"/>
                  </a:lnTo>
                  <a:lnTo>
                    <a:pt x="4249" y="3017"/>
                  </a:lnTo>
                  <a:lnTo>
                    <a:pt x="4220" y="3041"/>
                  </a:lnTo>
                  <a:lnTo>
                    <a:pt x="4192" y="3066"/>
                  </a:lnTo>
                  <a:lnTo>
                    <a:pt x="4164" y="3089"/>
                  </a:lnTo>
                  <a:lnTo>
                    <a:pt x="4134" y="3112"/>
                  </a:lnTo>
                  <a:lnTo>
                    <a:pt x="4105" y="3134"/>
                  </a:lnTo>
                  <a:lnTo>
                    <a:pt x="4075" y="3155"/>
                  </a:lnTo>
                  <a:lnTo>
                    <a:pt x="4045" y="3176"/>
                  </a:lnTo>
                  <a:lnTo>
                    <a:pt x="4014" y="3196"/>
                  </a:lnTo>
                  <a:lnTo>
                    <a:pt x="3982" y="3215"/>
                  </a:lnTo>
                  <a:lnTo>
                    <a:pt x="3950" y="3233"/>
                  </a:lnTo>
                  <a:lnTo>
                    <a:pt x="3919" y="3252"/>
                  </a:lnTo>
                  <a:lnTo>
                    <a:pt x="3887" y="3269"/>
                  </a:lnTo>
                  <a:lnTo>
                    <a:pt x="3854" y="3286"/>
                  </a:lnTo>
                  <a:lnTo>
                    <a:pt x="3820" y="3301"/>
                  </a:lnTo>
                  <a:lnTo>
                    <a:pt x="3786" y="3316"/>
                  </a:lnTo>
                  <a:lnTo>
                    <a:pt x="3752" y="3331"/>
                  </a:lnTo>
                  <a:lnTo>
                    <a:pt x="3718" y="3344"/>
                  </a:lnTo>
                  <a:lnTo>
                    <a:pt x="3683" y="3358"/>
                  </a:lnTo>
                  <a:lnTo>
                    <a:pt x="3647" y="3370"/>
                  </a:lnTo>
                  <a:lnTo>
                    <a:pt x="3611" y="3381"/>
                  </a:lnTo>
                  <a:lnTo>
                    <a:pt x="3575" y="3393"/>
                  </a:lnTo>
                  <a:lnTo>
                    <a:pt x="3538" y="3402"/>
                  </a:lnTo>
                  <a:lnTo>
                    <a:pt x="3500" y="3412"/>
                  </a:lnTo>
                  <a:lnTo>
                    <a:pt x="3463" y="3421"/>
                  </a:lnTo>
                  <a:lnTo>
                    <a:pt x="3425" y="3429"/>
                  </a:lnTo>
                  <a:lnTo>
                    <a:pt x="3438" y="3443"/>
                  </a:lnTo>
                  <a:lnTo>
                    <a:pt x="3449" y="3456"/>
                  </a:lnTo>
                  <a:lnTo>
                    <a:pt x="3459" y="3468"/>
                  </a:lnTo>
                  <a:lnTo>
                    <a:pt x="3466" y="3480"/>
                  </a:lnTo>
                  <a:lnTo>
                    <a:pt x="3473" y="3491"/>
                  </a:lnTo>
                  <a:lnTo>
                    <a:pt x="3477" y="3501"/>
                  </a:lnTo>
                  <a:lnTo>
                    <a:pt x="3479" y="3512"/>
                  </a:lnTo>
                  <a:lnTo>
                    <a:pt x="3480" y="352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defTabSz="844083">
                <a:defRPr/>
              </a:pPr>
              <a:endParaRPr lang="en-MY" sz="1662" kern="0">
                <a:solidFill>
                  <a:sysClr val="windowText" lastClr="000000"/>
                </a:solidFill>
              </a:endParaRPr>
            </a:p>
          </p:txBody>
        </p:sp>
      </p:grpSp>
      <p:grpSp>
        <p:nvGrpSpPr>
          <p:cNvPr id="24" name="Group 23"/>
          <p:cNvGrpSpPr/>
          <p:nvPr/>
        </p:nvGrpSpPr>
        <p:grpSpPr>
          <a:xfrm>
            <a:off x="664331" y="1642189"/>
            <a:ext cx="942206" cy="769025"/>
            <a:chOff x="360363" y="1304925"/>
            <a:chExt cx="1235075" cy="1008063"/>
          </a:xfrm>
        </p:grpSpPr>
        <p:sp>
          <p:nvSpPr>
            <p:cNvPr id="25" name="AutoShape 10"/>
            <p:cNvSpPr>
              <a:spLocks noChangeArrowheads="1"/>
            </p:cNvSpPr>
            <p:nvPr/>
          </p:nvSpPr>
          <p:spPr bwMode="auto">
            <a:xfrm>
              <a:off x="360363" y="1304925"/>
              <a:ext cx="1235075" cy="1008063"/>
            </a:xfrm>
            <a:prstGeom prst="roundRect">
              <a:avLst>
                <a:gd name="adj" fmla="val 16667"/>
              </a:avLst>
            </a:prstGeom>
            <a:solidFill>
              <a:srgbClr val="45A3A1"/>
            </a:solidFill>
            <a:ln w="28575">
              <a:solidFill>
                <a:srgbClr val="FFFFFF"/>
              </a:solidFill>
              <a:round/>
              <a:headEnd/>
              <a:tailEnd/>
            </a:ln>
            <a:effectLst>
              <a:outerShdw dist="71842" dir="2700000" algn="ctr" rotWithShape="0">
                <a:srgbClr val="66CCCC"/>
              </a:outerShdw>
            </a:effectLst>
          </p:spPr>
          <p:txBody>
            <a:bodyPr wrap="none" anchor="ctr"/>
            <a:lstStyle/>
            <a:p>
              <a:pPr defTabSz="844083">
                <a:defRPr/>
              </a:pPr>
              <a:endParaRPr lang="en-MY" sz="1662" kern="0">
                <a:solidFill>
                  <a:sysClr val="windowText" lastClr="000000"/>
                </a:solidFill>
              </a:endParaRPr>
            </a:p>
          </p:txBody>
        </p:sp>
        <p:grpSp>
          <p:nvGrpSpPr>
            <p:cNvPr id="26" name="Group 33"/>
            <p:cNvGrpSpPr>
              <a:grpSpLocks/>
            </p:cNvGrpSpPr>
            <p:nvPr/>
          </p:nvGrpSpPr>
          <p:grpSpPr bwMode="auto">
            <a:xfrm>
              <a:off x="577850" y="1473200"/>
              <a:ext cx="800100" cy="687388"/>
              <a:chOff x="380" y="1155"/>
              <a:chExt cx="504" cy="433"/>
            </a:xfrm>
          </p:grpSpPr>
          <p:sp>
            <p:nvSpPr>
              <p:cNvPr id="27" name="Freeform 34"/>
              <p:cNvSpPr>
                <a:spLocks/>
              </p:cNvSpPr>
              <p:nvPr/>
            </p:nvSpPr>
            <p:spPr bwMode="auto">
              <a:xfrm>
                <a:off x="380" y="1155"/>
                <a:ext cx="504" cy="433"/>
              </a:xfrm>
              <a:custGeom>
                <a:avLst/>
                <a:gdLst>
                  <a:gd name="T0" fmla="*/ 7919 w 15848"/>
                  <a:gd name="T1" fmla="*/ 0 h 16212"/>
                  <a:gd name="T2" fmla="*/ 15848 w 15848"/>
                  <a:gd name="T3" fmla="*/ 8200 h 16212"/>
                  <a:gd name="T4" fmla="*/ 14938 w 15848"/>
                  <a:gd name="T5" fmla="*/ 9012 h 16212"/>
                  <a:gd name="T6" fmla="*/ 13192 w 15848"/>
                  <a:gd name="T7" fmla="*/ 7330 h 16212"/>
                  <a:gd name="T8" fmla="*/ 13192 w 15848"/>
                  <a:gd name="T9" fmla="*/ 16212 h 16212"/>
                  <a:gd name="T10" fmla="*/ 12307 w 15848"/>
                  <a:gd name="T11" fmla="*/ 16212 h 16212"/>
                  <a:gd name="T12" fmla="*/ 11503 w 15848"/>
                  <a:gd name="T13" fmla="*/ 16212 h 16212"/>
                  <a:gd name="T14" fmla="*/ 10769 w 15848"/>
                  <a:gd name="T15" fmla="*/ 16212 h 16212"/>
                  <a:gd name="T16" fmla="*/ 10095 w 15848"/>
                  <a:gd name="T17" fmla="*/ 16212 h 16212"/>
                  <a:gd name="T18" fmla="*/ 9468 w 15848"/>
                  <a:gd name="T19" fmla="*/ 16212 h 16212"/>
                  <a:gd name="T20" fmla="*/ 8878 w 15848"/>
                  <a:gd name="T21" fmla="*/ 16212 h 16212"/>
                  <a:gd name="T22" fmla="*/ 8314 w 15848"/>
                  <a:gd name="T23" fmla="*/ 16212 h 16212"/>
                  <a:gd name="T24" fmla="*/ 7767 w 15848"/>
                  <a:gd name="T25" fmla="*/ 16212 h 16212"/>
                  <a:gd name="T26" fmla="*/ 7223 w 15848"/>
                  <a:gd name="T27" fmla="*/ 16212 h 16212"/>
                  <a:gd name="T28" fmla="*/ 6673 w 15848"/>
                  <a:gd name="T29" fmla="*/ 16212 h 16212"/>
                  <a:gd name="T30" fmla="*/ 6105 w 15848"/>
                  <a:gd name="T31" fmla="*/ 16212 h 16212"/>
                  <a:gd name="T32" fmla="*/ 5509 w 15848"/>
                  <a:gd name="T33" fmla="*/ 16212 h 16212"/>
                  <a:gd name="T34" fmla="*/ 4874 w 15848"/>
                  <a:gd name="T35" fmla="*/ 16212 h 16212"/>
                  <a:gd name="T36" fmla="*/ 4189 w 15848"/>
                  <a:gd name="T37" fmla="*/ 16212 h 16212"/>
                  <a:gd name="T38" fmla="*/ 3441 w 15848"/>
                  <a:gd name="T39" fmla="*/ 16212 h 16212"/>
                  <a:gd name="T40" fmla="*/ 2623 w 15848"/>
                  <a:gd name="T41" fmla="*/ 16212 h 16212"/>
                  <a:gd name="T42" fmla="*/ 2623 w 15848"/>
                  <a:gd name="T43" fmla="*/ 7330 h 16212"/>
                  <a:gd name="T44" fmla="*/ 905 w 15848"/>
                  <a:gd name="T45" fmla="*/ 9012 h 16212"/>
                  <a:gd name="T46" fmla="*/ 0 w 15848"/>
                  <a:gd name="T47" fmla="*/ 8200 h 16212"/>
                  <a:gd name="T48" fmla="*/ 7919 w 15848"/>
                  <a:gd name="T49" fmla="*/ 0 h 162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5848" h="16212">
                    <a:moveTo>
                      <a:pt x="7919" y="0"/>
                    </a:moveTo>
                    <a:lnTo>
                      <a:pt x="15848" y="8200"/>
                    </a:lnTo>
                    <a:lnTo>
                      <a:pt x="14938" y="9012"/>
                    </a:lnTo>
                    <a:lnTo>
                      <a:pt x="13192" y="7330"/>
                    </a:lnTo>
                    <a:lnTo>
                      <a:pt x="13192" y="16212"/>
                    </a:lnTo>
                    <a:lnTo>
                      <a:pt x="12307" y="16212"/>
                    </a:lnTo>
                    <a:lnTo>
                      <a:pt x="11503" y="16212"/>
                    </a:lnTo>
                    <a:lnTo>
                      <a:pt x="10769" y="16212"/>
                    </a:lnTo>
                    <a:lnTo>
                      <a:pt x="10095" y="16212"/>
                    </a:lnTo>
                    <a:lnTo>
                      <a:pt x="9468" y="16212"/>
                    </a:lnTo>
                    <a:lnTo>
                      <a:pt x="8878" y="16212"/>
                    </a:lnTo>
                    <a:lnTo>
                      <a:pt x="8314" y="16212"/>
                    </a:lnTo>
                    <a:lnTo>
                      <a:pt x="7767" y="16212"/>
                    </a:lnTo>
                    <a:lnTo>
                      <a:pt x="7223" y="16212"/>
                    </a:lnTo>
                    <a:lnTo>
                      <a:pt x="6673" y="16212"/>
                    </a:lnTo>
                    <a:lnTo>
                      <a:pt x="6105" y="16212"/>
                    </a:lnTo>
                    <a:lnTo>
                      <a:pt x="5509" y="16212"/>
                    </a:lnTo>
                    <a:lnTo>
                      <a:pt x="4874" y="16212"/>
                    </a:lnTo>
                    <a:lnTo>
                      <a:pt x="4189" y="16212"/>
                    </a:lnTo>
                    <a:lnTo>
                      <a:pt x="3441" y="16212"/>
                    </a:lnTo>
                    <a:lnTo>
                      <a:pt x="2623" y="16212"/>
                    </a:lnTo>
                    <a:lnTo>
                      <a:pt x="2623" y="7330"/>
                    </a:lnTo>
                    <a:lnTo>
                      <a:pt x="905" y="9012"/>
                    </a:lnTo>
                    <a:lnTo>
                      <a:pt x="0" y="8200"/>
                    </a:lnTo>
                    <a:lnTo>
                      <a:pt x="7919" y="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588">
                    <a:solidFill>
                      <a:srgbClr val="1F1A17"/>
                    </a:solidFill>
                    <a:prstDash val="solid"/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defTabSz="844083">
                  <a:defRPr/>
                </a:pPr>
                <a:endParaRPr lang="en-MY" sz="1662" kern="0">
                  <a:solidFill>
                    <a:sysClr val="windowText" lastClr="000000"/>
                  </a:solidFill>
                </a:endParaRPr>
              </a:p>
            </p:txBody>
          </p:sp>
          <p:sp>
            <p:nvSpPr>
              <p:cNvPr id="28" name="Rectangle 35"/>
              <p:cNvSpPr>
                <a:spLocks noChangeArrowheads="1"/>
              </p:cNvSpPr>
              <p:nvPr/>
            </p:nvSpPr>
            <p:spPr bwMode="auto">
              <a:xfrm>
                <a:off x="701" y="1193"/>
                <a:ext cx="56" cy="119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FFFFFF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defTabSz="844083">
                  <a:defRPr/>
                </a:pPr>
                <a:endParaRPr lang="en-MY" sz="1662" kern="0">
                  <a:solidFill>
                    <a:sysClr val="windowText" lastClr="000000"/>
                  </a:solidFill>
                </a:endParaRPr>
              </a:p>
            </p:txBody>
          </p:sp>
        </p:grpSp>
      </p:grpSp>
      <p:sp>
        <p:nvSpPr>
          <p:cNvPr id="29" name="Rectangle 17"/>
          <p:cNvSpPr>
            <a:spLocks noChangeArrowheads="1"/>
          </p:cNvSpPr>
          <p:nvPr/>
        </p:nvSpPr>
        <p:spPr bwMode="auto">
          <a:xfrm>
            <a:off x="439422" y="2511949"/>
            <a:ext cx="1392022" cy="24999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/>
          <a:p>
            <a:pPr algn="ctr" defTabSz="826498">
              <a:buClr>
                <a:srgbClr val="FFFFFF"/>
              </a:buClr>
            </a:pPr>
            <a:r>
              <a:rPr lang="en-US" sz="1662" b="1" u="sng" dirty="0">
                <a:solidFill>
                  <a:srgbClr val="000000"/>
                </a:solidFill>
                <a:ea typeface="SimSun" pitchFamily="2" charset="-122"/>
              </a:rPr>
              <a:t>Manufacturer</a:t>
            </a:r>
          </a:p>
          <a:p>
            <a:pPr algn="ctr"/>
            <a:endParaRPr lang="en-US" sz="1292" dirty="0"/>
          </a:p>
          <a:p>
            <a:pPr algn="ctr"/>
            <a:r>
              <a:rPr lang="en-US" sz="1292" dirty="0"/>
              <a:t>Cost RM 100</a:t>
            </a:r>
          </a:p>
          <a:p>
            <a:pPr algn="ctr"/>
            <a:endParaRPr lang="en-US" sz="1292" dirty="0"/>
          </a:p>
          <a:p>
            <a:pPr algn="ctr"/>
            <a:endParaRPr lang="en-US" sz="1292" dirty="0"/>
          </a:p>
          <a:p>
            <a:pPr algn="ctr"/>
            <a:endParaRPr lang="en-US" sz="1292" dirty="0"/>
          </a:p>
          <a:p>
            <a:pPr algn="ctr"/>
            <a:r>
              <a:rPr lang="en-US" sz="1292" dirty="0"/>
              <a:t>+ 6% GST</a:t>
            </a:r>
          </a:p>
          <a:p>
            <a:pPr algn="ctr"/>
            <a:r>
              <a:rPr lang="en-US" sz="1292" dirty="0"/>
              <a:t>(RM </a:t>
            </a:r>
            <a:r>
              <a:rPr lang="en-US" sz="1292" dirty="0"/>
              <a:t>6</a:t>
            </a:r>
            <a:r>
              <a:rPr lang="en-US" sz="1292" dirty="0" smtClean="0"/>
              <a:t>)</a:t>
            </a:r>
            <a:endParaRPr lang="en-US" sz="1292" dirty="0"/>
          </a:p>
          <a:p>
            <a:pPr algn="ctr"/>
            <a:endParaRPr lang="en-US" sz="1292" dirty="0"/>
          </a:p>
          <a:p>
            <a:pPr algn="ctr"/>
            <a:endParaRPr lang="en-US" sz="1292" dirty="0"/>
          </a:p>
          <a:p>
            <a:pPr algn="ctr"/>
            <a:r>
              <a:rPr lang="en-US" sz="1292" dirty="0"/>
              <a:t>RM 6</a:t>
            </a:r>
            <a:endParaRPr lang="en-MY" sz="1292" dirty="0"/>
          </a:p>
          <a:p>
            <a:pPr algn="ctr" defTabSz="826498">
              <a:buClr>
                <a:srgbClr val="FFFFFF"/>
              </a:buClr>
            </a:pPr>
            <a:endParaRPr lang="en-US" sz="1662" b="1" dirty="0">
              <a:solidFill>
                <a:srgbClr val="000000"/>
              </a:solidFill>
              <a:ea typeface="SimSun" pitchFamily="2" charset="-122"/>
            </a:endParaRPr>
          </a:p>
        </p:txBody>
      </p:sp>
      <p:sp>
        <p:nvSpPr>
          <p:cNvPr id="30" name="Rectangle 17"/>
          <p:cNvSpPr>
            <a:spLocks noChangeArrowheads="1"/>
          </p:cNvSpPr>
          <p:nvPr/>
        </p:nvSpPr>
        <p:spPr bwMode="auto">
          <a:xfrm>
            <a:off x="2630011" y="2511949"/>
            <a:ext cx="1246851" cy="24999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/>
          <a:p>
            <a:pPr algn="ctr" defTabSz="826498">
              <a:buClr>
                <a:srgbClr val="FFFFFF"/>
              </a:buClr>
            </a:pPr>
            <a:r>
              <a:rPr lang="en-US" sz="1662" b="1" u="sng" dirty="0">
                <a:solidFill>
                  <a:srgbClr val="000000"/>
                </a:solidFill>
                <a:ea typeface="SimSun" pitchFamily="2" charset="-122"/>
              </a:rPr>
              <a:t>Wholesaler</a:t>
            </a:r>
          </a:p>
          <a:p>
            <a:pPr algn="ctr"/>
            <a:endParaRPr lang="en-US" sz="1292" dirty="0"/>
          </a:p>
          <a:p>
            <a:pPr algn="ctr"/>
            <a:r>
              <a:rPr lang="en-US" sz="1292" dirty="0"/>
              <a:t>+ 20% Margin</a:t>
            </a:r>
          </a:p>
          <a:p>
            <a:pPr algn="ctr"/>
            <a:r>
              <a:rPr lang="en-US" sz="1292" dirty="0"/>
              <a:t>(RM 20) </a:t>
            </a:r>
          </a:p>
          <a:p>
            <a:pPr algn="ctr"/>
            <a:endParaRPr lang="en-US" sz="1292" dirty="0"/>
          </a:p>
          <a:p>
            <a:pPr algn="ctr"/>
            <a:r>
              <a:rPr lang="en-US" sz="1292" dirty="0"/>
              <a:t>+ 6% GST on added value of RM 20 (RM 1.20)</a:t>
            </a:r>
          </a:p>
          <a:p>
            <a:pPr algn="ctr"/>
            <a:endParaRPr lang="en-US" sz="1292" dirty="0"/>
          </a:p>
          <a:p>
            <a:pPr algn="ctr"/>
            <a:endParaRPr lang="en-US" sz="1292" dirty="0"/>
          </a:p>
          <a:p>
            <a:pPr algn="ctr"/>
            <a:r>
              <a:rPr lang="en-US" sz="1292" dirty="0"/>
              <a:t>RM 1.20</a:t>
            </a:r>
            <a:endParaRPr lang="en-MY" sz="1292" dirty="0"/>
          </a:p>
          <a:p>
            <a:pPr algn="ctr" defTabSz="826498">
              <a:buClr>
                <a:srgbClr val="FFFFFF"/>
              </a:buClr>
            </a:pPr>
            <a:endParaRPr lang="en-US" sz="1662" b="1" dirty="0">
              <a:solidFill>
                <a:srgbClr val="000000"/>
              </a:solidFill>
              <a:ea typeface="SimSun" pitchFamily="2" charset="-122"/>
            </a:endParaRPr>
          </a:p>
        </p:txBody>
      </p:sp>
      <p:sp>
        <p:nvSpPr>
          <p:cNvPr id="31" name="Rectangle 17"/>
          <p:cNvSpPr>
            <a:spLocks noChangeArrowheads="1"/>
          </p:cNvSpPr>
          <p:nvPr/>
        </p:nvSpPr>
        <p:spPr bwMode="auto">
          <a:xfrm>
            <a:off x="4686263" y="2510900"/>
            <a:ext cx="1169221" cy="24999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/>
          <a:p>
            <a:pPr algn="ctr" defTabSz="826498">
              <a:buClr>
                <a:srgbClr val="FFFFFF"/>
              </a:buClr>
            </a:pPr>
            <a:r>
              <a:rPr lang="en-US" sz="1662" b="1" u="sng" dirty="0">
                <a:solidFill>
                  <a:srgbClr val="000000"/>
                </a:solidFill>
                <a:ea typeface="SimSun" pitchFamily="2" charset="-122"/>
              </a:rPr>
              <a:t>Retailer</a:t>
            </a:r>
          </a:p>
          <a:p>
            <a:pPr algn="ctr"/>
            <a:endParaRPr lang="en-US" sz="1292" dirty="0"/>
          </a:p>
          <a:p>
            <a:pPr algn="ctr"/>
            <a:r>
              <a:rPr lang="en-US" sz="1292" dirty="0"/>
              <a:t>+ 30% Margin</a:t>
            </a:r>
          </a:p>
          <a:p>
            <a:pPr algn="ctr"/>
            <a:r>
              <a:rPr lang="en-US" sz="1292" dirty="0"/>
              <a:t>(RM 36) </a:t>
            </a:r>
          </a:p>
          <a:p>
            <a:pPr algn="ctr"/>
            <a:endParaRPr lang="en-US" sz="1292" dirty="0"/>
          </a:p>
          <a:p>
            <a:pPr algn="ctr"/>
            <a:r>
              <a:rPr lang="en-US" sz="1292" dirty="0"/>
              <a:t>+ 6% GST on added value of RM 36 (RM2.15)</a:t>
            </a:r>
          </a:p>
          <a:p>
            <a:pPr algn="ctr"/>
            <a:endParaRPr lang="en-US" sz="1292" dirty="0"/>
          </a:p>
          <a:p>
            <a:pPr algn="ctr"/>
            <a:endParaRPr lang="en-US" sz="1292" dirty="0"/>
          </a:p>
          <a:p>
            <a:pPr algn="ctr"/>
            <a:r>
              <a:rPr lang="en-US" sz="1292" dirty="0"/>
              <a:t>RM 2.15</a:t>
            </a:r>
            <a:endParaRPr lang="en-MY" sz="1292" dirty="0"/>
          </a:p>
          <a:p>
            <a:pPr algn="ctr" defTabSz="826498">
              <a:buClr>
                <a:srgbClr val="FFFFFF"/>
              </a:buClr>
            </a:pPr>
            <a:endParaRPr lang="en-US" sz="1662" b="1" dirty="0">
              <a:solidFill>
                <a:srgbClr val="000000"/>
              </a:solidFill>
              <a:ea typeface="SimSun" pitchFamily="2" charset="-122"/>
            </a:endParaRPr>
          </a:p>
        </p:txBody>
      </p:sp>
      <p:sp>
        <p:nvSpPr>
          <p:cNvPr id="32" name="Rectangle 17"/>
          <p:cNvSpPr>
            <a:spLocks noChangeArrowheads="1"/>
          </p:cNvSpPr>
          <p:nvPr/>
        </p:nvSpPr>
        <p:spPr bwMode="auto">
          <a:xfrm>
            <a:off x="6838266" y="2469458"/>
            <a:ext cx="1599795" cy="36502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/>
          <a:p>
            <a:pPr algn="ctr" defTabSz="826498">
              <a:buClr>
                <a:srgbClr val="FFFFFF"/>
              </a:buClr>
            </a:pPr>
            <a:r>
              <a:rPr lang="en-US" sz="1662" b="1" u="sng" dirty="0">
                <a:solidFill>
                  <a:srgbClr val="000000"/>
                </a:solidFill>
                <a:ea typeface="SimSun" pitchFamily="2" charset="-122"/>
              </a:rPr>
              <a:t>Consumer</a:t>
            </a:r>
          </a:p>
          <a:p>
            <a:pPr algn="ctr"/>
            <a:endParaRPr lang="en-US" sz="1292" dirty="0"/>
          </a:p>
          <a:p>
            <a:pPr algn="ctr"/>
            <a:endParaRPr lang="en-US" sz="1292" dirty="0"/>
          </a:p>
          <a:p>
            <a:pPr algn="ctr"/>
            <a:endParaRPr lang="en-US" sz="1292" dirty="0"/>
          </a:p>
          <a:p>
            <a:pPr algn="ctr"/>
            <a:endParaRPr lang="en-US" sz="1292" dirty="0"/>
          </a:p>
          <a:p>
            <a:pPr algn="ctr"/>
            <a:endParaRPr lang="en-US" sz="1292" dirty="0"/>
          </a:p>
          <a:p>
            <a:pPr algn="ctr"/>
            <a:r>
              <a:rPr lang="en-US" sz="1292" dirty="0"/>
              <a:t>Price paid </a:t>
            </a:r>
          </a:p>
          <a:p>
            <a:pPr algn="ctr"/>
            <a:r>
              <a:rPr lang="en-US" sz="1292" dirty="0"/>
              <a:t>by Consumer</a:t>
            </a:r>
          </a:p>
          <a:p>
            <a:pPr algn="ctr"/>
            <a:endParaRPr lang="en-US" sz="1292" dirty="0"/>
          </a:p>
          <a:p>
            <a:pPr algn="ctr"/>
            <a:endParaRPr lang="en-US" sz="831" dirty="0"/>
          </a:p>
          <a:p>
            <a:pPr algn="ctr"/>
            <a:endParaRPr lang="en-US" sz="1292" dirty="0"/>
          </a:p>
          <a:p>
            <a:pPr algn="ctr"/>
            <a:endParaRPr lang="en-US" sz="1292" dirty="0"/>
          </a:p>
          <a:p>
            <a:pPr algn="ctr"/>
            <a:r>
              <a:rPr lang="en-US" sz="1292" dirty="0"/>
              <a:t>Total tax collected by Government</a:t>
            </a:r>
          </a:p>
          <a:p>
            <a:pPr algn="ctr"/>
            <a:endParaRPr lang="en-US" sz="554" dirty="0"/>
          </a:p>
          <a:p>
            <a:pPr algn="ctr"/>
            <a:endParaRPr lang="en-US" sz="1292" dirty="0"/>
          </a:p>
          <a:p>
            <a:pPr algn="ctr"/>
            <a:endParaRPr lang="en-US" sz="1292" dirty="0"/>
          </a:p>
          <a:p>
            <a:pPr algn="ctr"/>
            <a:r>
              <a:rPr lang="en-US" sz="1292" dirty="0"/>
              <a:t>Total loss/tax not collected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1831444" y="2922259"/>
            <a:ext cx="798568" cy="319639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477" b="1" dirty="0">
                <a:solidFill>
                  <a:srgbClr val="C00000"/>
                </a:solidFill>
              </a:rPr>
              <a:t>RM 100</a:t>
            </a:r>
            <a:endParaRPr lang="en-MY" sz="1477" b="1" dirty="0">
              <a:solidFill>
                <a:srgbClr val="C00000"/>
              </a:solidFill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3876862" y="2937286"/>
            <a:ext cx="798568" cy="319639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477" b="1" dirty="0">
                <a:solidFill>
                  <a:srgbClr val="C00000"/>
                </a:solidFill>
              </a:rPr>
              <a:t>RM 120</a:t>
            </a:r>
            <a:endParaRPr lang="en-MY" sz="1477" b="1" dirty="0">
              <a:solidFill>
                <a:srgbClr val="C00000"/>
              </a:solidFill>
            </a:endParaRPr>
          </a:p>
        </p:txBody>
      </p:sp>
      <p:sp>
        <p:nvSpPr>
          <p:cNvPr id="35" name="TextBox 34"/>
          <p:cNvSpPr txBox="1"/>
          <p:nvPr/>
        </p:nvSpPr>
        <p:spPr>
          <a:xfrm>
            <a:off x="7022480" y="3303243"/>
            <a:ext cx="1169184" cy="348109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662" b="1" dirty="0">
                <a:solidFill>
                  <a:srgbClr val="C00000"/>
                </a:solidFill>
              </a:rPr>
              <a:t>RM 165.35</a:t>
            </a:r>
            <a:endParaRPr lang="en-MY" sz="1662" b="1" dirty="0">
              <a:solidFill>
                <a:srgbClr val="C00000"/>
              </a:solidFill>
            </a:endParaRPr>
          </a:p>
        </p:txBody>
      </p:sp>
      <p:cxnSp>
        <p:nvCxnSpPr>
          <p:cNvPr id="36" name="Straight Connector 35"/>
          <p:cNvCxnSpPr/>
          <p:nvPr/>
        </p:nvCxnSpPr>
        <p:spPr>
          <a:xfrm>
            <a:off x="419476" y="4273062"/>
            <a:ext cx="8018585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Oval 36"/>
          <p:cNvSpPr/>
          <p:nvPr/>
        </p:nvSpPr>
        <p:spPr>
          <a:xfrm>
            <a:off x="526652" y="4488656"/>
            <a:ext cx="1280497" cy="319721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MY" sz="1662"/>
          </a:p>
        </p:txBody>
      </p:sp>
      <p:sp>
        <p:nvSpPr>
          <p:cNvPr id="38" name="Oval 37"/>
          <p:cNvSpPr/>
          <p:nvPr/>
        </p:nvSpPr>
        <p:spPr>
          <a:xfrm>
            <a:off x="2607199" y="4488656"/>
            <a:ext cx="1280497" cy="319721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MY" sz="1662"/>
          </a:p>
        </p:txBody>
      </p:sp>
      <p:sp>
        <p:nvSpPr>
          <p:cNvPr id="39" name="Oval 38"/>
          <p:cNvSpPr/>
          <p:nvPr/>
        </p:nvSpPr>
        <p:spPr>
          <a:xfrm>
            <a:off x="4645153" y="4488656"/>
            <a:ext cx="1280497" cy="319721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MY" sz="1662"/>
          </a:p>
        </p:txBody>
      </p:sp>
      <p:sp>
        <p:nvSpPr>
          <p:cNvPr id="40" name="TextBox 39"/>
          <p:cNvSpPr txBox="1"/>
          <p:nvPr/>
        </p:nvSpPr>
        <p:spPr>
          <a:xfrm>
            <a:off x="6994768" y="4478056"/>
            <a:ext cx="1286103" cy="348109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662" b="1" dirty="0">
                <a:solidFill>
                  <a:srgbClr val="C00000"/>
                </a:solidFill>
              </a:rPr>
              <a:t>RM 9.35</a:t>
            </a:r>
            <a:endParaRPr lang="en-MY" sz="1662" b="1" dirty="0">
              <a:solidFill>
                <a:srgbClr val="C00000"/>
              </a:solidFill>
            </a:endParaRPr>
          </a:p>
        </p:txBody>
      </p:sp>
      <p:sp>
        <p:nvSpPr>
          <p:cNvPr id="41" name="TextBox 40"/>
          <p:cNvSpPr txBox="1"/>
          <p:nvPr/>
        </p:nvSpPr>
        <p:spPr>
          <a:xfrm>
            <a:off x="6994768" y="5328139"/>
            <a:ext cx="1286103" cy="348109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662" b="1" dirty="0">
                <a:solidFill>
                  <a:srgbClr val="C00000"/>
                </a:solidFill>
              </a:rPr>
              <a:t>RM 0.00</a:t>
            </a:r>
            <a:endParaRPr lang="en-MY" sz="1662" b="1" dirty="0">
              <a:solidFill>
                <a:srgbClr val="C00000"/>
              </a:solidFill>
            </a:endParaRPr>
          </a:p>
        </p:txBody>
      </p:sp>
      <p:sp>
        <p:nvSpPr>
          <p:cNvPr id="42" name="TextBox 41"/>
          <p:cNvSpPr txBox="1"/>
          <p:nvPr/>
        </p:nvSpPr>
        <p:spPr>
          <a:xfrm>
            <a:off x="5855483" y="2922259"/>
            <a:ext cx="798568" cy="319639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477" b="1" dirty="0">
                <a:solidFill>
                  <a:srgbClr val="C00000"/>
                </a:solidFill>
              </a:rPr>
              <a:t>RM 156</a:t>
            </a:r>
            <a:endParaRPr lang="en-MY" sz="1477" b="1" dirty="0">
              <a:solidFill>
                <a:srgbClr val="C00000"/>
              </a:solidFill>
            </a:endParaRPr>
          </a:p>
        </p:txBody>
      </p:sp>
      <p:sp>
        <p:nvSpPr>
          <p:cNvPr id="43" name="TextBox 42"/>
          <p:cNvSpPr txBox="1"/>
          <p:nvPr/>
        </p:nvSpPr>
        <p:spPr>
          <a:xfrm>
            <a:off x="1831444" y="3760947"/>
            <a:ext cx="798568" cy="319639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477" b="1" dirty="0">
                <a:solidFill>
                  <a:srgbClr val="C00000"/>
                </a:solidFill>
              </a:rPr>
              <a:t>RM 6</a:t>
            </a:r>
            <a:endParaRPr lang="en-MY" sz="1477" b="1" dirty="0">
              <a:solidFill>
                <a:srgbClr val="C00000"/>
              </a:solidFill>
            </a:endParaRPr>
          </a:p>
        </p:txBody>
      </p:sp>
      <p:sp>
        <p:nvSpPr>
          <p:cNvPr id="44" name="TextBox 43"/>
          <p:cNvSpPr txBox="1"/>
          <p:nvPr/>
        </p:nvSpPr>
        <p:spPr>
          <a:xfrm>
            <a:off x="3876861" y="3782143"/>
            <a:ext cx="809402" cy="29117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292" b="1" dirty="0">
                <a:solidFill>
                  <a:srgbClr val="C00000"/>
                </a:solidFill>
              </a:rPr>
              <a:t>RM 7.20</a:t>
            </a:r>
            <a:endParaRPr lang="en-MY" sz="1292" b="1" dirty="0">
              <a:solidFill>
                <a:srgbClr val="C00000"/>
              </a:solidFill>
            </a:endParaRPr>
          </a:p>
        </p:txBody>
      </p:sp>
      <p:sp>
        <p:nvSpPr>
          <p:cNvPr id="45" name="TextBox 44"/>
          <p:cNvSpPr txBox="1"/>
          <p:nvPr/>
        </p:nvSpPr>
        <p:spPr>
          <a:xfrm>
            <a:off x="5855483" y="3760947"/>
            <a:ext cx="914400" cy="319639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477" b="1" dirty="0">
                <a:solidFill>
                  <a:srgbClr val="C00000"/>
                </a:solidFill>
              </a:rPr>
              <a:t>RM 9.35</a:t>
            </a:r>
            <a:endParaRPr lang="en-MY" sz="1477" b="1" dirty="0">
              <a:solidFill>
                <a:srgbClr val="C00000"/>
              </a:solidFill>
            </a:endParaRPr>
          </a:p>
        </p:txBody>
      </p:sp>
      <p:cxnSp>
        <p:nvCxnSpPr>
          <p:cNvPr id="46" name="Straight Connector 45"/>
          <p:cNvCxnSpPr>
            <a:stCxn id="42" idx="3"/>
            <a:endCxn id="35" idx="1"/>
          </p:cNvCxnSpPr>
          <p:nvPr/>
        </p:nvCxnSpPr>
        <p:spPr>
          <a:xfrm>
            <a:off x="6654051" y="3082079"/>
            <a:ext cx="368429" cy="395219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47" name="Straight Connector 46"/>
          <p:cNvCxnSpPr>
            <a:stCxn id="45" idx="3"/>
            <a:endCxn id="35" idx="1"/>
          </p:cNvCxnSpPr>
          <p:nvPr/>
        </p:nvCxnSpPr>
        <p:spPr>
          <a:xfrm flipV="1">
            <a:off x="6769883" y="3477298"/>
            <a:ext cx="252597" cy="443469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48" name="TextBox 47"/>
          <p:cNvSpPr txBox="1"/>
          <p:nvPr/>
        </p:nvSpPr>
        <p:spPr>
          <a:xfrm>
            <a:off x="526652" y="6028775"/>
            <a:ext cx="3749493" cy="2911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92" i="1" dirty="0"/>
              <a:t>*Rate of GST is assumed at 10% for comparison only</a:t>
            </a:r>
            <a:endParaRPr lang="en-MY" sz="1292" i="1" dirty="0"/>
          </a:p>
        </p:txBody>
      </p:sp>
    </p:spTree>
    <p:extLst>
      <p:ext uri="{BB962C8B-B14F-4D97-AF65-F5344CB8AC3E}">
        <p14:creationId xmlns:p14="http://schemas.microsoft.com/office/powerpoint/2010/main" val="3574138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743200" y="4560868"/>
            <a:ext cx="5867400" cy="546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954" dirty="0">
                <a:solidFill>
                  <a:schemeClr val="tx2">
                    <a:lumMod val="50000"/>
                  </a:schemeClr>
                </a:solidFill>
                <a:latin typeface="Calibri" pitchFamily="34" charset="0"/>
              </a:rPr>
              <a:t>GST IMPACT TO CONSUMER</a:t>
            </a:r>
            <a:endParaRPr lang="en-MY" sz="2954" dirty="0">
              <a:solidFill>
                <a:schemeClr val="tx2">
                  <a:lumMod val="50000"/>
                </a:schemeClr>
              </a:solidFill>
              <a:latin typeface="Calibri" pitchFamily="34" charset="0"/>
            </a:endParaRPr>
          </a:p>
        </p:txBody>
      </p:sp>
      <p:grpSp>
        <p:nvGrpSpPr>
          <p:cNvPr id="2" name="Group 2"/>
          <p:cNvGrpSpPr/>
          <p:nvPr/>
        </p:nvGrpSpPr>
        <p:grpSpPr>
          <a:xfrm>
            <a:off x="609600" y="3040996"/>
            <a:ext cx="8001000" cy="2266612"/>
            <a:chOff x="609600" y="3008662"/>
            <a:chExt cx="8001000" cy="2455496"/>
          </a:xfrm>
        </p:grpSpPr>
        <p:cxnSp>
          <p:nvCxnSpPr>
            <p:cNvPr id="7" name="Straight Connector 6"/>
            <p:cNvCxnSpPr/>
            <p:nvPr/>
          </p:nvCxnSpPr>
          <p:spPr>
            <a:xfrm>
              <a:off x="609600" y="5464158"/>
              <a:ext cx="80010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3" name="Group 1"/>
            <p:cNvGrpSpPr/>
            <p:nvPr/>
          </p:nvGrpSpPr>
          <p:grpSpPr>
            <a:xfrm>
              <a:off x="609600" y="3008662"/>
              <a:ext cx="1864098" cy="2231303"/>
              <a:chOff x="609600" y="3008662"/>
              <a:chExt cx="1864098" cy="2231303"/>
            </a:xfrm>
          </p:grpSpPr>
          <p:sp>
            <p:nvSpPr>
              <p:cNvPr id="5" name="Rectangle 4"/>
              <p:cNvSpPr/>
              <p:nvPr/>
            </p:nvSpPr>
            <p:spPr>
              <a:xfrm>
                <a:off x="609600" y="3564693"/>
                <a:ext cx="1676400" cy="1675272"/>
              </a:xfrm>
              <a:prstGeom prst="rect">
                <a:avLst/>
              </a:prstGeom>
              <a:solidFill>
                <a:srgbClr val="FF0000"/>
              </a:solidFill>
              <a:ln>
                <a:noFill/>
              </a:ln>
            </p:spPr>
            <p:style>
              <a:lnRef idx="1">
                <a:schemeClr val="accent5"/>
              </a:lnRef>
              <a:fillRef idx="3">
                <a:schemeClr val="accent5"/>
              </a:fillRef>
              <a:effectRef idx="2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MY" sz="1662"/>
              </a:p>
            </p:txBody>
          </p:sp>
          <p:pic>
            <p:nvPicPr>
              <p:cNvPr id="1027" name="Picture 3" descr="C:\Users\Account\Desktop\Untitled-4.png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916209" y="3008662"/>
                <a:ext cx="1557489" cy="1987976"/>
              </a:xfrm>
              <a:prstGeom prst="rect">
                <a:avLst/>
              </a:prstGeom>
              <a:noFill/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</p:grpSp>
      <p:sp>
        <p:nvSpPr>
          <p:cNvPr id="10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5E794-307C-49D3-8CE5-47BF882ED0AE}" type="slidenum">
              <a:rPr lang="en-MY" smtClean="0"/>
              <a:pPr/>
              <a:t>51</a:t>
            </a:fld>
            <a:endParaRPr lang="en-MY" dirty="0"/>
          </a:p>
        </p:txBody>
      </p:sp>
    </p:spTree>
    <p:extLst>
      <p:ext uri="{BB962C8B-B14F-4D97-AF65-F5344CB8AC3E}">
        <p14:creationId xmlns:p14="http://schemas.microsoft.com/office/powerpoint/2010/main" val="1804883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-219006" y="570836"/>
            <a:ext cx="6967536" cy="844062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en-US" sz="2585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GST IMPACT TO CONSUMER</a:t>
            </a:r>
          </a:p>
          <a:p>
            <a:pPr lvl="1"/>
            <a:r>
              <a:rPr lang="en-US" sz="2215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PRICE CONTROL AND ANTI PROFITEERING ACT 2011</a:t>
            </a:r>
            <a:endParaRPr lang="en-US" sz="2215" dirty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52</a:t>
            </a:fld>
            <a:endParaRPr lang="en-US"/>
          </a:p>
        </p:txBody>
      </p:sp>
      <p:pic>
        <p:nvPicPr>
          <p:cNvPr id="20" name="Picture 4" descr="http://www.wearepragma.co.uk/media/8482/slider_tick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8695" y="3602257"/>
            <a:ext cx="800797" cy="574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http://lh3.ggpht.com/--sF1EGutdGk/SxIdPkNSk1I/AAAAAAAAIf8/c1ilSWWslCA/signage_man.jpg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75177" y="1645612"/>
            <a:ext cx="4157797" cy="2813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648869" y="2685337"/>
            <a:ext cx="197378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MY" b="1" dirty="0"/>
              <a:t>1 - Price Control and Anti Profiteering Act </a:t>
            </a:r>
            <a:r>
              <a:rPr lang="en-MY" b="1" dirty="0" smtClean="0"/>
              <a:t>2011</a:t>
            </a:r>
            <a:endParaRPr lang="en-MY" b="1" dirty="0"/>
          </a:p>
        </p:txBody>
      </p:sp>
      <p:sp>
        <p:nvSpPr>
          <p:cNvPr id="16" name="Content Placeholder 2"/>
          <p:cNvSpPr txBox="1">
            <a:spLocks/>
          </p:cNvSpPr>
          <p:nvPr/>
        </p:nvSpPr>
        <p:spPr>
          <a:xfrm>
            <a:off x="3500160" y="1900741"/>
            <a:ext cx="4565947" cy="2611768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200000"/>
              </a:lnSpc>
              <a:buNone/>
            </a:pPr>
            <a:r>
              <a:rPr lang="en-US" sz="2400" dirty="0"/>
              <a:t>Effective on 1 April </a:t>
            </a:r>
            <a:r>
              <a:rPr lang="en-US" sz="2400" dirty="0" smtClean="0"/>
              <a:t>2011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en-US" sz="2400" dirty="0" smtClean="0"/>
              <a:t>Governed </a:t>
            </a:r>
            <a:r>
              <a:rPr lang="en-US" sz="2400" dirty="0"/>
              <a:t>by KPDNKK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2400" dirty="0"/>
              <a:t>To make sure that trader/dealer does not increase price arbitrarily</a:t>
            </a:r>
            <a:endParaRPr lang="ms-MY" sz="2400" dirty="0"/>
          </a:p>
        </p:txBody>
      </p:sp>
      <p:pic>
        <p:nvPicPr>
          <p:cNvPr id="17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5587" y="4906196"/>
            <a:ext cx="3858145" cy="16048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1416" y="1118728"/>
            <a:ext cx="1462316" cy="166172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" name="Picture 4" descr="http://www.wearepragma.co.uk/media/8482/slider_tick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8696" y="2879526"/>
            <a:ext cx="800797" cy="574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4" descr="http://www.wearepragma.co.uk/media/8482/slider_tick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8697" y="2085676"/>
            <a:ext cx="800797" cy="574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http://www.wearepragma.co.uk/media/8482/slider_tick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023" y="4823516"/>
            <a:ext cx="800797" cy="574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766650" y="4756690"/>
            <a:ext cx="411463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dirty="0" smtClean="0"/>
              <a:t>Special Committee to combat profiteering (Price Monitoring Council)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4095602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-219006" y="570836"/>
            <a:ext cx="6477000" cy="844062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en-US" sz="2585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GST IMPACT TO CONSUMER</a:t>
            </a:r>
          </a:p>
          <a:p>
            <a:pPr lvl="1"/>
            <a:r>
              <a:rPr lang="en-US" sz="2215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SHOPPERS GUIDE</a:t>
            </a:r>
            <a:endParaRPr lang="en-US" sz="2215" dirty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53</a:t>
            </a:fld>
            <a:endParaRPr lang="en-US"/>
          </a:p>
        </p:txBody>
      </p:sp>
      <p:pic>
        <p:nvPicPr>
          <p:cNvPr id="20" name="Picture 4" descr="http://www.wearepragma.co.uk/media/8482/slider_tick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1749" y="2998301"/>
            <a:ext cx="800797" cy="574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http://lh3.ggpht.com/--sF1EGutdGk/SxIdPkNSk1I/AAAAAAAAIf8/c1ilSWWslCA/signage_man.jpg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52229" y="1590182"/>
            <a:ext cx="4501662" cy="2813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893390" y="2931419"/>
            <a:ext cx="1767537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MY" sz="2000" b="1" dirty="0"/>
              <a:t>2 - Shoppers Guide</a:t>
            </a:r>
          </a:p>
        </p:txBody>
      </p:sp>
      <p:sp>
        <p:nvSpPr>
          <p:cNvPr id="16" name="Content Placeholder 2"/>
          <p:cNvSpPr txBox="1">
            <a:spLocks/>
          </p:cNvSpPr>
          <p:nvPr/>
        </p:nvSpPr>
        <p:spPr>
          <a:xfrm>
            <a:off x="2950999" y="1590182"/>
            <a:ext cx="4565947" cy="3298851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846" dirty="0"/>
              <a:t>Illustrate comparisons of prices of goods and services before and after the implementation of GST</a:t>
            </a:r>
          </a:p>
          <a:p>
            <a:pPr marL="422041" lvl="1" indent="0">
              <a:lnSpc>
                <a:spcPct val="150000"/>
              </a:lnSpc>
              <a:buNone/>
            </a:pPr>
            <a:r>
              <a:rPr lang="en-US" sz="1662" dirty="0" smtClean="0"/>
              <a:t>Issued </a:t>
            </a:r>
            <a:r>
              <a:rPr lang="en-US" sz="1662" dirty="0"/>
              <a:t>before GST implementation date</a:t>
            </a:r>
            <a:r>
              <a:rPr lang="en-US" sz="1477" dirty="0"/>
              <a:t> </a:t>
            </a:r>
          </a:p>
          <a:p>
            <a:pPr marL="422041" lvl="1" indent="0">
              <a:lnSpc>
                <a:spcPct val="150000"/>
              </a:lnSpc>
              <a:buNone/>
            </a:pPr>
            <a:r>
              <a:rPr lang="en-US" sz="1662" dirty="0" smtClean="0"/>
              <a:t>Price </a:t>
            </a:r>
            <a:r>
              <a:rPr lang="en-US" sz="1662" dirty="0"/>
              <a:t>were monitored for 1 year after GST implementation </a:t>
            </a:r>
            <a:r>
              <a:rPr lang="en-US" sz="1662" dirty="0" smtClean="0"/>
              <a:t>date</a:t>
            </a:r>
          </a:p>
          <a:p>
            <a:pPr marL="422041" lvl="1" indent="0">
              <a:lnSpc>
                <a:spcPct val="150000"/>
              </a:lnSpc>
              <a:buNone/>
            </a:pPr>
            <a:r>
              <a:rPr lang="en-US" sz="1662" dirty="0" smtClean="0"/>
              <a:t>Will be publish 3 months before the implementation of GST date. </a:t>
            </a:r>
            <a:endParaRPr lang="ms-MY" sz="1292" dirty="0"/>
          </a:p>
        </p:txBody>
      </p:sp>
      <p:pic>
        <p:nvPicPr>
          <p:cNvPr id="22" name="Picture 4" descr="http://www.wearepragma.co.uk/media/8482/slider_tick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048" y="2504355"/>
            <a:ext cx="800797" cy="574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http://www.wearepragma.co.uk/media/8482/slider_tick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0558" y="3738019"/>
            <a:ext cx="800797" cy="574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1205" y="3387144"/>
            <a:ext cx="2226733" cy="302000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597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-219006" y="570836"/>
            <a:ext cx="6477000" cy="844062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en-US" sz="2585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GST IMPACT TO CONSUMER</a:t>
            </a:r>
          </a:p>
          <a:p>
            <a:pPr lvl="1"/>
            <a:r>
              <a:rPr lang="en-US" sz="2215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PRICE SETTER</a:t>
            </a:r>
            <a:endParaRPr lang="en-US" sz="2215" dirty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54</a:t>
            </a:fld>
            <a:endParaRPr lang="en-US"/>
          </a:p>
        </p:txBody>
      </p:sp>
      <p:pic>
        <p:nvPicPr>
          <p:cNvPr id="3074" name="Picture 2" descr="http://lh3.ggpht.com/--sF1EGutdGk/SxIdPkNSk1I/AAAAAAAAIf8/c1ilSWWslCA/signage_man.jp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90352" y="1671379"/>
            <a:ext cx="4501662" cy="2813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1049933" y="2901977"/>
            <a:ext cx="1767537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MY" sz="2000" b="1" dirty="0" smtClean="0"/>
              <a:t>3 – PRICE SETTER</a:t>
            </a:r>
            <a:endParaRPr lang="en-MY" sz="2000" b="1" dirty="0"/>
          </a:p>
        </p:txBody>
      </p:sp>
      <p:sp>
        <p:nvSpPr>
          <p:cNvPr id="16" name="Content Placeholder 2"/>
          <p:cNvSpPr txBox="1">
            <a:spLocks/>
          </p:cNvSpPr>
          <p:nvPr/>
        </p:nvSpPr>
        <p:spPr>
          <a:xfrm>
            <a:off x="2950999" y="1590182"/>
            <a:ext cx="4565947" cy="3298851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662" dirty="0" smtClean="0"/>
              <a:t> </a:t>
            </a:r>
            <a:endParaRPr lang="ms-MY" sz="1292" dirty="0"/>
          </a:p>
        </p:txBody>
      </p:sp>
      <p:pic>
        <p:nvPicPr>
          <p:cNvPr id="22" name="Picture 4" descr="http://www.wearepragma.co.uk/media/8482/slider_tick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3793" y="2528130"/>
            <a:ext cx="800797" cy="574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val Callout 12"/>
          <p:cNvSpPr/>
          <p:nvPr/>
        </p:nvSpPr>
        <p:spPr>
          <a:xfrm>
            <a:off x="6257994" y="5309645"/>
            <a:ext cx="1666941" cy="964948"/>
          </a:xfrm>
          <a:prstGeom prst="wedgeEllipseCallout">
            <a:avLst>
              <a:gd name="adj1" fmla="val -71010"/>
              <a:gd name="adj2" fmla="val -44495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MY"/>
          </a:p>
        </p:txBody>
      </p:sp>
      <p:sp>
        <p:nvSpPr>
          <p:cNvPr id="14" name="Oval Callout 13"/>
          <p:cNvSpPr/>
          <p:nvPr/>
        </p:nvSpPr>
        <p:spPr>
          <a:xfrm>
            <a:off x="2664470" y="5364942"/>
            <a:ext cx="1767537" cy="954170"/>
          </a:xfrm>
          <a:prstGeom prst="wedgeEllipseCallout">
            <a:avLst>
              <a:gd name="adj1" fmla="val 68289"/>
              <a:gd name="adj2" fmla="val -33921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MY"/>
          </a:p>
        </p:txBody>
      </p:sp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7459" y="4987445"/>
            <a:ext cx="1609347" cy="16093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Picture 4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r="-14747"/>
          <a:stretch/>
        </p:blipFill>
        <p:spPr bwMode="auto">
          <a:xfrm>
            <a:off x="2880965" y="5398107"/>
            <a:ext cx="1479854" cy="775128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Picture 5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2131" t="19126" r="-11061" b="13421"/>
          <a:stretch/>
        </p:blipFill>
        <p:spPr bwMode="auto">
          <a:xfrm>
            <a:off x="6321058" y="5398107"/>
            <a:ext cx="1550016" cy="773522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4087565" y="2471090"/>
            <a:ext cx="469673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MY" sz="2400" dirty="0"/>
              <a:t>The Government will get the assistance from the hypermarket to be the price setter for the benefit of the consumers</a:t>
            </a:r>
          </a:p>
        </p:txBody>
      </p:sp>
    </p:spTree>
    <p:extLst>
      <p:ext uri="{BB962C8B-B14F-4D97-AF65-F5344CB8AC3E}">
        <p14:creationId xmlns:p14="http://schemas.microsoft.com/office/powerpoint/2010/main" val="3891364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55</a:t>
            </a:fld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-213763" y="570836"/>
            <a:ext cx="7383294" cy="844062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en-US" sz="2585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GST IMPACT TO CONSUMER</a:t>
            </a:r>
          </a:p>
          <a:p>
            <a:pPr lvl="1"/>
            <a:r>
              <a:rPr lang="en-US" sz="1846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GST </a:t>
            </a:r>
            <a:r>
              <a:rPr lang="en-US" sz="1846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RELIEF PACKAGE FOR BUSINESSES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317990" y="1634338"/>
          <a:ext cx="8508021" cy="3904791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1728192"/>
                <a:gridCol w="3943822"/>
                <a:gridCol w="2836007"/>
              </a:tblGrid>
              <a:tr h="388881">
                <a:tc>
                  <a:txBody>
                    <a:bodyPr/>
                    <a:lstStyle/>
                    <a:p>
                      <a:endParaRPr lang="en-MY" sz="1500" dirty="0"/>
                    </a:p>
                  </a:txBody>
                  <a:tcPr marL="84406" marR="84406" marT="42203" marB="42203"/>
                </a:tc>
                <a:tc>
                  <a:txBody>
                    <a:bodyPr/>
                    <a:lstStyle/>
                    <a:p>
                      <a:r>
                        <a:rPr lang="en-MY" sz="1500" dirty="0" smtClean="0"/>
                        <a:t>Description</a:t>
                      </a:r>
                      <a:endParaRPr lang="en-MY" sz="1500" dirty="0"/>
                    </a:p>
                  </a:txBody>
                  <a:tcPr marL="84406" marR="84406" marT="42203" marB="42203"/>
                </a:tc>
                <a:tc>
                  <a:txBody>
                    <a:bodyPr/>
                    <a:lstStyle/>
                    <a:p>
                      <a:r>
                        <a:rPr lang="en-MY" sz="1500" dirty="0" smtClean="0"/>
                        <a:t>Effective</a:t>
                      </a:r>
                      <a:endParaRPr lang="en-MY" sz="1500" dirty="0"/>
                    </a:p>
                  </a:txBody>
                  <a:tcPr marL="84406" marR="84406" marT="42203" marB="42203"/>
                </a:tc>
              </a:tr>
              <a:tr h="2397211">
                <a:tc>
                  <a:txBody>
                    <a:bodyPr/>
                    <a:lstStyle/>
                    <a:p>
                      <a:r>
                        <a:rPr lang="en-MY" sz="1500" dirty="0" smtClean="0"/>
                        <a:t>Reduce</a:t>
                      </a:r>
                      <a:r>
                        <a:rPr lang="en-MY" sz="1500" baseline="0" dirty="0" smtClean="0"/>
                        <a:t> cost of doing business</a:t>
                      </a:r>
                      <a:endParaRPr lang="en-MY" sz="1500" dirty="0"/>
                    </a:p>
                  </a:txBody>
                  <a:tcPr marL="84406" marR="84406" marT="42203" marB="42203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MY" sz="1500" dirty="0" smtClean="0"/>
                        <a:t>Reduction in corporate tax rate by 1%.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MY" sz="1500" dirty="0" smtClean="0"/>
                        <a:t>Reduction in cooperative</a:t>
                      </a:r>
                      <a:r>
                        <a:rPr lang="en-MY" sz="1500" baseline="0" dirty="0" smtClean="0"/>
                        <a:t> tax rate by 1% to 2%.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MY" sz="1500" baseline="0" dirty="0" smtClean="0"/>
                        <a:t>Secretarial fee and tax filing fee tax deductible up to RM 5,000 &amp; RM 10,000 respectively.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MY" sz="1500" baseline="0" dirty="0" smtClean="0"/>
                        <a:t>Accelerated Capital Allowances (ACA) for ICT equipment and software is extended.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MY" sz="1500" baseline="0" dirty="0" smtClean="0"/>
                        <a:t>Expenses for GST- related training in accounting &amp; ICT given further deduction.</a:t>
                      </a:r>
                      <a:endParaRPr lang="en-MY" sz="1500" dirty="0"/>
                    </a:p>
                  </a:txBody>
                  <a:tcPr marL="84406" marR="84406" marT="42203" marB="42203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MY" sz="1500" dirty="0" smtClean="0"/>
                        <a:t>YA 2016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MY" sz="1500" dirty="0" smtClean="0"/>
                        <a:t>YA 2015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MY" sz="1500" dirty="0" smtClean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MY" sz="1500" dirty="0" smtClean="0"/>
                        <a:t>YA</a:t>
                      </a:r>
                      <a:r>
                        <a:rPr lang="en-MY" sz="1500" baseline="0" dirty="0" smtClean="0"/>
                        <a:t> 2015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MY" sz="1500" baseline="0" dirty="0" smtClean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MY" sz="1500" baseline="0" dirty="0" smtClean="0"/>
                        <a:t>YAs 2014 to 2016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MY" sz="1500" baseline="0" dirty="0" smtClean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MY" sz="1500" baseline="0" dirty="0" smtClean="0"/>
                        <a:t>YAs 2014 &amp; YA 2015</a:t>
                      </a:r>
                      <a:endParaRPr lang="en-MY" sz="1500" dirty="0"/>
                    </a:p>
                  </a:txBody>
                  <a:tcPr marL="84406" marR="84406" marT="42203" marB="42203"/>
                </a:tc>
              </a:tr>
              <a:tr h="1118699">
                <a:tc>
                  <a:txBody>
                    <a:bodyPr/>
                    <a:lstStyle/>
                    <a:p>
                      <a:r>
                        <a:rPr lang="en-MY" sz="1500" dirty="0" smtClean="0"/>
                        <a:t>Financial</a:t>
                      </a:r>
                      <a:r>
                        <a:rPr lang="en-MY" sz="1500" baseline="0" dirty="0" smtClean="0"/>
                        <a:t> assistance</a:t>
                      </a:r>
                      <a:endParaRPr lang="en-MY" sz="1500" dirty="0"/>
                    </a:p>
                  </a:txBody>
                  <a:tcPr marL="84406" marR="84406" marT="42203" marB="42203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MY" sz="1500" dirty="0" smtClean="0"/>
                        <a:t>RM 150 million allocation</a:t>
                      </a:r>
                      <a:r>
                        <a:rPr lang="en-MY" sz="1500" baseline="0" dirty="0" smtClean="0"/>
                        <a:t> for purchase of accounting software by SMEs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MY" sz="1500" baseline="0" dirty="0" smtClean="0"/>
                        <a:t>Training Grant of RM 100 million for GST Training</a:t>
                      </a:r>
                      <a:endParaRPr lang="en-MY" sz="1500" dirty="0"/>
                    </a:p>
                  </a:txBody>
                  <a:tcPr marL="84406" marR="84406" marT="42203" marB="42203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MY" sz="1500" dirty="0" smtClean="0"/>
                        <a:t> 2014 &amp; 2015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MY" sz="1500" dirty="0" smtClean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MY" sz="1500" dirty="0" smtClean="0"/>
                        <a:t>2013 &amp; 2014</a:t>
                      </a:r>
                      <a:endParaRPr lang="en-MY" sz="1500" dirty="0"/>
                    </a:p>
                  </a:txBody>
                  <a:tcPr marL="84406" marR="84406" marT="42203" marB="42203"/>
                </a:tc>
              </a:tr>
            </a:tbl>
          </a:graphicData>
        </a:graphic>
      </p:graphicFrame>
      <p:pic>
        <p:nvPicPr>
          <p:cNvPr id="4098" name="Picture 2" descr="Logo.gif (196×102)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2622" y="5576882"/>
            <a:ext cx="1723292" cy="896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427031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56</a:t>
            </a:fld>
            <a:endParaRPr lang="en-US"/>
          </a:p>
        </p:txBody>
      </p:sp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317990" y="1634338"/>
          <a:ext cx="8508021" cy="3904791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1728192"/>
                <a:gridCol w="3943822"/>
                <a:gridCol w="2836007"/>
              </a:tblGrid>
              <a:tr h="388881">
                <a:tc>
                  <a:txBody>
                    <a:bodyPr/>
                    <a:lstStyle/>
                    <a:p>
                      <a:endParaRPr lang="en-MY" sz="1500" dirty="0"/>
                    </a:p>
                  </a:txBody>
                  <a:tcPr marL="84406" marR="84406" marT="42203" marB="42203"/>
                </a:tc>
                <a:tc>
                  <a:txBody>
                    <a:bodyPr/>
                    <a:lstStyle/>
                    <a:p>
                      <a:r>
                        <a:rPr lang="en-MY" sz="1500" dirty="0" smtClean="0"/>
                        <a:t>Description</a:t>
                      </a:r>
                      <a:endParaRPr lang="en-MY" sz="1500" dirty="0"/>
                    </a:p>
                  </a:txBody>
                  <a:tcPr marL="84406" marR="84406" marT="42203" marB="42203"/>
                </a:tc>
                <a:tc>
                  <a:txBody>
                    <a:bodyPr/>
                    <a:lstStyle/>
                    <a:p>
                      <a:r>
                        <a:rPr lang="en-MY" sz="1500" dirty="0" smtClean="0"/>
                        <a:t>Effective</a:t>
                      </a:r>
                      <a:endParaRPr lang="en-MY" sz="1500" dirty="0"/>
                    </a:p>
                  </a:txBody>
                  <a:tcPr marL="84406" marR="84406" marT="42203" marB="42203"/>
                </a:tc>
              </a:tr>
              <a:tr h="2397211">
                <a:tc>
                  <a:txBody>
                    <a:bodyPr/>
                    <a:lstStyle/>
                    <a:p>
                      <a:r>
                        <a:rPr lang="en-MY" sz="1500" dirty="0" smtClean="0"/>
                        <a:t>Increase disposable income</a:t>
                      </a:r>
                      <a:endParaRPr lang="en-MY" sz="1500" dirty="0"/>
                    </a:p>
                  </a:txBody>
                  <a:tcPr marL="84406" marR="84406" marT="42203" marB="42203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MY" sz="1500" dirty="0" smtClean="0"/>
                        <a:t>Personal</a:t>
                      </a:r>
                      <a:r>
                        <a:rPr lang="en-MY" sz="1500" baseline="0" dirty="0" smtClean="0"/>
                        <a:t> tax rate reduction across tax bands by 1% to 3%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MY" sz="1500" baseline="0" dirty="0" smtClean="0"/>
                        <a:t>Highest marginal tax rate reduced from 26% to 25%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MY" sz="1500" baseline="0" dirty="0" smtClean="0"/>
                        <a:t>Restructuring of income tax band s by increasing chargeable income subject to maximum rate from above RM 100,000 to above RM 400,000</a:t>
                      </a:r>
                      <a:endParaRPr lang="en-MY" sz="1500" dirty="0"/>
                    </a:p>
                  </a:txBody>
                  <a:tcPr marL="84406" marR="84406" marT="42203" marB="42203"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MY" sz="1500" dirty="0" smtClean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MY" sz="1500" dirty="0" smtClean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MY" sz="1500" dirty="0" smtClean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MY" sz="1500" dirty="0" smtClean="0"/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MY" sz="1500" dirty="0" smtClean="0"/>
                        <a:t>YA</a:t>
                      </a:r>
                      <a:r>
                        <a:rPr lang="en-MY" sz="1500" baseline="0" dirty="0" smtClean="0"/>
                        <a:t> 2015</a:t>
                      </a:r>
                      <a:endParaRPr lang="en-MY" sz="1500" dirty="0"/>
                    </a:p>
                  </a:txBody>
                  <a:tcPr marL="84406" marR="84406" marT="42203" marB="42203"/>
                </a:tc>
              </a:tr>
              <a:tr h="1118699">
                <a:tc>
                  <a:txBody>
                    <a:bodyPr/>
                    <a:lstStyle/>
                    <a:p>
                      <a:r>
                        <a:rPr lang="en-MY" sz="1500" dirty="0" smtClean="0"/>
                        <a:t>Financial assistance</a:t>
                      </a:r>
                      <a:endParaRPr lang="en-MY" sz="1500" dirty="0"/>
                    </a:p>
                  </a:txBody>
                  <a:tcPr marL="84406" marR="84406" marT="42203" marB="42203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MY" sz="1500" dirty="0" smtClean="0"/>
                        <a:t>One-off cash assistance of RM 300 to</a:t>
                      </a:r>
                      <a:r>
                        <a:rPr lang="en-MY" sz="1500" baseline="0" dirty="0" smtClean="0"/>
                        <a:t> households who are BR1M recipients.</a:t>
                      </a:r>
                      <a:endParaRPr lang="en-MY" sz="1500" dirty="0"/>
                    </a:p>
                  </a:txBody>
                  <a:tcPr marL="84406" marR="84406" marT="42203" marB="42203"/>
                </a:tc>
                <a:tc>
                  <a:txBody>
                    <a:bodyPr/>
                    <a:lstStyle/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endParaRPr lang="en-MY" sz="1500" baseline="0" dirty="0" smtClean="0"/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MY" sz="1500" baseline="0" dirty="0" smtClean="0"/>
                        <a:t>2015</a:t>
                      </a:r>
                      <a:endParaRPr lang="en-MY" sz="1500" dirty="0"/>
                    </a:p>
                  </a:txBody>
                  <a:tcPr marL="84406" marR="84406" marT="42203" marB="42203"/>
                </a:tc>
              </a:tr>
            </a:tbl>
          </a:graphicData>
        </a:graphic>
      </p:graphicFrame>
      <p:pic>
        <p:nvPicPr>
          <p:cNvPr id="4098" name="Picture 2" descr="Logo.gif (196×102)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2622" y="5576882"/>
            <a:ext cx="1723292" cy="896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-346701" y="570836"/>
            <a:ext cx="7383294" cy="844062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en-US" sz="2585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GST IMPACT TO CONSUMER</a:t>
            </a:r>
          </a:p>
          <a:p>
            <a:pPr lvl="1"/>
            <a:r>
              <a:rPr lang="en-US" sz="1846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GST </a:t>
            </a:r>
            <a:r>
              <a:rPr lang="en-US" sz="1846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RELIEF PACKAGE FOR </a:t>
            </a:r>
            <a:r>
              <a:rPr lang="en-US" sz="1846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BUSINESSES (CONTD.)</a:t>
            </a:r>
            <a:endParaRPr lang="en-US" sz="1846" dirty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245107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743200" y="4560868"/>
            <a:ext cx="5867400" cy="546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954" dirty="0" smtClean="0">
                <a:solidFill>
                  <a:schemeClr val="tx2">
                    <a:lumMod val="50000"/>
                  </a:schemeClr>
                </a:solidFill>
                <a:latin typeface="Calibri" pitchFamily="34" charset="0"/>
              </a:rPr>
              <a:t>GST READINESS</a:t>
            </a:r>
            <a:endParaRPr lang="en-MY" sz="2954" dirty="0">
              <a:solidFill>
                <a:schemeClr val="tx2">
                  <a:lumMod val="50000"/>
                </a:schemeClr>
              </a:solidFill>
              <a:latin typeface="Calibri" pitchFamily="34" charset="0"/>
            </a:endParaRPr>
          </a:p>
        </p:txBody>
      </p:sp>
      <p:grpSp>
        <p:nvGrpSpPr>
          <p:cNvPr id="2" name="Group 2"/>
          <p:cNvGrpSpPr/>
          <p:nvPr/>
        </p:nvGrpSpPr>
        <p:grpSpPr>
          <a:xfrm>
            <a:off x="609600" y="3040996"/>
            <a:ext cx="8001000" cy="2266612"/>
            <a:chOff x="609600" y="3008662"/>
            <a:chExt cx="8001000" cy="2455496"/>
          </a:xfrm>
        </p:grpSpPr>
        <p:cxnSp>
          <p:nvCxnSpPr>
            <p:cNvPr id="7" name="Straight Connector 6"/>
            <p:cNvCxnSpPr/>
            <p:nvPr/>
          </p:nvCxnSpPr>
          <p:spPr>
            <a:xfrm>
              <a:off x="609600" y="5464158"/>
              <a:ext cx="80010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3" name="Group 1"/>
            <p:cNvGrpSpPr/>
            <p:nvPr/>
          </p:nvGrpSpPr>
          <p:grpSpPr>
            <a:xfrm>
              <a:off x="609600" y="3008662"/>
              <a:ext cx="1864098" cy="2231303"/>
              <a:chOff x="609600" y="3008662"/>
              <a:chExt cx="1864098" cy="2231303"/>
            </a:xfrm>
          </p:grpSpPr>
          <p:sp>
            <p:nvSpPr>
              <p:cNvPr id="5" name="Rectangle 4"/>
              <p:cNvSpPr/>
              <p:nvPr/>
            </p:nvSpPr>
            <p:spPr>
              <a:xfrm>
                <a:off x="609600" y="3564693"/>
                <a:ext cx="1676400" cy="1675272"/>
              </a:xfrm>
              <a:prstGeom prst="rect">
                <a:avLst/>
              </a:prstGeom>
              <a:solidFill>
                <a:srgbClr val="FF0000"/>
              </a:solidFill>
              <a:ln>
                <a:noFill/>
              </a:ln>
            </p:spPr>
            <p:style>
              <a:lnRef idx="1">
                <a:schemeClr val="accent5"/>
              </a:lnRef>
              <a:fillRef idx="3">
                <a:schemeClr val="accent5"/>
              </a:fillRef>
              <a:effectRef idx="2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MY" sz="1662"/>
              </a:p>
            </p:txBody>
          </p:sp>
          <p:pic>
            <p:nvPicPr>
              <p:cNvPr id="1027" name="Picture 3" descr="C:\Users\Account\Desktop\Untitled-4.png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916209" y="3008662"/>
                <a:ext cx="1557489" cy="1987976"/>
              </a:xfrm>
              <a:prstGeom prst="rect">
                <a:avLst/>
              </a:prstGeom>
              <a:noFill/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</p:grpSp>
      <p:sp>
        <p:nvSpPr>
          <p:cNvPr id="10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5E794-307C-49D3-8CE5-47BF882ED0AE}" type="slidenum">
              <a:rPr lang="en-MY" smtClean="0"/>
              <a:pPr/>
              <a:t>57</a:t>
            </a:fld>
            <a:endParaRPr lang="en-MY" dirty="0"/>
          </a:p>
        </p:txBody>
      </p:sp>
    </p:spTree>
    <p:extLst>
      <p:ext uri="{BB962C8B-B14F-4D97-AF65-F5344CB8AC3E}">
        <p14:creationId xmlns:p14="http://schemas.microsoft.com/office/powerpoint/2010/main" val="2654025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58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-346701" y="570836"/>
            <a:ext cx="7383294" cy="844062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en-US" sz="2585" dirty="0" smtClean="0">
                <a:latin typeface="Calibri" pitchFamily="34" charset="0"/>
                <a:cs typeface="Calibri" pitchFamily="34" charset="0"/>
              </a:rPr>
              <a:t>GST READINESS</a:t>
            </a:r>
            <a:endParaRPr lang="en-US" sz="2585" dirty="0">
              <a:latin typeface="Calibri" pitchFamily="34" charset="0"/>
              <a:cs typeface="Calibri" pitchFamily="34" charset="0"/>
            </a:endParaRPr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283379143"/>
              </p:ext>
            </p:extLst>
          </p:nvPr>
        </p:nvGraphicFramePr>
        <p:xfrm>
          <a:off x="224214" y="1634564"/>
          <a:ext cx="8283239" cy="47192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8533612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59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-346701" y="570836"/>
            <a:ext cx="7383294" cy="844062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en-US" sz="2585" dirty="0" smtClean="0">
                <a:latin typeface="Calibri" pitchFamily="34" charset="0"/>
                <a:cs typeface="Calibri" pitchFamily="34" charset="0"/>
              </a:rPr>
              <a:t>GST READINESS</a:t>
            </a:r>
            <a:endParaRPr lang="en-US" sz="2585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Slide Number Placeholder 9"/>
          <p:cNvSpPr txBox="1">
            <a:spLocks/>
          </p:cNvSpPr>
          <p:nvPr/>
        </p:nvSpPr>
        <p:spPr>
          <a:xfrm>
            <a:off x="8507453" y="6178063"/>
            <a:ext cx="532558" cy="3370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457200" rtl="0" eaLnBrk="1" latinLnBrk="0" hangingPunct="1"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-609600" y="2429010"/>
            <a:ext cx="10287000" cy="1758462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sz="1662" dirty="0"/>
          </a:p>
        </p:txBody>
      </p:sp>
      <p:sp>
        <p:nvSpPr>
          <p:cNvPr id="9" name="Rectangle 8"/>
          <p:cNvSpPr/>
          <p:nvPr/>
        </p:nvSpPr>
        <p:spPr>
          <a:xfrm>
            <a:off x="235527" y="2874125"/>
            <a:ext cx="1676400" cy="108662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46" b="1" dirty="0">
                <a:solidFill>
                  <a:schemeClr val="tx1"/>
                </a:solidFill>
              </a:rPr>
              <a:t>GST PROJECT TEAM</a:t>
            </a:r>
          </a:p>
        </p:txBody>
      </p:sp>
      <p:sp>
        <p:nvSpPr>
          <p:cNvPr id="10" name="Pentagon 9"/>
          <p:cNvSpPr/>
          <p:nvPr/>
        </p:nvSpPr>
        <p:spPr>
          <a:xfrm>
            <a:off x="2057401" y="2906685"/>
            <a:ext cx="2266330" cy="1032697"/>
          </a:xfrm>
          <a:prstGeom prst="homePlat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77" dirty="0"/>
              <a:t>INITIATE IMPACT STUDY</a:t>
            </a:r>
          </a:p>
        </p:txBody>
      </p:sp>
      <p:sp>
        <p:nvSpPr>
          <p:cNvPr id="11" name="Pentagon 10"/>
          <p:cNvSpPr/>
          <p:nvPr/>
        </p:nvSpPr>
        <p:spPr>
          <a:xfrm>
            <a:off x="6726383" y="2895491"/>
            <a:ext cx="2329915" cy="1003922"/>
          </a:xfrm>
          <a:prstGeom prst="homePlat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662" dirty="0"/>
              <a:t>REGISTER FOR GST AND DRY RUN</a:t>
            </a:r>
          </a:p>
        </p:txBody>
      </p:sp>
      <p:sp>
        <p:nvSpPr>
          <p:cNvPr id="12" name="Pentagon 11"/>
          <p:cNvSpPr/>
          <p:nvPr/>
        </p:nvSpPr>
        <p:spPr>
          <a:xfrm>
            <a:off x="4414340" y="2935458"/>
            <a:ext cx="2187906" cy="1003922"/>
          </a:xfrm>
          <a:prstGeom prst="homePlat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77" dirty="0">
                <a:solidFill>
                  <a:schemeClr val="tx1"/>
                </a:solidFill>
              </a:rPr>
              <a:t>MAKE CHANGES TO SYSTEM PROCESS &amp; STAFF TRAINING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2286000" y="2562987"/>
            <a:ext cx="1447800" cy="3481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62" b="1" dirty="0"/>
              <a:t>PHASE 1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558145" y="2533203"/>
            <a:ext cx="1447800" cy="3481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62" b="1" dirty="0"/>
              <a:t>PHASE 2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858000" y="2483644"/>
            <a:ext cx="1447800" cy="3481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62" b="1" dirty="0"/>
              <a:t>PHASE </a:t>
            </a:r>
            <a:r>
              <a:rPr lang="en-US" sz="1662" b="1" dirty="0" smtClean="0"/>
              <a:t>3</a:t>
            </a:r>
            <a:endParaRPr lang="en-US" sz="1662" b="1" dirty="0"/>
          </a:p>
        </p:txBody>
      </p:sp>
      <p:sp>
        <p:nvSpPr>
          <p:cNvPr id="16" name="Rectangle 15"/>
          <p:cNvSpPr/>
          <p:nvPr/>
        </p:nvSpPr>
        <p:spPr>
          <a:xfrm>
            <a:off x="275456" y="1677591"/>
            <a:ext cx="4800600" cy="42203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i-FI" sz="1662" b="1" dirty="0"/>
              <a:t>TO IMPLEMENT A GST COMPLIANCE SYSTEM</a:t>
            </a:r>
            <a:endParaRPr lang="en-US" sz="1662" b="1" dirty="0"/>
          </a:p>
        </p:txBody>
      </p:sp>
      <p:sp>
        <p:nvSpPr>
          <p:cNvPr id="17" name="Rectangle 16"/>
          <p:cNvSpPr/>
          <p:nvPr/>
        </p:nvSpPr>
        <p:spPr>
          <a:xfrm>
            <a:off x="228600" y="4404192"/>
            <a:ext cx="8591872" cy="155062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marL="2152704" indent="-263776">
              <a:buBlip>
                <a:blip r:embed="rId3"/>
              </a:buBlip>
            </a:pPr>
            <a:r>
              <a:rPr lang="en-US" sz="1662" b="1" dirty="0">
                <a:solidFill>
                  <a:schemeClr val="tx1"/>
                </a:solidFill>
              </a:rPr>
              <a:t>TAX REGULATORY COMPLIANCE</a:t>
            </a:r>
          </a:p>
          <a:p>
            <a:pPr marL="2152704" indent="-263776">
              <a:buBlip>
                <a:blip r:embed="rId3"/>
              </a:buBlip>
            </a:pPr>
            <a:r>
              <a:rPr lang="en-US" sz="1662" b="1" dirty="0">
                <a:solidFill>
                  <a:schemeClr val="tx1"/>
                </a:solidFill>
              </a:rPr>
              <a:t>DOCUMENTATION AND SYSTEM</a:t>
            </a:r>
          </a:p>
          <a:p>
            <a:pPr marL="2152704" indent="-263776">
              <a:buBlip>
                <a:blip r:embed="rId3"/>
              </a:buBlip>
            </a:pPr>
            <a:r>
              <a:rPr lang="en-US" sz="1662" b="1" dirty="0">
                <a:solidFill>
                  <a:schemeClr val="tx1"/>
                </a:solidFill>
              </a:rPr>
              <a:t>LEGAL AND TRANSITIONAL ISSUES</a:t>
            </a:r>
          </a:p>
          <a:p>
            <a:pPr marL="2152704" indent="-263776">
              <a:buBlip>
                <a:blip r:embed="rId3"/>
              </a:buBlip>
            </a:pPr>
            <a:r>
              <a:rPr lang="en-US" sz="1662" b="1" dirty="0">
                <a:solidFill>
                  <a:schemeClr val="tx1"/>
                </a:solidFill>
              </a:rPr>
              <a:t>EDUCATION AND TRAINING</a:t>
            </a:r>
          </a:p>
          <a:p>
            <a:pPr marL="2152704" indent="-263776">
              <a:buBlip>
                <a:blip r:embed="rId3"/>
              </a:buBlip>
            </a:pPr>
            <a:r>
              <a:rPr lang="en-US" sz="1662" b="1" dirty="0">
                <a:solidFill>
                  <a:schemeClr val="tx1"/>
                </a:solidFill>
              </a:rPr>
              <a:t>VENDOR AND SUPPLIER COMMUNICATION</a:t>
            </a:r>
          </a:p>
        </p:txBody>
      </p:sp>
    </p:spTree>
    <p:extLst>
      <p:ext uri="{BB962C8B-B14F-4D97-AF65-F5344CB8AC3E}">
        <p14:creationId xmlns:p14="http://schemas.microsoft.com/office/powerpoint/2010/main" val="226186731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153985" y="1607121"/>
            <a:ext cx="2874961" cy="464565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MY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60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-346701" y="570836"/>
            <a:ext cx="7383294" cy="844062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en-US" sz="2585" dirty="0" smtClean="0">
                <a:latin typeface="Calibri" pitchFamily="34" charset="0"/>
                <a:cs typeface="Calibri" pitchFamily="34" charset="0"/>
              </a:rPr>
              <a:t>GST READINESS</a:t>
            </a:r>
            <a:endParaRPr lang="en-US" sz="2585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Slide Number Placeholder 9"/>
          <p:cNvSpPr txBox="1">
            <a:spLocks/>
          </p:cNvSpPr>
          <p:nvPr/>
        </p:nvSpPr>
        <p:spPr>
          <a:xfrm>
            <a:off x="8507453" y="6178063"/>
            <a:ext cx="532558" cy="3370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457200" rtl="0" eaLnBrk="1" latinLnBrk="0" hangingPunct="1"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20" name="Text Box 62"/>
          <p:cNvSpPr txBox="1">
            <a:spLocks noChangeArrowheads="1"/>
          </p:cNvSpPr>
          <p:nvPr/>
        </p:nvSpPr>
        <p:spPr bwMode="auto">
          <a:xfrm>
            <a:off x="268289" y="1649985"/>
            <a:ext cx="7362133" cy="2146742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wrap="square">
            <a:sp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900"/>
              </a:spcBef>
              <a:buNone/>
            </a:pPr>
            <a:r>
              <a:rPr lang="en-GB" sz="1800" b="1" dirty="0">
                <a:latin typeface="+mj-lt"/>
              </a:rPr>
              <a:t>GST Implication on </a:t>
            </a:r>
            <a:r>
              <a:rPr lang="en-GB" sz="1800" b="1" dirty="0" smtClean="0">
                <a:latin typeface="+mj-lt"/>
              </a:rPr>
              <a:t>Price</a:t>
            </a:r>
          </a:p>
          <a:p>
            <a:pPr marL="0" indent="0">
              <a:spcBef>
                <a:spcPts val="900"/>
              </a:spcBef>
              <a:buNone/>
            </a:pPr>
            <a:endParaRPr lang="en-GB" sz="600" b="1" dirty="0">
              <a:latin typeface="+mj-lt"/>
            </a:endParaRPr>
          </a:p>
          <a:p>
            <a:pPr marL="0" indent="203597">
              <a:spcBef>
                <a:spcPts val="900"/>
              </a:spcBef>
              <a:buNone/>
            </a:pPr>
            <a:r>
              <a:rPr lang="en-GB" sz="1800" dirty="0">
                <a:latin typeface="+mj-lt"/>
              </a:rPr>
              <a:t>Identify existing supplier</a:t>
            </a:r>
          </a:p>
          <a:p>
            <a:pPr marL="342900" lvl="1" indent="257175">
              <a:spcBef>
                <a:spcPts val="900"/>
              </a:spcBef>
              <a:buNone/>
            </a:pPr>
            <a:r>
              <a:rPr lang="en-GB" sz="1800" dirty="0">
                <a:latin typeface="+mj-lt"/>
              </a:rPr>
              <a:t>Talk to small supplier to get them registered</a:t>
            </a:r>
          </a:p>
          <a:p>
            <a:pPr marL="342900" lvl="1" indent="257175">
              <a:spcBef>
                <a:spcPts val="900"/>
              </a:spcBef>
              <a:buNone/>
            </a:pPr>
            <a:r>
              <a:rPr lang="en-GB" sz="1800" dirty="0">
                <a:latin typeface="+mj-lt"/>
              </a:rPr>
              <a:t>Review procurement policy to avoid tax cascading</a:t>
            </a:r>
          </a:p>
          <a:p>
            <a:pPr marL="342900" lvl="1" indent="257175">
              <a:spcBef>
                <a:spcPts val="900"/>
              </a:spcBef>
              <a:buNone/>
            </a:pPr>
            <a:r>
              <a:rPr lang="en-GB" sz="1800" dirty="0">
                <a:latin typeface="+mj-lt"/>
              </a:rPr>
              <a:t>Negotiate prices with suppliers to pass on </a:t>
            </a:r>
            <a:r>
              <a:rPr lang="en-GB" sz="1800" dirty="0" smtClean="0">
                <a:latin typeface="+mj-lt"/>
              </a:rPr>
              <a:t>saving</a:t>
            </a:r>
            <a:endParaRPr lang="en-GB" sz="1800" dirty="0">
              <a:latin typeface="+mj-lt"/>
            </a:endParaRPr>
          </a:p>
        </p:txBody>
      </p:sp>
      <p:pic>
        <p:nvPicPr>
          <p:cNvPr id="30" name="Picture 29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74847" y="4260640"/>
            <a:ext cx="2463415" cy="1995271"/>
          </a:xfrm>
          <a:prstGeom prst="rect">
            <a:avLst/>
          </a:prstGeom>
        </p:spPr>
      </p:pic>
      <p:sp>
        <p:nvSpPr>
          <p:cNvPr id="31" name="Oval Callout 30"/>
          <p:cNvSpPr/>
          <p:nvPr/>
        </p:nvSpPr>
        <p:spPr>
          <a:xfrm>
            <a:off x="2035075" y="4520479"/>
            <a:ext cx="1325057" cy="480656"/>
          </a:xfrm>
          <a:prstGeom prst="wedgeEllipseCallout">
            <a:avLst>
              <a:gd name="adj1" fmla="val -49247"/>
              <a:gd name="adj2" fmla="val 51385"/>
            </a:avLst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MY" sz="788" dirty="0"/>
              <a:t>Price???</a:t>
            </a:r>
          </a:p>
        </p:txBody>
      </p:sp>
      <p:pic>
        <p:nvPicPr>
          <p:cNvPr id="32" name="Picture 2" descr="http://images.colourbox.com/thumb_COLOURBOX1201625.jpg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2679" y="1857045"/>
            <a:ext cx="2795395" cy="1993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TextBox 32"/>
          <p:cNvSpPr txBox="1"/>
          <p:nvPr/>
        </p:nvSpPr>
        <p:spPr>
          <a:xfrm>
            <a:off x="6122679" y="1857045"/>
            <a:ext cx="11964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MY" sz="900" dirty="0"/>
              <a:t>GST Implementation on 1</a:t>
            </a:r>
            <a:r>
              <a:rPr lang="en-MY" sz="900" baseline="30000" dirty="0"/>
              <a:t>st</a:t>
            </a:r>
            <a:r>
              <a:rPr lang="en-MY" sz="900" dirty="0"/>
              <a:t> April 2015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7898498" y="1907168"/>
            <a:ext cx="9811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MY" sz="900" dirty="0"/>
              <a:t>We are GST registrant !</a:t>
            </a:r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 rotWithShape="1">
          <a:blip r:embed="rId5"/>
          <a:srcRect t="8000" r="12275" b="6000"/>
          <a:stretch/>
        </p:blipFill>
        <p:spPr>
          <a:xfrm>
            <a:off x="122697" y="2293723"/>
            <a:ext cx="380738" cy="335257"/>
          </a:xfrm>
          <a:prstGeom prst="rect">
            <a:avLst/>
          </a:prstGeom>
        </p:spPr>
      </p:pic>
      <p:pic>
        <p:nvPicPr>
          <p:cNvPr id="29" name="Picture 28"/>
          <p:cNvPicPr>
            <a:picLocks noChangeAspect="1"/>
          </p:cNvPicPr>
          <p:nvPr/>
        </p:nvPicPr>
        <p:blipFill rotWithShape="1">
          <a:blip r:embed="rId6"/>
          <a:srcRect l="24427" t="4148" r="20000" b="2510"/>
          <a:stretch/>
        </p:blipFill>
        <p:spPr>
          <a:xfrm>
            <a:off x="584419" y="2673959"/>
            <a:ext cx="213525" cy="269268"/>
          </a:xfrm>
          <a:prstGeom prst="rect">
            <a:avLst/>
          </a:prstGeom>
        </p:spPr>
      </p:pic>
      <p:pic>
        <p:nvPicPr>
          <p:cNvPr id="35" name="Picture 34"/>
          <p:cNvPicPr>
            <a:picLocks noChangeAspect="1"/>
          </p:cNvPicPr>
          <p:nvPr/>
        </p:nvPicPr>
        <p:blipFill rotWithShape="1">
          <a:blip r:embed="rId6"/>
          <a:srcRect l="24427" t="4148" r="20000" b="2510"/>
          <a:stretch/>
        </p:blipFill>
        <p:spPr>
          <a:xfrm>
            <a:off x="579653" y="3083538"/>
            <a:ext cx="213525" cy="269268"/>
          </a:xfrm>
          <a:prstGeom prst="rect">
            <a:avLst/>
          </a:prstGeom>
        </p:spPr>
      </p:pic>
      <p:pic>
        <p:nvPicPr>
          <p:cNvPr id="36" name="Picture 35"/>
          <p:cNvPicPr>
            <a:picLocks noChangeAspect="1"/>
          </p:cNvPicPr>
          <p:nvPr/>
        </p:nvPicPr>
        <p:blipFill rotWithShape="1">
          <a:blip r:embed="rId6"/>
          <a:srcRect l="24427" t="4148" r="20000" b="2510"/>
          <a:stretch/>
        </p:blipFill>
        <p:spPr>
          <a:xfrm>
            <a:off x="589174" y="3507399"/>
            <a:ext cx="213525" cy="269268"/>
          </a:xfrm>
          <a:prstGeom prst="rect">
            <a:avLst/>
          </a:prstGeom>
        </p:spPr>
      </p:pic>
      <p:pic>
        <p:nvPicPr>
          <p:cNvPr id="37" name="Picture 36"/>
          <p:cNvPicPr>
            <a:picLocks noChangeAspect="1"/>
          </p:cNvPicPr>
          <p:nvPr/>
        </p:nvPicPr>
        <p:blipFill rotWithShape="1">
          <a:blip r:embed="rId5"/>
          <a:srcRect t="8000" r="12275" b="6000"/>
          <a:stretch/>
        </p:blipFill>
        <p:spPr>
          <a:xfrm>
            <a:off x="3775538" y="4260640"/>
            <a:ext cx="380738" cy="335257"/>
          </a:xfrm>
          <a:prstGeom prst="rect">
            <a:avLst/>
          </a:prstGeom>
        </p:spPr>
      </p:pic>
      <p:pic>
        <p:nvPicPr>
          <p:cNvPr id="38" name="Picture 37"/>
          <p:cNvPicPr>
            <a:picLocks noChangeAspect="1"/>
          </p:cNvPicPr>
          <p:nvPr/>
        </p:nvPicPr>
        <p:blipFill rotWithShape="1">
          <a:blip r:embed="rId6"/>
          <a:srcRect l="24427" t="4148" r="20000" b="2510"/>
          <a:stretch/>
        </p:blipFill>
        <p:spPr>
          <a:xfrm>
            <a:off x="4237260" y="4640876"/>
            <a:ext cx="213525" cy="269268"/>
          </a:xfrm>
          <a:prstGeom prst="rect">
            <a:avLst/>
          </a:prstGeom>
        </p:spPr>
      </p:pic>
      <p:pic>
        <p:nvPicPr>
          <p:cNvPr id="39" name="Picture 38"/>
          <p:cNvPicPr>
            <a:picLocks noChangeAspect="1"/>
          </p:cNvPicPr>
          <p:nvPr/>
        </p:nvPicPr>
        <p:blipFill rotWithShape="1">
          <a:blip r:embed="rId6"/>
          <a:srcRect l="24427" t="4148" r="20000" b="2510"/>
          <a:stretch/>
        </p:blipFill>
        <p:spPr>
          <a:xfrm>
            <a:off x="4232494" y="5050455"/>
            <a:ext cx="213525" cy="269268"/>
          </a:xfrm>
          <a:prstGeom prst="rect">
            <a:avLst/>
          </a:prstGeom>
        </p:spPr>
      </p:pic>
      <p:pic>
        <p:nvPicPr>
          <p:cNvPr id="40" name="Picture 39"/>
          <p:cNvPicPr>
            <a:picLocks noChangeAspect="1"/>
          </p:cNvPicPr>
          <p:nvPr/>
        </p:nvPicPr>
        <p:blipFill rotWithShape="1">
          <a:blip r:embed="rId6"/>
          <a:srcRect l="24427" t="4148" r="20000" b="2510"/>
          <a:stretch/>
        </p:blipFill>
        <p:spPr>
          <a:xfrm>
            <a:off x="4242015" y="5474316"/>
            <a:ext cx="213525" cy="269268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3874361" y="4246399"/>
            <a:ext cx="5268168" cy="15465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203597">
              <a:spcBef>
                <a:spcPts val="900"/>
              </a:spcBef>
            </a:pPr>
            <a:r>
              <a:rPr lang="en-GB" dirty="0"/>
              <a:t>Review sales price</a:t>
            </a:r>
          </a:p>
          <a:p>
            <a:pPr marL="342900" lvl="1" indent="257175">
              <a:spcBef>
                <a:spcPts val="900"/>
              </a:spcBef>
              <a:buNone/>
            </a:pPr>
            <a:r>
              <a:rPr lang="en-GB" dirty="0"/>
              <a:t>Pass on saving</a:t>
            </a:r>
          </a:p>
          <a:p>
            <a:pPr marL="342900" lvl="1" indent="257175">
              <a:spcBef>
                <a:spcPts val="900"/>
              </a:spcBef>
              <a:buNone/>
            </a:pPr>
            <a:r>
              <a:rPr lang="en-GB" dirty="0"/>
              <a:t>Absorption of GST</a:t>
            </a:r>
          </a:p>
          <a:p>
            <a:pPr marL="342900" lvl="1" indent="257175">
              <a:spcBef>
                <a:spcPts val="900"/>
              </a:spcBef>
              <a:buNone/>
            </a:pPr>
            <a:r>
              <a:rPr lang="en-GB" dirty="0"/>
              <a:t>Price Control and Anti Profiteering Act 2011</a:t>
            </a:r>
          </a:p>
        </p:txBody>
      </p:sp>
    </p:spTree>
    <p:extLst>
      <p:ext uri="{BB962C8B-B14F-4D97-AF65-F5344CB8AC3E}">
        <p14:creationId xmlns:p14="http://schemas.microsoft.com/office/powerpoint/2010/main" val="419418567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ounded Rectangle 19"/>
          <p:cNvSpPr/>
          <p:nvPr/>
        </p:nvSpPr>
        <p:spPr>
          <a:xfrm>
            <a:off x="85728" y="1525468"/>
            <a:ext cx="4180104" cy="564756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MY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61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-346701" y="570836"/>
            <a:ext cx="7383294" cy="844062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en-US" sz="2585" dirty="0" smtClean="0">
                <a:latin typeface="Calibri" pitchFamily="34" charset="0"/>
                <a:cs typeface="Calibri" pitchFamily="34" charset="0"/>
              </a:rPr>
              <a:t>GST READINESS</a:t>
            </a:r>
            <a:endParaRPr lang="en-US" sz="2585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Slide Number Placeholder 9"/>
          <p:cNvSpPr txBox="1">
            <a:spLocks/>
          </p:cNvSpPr>
          <p:nvPr/>
        </p:nvSpPr>
        <p:spPr>
          <a:xfrm>
            <a:off x="8507453" y="6178063"/>
            <a:ext cx="532558" cy="3370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457200" rtl="0" eaLnBrk="1" latinLnBrk="0" hangingPunct="1"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9" name="Text Box 62"/>
          <p:cNvSpPr txBox="1">
            <a:spLocks noChangeArrowheads="1"/>
          </p:cNvSpPr>
          <p:nvPr/>
        </p:nvSpPr>
        <p:spPr bwMode="auto">
          <a:xfrm>
            <a:off x="3902067" y="2234597"/>
            <a:ext cx="4841885" cy="1546577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wrap="square">
            <a:sp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203597">
              <a:spcBef>
                <a:spcPts val="900"/>
              </a:spcBef>
              <a:buNone/>
            </a:pPr>
            <a:r>
              <a:rPr lang="en-GB" sz="1800" dirty="0" smtClean="0">
                <a:latin typeface="+mj-lt"/>
              </a:rPr>
              <a:t>Monitor </a:t>
            </a:r>
            <a:r>
              <a:rPr lang="en-GB" sz="1800" dirty="0">
                <a:latin typeface="+mj-lt"/>
              </a:rPr>
              <a:t>business stock</a:t>
            </a:r>
          </a:p>
          <a:p>
            <a:pPr marL="342900" lvl="1" indent="192881">
              <a:spcBef>
                <a:spcPts val="900"/>
              </a:spcBef>
              <a:buNone/>
            </a:pPr>
            <a:r>
              <a:rPr lang="en-GB" sz="1800" dirty="0" smtClean="0">
                <a:latin typeface="+mj-lt"/>
              </a:rPr>
              <a:t>Conduct stock take on transition date</a:t>
            </a:r>
            <a:endParaRPr lang="en-GB" sz="1800" dirty="0">
              <a:latin typeface="+mj-lt"/>
            </a:endParaRPr>
          </a:p>
          <a:p>
            <a:pPr marL="342900" lvl="1" indent="192881">
              <a:spcBef>
                <a:spcPts val="900"/>
              </a:spcBef>
              <a:buNone/>
            </a:pPr>
            <a:r>
              <a:rPr lang="en-GB" sz="1800" dirty="0">
                <a:latin typeface="+mj-lt"/>
              </a:rPr>
              <a:t>Procurement policy</a:t>
            </a:r>
          </a:p>
          <a:p>
            <a:pPr marL="342900" lvl="1" indent="192881">
              <a:spcBef>
                <a:spcPts val="900"/>
              </a:spcBef>
              <a:buNone/>
            </a:pPr>
            <a:r>
              <a:rPr lang="en-GB" sz="1800" dirty="0">
                <a:latin typeface="+mj-lt"/>
              </a:rPr>
              <a:t>Registration and deregistration 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/>
          <a:srcRect l="6687" t="27065" r="7627" b="33379"/>
          <a:stretch/>
        </p:blipFill>
        <p:spPr>
          <a:xfrm rot="1611180">
            <a:off x="5265238" y="4647088"/>
            <a:ext cx="3122573" cy="1282514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441864" y="4566962"/>
            <a:ext cx="5023949" cy="11541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203597">
              <a:spcBef>
                <a:spcPts val="900"/>
              </a:spcBef>
            </a:pPr>
            <a:r>
              <a:rPr lang="en-GB" dirty="0"/>
              <a:t>Special refund</a:t>
            </a:r>
          </a:p>
          <a:p>
            <a:pPr marL="342900" lvl="1" indent="192881">
              <a:spcBef>
                <a:spcPts val="900"/>
              </a:spcBef>
              <a:buNone/>
            </a:pPr>
            <a:r>
              <a:rPr lang="en-GB" dirty="0"/>
              <a:t>Proof sales tax has been paid (Documents)</a:t>
            </a:r>
          </a:p>
          <a:p>
            <a:pPr marL="342900" lvl="1" indent="192881">
              <a:spcBef>
                <a:spcPts val="900"/>
              </a:spcBef>
              <a:buNone/>
            </a:pPr>
            <a:r>
              <a:rPr lang="en-GB" dirty="0"/>
              <a:t>Audit certificate </a:t>
            </a:r>
          </a:p>
        </p:txBody>
      </p:sp>
      <p:sp>
        <p:nvSpPr>
          <p:cNvPr id="6" name="Rectangle 5"/>
          <p:cNvSpPr/>
          <p:nvPr/>
        </p:nvSpPr>
        <p:spPr>
          <a:xfrm>
            <a:off x="222439" y="1611196"/>
            <a:ext cx="388144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ts val="900"/>
              </a:spcBef>
            </a:pPr>
            <a:r>
              <a:rPr lang="en-GB" b="1" dirty="0"/>
              <a:t>GST Implication on Stock Management</a:t>
            </a:r>
          </a:p>
        </p:txBody>
      </p:sp>
      <p:pic>
        <p:nvPicPr>
          <p:cNvPr id="1026" name="Picture 2" descr="https://encrypted-tbn1.gstatic.com/images?q=tbn:ANd9GcQBs4qYui6DiMva3QhG_Y0hPQjv_ic-Xe_k53r47_rbRTr_df3NhR8igJSA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661" y="2175952"/>
            <a:ext cx="2813644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5"/>
          <a:srcRect t="8000" r="12275" b="6000"/>
          <a:stretch/>
        </p:blipFill>
        <p:spPr>
          <a:xfrm>
            <a:off x="3723148" y="2279435"/>
            <a:ext cx="380738" cy="33525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6"/>
          <a:srcRect l="24427" t="4148" r="20000" b="2510"/>
          <a:stretch/>
        </p:blipFill>
        <p:spPr>
          <a:xfrm>
            <a:off x="4184870" y="2659671"/>
            <a:ext cx="213525" cy="269268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 rotWithShape="1">
          <a:blip r:embed="rId6"/>
          <a:srcRect l="24427" t="4148" r="20000" b="2510"/>
          <a:stretch/>
        </p:blipFill>
        <p:spPr>
          <a:xfrm>
            <a:off x="4180104" y="3069250"/>
            <a:ext cx="213525" cy="269268"/>
          </a:xfrm>
          <a:prstGeom prst="rect">
            <a:avLst/>
          </a:prstGeom>
        </p:spPr>
      </p:pic>
      <p:pic>
        <p:nvPicPr>
          <p:cNvPr id="22" name="Picture 21"/>
          <p:cNvPicPr>
            <a:picLocks noChangeAspect="1"/>
          </p:cNvPicPr>
          <p:nvPr/>
        </p:nvPicPr>
        <p:blipFill rotWithShape="1">
          <a:blip r:embed="rId6"/>
          <a:srcRect l="24427" t="4148" r="20000" b="2510"/>
          <a:stretch/>
        </p:blipFill>
        <p:spPr>
          <a:xfrm>
            <a:off x="4189625" y="3493111"/>
            <a:ext cx="213525" cy="269268"/>
          </a:xfrm>
          <a:prstGeom prst="rect">
            <a:avLst/>
          </a:prstGeom>
        </p:spPr>
      </p:pic>
      <p:pic>
        <p:nvPicPr>
          <p:cNvPr id="23" name="Picture 22"/>
          <p:cNvPicPr>
            <a:picLocks noChangeAspect="1"/>
          </p:cNvPicPr>
          <p:nvPr/>
        </p:nvPicPr>
        <p:blipFill rotWithShape="1">
          <a:blip r:embed="rId5"/>
          <a:srcRect t="8000" r="12275" b="6000"/>
          <a:stretch/>
        </p:blipFill>
        <p:spPr>
          <a:xfrm>
            <a:off x="246516" y="4603536"/>
            <a:ext cx="380738" cy="335257"/>
          </a:xfrm>
          <a:prstGeom prst="rect">
            <a:avLst/>
          </a:prstGeom>
        </p:spPr>
      </p:pic>
      <p:pic>
        <p:nvPicPr>
          <p:cNvPr id="24" name="Picture 23"/>
          <p:cNvPicPr>
            <a:picLocks noChangeAspect="1"/>
          </p:cNvPicPr>
          <p:nvPr/>
        </p:nvPicPr>
        <p:blipFill rotWithShape="1">
          <a:blip r:embed="rId6"/>
          <a:srcRect l="24427" t="4148" r="20000" b="2510"/>
          <a:stretch/>
        </p:blipFill>
        <p:spPr>
          <a:xfrm>
            <a:off x="708238" y="4983772"/>
            <a:ext cx="213525" cy="269268"/>
          </a:xfrm>
          <a:prstGeom prst="rect">
            <a:avLst/>
          </a:prstGeom>
        </p:spPr>
      </p:pic>
      <p:pic>
        <p:nvPicPr>
          <p:cNvPr id="25" name="Picture 24"/>
          <p:cNvPicPr>
            <a:picLocks noChangeAspect="1"/>
          </p:cNvPicPr>
          <p:nvPr/>
        </p:nvPicPr>
        <p:blipFill rotWithShape="1">
          <a:blip r:embed="rId6"/>
          <a:srcRect l="24427" t="4148" r="20000" b="2510"/>
          <a:stretch/>
        </p:blipFill>
        <p:spPr>
          <a:xfrm>
            <a:off x="703472" y="5393351"/>
            <a:ext cx="213525" cy="269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705007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ounded Rectangle 5"/>
          <p:cNvSpPr/>
          <p:nvPr/>
        </p:nvSpPr>
        <p:spPr>
          <a:xfrm>
            <a:off x="542963" y="1689496"/>
            <a:ext cx="3084657" cy="529048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MY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62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-346701" y="570836"/>
            <a:ext cx="7383294" cy="844062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en-US" sz="2585" dirty="0" smtClean="0">
                <a:latin typeface="Calibri" pitchFamily="34" charset="0"/>
                <a:cs typeface="Calibri" pitchFamily="34" charset="0"/>
              </a:rPr>
              <a:t>GST READINESS</a:t>
            </a:r>
            <a:endParaRPr lang="en-US" sz="2585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Slide Number Placeholder 9"/>
          <p:cNvSpPr txBox="1">
            <a:spLocks/>
          </p:cNvSpPr>
          <p:nvPr/>
        </p:nvSpPr>
        <p:spPr>
          <a:xfrm>
            <a:off x="8507453" y="6178063"/>
            <a:ext cx="532558" cy="3370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457200" rtl="0" eaLnBrk="1" latinLnBrk="0" hangingPunct="1"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9" name="Text Box 62"/>
          <p:cNvSpPr txBox="1">
            <a:spLocks noChangeArrowheads="1"/>
          </p:cNvSpPr>
          <p:nvPr/>
        </p:nvSpPr>
        <p:spPr bwMode="auto">
          <a:xfrm>
            <a:off x="542963" y="1689496"/>
            <a:ext cx="7455877" cy="251607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wrap="square">
            <a:sp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spcBef>
                <a:spcPts val="900"/>
              </a:spcBef>
              <a:buNone/>
            </a:pPr>
            <a:r>
              <a:rPr lang="en-GB" sz="1800" b="1" dirty="0">
                <a:latin typeface="+mj-lt"/>
              </a:rPr>
              <a:t>GST Implication on Cash Flow</a:t>
            </a:r>
          </a:p>
          <a:p>
            <a:pPr marL="0" indent="203597">
              <a:lnSpc>
                <a:spcPct val="150000"/>
              </a:lnSpc>
              <a:spcBef>
                <a:spcPts val="900"/>
              </a:spcBef>
              <a:buNone/>
            </a:pPr>
            <a:r>
              <a:rPr lang="en-GB" sz="1800" dirty="0">
                <a:latin typeface="+mj-lt"/>
              </a:rPr>
              <a:t>Need to analyse cash flow impact</a:t>
            </a:r>
          </a:p>
          <a:p>
            <a:pPr marL="535781" lvl="1" indent="0">
              <a:lnSpc>
                <a:spcPct val="150000"/>
              </a:lnSpc>
              <a:spcBef>
                <a:spcPts val="900"/>
              </a:spcBef>
              <a:buNone/>
            </a:pPr>
            <a:r>
              <a:rPr lang="en-GB" sz="1800" dirty="0">
                <a:latin typeface="+mj-lt"/>
              </a:rPr>
              <a:t>Cash recover from customer before GST is due</a:t>
            </a:r>
          </a:p>
          <a:p>
            <a:pPr marL="535781" lvl="1" indent="0">
              <a:lnSpc>
                <a:spcPct val="150000"/>
              </a:lnSpc>
              <a:spcBef>
                <a:spcPts val="900"/>
              </a:spcBef>
              <a:buNone/>
            </a:pPr>
            <a:r>
              <a:rPr lang="en-GB" sz="1800" dirty="0">
                <a:latin typeface="+mj-lt"/>
              </a:rPr>
              <a:t>Assess the need to provide for one time fund to cater for GST payment </a:t>
            </a:r>
            <a:r>
              <a:rPr lang="en-GB" sz="1800" dirty="0" smtClean="0">
                <a:latin typeface="+mj-lt"/>
              </a:rPr>
              <a:t>upfront</a:t>
            </a:r>
            <a:endParaRPr lang="en-GB" sz="1800" dirty="0">
              <a:latin typeface="+mj-lt"/>
            </a:endParaRPr>
          </a:p>
        </p:txBody>
      </p:sp>
      <p:pic>
        <p:nvPicPr>
          <p:cNvPr id="15" name="Picture 2" descr="http://www.bizengine.com/wp-content/uploads/2011/12/cash_flow-604x272.jp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189113" y="1546246"/>
            <a:ext cx="4017383" cy="105192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4331571"/>
            <a:ext cx="3768073" cy="251056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Rectangle 3"/>
          <p:cNvSpPr/>
          <p:nvPr/>
        </p:nvSpPr>
        <p:spPr>
          <a:xfrm>
            <a:off x="3937491" y="4351227"/>
            <a:ext cx="5292237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203597">
              <a:lnSpc>
                <a:spcPct val="150000"/>
              </a:lnSpc>
              <a:spcBef>
                <a:spcPts val="900"/>
              </a:spcBef>
            </a:pPr>
            <a:r>
              <a:rPr lang="en-GB" dirty="0"/>
              <a:t>Review credit term to customers</a:t>
            </a:r>
          </a:p>
          <a:p>
            <a:pPr indent="203597">
              <a:lnSpc>
                <a:spcPct val="150000"/>
              </a:lnSpc>
              <a:spcBef>
                <a:spcPts val="900"/>
              </a:spcBef>
            </a:pPr>
            <a:r>
              <a:rPr lang="en-GB" dirty="0"/>
              <a:t>Review requirement to apply for special schemes</a:t>
            </a:r>
          </a:p>
          <a:p>
            <a:pPr indent="203597">
              <a:lnSpc>
                <a:spcPct val="150000"/>
              </a:lnSpc>
              <a:spcBef>
                <a:spcPts val="900"/>
              </a:spcBef>
            </a:pPr>
            <a:r>
              <a:rPr lang="en-GB" dirty="0"/>
              <a:t>Big impact to export and import business</a:t>
            </a:r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 rotWithShape="1">
          <a:blip r:embed="rId5"/>
          <a:srcRect t="8000" r="12275" b="6000"/>
          <a:stretch/>
        </p:blipFill>
        <p:spPr>
          <a:xfrm>
            <a:off x="380340" y="2339396"/>
            <a:ext cx="380738" cy="335257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 rotWithShape="1">
          <a:blip r:embed="rId6"/>
          <a:srcRect l="24427" t="4148" r="20000" b="2510"/>
          <a:stretch/>
        </p:blipFill>
        <p:spPr>
          <a:xfrm>
            <a:off x="842062" y="2869532"/>
            <a:ext cx="213525" cy="269268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 rotWithShape="1">
          <a:blip r:embed="rId6"/>
          <a:srcRect l="24427" t="4148" r="20000" b="2510"/>
          <a:stretch/>
        </p:blipFill>
        <p:spPr>
          <a:xfrm>
            <a:off x="837296" y="3399031"/>
            <a:ext cx="213525" cy="269268"/>
          </a:xfrm>
          <a:prstGeom prst="rect">
            <a:avLst/>
          </a:prstGeom>
        </p:spPr>
      </p:pic>
      <p:pic>
        <p:nvPicPr>
          <p:cNvPr id="21" name="Picture 2" descr="http://www.bizengine.com/wp-content/uploads/2011/12/cash_flow-604x272.jp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021723" y="1698646"/>
            <a:ext cx="4017383" cy="105192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25" name="Picture 24"/>
          <p:cNvPicPr>
            <a:picLocks noChangeAspect="1"/>
          </p:cNvPicPr>
          <p:nvPr/>
        </p:nvPicPr>
        <p:blipFill rotWithShape="1">
          <a:blip r:embed="rId5"/>
          <a:srcRect t="8000" r="12275" b="6000"/>
          <a:stretch/>
        </p:blipFill>
        <p:spPr>
          <a:xfrm>
            <a:off x="3775338" y="4455852"/>
            <a:ext cx="380738" cy="335257"/>
          </a:xfrm>
          <a:prstGeom prst="rect">
            <a:avLst/>
          </a:prstGeom>
        </p:spPr>
      </p:pic>
      <p:pic>
        <p:nvPicPr>
          <p:cNvPr id="26" name="Picture 25"/>
          <p:cNvPicPr>
            <a:picLocks noChangeAspect="1"/>
          </p:cNvPicPr>
          <p:nvPr/>
        </p:nvPicPr>
        <p:blipFill rotWithShape="1">
          <a:blip r:embed="rId5"/>
          <a:srcRect t="8000" r="12275" b="6000"/>
          <a:stretch/>
        </p:blipFill>
        <p:spPr>
          <a:xfrm>
            <a:off x="3789626" y="4998699"/>
            <a:ext cx="380738" cy="335257"/>
          </a:xfrm>
          <a:prstGeom prst="rect">
            <a:avLst/>
          </a:prstGeom>
        </p:spPr>
      </p:pic>
      <p:pic>
        <p:nvPicPr>
          <p:cNvPr id="27" name="Picture 26"/>
          <p:cNvPicPr>
            <a:picLocks noChangeAspect="1"/>
          </p:cNvPicPr>
          <p:nvPr/>
        </p:nvPicPr>
        <p:blipFill rotWithShape="1">
          <a:blip r:embed="rId5"/>
          <a:srcRect t="8000" r="12275" b="6000"/>
          <a:stretch/>
        </p:blipFill>
        <p:spPr>
          <a:xfrm>
            <a:off x="3794521" y="5494202"/>
            <a:ext cx="380738" cy="3352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181110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/>
          <p:cNvSpPr/>
          <p:nvPr/>
        </p:nvSpPr>
        <p:spPr>
          <a:xfrm>
            <a:off x="3369489" y="2039480"/>
            <a:ext cx="3402786" cy="594624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MY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63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-346701" y="570836"/>
            <a:ext cx="7383294" cy="844062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en-US" sz="2585" dirty="0" smtClean="0">
                <a:latin typeface="Calibri" pitchFamily="34" charset="0"/>
                <a:cs typeface="Calibri" pitchFamily="34" charset="0"/>
              </a:rPr>
              <a:t>GST READINESS</a:t>
            </a:r>
            <a:endParaRPr lang="en-US" sz="2585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Slide Number Placeholder 9"/>
          <p:cNvSpPr txBox="1">
            <a:spLocks/>
          </p:cNvSpPr>
          <p:nvPr/>
        </p:nvSpPr>
        <p:spPr>
          <a:xfrm>
            <a:off x="8507453" y="6178063"/>
            <a:ext cx="532558" cy="3370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457200" rtl="0" eaLnBrk="1" latinLnBrk="0" hangingPunct="1"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9" name="Text Box 62"/>
          <p:cNvSpPr txBox="1">
            <a:spLocks noChangeArrowheads="1"/>
          </p:cNvSpPr>
          <p:nvPr/>
        </p:nvSpPr>
        <p:spPr bwMode="auto">
          <a:xfrm>
            <a:off x="3423395" y="2056835"/>
            <a:ext cx="5619145" cy="3877985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wrap="square">
            <a:sp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spcBef>
                <a:spcPts val="900"/>
              </a:spcBef>
              <a:buNone/>
            </a:pPr>
            <a:r>
              <a:rPr lang="en-GB" sz="1800" b="1" dirty="0">
                <a:latin typeface="+mj-lt"/>
              </a:rPr>
              <a:t>  GST Implication on Invoicing </a:t>
            </a:r>
          </a:p>
          <a:p>
            <a:pPr marL="407194" indent="0">
              <a:lnSpc>
                <a:spcPct val="150000"/>
              </a:lnSpc>
              <a:spcBef>
                <a:spcPts val="900"/>
              </a:spcBef>
              <a:buNone/>
            </a:pPr>
            <a:r>
              <a:rPr lang="en-GB" sz="1800" dirty="0">
                <a:latin typeface="+mj-lt"/>
              </a:rPr>
              <a:t>Identify whether standard rate, exempt, zero rate or out of scope supply</a:t>
            </a:r>
          </a:p>
          <a:p>
            <a:pPr marL="407194" indent="0">
              <a:lnSpc>
                <a:spcPct val="150000"/>
              </a:lnSpc>
              <a:spcBef>
                <a:spcPts val="900"/>
              </a:spcBef>
              <a:buNone/>
            </a:pPr>
            <a:r>
              <a:rPr lang="en-GB" sz="1800" dirty="0">
                <a:latin typeface="+mj-lt"/>
              </a:rPr>
              <a:t>Issuance of full and simplified tax invoice</a:t>
            </a:r>
          </a:p>
          <a:p>
            <a:pPr marL="407194" indent="0">
              <a:lnSpc>
                <a:spcPct val="150000"/>
              </a:lnSpc>
              <a:spcBef>
                <a:spcPts val="900"/>
              </a:spcBef>
              <a:buNone/>
            </a:pPr>
            <a:r>
              <a:rPr lang="en-GB" sz="1800" dirty="0">
                <a:latin typeface="+mj-lt"/>
              </a:rPr>
              <a:t>Requirement not issue tax invoice for imported services and second hand goods under margin scheme</a:t>
            </a:r>
          </a:p>
          <a:p>
            <a:pPr marL="407194" indent="0">
              <a:lnSpc>
                <a:spcPct val="150000"/>
              </a:lnSpc>
              <a:spcBef>
                <a:spcPts val="900"/>
              </a:spcBef>
              <a:buNone/>
            </a:pPr>
            <a:r>
              <a:rPr lang="en-GB" sz="1800" dirty="0">
                <a:latin typeface="+mj-lt"/>
              </a:rPr>
              <a:t>21 days rule</a:t>
            </a:r>
          </a:p>
        </p:txBody>
      </p:sp>
      <p:pic>
        <p:nvPicPr>
          <p:cNvPr id="14" name="Picture 2" descr="http://www.mygst.my/2014/images/Simplfiedtaxinvoice.pn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8048" y="1862826"/>
            <a:ext cx="3546544" cy="3942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4"/>
          <a:srcRect l="24427" t="4148" r="20000" b="2510"/>
          <a:stretch/>
        </p:blipFill>
        <p:spPr>
          <a:xfrm>
            <a:off x="3584792" y="2731108"/>
            <a:ext cx="213525" cy="269268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 rotWithShape="1">
          <a:blip r:embed="rId4"/>
          <a:srcRect l="24427" t="4148" r="20000" b="2510"/>
          <a:stretch/>
        </p:blipFill>
        <p:spPr>
          <a:xfrm>
            <a:off x="3594314" y="5498121"/>
            <a:ext cx="213525" cy="269268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 rotWithShape="1">
          <a:blip r:embed="rId4"/>
          <a:srcRect l="24427" t="4148" r="20000" b="2510"/>
          <a:stretch/>
        </p:blipFill>
        <p:spPr>
          <a:xfrm>
            <a:off x="3589547" y="3664564"/>
            <a:ext cx="213525" cy="269268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 rotWithShape="1">
          <a:blip r:embed="rId4"/>
          <a:srcRect l="24427" t="4148" r="20000" b="2510"/>
          <a:stretch/>
        </p:blipFill>
        <p:spPr>
          <a:xfrm>
            <a:off x="3584780" y="4202735"/>
            <a:ext cx="213525" cy="269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708220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/>
          <p:cNvSpPr/>
          <p:nvPr/>
        </p:nvSpPr>
        <p:spPr>
          <a:xfrm>
            <a:off x="344037" y="2052651"/>
            <a:ext cx="3128811" cy="445315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MY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64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-346701" y="570836"/>
            <a:ext cx="7383294" cy="844062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en-US" sz="2585" dirty="0" smtClean="0">
                <a:latin typeface="Calibri" pitchFamily="34" charset="0"/>
                <a:cs typeface="Calibri" pitchFamily="34" charset="0"/>
              </a:rPr>
              <a:t>GST READINESS</a:t>
            </a:r>
            <a:endParaRPr lang="en-US" sz="2585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Slide Number Placeholder 9"/>
          <p:cNvSpPr txBox="1">
            <a:spLocks/>
          </p:cNvSpPr>
          <p:nvPr/>
        </p:nvSpPr>
        <p:spPr>
          <a:xfrm>
            <a:off x="8507453" y="6178063"/>
            <a:ext cx="532558" cy="3370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457200" rtl="0" eaLnBrk="1" latinLnBrk="0" hangingPunct="1"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9" name="Text Box 62"/>
          <p:cNvSpPr txBox="1">
            <a:spLocks noChangeArrowheads="1"/>
          </p:cNvSpPr>
          <p:nvPr/>
        </p:nvSpPr>
        <p:spPr bwMode="auto">
          <a:xfrm>
            <a:off x="426513" y="2092500"/>
            <a:ext cx="6257623" cy="2377574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wrap="square">
            <a:sp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900"/>
              </a:spcBef>
              <a:buNone/>
            </a:pPr>
            <a:r>
              <a:rPr lang="en-GB" sz="1800" b="1" dirty="0">
                <a:latin typeface="+mj-lt"/>
              </a:rPr>
              <a:t>GST Implication on </a:t>
            </a:r>
            <a:r>
              <a:rPr lang="en-GB" sz="1800" b="1" dirty="0" smtClean="0">
                <a:latin typeface="+mj-lt"/>
              </a:rPr>
              <a:t>Input </a:t>
            </a:r>
            <a:r>
              <a:rPr lang="en-GB" sz="1800" b="1" dirty="0">
                <a:latin typeface="+mj-lt"/>
              </a:rPr>
              <a:t>Tax </a:t>
            </a:r>
          </a:p>
          <a:p>
            <a:pPr marL="407194" indent="0">
              <a:lnSpc>
                <a:spcPct val="150000"/>
              </a:lnSpc>
              <a:spcBef>
                <a:spcPts val="900"/>
              </a:spcBef>
              <a:buNone/>
            </a:pPr>
            <a:r>
              <a:rPr lang="en-GB" sz="1800" dirty="0" smtClean="0">
                <a:latin typeface="+mj-lt"/>
              </a:rPr>
              <a:t>Not all purchases are claimable, e.g. Blocked Input Tax</a:t>
            </a:r>
            <a:endParaRPr lang="en-GB" sz="1800" dirty="0">
              <a:latin typeface="+mj-lt"/>
            </a:endParaRPr>
          </a:p>
          <a:p>
            <a:pPr marL="407194" indent="0">
              <a:lnSpc>
                <a:spcPct val="150000"/>
              </a:lnSpc>
              <a:spcBef>
                <a:spcPts val="900"/>
              </a:spcBef>
              <a:buNone/>
            </a:pPr>
            <a:r>
              <a:rPr lang="en-GB" sz="1800" dirty="0" smtClean="0">
                <a:latin typeface="+mj-lt"/>
              </a:rPr>
              <a:t>Apportionment of input tax</a:t>
            </a:r>
            <a:endParaRPr lang="en-GB" sz="1800" dirty="0">
              <a:latin typeface="+mj-lt"/>
            </a:endParaRPr>
          </a:p>
          <a:p>
            <a:pPr marL="407194" indent="0">
              <a:lnSpc>
                <a:spcPct val="150000"/>
              </a:lnSpc>
              <a:spcBef>
                <a:spcPts val="900"/>
              </a:spcBef>
              <a:buNone/>
            </a:pPr>
            <a:r>
              <a:rPr lang="en-GB" sz="1800" dirty="0" smtClean="0">
                <a:latin typeface="+mj-lt"/>
              </a:rPr>
              <a:t>Input tax claim upon receiving simplified tax invoice is restricted to RM30</a:t>
            </a:r>
            <a:endParaRPr lang="en-GB" sz="1800" dirty="0">
              <a:latin typeface="+mj-lt"/>
            </a:endParaRPr>
          </a:p>
        </p:txBody>
      </p:sp>
      <p:pic>
        <p:nvPicPr>
          <p:cNvPr id="14" name="Picture 2" descr="http://iims-conquest.in/wp-content/uploads/2013/11/learning-management-systems.jpg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7F7F7"/>
              </a:clrFrom>
              <a:clrTo>
                <a:srgbClr val="F7F7F7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437527" y="3734340"/>
            <a:ext cx="4437531" cy="2696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/>
          <p:cNvSpPr txBox="1"/>
          <p:nvPr/>
        </p:nvSpPr>
        <p:spPr>
          <a:xfrm>
            <a:off x="5432254" y="4189834"/>
            <a:ext cx="1156805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MY" sz="1050" b="1" dirty="0"/>
              <a:t>Implication on </a:t>
            </a:r>
            <a:r>
              <a:rPr lang="en-MY" sz="1050" b="1" dirty="0" smtClean="0"/>
              <a:t>Input </a:t>
            </a:r>
            <a:r>
              <a:rPr lang="en-MY" sz="1050" b="1" dirty="0"/>
              <a:t>Tax</a:t>
            </a: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4"/>
          <a:srcRect l="24427" t="4148" r="20000" b="2510"/>
          <a:stretch/>
        </p:blipFill>
        <p:spPr>
          <a:xfrm>
            <a:off x="598626" y="2675040"/>
            <a:ext cx="213525" cy="269268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 rotWithShape="1">
          <a:blip r:embed="rId4"/>
          <a:srcRect l="24427" t="4148" r="20000" b="2510"/>
          <a:stretch/>
        </p:blipFill>
        <p:spPr>
          <a:xfrm>
            <a:off x="593860" y="3159569"/>
            <a:ext cx="213525" cy="269268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 rotWithShape="1">
          <a:blip r:embed="rId4"/>
          <a:srcRect l="24427" t="4148" r="20000" b="2510"/>
          <a:stretch/>
        </p:blipFill>
        <p:spPr>
          <a:xfrm>
            <a:off x="603381" y="3673370"/>
            <a:ext cx="213525" cy="26926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4853" y="4023511"/>
            <a:ext cx="4038600" cy="240982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837058" y="4299202"/>
            <a:ext cx="213552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MY" sz="2400" dirty="0" smtClean="0">
                <a:latin typeface="Lucida Handwriting" panose="03010101010101010101" pitchFamily="66" charset="0"/>
              </a:rPr>
              <a:t>INPUT TAX </a:t>
            </a:r>
          </a:p>
          <a:p>
            <a:pPr algn="ctr"/>
            <a:r>
              <a:rPr lang="en-MY" sz="2400" dirty="0" smtClean="0">
                <a:latin typeface="Lucida Handwriting" panose="03010101010101010101" pitchFamily="66" charset="0"/>
              </a:rPr>
              <a:t>???</a:t>
            </a:r>
            <a:endParaRPr lang="en-MY" sz="2400" dirty="0">
              <a:latin typeface="Lucida Handwriting" panose="03010101010101010101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908653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65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-346701" y="570836"/>
            <a:ext cx="7383294" cy="844062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en-US" sz="2585" dirty="0" smtClean="0">
                <a:latin typeface="Calibri" pitchFamily="34" charset="0"/>
                <a:cs typeface="Calibri" pitchFamily="34" charset="0"/>
              </a:rPr>
              <a:t>GST READINESS</a:t>
            </a:r>
            <a:endParaRPr lang="en-US" sz="2585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Slide Number Placeholder 9"/>
          <p:cNvSpPr txBox="1">
            <a:spLocks/>
          </p:cNvSpPr>
          <p:nvPr/>
        </p:nvSpPr>
        <p:spPr>
          <a:xfrm>
            <a:off x="8507453" y="6178063"/>
            <a:ext cx="532558" cy="3370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457200" rtl="0" eaLnBrk="1" latinLnBrk="0" hangingPunct="1"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9" name="Text Box 62"/>
          <p:cNvSpPr txBox="1">
            <a:spLocks noChangeArrowheads="1"/>
          </p:cNvSpPr>
          <p:nvPr/>
        </p:nvSpPr>
        <p:spPr bwMode="auto">
          <a:xfrm>
            <a:off x="364401" y="1624032"/>
            <a:ext cx="3251076" cy="369332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wrap="square">
            <a:sp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900"/>
              </a:spcBef>
              <a:buNone/>
            </a:pPr>
            <a:r>
              <a:rPr lang="en-GB" sz="1800" b="1" dirty="0">
                <a:latin typeface="+mj-lt"/>
              </a:rPr>
              <a:t>GST Implication on Output Tax </a:t>
            </a:r>
          </a:p>
        </p:txBody>
      </p:sp>
      <p:pic>
        <p:nvPicPr>
          <p:cNvPr id="14" name="Picture 2" descr="http://iims-conquest.in/wp-content/uploads/2013/11/learning-management-systems.jpg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7F7F7"/>
              </a:clrFrom>
              <a:clrTo>
                <a:srgbClr val="F7F7F7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3266" y="2934481"/>
            <a:ext cx="4902695" cy="2696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/>
          <p:cNvSpPr txBox="1"/>
          <p:nvPr/>
        </p:nvSpPr>
        <p:spPr>
          <a:xfrm>
            <a:off x="5286702" y="3399844"/>
            <a:ext cx="1156805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MY" sz="1050" b="1" dirty="0"/>
              <a:t>Implication on Output Tax</a:t>
            </a:r>
          </a:p>
        </p:txBody>
      </p:sp>
      <p:sp>
        <p:nvSpPr>
          <p:cNvPr id="3" name="Rounded Rectangular Callout 2"/>
          <p:cNvSpPr/>
          <p:nvPr/>
        </p:nvSpPr>
        <p:spPr>
          <a:xfrm>
            <a:off x="541889" y="2258478"/>
            <a:ext cx="2443396" cy="1349115"/>
          </a:xfrm>
          <a:prstGeom prst="wedgeRoundRectCallout">
            <a:avLst>
              <a:gd name="adj1" fmla="val 44198"/>
              <a:gd name="adj2" fmla="val 69167"/>
              <a:gd name="adj3" fmla="val 16667"/>
            </a:avLst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marL="407194" indent="0">
              <a:spcBef>
                <a:spcPts val="900"/>
              </a:spcBef>
              <a:buNone/>
            </a:pPr>
            <a:r>
              <a:rPr lang="en-GB"/>
              <a:t>Gift &gt; RM 500 subject to GST</a:t>
            </a:r>
            <a:endParaRPr lang="en-GB" dirty="0"/>
          </a:p>
        </p:txBody>
      </p:sp>
      <p:sp>
        <p:nvSpPr>
          <p:cNvPr id="16" name="Rounded Rectangular Callout 15"/>
          <p:cNvSpPr/>
          <p:nvPr/>
        </p:nvSpPr>
        <p:spPr>
          <a:xfrm>
            <a:off x="6596615" y="4943492"/>
            <a:ext cx="2443396" cy="1349115"/>
          </a:xfrm>
          <a:prstGeom prst="wedgeRoundRectCallout">
            <a:avLst>
              <a:gd name="adj1" fmla="val -75434"/>
              <a:gd name="adj2" fmla="val -53055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marL="407194" indent="0">
              <a:spcBef>
                <a:spcPts val="900"/>
              </a:spcBef>
              <a:buNone/>
            </a:pPr>
            <a:endParaRPr lang="en-GB" dirty="0"/>
          </a:p>
        </p:txBody>
      </p:sp>
      <p:sp>
        <p:nvSpPr>
          <p:cNvPr id="17" name="Rounded Rectangular Callout 16"/>
          <p:cNvSpPr/>
          <p:nvPr/>
        </p:nvSpPr>
        <p:spPr>
          <a:xfrm>
            <a:off x="541889" y="5133857"/>
            <a:ext cx="2694593" cy="1529608"/>
          </a:xfrm>
          <a:prstGeom prst="wedgeRoundRectCallout">
            <a:avLst>
              <a:gd name="adj1" fmla="val 62018"/>
              <a:gd name="adj2" fmla="val -48086"/>
              <a:gd name="adj3" fmla="val 16667"/>
            </a:avLst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marL="407194" indent="0">
              <a:spcBef>
                <a:spcPts val="900"/>
              </a:spcBef>
              <a:buNone/>
            </a:pPr>
            <a:endParaRPr lang="en-GB" dirty="0"/>
          </a:p>
        </p:txBody>
      </p:sp>
      <p:sp>
        <p:nvSpPr>
          <p:cNvPr id="18" name="Rounded Rectangular Callout 17"/>
          <p:cNvSpPr/>
          <p:nvPr/>
        </p:nvSpPr>
        <p:spPr>
          <a:xfrm>
            <a:off x="6330336" y="1641965"/>
            <a:ext cx="2443396" cy="1349115"/>
          </a:xfrm>
          <a:prstGeom prst="wedgeRoundRectCallout">
            <a:avLst>
              <a:gd name="adj1" fmla="val -31876"/>
              <a:gd name="adj2" fmla="val 72500"/>
              <a:gd name="adj3" fmla="val 16667"/>
            </a:avLst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marL="407194" indent="0">
              <a:spcBef>
                <a:spcPts val="900"/>
              </a:spcBef>
              <a:buNone/>
            </a:pP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90692" y="5296520"/>
            <a:ext cx="294579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07194" indent="0">
              <a:spcBef>
                <a:spcPts val="900"/>
              </a:spcBef>
              <a:buNone/>
            </a:pPr>
            <a:r>
              <a:rPr lang="en-GB" dirty="0"/>
              <a:t>Commercial samples in a form not ordinarily available for sale to the public not subject to GST</a:t>
            </a:r>
          </a:p>
        </p:txBody>
      </p:sp>
      <p:sp>
        <p:nvSpPr>
          <p:cNvPr id="6" name="Rectangle 5"/>
          <p:cNvSpPr/>
          <p:nvPr/>
        </p:nvSpPr>
        <p:spPr>
          <a:xfrm>
            <a:off x="6531041" y="5296520"/>
            <a:ext cx="250897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07194" indent="0">
              <a:spcBef>
                <a:spcPts val="900"/>
              </a:spcBef>
              <a:buNone/>
            </a:pPr>
            <a:r>
              <a:rPr lang="en-GB" dirty="0"/>
              <a:t>Supplies to connected persons</a:t>
            </a:r>
          </a:p>
        </p:txBody>
      </p:sp>
      <p:sp>
        <p:nvSpPr>
          <p:cNvPr id="7" name="Rectangle 6"/>
          <p:cNvSpPr/>
          <p:nvPr/>
        </p:nvSpPr>
        <p:spPr>
          <a:xfrm>
            <a:off x="6080269" y="1767926"/>
            <a:ext cx="259066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07194" indent="0">
              <a:spcBef>
                <a:spcPts val="900"/>
              </a:spcBef>
              <a:buNone/>
            </a:pPr>
            <a:r>
              <a:rPr lang="en-GB" dirty="0"/>
              <a:t>Deemed supply </a:t>
            </a:r>
            <a:r>
              <a:rPr lang="en-GB" dirty="0" err="1"/>
              <a:t>eg</a:t>
            </a:r>
            <a:r>
              <a:rPr lang="en-GB" dirty="0"/>
              <a:t>. Private use and disposal of business assets subject to GST</a:t>
            </a:r>
          </a:p>
        </p:txBody>
      </p:sp>
    </p:spTree>
    <p:extLst>
      <p:ext uri="{BB962C8B-B14F-4D97-AF65-F5344CB8AC3E}">
        <p14:creationId xmlns:p14="http://schemas.microsoft.com/office/powerpoint/2010/main" val="208405274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285754" y="1761743"/>
            <a:ext cx="3929063" cy="595693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MY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66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-346701" y="570836"/>
            <a:ext cx="7383294" cy="844062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en-US" sz="2585" dirty="0" smtClean="0">
                <a:latin typeface="Calibri" pitchFamily="34" charset="0"/>
                <a:cs typeface="Calibri" pitchFamily="34" charset="0"/>
              </a:rPr>
              <a:t>GST READINESS</a:t>
            </a:r>
            <a:endParaRPr lang="en-US" sz="2585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Slide Number Placeholder 9"/>
          <p:cNvSpPr txBox="1">
            <a:spLocks/>
          </p:cNvSpPr>
          <p:nvPr/>
        </p:nvSpPr>
        <p:spPr>
          <a:xfrm>
            <a:off x="8507453" y="6178063"/>
            <a:ext cx="532558" cy="3370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457200" rtl="0" eaLnBrk="1" latinLnBrk="0" hangingPunct="1"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9" name="Text Box 62"/>
          <p:cNvSpPr txBox="1">
            <a:spLocks noChangeArrowheads="1"/>
          </p:cNvSpPr>
          <p:nvPr/>
        </p:nvSpPr>
        <p:spPr bwMode="auto">
          <a:xfrm>
            <a:off x="514171" y="1818895"/>
            <a:ext cx="7596554" cy="2285241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wrap="square">
            <a:sp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900"/>
              </a:spcBef>
              <a:buNone/>
            </a:pPr>
            <a:r>
              <a:rPr lang="en-GB" sz="2000" b="1" dirty="0">
                <a:latin typeface="+mj-lt"/>
              </a:rPr>
              <a:t>GST Implication on </a:t>
            </a:r>
            <a:r>
              <a:rPr lang="en-GB" sz="2000" b="1" dirty="0" smtClean="0">
                <a:latin typeface="+mj-lt"/>
              </a:rPr>
              <a:t>Bad debts</a:t>
            </a:r>
          </a:p>
          <a:p>
            <a:pPr marL="0" indent="0">
              <a:spcBef>
                <a:spcPts val="900"/>
              </a:spcBef>
              <a:buNone/>
            </a:pPr>
            <a:endParaRPr lang="en-GB" sz="1800" b="1" dirty="0">
              <a:latin typeface="+mj-lt"/>
            </a:endParaRPr>
          </a:p>
          <a:p>
            <a:pPr marL="407194" indent="0">
              <a:spcBef>
                <a:spcPts val="900"/>
              </a:spcBef>
              <a:buNone/>
            </a:pPr>
            <a:r>
              <a:rPr lang="en-GB" sz="2000" dirty="0" smtClean="0">
                <a:latin typeface="+mj-lt"/>
              </a:rPr>
              <a:t>Bad debt relief can be claim back after 6 months from the date of supply</a:t>
            </a:r>
            <a:endParaRPr lang="en-GB" sz="2000" dirty="0">
              <a:latin typeface="+mj-lt"/>
            </a:endParaRPr>
          </a:p>
          <a:p>
            <a:pPr marL="407194" indent="0">
              <a:spcBef>
                <a:spcPts val="900"/>
              </a:spcBef>
              <a:buNone/>
            </a:pPr>
            <a:r>
              <a:rPr lang="en-GB" sz="2000" dirty="0" smtClean="0">
                <a:latin typeface="+mj-lt"/>
              </a:rPr>
              <a:t>Bad debt claims – need to understand evidence of ‘reasonable efforts’ to recover the debt. </a:t>
            </a:r>
            <a:endParaRPr lang="en-GB" sz="2000" dirty="0">
              <a:latin typeface="+mj-lt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/>
          <a:srcRect l="3961" b="6470"/>
          <a:stretch/>
        </p:blipFill>
        <p:spPr>
          <a:xfrm rot="150398">
            <a:off x="6484869" y="4555376"/>
            <a:ext cx="2195438" cy="160358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9565" y="4844563"/>
            <a:ext cx="2895600" cy="1333500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5"/>
          <a:srcRect l="24427" t="4148" r="20000" b="2510"/>
          <a:stretch/>
        </p:blipFill>
        <p:spPr>
          <a:xfrm>
            <a:off x="661223" y="3429875"/>
            <a:ext cx="213525" cy="269268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5"/>
          <a:srcRect l="24427" t="4148" r="20000" b="2510"/>
          <a:stretch/>
        </p:blipFill>
        <p:spPr>
          <a:xfrm>
            <a:off x="661224" y="2692247"/>
            <a:ext cx="213525" cy="269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926173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67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-346701" y="570836"/>
            <a:ext cx="7383294" cy="844062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en-US" sz="2585" dirty="0" smtClean="0">
                <a:latin typeface="Calibri" pitchFamily="34" charset="0"/>
                <a:cs typeface="Calibri" pitchFamily="34" charset="0"/>
              </a:rPr>
              <a:t>GST READINESS</a:t>
            </a:r>
            <a:endParaRPr lang="en-US" sz="2585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Slide Number Placeholder 9"/>
          <p:cNvSpPr txBox="1">
            <a:spLocks/>
          </p:cNvSpPr>
          <p:nvPr/>
        </p:nvSpPr>
        <p:spPr>
          <a:xfrm>
            <a:off x="8507453" y="6178063"/>
            <a:ext cx="532558" cy="3370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457200" rtl="0" eaLnBrk="1" latinLnBrk="0" hangingPunct="1"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9" name="Text Box 62"/>
          <p:cNvSpPr txBox="1">
            <a:spLocks noChangeArrowheads="1"/>
          </p:cNvSpPr>
          <p:nvPr/>
        </p:nvSpPr>
        <p:spPr bwMode="auto">
          <a:xfrm>
            <a:off x="3236448" y="1976108"/>
            <a:ext cx="5399597" cy="1788951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wrap="square">
            <a:sp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900"/>
              </a:spcBef>
              <a:buNone/>
            </a:pPr>
            <a:r>
              <a:rPr lang="en-GB" sz="1800" b="1" dirty="0">
                <a:latin typeface="+mj-lt"/>
              </a:rPr>
              <a:t>GST Implication on Contract </a:t>
            </a:r>
          </a:p>
          <a:p>
            <a:pPr marL="0" indent="407194">
              <a:spcBef>
                <a:spcPts val="900"/>
              </a:spcBef>
              <a:buNone/>
            </a:pPr>
            <a:r>
              <a:rPr lang="en-GB" sz="1800" dirty="0">
                <a:latin typeface="+mj-lt"/>
              </a:rPr>
              <a:t>Avoid long term contract without legal review</a:t>
            </a:r>
          </a:p>
          <a:p>
            <a:pPr marL="0" indent="407194">
              <a:spcBef>
                <a:spcPts val="900"/>
              </a:spcBef>
              <a:buNone/>
            </a:pPr>
            <a:r>
              <a:rPr lang="en-GB" sz="1800" dirty="0">
                <a:latin typeface="+mj-lt"/>
              </a:rPr>
              <a:t>Absorption of GST</a:t>
            </a:r>
          </a:p>
          <a:p>
            <a:pPr marL="0" indent="407194">
              <a:spcBef>
                <a:spcPts val="900"/>
              </a:spcBef>
              <a:buNone/>
            </a:pPr>
            <a:r>
              <a:rPr lang="en-GB" sz="1800" dirty="0">
                <a:latin typeface="+mj-lt"/>
              </a:rPr>
              <a:t>Pricing strategy to pass on saving</a:t>
            </a:r>
          </a:p>
          <a:p>
            <a:pPr marL="0" indent="407194">
              <a:spcBef>
                <a:spcPts val="900"/>
              </a:spcBef>
              <a:buNone/>
            </a:pPr>
            <a:endParaRPr lang="en-GB" sz="825" dirty="0" smtClean="0">
              <a:latin typeface="+mj-lt"/>
            </a:endParaRPr>
          </a:p>
        </p:txBody>
      </p:sp>
      <p:pic>
        <p:nvPicPr>
          <p:cNvPr id="18" name="Picture 4" descr="http://yourdreamshaper.com/wp-content/uploads/2013/05/Contract-Icon-2-150x15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284" y="2248231"/>
            <a:ext cx="2899607" cy="142779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19" name="Picture 18"/>
          <p:cNvPicPr>
            <a:picLocks noChangeAspect="1"/>
          </p:cNvPicPr>
          <p:nvPr/>
        </p:nvPicPr>
        <p:blipFill rotWithShape="1">
          <a:blip r:embed="rId4"/>
          <a:srcRect l="24427" t="4148" r="20000" b="2510"/>
          <a:stretch/>
        </p:blipFill>
        <p:spPr>
          <a:xfrm>
            <a:off x="3328222" y="2398832"/>
            <a:ext cx="213525" cy="269268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 rotWithShape="1">
          <a:blip r:embed="rId4"/>
          <a:srcRect l="24427" t="4148" r="20000" b="2510"/>
          <a:stretch/>
        </p:blipFill>
        <p:spPr>
          <a:xfrm>
            <a:off x="3323456" y="2808411"/>
            <a:ext cx="213525" cy="269268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 rotWithShape="1">
          <a:blip r:embed="rId4"/>
          <a:srcRect l="24427" t="4148" r="20000" b="2510"/>
          <a:stretch/>
        </p:blipFill>
        <p:spPr>
          <a:xfrm>
            <a:off x="3332977" y="3232272"/>
            <a:ext cx="213525" cy="269268"/>
          </a:xfrm>
          <a:prstGeom prst="rect">
            <a:avLst/>
          </a:prstGeom>
        </p:spPr>
      </p:pic>
      <p:pic>
        <p:nvPicPr>
          <p:cNvPr id="24" name="Picture 23"/>
          <p:cNvPicPr>
            <a:picLocks noChangeAspect="1"/>
          </p:cNvPicPr>
          <p:nvPr/>
        </p:nvPicPr>
        <p:blipFill rotWithShape="1">
          <a:blip r:embed="rId4"/>
          <a:srcRect l="24427" t="4148" r="20000" b="2510"/>
          <a:stretch/>
        </p:blipFill>
        <p:spPr>
          <a:xfrm>
            <a:off x="599307" y="5431078"/>
            <a:ext cx="213525" cy="269268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418756" y="4189066"/>
            <a:ext cx="4881908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900"/>
              </a:spcBef>
            </a:pPr>
            <a:r>
              <a:rPr lang="en-GB" b="1" dirty="0"/>
              <a:t>GST Implication on Human Resources  </a:t>
            </a:r>
          </a:p>
          <a:p>
            <a:pPr indent="407194">
              <a:spcBef>
                <a:spcPts val="900"/>
              </a:spcBef>
            </a:pPr>
            <a:r>
              <a:rPr lang="en-GB" dirty="0"/>
              <a:t>Enhance staff understanding of GST</a:t>
            </a:r>
          </a:p>
          <a:p>
            <a:pPr indent="407194">
              <a:spcBef>
                <a:spcPts val="900"/>
              </a:spcBef>
            </a:pPr>
            <a:r>
              <a:rPr lang="en-GB" dirty="0"/>
              <a:t>Avoid unnecessary mistake</a:t>
            </a:r>
          </a:p>
          <a:p>
            <a:pPr indent="407194">
              <a:spcBef>
                <a:spcPts val="900"/>
              </a:spcBef>
            </a:pPr>
            <a:r>
              <a:rPr lang="en-GB" dirty="0"/>
              <a:t>False info may open to audit case</a:t>
            </a:r>
          </a:p>
          <a:p>
            <a:pPr indent="407194">
              <a:spcBef>
                <a:spcPts val="900"/>
              </a:spcBef>
            </a:pPr>
            <a:r>
              <a:rPr lang="en-GB" dirty="0"/>
              <a:t>Review policy on fringe benefit</a:t>
            </a:r>
          </a:p>
        </p:txBody>
      </p:sp>
      <p:pic>
        <p:nvPicPr>
          <p:cNvPr id="25" name="Picture 24"/>
          <p:cNvPicPr>
            <a:picLocks noChangeAspect="1"/>
          </p:cNvPicPr>
          <p:nvPr/>
        </p:nvPicPr>
        <p:blipFill rotWithShape="1">
          <a:blip r:embed="rId4"/>
          <a:srcRect l="24427" t="4148" r="20000" b="2510"/>
          <a:stretch/>
        </p:blipFill>
        <p:spPr>
          <a:xfrm>
            <a:off x="599298" y="5827842"/>
            <a:ext cx="213525" cy="26926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2929" y="4123212"/>
            <a:ext cx="4198828" cy="216939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98099041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/>
          <p:cNvSpPr/>
          <p:nvPr/>
        </p:nvSpPr>
        <p:spPr>
          <a:xfrm>
            <a:off x="271069" y="1557513"/>
            <a:ext cx="3090210" cy="447269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MY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68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-346701" y="570836"/>
            <a:ext cx="7383294" cy="844062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en-US" sz="2585" dirty="0" smtClean="0">
                <a:latin typeface="Calibri" pitchFamily="34" charset="0"/>
                <a:cs typeface="Calibri" pitchFamily="34" charset="0"/>
              </a:rPr>
              <a:t>GST READINESS</a:t>
            </a:r>
            <a:endParaRPr lang="en-US" sz="2585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Slide Number Placeholder 9"/>
          <p:cNvSpPr txBox="1">
            <a:spLocks/>
          </p:cNvSpPr>
          <p:nvPr/>
        </p:nvSpPr>
        <p:spPr>
          <a:xfrm>
            <a:off x="8507453" y="6178063"/>
            <a:ext cx="532558" cy="3370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457200" rtl="0" eaLnBrk="1" latinLnBrk="0" hangingPunct="1"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9" name="Text Box 62"/>
          <p:cNvSpPr txBox="1">
            <a:spLocks noChangeArrowheads="1"/>
          </p:cNvSpPr>
          <p:nvPr/>
        </p:nvSpPr>
        <p:spPr bwMode="auto">
          <a:xfrm>
            <a:off x="5593762" y="2349837"/>
            <a:ext cx="3561548" cy="623248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vert="horz" wrap="square" lIns="68580" tIns="34290" rIns="68580" bIns="34290" rtlCol="0" anchor="ctr">
            <a:sp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267891" indent="0">
              <a:spcBef>
                <a:spcPts val="900"/>
              </a:spcBef>
              <a:buNone/>
            </a:pPr>
            <a:r>
              <a:rPr lang="en-GB" sz="1800" dirty="0" smtClean="0">
                <a:latin typeface="+mj-lt"/>
              </a:rPr>
              <a:t>Use </a:t>
            </a:r>
            <a:r>
              <a:rPr lang="en-GB" sz="1800" dirty="0">
                <a:latin typeface="+mj-lt"/>
              </a:rPr>
              <a:t>of online submission to tax </a:t>
            </a:r>
            <a:r>
              <a:rPr lang="en-GB" sz="1800" dirty="0" smtClean="0">
                <a:latin typeface="+mj-lt"/>
              </a:rPr>
              <a:t>custom</a:t>
            </a:r>
            <a:endParaRPr lang="en-GB" sz="1800" dirty="0">
              <a:latin typeface="+mj-lt"/>
            </a:endParaRPr>
          </a:p>
        </p:txBody>
      </p:sp>
      <p:pic>
        <p:nvPicPr>
          <p:cNvPr id="17" name="Picture 2" descr="http://watermarked.cutcaster.com/cutcaster-vector-801064956-Process-management-business-programmer-on-flowchart.jp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7044" y="1873677"/>
            <a:ext cx="3313001" cy="3980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Box 17"/>
          <p:cNvSpPr txBox="1"/>
          <p:nvPr/>
        </p:nvSpPr>
        <p:spPr>
          <a:xfrm>
            <a:off x="4406847" y="1966153"/>
            <a:ext cx="598220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MY" sz="1350" b="1" dirty="0"/>
              <a:t>GST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4479519" y="2648313"/>
            <a:ext cx="531752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MY" sz="1350" b="1" dirty="0"/>
              <a:t>???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4470805" y="3330474"/>
            <a:ext cx="531752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MY" sz="1350" b="1" dirty="0"/>
              <a:t>???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4470805" y="4263808"/>
            <a:ext cx="531752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MY" sz="1350" b="1" dirty="0"/>
              <a:t>???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4492574" y="4959126"/>
            <a:ext cx="531752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MY" sz="1350" b="1" dirty="0"/>
              <a:t>???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3472364" y="3852468"/>
            <a:ext cx="531752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MY" sz="1350" b="1" dirty="0"/>
              <a:t>???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5707545" y="4263808"/>
            <a:ext cx="531752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MY" sz="1350" b="1" dirty="0"/>
              <a:t>???</a:t>
            </a:r>
          </a:p>
        </p:txBody>
      </p:sp>
      <p:pic>
        <p:nvPicPr>
          <p:cNvPr id="25" name="Picture 24"/>
          <p:cNvPicPr>
            <a:picLocks noChangeAspect="1"/>
          </p:cNvPicPr>
          <p:nvPr/>
        </p:nvPicPr>
        <p:blipFill rotWithShape="1">
          <a:blip r:embed="rId4"/>
          <a:srcRect t="8000" r="12275" b="6000"/>
          <a:stretch/>
        </p:blipFill>
        <p:spPr>
          <a:xfrm>
            <a:off x="5918369" y="4745349"/>
            <a:ext cx="380738" cy="335257"/>
          </a:xfrm>
          <a:prstGeom prst="rect">
            <a:avLst/>
          </a:prstGeom>
        </p:spPr>
      </p:pic>
      <p:pic>
        <p:nvPicPr>
          <p:cNvPr id="26" name="Picture 25"/>
          <p:cNvPicPr>
            <a:picLocks noChangeAspect="1"/>
          </p:cNvPicPr>
          <p:nvPr/>
        </p:nvPicPr>
        <p:blipFill rotWithShape="1">
          <a:blip r:embed="rId5"/>
          <a:srcRect l="24427" t="4148" r="20000" b="2510"/>
          <a:stretch/>
        </p:blipFill>
        <p:spPr>
          <a:xfrm>
            <a:off x="6365803" y="5232621"/>
            <a:ext cx="213525" cy="269268"/>
          </a:xfrm>
          <a:prstGeom prst="rect">
            <a:avLst/>
          </a:prstGeom>
        </p:spPr>
      </p:pic>
      <p:pic>
        <p:nvPicPr>
          <p:cNvPr id="27" name="Picture 26"/>
          <p:cNvPicPr>
            <a:picLocks noChangeAspect="1"/>
          </p:cNvPicPr>
          <p:nvPr/>
        </p:nvPicPr>
        <p:blipFill rotWithShape="1">
          <a:blip r:embed="rId5"/>
          <a:srcRect l="24427" t="4148" r="20000" b="2510"/>
          <a:stretch/>
        </p:blipFill>
        <p:spPr>
          <a:xfrm>
            <a:off x="6375325" y="5633528"/>
            <a:ext cx="213525" cy="269268"/>
          </a:xfrm>
          <a:prstGeom prst="rect">
            <a:avLst/>
          </a:prstGeom>
        </p:spPr>
      </p:pic>
      <p:pic>
        <p:nvPicPr>
          <p:cNvPr id="28" name="Picture 27"/>
          <p:cNvPicPr>
            <a:picLocks noChangeAspect="1"/>
          </p:cNvPicPr>
          <p:nvPr/>
        </p:nvPicPr>
        <p:blipFill rotWithShape="1">
          <a:blip r:embed="rId4"/>
          <a:srcRect t="8000" r="12275" b="6000"/>
          <a:stretch/>
        </p:blipFill>
        <p:spPr>
          <a:xfrm>
            <a:off x="5548213" y="2314804"/>
            <a:ext cx="380738" cy="335257"/>
          </a:xfrm>
          <a:prstGeom prst="rect">
            <a:avLst/>
          </a:prstGeom>
        </p:spPr>
      </p:pic>
      <p:pic>
        <p:nvPicPr>
          <p:cNvPr id="29" name="Picture 28"/>
          <p:cNvPicPr>
            <a:picLocks noChangeAspect="1"/>
          </p:cNvPicPr>
          <p:nvPr/>
        </p:nvPicPr>
        <p:blipFill rotWithShape="1">
          <a:blip r:embed="rId4"/>
          <a:srcRect t="8000" r="12275" b="6000"/>
          <a:stretch/>
        </p:blipFill>
        <p:spPr>
          <a:xfrm>
            <a:off x="53332" y="2461208"/>
            <a:ext cx="380738" cy="335257"/>
          </a:xfrm>
          <a:prstGeom prst="rect">
            <a:avLst/>
          </a:prstGeom>
        </p:spPr>
      </p:pic>
      <p:pic>
        <p:nvPicPr>
          <p:cNvPr id="30" name="Picture 29"/>
          <p:cNvPicPr>
            <a:picLocks noChangeAspect="1"/>
          </p:cNvPicPr>
          <p:nvPr/>
        </p:nvPicPr>
        <p:blipFill rotWithShape="1">
          <a:blip r:embed="rId4"/>
          <a:srcRect t="8000" r="12275" b="6000"/>
          <a:stretch/>
        </p:blipFill>
        <p:spPr>
          <a:xfrm>
            <a:off x="80700" y="4010229"/>
            <a:ext cx="380738" cy="335257"/>
          </a:xfrm>
          <a:prstGeom prst="rect">
            <a:avLst/>
          </a:prstGeom>
        </p:spPr>
      </p:pic>
      <p:pic>
        <p:nvPicPr>
          <p:cNvPr id="31" name="Picture 30"/>
          <p:cNvPicPr>
            <a:picLocks noChangeAspect="1"/>
          </p:cNvPicPr>
          <p:nvPr/>
        </p:nvPicPr>
        <p:blipFill rotWithShape="1">
          <a:blip r:embed="rId4"/>
          <a:srcRect t="8000" r="12275" b="6000"/>
          <a:stretch/>
        </p:blipFill>
        <p:spPr>
          <a:xfrm>
            <a:off x="241714" y="5296958"/>
            <a:ext cx="380738" cy="335257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58976" y="1596482"/>
            <a:ext cx="271439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ts val="900"/>
              </a:spcBef>
            </a:pPr>
            <a:r>
              <a:rPr lang="en-GB" b="1" dirty="0"/>
              <a:t>GST Implication on System</a:t>
            </a:r>
          </a:p>
        </p:txBody>
      </p:sp>
      <p:sp>
        <p:nvSpPr>
          <p:cNvPr id="7" name="Rectangle 6"/>
          <p:cNvSpPr/>
          <p:nvPr/>
        </p:nvSpPr>
        <p:spPr>
          <a:xfrm>
            <a:off x="102025" y="4043391"/>
            <a:ext cx="45649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67891" indent="0">
              <a:spcBef>
                <a:spcPts val="900"/>
              </a:spcBef>
              <a:buNone/>
            </a:pPr>
            <a:r>
              <a:rPr lang="en-GB" dirty="0"/>
              <a:t>Review system and </a:t>
            </a:r>
            <a:r>
              <a:rPr lang="en-GB" dirty="0" smtClean="0"/>
              <a:t>processes</a:t>
            </a:r>
            <a:endParaRPr lang="en-GB" dirty="0"/>
          </a:p>
        </p:txBody>
      </p:sp>
      <p:sp>
        <p:nvSpPr>
          <p:cNvPr id="32" name="Rectangle 31"/>
          <p:cNvSpPr/>
          <p:nvPr/>
        </p:nvSpPr>
        <p:spPr>
          <a:xfrm>
            <a:off x="271069" y="5326255"/>
            <a:ext cx="390624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67891" indent="0">
              <a:spcBef>
                <a:spcPts val="900"/>
              </a:spcBef>
              <a:buNone/>
            </a:pPr>
            <a:r>
              <a:rPr lang="en-GB" dirty="0"/>
              <a:t>Perform complete mapping of transactions to identify required changes</a:t>
            </a:r>
          </a:p>
        </p:txBody>
      </p:sp>
      <p:sp>
        <p:nvSpPr>
          <p:cNvPr id="33" name="Rectangle 32"/>
          <p:cNvSpPr/>
          <p:nvPr/>
        </p:nvSpPr>
        <p:spPr>
          <a:xfrm>
            <a:off x="77386" y="2478371"/>
            <a:ext cx="352442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67891" indent="0">
              <a:spcBef>
                <a:spcPts val="900"/>
              </a:spcBef>
              <a:buNone/>
            </a:pPr>
            <a:r>
              <a:rPr lang="en-GB" dirty="0"/>
              <a:t>GST liability on every transaction</a:t>
            </a:r>
          </a:p>
        </p:txBody>
      </p:sp>
      <p:sp>
        <p:nvSpPr>
          <p:cNvPr id="34" name="Rectangle 33"/>
          <p:cNvSpPr/>
          <p:nvPr/>
        </p:nvSpPr>
        <p:spPr>
          <a:xfrm>
            <a:off x="5922994" y="4766725"/>
            <a:ext cx="4572000" cy="1154162"/>
          </a:xfrm>
          <a:prstGeom prst="rect">
            <a:avLst/>
          </a:prstGeom>
        </p:spPr>
        <p:txBody>
          <a:bodyPr>
            <a:spAutoFit/>
          </a:bodyPr>
          <a:lstStyle/>
          <a:p>
            <a:pPr marL="267891" indent="0">
              <a:spcBef>
                <a:spcPts val="900"/>
              </a:spcBef>
              <a:buNone/>
            </a:pPr>
            <a:r>
              <a:rPr lang="en-GB" dirty="0"/>
              <a:t>Computerised system</a:t>
            </a:r>
          </a:p>
          <a:p>
            <a:pPr marL="342900" lvl="1" indent="332185">
              <a:spcBef>
                <a:spcPts val="900"/>
              </a:spcBef>
              <a:buNone/>
            </a:pPr>
            <a:r>
              <a:rPr lang="en-GB" dirty="0"/>
              <a:t>Ready made software</a:t>
            </a:r>
          </a:p>
          <a:p>
            <a:pPr marL="342900" lvl="1" indent="332185">
              <a:spcBef>
                <a:spcPts val="900"/>
              </a:spcBef>
              <a:buNone/>
            </a:pPr>
            <a:r>
              <a:rPr lang="en-GB" dirty="0"/>
              <a:t>Upgrading present system</a:t>
            </a:r>
          </a:p>
        </p:txBody>
      </p:sp>
    </p:spTree>
    <p:extLst>
      <p:ext uri="{BB962C8B-B14F-4D97-AF65-F5344CB8AC3E}">
        <p14:creationId xmlns:p14="http://schemas.microsoft.com/office/powerpoint/2010/main" val="282212327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69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-346701" y="570836"/>
            <a:ext cx="7383294" cy="844062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en-US" sz="2585" dirty="0" smtClean="0">
                <a:latin typeface="Calibri" pitchFamily="34" charset="0"/>
                <a:cs typeface="Calibri" pitchFamily="34" charset="0"/>
              </a:rPr>
              <a:t>GST READINESS CHECKLIST</a:t>
            </a:r>
            <a:endParaRPr lang="en-US" sz="2585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Slide Number Placeholder 9"/>
          <p:cNvSpPr txBox="1">
            <a:spLocks/>
          </p:cNvSpPr>
          <p:nvPr/>
        </p:nvSpPr>
        <p:spPr>
          <a:xfrm>
            <a:off x="8507453" y="6178063"/>
            <a:ext cx="532558" cy="3370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457200" rtl="0" eaLnBrk="1" latinLnBrk="0" hangingPunct="1"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55" name="Rounded Rectangle 4"/>
          <p:cNvSpPr/>
          <p:nvPr/>
        </p:nvSpPr>
        <p:spPr>
          <a:xfrm>
            <a:off x="281357" y="2290038"/>
            <a:ext cx="5695212" cy="335487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60960" tIns="60960" rIns="60960" bIns="60960" numCol="1" spcCol="1270" anchor="ctr" anchorCtr="0">
            <a:noAutofit/>
          </a:bodyPr>
          <a:lstStyle/>
          <a:p>
            <a:pPr lvl="0" algn="l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MY" sz="1600" kern="1200" dirty="0">
                <a:latin typeface="AR CENA" panose="02000000000000000000" pitchFamily="2" charset="0"/>
                <a:ea typeface="Tahoma" panose="020B0604030504040204" pitchFamily="34" charset="0"/>
                <a:cs typeface="Tahoma" panose="020B0604030504040204" pitchFamily="34" charset="0"/>
              </a:rPr>
              <a:t>GST TRAINING (MAX 3 PARTICIPANTS)</a:t>
            </a:r>
          </a:p>
        </p:txBody>
      </p:sp>
      <p:sp>
        <p:nvSpPr>
          <p:cNvPr id="69" name="Rounded Rectangle 68"/>
          <p:cNvSpPr/>
          <p:nvPr/>
        </p:nvSpPr>
        <p:spPr>
          <a:xfrm>
            <a:off x="245058" y="1629302"/>
            <a:ext cx="7364702" cy="1066847"/>
          </a:xfrm>
          <a:prstGeom prst="roundRect">
            <a:avLst/>
          </a:prstGeom>
          <a:solidFill>
            <a:srgbClr val="2E0FE7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sp>
      <p:sp>
        <p:nvSpPr>
          <p:cNvPr id="4" name="Rectangle 3"/>
          <p:cNvSpPr/>
          <p:nvPr/>
        </p:nvSpPr>
        <p:spPr>
          <a:xfrm>
            <a:off x="226910" y="1653454"/>
            <a:ext cx="6809683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b="1" dirty="0">
                <a:solidFill>
                  <a:schemeClr val="bg1"/>
                </a:solidFill>
              </a:rPr>
              <a:t>Make GST registration with the Royal Malaysian </a:t>
            </a:r>
            <a:r>
              <a:rPr lang="en-US" b="1" dirty="0" smtClean="0">
                <a:solidFill>
                  <a:schemeClr val="bg1"/>
                </a:solidFill>
              </a:rPr>
              <a:t>Customs Department </a:t>
            </a:r>
            <a:r>
              <a:rPr lang="en-US" b="1" dirty="0">
                <a:solidFill>
                  <a:schemeClr val="bg1"/>
                </a:solidFill>
              </a:rPr>
              <a:t>(RMCD) through the GST Portal at </a:t>
            </a:r>
            <a:r>
              <a:rPr lang="en-US" b="1" dirty="0" smtClean="0">
                <a:solidFill>
                  <a:schemeClr val="bg1"/>
                </a:solidFill>
              </a:rPr>
              <a:t>www.gst.custom.gov.my </a:t>
            </a:r>
            <a:r>
              <a:rPr lang="en-US" b="1" dirty="0">
                <a:solidFill>
                  <a:schemeClr val="bg1"/>
                </a:solidFill>
              </a:rPr>
              <a:t>before 31</a:t>
            </a:r>
            <a:r>
              <a:rPr lang="en-US" b="1" baseline="30000" dirty="0">
                <a:solidFill>
                  <a:schemeClr val="bg1"/>
                </a:solidFill>
              </a:rPr>
              <a:t>st</a:t>
            </a:r>
            <a:r>
              <a:rPr lang="en-US" b="1" dirty="0">
                <a:solidFill>
                  <a:schemeClr val="bg1"/>
                </a:solidFill>
              </a:rPr>
              <a:t> December </a:t>
            </a:r>
            <a:r>
              <a:rPr lang="en-US" b="1" dirty="0" smtClean="0">
                <a:solidFill>
                  <a:schemeClr val="bg1"/>
                </a:solidFill>
              </a:rPr>
              <a:t>2014.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72" name="Rounded Rectangle 71"/>
          <p:cNvSpPr/>
          <p:nvPr/>
        </p:nvSpPr>
        <p:spPr>
          <a:xfrm>
            <a:off x="226910" y="2879403"/>
            <a:ext cx="7382850" cy="537977"/>
          </a:xfrm>
          <a:prstGeom prst="roundRect">
            <a:avLst/>
          </a:prstGeom>
          <a:solidFill>
            <a:srgbClr val="2E0FE7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sp>
      <p:sp>
        <p:nvSpPr>
          <p:cNvPr id="73" name="Rectangle 72"/>
          <p:cNvSpPr/>
          <p:nvPr/>
        </p:nvSpPr>
        <p:spPr>
          <a:xfrm>
            <a:off x="281357" y="2954755"/>
            <a:ext cx="559852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b="1" dirty="0">
                <a:solidFill>
                  <a:schemeClr val="bg1"/>
                </a:solidFill>
              </a:rPr>
              <a:t>Train the Finance/Accounts department’s staffs for GST</a:t>
            </a:r>
          </a:p>
        </p:txBody>
      </p:sp>
      <p:sp>
        <p:nvSpPr>
          <p:cNvPr id="74" name="Rounded Rectangle 73"/>
          <p:cNvSpPr/>
          <p:nvPr/>
        </p:nvSpPr>
        <p:spPr>
          <a:xfrm>
            <a:off x="226910" y="3597872"/>
            <a:ext cx="7382850" cy="467533"/>
          </a:xfrm>
          <a:prstGeom prst="roundRect">
            <a:avLst/>
          </a:prstGeom>
          <a:solidFill>
            <a:srgbClr val="2E0FE7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sp>
      <p:sp>
        <p:nvSpPr>
          <p:cNvPr id="75" name="Rectangle 74"/>
          <p:cNvSpPr/>
          <p:nvPr/>
        </p:nvSpPr>
        <p:spPr>
          <a:xfrm>
            <a:off x="245058" y="3655056"/>
            <a:ext cx="559852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b="1" dirty="0">
                <a:solidFill>
                  <a:schemeClr val="bg1"/>
                </a:solidFill>
              </a:rPr>
              <a:t>Provide the accounting software that comply with GST</a:t>
            </a:r>
          </a:p>
        </p:txBody>
      </p:sp>
      <p:sp>
        <p:nvSpPr>
          <p:cNvPr id="76" name="Rounded Rectangle 75"/>
          <p:cNvSpPr/>
          <p:nvPr/>
        </p:nvSpPr>
        <p:spPr>
          <a:xfrm>
            <a:off x="214866" y="4299647"/>
            <a:ext cx="7394894" cy="518335"/>
          </a:xfrm>
          <a:prstGeom prst="roundRect">
            <a:avLst/>
          </a:prstGeom>
          <a:solidFill>
            <a:srgbClr val="2E0FE7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sp>
      <p:sp>
        <p:nvSpPr>
          <p:cNvPr id="77" name="Rectangle 76"/>
          <p:cNvSpPr/>
          <p:nvPr/>
        </p:nvSpPr>
        <p:spPr>
          <a:xfrm>
            <a:off x="226910" y="4396374"/>
            <a:ext cx="589516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b="1" dirty="0">
                <a:solidFill>
                  <a:schemeClr val="bg1"/>
                </a:solidFill>
              </a:rPr>
              <a:t>Check the GST registered and non-registered suppliers list</a:t>
            </a:r>
          </a:p>
        </p:txBody>
      </p:sp>
      <p:sp>
        <p:nvSpPr>
          <p:cNvPr id="78" name="Rounded Rectangle 77"/>
          <p:cNvSpPr/>
          <p:nvPr/>
        </p:nvSpPr>
        <p:spPr>
          <a:xfrm>
            <a:off x="196718" y="5035487"/>
            <a:ext cx="7413042" cy="474787"/>
          </a:xfrm>
          <a:prstGeom prst="roundRect">
            <a:avLst/>
          </a:prstGeom>
          <a:solidFill>
            <a:srgbClr val="2E0FE7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sp>
      <p:sp>
        <p:nvSpPr>
          <p:cNvPr id="79" name="Rectangle 78"/>
          <p:cNvSpPr/>
          <p:nvPr/>
        </p:nvSpPr>
        <p:spPr>
          <a:xfrm>
            <a:off x="214866" y="5092201"/>
            <a:ext cx="688664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b="1" dirty="0" smtClean="0">
                <a:solidFill>
                  <a:schemeClr val="bg1"/>
                </a:solidFill>
              </a:rPr>
              <a:t>Review </a:t>
            </a:r>
            <a:r>
              <a:rPr lang="en-US" b="1" dirty="0">
                <a:solidFill>
                  <a:schemeClr val="bg1"/>
                </a:solidFill>
              </a:rPr>
              <a:t>the implications of long term contracts before and after </a:t>
            </a:r>
            <a:r>
              <a:rPr lang="en-US" b="1" dirty="0" smtClean="0">
                <a:solidFill>
                  <a:schemeClr val="bg1"/>
                </a:solidFill>
              </a:rPr>
              <a:t>GST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17" name="Rounded Rectangle 16"/>
          <p:cNvSpPr/>
          <p:nvPr/>
        </p:nvSpPr>
        <p:spPr>
          <a:xfrm>
            <a:off x="196718" y="5715961"/>
            <a:ext cx="7413042" cy="513025"/>
          </a:xfrm>
          <a:prstGeom prst="roundRect">
            <a:avLst/>
          </a:prstGeom>
          <a:solidFill>
            <a:srgbClr val="2E0FE7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sp>
      <p:sp>
        <p:nvSpPr>
          <p:cNvPr id="18" name="Rectangle 17"/>
          <p:cNvSpPr/>
          <p:nvPr/>
        </p:nvSpPr>
        <p:spPr>
          <a:xfrm>
            <a:off x="245058" y="5735788"/>
            <a:ext cx="706696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b="1" dirty="0" smtClean="0">
                <a:solidFill>
                  <a:schemeClr val="bg1"/>
                </a:solidFill>
              </a:rPr>
              <a:t>Getting ready </a:t>
            </a:r>
            <a:r>
              <a:rPr lang="en-US" b="1" dirty="0">
                <a:solidFill>
                  <a:schemeClr val="bg1"/>
                </a:solidFill>
              </a:rPr>
              <a:t>for the transition from Sales and Services Tax(SST) to GST</a:t>
            </a:r>
          </a:p>
        </p:txBody>
      </p:sp>
      <p:pic>
        <p:nvPicPr>
          <p:cNvPr id="4098" name="Picture 2" descr="https://poslovi.infostud.com/info/saveti/files/savet_35/iStock_000008699441XSmall.jp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4577" y="1824452"/>
            <a:ext cx="662876" cy="676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https://poslovi.infostud.com/info/saveti/files/savet_35/iStock_000008699441XSmall.jp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4577" y="2705293"/>
            <a:ext cx="662876" cy="676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https://poslovi.infostud.com/info/saveti/files/savet_35/iStock_000008699441XSmall.jp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4577" y="3417380"/>
            <a:ext cx="662876" cy="676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https://poslovi.infostud.com/info/saveti/files/savet_35/iStock_000008699441XSmall.jp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4577" y="4241493"/>
            <a:ext cx="662876" cy="676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https://poslovi.infostud.com/info/saveti/files/savet_35/iStock_000008699441XSmall.jp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4577" y="4974791"/>
            <a:ext cx="662876" cy="676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https://poslovi.infostud.com/info/saveti/files/savet_35/iStock_000008699441XSmall.jp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4577" y="5730243"/>
            <a:ext cx="662876" cy="676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721501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70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-346701" y="570836"/>
            <a:ext cx="7383294" cy="844062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en-US" sz="2585" dirty="0" smtClean="0">
                <a:latin typeface="Calibri" pitchFamily="34" charset="0"/>
                <a:cs typeface="Calibri" pitchFamily="34" charset="0"/>
              </a:rPr>
              <a:t>GST READINESS CHECKLIST (CONTD.)</a:t>
            </a:r>
            <a:endParaRPr lang="en-US" sz="2585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Slide Number Placeholder 9"/>
          <p:cNvSpPr txBox="1">
            <a:spLocks/>
          </p:cNvSpPr>
          <p:nvPr/>
        </p:nvSpPr>
        <p:spPr>
          <a:xfrm>
            <a:off x="8507453" y="6178063"/>
            <a:ext cx="532558" cy="3370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457200" rtl="0" eaLnBrk="1" latinLnBrk="0" hangingPunct="1"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73" name="Rectangle 72"/>
          <p:cNvSpPr/>
          <p:nvPr/>
        </p:nvSpPr>
        <p:spPr>
          <a:xfrm>
            <a:off x="311548" y="2576698"/>
            <a:ext cx="559852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b="1" dirty="0">
                <a:solidFill>
                  <a:schemeClr val="bg1"/>
                </a:solidFill>
              </a:rPr>
              <a:t>Train the Finance/Accounts department’s staffs for GST</a:t>
            </a:r>
          </a:p>
        </p:txBody>
      </p:sp>
      <p:sp>
        <p:nvSpPr>
          <p:cNvPr id="77" name="Rectangle 76"/>
          <p:cNvSpPr/>
          <p:nvPr/>
        </p:nvSpPr>
        <p:spPr>
          <a:xfrm>
            <a:off x="226910" y="4788390"/>
            <a:ext cx="589516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b="1" dirty="0">
                <a:solidFill>
                  <a:schemeClr val="bg1"/>
                </a:solidFill>
              </a:rPr>
              <a:t>Check the GST registered and non-registered suppliers list</a:t>
            </a:r>
          </a:p>
        </p:txBody>
      </p:sp>
      <p:sp>
        <p:nvSpPr>
          <p:cNvPr id="79" name="Rectangle 78"/>
          <p:cNvSpPr/>
          <p:nvPr/>
        </p:nvSpPr>
        <p:spPr>
          <a:xfrm>
            <a:off x="245058" y="5635389"/>
            <a:ext cx="688664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b="1" dirty="0" smtClean="0">
                <a:solidFill>
                  <a:schemeClr val="bg1"/>
                </a:solidFill>
              </a:rPr>
              <a:t>Review </a:t>
            </a:r>
            <a:r>
              <a:rPr lang="en-US" b="1" dirty="0">
                <a:solidFill>
                  <a:schemeClr val="bg1"/>
                </a:solidFill>
              </a:rPr>
              <a:t>the implications of long term contracts before and after </a:t>
            </a:r>
            <a:r>
              <a:rPr lang="en-US" b="1" dirty="0" smtClean="0">
                <a:solidFill>
                  <a:schemeClr val="bg1"/>
                </a:solidFill>
              </a:rPr>
              <a:t>GST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82" name="Rounded Rectangle 81"/>
          <p:cNvSpPr/>
          <p:nvPr/>
        </p:nvSpPr>
        <p:spPr>
          <a:xfrm>
            <a:off x="211002" y="2567131"/>
            <a:ext cx="7431190" cy="513025"/>
          </a:xfrm>
          <a:prstGeom prst="roundRect">
            <a:avLst/>
          </a:prstGeom>
          <a:solidFill>
            <a:srgbClr val="2E0FE7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sp>
      <p:sp>
        <p:nvSpPr>
          <p:cNvPr id="83" name="Rounded Rectangle 82"/>
          <p:cNvSpPr/>
          <p:nvPr/>
        </p:nvSpPr>
        <p:spPr>
          <a:xfrm>
            <a:off x="211002" y="3297410"/>
            <a:ext cx="7431190" cy="785757"/>
          </a:xfrm>
          <a:prstGeom prst="roundRect">
            <a:avLst/>
          </a:prstGeom>
          <a:solidFill>
            <a:srgbClr val="2E0FE7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sp>
      <p:sp>
        <p:nvSpPr>
          <p:cNvPr id="84" name="Rounded Rectangle 83"/>
          <p:cNvSpPr/>
          <p:nvPr/>
        </p:nvSpPr>
        <p:spPr>
          <a:xfrm>
            <a:off x="226427" y="4193376"/>
            <a:ext cx="7415765" cy="513025"/>
          </a:xfrm>
          <a:prstGeom prst="roundRect">
            <a:avLst/>
          </a:prstGeom>
          <a:solidFill>
            <a:srgbClr val="2E0FE7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sp>
      <p:sp>
        <p:nvSpPr>
          <p:cNvPr id="85" name="Rounded Rectangle 84"/>
          <p:cNvSpPr/>
          <p:nvPr/>
        </p:nvSpPr>
        <p:spPr>
          <a:xfrm>
            <a:off x="198942" y="1879482"/>
            <a:ext cx="7413042" cy="513025"/>
          </a:xfrm>
          <a:prstGeom prst="roundRect">
            <a:avLst/>
          </a:prstGeom>
          <a:solidFill>
            <a:srgbClr val="2E0FE7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sp>
      <p:sp>
        <p:nvSpPr>
          <p:cNvPr id="86" name="Rounded Rectangle 85"/>
          <p:cNvSpPr/>
          <p:nvPr/>
        </p:nvSpPr>
        <p:spPr>
          <a:xfrm>
            <a:off x="202205" y="4845845"/>
            <a:ext cx="7430169" cy="513025"/>
          </a:xfrm>
          <a:prstGeom prst="roundRect">
            <a:avLst/>
          </a:prstGeom>
          <a:solidFill>
            <a:srgbClr val="2E0FE7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sp>
      <p:sp>
        <p:nvSpPr>
          <p:cNvPr id="88" name="Rectangle 87"/>
          <p:cNvSpPr/>
          <p:nvPr/>
        </p:nvSpPr>
        <p:spPr>
          <a:xfrm>
            <a:off x="237424" y="1935017"/>
            <a:ext cx="680968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b="1" dirty="0">
                <a:solidFill>
                  <a:schemeClr val="bg1"/>
                </a:solidFill>
              </a:rPr>
              <a:t>Provide a plan for inventory towards GST</a:t>
            </a:r>
          </a:p>
        </p:txBody>
      </p:sp>
      <p:sp>
        <p:nvSpPr>
          <p:cNvPr id="89" name="Rectangle 88"/>
          <p:cNvSpPr/>
          <p:nvPr/>
        </p:nvSpPr>
        <p:spPr>
          <a:xfrm>
            <a:off x="229150" y="2641533"/>
            <a:ext cx="680968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b="1" dirty="0">
                <a:solidFill>
                  <a:schemeClr val="bg1"/>
                </a:solidFill>
              </a:rPr>
              <a:t>Check the list of Output Tax and Input Tax in the organization</a:t>
            </a:r>
          </a:p>
        </p:txBody>
      </p:sp>
      <p:sp>
        <p:nvSpPr>
          <p:cNvPr id="90" name="Rectangle 89"/>
          <p:cNvSpPr/>
          <p:nvPr/>
        </p:nvSpPr>
        <p:spPr>
          <a:xfrm>
            <a:off x="268807" y="3326627"/>
            <a:ext cx="73635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b="1" dirty="0">
                <a:solidFill>
                  <a:schemeClr val="bg1"/>
                </a:solidFill>
              </a:rPr>
              <a:t>Check the policy and operation procedure that includes all the division in an organization</a:t>
            </a:r>
          </a:p>
        </p:txBody>
      </p:sp>
      <p:sp>
        <p:nvSpPr>
          <p:cNvPr id="91" name="Rectangle 90"/>
          <p:cNvSpPr/>
          <p:nvPr/>
        </p:nvSpPr>
        <p:spPr>
          <a:xfrm>
            <a:off x="310450" y="4235056"/>
            <a:ext cx="680968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b="1" dirty="0">
                <a:solidFill>
                  <a:schemeClr val="bg1"/>
                </a:solidFill>
              </a:rPr>
              <a:t>Evaluate the impact of GST towards price</a:t>
            </a:r>
          </a:p>
        </p:txBody>
      </p:sp>
      <p:sp>
        <p:nvSpPr>
          <p:cNvPr id="92" name="Rectangle 91"/>
          <p:cNvSpPr/>
          <p:nvPr/>
        </p:nvSpPr>
        <p:spPr>
          <a:xfrm>
            <a:off x="238530" y="4917692"/>
            <a:ext cx="680968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b="1" dirty="0">
                <a:solidFill>
                  <a:schemeClr val="bg1"/>
                </a:solidFill>
              </a:rPr>
              <a:t>Make decisions on </a:t>
            </a:r>
            <a:r>
              <a:rPr lang="en-US" b="1" dirty="0" smtClean="0">
                <a:solidFill>
                  <a:schemeClr val="bg1"/>
                </a:solidFill>
              </a:rPr>
              <a:t>changes </a:t>
            </a:r>
            <a:r>
              <a:rPr lang="en-US" b="1" dirty="0">
                <a:solidFill>
                  <a:schemeClr val="bg1"/>
                </a:solidFill>
              </a:rPr>
              <a:t>of price</a:t>
            </a:r>
          </a:p>
        </p:txBody>
      </p:sp>
      <p:sp>
        <p:nvSpPr>
          <p:cNvPr id="93" name="Rounded Rectangle 92"/>
          <p:cNvSpPr/>
          <p:nvPr/>
        </p:nvSpPr>
        <p:spPr>
          <a:xfrm>
            <a:off x="198942" y="5519924"/>
            <a:ext cx="7443250" cy="952222"/>
          </a:xfrm>
          <a:prstGeom prst="roundRect">
            <a:avLst/>
          </a:prstGeom>
          <a:solidFill>
            <a:srgbClr val="2E0FE7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sp>
      <p:sp>
        <p:nvSpPr>
          <p:cNvPr id="94" name="Rectangle 93"/>
          <p:cNvSpPr/>
          <p:nvPr/>
        </p:nvSpPr>
        <p:spPr>
          <a:xfrm>
            <a:off x="423215" y="5516475"/>
            <a:ext cx="6809683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b="1" dirty="0">
                <a:solidFill>
                  <a:schemeClr val="bg1"/>
                </a:solidFill>
              </a:rPr>
              <a:t>Make announcements/notice on “Organization Ready for GST” to the concerned parties include the shareholders, investors, customers and suppliers</a:t>
            </a:r>
          </a:p>
        </p:txBody>
      </p:sp>
      <p:pic>
        <p:nvPicPr>
          <p:cNvPr id="95" name="Picture 2" descr="https://poslovi.infostud.com/info/saveti/files/savet_35/iStock_000008699441XSmall.jp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4577" y="1824452"/>
            <a:ext cx="662876" cy="676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6" name="Picture 2" descr="https://poslovi.infostud.com/info/saveti/files/savet_35/iStock_000008699441XSmall.jp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4577" y="2576372"/>
            <a:ext cx="662876" cy="676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7" name="Picture 2" descr="https://poslovi.infostud.com/info/saveti/files/savet_35/iStock_000008699441XSmall.jp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4577" y="3375050"/>
            <a:ext cx="662876" cy="676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8" name="Picture 2" descr="https://poslovi.infostud.com/info/saveti/files/savet_35/iStock_000008699441XSmall.jp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4577" y="4169300"/>
            <a:ext cx="662876" cy="676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9" name="Picture 2" descr="https://poslovi.infostud.com/info/saveti/files/savet_35/iStock_000008699441XSmall.jp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4577" y="4915226"/>
            <a:ext cx="662876" cy="676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0" name="Picture 2" descr="https://poslovi.infostud.com/info/saveti/files/savet_35/iStock_000008699441XSmall.jp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4577" y="5730243"/>
            <a:ext cx="662876" cy="676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68773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233"/>
          <a:stretch/>
        </p:blipFill>
        <p:spPr bwMode="auto">
          <a:xfrm>
            <a:off x="252256" y="1496264"/>
            <a:ext cx="8466083" cy="500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-219006" y="410416"/>
            <a:ext cx="6477000" cy="844062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en-US" sz="2585" dirty="0" smtClean="0">
                <a:latin typeface="Calibri" pitchFamily="34" charset="0"/>
                <a:cs typeface="Calibri" pitchFamily="34" charset="0"/>
              </a:rPr>
              <a:t>ROYAL MALAYSIAN CUSTOMS PORTAL</a:t>
            </a:r>
            <a:endParaRPr lang="en-US" sz="2215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71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393180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Apa itu GST  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23528" y="1169056"/>
            <a:ext cx="8424936" cy="4693361"/>
          </a:xfrm>
          <a:prstGeom prst="rect">
            <a:avLst/>
          </a:prstGeom>
        </p:spPr>
      </p:pic>
      <p:sp>
        <p:nvSpPr>
          <p:cNvPr id="6" name="Slide Number Placeholder 9"/>
          <p:cNvSpPr>
            <a:spLocks noGrp="1"/>
          </p:cNvSpPr>
          <p:nvPr>
            <p:ph type="sldNum" sz="quarter" idx="12"/>
          </p:nvPr>
        </p:nvSpPr>
        <p:spPr>
          <a:xfrm>
            <a:off x="8482185" y="6406663"/>
            <a:ext cx="532558" cy="337038"/>
          </a:xfrm>
        </p:spPr>
        <p:txBody>
          <a:bodyPr/>
          <a:lstStyle/>
          <a:p>
            <a:fld id="{0609AB30-EEFD-4B7E-84BA-C09F076F50F0}" type="slidenum">
              <a:rPr lang="en-US" smtClean="0"/>
              <a:t>72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108208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826713" y="6309320"/>
            <a:ext cx="348548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00" dirty="0" smtClean="0">
                <a:latin typeface="Century Gothic" pitchFamily="34" charset="0"/>
              </a:rPr>
              <a:t>Copyright Controlled 2014 @</a:t>
            </a:r>
            <a:r>
              <a:rPr lang="en-US" sz="800" dirty="0" smtClean="0"/>
              <a:t> </a:t>
            </a:r>
            <a:r>
              <a:rPr lang="en-US" sz="800" dirty="0" smtClean="0">
                <a:solidFill>
                  <a:srgbClr val="FF0000"/>
                </a:solidFill>
                <a:latin typeface="Neuropol" pitchFamily="34" charset="0"/>
              </a:rPr>
              <a:t>SALIHIN</a:t>
            </a:r>
            <a:endParaRPr lang="en-MY" sz="800" dirty="0">
              <a:solidFill>
                <a:srgbClr val="FF0000"/>
              </a:solidFill>
              <a:latin typeface="Neuropol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286653" y="5590983"/>
            <a:ext cx="4565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 smtClean="0">
                <a:latin typeface="Century Gothic" pitchFamily="34" charset="0"/>
              </a:rPr>
              <a:t>www.</a:t>
            </a:r>
            <a:r>
              <a:rPr lang="en-US" sz="1200" dirty="0" smtClean="0">
                <a:solidFill>
                  <a:srgbClr val="FF0000"/>
                </a:solidFill>
                <a:latin typeface="Neuropol" pitchFamily="34" charset="0"/>
              </a:rPr>
              <a:t>salihin</a:t>
            </a:r>
            <a:r>
              <a:rPr lang="en-US" sz="1200" dirty="0" smtClean="0">
                <a:latin typeface="Century Gothic" pitchFamily="34" charset="0"/>
              </a:rPr>
              <a:t>.com.my</a:t>
            </a:r>
            <a:r>
              <a:rPr lang="en-US" sz="1200" dirty="0">
                <a:latin typeface="Century Gothic" pitchFamily="34" charset="0"/>
              </a:rPr>
              <a:t> </a:t>
            </a:r>
            <a:r>
              <a:rPr lang="en-US" sz="1200" dirty="0" smtClean="0">
                <a:latin typeface="Century Gothic" pitchFamily="34" charset="0"/>
              </a:rPr>
              <a:t>  |   www.my</a:t>
            </a:r>
            <a:r>
              <a:rPr lang="en-US" sz="1200" dirty="0" smtClean="0">
                <a:solidFill>
                  <a:srgbClr val="FF0000"/>
                </a:solidFill>
                <a:latin typeface="Neuropol" pitchFamily="34" charset="0"/>
              </a:rPr>
              <a:t>salihin</a:t>
            </a:r>
            <a:r>
              <a:rPr lang="en-US" sz="1200" dirty="0" smtClean="0">
                <a:latin typeface="Century Gothic" pitchFamily="34" charset="0"/>
              </a:rPr>
              <a:t>.com</a:t>
            </a:r>
          </a:p>
          <a:p>
            <a:pPr algn="ctr"/>
            <a:endParaRPr lang="en-US" sz="1200" dirty="0" smtClean="0">
              <a:solidFill>
                <a:srgbClr val="FF0000"/>
              </a:solidFill>
              <a:latin typeface="Neuropol" pitchFamily="34" charset="0"/>
            </a:endParaRPr>
          </a:p>
          <a:p>
            <a:pPr algn="ctr"/>
            <a:r>
              <a:rPr lang="en-US" sz="1200" dirty="0" smtClean="0">
                <a:solidFill>
                  <a:srgbClr val="FF0000"/>
                </a:solidFill>
                <a:latin typeface="Neuropol" pitchFamily="34" charset="0"/>
              </a:rPr>
              <a:t>1 300 88 5678</a:t>
            </a:r>
            <a:endParaRPr lang="en-MY" sz="1200" dirty="0">
              <a:solidFill>
                <a:srgbClr val="FF0000"/>
              </a:solidFill>
              <a:latin typeface="Neuropol" pitchFamily="34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44402" y="4529443"/>
            <a:ext cx="3877408" cy="102870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grpSp>
        <p:nvGrpSpPr>
          <p:cNvPr id="6" name="Group 5"/>
          <p:cNvGrpSpPr/>
          <p:nvPr/>
        </p:nvGrpSpPr>
        <p:grpSpPr>
          <a:xfrm>
            <a:off x="3252475" y="2883367"/>
            <a:ext cx="2703220" cy="848310"/>
            <a:chOff x="2110978" y="3210350"/>
            <a:chExt cx="2587327" cy="811942"/>
          </a:xfrm>
          <a:solidFill>
            <a:schemeClr val="bg2">
              <a:lumMod val="50000"/>
            </a:schemeClr>
          </a:solidFill>
        </p:grpSpPr>
        <p:sp>
          <p:nvSpPr>
            <p:cNvPr id="8" name="Cube 7"/>
            <p:cNvSpPr/>
            <p:nvPr/>
          </p:nvSpPr>
          <p:spPr>
            <a:xfrm rot="398307">
              <a:off x="2110978" y="3272866"/>
              <a:ext cx="795632" cy="749426"/>
            </a:xfrm>
            <a:prstGeom prst="cube">
              <a:avLst/>
            </a:prstGeom>
            <a:solidFill>
              <a:srgbClr val="00CCFF"/>
            </a:solidFill>
            <a:ln>
              <a:solidFill>
                <a:schemeClr val="bg1"/>
              </a:solidFill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sz="4400" b="1" dirty="0" smtClean="0">
                  <a:solidFill>
                    <a:schemeClr val="bg1"/>
                  </a:solidFill>
                </a:rPr>
                <a:t>Y</a:t>
              </a:r>
              <a:endParaRPr lang="en-SG" sz="4400" b="1" dirty="0">
                <a:solidFill>
                  <a:schemeClr val="bg1"/>
                </a:solidFill>
              </a:endParaRPr>
            </a:p>
          </p:txBody>
        </p:sp>
        <p:sp>
          <p:nvSpPr>
            <p:cNvPr id="9" name="Cube 8"/>
            <p:cNvSpPr/>
            <p:nvPr/>
          </p:nvSpPr>
          <p:spPr>
            <a:xfrm>
              <a:off x="3005432" y="3210350"/>
              <a:ext cx="795632" cy="749426"/>
            </a:xfrm>
            <a:prstGeom prst="cube">
              <a:avLst/>
            </a:prstGeom>
            <a:solidFill>
              <a:srgbClr val="FF3399"/>
            </a:solidFill>
            <a:ln>
              <a:solidFill>
                <a:schemeClr val="bg1"/>
              </a:solidFill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sz="4400" b="1" dirty="0">
                  <a:solidFill>
                    <a:schemeClr val="bg1"/>
                  </a:solidFill>
                </a:rPr>
                <a:t>O</a:t>
              </a:r>
              <a:endParaRPr lang="en-SG" sz="4400" b="1" dirty="0">
                <a:solidFill>
                  <a:schemeClr val="bg1"/>
                </a:solidFill>
              </a:endParaRPr>
            </a:p>
          </p:txBody>
        </p:sp>
        <p:sp>
          <p:nvSpPr>
            <p:cNvPr id="10" name="Cube 9"/>
            <p:cNvSpPr/>
            <p:nvPr/>
          </p:nvSpPr>
          <p:spPr>
            <a:xfrm rot="21107126">
              <a:off x="3902673" y="3264835"/>
              <a:ext cx="795632" cy="749426"/>
            </a:xfrm>
            <a:prstGeom prst="cube">
              <a:avLst/>
            </a:prstGeom>
            <a:solidFill>
              <a:srgbClr val="990000"/>
            </a:solidFill>
            <a:ln>
              <a:solidFill>
                <a:schemeClr val="bg1"/>
              </a:solidFill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sz="4400" b="1" dirty="0" smtClean="0">
                  <a:solidFill>
                    <a:schemeClr val="bg1"/>
                  </a:solidFill>
                </a:rPr>
                <a:t>U</a:t>
              </a:r>
              <a:endParaRPr lang="en-SG" sz="44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3" name="Group 12"/>
          <p:cNvGrpSpPr/>
          <p:nvPr/>
        </p:nvGrpSpPr>
        <p:grpSpPr>
          <a:xfrm>
            <a:off x="2036065" y="1574550"/>
            <a:ext cx="4725553" cy="896965"/>
            <a:chOff x="1492742" y="2056917"/>
            <a:chExt cx="8402552" cy="1594902"/>
          </a:xfrm>
          <a:solidFill>
            <a:schemeClr val="bg2">
              <a:lumMod val="50000"/>
            </a:schemeClr>
          </a:solidFill>
        </p:grpSpPr>
        <p:sp>
          <p:nvSpPr>
            <p:cNvPr id="15" name="Cube 14"/>
            <p:cNvSpPr/>
            <p:nvPr/>
          </p:nvSpPr>
          <p:spPr>
            <a:xfrm rot="21009157">
              <a:off x="3435470" y="2056917"/>
              <a:ext cx="1502588" cy="1415324"/>
            </a:xfrm>
            <a:prstGeom prst="cube">
              <a:avLst/>
            </a:prstGeom>
            <a:solidFill>
              <a:srgbClr val="33CC33"/>
            </a:solidFill>
            <a:ln>
              <a:solidFill>
                <a:schemeClr val="bg1"/>
              </a:solidFill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sz="4400" b="1" dirty="0">
                  <a:solidFill>
                    <a:schemeClr val="bg1"/>
                  </a:solidFill>
                </a:rPr>
                <a:t>H</a:t>
              </a:r>
              <a:endParaRPr lang="en-SG" sz="4400" b="1" dirty="0">
                <a:solidFill>
                  <a:schemeClr val="bg1"/>
                </a:solidFill>
              </a:endParaRPr>
            </a:p>
          </p:txBody>
        </p:sp>
        <p:sp>
          <p:nvSpPr>
            <p:cNvPr id="16" name="Cube 15"/>
            <p:cNvSpPr/>
            <p:nvPr/>
          </p:nvSpPr>
          <p:spPr>
            <a:xfrm rot="427281">
              <a:off x="5129951" y="2159814"/>
              <a:ext cx="1502588" cy="1415324"/>
            </a:xfrm>
            <a:prstGeom prst="cube">
              <a:avLst/>
            </a:prstGeom>
            <a:solidFill>
              <a:srgbClr val="FF0000"/>
            </a:solidFill>
            <a:ln>
              <a:solidFill>
                <a:schemeClr val="bg1"/>
              </a:solidFill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sz="4400" b="1" dirty="0" smtClean="0">
                  <a:solidFill>
                    <a:schemeClr val="bg1"/>
                  </a:solidFill>
                </a:rPr>
                <a:t>A</a:t>
              </a:r>
              <a:endParaRPr lang="en-SG" sz="4400" b="1" dirty="0">
                <a:solidFill>
                  <a:schemeClr val="bg1"/>
                </a:solidFill>
              </a:endParaRPr>
            </a:p>
          </p:txBody>
        </p:sp>
        <p:sp>
          <p:nvSpPr>
            <p:cNvPr id="17" name="Cube 16"/>
            <p:cNvSpPr/>
            <p:nvPr/>
          </p:nvSpPr>
          <p:spPr>
            <a:xfrm>
              <a:off x="6781312" y="2159814"/>
              <a:ext cx="1502588" cy="1415324"/>
            </a:xfrm>
            <a:prstGeom prst="cube">
              <a:avLst/>
            </a:prstGeom>
            <a:solidFill>
              <a:srgbClr val="5F5F5F"/>
            </a:solidFill>
            <a:ln>
              <a:solidFill>
                <a:schemeClr val="bg1"/>
              </a:solidFill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sz="4400" b="1" dirty="0" smtClean="0">
                  <a:solidFill>
                    <a:schemeClr val="bg1"/>
                  </a:solidFill>
                </a:rPr>
                <a:t>N</a:t>
              </a:r>
              <a:endParaRPr lang="en-SG" sz="4400" b="1" dirty="0">
                <a:solidFill>
                  <a:schemeClr val="bg1"/>
                </a:solidFill>
              </a:endParaRPr>
            </a:p>
          </p:txBody>
        </p:sp>
        <p:sp>
          <p:nvSpPr>
            <p:cNvPr id="18" name="Cube 17"/>
            <p:cNvSpPr/>
            <p:nvPr/>
          </p:nvSpPr>
          <p:spPr>
            <a:xfrm rot="982446">
              <a:off x="1492742" y="2083130"/>
              <a:ext cx="1568691" cy="1568689"/>
            </a:xfrm>
            <a:prstGeom prst="cube">
              <a:avLst/>
            </a:prstGeom>
            <a:solidFill>
              <a:srgbClr val="FF9900"/>
            </a:solidFill>
            <a:ln>
              <a:solidFill>
                <a:schemeClr val="bg1"/>
              </a:solidFill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sz="4400" b="1" dirty="0">
                  <a:solidFill>
                    <a:schemeClr val="bg1"/>
                  </a:solidFill>
                </a:rPr>
                <a:t>T</a:t>
              </a:r>
              <a:endParaRPr lang="en-SG" sz="4400" b="1" dirty="0">
                <a:solidFill>
                  <a:schemeClr val="bg1"/>
                </a:solidFill>
              </a:endParaRPr>
            </a:p>
          </p:txBody>
        </p:sp>
        <p:sp>
          <p:nvSpPr>
            <p:cNvPr id="19" name="Cube 18"/>
            <p:cNvSpPr/>
            <p:nvPr/>
          </p:nvSpPr>
          <p:spPr>
            <a:xfrm rot="21430170">
              <a:off x="8392706" y="2159814"/>
              <a:ext cx="1502588" cy="1415324"/>
            </a:xfrm>
            <a:prstGeom prst="cube">
              <a:avLst/>
            </a:prstGeom>
            <a:solidFill>
              <a:srgbClr val="CCCC00"/>
            </a:solidFill>
            <a:ln>
              <a:solidFill>
                <a:schemeClr val="bg1"/>
              </a:solidFill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sz="4400" b="1" dirty="0" smtClean="0">
                  <a:solidFill>
                    <a:schemeClr val="bg1"/>
                  </a:solidFill>
                </a:rPr>
                <a:t>K</a:t>
              </a:r>
              <a:endParaRPr lang="en-SG" sz="4400" b="1" dirty="0">
                <a:solidFill>
                  <a:schemeClr val="bg1"/>
                </a:solidFill>
              </a:endParaRPr>
            </a:p>
          </p:txBody>
        </p:sp>
      </p:grpSp>
      <p:sp>
        <p:nvSpPr>
          <p:cNvPr id="20" name="Slide Number Placeholder 9"/>
          <p:cNvSpPr>
            <a:spLocks noGrp="1"/>
          </p:cNvSpPr>
          <p:nvPr>
            <p:ph type="sldNum" sz="quarter" idx="12"/>
          </p:nvPr>
        </p:nvSpPr>
        <p:spPr>
          <a:xfrm>
            <a:off x="8507453" y="6407152"/>
            <a:ext cx="532558" cy="365125"/>
          </a:xfrm>
        </p:spPr>
        <p:txBody>
          <a:bodyPr/>
          <a:lstStyle/>
          <a:p>
            <a:fld id="{0609AB30-EEFD-4B7E-84BA-C09F076F50F0}" type="slidenum">
              <a:rPr lang="en-US" smtClean="0"/>
              <a:t>73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168922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alihi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salihin" id="{2D7031EC-11A2-4AE2-87B4-4C059116AB41}" vid="{E4508667-ABAE-413C-B31C-58FF3849CC2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Dividend</Template>
  <TotalTime>10903</TotalTime>
  <Words>3150</Words>
  <Application>Microsoft Office PowerPoint</Application>
  <PresentationFormat>On-screen Show (4:3)</PresentationFormat>
  <Paragraphs>940</Paragraphs>
  <Slides>73</Slides>
  <Notes>35</Notes>
  <HiddenSlides>0</HiddenSlides>
  <MMClips>3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73</vt:i4>
      </vt:variant>
    </vt:vector>
  </HeadingPairs>
  <TitlesOfParts>
    <vt:vector size="74" baseType="lpstr">
      <vt:lpstr>salihin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COMPANY NAME</dc:title>
  <dc:creator>User</dc:creator>
  <cp:lastModifiedBy>User</cp:lastModifiedBy>
  <cp:revision>353</cp:revision>
  <cp:lastPrinted>2014-08-26T09:51:49Z</cp:lastPrinted>
  <dcterms:created xsi:type="dcterms:W3CDTF">2014-02-26T06:35:46Z</dcterms:created>
  <dcterms:modified xsi:type="dcterms:W3CDTF">2014-09-08T14:29:18Z</dcterms:modified>
</cp:coreProperties>
</file>